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11"/>
  </p:notesMasterIdLst>
  <p:handoutMasterIdLst>
    <p:handoutMasterId r:id="rId112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0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371" r:id="rId107"/>
    <p:sldId id="373" r:id="rId108"/>
    <p:sldId id="372" r:id="rId109"/>
    <p:sldId id="374" r:id="rId11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6" autoAdjust="0"/>
    <p:restoredTop sz="90969" autoAdjust="0"/>
  </p:normalViewPr>
  <p:slideViewPr>
    <p:cSldViewPr>
      <p:cViewPr varScale="1">
        <p:scale>
          <a:sx n="106" d="100"/>
          <a:sy n="106" d="100"/>
        </p:scale>
        <p:origin x="138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presProps" Target="pres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480B326-A93D-40D9-9EFA-DA67518B9E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74427B0-C6C4-453E-B8A3-4A2EE42F1E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/>
              <a:t>Python Programming, 4/e</a:t>
            </a:r>
          </a:p>
        </p:txBody>
      </p:sp>
      <p:sp>
        <p:nvSpPr>
          <p:cNvPr id="1024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D5BEAD3-2A52-4188-A259-373165213D80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Tahoma" pitchFamily="32" charset="0"/>
                  <a:cs typeface="Times New Roman" pitchFamily="16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Tahoma" pitchFamily="32" charset="0"/>
                  <a:cs typeface="Times New Roman" pitchFamily="16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Tahoma" pitchFamily="32" charset="0"/>
                  <a:cs typeface="Times New Roman" pitchFamily="16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Tahoma" pitchFamily="32" charset="0"/>
                  <a:cs typeface="Times New Roman" pitchFamily="16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ahoma" pitchFamily="32" charset="0"/>
                <a:cs typeface="Times New Roman" pitchFamily="16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ahoma" pitchFamily="32" charset="0"/>
                <a:cs typeface="Times New Roman" pitchFamily="16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ahoma" pitchFamily="32" charset="0"/>
                <a:cs typeface="Times New Roman" pitchFamily="16" charset="0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F2401B-A041-4403-8B65-00E7C3883C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1E0E4-D471-4509-8443-0A43AF111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1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617539"/>
            <a:ext cx="2601384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617539"/>
            <a:ext cx="7600949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1776B-81A4-4296-8A04-9C7FEBADA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695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16D26-A36E-4E92-A7A4-ABC981D6B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31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2652A4-3B34-4D6E-8133-7717176DDF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01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21D77-AE48-4E4C-A208-5050EF04C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7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7E018-96BA-4B00-876A-AE430CABDC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10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9CEAB-733C-40B3-96E0-D5380B8713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57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3CF33-7197-4D92-B746-16BBC06F1D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594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4AF4F-B6A8-4133-AF47-4B04D4D46D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32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DB5CA0-C80E-4C48-A9DA-70B2987BBB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3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1EDCE-1E17-45EC-93B0-42832BC628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61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2" charset="0"/>
              <a:cs typeface="Times New Roman" pitchFamily="16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4/e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6C2A9E-3AAE-4426-B58C-17F0D4BCBC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2" charset="0"/>
          <a:cs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2"/>
                </a:solidFill>
              </a:rPr>
              <a:t>Python Programming, 4/e</a:t>
            </a: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67BC8D1-2241-4F20-9685-380D446C814A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Programming:</a:t>
            </a:r>
            <a:br>
              <a:rPr lang="en-US" altLang="en-US"/>
            </a:br>
            <a:r>
              <a:rPr lang="en-US" altLang="en-US"/>
              <a:t>An Introduction</a:t>
            </a:r>
            <a:br>
              <a:rPr lang="en-US" altLang="en-US"/>
            </a:br>
            <a:r>
              <a:rPr lang="en-US" altLang="en-US"/>
              <a:t>To Computer Science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Chapter 7</a:t>
            </a:r>
            <a:br>
              <a:rPr lang="en-US" altLang="en-US" dirty="0"/>
            </a:br>
            <a:r>
              <a:rPr lang="en-US" altLang="en-US" dirty="0"/>
              <a:t>Loop Structures and Booleans</a:t>
            </a:r>
          </a:p>
        </p:txBody>
      </p:sp>
      <p:pic>
        <p:nvPicPr>
          <p:cNvPr id="3" name="Picture 2" descr="A book cover of a book&#10;&#10;Description automatically generated">
            <a:extLst>
              <a:ext uri="{FF2B5EF4-FFF2-40B4-BE49-F238E27FC236}">
                <a16:creationId xmlns:a16="http://schemas.microsoft.com/office/drawing/2014/main" id="{889084B6-B672-CA51-3324-F961893AF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800100"/>
            <a:ext cx="1635711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6C6723D-67F9-4752-BB32-00BD39689FE1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Indefinite Loops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That last program got the job done, but you need to know ahead of time how many numbers you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ll be dealing with.</a:t>
            </a:r>
          </a:p>
          <a:p>
            <a:pPr eaLnBrk="1" hangingPunct="1"/>
            <a:r>
              <a:rPr lang="en-US" altLang="en-US" sz="2800"/>
              <a:t>What we need is a way for the computer to take care of counting how many numbers there are.</a:t>
            </a:r>
          </a:p>
          <a:p>
            <a:pPr eaLnBrk="1" hangingPunct="1"/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for</a:t>
            </a:r>
            <a:r>
              <a:rPr lang="en-US" altLang="en-US" sz="2800"/>
              <a:t> loop is a definite loop, meaning that the number of iterations is determined when the loop starts.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100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Clicking on the window initiates a basic 3 step algorithm: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/>
              <a:t>Display an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en-US" dirty="0"/>
              <a:t> box where the user clicked.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/>
              <a:t>Allow the user to type text into the box; typing is terminated by hitting the &lt;Enter&gt;.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en-US" dirty="0"/>
              <a:t> box disappears and the typed text appears directly in the window.</a:t>
            </a:r>
          </a:p>
          <a:p>
            <a:pPr marL="971550" lvl="1" indent="-514350" eaLnBrk="1" hangingPunct="1">
              <a:buFont typeface="+mj-lt"/>
              <a:buAutoNum type="arabicPeriod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27995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101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step 2, we want the text the user types to show up in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altLang="en-US" dirty="0"/>
              <a:t> box, but we don’t want them interpreted as top-level commands (a ‘q’ here shouldn’t quit!)</a:t>
            </a:r>
          </a:p>
          <a:p>
            <a:pPr eaLnBrk="1" hangingPunct="1"/>
            <a:r>
              <a:rPr lang="en-US" altLang="en-US" dirty="0"/>
              <a:t>The program should be modal – it should switch to text-entry mode until the user hits the Enter key.</a:t>
            </a:r>
          </a:p>
        </p:txBody>
      </p:sp>
    </p:spTree>
    <p:extLst>
      <p:ext uri="{BB962C8B-B14F-4D97-AF65-F5344CB8AC3E}">
        <p14:creationId xmlns:p14="http://schemas.microsoft.com/office/powerpoint/2010/main" val="10808461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102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do we do this? </a:t>
            </a:r>
          </a:p>
          <a:p>
            <a:pPr lvl="1" eaLnBrk="1" hangingPunct="1"/>
            <a:r>
              <a:rPr lang="en-US" altLang="en-US" dirty="0"/>
              <a:t>Inside the main loop we nest another loop that consumes all the keypresses until the user hits the Enter key.</a:t>
            </a:r>
          </a:p>
          <a:p>
            <a:pPr lvl="1" eaLnBrk="1" hangingPunct="1"/>
            <a:r>
              <a:rPr lang="en-US" altLang="en-US" dirty="0"/>
              <a:t>Once the return key is pressed, the inner loop terminates and the program continues on.</a:t>
            </a:r>
          </a:p>
        </p:txBody>
      </p:sp>
    </p:spTree>
    <p:extLst>
      <p:ext uri="{BB962C8B-B14F-4D97-AF65-F5344CB8AC3E}">
        <p14:creationId xmlns:p14="http://schemas.microsoft.com/office/powerpoint/2010/main" val="15811196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103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win):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an Entry for user to type in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Entry(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entry.draw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(win)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Go modal: loop until user types Return key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key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win.getKey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key == "Return":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18533514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104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17713"/>
            <a:ext cx="8193088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undraw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the entry and create and draw Text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entry.undraw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typed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entry.getText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Text(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typed).draw(win)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clear (ignore) any mouse click that occurred  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#   during text entry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win.checkMouse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66024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105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body of this loop literally does nothing.</a:t>
            </a:r>
          </a:p>
          <a:p>
            <a:pPr eaLnBrk="1" hangingPunct="1"/>
            <a:r>
              <a:rPr lang="en-US" altLang="en-US" dirty="0"/>
              <a:t>It could have been rewritten as</a:t>
            </a:r>
            <a:br>
              <a:rPr lang="en-US" altLang="en-US" dirty="0"/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win.getKey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!= "Return":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pass</a:t>
            </a:r>
          </a:p>
          <a:p>
            <a:pPr eaLnBrk="1" hangingPunct="1"/>
            <a:r>
              <a:rPr lang="en-US" altLang="en-US" dirty="0">
                <a:cs typeface="Courier New" panose="02070309020205020404" pitchFamily="49" charset="0"/>
              </a:rPr>
              <a:t>The last line ensures the text entry is truly modal.</a:t>
            </a:r>
          </a:p>
        </p:txBody>
      </p:sp>
    </p:spTree>
    <p:extLst>
      <p:ext uri="{BB962C8B-B14F-4D97-AF65-F5344CB8AC3E}">
        <p14:creationId xmlns:p14="http://schemas.microsoft.com/office/powerpoint/2010/main" val="39079727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106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chemeClr val="folHlink"/>
              </a:buClr>
              <a:buSzPct val="60000"/>
            </a:pPr>
            <a:r>
              <a:rPr lang="en-US" altLang="en-US" sz="3200" dirty="0">
                <a:cs typeface="Courier New" panose="02070309020205020404" pitchFamily="49" charset="0"/>
              </a:rPr>
              <a:t>Mouse clicks before the return key was pressed should be ignored.</a:t>
            </a:r>
          </a:p>
          <a:p>
            <a:pPr eaLnBrk="1" hangingPunct="1"/>
            <a:r>
              <a:rPr lang="en-US" altLang="en-US" dirty="0"/>
              <a:t>Since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checkMouse</a:t>
            </a:r>
            <a:r>
              <a:rPr lang="en-US" altLang="en-US" dirty="0"/>
              <a:t> only returns mouse clicks that have happened since the last call to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checkMouse</a:t>
            </a:r>
            <a:r>
              <a:rPr lang="en-US" altLang="en-US" dirty="0"/>
              <a:t>, calling the function here has the effect of clearing any click that may have occurred but not yet been checked for.</a:t>
            </a:r>
          </a:p>
        </p:txBody>
      </p:sp>
    </p:spTree>
    <p:extLst>
      <p:ext uri="{BB962C8B-B14F-4D97-AF65-F5344CB8AC3E}">
        <p14:creationId xmlns:p14="http://schemas.microsoft.com/office/powerpoint/2010/main" val="149191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AC001C9-4D60-4E0A-B7E4-45E88FD5768E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Indefinite Loops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can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use a definite loop unless we know the number of iterations ahead of time. We can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know how many iterations we need until all the numbers have been entered.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need another tool!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i="1"/>
              <a:t>indefinite</a:t>
            </a:r>
            <a:r>
              <a:rPr lang="en-US" altLang="en-US"/>
              <a:t> or </a:t>
            </a:r>
            <a:r>
              <a:rPr lang="en-US" altLang="en-US" i="1"/>
              <a:t>conditional</a:t>
            </a:r>
            <a:r>
              <a:rPr lang="en-US" altLang="en-US"/>
              <a:t> loop keeps iterating until certain conditions are met.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B1C8300-586B-4CD6-BAD5-E0D42ECAA3A9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Indefinite Loops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Courier New" panose="02070309020205020404" pitchFamily="49" charset="0"/>
              </a:rPr>
              <a:t>while &lt;condition&gt;: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&lt;body&gt;</a:t>
            </a:r>
          </a:p>
          <a:p>
            <a:pPr eaLnBrk="1" hangingPunct="1"/>
            <a:r>
              <a:rPr lang="en-US" altLang="en-US" sz="2800">
                <a:latin typeface="Courier New" panose="02070309020205020404" pitchFamily="49" charset="0"/>
              </a:rPr>
              <a:t>condition </a:t>
            </a:r>
            <a:r>
              <a:rPr lang="en-US" altLang="en-US" sz="2800"/>
              <a:t>is a Boolean expression, just like in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/>
              <a:t> statements. The body is a sequence of one or more statements.</a:t>
            </a:r>
          </a:p>
          <a:p>
            <a:pPr eaLnBrk="1" hangingPunct="1"/>
            <a:r>
              <a:rPr lang="en-US" altLang="en-US" sz="2800"/>
              <a:t>Semantically, the body of the loop executes repeatedly as long as the condition remains true. When the condition is false, the loop terminates.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Indefinite Loops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condition is tested at the top of the loop. This is known as a </a:t>
            </a:r>
            <a:r>
              <a:rPr lang="en-US" altLang="en-US" i="1" dirty="0"/>
              <a:t>pre-test</a:t>
            </a:r>
            <a:r>
              <a:rPr lang="en-US" altLang="en-US" dirty="0"/>
              <a:t> loop. If the condition is initially false, the loop body will not execute at all.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8FB704E-0667-424C-B222-4EC37A9233FD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952626"/>
            <a:ext cx="3200400" cy="40974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06281C7-2A92-4526-99C0-1678DD0CC6DB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Indefinite Loop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Here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an example of a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that counts from 0 to 10:</a:t>
            </a:r>
            <a:br>
              <a:rPr lang="en-US" altLang="en-US"/>
            </a:br>
            <a:r>
              <a:rPr lang="en-US" altLang="en-US" sz="2000">
                <a:latin typeface="Courier New" panose="02070309020205020404" pitchFamily="49" charset="0"/>
              </a:rPr>
              <a:t>i = 0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while i &lt;= 10: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print(i)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i = i + 1</a:t>
            </a:r>
          </a:p>
          <a:p>
            <a:pPr eaLnBrk="1" hangingPunct="1"/>
            <a:r>
              <a:rPr lang="en-US" altLang="en-US"/>
              <a:t>The code has the same output as this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loop:</a:t>
            </a:r>
            <a:br>
              <a:rPr lang="en-US" altLang="en-US"/>
            </a:br>
            <a:r>
              <a:rPr lang="en-US" altLang="en-US" sz="2000">
                <a:latin typeface="Courier New" panose="02070309020205020404" pitchFamily="49" charset="0"/>
              </a:rPr>
              <a:t>for i in range(11):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 print(i)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B366200-F209-4BF4-9DAE-F9D98C00B224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Indefinite Loop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requires us to manage the loop variable </a:t>
            </a:r>
            <a:r>
              <a:rPr lang="en-US" altLang="en-US">
                <a:latin typeface="Courier New" panose="02070309020205020404" pitchFamily="49" charset="0"/>
              </a:rPr>
              <a:t>i</a:t>
            </a:r>
            <a:r>
              <a:rPr lang="en-US" altLang="en-US"/>
              <a:t> by initializing it to 0 before the loop and incrementing it at the bottom of the body.</a:t>
            </a:r>
          </a:p>
          <a:p>
            <a:pPr eaLnBrk="1" hangingPunct="1"/>
            <a:r>
              <a:rPr lang="en-US" altLang="en-US"/>
              <a:t>In 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this is handled automatically.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F32D530-C9EE-4F28-A1C3-F4A8486411AF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Indefinite Loop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statement is simple, but yet powerful and dangerous – they are a common source of program errors.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i = 0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while i &lt;= 10: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print(i)</a:t>
            </a:r>
          </a:p>
          <a:p>
            <a:pPr eaLnBrk="1" hangingPunct="1"/>
            <a:r>
              <a:rPr lang="en-US" altLang="en-US"/>
              <a:t>What happens with this code?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F4103B4-14BC-45C4-8DC2-0E1654696E6F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Indefinite Loop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Python gets to this loop, </a:t>
            </a:r>
            <a:r>
              <a:rPr lang="en-US" altLang="en-US">
                <a:latin typeface="Courier New" panose="02070309020205020404" pitchFamily="49" charset="0"/>
              </a:rPr>
              <a:t>i</a:t>
            </a:r>
            <a:r>
              <a:rPr lang="en-US" altLang="en-US"/>
              <a:t> is equal to 0, which is less than 10, so the body of the loop is executed, printing 0. Now control returns to the condition, and since </a:t>
            </a:r>
            <a:r>
              <a:rPr lang="en-US" altLang="en-US">
                <a:latin typeface="Courier New" panose="02070309020205020404" pitchFamily="49" charset="0"/>
              </a:rPr>
              <a:t>i</a:t>
            </a:r>
            <a:r>
              <a:rPr lang="en-US" altLang="en-US"/>
              <a:t> is still 0, the loop repeats, etc.</a:t>
            </a:r>
          </a:p>
          <a:p>
            <a:pPr eaLnBrk="1" hangingPunct="1"/>
            <a:r>
              <a:rPr lang="en-US" altLang="en-US"/>
              <a:t>This is an example of an </a:t>
            </a:r>
            <a:r>
              <a:rPr lang="en-US" altLang="en-US" i="1"/>
              <a:t>infinite loop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029FD37-CAD0-40D1-B940-125B85D9EFBE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Indefinite Loop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should you do if you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re caught in an infinite loop?</a:t>
            </a:r>
          </a:p>
          <a:p>
            <a:pPr lvl="1" eaLnBrk="1" hangingPunct="1"/>
            <a:r>
              <a:rPr lang="en-US" altLang="en-US"/>
              <a:t>First, try pressing control-c</a:t>
            </a:r>
          </a:p>
          <a:p>
            <a:pPr lvl="1" eaLnBrk="1" hangingPunct="1"/>
            <a:r>
              <a:rPr lang="en-US" altLang="en-US"/>
              <a:t>If that doesn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work, try control-alt-delete</a:t>
            </a:r>
          </a:p>
          <a:p>
            <a:pPr lvl="1" eaLnBrk="1" hangingPunct="1"/>
            <a:r>
              <a:rPr lang="en-US" altLang="en-US"/>
              <a:t>If that doesn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work, push the reset button!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DC2A48B-832D-44FA-A6D6-B6B747FD33D3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Interactive Loops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One good use of the indefinite loop is to write </a:t>
            </a:r>
            <a:r>
              <a:rPr lang="en-US" altLang="en-US" sz="2800" i="1"/>
              <a:t>interactive loops</a:t>
            </a:r>
            <a:r>
              <a:rPr lang="en-US" altLang="en-US" sz="2800"/>
              <a:t>. Interactive loops allow a user to repeat certain portions of a program on demand.</a:t>
            </a:r>
          </a:p>
          <a:p>
            <a:pPr eaLnBrk="1" hangingPunct="1"/>
            <a:r>
              <a:rPr lang="en-US" altLang="en-US" sz="2800"/>
              <a:t>Remember how we said we needed a way for the computer to keep track of how many numbers had been entered? Let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s use another accumulator, called </a:t>
            </a:r>
            <a:r>
              <a:rPr lang="en-US" altLang="en-US" sz="2800">
                <a:latin typeface="Courier New" panose="02070309020205020404" pitchFamily="49" charset="0"/>
              </a:rPr>
              <a:t>count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B49A9EA-8C23-45FC-80D5-2578EFA12792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understand the concepts of definite and indefinite loops as they are realized in the Python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statements.</a:t>
            </a:r>
          </a:p>
          <a:p>
            <a:pPr eaLnBrk="1" hangingPunct="1"/>
            <a:r>
              <a:rPr lang="en-US" altLang="en-US" dirty="0"/>
              <a:t>To understand the programming patterns interactive loop and sentinel loop and their implementations using a Python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statement.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7C8C8CE-7308-417A-ABC0-4DE023BEDCF8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Interactive Loops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At each iteration of the loop, ask the user if there is more data to process. We need to preset it to </a:t>
            </a:r>
            <a:r>
              <a:rPr lang="en-US" altLang="en-US" sz="2800">
                <a:latin typeface="Times New Roman" panose="02020603050405020304" pitchFamily="18" charset="0"/>
              </a:rPr>
              <a:t>“</a:t>
            </a:r>
            <a:r>
              <a:rPr lang="en-US" altLang="en-US" sz="2800"/>
              <a:t>yes</a:t>
            </a:r>
            <a:r>
              <a:rPr lang="en-US" altLang="en-US" sz="2800">
                <a:latin typeface="Times New Roman" panose="02020603050405020304" pitchFamily="18" charset="0"/>
              </a:rPr>
              <a:t>”</a:t>
            </a:r>
            <a:r>
              <a:rPr lang="en-US" altLang="en-US" sz="2800"/>
              <a:t> to go through the loop the first time.</a:t>
            </a:r>
          </a:p>
          <a:p>
            <a:pPr eaLnBrk="1" hangingPunct="1"/>
            <a:r>
              <a:rPr lang="en-US" altLang="en-US" sz="2800">
                <a:latin typeface="Courier New" panose="02070309020205020404" pitchFamily="49" charset="0"/>
              </a:rPr>
              <a:t>set moredata to “yes”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while moredata is “yes”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get the next data item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process the item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ask user if there is moredata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1C5C503-9AA1-4A6C-B8DD-4E6838F5DEBC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Interactive Loops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Combining the interactive loop pattern with accumulators for sum and count: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initialize total to 0.0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initialize count to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set </a:t>
            </a:r>
            <a:r>
              <a:rPr lang="en-US" altLang="en-US" sz="2800" dirty="0" err="1">
                <a:latin typeface="Courier New" panose="02070309020205020404" pitchFamily="49" charset="0"/>
              </a:rPr>
              <a:t>moredata</a:t>
            </a:r>
            <a:r>
              <a:rPr lang="en-US" altLang="en-US" sz="2800" dirty="0">
                <a:latin typeface="Courier New" panose="02070309020205020404" pitchFamily="49" charset="0"/>
              </a:rPr>
              <a:t> to “yes”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while </a:t>
            </a:r>
            <a:r>
              <a:rPr lang="en-US" altLang="en-US" sz="2800" dirty="0" err="1">
                <a:latin typeface="Courier New" panose="02070309020205020404" pitchFamily="49" charset="0"/>
              </a:rPr>
              <a:t>moredata</a:t>
            </a:r>
            <a:r>
              <a:rPr lang="en-US" altLang="en-US" sz="2800" dirty="0">
                <a:latin typeface="Courier New" panose="02070309020205020404" pitchFamily="49" charset="0"/>
              </a:rPr>
              <a:t> is “yes”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input a number, x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add x to total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add 1 to count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ask user if there is </a:t>
            </a:r>
            <a:r>
              <a:rPr lang="en-US" altLang="en-US" sz="2800" dirty="0" err="1">
                <a:latin typeface="Courier New" panose="02070309020205020404" pitchFamily="49" charset="0"/>
              </a:rPr>
              <a:t>moredata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output total/count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2FEBC12-55BA-4F9E-B591-047C77A87C33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Interactive Loops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985169"/>
            <a:ext cx="87153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average2.py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   A program to average a set of numbers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   Illustrates interactive loop with two accumulators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def</a:t>
            </a:r>
            <a:r>
              <a:rPr lang="en-US" altLang="en-US" sz="1600" dirty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total = 0.0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count = 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</a:rPr>
              <a:t>moredata</a:t>
            </a:r>
            <a:r>
              <a:rPr lang="en-US" altLang="en-US" sz="1600" dirty="0">
                <a:latin typeface="Courier New" panose="02070309020205020404" pitchFamily="49" charset="0"/>
              </a:rPr>
              <a:t> = "yes"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while </a:t>
            </a:r>
            <a:r>
              <a:rPr lang="en-US" altLang="en-US" sz="1600" dirty="0" err="1">
                <a:latin typeface="Courier New" panose="02070309020205020404" pitchFamily="49" charset="0"/>
              </a:rPr>
              <a:t>moredata</a:t>
            </a:r>
            <a:r>
              <a:rPr lang="en-US" altLang="en-US" sz="1600" dirty="0">
                <a:latin typeface="Courier New" panose="02070309020205020404" pitchFamily="49" charset="0"/>
              </a:rPr>
              <a:t>[0] == "yes":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x = float(input("Enter a number &gt;&gt;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total = total + x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count = count + 1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moredata</a:t>
            </a:r>
            <a:r>
              <a:rPr lang="en-US" altLang="en-US" sz="1600" dirty="0">
                <a:latin typeface="Courier New" panose="02070309020205020404" pitchFamily="49" charset="0"/>
              </a:rPr>
              <a:t> = input("Do you have more numbers (yes or no)? ")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print("\</a:t>
            </a:r>
            <a:r>
              <a:rPr lang="en-US" altLang="en-US" sz="1600" dirty="0" err="1">
                <a:latin typeface="Courier New" panose="02070309020205020404" pitchFamily="49" charset="0"/>
              </a:rPr>
              <a:t>nThe</a:t>
            </a:r>
            <a:r>
              <a:rPr lang="en-US" altLang="en-US" sz="1600" dirty="0">
                <a:latin typeface="Courier New" panose="02070309020205020404" pitchFamily="49" charset="0"/>
              </a:rPr>
              <a:t> average of the numbers is", total / count)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249D10B-89C6-4027-BB07-BC8EDD15B044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Interactive Loops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Enter a number &gt;&gt; 32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 you have more numbers (yes or no)? yes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Enter a number &gt;&gt; 45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 you have more numbers (yes or no)? yes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Enter a number &gt;&gt; 34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 you have more numbers (yes or no)? yes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Enter a number &gt;&gt; 76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 you have more numbers (yes or no)? yes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Enter a number &gt;&gt; 45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 you have more numbers (yes or no)? no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The average of the numbers is 46.4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DA50509-572B-4527-9DAB-CF19B99C08D5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 Loops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sentinel loop</a:t>
            </a:r>
            <a:r>
              <a:rPr lang="en-US" altLang="en-US"/>
              <a:t> continues to process data until reaching a special value that signals the end.</a:t>
            </a:r>
          </a:p>
          <a:p>
            <a:pPr eaLnBrk="1" hangingPunct="1"/>
            <a:r>
              <a:rPr lang="en-US" altLang="en-US"/>
              <a:t>This special value is called the </a:t>
            </a:r>
            <a:r>
              <a:rPr lang="en-US" altLang="en-US" i="1"/>
              <a:t>sentinel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The sentinel must be distinguishable from the data since it is not processed as part of the data.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88D0F3B-FC3A-4C7B-9740-628AEFD5EA5E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 Loops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get the first data item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while item is not the sentinel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process the item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get the next data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first item is retrieved before the loop starts. This is sometimes called the </a:t>
            </a:r>
            <a:r>
              <a:rPr lang="en-US" altLang="en-US" sz="2800" i="1" dirty="0"/>
              <a:t>priming read</a:t>
            </a:r>
            <a:r>
              <a:rPr lang="en-US" altLang="en-US" sz="2800" dirty="0"/>
              <a:t>, since it gets the process started.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If the first item is the sentinel, the loop terminates and no data is processed.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Otherwise, the item is processed and the next one is read.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F0EEFFB-385B-485C-A568-1B87EF7E96D7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 Loops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our averaging example, assume we are averaging test scores.</a:t>
            </a:r>
          </a:p>
          <a:p>
            <a:pPr eaLnBrk="1" hangingPunct="1"/>
            <a:r>
              <a:rPr lang="en-US" altLang="en-US"/>
              <a:t>We can assume that there will be no score below 0, so a negative number will be the sentinel.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E6F08A3-F65D-4764-BA9A-4E638AEF0C41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 Loops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17713"/>
            <a:ext cx="819308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average3.py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   A program to average a set of numbers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   Illustrates sentinel loop using negative input as sentinel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def</a:t>
            </a:r>
            <a:r>
              <a:rPr lang="en-US" altLang="en-US" sz="1600" dirty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total = 0.0</a:t>
            </a:r>
          </a:p>
          <a:p>
            <a:pPr eaLnBrk="1" hangingPunct="1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count = 0</a:t>
            </a:r>
          </a:p>
          <a:p>
            <a:pPr eaLnBrk="1" hangingPunct="1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x = float(input("Enter a number (negative to quit) &gt;&gt; "))</a:t>
            </a:r>
          </a:p>
          <a:p>
            <a:pPr eaLnBrk="1" hangingPunct="1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while x &gt;= 0:</a:t>
            </a:r>
          </a:p>
          <a:p>
            <a:pPr eaLnBrk="1" hangingPunct="1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total = total + x</a:t>
            </a:r>
          </a:p>
          <a:p>
            <a:pPr eaLnBrk="1" hangingPunct="1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count = count + 1</a:t>
            </a:r>
          </a:p>
          <a:p>
            <a:pPr eaLnBrk="1" hangingPunct="1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x = float(input("Enter a number (negative to quit) &gt;&gt; "))</a:t>
            </a:r>
          </a:p>
          <a:p>
            <a:pPr eaLnBrk="1" hangingPunct="1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print("\</a:t>
            </a:r>
            <a:r>
              <a:rPr lang="en-US" altLang="en-US" sz="1600" dirty="0" err="1">
                <a:latin typeface="Courier New" panose="02070309020205020404" pitchFamily="49" charset="0"/>
              </a:rPr>
              <a:t>nThe</a:t>
            </a:r>
            <a:r>
              <a:rPr lang="en-US" altLang="en-US" sz="1600" dirty="0">
                <a:latin typeface="Courier New" panose="02070309020205020404" pitchFamily="49" charset="0"/>
              </a:rPr>
              <a:t> average of the numbers is", total / count)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96B747A-E0A3-45E9-B861-DD68C2035C1F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 Loops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Enter a number (negative to quit) &gt;&gt; 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Enter a number (negative to quit) &gt;&gt; 45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Enter a number (negative to quit) &gt;&gt; 34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Enter a number (negative to quit) &gt;&gt; 76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Enter a number (negative to quit) &gt;&gt; 45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Enter a number (negative to quit) &gt;&gt; -1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The average of the numbers is 46.4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35F0E98-9922-44DA-9CB8-0767BF5B19EF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 Loops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version provides the ease of use of the interactive loop without the hassle of typing </a:t>
            </a:r>
            <a:r>
              <a:rPr lang="en-US" altLang="en-US" dirty="0">
                <a:latin typeface="Times New Roman" panose="02020603050405020304" pitchFamily="18" charset="0"/>
              </a:rPr>
              <a:t>‘</a:t>
            </a:r>
            <a:r>
              <a:rPr lang="en-US" altLang="en-US" dirty="0"/>
              <a:t>yes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 all the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There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still a shortcoming 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dirty="0"/>
              <a:t> using this method we can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t average a set of positive </a:t>
            </a:r>
            <a:r>
              <a:rPr lang="en-US" altLang="en-US" i="1" dirty="0"/>
              <a:t>and negative</a:t>
            </a:r>
            <a:r>
              <a:rPr lang="en-US" altLang="en-US" dirty="0"/>
              <a:t> numbers.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If we do this, our sentinel can no longer be a number.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C854321-EFC1-408D-ADD9-4A66E3BA870E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be able to design and implement solutions to problems involving loop patterns including nested loop structures.</a:t>
            </a:r>
          </a:p>
          <a:p>
            <a:pPr eaLnBrk="1" hangingPunct="1"/>
            <a:r>
              <a:rPr lang="en-US" altLang="en-US" dirty="0"/>
              <a:t>To understand the basic ideas of Boolean algebra and be able to analyze and write Boolean expressions involving Boolean operators.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8656673-B3F6-4FBD-B20F-193D72FEB32D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 Loops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could input all the information as strings.</a:t>
            </a:r>
          </a:p>
          <a:p>
            <a:pPr eaLnBrk="1" hangingPunct="1"/>
            <a:r>
              <a:rPr lang="en-US" altLang="en-US"/>
              <a:t>Valid input would be converted into numeric form. Use a character-based sentinel.</a:t>
            </a:r>
          </a:p>
          <a:p>
            <a:pPr eaLnBrk="1" hangingPunct="1"/>
            <a:r>
              <a:rPr lang="en-US" altLang="en-US"/>
              <a:t>We could use the </a:t>
            </a:r>
            <a:r>
              <a:rPr lang="en-US" altLang="en-US" i="1"/>
              <a:t>empty string</a:t>
            </a:r>
            <a:r>
              <a:rPr lang="en-US" altLang="en-US"/>
              <a:t> (</a:t>
            </a:r>
            <a:r>
              <a:rPr lang="en-US" altLang="en-US">
                <a:latin typeface="Times New Roman" panose="02020603050405020304" pitchFamily="18" charset="0"/>
              </a:rPr>
              <a:t>“”</a:t>
            </a:r>
            <a:r>
              <a:rPr lang="en-US" altLang="en-US"/>
              <a:t>)!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493054E-3D84-4EDA-AF23-562043C39AB7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 Loops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initialize total to 0.0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initialize count to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input data item as a string, </a:t>
            </a:r>
            <a:r>
              <a:rPr lang="en-US" altLang="en-US" sz="2000" dirty="0" err="1">
                <a:latin typeface="Courier New" panose="02070309020205020404" pitchFamily="49" charset="0"/>
              </a:rPr>
              <a:t>xStr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</a:t>
            </a:r>
            <a:r>
              <a:rPr lang="en-US" altLang="en-US" sz="2000" dirty="0" err="1">
                <a:latin typeface="Courier New" panose="02070309020205020404" pitchFamily="49" charset="0"/>
              </a:rPr>
              <a:t>xStr</a:t>
            </a:r>
            <a:r>
              <a:rPr lang="en-US" altLang="en-US" sz="2000" dirty="0">
                <a:latin typeface="Courier New" panose="02070309020205020404" pitchFamily="49" charset="0"/>
              </a:rPr>
              <a:t> is not empty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convert </a:t>
            </a:r>
            <a:r>
              <a:rPr lang="en-US" altLang="en-US" sz="2000" dirty="0" err="1">
                <a:latin typeface="Courier New" panose="02070309020205020404" pitchFamily="49" charset="0"/>
              </a:rPr>
              <a:t>xStr</a:t>
            </a:r>
            <a:r>
              <a:rPr lang="en-US" altLang="en-US" sz="2000" dirty="0">
                <a:latin typeface="Courier New" panose="02070309020205020404" pitchFamily="49" charset="0"/>
              </a:rPr>
              <a:t> to a number, 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add x to total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add 1 to count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input next data item as a string, </a:t>
            </a:r>
            <a:r>
              <a:rPr lang="en-US" altLang="en-US" sz="2000" dirty="0" err="1">
                <a:latin typeface="Courier New" panose="02070309020205020404" pitchFamily="49" charset="0"/>
              </a:rPr>
              <a:t>xStr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output total / count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6A45835-7E3D-4DCA-920C-E19AA6B86C66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 Loops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# average4.py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#    A program to average a set of numbers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#    Illustrates sentinel loop using empty string as sentinel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en-US" sz="1400" dirty="0" err="1">
                <a:latin typeface="Courier New" panose="02070309020205020404" pitchFamily="49" charset="0"/>
              </a:rPr>
              <a:t>def</a:t>
            </a:r>
            <a:r>
              <a:rPr lang="en-US" altLang="en-US" sz="1400" dirty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total = 0.0</a:t>
            </a:r>
          </a:p>
          <a:p>
            <a:pPr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count = 0</a:t>
            </a:r>
          </a:p>
          <a:p>
            <a:pPr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xStr</a:t>
            </a:r>
            <a:r>
              <a:rPr lang="en-US" altLang="en-US" sz="1400" dirty="0">
                <a:latin typeface="Courier New" panose="02070309020205020404" pitchFamily="49" charset="0"/>
              </a:rPr>
              <a:t> = input("Enter a number (&lt;Enter&gt; to quit) &gt;&gt; ")</a:t>
            </a:r>
          </a:p>
          <a:p>
            <a:pPr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while </a:t>
            </a:r>
            <a:r>
              <a:rPr lang="en-US" altLang="en-US" sz="1400" dirty="0" err="1">
                <a:latin typeface="Courier New" panose="02070309020205020404" pitchFamily="49" charset="0"/>
              </a:rPr>
              <a:t>xStr</a:t>
            </a:r>
            <a:r>
              <a:rPr lang="en-US" altLang="en-US" sz="1400" dirty="0">
                <a:latin typeface="Courier New" panose="02070309020205020404" pitchFamily="49" charset="0"/>
              </a:rPr>
              <a:t> != "":</a:t>
            </a:r>
          </a:p>
          <a:p>
            <a:pPr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x = float(</a:t>
            </a:r>
            <a:r>
              <a:rPr lang="en-US" altLang="en-US" sz="1400" dirty="0" err="1">
                <a:latin typeface="Courier New" panose="02070309020205020404" pitchFamily="49" charset="0"/>
              </a:rPr>
              <a:t>xStr</a:t>
            </a:r>
            <a:r>
              <a:rPr lang="en-US" altLang="en-US" sz="14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total = total + x</a:t>
            </a:r>
          </a:p>
          <a:p>
            <a:pPr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count = count + 1</a:t>
            </a:r>
          </a:p>
          <a:p>
            <a:pPr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xStr</a:t>
            </a:r>
            <a:r>
              <a:rPr lang="en-US" altLang="en-US" sz="1400" dirty="0">
                <a:latin typeface="Courier New" panose="02070309020205020404" pitchFamily="49" charset="0"/>
              </a:rPr>
              <a:t> = input("Enter a number (&lt;Enter&gt; to quit) &gt;&gt; ")</a:t>
            </a:r>
          </a:p>
          <a:p>
            <a:pPr eaLnBrk="1" hangingPunct="1"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print("\</a:t>
            </a:r>
            <a:r>
              <a:rPr lang="en-US" altLang="en-US" sz="1400" dirty="0" err="1">
                <a:latin typeface="Courier New" panose="02070309020205020404" pitchFamily="49" charset="0"/>
              </a:rPr>
              <a:t>nThe</a:t>
            </a:r>
            <a:r>
              <a:rPr lang="en-US" altLang="en-US" sz="1400" dirty="0">
                <a:latin typeface="Courier New" panose="02070309020205020404" pitchFamily="49" charset="0"/>
              </a:rPr>
              <a:t> average of the numbers is", total / count)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17CC569-4F77-4BDC-8C1B-86799FDE5B1D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 Loops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Enter a number (&lt;Enter&gt; to quit) &gt;&gt; 34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Enter a number (&lt;Enter&gt; to quit) &gt;&gt; 23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Enter a number (&lt;Enter&gt; to quit) &gt;&gt;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Enter a number (&lt;Enter&gt; to quit) &gt;&gt; -25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Enter a number (&lt;Enter&gt; to quit) &gt;&gt; -34.4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Enter a number (&lt;Enter&gt; to quit) &gt;&gt; 22.7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Enter a number (&lt;Enter&gt; to quit) &gt;&gt;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average of the numbers is 3.38333333333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F605F55-1709-4479-B993-5DA3D45D3C95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Computing with Booleans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if </a:t>
            </a:r>
            <a:r>
              <a:rPr lang="en-US" altLang="en-US" dirty="0"/>
              <a:t>and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both use Boolean expressions.</a:t>
            </a:r>
          </a:p>
          <a:p>
            <a:pPr eaLnBrk="1" hangingPunct="1"/>
            <a:r>
              <a:rPr lang="en-US" altLang="en-US" dirty="0"/>
              <a:t>Boolean expressions evaluate to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So far we’ve used Boolean expressions to compare two values, e.g. (</a:t>
            </a:r>
            <a:r>
              <a:rPr lang="en-US" altLang="en-US" dirty="0">
                <a:latin typeface="Courier New" panose="02070309020205020404" pitchFamily="49" charset="0"/>
              </a:rPr>
              <a:t>while x &gt;= 0</a:t>
            </a:r>
            <a:r>
              <a:rPr lang="en-US" altLang="en-US" dirty="0"/>
              <a:t>)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676F555-3F53-4422-B976-ED9A219152AE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Operators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Sometimes our simple expressions do not seem expressive enough.</a:t>
            </a:r>
          </a:p>
          <a:p>
            <a:pPr eaLnBrk="1" hangingPunct="1"/>
            <a:r>
              <a:rPr lang="en-US" altLang="en-US"/>
              <a:t>Suppose you need to determine whether two points are in the same position </a:t>
            </a:r>
            <a:r>
              <a:rPr lang="en-US" altLang="en-US">
                <a:latin typeface="Times New Roman" panose="02020603050405020304" pitchFamily="18" charset="0"/>
              </a:rPr>
              <a:t>–</a:t>
            </a:r>
            <a:r>
              <a:rPr lang="en-US" altLang="en-US"/>
              <a:t> their </a:t>
            </a:r>
            <a:r>
              <a:rPr lang="en-US" altLang="en-US" i="1"/>
              <a:t>x</a:t>
            </a:r>
            <a:r>
              <a:rPr lang="en-US" altLang="en-US"/>
              <a:t> coordinates are equal and their </a:t>
            </a:r>
            <a:r>
              <a:rPr lang="en-US" altLang="en-US" i="1"/>
              <a:t>y</a:t>
            </a:r>
            <a:r>
              <a:rPr lang="en-US" altLang="en-US"/>
              <a:t> coordinates are equal.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82C15EA-2903-417D-A53C-A1C62FDD22FF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  <p:sp>
        <p:nvSpPr>
          <p:cNvPr id="5222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Operators</a:t>
            </a:r>
          </a:p>
        </p:txBody>
      </p:sp>
      <p:sp>
        <p:nvSpPr>
          <p:cNvPr id="150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if p1.getX() == p2.getX():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if p1.getY() == p2.getY():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 # points are the same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else: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 # points are different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else: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# points are different</a:t>
            </a:r>
          </a:p>
          <a:p>
            <a:pPr eaLnBrk="1" hangingPunct="1"/>
            <a:r>
              <a:rPr lang="en-US" altLang="en-US" sz="2800" dirty="0"/>
              <a:t>Clearly, this is an awkward way to evaluate multiple Boolean expressions!</a:t>
            </a:r>
          </a:p>
          <a:p>
            <a:pPr eaLnBrk="1" hangingPunct="1"/>
            <a:r>
              <a:rPr lang="en-US" altLang="en-US" sz="2800" dirty="0"/>
              <a:t>Let’s check out the three Boolean operators </a:t>
            </a:r>
            <a:r>
              <a:rPr lang="en-US" altLang="en-US" sz="2800" dirty="0">
                <a:latin typeface="Courier New" panose="02070309020205020404" pitchFamily="49" charset="0"/>
              </a:rPr>
              <a:t>and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Courier New" panose="02070309020205020404" pitchFamily="49" charset="0"/>
              </a:rPr>
              <a:t>or</a:t>
            </a:r>
            <a:r>
              <a:rPr lang="en-US" altLang="en-US" sz="2800" dirty="0"/>
              <a:t>, and </a:t>
            </a:r>
            <a:r>
              <a:rPr lang="en-US" altLang="en-US" sz="2800" dirty="0">
                <a:latin typeface="Courier New" panose="02070309020205020404" pitchFamily="49" charset="0"/>
              </a:rPr>
              <a:t>not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01C7B9F-5F39-4BFF-BF2C-EE27DE048F07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Operators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Boolean operators </a:t>
            </a:r>
            <a:r>
              <a:rPr lang="en-US" altLang="en-US">
                <a:latin typeface="Courier New" panose="02070309020205020404" pitchFamily="49" charset="0"/>
              </a:rPr>
              <a:t>and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or</a:t>
            </a:r>
            <a:r>
              <a:rPr lang="en-US" altLang="en-US"/>
              <a:t> are used to combine two Boolean expressions and produce a Boolean result.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&lt;expr&gt; and &lt;expr&gt;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&lt;expr&gt; or &lt;expr&gt;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B89EDF-EFCB-4CE1-906C-107706018E15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Operators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and</a:t>
            </a:r>
            <a:r>
              <a:rPr lang="en-US" altLang="en-US" sz="2800"/>
              <a:t> of two expressions is true exactly when both of the expressions are true.</a:t>
            </a:r>
          </a:p>
          <a:p>
            <a:pPr eaLnBrk="1" hangingPunct="1"/>
            <a:r>
              <a:rPr lang="en-US" altLang="en-US" sz="2800"/>
              <a:t>We can represent this in a </a:t>
            </a:r>
            <a:r>
              <a:rPr lang="en-US" altLang="en-US" sz="2800" i="1"/>
              <a:t>truth table</a:t>
            </a:r>
            <a:r>
              <a:rPr lang="en-US" altLang="en-US" sz="2800"/>
              <a:t>.</a:t>
            </a:r>
          </a:p>
        </p:txBody>
      </p:sp>
      <p:graphicFrame>
        <p:nvGraphicFramePr>
          <p:cNvPr id="15262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241005"/>
              </p:ext>
            </p:extLst>
          </p:nvPr>
        </p:nvGraphicFramePr>
        <p:xfrm>
          <a:off x="4724400" y="3733800"/>
          <a:ext cx="304800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 and Q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0D7C833-C28C-4A92-8577-FE72E8A830B7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the truth table,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represent smaller Boolean expressions.</a:t>
            </a:r>
          </a:p>
          <a:p>
            <a:pPr eaLnBrk="1" hangingPunct="1"/>
            <a:r>
              <a:rPr lang="en-US" altLang="en-US" dirty="0"/>
              <a:t>Since each expression has two possible values, there are four possible combinations of values.</a:t>
            </a:r>
          </a:p>
          <a:p>
            <a:pPr eaLnBrk="1" hangingPunct="1"/>
            <a:r>
              <a:rPr lang="en-US" altLang="en-US" dirty="0"/>
              <a:t>The last column gives the value of </a:t>
            </a:r>
            <a:r>
              <a:rPr lang="en-US" altLang="en-US" dirty="0">
                <a:latin typeface="Courier New" panose="02070309020205020404" pitchFamily="49" charset="0"/>
              </a:rPr>
              <a:t>P and Q </a:t>
            </a:r>
            <a:r>
              <a:rPr lang="en-US" altLang="en-US" dirty="0"/>
              <a:t>for each combination.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89B9E3D-6BBA-4307-9C7D-5D6B357D9BEB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Loops: A Quick Review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statement allows us to iterate through a sequence of values.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for &lt;var&gt; in &lt;sequence&gt;: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&lt;body&gt;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loop index variable </a:t>
            </a:r>
            <a:r>
              <a:rPr lang="en-US" altLang="en-US" dirty="0">
                <a:latin typeface="Courier New" panose="02070309020205020404" pitchFamily="49" charset="0"/>
              </a:rPr>
              <a:t>var</a:t>
            </a:r>
            <a:r>
              <a:rPr lang="en-US" altLang="en-US" dirty="0"/>
              <a:t> takes on each successive value in the sequence, and the statements in the body of the loop are executed once for each value.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4906CA0-B19C-40F4-86F5-D9152D622557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199312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or</a:t>
            </a:r>
            <a:r>
              <a:rPr lang="en-US" altLang="en-US" sz="2800"/>
              <a:t> of two expressions is true when either expression is true.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aphicFrame>
        <p:nvGraphicFramePr>
          <p:cNvPr id="155683" name="Group 3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2404359"/>
              </p:ext>
            </p:extLst>
          </p:nvPr>
        </p:nvGraphicFramePr>
        <p:xfrm>
          <a:off x="4724400" y="3276601"/>
          <a:ext cx="3200400" cy="27797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Q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 or Q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644AFD7-5880-49B3-A83F-994753967A60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only time </a:t>
            </a:r>
            <a:r>
              <a:rPr lang="en-US" altLang="en-US">
                <a:latin typeface="Courier New" panose="02070309020205020404" pitchFamily="49" charset="0"/>
              </a:rPr>
              <a:t>or</a:t>
            </a:r>
            <a:r>
              <a:rPr lang="en-US" altLang="en-US"/>
              <a:t> is false is when both expressions are false.</a:t>
            </a:r>
          </a:p>
          <a:p>
            <a:pPr eaLnBrk="1" hangingPunct="1"/>
            <a:r>
              <a:rPr lang="en-US" altLang="en-US"/>
              <a:t>Also, note that </a:t>
            </a:r>
            <a:r>
              <a:rPr lang="en-US" altLang="en-US">
                <a:latin typeface="Courier New" panose="02070309020205020404" pitchFamily="49" charset="0"/>
              </a:rPr>
              <a:t>or</a:t>
            </a:r>
            <a:r>
              <a:rPr lang="en-US" altLang="en-US"/>
              <a:t> is true when both expressions are true. This isn’t how we normally use “or” in language.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583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4683EA6-8ED4-412C-82F2-C672875D76E6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Operators	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427912" cy="4383087"/>
          </a:xfrm>
        </p:spPr>
        <p:txBody>
          <a:bodyPr/>
          <a:lstStyle/>
          <a:p>
            <a:pPr eaLnBrk="1" hangingPunct="1"/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not</a:t>
            </a:r>
            <a:r>
              <a:rPr lang="en-US" altLang="en-US" sz="2800"/>
              <a:t> operator computes the opposite of a Boolean expression.</a:t>
            </a:r>
          </a:p>
          <a:p>
            <a:pPr eaLnBrk="1" hangingPunct="1"/>
            <a:r>
              <a:rPr lang="en-US" altLang="en-US" sz="2800">
                <a:latin typeface="Courier New" panose="02070309020205020404" pitchFamily="49" charset="0"/>
              </a:rPr>
              <a:t>not</a:t>
            </a:r>
            <a:r>
              <a:rPr lang="en-US" altLang="en-US" sz="2800"/>
              <a:t> is a </a:t>
            </a:r>
            <a:r>
              <a:rPr lang="en-US" altLang="en-US" sz="2800" i="1"/>
              <a:t>unary</a:t>
            </a:r>
            <a:r>
              <a:rPr lang="en-US" altLang="en-US" sz="2800"/>
              <a:t> operator, meaning it operates on a single expression.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>
              <a:latin typeface="Courier New" panose="02070309020205020404" pitchFamily="49" charset="0"/>
            </a:endParaRPr>
          </a:p>
        </p:txBody>
      </p:sp>
      <p:graphicFrame>
        <p:nvGraphicFramePr>
          <p:cNvPr id="158740" name="Group 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166209"/>
              </p:ext>
            </p:extLst>
          </p:nvPr>
        </p:nvGraphicFramePr>
        <p:xfrm>
          <a:off x="5029200" y="4343400"/>
          <a:ext cx="2554288" cy="15544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P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4491D8E-283F-4D51-ACE0-CCDBEFA4BC45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Operators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put these operators together to make arbitrarily complex Boolean expressions.</a:t>
            </a:r>
          </a:p>
          <a:p>
            <a:pPr eaLnBrk="1" hangingPunct="1"/>
            <a:r>
              <a:rPr lang="en-US" altLang="en-US"/>
              <a:t>The interpretation of the expressions relies on the precedence rules for the operators.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BB89039-AD2F-4658-A236-3F7D2486FD5A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Operators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Consider </a:t>
            </a:r>
            <a:r>
              <a:rPr lang="en-US" altLang="en-US" sz="2800" dirty="0">
                <a:latin typeface="Courier New" panose="02070309020205020404" pitchFamily="49" charset="0"/>
              </a:rPr>
              <a:t>a or not b and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How should this be evaluated?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order of precedence, from high to low, is </a:t>
            </a:r>
            <a:r>
              <a:rPr lang="en-US" altLang="en-US" sz="2800" dirty="0">
                <a:latin typeface="Courier New" panose="02070309020205020404" pitchFamily="49" charset="0"/>
              </a:rPr>
              <a:t>not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Courier New" panose="02070309020205020404" pitchFamily="49" charset="0"/>
              </a:rPr>
              <a:t>and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Courier New" panose="02070309020205020404" pitchFamily="49" charset="0"/>
              </a:rPr>
              <a:t>or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This statement is equivalent to</a:t>
            </a:r>
            <a:br>
              <a:rPr lang="en-US" altLang="en-US" sz="2800" dirty="0"/>
            </a:br>
            <a:r>
              <a:rPr lang="en-US" altLang="en-US" sz="2800" dirty="0">
                <a:latin typeface="Courier New" panose="02070309020205020404" pitchFamily="49" charset="0"/>
              </a:rPr>
              <a:t>(a or ((not b) and c))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Since most people don’t memorize the Boolean precedence rules, use parentheses to prevent confusion.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7139ED3-D246-4EEA-B2D0-78E30EBE68F9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Operators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test for the co-location of two points, we could use an </a:t>
            </a:r>
            <a:r>
              <a:rPr lang="en-US" altLang="en-US" dirty="0">
                <a:latin typeface="Courier New" panose="02070309020205020404" pitchFamily="49" charset="0"/>
              </a:rPr>
              <a:t>and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if p1.getX() == p2.getX() and p2.getY() == p1.getY():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# points are the same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else: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# points are different</a:t>
            </a:r>
          </a:p>
          <a:p>
            <a:pPr eaLnBrk="1" hangingPunct="1"/>
            <a:r>
              <a:rPr lang="en-US" altLang="en-US" dirty="0"/>
              <a:t>The entire condition will be true </a:t>
            </a:r>
            <a:r>
              <a:rPr lang="en-US" altLang="en-US" i="1" dirty="0"/>
              <a:t>only</a:t>
            </a:r>
            <a:r>
              <a:rPr lang="en-US" altLang="en-US" dirty="0"/>
              <a:t> when both of the simpler conditions are true.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E0191E0-BF6F-4B1A-B8D5-3714443E231F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Operators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Say you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re writing a racquetball simulation. The game is over as soon as either player has scored 15 points.</a:t>
            </a:r>
          </a:p>
          <a:p>
            <a:pPr eaLnBrk="1" hangingPunct="1"/>
            <a:r>
              <a:rPr lang="en-US" altLang="en-US" sz="2800" dirty="0"/>
              <a:t>How can you represent that in a Boolean expression?</a:t>
            </a:r>
          </a:p>
          <a:p>
            <a:pPr eaLnBrk="1" hangingPunct="1"/>
            <a:r>
              <a:rPr lang="en-US" altLang="en-US" sz="2400" dirty="0" err="1">
                <a:latin typeface="Courier New" panose="02070309020205020404" pitchFamily="49" charset="0"/>
              </a:rPr>
              <a:t>scoreA</a:t>
            </a:r>
            <a:r>
              <a:rPr lang="en-US" altLang="en-US" sz="2400" dirty="0">
                <a:latin typeface="Courier New" panose="02070309020205020404" pitchFamily="49" charset="0"/>
              </a:rPr>
              <a:t> == 15 or </a:t>
            </a:r>
            <a:r>
              <a:rPr lang="en-US" altLang="en-US" sz="2400" dirty="0" err="1">
                <a:latin typeface="Courier New" panose="02070309020205020404" pitchFamily="49" charset="0"/>
              </a:rPr>
              <a:t>scoreB</a:t>
            </a:r>
            <a:r>
              <a:rPr lang="en-US" altLang="en-US" sz="2400" dirty="0">
                <a:latin typeface="Courier New" panose="02070309020205020404" pitchFamily="49" charset="0"/>
              </a:rPr>
              <a:t> == 15</a:t>
            </a:r>
          </a:p>
          <a:p>
            <a:pPr eaLnBrk="1" hangingPunct="1"/>
            <a:r>
              <a:rPr lang="en-US" altLang="en-US" sz="2800" dirty="0"/>
              <a:t>When either of the conditions becomes true, the entire expression is true. If neither condition is true, the expression is false.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D5766FC-BD6F-46C3-B076-C653D24B596E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Operators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17713"/>
            <a:ext cx="8193088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We want to construct a loop that continues as long as the game is </a:t>
            </a:r>
            <a:r>
              <a:rPr lang="en-US" altLang="en-US" b="1" dirty="0"/>
              <a:t>not</a:t>
            </a:r>
            <a:r>
              <a:rPr lang="en-US" altLang="en-US" dirty="0"/>
              <a:t> over.</a:t>
            </a:r>
          </a:p>
          <a:p>
            <a:pPr eaLnBrk="1" hangingPunct="1"/>
            <a:r>
              <a:rPr lang="en-US" altLang="en-US" dirty="0"/>
              <a:t>You can do this by taking the negation of the game-over condition as your loop condition!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while not(</a:t>
            </a:r>
            <a:r>
              <a:rPr lang="en-US" altLang="en-US" sz="2400" dirty="0" err="1">
                <a:latin typeface="Courier New" panose="02070309020205020404" pitchFamily="49" charset="0"/>
              </a:rPr>
              <a:t>scoreA</a:t>
            </a:r>
            <a:r>
              <a:rPr lang="en-US" altLang="en-US" sz="2400" dirty="0">
                <a:latin typeface="Courier New" panose="02070309020205020404" pitchFamily="49" charset="0"/>
              </a:rPr>
              <a:t> == 15 or </a:t>
            </a:r>
            <a:r>
              <a:rPr lang="en-US" altLang="en-US" sz="2400" dirty="0" err="1">
                <a:latin typeface="Courier New" panose="02070309020205020404" pitchFamily="49" charset="0"/>
              </a:rPr>
              <a:t>scoreB</a:t>
            </a:r>
            <a:r>
              <a:rPr lang="en-US" altLang="en-US" sz="2400" dirty="0">
                <a:latin typeface="Courier New" panose="02070309020205020404" pitchFamily="49" charset="0"/>
              </a:rPr>
              <a:t> == 15):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#continue playing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5C89A0C-4B30-47D2-A420-398ABC73B6F6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Operators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17713"/>
            <a:ext cx="102870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Some racquetball players also use a shutout condition to end the game, where if one player has scored 7 points and the other person hasn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t scored yet, the game is over.</a:t>
            </a:r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</a:rPr>
              <a:t>a == 15 or b == 15 or (a == 7 and b == 0) or (b == 7 and a == 0)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54ADD8A-F9E9-496A-9A11-CEABCC203EDA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Operators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799" y="2017713"/>
            <a:ext cx="10096501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Let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look at volleyball scoring. To win, a volleyball team needs to win by at least two points.</a:t>
            </a:r>
          </a:p>
          <a:p>
            <a:pPr eaLnBrk="1" hangingPunct="1"/>
            <a:r>
              <a:rPr lang="en-US" altLang="en-US" dirty="0"/>
              <a:t>In volleyball, a team wins at 15 points</a:t>
            </a:r>
          </a:p>
          <a:p>
            <a:pPr eaLnBrk="1" hangingPunct="1"/>
            <a:r>
              <a:rPr lang="en-US" altLang="en-US" dirty="0"/>
              <a:t>If the score is 15 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dirty="0"/>
              <a:t> 14, play continues, just as it does for 21 </a:t>
            </a:r>
            <a:r>
              <a:rPr lang="en-US" altLang="en-US" dirty="0">
                <a:latin typeface="Times New Roman" panose="02020603050405020304" pitchFamily="18" charset="0"/>
              </a:rPr>
              <a:t>–</a:t>
            </a:r>
            <a:r>
              <a:rPr lang="en-US" altLang="en-US" dirty="0"/>
              <a:t> 20.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(a &gt;= 15 and a - b &gt;= 2) or (b &gt;= 15 and b - a &gt;= 2)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(a &gt;= 15 or b &gt;= 15) and abs(a - b) &gt;=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576B2FB-2117-4ADA-809B-A69904F74431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Loops: A Quick Review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Suppose we want to write a program that can compute the average of a series of numbers entered by the user.</a:t>
            </a:r>
          </a:p>
          <a:p>
            <a:pPr eaLnBrk="1" hangingPunct="1"/>
            <a:r>
              <a:rPr lang="en-US" altLang="en-US" sz="2800"/>
              <a:t>To make the program general, it should work with any size set of numbers.</a:t>
            </a:r>
          </a:p>
          <a:p>
            <a:pPr eaLnBrk="1" hangingPunct="1"/>
            <a:r>
              <a:rPr lang="en-US" altLang="en-US" sz="2800"/>
              <a:t>We don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t need to keep track of each number entered, we only need know the running sum and how many numbers have been added.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A35B1CC-FBF2-4B1B-9213-C42E55A37487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Algebra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ability to formulate, manipulate, and reason with Boolean expressions is an important skill.</a:t>
            </a:r>
          </a:p>
          <a:p>
            <a:pPr eaLnBrk="1" hangingPunct="1"/>
            <a:r>
              <a:rPr lang="en-US" altLang="en-US"/>
              <a:t>Boolean expressions obey certain algebraic laws called </a:t>
            </a:r>
            <a:r>
              <a:rPr lang="en-US" altLang="en-US" i="1"/>
              <a:t>Boolean logic </a:t>
            </a:r>
            <a:r>
              <a:rPr lang="en-US" altLang="en-US"/>
              <a:t>or </a:t>
            </a:r>
            <a:r>
              <a:rPr lang="en-US" altLang="en-US" i="1"/>
              <a:t>Boolean algebra.</a:t>
            </a: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6DF7548-9612-4B7E-93F5-8856F6C8BB5A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Algebra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4419601"/>
            <a:ext cx="7772400" cy="1712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and</a:t>
            </a:r>
            <a:r>
              <a:rPr lang="en-US" altLang="en-US" sz="2800"/>
              <a:t> has properties similar to multiplication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or</a:t>
            </a:r>
            <a:r>
              <a:rPr lang="en-US" altLang="en-US" sz="2800"/>
              <a:t> has properties similar to addition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0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1</a:t>
            </a:r>
            <a:r>
              <a:rPr lang="en-US" altLang="en-US" sz="2800"/>
              <a:t> correspond to false and true, respectively.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graphicFrame>
        <p:nvGraphicFramePr>
          <p:cNvPr id="16898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377939"/>
              </p:ext>
            </p:extLst>
          </p:nvPr>
        </p:nvGraphicFramePr>
        <p:xfrm>
          <a:off x="3429000" y="1952625"/>
          <a:ext cx="5294312" cy="226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6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algebra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Boolean algebra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* 0 = 0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and false == false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* 1 = a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and true == a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+ 0 = a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or false == a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23107C4-027D-4284-AD0B-C00BEEFFDDE0}" type="slidenum">
              <a:rPr lang="en-US" altLang="en-US" sz="1400"/>
              <a:pPr eaLnBrk="1" hangingPunct="1"/>
              <a:t>52</a:t>
            </a:fld>
            <a:endParaRPr lang="en-US" altLang="en-US" sz="1400" dirty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Algebra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017713"/>
            <a:ext cx="9144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Anything </a:t>
            </a:r>
            <a:r>
              <a:rPr lang="en-US" altLang="en-US" dirty="0" err="1">
                <a:latin typeface="Courier New" panose="02070309020205020404" pitchFamily="49" charset="0"/>
              </a:rPr>
              <a:t>or</a:t>
            </a:r>
            <a:r>
              <a:rPr lang="en-US" altLang="en-US" dirty="0" err="1"/>
              <a:t>ed</a:t>
            </a:r>
            <a:r>
              <a:rPr lang="en-US" altLang="en-US" dirty="0"/>
              <a:t> with true is true: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a or True == True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Both </a:t>
            </a:r>
            <a:r>
              <a:rPr lang="en-US" altLang="en-US" dirty="0">
                <a:latin typeface="Courier New" panose="02070309020205020404" pitchFamily="49" charset="0"/>
              </a:rPr>
              <a:t>and</a:t>
            </a:r>
            <a:r>
              <a:rPr lang="en-US" altLang="en-US" dirty="0"/>
              <a:t> </a:t>
            </a:r>
            <a:r>
              <a:rPr lang="en-US" altLang="en-US" dirty="0" err="1"/>
              <a:t>and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or</a:t>
            </a:r>
            <a:r>
              <a:rPr lang="en-US" altLang="en-US" dirty="0"/>
              <a:t> distribute: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(a or (b and c)) == ((a or b) and (a or c))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(a and (b or c)) == ((a and b) or (a and c))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Double negatives cancel out: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(not(not a)) ==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DeMorgan’s</a:t>
            </a:r>
            <a:r>
              <a:rPr lang="en-US" altLang="en-US" dirty="0"/>
              <a:t> laws: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(not(a or b)) == ((not a) and (not b))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(not(a and b)) == ((not a) or (not b))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A247D4F-1BD9-40D5-85F7-67E057ADA259}" type="slidenum">
              <a:rPr lang="en-US" altLang="en-US" sz="1400"/>
              <a:pPr eaLnBrk="1" hangingPunct="1"/>
              <a:t>53</a:t>
            </a:fld>
            <a:endParaRPr lang="en-US" altLang="en-US" sz="14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Algebra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017713"/>
            <a:ext cx="94488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We can use these rules to simplify our Boolean expressions.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while not(</a:t>
            </a:r>
            <a:r>
              <a:rPr lang="en-US" altLang="en-US" sz="2400" dirty="0" err="1">
                <a:latin typeface="Courier New" panose="02070309020205020404" pitchFamily="49" charset="0"/>
              </a:rPr>
              <a:t>scoreA</a:t>
            </a:r>
            <a:r>
              <a:rPr lang="en-US" altLang="en-US" sz="2400" dirty="0">
                <a:latin typeface="Courier New" panose="02070309020205020404" pitchFamily="49" charset="0"/>
              </a:rPr>
              <a:t> == 15 or </a:t>
            </a:r>
            <a:r>
              <a:rPr lang="en-US" altLang="en-US" sz="2400" dirty="0" err="1">
                <a:latin typeface="Courier New" panose="02070309020205020404" pitchFamily="49" charset="0"/>
              </a:rPr>
              <a:t>scoreB</a:t>
            </a:r>
            <a:r>
              <a:rPr lang="en-US" altLang="en-US" sz="2400" dirty="0">
                <a:latin typeface="Courier New" panose="02070309020205020404" pitchFamily="49" charset="0"/>
              </a:rPr>
              <a:t> == 15):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#continue playing</a:t>
            </a:r>
          </a:p>
          <a:p>
            <a:pPr eaLnBrk="1" hangingPunct="1"/>
            <a:r>
              <a:rPr lang="en-US" altLang="en-US" sz="2800" dirty="0"/>
              <a:t>This is saying something like “While it is not the case that player A has 15 or player B has 15, continue playing.”</a:t>
            </a:r>
          </a:p>
          <a:p>
            <a:pPr eaLnBrk="1" hangingPunct="1"/>
            <a:r>
              <a:rPr lang="en-US" altLang="en-US" sz="2800" dirty="0"/>
              <a:t>Applying </a:t>
            </a:r>
            <a:r>
              <a:rPr lang="en-US" altLang="en-US" sz="2800" dirty="0" err="1"/>
              <a:t>DeMorgan’s</a:t>
            </a:r>
            <a:r>
              <a:rPr lang="en-US" altLang="en-US" sz="2800" dirty="0"/>
              <a:t> law:</a:t>
            </a:r>
            <a:br>
              <a:rPr lang="en-US" altLang="en-US" sz="2800" dirty="0"/>
            </a:br>
            <a:r>
              <a:rPr lang="en-US" altLang="en-US" sz="2400" dirty="0">
                <a:latin typeface="Courier New" panose="02070309020205020404" pitchFamily="49" charset="0"/>
              </a:rPr>
              <a:t>while (not </a:t>
            </a:r>
            <a:r>
              <a:rPr lang="en-US" altLang="en-US" sz="2400" dirty="0" err="1">
                <a:latin typeface="Courier New" panose="02070309020205020404" pitchFamily="49" charset="0"/>
              </a:rPr>
              <a:t>scoreA</a:t>
            </a:r>
            <a:r>
              <a:rPr lang="en-US" altLang="en-US" sz="2400" dirty="0">
                <a:latin typeface="Courier New" panose="02070309020205020404" pitchFamily="49" charset="0"/>
              </a:rPr>
              <a:t> == 15) and (not </a:t>
            </a:r>
            <a:r>
              <a:rPr lang="en-US" altLang="en-US" sz="2400" dirty="0" err="1">
                <a:latin typeface="Courier New" panose="02070309020205020404" pitchFamily="49" charset="0"/>
              </a:rPr>
              <a:t>scoreB</a:t>
            </a:r>
            <a:r>
              <a:rPr lang="en-US" altLang="en-US" sz="2400" dirty="0">
                <a:latin typeface="Courier New" panose="02070309020205020404" pitchFamily="49" charset="0"/>
              </a:rPr>
              <a:t> == 15):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#continue playing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8B56D9C-612F-49FE-B488-18FB17F0ED65}" type="slidenum">
              <a:rPr lang="en-US" altLang="en-US" sz="1400"/>
              <a:pPr eaLnBrk="1" hangingPunct="1"/>
              <a:t>54</a:t>
            </a:fld>
            <a:endParaRPr lang="en-US" altLang="en-US" sz="140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Algebra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becomes: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 err="1">
                <a:latin typeface="Courier New" panose="02070309020205020404" pitchFamily="49" charset="0"/>
              </a:rPr>
              <a:t>scoreA</a:t>
            </a:r>
            <a:r>
              <a:rPr lang="en-US" altLang="en-US" sz="2400" dirty="0">
                <a:latin typeface="Courier New" panose="02070309020205020404" pitchFamily="49" charset="0"/>
              </a:rPr>
              <a:t> != 15 and </a:t>
            </a:r>
            <a:r>
              <a:rPr lang="en-US" altLang="en-US" sz="2400" dirty="0" err="1">
                <a:latin typeface="Courier New" panose="02070309020205020404" pitchFamily="49" charset="0"/>
              </a:rPr>
              <a:t>scoreB</a:t>
            </a:r>
            <a:r>
              <a:rPr lang="en-US" altLang="en-US" sz="2400" dirty="0">
                <a:latin typeface="Courier New" panose="02070309020205020404" pitchFamily="49" charset="0"/>
              </a:rPr>
              <a:t> != 15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# continue playing</a:t>
            </a:r>
          </a:p>
          <a:p>
            <a:pPr eaLnBrk="1" hangingPunct="1"/>
            <a:r>
              <a:rPr lang="en-US" altLang="en-US" dirty="0"/>
              <a:t>Isn’t this easier to understand? “While player A has not reached 15 and player B has not reached 15, continue playing.”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87EC413-747B-4855-A734-1BCA2409452A}" type="slidenum">
              <a:rPr lang="en-US" altLang="en-US" sz="1400"/>
              <a:pPr eaLnBrk="1" hangingPunct="1"/>
              <a:t>55</a:t>
            </a:fld>
            <a:endParaRPr lang="en-US" alt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Algebra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Sometimes it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s easier to figure out when a loop should stop, rather than when the loop should continue.</a:t>
            </a:r>
          </a:p>
          <a:p>
            <a:pPr eaLnBrk="1" hangingPunct="1"/>
            <a:r>
              <a:rPr lang="en-US" altLang="en-US" sz="2800"/>
              <a:t>In this case, write the loop termination condition and put a </a:t>
            </a:r>
            <a:r>
              <a:rPr lang="en-US" altLang="en-US" sz="2800">
                <a:latin typeface="Courier New" panose="02070309020205020404" pitchFamily="49" charset="0"/>
              </a:rPr>
              <a:t>not</a:t>
            </a:r>
            <a:r>
              <a:rPr lang="en-US" altLang="en-US" sz="2800"/>
              <a:t> in front of it. After a couple applications of DeMorgan’s law you are ready to go with a simpler but equivalent expression.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7616C42-F596-4935-BB9C-0623D595AE35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Common Structures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can be used to express every conceivable algorithm.</a:t>
            </a:r>
          </a:p>
          <a:p>
            <a:pPr eaLnBrk="1" hangingPunct="1"/>
            <a:r>
              <a:rPr lang="en-US" altLang="en-US" dirty="0"/>
              <a:t>For certain problems, an alternative structure can be convenient.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7A7770A-C09E-440E-9BF8-EDC75BF9A066}" type="slidenum">
              <a:rPr lang="en-US" altLang="en-US" sz="1400"/>
              <a:pPr eaLnBrk="1" hangingPunct="1"/>
              <a:t>57</a:t>
            </a:fld>
            <a:endParaRPr lang="en-US" altLang="en-US" sz="14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Post-Test Loop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Say we want to write a program that is supposed to get a nonnegative number from the user.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the user types an incorrect input, the program asks for another value.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process continues until a valid value has been entered.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process is </a:t>
            </a:r>
            <a:r>
              <a:rPr lang="en-US" altLang="en-US" i="1"/>
              <a:t>input validation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DCD07FA-7BD9-4835-83D1-96A682AD5276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Post-Test Loop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1"/>
            <a:ext cx="8153400" cy="11064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repeat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get a number from the user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until number is &gt;= 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5" y="1600200"/>
            <a:ext cx="3276600" cy="44902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4B398A1-0B0C-4899-AC31-E578AB3AA669}" type="slidenum">
              <a:rPr lang="en-US" altLang="en-US" sz="1400"/>
              <a:pPr eaLnBrk="1" hangingPunct="1"/>
              <a:t>59</a:t>
            </a:fld>
            <a:endParaRPr lang="en-US" altLang="en-US" sz="140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Post-Test Loop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When the condition test comes after the body of the loop it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called a </a:t>
            </a:r>
            <a:r>
              <a:rPr lang="en-US" altLang="en-US" i="1"/>
              <a:t>post-test</a:t>
            </a:r>
            <a:r>
              <a:rPr lang="en-US" altLang="en-US"/>
              <a:t> </a:t>
            </a:r>
            <a:r>
              <a:rPr lang="en-US" altLang="en-US" i="1"/>
              <a:t>loop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post-test loop always executes the body of the code at least once.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Python doesn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have a built-in statement to do this, but we can do it with a slightly modified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9278381-3201-42FD-931A-1E01F73576B2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Loops: A Quick Review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Let’s write a program to compute the average of a series of numbers entered by the user.</a:t>
            </a:r>
          </a:p>
          <a:p>
            <a:pPr eaLnBrk="1" hangingPunct="1"/>
            <a:r>
              <a:rPr lang="en-US" altLang="en-US" dirty="0"/>
              <a:t>We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ve run into some of these things before!</a:t>
            </a:r>
          </a:p>
          <a:p>
            <a:pPr lvl="1" eaLnBrk="1" hangingPunct="1"/>
            <a:r>
              <a:rPr lang="en-US" altLang="en-US" dirty="0"/>
              <a:t>A series of numbers could be handled by some sort of loop. If there are </a:t>
            </a:r>
            <a:r>
              <a:rPr lang="en-US" altLang="en-US" i="1" dirty="0"/>
              <a:t>n</a:t>
            </a:r>
            <a:r>
              <a:rPr lang="en-US" altLang="en-US" dirty="0"/>
              <a:t> numbers, the loop should execute </a:t>
            </a:r>
            <a:r>
              <a:rPr lang="en-US" altLang="en-US" i="1" dirty="0"/>
              <a:t>n</a:t>
            </a:r>
            <a:r>
              <a:rPr lang="en-US" altLang="en-US" dirty="0"/>
              <a:t> times.</a:t>
            </a:r>
          </a:p>
          <a:p>
            <a:pPr lvl="1" eaLnBrk="1" hangingPunct="1"/>
            <a:r>
              <a:rPr lang="en-US" altLang="en-US" dirty="0"/>
              <a:t>We need a running sum. This will use an accumulator.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1172B00-98FD-461A-A56E-D6F85ED6C5F8}" type="slidenum">
              <a:rPr lang="en-US" altLang="en-US" sz="1400"/>
              <a:pPr eaLnBrk="1" hangingPunct="1"/>
              <a:t>60</a:t>
            </a:fld>
            <a:endParaRPr lang="en-US" altLang="en-US" sz="14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Post-Test Loop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105918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We seed the loop condition so we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re guaranteed to execute the loop once.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number = -1       # start with an illegal value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while number &lt; 0: # to get into the loop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number = float(input("Enter a positive number: "))</a:t>
            </a:r>
          </a:p>
          <a:p>
            <a:pPr eaLnBrk="1" hangingPunct="1"/>
            <a:r>
              <a:rPr lang="en-US" altLang="en-US" dirty="0"/>
              <a:t>By setting </a:t>
            </a:r>
            <a:r>
              <a:rPr lang="en-US" altLang="en-US" dirty="0">
                <a:latin typeface="Courier New" panose="02070309020205020404" pitchFamily="49" charset="0"/>
              </a:rPr>
              <a:t>number</a:t>
            </a:r>
            <a:r>
              <a:rPr lang="en-US" altLang="en-US" dirty="0"/>
              <a:t> to –1, we force the loop body to execute at least once.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999979A-C31C-42FB-A732-1BE3319172E5}" type="slidenum">
              <a:rPr lang="en-US" altLang="en-US" sz="1400"/>
              <a:pPr eaLnBrk="1" hangingPunct="1"/>
              <a:t>61</a:t>
            </a:fld>
            <a:endParaRPr lang="en-US" alt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Post-Test Loop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programmers prefer to simulate a post-test loop by using the Python </a:t>
            </a:r>
            <a:r>
              <a:rPr lang="en-US" altLang="en-US">
                <a:latin typeface="Courier New" panose="02070309020205020404" pitchFamily="49" charset="0"/>
              </a:rPr>
              <a:t>break</a:t>
            </a:r>
            <a:r>
              <a:rPr lang="en-US" altLang="en-US"/>
              <a:t> statement.</a:t>
            </a:r>
          </a:p>
          <a:p>
            <a:pPr eaLnBrk="1" hangingPunct="1"/>
            <a:r>
              <a:rPr lang="en-US" altLang="en-US"/>
              <a:t>Executing </a:t>
            </a:r>
            <a:r>
              <a:rPr lang="en-US" altLang="en-US">
                <a:latin typeface="Courier New" panose="02070309020205020404" pitchFamily="49" charset="0"/>
              </a:rPr>
              <a:t>break</a:t>
            </a:r>
            <a:r>
              <a:rPr lang="en-US" altLang="en-US"/>
              <a:t> causes Python to immediately exit the enclosing loop.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break</a:t>
            </a:r>
            <a:r>
              <a:rPr lang="en-US" altLang="en-US"/>
              <a:t> is sometimes used to exit what looks like an infinite loop.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88316ED-3C92-4085-AFA2-8EC37E015783}" type="slidenum">
              <a:rPr lang="en-US" altLang="en-US" sz="1400"/>
              <a:pPr eaLnBrk="1" hangingPunct="1"/>
              <a:t>62</a:t>
            </a:fld>
            <a:endParaRPr lang="en-US" altLang="en-US" sz="140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Post-Test Loop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105156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The same algorithm implemented with a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while True: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number = float(input("Enter a positive number: "))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if x &gt;= 0: break # Exit loop if number is valid</a:t>
            </a:r>
          </a:p>
          <a:p>
            <a:pPr eaLnBrk="1" hangingPunct="1"/>
            <a:r>
              <a:rPr lang="en-US" altLang="en-US" dirty="0"/>
              <a:t>A while loop continues as long as the expression evaluates to true. Since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</a:t>
            </a:r>
            <a:r>
              <a:rPr lang="en-US" altLang="en-US" i="1" dirty="0"/>
              <a:t>always</a:t>
            </a:r>
            <a:r>
              <a:rPr lang="en-US" altLang="en-US" dirty="0"/>
              <a:t> evaluates to true, it looks like an infinite loop!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CFA60B8-3904-4717-8D70-CAB57F9840E5}" type="slidenum">
              <a:rPr lang="en-US" altLang="en-US" sz="1400"/>
              <a:pPr eaLnBrk="1" hangingPunct="1"/>
              <a:t>63</a:t>
            </a:fld>
            <a:endParaRPr lang="en-US" altLang="en-US" sz="140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Post-Test Loop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the value of </a:t>
            </a:r>
            <a:r>
              <a:rPr lang="en-US" altLang="en-US" i="1"/>
              <a:t>x</a:t>
            </a:r>
            <a:r>
              <a:rPr lang="en-US" altLang="en-US"/>
              <a:t> is nonnegative, the </a:t>
            </a:r>
            <a:r>
              <a:rPr lang="en-US" altLang="en-US">
                <a:latin typeface="Courier New" panose="02070309020205020404" pitchFamily="49" charset="0"/>
              </a:rPr>
              <a:t>break</a:t>
            </a:r>
            <a:r>
              <a:rPr lang="en-US" altLang="en-US"/>
              <a:t> statement executes, which terminates the loop.</a:t>
            </a:r>
          </a:p>
          <a:p>
            <a:pPr eaLnBrk="1" hangingPunct="1"/>
            <a:r>
              <a:rPr lang="en-US" altLang="en-US"/>
              <a:t>If the body of an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is only one line long, you can place it right after the </a:t>
            </a:r>
            <a:r>
              <a:rPr lang="en-US" altLang="en-US">
                <a:latin typeface="Courier New" panose="02070309020205020404" pitchFamily="49" charset="0"/>
              </a:rPr>
              <a:t>:</a:t>
            </a:r>
            <a:r>
              <a:rPr lang="en-US" altLang="en-US"/>
              <a:t>!</a:t>
            </a:r>
          </a:p>
          <a:p>
            <a:pPr eaLnBrk="1" hangingPunct="1"/>
            <a:r>
              <a:rPr lang="en-US" altLang="en-US"/>
              <a:t>Wouldn’t it be nice if the program gave a warning when the input was invalid?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BBEC2FC-D9CA-4370-BE22-B01F54EC0ED2}" type="slidenum">
              <a:rPr lang="en-US" altLang="en-US" sz="1400"/>
              <a:pPr eaLnBrk="1" hangingPunct="1"/>
              <a:t>64</a:t>
            </a:fld>
            <a:endParaRPr lang="en-US" altLang="en-US" sz="140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Post-Test Loop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11163301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In the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 version, this is awkward: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number = -1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while number &lt; 0: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number = float(input("Enter a positive number: "))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if number &lt; 0: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 print("The number you entered was not positive")</a:t>
            </a:r>
          </a:p>
          <a:p>
            <a:pPr eaLnBrk="1" hangingPunct="1"/>
            <a:r>
              <a:rPr lang="en-US" altLang="en-US" dirty="0"/>
              <a:t>We’re doing the validity check in two places!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B4408F6-6899-4E38-BF43-54C6D1F42D15}" type="slidenum">
              <a:rPr lang="en-US" altLang="en-US" sz="1400"/>
              <a:pPr eaLnBrk="1" hangingPunct="1"/>
              <a:t>65</a:t>
            </a:fld>
            <a:endParaRPr lang="en-US" altLang="en-US" sz="14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Post-Test Loop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17713"/>
            <a:ext cx="112776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Adding the warning to the </a:t>
            </a:r>
            <a:r>
              <a:rPr lang="en-US" altLang="en-US" sz="2800" dirty="0">
                <a:latin typeface="Courier New" panose="02070309020205020404" pitchFamily="49" charset="0"/>
              </a:rPr>
              <a:t>break</a:t>
            </a:r>
            <a:r>
              <a:rPr lang="en-US" altLang="en-US" sz="2800" dirty="0"/>
              <a:t> version only adds an </a:t>
            </a:r>
            <a:r>
              <a:rPr lang="en-US" altLang="en-US" sz="2800" dirty="0">
                <a:latin typeface="Courier New" panose="02070309020205020404" pitchFamily="49" charset="0"/>
              </a:rPr>
              <a:t>else</a:t>
            </a:r>
            <a:r>
              <a:rPr lang="en-US" altLang="en-US" sz="2800" dirty="0"/>
              <a:t> statement:</a:t>
            </a:r>
            <a:br>
              <a:rPr lang="en-US" altLang="en-US" sz="2800" dirty="0"/>
            </a:br>
            <a:r>
              <a:rPr lang="en-US" altLang="en-US" sz="2400" dirty="0">
                <a:latin typeface="Courier New" panose="02070309020205020404" pitchFamily="49" charset="0"/>
              </a:rPr>
              <a:t>while True: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number = float(input("Enter a positive number: "))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if x &gt;= 0: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 break # Exit loop if number is valid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else: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 print("The number you entered was not positive.")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23F04FC-672F-44B1-A30C-420E65049046}" type="slidenum">
              <a:rPr lang="en-US" altLang="en-US" sz="1400"/>
              <a:pPr eaLnBrk="1" hangingPunct="1"/>
              <a:t>66</a:t>
            </a:fld>
            <a:endParaRPr lang="en-US" altLang="en-US" sz="14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and a Half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107442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Stylistically, some programmers prefer the following approach: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while True: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number = float(input("Enter a positive number: "))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if x &gt;= 0: break # Loop exit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print("The number you entered was not positive")</a:t>
            </a:r>
          </a:p>
          <a:p>
            <a:pPr eaLnBrk="1" hangingPunct="1"/>
            <a:r>
              <a:rPr lang="en-US" altLang="en-US" dirty="0"/>
              <a:t>Here the loop exit is in the middle of the loop body. This is what we mean by a </a:t>
            </a:r>
            <a:r>
              <a:rPr lang="en-US" altLang="en-US" i="1" dirty="0"/>
              <a:t>loop and a half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5DBD036-F321-46AA-A748-ED62FEE2E092}" type="slidenum">
              <a:rPr lang="en-US" altLang="en-US" sz="1400"/>
              <a:pPr eaLnBrk="1" hangingPunct="1"/>
              <a:t>67</a:t>
            </a:fld>
            <a:endParaRPr lang="en-US" altLang="en-US" sz="14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and a Half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loop and a half is an elegant way to avoid the priming read in a sentinel loop.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while True: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get next data item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if the item is the sentinel: break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process the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method is faithful to the idea of the sentinel loop, the sentinel value is not processed!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191FB20-865D-4D79-A123-DE0E4BE34786}" type="slidenum">
              <a:rPr lang="en-US" altLang="en-US" sz="1400"/>
              <a:pPr eaLnBrk="1" hangingPunct="1"/>
              <a:t>68</a:t>
            </a:fld>
            <a:endParaRPr lang="en-US" altLang="en-US" sz="140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and a Half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880" y="1905000"/>
            <a:ext cx="2936240" cy="451674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255C63F-CEC9-4EA9-A1D1-912A95C75AB7}" type="slidenum">
              <a:rPr lang="en-US" altLang="en-US" sz="1400"/>
              <a:pPr eaLnBrk="1" hangingPunct="1"/>
              <a:t>69</a:t>
            </a:fld>
            <a:endParaRPr lang="en-US" altLang="en-US" sz="140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and a Half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use or not use </a:t>
            </a:r>
            <a:r>
              <a:rPr lang="en-US" altLang="en-US">
                <a:latin typeface="Courier New" panose="02070309020205020404" pitchFamily="49" charset="0"/>
              </a:rPr>
              <a:t>break</a:t>
            </a:r>
            <a:r>
              <a:rPr lang="en-US" altLang="en-US"/>
              <a:t>. That is the question!</a:t>
            </a:r>
          </a:p>
          <a:p>
            <a:pPr eaLnBrk="1" hangingPunct="1"/>
            <a:r>
              <a:rPr lang="en-US" altLang="en-US"/>
              <a:t>The use of break is mostly a matter of style and taste.</a:t>
            </a:r>
          </a:p>
          <a:p>
            <a:pPr eaLnBrk="1" hangingPunct="1"/>
            <a:r>
              <a:rPr lang="en-US" altLang="en-US"/>
              <a:t>Avoid using break often within loops, because the logic of a loop is hard to follow when there are multiple exits.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B224AE1-7EC3-463A-A67E-5160F4473078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Loops: A Quick Review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017713"/>
            <a:ext cx="8269288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Input the count of the numbers, n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Initialize total to 0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Loop n times</a:t>
            </a:r>
          </a:p>
          <a:p>
            <a:pPr marL="457200" lvl="1" indent="0" eaLnBrk="1" hangingPunct="1">
              <a:buNone/>
            </a:pPr>
            <a:r>
              <a:rPr lang="en-US" altLang="en-US" sz="3200" dirty="0">
                <a:latin typeface="Courier New" panose="02070309020205020404" pitchFamily="49" charset="0"/>
              </a:rPr>
              <a:t>Input a number, x</a:t>
            </a:r>
          </a:p>
          <a:p>
            <a:pPr marL="457200" lvl="1" indent="0" eaLnBrk="1" hangingPunct="1">
              <a:buNone/>
            </a:pPr>
            <a:r>
              <a:rPr lang="en-US" altLang="en-US" sz="3200" dirty="0">
                <a:latin typeface="Courier New" panose="02070309020205020404" pitchFamily="49" charset="0"/>
              </a:rPr>
              <a:t>Add x to total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Output average as total/n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503D969-0278-4BDB-B264-5599A8371AD3}" type="slidenum">
              <a:rPr lang="en-US" altLang="en-US" sz="1400"/>
              <a:pPr eaLnBrk="1" hangingPunct="1"/>
              <a:t>70</a:t>
            </a:fld>
            <a:endParaRPr lang="en-US" altLang="en-US" sz="14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</a:t>
            </a:r>
            <a:br>
              <a:rPr lang="en-US" altLang="en-US"/>
            </a:br>
            <a:r>
              <a:rPr lang="en-US" altLang="en-US"/>
              <a:t>as Decisions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017713"/>
            <a:ext cx="9296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Boolean expressions can be used as control structures themselves.</a:t>
            </a:r>
          </a:p>
          <a:p>
            <a:pPr eaLnBrk="1" hangingPunct="1"/>
            <a:r>
              <a:rPr lang="en-US" altLang="en-US" dirty="0"/>
              <a:t>Suppose you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re writing a program that keeps going as long as the user enters a response of </a:t>
            </a:r>
            <a:r>
              <a:rPr lang="en-US" altLang="en-US" dirty="0">
                <a:latin typeface="Times New Roman" panose="02020603050405020304" pitchFamily="18" charset="0"/>
              </a:rPr>
              <a:t>‘</a:t>
            </a:r>
            <a:r>
              <a:rPr lang="en-US" altLang="en-US" dirty="0"/>
              <a:t>y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One way you could do it: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while response == "y" or response == "Y":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49F1C21-6FD2-4422-868C-2BFCB129D67B}" type="slidenum">
              <a:rPr lang="en-US" altLang="en-US" sz="1400"/>
              <a:pPr eaLnBrk="1" hangingPunct="1"/>
              <a:t>71</a:t>
            </a:fld>
            <a:endParaRPr lang="en-US" altLang="en-US" sz="140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as Decisions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Be careful! You can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t take shortcuts:</a:t>
            </a:r>
            <a:br>
              <a:rPr lang="en-US" altLang="en-US" sz="2800" dirty="0"/>
            </a:br>
            <a:r>
              <a:rPr lang="en-US" altLang="en-US" sz="2400" dirty="0">
                <a:latin typeface="Courier New" panose="02070309020205020404" pitchFamily="49" charset="0"/>
              </a:rPr>
              <a:t>while response == "y" or "Y":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Why doesn’t this work?</a:t>
            </a:r>
          </a:p>
          <a:p>
            <a:pPr eaLnBrk="1" hangingPunct="1"/>
            <a:r>
              <a:rPr lang="en-US" altLang="en-US" sz="2800" dirty="0"/>
              <a:t>Python has a </a:t>
            </a:r>
            <a:r>
              <a:rPr lang="en-US" altLang="en-US" sz="2800" dirty="0">
                <a:latin typeface="Courier New" panose="02070309020205020404" pitchFamily="49" charset="0"/>
              </a:rPr>
              <a:t>bool</a:t>
            </a:r>
            <a:r>
              <a:rPr lang="en-US" altLang="en-US" sz="2800" dirty="0"/>
              <a:t> type that internally uses 1 and 0 to represent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  <a:r>
              <a:rPr lang="en-US" altLang="en-US" sz="2800" dirty="0"/>
              <a:t> and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  <a:r>
              <a:rPr lang="en-US" altLang="en-US" sz="2800" dirty="0"/>
              <a:t>, respectively.</a:t>
            </a:r>
          </a:p>
          <a:p>
            <a:pPr eaLnBrk="1" hangingPunct="1"/>
            <a:r>
              <a:rPr lang="en-US" altLang="en-US" sz="2800" dirty="0"/>
              <a:t>The Python condition operators, like </a:t>
            </a:r>
            <a:r>
              <a:rPr lang="en-US" altLang="en-US" sz="2800" dirty="0">
                <a:latin typeface="Courier New" panose="02070309020205020404" pitchFamily="49" charset="0"/>
              </a:rPr>
              <a:t>==</a:t>
            </a:r>
            <a:r>
              <a:rPr lang="en-US" altLang="en-US" sz="2800" dirty="0"/>
              <a:t>, always evaluate to a value of type </a:t>
            </a:r>
            <a:r>
              <a:rPr lang="en-US" altLang="en-US" sz="2800" dirty="0">
                <a:latin typeface="Courier New" panose="02070309020205020404" pitchFamily="49" charset="0"/>
              </a:rPr>
              <a:t>bool</a:t>
            </a:r>
            <a:r>
              <a:rPr lang="en-US" altLang="en-US" sz="2800" dirty="0"/>
              <a:t>.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E9A7B09-5938-498C-8448-AAF1C3F234DE}" type="slidenum">
              <a:rPr lang="en-US" altLang="en-US" sz="1400"/>
              <a:pPr eaLnBrk="1" hangingPunct="1"/>
              <a:t>72</a:t>
            </a:fld>
            <a:endParaRPr lang="en-US" altLang="en-US" sz="140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as Decisions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However, Python will let you evaluate any built-in data type as a Boolean. For numbers (int, float, and long ints), zero is considered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, anything else is considered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193D7D1-5124-4950-AC97-9C727898611A}" type="slidenum">
              <a:rPr lang="en-US" altLang="en-US" sz="1400"/>
              <a:pPr eaLnBrk="1" hangingPunct="1"/>
              <a:t>73</a:t>
            </a:fld>
            <a:endParaRPr lang="en-US" altLang="en-US" sz="140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as Decisions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bool(0)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False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bool(1)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bool(32)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bool("Hello")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bool("")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False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bool([1,2,3])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&gt;&gt;&gt; bool([])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E536FB1-FF57-4330-BC0F-7EE8D139C779}" type="slidenum">
              <a:rPr lang="en-US" altLang="en-US" sz="1400"/>
              <a:pPr eaLnBrk="1" hangingPunct="1"/>
              <a:t>74</a:t>
            </a:fld>
            <a:endParaRPr lang="en-US" altLang="en-US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as Decisions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empty sequence is interpreted as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 while any non-empty sequence is taken to mean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The Boolean operators have operational definitions that make them useful for other purposes.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AE1DA29-1EAE-46B5-82F5-B401DD1010BD}" type="slidenum">
              <a:rPr lang="en-US" altLang="en-US" sz="1400"/>
              <a:pPr eaLnBrk="1" hangingPunct="1"/>
              <a:t>75</a:t>
            </a:fld>
            <a:endParaRPr lang="en-US" altLang="en-US" sz="1400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as Decisions</a:t>
            </a:r>
          </a:p>
        </p:txBody>
      </p:sp>
      <p:graphicFrame>
        <p:nvGraphicFramePr>
          <p:cNvPr id="19356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01322"/>
              </p:ext>
            </p:extLst>
          </p:nvPr>
        </p:nvGraphicFramePr>
        <p:xfrm>
          <a:off x="2819400" y="2133600"/>
          <a:ext cx="6477001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Operational definition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 and y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If x is false, return x. Otherwise, return 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 or y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If x is true, return x. Otherwise, return y.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not x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If x is false, return True. Otherwise, return False.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73E41F8-FF2B-4A92-9796-AB0EE57113F2}" type="slidenum">
              <a:rPr lang="en-US" altLang="en-US" sz="1400"/>
              <a:pPr eaLnBrk="1" hangingPunct="1"/>
              <a:t>76</a:t>
            </a:fld>
            <a:endParaRPr lang="en-US" altLang="en-US" sz="140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as Decisions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Consider 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and</a:t>
            </a:r>
            <a:r>
              <a:rPr lang="en-US" altLang="en-US"/>
              <a:t> </a:t>
            </a:r>
            <a:r>
              <a:rPr lang="en-US" altLang="en-US" i="1"/>
              <a:t>y</a:t>
            </a:r>
            <a:r>
              <a:rPr lang="en-US" altLang="en-US"/>
              <a:t>. In order for this to be true, both </a:t>
            </a:r>
            <a:r>
              <a:rPr lang="en-US" altLang="en-US" i="1"/>
              <a:t>x</a:t>
            </a:r>
            <a:r>
              <a:rPr lang="en-US" altLang="en-US"/>
              <a:t> and </a:t>
            </a:r>
            <a:r>
              <a:rPr lang="en-US" altLang="en-US" i="1"/>
              <a:t>y</a:t>
            </a:r>
            <a:r>
              <a:rPr lang="en-US" altLang="en-US"/>
              <a:t> must be true.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As soon as one of them is found to be false, we know the expression as a whole is false and we don’t need to finish evaluating the expression.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So, if </a:t>
            </a:r>
            <a:r>
              <a:rPr lang="en-US" altLang="en-US" i="1"/>
              <a:t>x</a:t>
            </a:r>
            <a:r>
              <a:rPr lang="en-US" altLang="en-US"/>
              <a:t> is false, Python should return a false result, namely </a:t>
            </a:r>
            <a:r>
              <a:rPr lang="en-US" altLang="en-US" i="1"/>
              <a:t>x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A52289B-5A33-4EAA-ACA8-DCFD7838EA0A}" type="slidenum">
              <a:rPr lang="en-US" altLang="en-US" sz="1400"/>
              <a:pPr eaLnBrk="1" hangingPunct="1"/>
              <a:t>77</a:t>
            </a:fld>
            <a:endParaRPr lang="en-US" altLang="en-US" sz="140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as Decisions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x</a:t>
            </a:r>
            <a:r>
              <a:rPr lang="en-US" altLang="en-US"/>
              <a:t> is true, then whether the expression as a whole is true or false depends on </a:t>
            </a:r>
            <a:r>
              <a:rPr lang="en-US" altLang="en-US" i="1"/>
              <a:t>y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By returning </a:t>
            </a:r>
            <a:r>
              <a:rPr lang="en-US" altLang="en-US" i="1"/>
              <a:t>y</a:t>
            </a:r>
            <a:r>
              <a:rPr lang="en-US" altLang="en-US"/>
              <a:t>, if </a:t>
            </a:r>
            <a:r>
              <a:rPr lang="en-US" altLang="en-US" i="1"/>
              <a:t>y</a:t>
            </a:r>
            <a:r>
              <a:rPr lang="en-US" altLang="en-US"/>
              <a:t> is true, then true is returned. If </a:t>
            </a:r>
            <a:r>
              <a:rPr lang="en-US" altLang="en-US" i="1"/>
              <a:t>y</a:t>
            </a:r>
            <a:r>
              <a:rPr lang="en-US" altLang="en-US"/>
              <a:t> is false, then false is returned.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952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FCFCA4-3669-40C5-A50E-714AE2344FB9}" type="slidenum">
              <a:rPr lang="en-US" altLang="en-US" sz="1400"/>
              <a:pPr eaLnBrk="1" hangingPunct="1"/>
              <a:t>78</a:t>
            </a:fld>
            <a:endParaRPr lang="en-US" altLang="en-US" sz="140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as Decisions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These definitions show that Python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Booleans are </a:t>
            </a:r>
            <a:r>
              <a:rPr lang="en-US" altLang="en-US" i="1"/>
              <a:t>short-circuit</a:t>
            </a:r>
            <a:r>
              <a:rPr lang="en-US" altLang="en-US"/>
              <a:t> operators, meaning that a true or false is returned as soon as the result is known.</a:t>
            </a:r>
          </a:p>
          <a:p>
            <a:pPr eaLnBrk="1" hangingPunct="1"/>
            <a:r>
              <a:rPr lang="en-US" altLang="en-US"/>
              <a:t>In an </a:t>
            </a:r>
            <a:r>
              <a:rPr lang="en-US" altLang="en-US">
                <a:latin typeface="Courier New" panose="02070309020205020404" pitchFamily="49" charset="0"/>
              </a:rPr>
              <a:t>and</a:t>
            </a:r>
            <a:r>
              <a:rPr lang="en-US" altLang="en-US"/>
              <a:t> where the first expression is false and in an </a:t>
            </a:r>
            <a:r>
              <a:rPr lang="en-US" altLang="en-US">
                <a:latin typeface="Courier New" panose="02070309020205020404" pitchFamily="49" charset="0"/>
              </a:rPr>
              <a:t>or</a:t>
            </a:r>
            <a:r>
              <a:rPr lang="en-US" altLang="en-US"/>
              <a:t>, where the first expression is true, Python will not evaluate the second expression.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962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F91310D-6CB2-4133-9877-3354A7C52574}" type="slidenum">
              <a:rPr lang="en-US" altLang="en-US" sz="1400"/>
              <a:pPr eaLnBrk="1" hangingPunct="1"/>
              <a:t>79</a:t>
            </a:fld>
            <a:endParaRPr lang="en-US" altLang="en-US" sz="1400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 as Decisions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response == "y" or "Y"</a:t>
            </a:r>
          </a:p>
          <a:p>
            <a:pPr eaLnBrk="1" hangingPunct="1"/>
            <a:r>
              <a:rPr lang="en-US" altLang="en-US" sz="2800" dirty="0"/>
              <a:t>The Boolean operator is combining two operations.</a:t>
            </a:r>
          </a:p>
          <a:p>
            <a:pPr eaLnBrk="1" hangingPunct="1"/>
            <a:r>
              <a:rPr lang="en-US" altLang="en-US" sz="2800" dirty="0"/>
              <a:t>Here’s an equivalent expression:</a:t>
            </a:r>
            <a:br>
              <a:rPr lang="en-US" altLang="en-US" sz="2800" dirty="0"/>
            </a:br>
            <a:r>
              <a:rPr lang="en-US" altLang="en-US" sz="2400" dirty="0">
                <a:latin typeface="Courier New" panose="02070309020205020404" pitchFamily="49" charset="0"/>
              </a:rPr>
              <a:t>(response == "y") or ("Y")</a:t>
            </a:r>
          </a:p>
          <a:p>
            <a:pPr eaLnBrk="1" hangingPunct="1"/>
            <a:r>
              <a:rPr lang="en-US" altLang="en-US" sz="2800" dirty="0"/>
              <a:t>By the operational description of </a:t>
            </a:r>
            <a:r>
              <a:rPr lang="en-US" altLang="en-US" sz="2800" dirty="0">
                <a:latin typeface="Courier New" panose="02070309020205020404" pitchFamily="49" charset="0"/>
              </a:rPr>
              <a:t>or</a:t>
            </a:r>
            <a:r>
              <a:rPr lang="en-US" altLang="en-US" sz="2800" dirty="0"/>
              <a:t>, this expression returns either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  <a:r>
              <a:rPr lang="en-US" altLang="en-US" sz="2800" dirty="0"/>
              <a:t>, if response[0] equals “y”, or “Y”, both of which are interpreted by Python as true.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662668D-CFF2-476E-A8C5-0875E3300A8C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Loops: A Quick Review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7961312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 average1.py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    A program to average a set of numbers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    Illustrates counted loop with accumulator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n = 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(input("How many numbers do you have? "))</a:t>
            </a:r>
          </a:p>
          <a:p>
            <a:pPr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total = 0.0</a:t>
            </a:r>
          </a:p>
          <a:p>
            <a:pPr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for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in range(n):</a:t>
            </a:r>
          </a:p>
          <a:p>
            <a:pPr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x = float(input("Enter a number &gt;&gt; "))</a:t>
            </a:r>
          </a:p>
          <a:p>
            <a:pPr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total = total + x</a:t>
            </a:r>
          </a:p>
          <a:p>
            <a:pPr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print("\</a:t>
            </a:r>
            <a:r>
              <a:rPr lang="en-US" altLang="en-US" sz="1800" dirty="0" err="1">
                <a:latin typeface="Courier New" panose="02070309020205020404" pitchFamily="49" charset="0"/>
              </a:rPr>
              <a:t>nThe</a:t>
            </a:r>
            <a:r>
              <a:rPr lang="en-US" altLang="en-US" sz="1800" dirty="0">
                <a:latin typeface="Courier New" panose="02070309020205020404" pitchFamily="49" charset="0"/>
              </a:rPr>
              <a:t> average of the numbers is", total / n)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972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090B415-4B28-410B-9971-4E50C3ABD809}" type="slidenum">
              <a:rPr lang="en-US" altLang="en-US" sz="1400"/>
              <a:pPr eaLnBrk="1" hangingPunct="1"/>
              <a:t>80</a:t>
            </a:fld>
            <a:endParaRPr lang="en-US" altLang="en-US" sz="140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as Decisions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Sometimes we write programs that prompt for information but offer a default value obtained by simply pressing </a:t>
            </a:r>
            <a:r>
              <a:rPr lang="en-US" altLang="en-US">
                <a:latin typeface="Courier New" panose="02070309020205020404" pitchFamily="49" charset="0"/>
              </a:rPr>
              <a:t>&lt;Enter&gt;</a:t>
            </a:r>
            <a:endParaRPr lang="en-US" altLang="en-US"/>
          </a:p>
          <a:p>
            <a:pPr eaLnBrk="1" hangingPunct="1"/>
            <a:r>
              <a:rPr lang="en-US" altLang="en-US"/>
              <a:t>Since the string used by </a:t>
            </a:r>
            <a:r>
              <a:rPr lang="en-US" altLang="en-US">
                <a:latin typeface="Courier New" panose="02070309020205020404" pitchFamily="49" charset="0"/>
              </a:rPr>
              <a:t>ans</a:t>
            </a:r>
            <a:r>
              <a:rPr lang="en-US" altLang="en-US"/>
              <a:t> can be treated as a Boolean, the code can be further simplified.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uiExpand="1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983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547CFE9-EECD-4E3B-897D-0962D05E4C36}" type="slidenum">
              <a:rPr lang="en-US" altLang="en-US" sz="1400"/>
              <a:pPr eaLnBrk="1" hangingPunct="1"/>
              <a:t>81</a:t>
            </a:fld>
            <a:endParaRPr lang="en-US" altLang="en-US" sz="140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as Decisions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599" y="2017713"/>
            <a:ext cx="9791701" cy="4114800"/>
          </a:xfrm>
        </p:spPr>
        <p:txBody>
          <a:bodyPr/>
          <a:lstStyle/>
          <a:p>
            <a:pPr eaLnBrk="1" hangingPunct="1"/>
            <a:r>
              <a:rPr lang="en-US" altLang="en-US" sz="2400" dirty="0" err="1">
                <a:latin typeface="Courier New" panose="02070309020205020404" pitchFamily="49" charset="0"/>
              </a:rPr>
              <a:t>ans</a:t>
            </a:r>
            <a:r>
              <a:rPr lang="en-US" altLang="en-US" sz="2400" dirty="0">
                <a:latin typeface="Courier New" panose="02070309020205020404" pitchFamily="49" charset="0"/>
              </a:rPr>
              <a:t> = input("What flavor of you want [vanilla]: ")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if </a:t>
            </a:r>
            <a:r>
              <a:rPr lang="en-US" altLang="en-US" sz="2400" dirty="0" err="1">
                <a:latin typeface="Courier New" panose="02070309020205020404" pitchFamily="49" charset="0"/>
              </a:rPr>
              <a:t>ans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flavor = </a:t>
            </a:r>
            <a:r>
              <a:rPr lang="en-US" altLang="en-US" sz="2400" dirty="0" err="1">
                <a:latin typeface="Courier New" panose="02070309020205020404" pitchFamily="49" charset="0"/>
              </a:rPr>
              <a:t>ans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else: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flavor = "vanilla"</a:t>
            </a:r>
          </a:p>
          <a:p>
            <a:pPr eaLnBrk="1" hangingPunct="1"/>
            <a:r>
              <a:rPr lang="en-US" altLang="en-US" dirty="0"/>
              <a:t>If the user just hits </a:t>
            </a:r>
            <a:r>
              <a:rPr lang="en-US" altLang="en-US" dirty="0">
                <a:latin typeface="Courier New" panose="02070309020205020404" pitchFamily="49" charset="0"/>
              </a:rPr>
              <a:t>&lt;Enter&gt;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ans</a:t>
            </a:r>
            <a:r>
              <a:rPr lang="en-US" altLang="en-US" dirty="0"/>
              <a:t> will be an empty string, which Python interprets as false.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993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62D916D-75B5-464F-A87B-21AFB3AB40A9}" type="slidenum">
              <a:rPr lang="en-US" altLang="en-US" sz="1400"/>
              <a:pPr eaLnBrk="1" hangingPunct="1"/>
              <a:t>82</a:t>
            </a:fld>
            <a:endParaRPr lang="en-US" altLang="en-US" sz="14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Boolean Expressions as Decisions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106680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We can code this even more succinctly!</a:t>
            </a:r>
            <a:br>
              <a:rPr lang="en-US" altLang="en-US" dirty="0"/>
            </a:br>
            <a:r>
              <a:rPr lang="en-US" altLang="en-US" sz="2400" dirty="0" err="1">
                <a:latin typeface="Courier New" panose="02070309020205020404" pitchFamily="49" charset="0"/>
              </a:rPr>
              <a:t>ans</a:t>
            </a:r>
            <a:r>
              <a:rPr lang="en-US" altLang="en-US" sz="2400" dirty="0">
                <a:latin typeface="Courier New" panose="02070309020205020404" pitchFamily="49" charset="0"/>
              </a:rPr>
              <a:t> = input("What flavor </a:t>
            </a:r>
            <a:r>
              <a:rPr lang="en-US" altLang="en-US" sz="2400" dirty="0" err="1">
                <a:latin typeface="Courier New" panose="02070309020205020404" pitchFamily="49" charset="0"/>
              </a:rPr>
              <a:t>fo</a:t>
            </a:r>
            <a:r>
              <a:rPr lang="en-US" altLang="en-US" sz="2400" dirty="0">
                <a:latin typeface="Courier New" panose="02070309020205020404" pitchFamily="49" charset="0"/>
              </a:rPr>
              <a:t> you want [vanilla]: ")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flavor = </a:t>
            </a:r>
            <a:r>
              <a:rPr lang="en-US" altLang="en-US" sz="2400" dirty="0" err="1">
                <a:latin typeface="Courier New" panose="02070309020205020404" pitchFamily="49" charset="0"/>
              </a:rPr>
              <a:t>ans</a:t>
            </a:r>
            <a:r>
              <a:rPr lang="en-US" altLang="en-US" sz="2400" dirty="0">
                <a:latin typeface="Courier New" panose="02070309020205020404" pitchFamily="49" charset="0"/>
              </a:rPr>
              <a:t> or "vanilla"</a:t>
            </a:r>
          </a:p>
          <a:p>
            <a:pPr eaLnBrk="1" hangingPunct="1"/>
            <a:r>
              <a:rPr lang="en-US" altLang="en-US" dirty="0"/>
              <a:t>Remember, any non-empty answer is interpreted as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This exercise could be boiled down into one line!</a:t>
            </a:r>
            <a:br>
              <a:rPr lang="en-US" altLang="en-US" dirty="0"/>
            </a:br>
            <a:r>
              <a:rPr lang="en-US" altLang="en-US" sz="2000" dirty="0">
                <a:latin typeface="Courier New" panose="02070309020205020404" pitchFamily="49" charset="0"/>
              </a:rPr>
              <a:t>flavor = input("What flavor do you want [vanilla]:" ) or "vanilla"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83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Expressions</a:t>
            </a:r>
            <a:br>
              <a:rPr lang="en-US" altLang="en-US"/>
            </a:br>
            <a:r>
              <a:rPr lang="en-US" altLang="en-US"/>
              <a:t>as Decisions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Again, if you understand this method, feel free to utilize it. Just make sure that if your code is tricky, that it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well documented!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84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Modern programs incorporating graphical user interfaces (GUIs) are generally written in an event-driven style.</a:t>
            </a:r>
          </a:p>
          <a:p>
            <a:pPr eaLnBrk="1" hangingPunct="1"/>
            <a:r>
              <a:rPr lang="en-US" altLang="en-US" dirty="0"/>
              <a:t>The program displays a graphical user interface and then “waits” for the user events such as clicking on a menu or pressing a key on the keyboard.</a:t>
            </a:r>
          </a:p>
        </p:txBody>
      </p:sp>
    </p:spTree>
    <p:extLst>
      <p:ext uri="{BB962C8B-B14F-4D97-AF65-F5344CB8AC3E}">
        <p14:creationId xmlns:p14="http://schemas.microsoft.com/office/powerpoint/2010/main" val="2002644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85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mechanism that drives this style of program is a so-called </a:t>
            </a:r>
            <a:r>
              <a:rPr lang="en-US" altLang="en-US" i="1" dirty="0"/>
              <a:t>event loop</a:t>
            </a:r>
            <a:r>
              <a:rPr lang="en-US" altLang="en-US" dirty="0"/>
              <a:t>.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draw the GUI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get next event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if event is “quit signal”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process the event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clean up and exit</a:t>
            </a:r>
          </a:p>
        </p:txBody>
      </p:sp>
    </p:spTree>
    <p:extLst>
      <p:ext uri="{BB962C8B-B14F-4D97-AF65-F5344CB8AC3E}">
        <p14:creationId xmlns:p14="http://schemas.microsoft.com/office/powerpoint/2010/main" val="12295863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86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 a program that opens a graphics window and allows the user to change its color by typing different keys – “r” for red, etc.</a:t>
            </a:r>
          </a:p>
          <a:p>
            <a:pPr eaLnBrk="1" hangingPunct="1"/>
            <a:r>
              <a:rPr lang="en-US" altLang="en-US" dirty="0"/>
              <a:t>The user can quit at any time by pressing “q”</a:t>
            </a:r>
          </a:p>
        </p:txBody>
      </p:sp>
    </p:spTree>
    <p:extLst>
      <p:ext uri="{BB962C8B-B14F-4D97-AF65-F5344CB8AC3E}">
        <p14:creationId xmlns:p14="http://schemas.microsoft.com/office/powerpoint/2010/main" val="33656447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87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10058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event_loop1.py -- keyboard-driven color changing window</a:t>
            </a:r>
          </a:p>
          <a:p>
            <a:pPr marL="0" indent="0" eaLnBrk="1" hangingPunct="1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graphics import *</a:t>
            </a:r>
          </a:p>
          <a:p>
            <a:pPr marL="0" indent="0" eaLnBrk="1" hangingPunct="1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win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GraphWin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("Color Window", 500, 500)</a:t>
            </a:r>
          </a:p>
          <a:p>
            <a:pPr marL="0" indent="0" eaLnBrk="1" hangingPunct="1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Event Loop: handle key presses until user presses the "q" key.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key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win.getKey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key == "q": # loop exit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</p:txBody>
      </p:sp>
    </p:spTree>
    <p:extLst>
      <p:ext uri="{BB962C8B-B14F-4D97-AF65-F5344CB8AC3E}">
        <p14:creationId xmlns:p14="http://schemas.microsoft.com/office/powerpoint/2010/main" val="40590691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88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#process the key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key == "r":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("pink")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key == "w":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("white")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key == "g":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key == "b":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eaLnBrk="1" hangingPunct="1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exit program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win.close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29968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89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Each time through the event loop this program waits for the user to press a key on the keyboard.</a:t>
            </a:r>
          </a:p>
          <a:p>
            <a:pPr eaLnBrk="1" hangingPunct="1"/>
            <a:r>
              <a:rPr lang="en-US" altLang="en-US" dirty="0"/>
              <a:t>A more flexible user interface might allow the user to interact in various ways – typing on the keyboard, selecting a menu item, hovering over an icon, clicking a button, etc.</a:t>
            </a:r>
          </a:p>
        </p:txBody>
      </p:sp>
    </p:spTree>
    <p:extLst>
      <p:ext uri="{BB962C8B-B14F-4D97-AF65-F5344CB8AC3E}">
        <p14:creationId xmlns:p14="http://schemas.microsoft.com/office/powerpoint/2010/main" val="62742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30D0B10-97EC-449F-A091-A811D43B1F14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Loops: A Quick Review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How many numbers do you have? 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Enter a number &gt;&gt; 32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Enter a number &gt;&gt; 45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Enter a number &gt;&gt; 34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Enter a number &gt;&gt; 76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Enter a number &gt;&gt; 45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average of the numbers is 46.4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90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event loop would have to check for multiple types of events rather than waiting for one specific event.</a:t>
            </a:r>
          </a:p>
          <a:p>
            <a:pPr eaLnBrk="1" hangingPunct="1"/>
            <a:r>
              <a:rPr lang="en-US" altLang="en-US" dirty="0"/>
              <a:t>Let’s add the ability for the user to click the mouse to position and type strings into the window, a souped-up version of chapter 4’s click-and-type example.</a:t>
            </a:r>
          </a:p>
        </p:txBody>
      </p:sp>
    </p:spTree>
    <p:extLst>
      <p:ext uri="{BB962C8B-B14F-4D97-AF65-F5344CB8AC3E}">
        <p14:creationId xmlns:p14="http://schemas.microsoft.com/office/powerpoint/2010/main" val="371472822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91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mixing mouse and keyboard control, we run into a problem...</a:t>
            </a:r>
          </a:p>
          <a:p>
            <a:pPr lvl="1" eaLnBrk="1" hangingPunct="1"/>
            <a:r>
              <a:rPr lang="en-US" altLang="en-US" dirty="0"/>
              <a:t>We can  no longer rely on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getMouse</a:t>
            </a:r>
            <a:r>
              <a:rPr lang="en-US" altLang="en-US" dirty="0"/>
              <a:t> and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altLang="en-US" dirty="0"/>
              <a:t>!</a:t>
            </a:r>
          </a:p>
          <a:p>
            <a:pPr lvl="1" eaLnBrk="1" hangingPunct="1"/>
            <a:r>
              <a:rPr lang="en-US" altLang="en-US" dirty="0"/>
              <a:t>Why????</a:t>
            </a:r>
          </a:p>
          <a:p>
            <a:pPr lvl="1" eaLnBrk="1" hangingPunct="1"/>
            <a:r>
              <a:rPr lang="en-US" altLang="en-US" dirty="0"/>
              <a:t>If we call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win.getKey</a:t>
            </a:r>
            <a:r>
              <a:rPr lang="en-US" altLang="en-US" dirty="0"/>
              <a:t> then the program pauses until the user types a key. What if the user decided to use the mouse instead?</a:t>
            </a:r>
          </a:p>
        </p:txBody>
      </p:sp>
    </p:spTree>
    <p:extLst>
      <p:ext uri="{BB962C8B-B14F-4D97-AF65-F5344CB8AC3E}">
        <p14:creationId xmlns:p14="http://schemas.microsoft.com/office/powerpoint/2010/main" val="12644575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92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These are </a:t>
            </a:r>
            <a:r>
              <a:rPr lang="en-US" altLang="en-US" i="1" dirty="0"/>
              <a:t>modal</a:t>
            </a:r>
            <a:r>
              <a:rPr lang="en-US" altLang="en-US" dirty="0"/>
              <a:t> input </a:t>
            </a:r>
            <a:r>
              <a:rPr lang="en-US" altLang="en-US" dirty="0" err="1"/>
              <a:t>methosd</a:t>
            </a:r>
            <a:r>
              <a:rPr lang="en-US" altLang="en-US" dirty="0"/>
              <a:t>, because they lock the user into a certain mode of interaction.</a:t>
            </a:r>
          </a:p>
          <a:p>
            <a:pPr eaLnBrk="1" hangingPunct="1"/>
            <a:r>
              <a:rPr lang="en-US" altLang="en-US" dirty="0"/>
              <a:t>We can make the event loop </a:t>
            </a:r>
            <a:r>
              <a:rPr lang="en-US" altLang="en-US" dirty="0" err="1"/>
              <a:t>nonmodal</a:t>
            </a:r>
            <a:r>
              <a:rPr lang="en-US" altLang="en-US" dirty="0"/>
              <a:t> (i.e. the user is in control of how to interact) by using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checkKey</a:t>
            </a:r>
            <a:r>
              <a:rPr lang="en-US" altLang="en-US" dirty="0"/>
              <a:t> and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checkMouse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3942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93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These methods are similar to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altLang="en-US" sz="2800" dirty="0"/>
              <a:t> and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getMouse</a:t>
            </a:r>
            <a:r>
              <a:rPr lang="en-US" altLang="en-US" sz="2800" dirty="0"/>
              <a:t>, but they don’t wait for the user to do something.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key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win.checkKey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sz="2800" dirty="0">
                <a:cs typeface="Courier New" panose="02070309020205020404" pitchFamily="49" charset="0"/>
              </a:rPr>
              <a:t>Python will check to see whether a key has been pressed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If one has, it will return a string that represents that key.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If not, it returns the empty string.</a:t>
            </a:r>
          </a:p>
        </p:txBody>
      </p:sp>
    </p:spTree>
    <p:extLst>
      <p:ext uri="{BB962C8B-B14F-4D97-AF65-F5344CB8AC3E}">
        <p14:creationId xmlns:p14="http://schemas.microsoft.com/office/powerpoint/2010/main" val="38194230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94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draw the GUI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key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 key is quit signal: break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 key is valid key: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process key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click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checkMouse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 click is valid: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process click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clean up and exit</a:t>
            </a:r>
          </a:p>
        </p:txBody>
      </p:sp>
    </p:spTree>
    <p:extLst>
      <p:ext uri="{BB962C8B-B14F-4D97-AF65-F5344CB8AC3E}">
        <p14:creationId xmlns:p14="http://schemas.microsoft.com/office/powerpoint/2010/main" val="21174221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95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Each time through the loop the program looks for a key press or a mouse click and handles them appropriately.</a:t>
            </a:r>
          </a:p>
          <a:p>
            <a:pPr eaLnBrk="1" hangingPunct="1"/>
            <a:r>
              <a:rPr lang="en-US" altLang="en-US" dirty="0"/>
              <a:t>If there is no event to process, it does not wait, instead it just spins around the loop and checks again!</a:t>
            </a:r>
          </a:p>
        </p:txBody>
      </p:sp>
    </p:spTree>
    <p:extLst>
      <p:ext uri="{BB962C8B-B14F-4D97-AF65-F5344CB8AC3E}">
        <p14:creationId xmlns:p14="http://schemas.microsoft.com/office/powerpoint/2010/main" val="20012660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96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event_loop2.py -- color changing window</a:t>
            </a:r>
          </a:p>
          <a:p>
            <a:pPr marL="0" indent="0" eaLnBrk="1" hangingPunct="1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graphics import *</a:t>
            </a:r>
          </a:p>
          <a:p>
            <a:pPr marL="0" indent="0" eaLnBrk="1" hangingPunct="1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handleKey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(k, win):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k == "r":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("pink")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 == "w":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("white")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 == "g":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lightgray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 == "b":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win.setBackground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6507282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97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win):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eaLnBrk="1" hangingPunct="1"/>
            <a:r>
              <a:rPr lang="en-US" altLang="en-US" dirty="0"/>
              <a:t>Since we haven’t decided what to do with mouse clicks yet,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altLang="en-US" dirty="0"/>
              <a:t> has a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n-US" altLang="en-US" dirty="0"/>
              <a:t> statement.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n-US" altLang="en-US" dirty="0"/>
              <a:t> statement does nothing – it simply fills in the spot where Python is syntactically expecting a statement.</a:t>
            </a:r>
          </a:p>
        </p:txBody>
      </p:sp>
    </p:spTree>
    <p:extLst>
      <p:ext uri="{BB962C8B-B14F-4D97-AF65-F5344CB8AC3E}">
        <p14:creationId xmlns:p14="http://schemas.microsoft.com/office/powerpoint/2010/main" val="32392407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98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057400"/>
            <a:ext cx="90678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win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GraphWin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("Click and Type", 500, 500)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Event Loop: handle key presses and mouse clicks until user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   presses the "q" key.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key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win.checkKey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key == "q": # loop exit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key: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handleKey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(key, win)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win.checkMouse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win)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win.close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388093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4/e</a:t>
            </a:r>
          </a:p>
        </p:txBody>
      </p:sp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DBFF24-939F-4C83-B687-4C5A15B77F2B}" type="slidenum">
              <a:rPr lang="en-US" altLang="en-US" sz="1400"/>
              <a:pPr eaLnBrk="1" hangingPunct="1"/>
              <a:t>99</a:t>
            </a:fld>
            <a:endParaRPr lang="en-US" alt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A Simple Event Loop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there is no input,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checkKey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and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checkMouse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both return values that Python interprets as false.</a:t>
            </a:r>
          </a:p>
          <a:p>
            <a:pPr eaLnBrk="1" hangingPunct="1"/>
            <a:r>
              <a:rPr lang="en-US" altLang="en-US" dirty="0"/>
              <a:t>We can type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key:</a:t>
            </a:r>
            <a:r>
              <a:rPr lang="en-US" altLang="en-US" dirty="0"/>
              <a:t> rather than </a:t>
            </a:r>
            <a:br>
              <a:rPr lang="en-US" altLang="en-US" dirty="0"/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key != ""</a:t>
            </a:r>
          </a:p>
          <a:p>
            <a:pPr lvl="1" eaLnBrk="1" hangingPunct="1"/>
            <a:r>
              <a:rPr lang="en-US" altLang="en-US" sz="2400" dirty="0">
                <a:cs typeface="Courier New" panose="02070309020205020404" pitchFamily="49" charset="0"/>
              </a:rPr>
              <a:t>You can read this as “If I got a key…”</a:t>
            </a:r>
          </a:p>
        </p:txBody>
      </p:sp>
    </p:spTree>
    <p:extLst>
      <p:ext uri="{BB962C8B-B14F-4D97-AF65-F5344CB8AC3E}">
        <p14:creationId xmlns:p14="http://schemas.microsoft.com/office/powerpoint/2010/main" val="160301806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  <a:cs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2" charset="0"/>
            <a:cs typeface="Times New Roman" pitchFamily="16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F079C0CF6D6042BE546F102AE38220" ma:contentTypeVersion="12" ma:contentTypeDescription="Create a new document." ma:contentTypeScope="" ma:versionID="5d2c48ec58d6b68bc2d2fe80f49e973c">
  <xsd:schema xmlns:xsd="http://www.w3.org/2001/XMLSchema" xmlns:xs="http://www.w3.org/2001/XMLSchema" xmlns:p="http://schemas.microsoft.com/office/2006/metadata/properties" xmlns:ns3="8270b1fe-e101-4e34-a151-6eb32e7e433e" targetNamespace="http://schemas.microsoft.com/office/2006/metadata/properties" ma:root="true" ma:fieldsID="77f0e121c0353d7076e4cceeb1b8091f" ns3:_="">
    <xsd:import namespace="8270b1fe-e101-4e34-a151-6eb32e7e43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0b1fe-e101-4e34-a151-6eb32e7e4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70b1fe-e101-4e34-a151-6eb32e7e433e" xsi:nil="true"/>
  </documentManagement>
</p:properties>
</file>

<file path=customXml/itemProps1.xml><?xml version="1.0" encoding="utf-8"?>
<ds:datastoreItem xmlns:ds="http://schemas.openxmlformats.org/officeDocument/2006/customXml" ds:itemID="{E1F9223A-8E02-484D-8999-BF1E2C9B2A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70b1fe-e101-4e34-a151-6eb32e7e4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3FD8BF-2062-4BB9-9A08-7F0E4D378E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80A515-FD83-41A7-96C3-D889FC3CEFF1}">
  <ds:schemaRefs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8270b1fe-e101-4e34-a151-6eb32e7e433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1498</TotalTime>
  <Words>6826</Words>
  <Application>Microsoft Office PowerPoint</Application>
  <PresentationFormat>Widescreen</PresentationFormat>
  <Paragraphs>796</Paragraphs>
  <Slides>106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2" baseType="lpstr">
      <vt:lpstr>Arial</vt:lpstr>
      <vt:lpstr>Courier New</vt:lpstr>
      <vt:lpstr>Tahoma</vt:lpstr>
      <vt:lpstr>Times New Roman</vt:lpstr>
      <vt:lpstr>Wingdings</vt:lpstr>
      <vt:lpstr>Blends</vt:lpstr>
      <vt:lpstr>Python Programming: An Introduction To Computer Science</vt:lpstr>
      <vt:lpstr>Objectives</vt:lpstr>
      <vt:lpstr>Objectives</vt:lpstr>
      <vt:lpstr>For Loops: A Quick Review</vt:lpstr>
      <vt:lpstr>For Loops: A Quick Review</vt:lpstr>
      <vt:lpstr>For Loops: A Quick Review</vt:lpstr>
      <vt:lpstr>For Loops: A Quick Review</vt:lpstr>
      <vt:lpstr>For Loops: A Quick Review</vt:lpstr>
      <vt:lpstr>For Loops: A Quick Review</vt:lpstr>
      <vt:lpstr>Indefinite Loops</vt:lpstr>
      <vt:lpstr>Indefinite Loops</vt:lpstr>
      <vt:lpstr>Indefinite Loops</vt:lpstr>
      <vt:lpstr>Indefinite Loops</vt:lpstr>
      <vt:lpstr>Indefinite Loop</vt:lpstr>
      <vt:lpstr>Indefinite Loop</vt:lpstr>
      <vt:lpstr>Indefinite Loop</vt:lpstr>
      <vt:lpstr>Indefinite Loop</vt:lpstr>
      <vt:lpstr>Indefinite Loop</vt:lpstr>
      <vt:lpstr>Interactive Loops</vt:lpstr>
      <vt:lpstr>Interactive Loops</vt:lpstr>
      <vt:lpstr>Interactive Loops</vt:lpstr>
      <vt:lpstr>Interactive Loops</vt:lpstr>
      <vt:lpstr>Interactive Loops</vt:lpstr>
      <vt:lpstr>Sentinel Loops</vt:lpstr>
      <vt:lpstr>Sentinel Loops</vt:lpstr>
      <vt:lpstr>Sentinel Loops</vt:lpstr>
      <vt:lpstr>Sentinel Loops</vt:lpstr>
      <vt:lpstr>Sentinel Loops</vt:lpstr>
      <vt:lpstr>Sentinel Loops</vt:lpstr>
      <vt:lpstr>Sentinel Loops</vt:lpstr>
      <vt:lpstr>Sentinel Loops</vt:lpstr>
      <vt:lpstr>Sentinel Loops</vt:lpstr>
      <vt:lpstr>Sentinel Loops</vt:lpstr>
      <vt:lpstr>Computing with Booleans</vt:lpstr>
      <vt:lpstr>Boolean Operators</vt:lpstr>
      <vt:lpstr>Boolean Operators</vt:lpstr>
      <vt:lpstr>Boolean Operators</vt:lpstr>
      <vt:lpstr>Boolean Operators</vt:lpstr>
      <vt:lpstr>Boolean Expressions</vt:lpstr>
      <vt:lpstr>Boolean Expressions</vt:lpstr>
      <vt:lpstr>Boolean Expressions</vt:lpstr>
      <vt:lpstr>Boolean Operators </vt:lpstr>
      <vt:lpstr>Boolean Operators</vt:lpstr>
      <vt:lpstr>Boolean Operators</vt:lpstr>
      <vt:lpstr>Boolean Operators</vt:lpstr>
      <vt:lpstr>Boolean Operators</vt:lpstr>
      <vt:lpstr>Boolean Operators</vt:lpstr>
      <vt:lpstr>Boolean Operators</vt:lpstr>
      <vt:lpstr>Boolean Operators</vt:lpstr>
      <vt:lpstr>Boolean Algebra</vt:lpstr>
      <vt:lpstr>Boolean Algebra</vt:lpstr>
      <vt:lpstr>Boolean Algebra</vt:lpstr>
      <vt:lpstr>Boolean Algebra</vt:lpstr>
      <vt:lpstr>Boolean Algebra</vt:lpstr>
      <vt:lpstr>Boolean Algebra</vt:lpstr>
      <vt:lpstr>Other Common Structures</vt:lpstr>
      <vt:lpstr>Post-Test Loop</vt:lpstr>
      <vt:lpstr>Post-Test Loop</vt:lpstr>
      <vt:lpstr>Post-Test Loop</vt:lpstr>
      <vt:lpstr>Post-Test Loop</vt:lpstr>
      <vt:lpstr>Post-Test Loop</vt:lpstr>
      <vt:lpstr>Post-Test Loop</vt:lpstr>
      <vt:lpstr>Post-Test Loop</vt:lpstr>
      <vt:lpstr>Post-Test Loop</vt:lpstr>
      <vt:lpstr>Post-Test Loop</vt:lpstr>
      <vt:lpstr>Loop and a Half</vt:lpstr>
      <vt:lpstr>Loop and a Half</vt:lpstr>
      <vt:lpstr>Loop and a Half</vt:lpstr>
      <vt:lpstr>Loop and a Half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Boolean Expressions as Decisions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  <vt:lpstr>Example: A Simple Event Loop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Programming: An Introduction To Computer Science</dc:title>
  <dc:creator>Terry Letsche</dc:creator>
  <cp:lastModifiedBy>Arthur Belanger</cp:lastModifiedBy>
  <cp:revision>33</cp:revision>
  <cp:lastPrinted>1601-01-01T00:00:00Z</cp:lastPrinted>
  <dcterms:created xsi:type="dcterms:W3CDTF">2004-02-23T02:58:06Z</dcterms:created>
  <dcterms:modified xsi:type="dcterms:W3CDTF">2024-12-12T14:55:00Z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0x010100A1F079C0CF6D6042BE546F102AE38220</vt:lpwstr>
  </property>
</Properties>
</file>