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 id="2147483661" r:id="rId5"/>
    <p:sldMasterId id="2147483674" r:id="rId6"/>
  </p:sldMasterIdLst>
  <p:notesMasterIdLst>
    <p:notesMasterId r:id="rId74"/>
  </p:notesMasterIdLst>
  <p:sldIdLst>
    <p:sldId id="256" r:id="rId7"/>
    <p:sldId id="257" r:id="rId8"/>
    <p:sldId id="258"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87" r:id="rId29"/>
    <p:sldId id="288" r:id="rId30"/>
    <p:sldId id="289" r:id="rId31"/>
    <p:sldId id="365" r:id="rId32"/>
    <p:sldId id="290" r:id="rId33"/>
    <p:sldId id="291" r:id="rId34"/>
    <p:sldId id="292" r:id="rId35"/>
    <p:sldId id="293" r:id="rId36"/>
    <p:sldId id="294" r:id="rId37"/>
    <p:sldId id="295" r:id="rId38"/>
    <p:sldId id="296" r:id="rId39"/>
    <p:sldId id="297" r:id="rId40"/>
    <p:sldId id="299" r:id="rId41"/>
    <p:sldId id="300" r:id="rId42"/>
    <p:sldId id="301" r:id="rId43"/>
    <p:sldId id="311" r:id="rId44"/>
    <p:sldId id="312" r:id="rId45"/>
    <p:sldId id="313" r:id="rId46"/>
    <p:sldId id="314" r:id="rId47"/>
    <p:sldId id="315" r:id="rId48"/>
    <p:sldId id="316" r:id="rId49"/>
    <p:sldId id="317" r:id="rId50"/>
    <p:sldId id="302" r:id="rId51"/>
    <p:sldId id="303" r:id="rId52"/>
    <p:sldId id="304" r:id="rId53"/>
    <p:sldId id="305" r:id="rId54"/>
    <p:sldId id="366" r:id="rId55"/>
    <p:sldId id="367" r:id="rId56"/>
    <p:sldId id="368" r:id="rId57"/>
    <p:sldId id="369" r:id="rId58"/>
    <p:sldId id="370" r:id="rId59"/>
    <p:sldId id="377" r:id="rId60"/>
    <p:sldId id="328" r:id="rId61"/>
    <p:sldId id="378" r:id="rId62"/>
    <p:sldId id="379" r:id="rId63"/>
    <p:sldId id="380" r:id="rId64"/>
    <p:sldId id="381" r:id="rId65"/>
    <p:sldId id="382" r:id="rId66"/>
    <p:sldId id="334" r:id="rId67"/>
    <p:sldId id="383" r:id="rId68"/>
    <p:sldId id="384" r:id="rId69"/>
    <p:sldId id="335" r:id="rId70"/>
    <p:sldId id="336" r:id="rId71"/>
    <p:sldId id="337" r:id="rId72"/>
    <p:sldId id="338" r:id="rId73"/>
  </p:sldIdLst>
  <p:sldSz cx="12192000" cy="6858000"/>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7" d="100"/>
          <a:sy n="117" d="100"/>
        </p:scale>
        <p:origin x="318"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0.xml"/><Relationship Id="rId21" Type="http://schemas.openxmlformats.org/officeDocument/2006/relationships/slide" Target="slides/slide15.xml"/><Relationship Id="rId42" Type="http://schemas.openxmlformats.org/officeDocument/2006/relationships/slide" Target="slides/slide36.xml"/><Relationship Id="rId47" Type="http://schemas.openxmlformats.org/officeDocument/2006/relationships/slide" Target="slides/slide41.xml"/><Relationship Id="rId63" Type="http://schemas.openxmlformats.org/officeDocument/2006/relationships/slide" Target="slides/slide57.xml"/><Relationship Id="rId68" Type="http://schemas.openxmlformats.org/officeDocument/2006/relationships/slide" Target="slides/slide62.xml"/><Relationship Id="rId16" Type="http://schemas.openxmlformats.org/officeDocument/2006/relationships/slide" Target="slides/slide10.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74" Type="http://schemas.openxmlformats.org/officeDocument/2006/relationships/notesMaster" Target="notesMasters/notesMaster1.xml"/><Relationship Id="rId5" Type="http://schemas.openxmlformats.org/officeDocument/2006/relationships/slideMaster" Target="slideMasters/slideMaster2.xml"/><Relationship Id="rId61" Type="http://schemas.openxmlformats.org/officeDocument/2006/relationships/slide" Target="slides/slide55.xml"/><Relationship Id="rId19" Type="http://schemas.openxmlformats.org/officeDocument/2006/relationships/slide" Target="slides/slide1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slide" Target="slides/slide63.xml"/><Relationship Id="rId77" Type="http://schemas.openxmlformats.org/officeDocument/2006/relationships/theme" Target="theme/theme1.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slide" Target="slides/slide66.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slide" Target="slides/slide6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slide" Target="slides/slide64.xml"/><Relationship Id="rId75"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10" Type="http://schemas.openxmlformats.org/officeDocument/2006/relationships/slide" Target="slides/slide4.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73" Type="http://schemas.openxmlformats.org/officeDocument/2006/relationships/slide" Target="slides/slide67.xml"/><Relationship Id="rId78"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3.xml"/><Relationship Id="rId13" Type="http://schemas.openxmlformats.org/officeDocument/2006/relationships/slide" Target="slides/slide7.xml"/><Relationship Id="rId18" Type="http://schemas.openxmlformats.org/officeDocument/2006/relationships/slide" Target="slides/slide12.xml"/><Relationship Id="rId39" Type="http://schemas.openxmlformats.org/officeDocument/2006/relationships/slide" Target="slides/slide33.xml"/><Relationship Id="rId34" Type="http://schemas.openxmlformats.org/officeDocument/2006/relationships/slide" Target="slides/slide28.xml"/><Relationship Id="rId50" Type="http://schemas.openxmlformats.org/officeDocument/2006/relationships/slide" Target="slides/slide44.xml"/><Relationship Id="rId55" Type="http://schemas.openxmlformats.org/officeDocument/2006/relationships/slide" Target="slides/slide49.xml"/><Relationship Id="rId76" Type="http://schemas.openxmlformats.org/officeDocument/2006/relationships/viewProps" Target="viewProps.xml"/><Relationship Id="rId7" Type="http://schemas.openxmlformats.org/officeDocument/2006/relationships/slide" Target="slides/slide1.xml"/><Relationship Id="rId71" Type="http://schemas.openxmlformats.org/officeDocument/2006/relationships/slide" Target="slides/slide65.xml"/><Relationship Id="rId2" Type="http://schemas.openxmlformats.org/officeDocument/2006/relationships/customXml" Target="../customXml/item2.xml"/><Relationship Id="rId29" Type="http://schemas.openxmlformats.org/officeDocument/2006/relationships/slide" Target="slides/slide2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7" name="PlaceHolder 1"/>
          <p:cNvSpPr>
            <a:spLocks noGrp="1"/>
          </p:cNvSpPr>
          <p:nvPr>
            <p:ph type="body"/>
          </p:nvPr>
        </p:nvSpPr>
        <p:spPr>
          <a:xfrm>
            <a:off x="777240" y="4777560"/>
            <a:ext cx="6217560" cy="4525920"/>
          </a:xfrm>
          <a:prstGeom prst="rect">
            <a:avLst/>
          </a:prstGeom>
        </p:spPr>
        <p:txBody>
          <a:bodyPr lIns="0" tIns="0" rIns="0" bIns="0"/>
          <a:lstStyle/>
          <a:p>
            <a:r>
              <a:rPr lang="en-US" sz="2000" b="0" strike="noStrike" spc="-1">
                <a:solidFill>
                  <a:srgbClr val="000000"/>
                </a:solidFill>
                <a:uFill>
                  <a:solidFill>
                    <a:srgbClr val="FFFFFF"/>
                  </a:solidFill>
                </a:uFill>
                <a:latin typeface="Arial"/>
              </a:rPr>
              <a:t>Click to edit the notes format</a:t>
            </a:r>
          </a:p>
        </p:txBody>
      </p:sp>
      <p:sp>
        <p:nvSpPr>
          <p:cNvPr id="138" name="PlaceHolder 2"/>
          <p:cNvSpPr>
            <a:spLocks noGrp="1"/>
          </p:cNvSpPr>
          <p:nvPr>
            <p:ph type="hdr"/>
          </p:nvPr>
        </p:nvSpPr>
        <p:spPr>
          <a:xfrm>
            <a:off x="0" y="0"/>
            <a:ext cx="3372840" cy="502560"/>
          </a:xfrm>
          <a:prstGeom prst="rect">
            <a:avLst/>
          </a:prstGeom>
        </p:spPr>
        <p:txBody>
          <a:bodyPr lIns="0" tIns="0" rIns="0" bIns="0"/>
          <a:lstStyle/>
          <a:p>
            <a:r>
              <a:rPr lang="en-US" sz="1400" b="0" strike="noStrike" spc="-1">
                <a:solidFill>
                  <a:srgbClr val="000000"/>
                </a:solidFill>
                <a:uFill>
                  <a:solidFill>
                    <a:srgbClr val="FFFFFF"/>
                  </a:solidFill>
                </a:uFill>
                <a:latin typeface="Times New Roman"/>
              </a:rPr>
              <a:t>&lt;header&gt;</a:t>
            </a:r>
          </a:p>
        </p:txBody>
      </p:sp>
      <p:sp>
        <p:nvSpPr>
          <p:cNvPr id="139" name="PlaceHolder 3"/>
          <p:cNvSpPr>
            <a:spLocks noGrp="1"/>
          </p:cNvSpPr>
          <p:nvPr>
            <p:ph type="dt"/>
          </p:nvPr>
        </p:nvSpPr>
        <p:spPr>
          <a:xfrm>
            <a:off x="4399200" y="0"/>
            <a:ext cx="3372840" cy="502560"/>
          </a:xfrm>
          <a:prstGeom prst="rect">
            <a:avLst/>
          </a:prstGeom>
        </p:spPr>
        <p:txBody>
          <a:bodyPr lIns="0" tIns="0" rIns="0" bIns="0"/>
          <a:lstStyle/>
          <a:p>
            <a:pPr algn="r"/>
            <a:r>
              <a:rPr lang="en-US" sz="1400" b="0" strike="noStrike" spc="-1">
                <a:solidFill>
                  <a:srgbClr val="000000"/>
                </a:solidFill>
                <a:uFill>
                  <a:solidFill>
                    <a:srgbClr val="FFFFFF"/>
                  </a:solidFill>
                </a:uFill>
                <a:latin typeface="Times New Roman"/>
              </a:rPr>
              <a:t>&lt;date/time&gt;</a:t>
            </a:r>
          </a:p>
        </p:txBody>
      </p:sp>
      <p:sp>
        <p:nvSpPr>
          <p:cNvPr id="140" name="PlaceHolder 4"/>
          <p:cNvSpPr>
            <a:spLocks noGrp="1"/>
          </p:cNvSpPr>
          <p:nvPr>
            <p:ph type="ftr"/>
          </p:nvPr>
        </p:nvSpPr>
        <p:spPr>
          <a:xfrm>
            <a:off x="0" y="9555480"/>
            <a:ext cx="3372840" cy="502560"/>
          </a:xfrm>
          <a:prstGeom prst="rect">
            <a:avLst/>
          </a:prstGeom>
        </p:spPr>
        <p:txBody>
          <a:bodyPr lIns="0" tIns="0" rIns="0" bIns="0" anchor="b"/>
          <a:lstStyle/>
          <a:p>
            <a:r>
              <a:rPr lang="en-US" sz="1400" b="0" strike="noStrike" spc="-1">
                <a:solidFill>
                  <a:srgbClr val="000000"/>
                </a:solidFill>
                <a:uFill>
                  <a:solidFill>
                    <a:srgbClr val="FFFFFF"/>
                  </a:solidFill>
                </a:uFill>
                <a:latin typeface="Times New Roman"/>
              </a:rPr>
              <a:t>&lt;footer&gt;</a:t>
            </a:r>
          </a:p>
        </p:txBody>
      </p:sp>
      <p:sp>
        <p:nvSpPr>
          <p:cNvPr id="141" name="PlaceHolder 5"/>
          <p:cNvSpPr>
            <a:spLocks noGrp="1"/>
          </p:cNvSpPr>
          <p:nvPr>
            <p:ph type="sldNum"/>
          </p:nvPr>
        </p:nvSpPr>
        <p:spPr>
          <a:xfrm>
            <a:off x="4399200" y="9555480"/>
            <a:ext cx="3372840" cy="502560"/>
          </a:xfrm>
          <a:prstGeom prst="rect">
            <a:avLst/>
          </a:prstGeom>
        </p:spPr>
        <p:txBody>
          <a:bodyPr lIns="0" tIns="0" rIns="0" bIns="0" anchor="b"/>
          <a:lstStyle/>
          <a:p>
            <a:pPr algn="r"/>
            <a:fld id="{7443D591-8D0B-4196-981D-9DB5AE1C55DA}" type="slidenum">
              <a:rPr lang="en-US" sz="1400" b="0" strike="noStrike" spc="-1">
                <a:solidFill>
                  <a:srgbClr val="000000"/>
                </a:solidFill>
                <a:uFill>
                  <a:solidFill>
                    <a:srgbClr val="FFFFFF"/>
                  </a:solidFill>
                </a:uFill>
                <a:latin typeface="Times New Roman"/>
              </a:rPr>
              <a:t>‹#›</a:t>
            </a:fld>
            <a:endParaRPr lang="en-US" sz="1400" b="0" strike="noStrike" spc="-1">
              <a:solidFill>
                <a:srgbClr val="000000"/>
              </a:solidFill>
              <a:uFill>
                <a:solidFill>
                  <a:srgbClr val="FFFFFF"/>
                </a:solidFill>
              </a:u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609600" y="273600"/>
            <a:ext cx="1097232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8" name="PlaceHolder 2"/>
          <p:cNvSpPr>
            <a:spLocks noGrp="1"/>
          </p:cNvSpPr>
          <p:nvPr>
            <p:ph type="body"/>
          </p:nvPr>
        </p:nvSpPr>
        <p:spPr>
          <a:xfrm>
            <a:off x="609600" y="1604520"/>
            <a:ext cx="1097232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9" name="PlaceHolder 3"/>
          <p:cNvSpPr>
            <a:spLocks noGrp="1"/>
          </p:cNvSpPr>
          <p:nvPr>
            <p:ph type="body"/>
          </p:nvPr>
        </p:nvSpPr>
        <p:spPr>
          <a:xfrm>
            <a:off x="609600" y="3682080"/>
            <a:ext cx="1097232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609600" y="273600"/>
            <a:ext cx="1097232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41" name="PlaceHolder 2"/>
          <p:cNvSpPr>
            <a:spLocks noGrp="1"/>
          </p:cNvSpPr>
          <p:nvPr>
            <p:ph type="body"/>
          </p:nvPr>
        </p:nvSpPr>
        <p:spPr>
          <a:xfrm>
            <a:off x="609600" y="1604520"/>
            <a:ext cx="53544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42" name="PlaceHolder 3"/>
          <p:cNvSpPr>
            <a:spLocks noGrp="1"/>
          </p:cNvSpPr>
          <p:nvPr>
            <p:ph type="body"/>
          </p:nvPr>
        </p:nvSpPr>
        <p:spPr>
          <a:xfrm>
            <a:off x="6232320" y="1604520"/>
            <a:ext cx="53544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43" name="PlaceHolder 4"/>
          <p:cNvSpPr>
            <a:spLocks noGrp="1"/>
          </p:cNvSpPr>
          <p:nvPr>
            <p:ph type="body"/>
          </p:nvPr>
        </p:nvSpPr>
        <p:spPr>
          <a:xfrm>
            <a:off x="6232320" y="3682080"/>
            <a:ext cx="53544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44" name="PlaceHolder 5"/>
          <p:cNvSpPr>
            <a:spLocks noGrp="1"/>
          </p:cNvSpPr>
          <p:nvPr>
            <p:ph type="body"/>
          </p:nvPr>
        </p:nvSpPr>
        <p:spPr>
          <a:xfrm>
            <a:off x="609600" y="3682080"/>
            <a:ext cx="53544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5" name="PlaceHolder 1"/>
          <p:cNvSpPr>
            <a:spLocks noGrp="1"/>
          </p:cNvSpPr>
          <p:nvPr>
            <p:ph type="title"/>
          </p:nvPr>
        </p:nvSpPr>
        <p:spPr>
          <a:xfrm>
            <a:off x="609600" y="273600"/>
            <a:ext cx="1097232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46" name="PlaceHolder 2"/>
          <p:cNvSpPr>
            <a:spLocks noGrp="1"/>
          </p:cNvSpPr>
          <p:nvPr>
            <p:ph type="body"/>
          </p:nvPr>
        </p:nvSpPr>
        <p:spPr>
          <a:xfrm>
            <a:off x="609600" y="1604520"/>
            <a:ext cx="1097232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47" name="PlaceHolder 3"/>
          <p:cNvSpPr>
            <a:spLocks noGrp="1"/>
          </p:cNvSpPr>
          <p:nvPr>
            <p:ph type="body"/>
          </p:nvPr>
        </p:nvSpPr>
        <p:spPr>
          <a:xfrm>
            <a:off x="609600" y="1604520"/>
            <a:ext cx="1097232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48" name="Picture 47"/>
          <p:cNvPicPr/>
          <p:nvPr/>
        </p:nvPicPr>
        <p:blipFill>
          <a:blip r:embed="rId2"/>
          <a:stretch/>
        </p:blipFill>
        <p:spPr>
          <a:xfrm>
            <a:off x="2772000" y="1604520"/>
            <a:ext cx="6646560" cy="3977280"/>
          </a:xfrm>
          <a:prstGeom prst="rect">
            <a:avLst/>
          </a:prstGeom>
          <a:ln>
            <a:noFill/>
          </a:ln>
        </p:spPr>
      </p:pic>
      <p:pic>
        <p:nvPicPr>
          <p:cNvPr id="49" name="Picture 48"/>
          <p:cNvPicPr/>
          <p:nvPr/>
        </p:nvPicPr>
        <p:blipFill>
          <a:blip r:embed="rId2"/>
          <a:stretch/>
        </p:blipFill>
        <p:spPr>
          <a:xfrm>
            <a:off x="2772000" y="1604520"/>
            <a:ext cx="6646560" cy="39772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9" name="PlaceHolder 1"/>
          <p:cNvSpPr>
            <a:spLocks noGrp="1"/>
          </p:cNvSpPr>
          <p:nvPr>
            <p:ph type="title"/>
          </p:nvPr>
        </p:nvSpPr>
        <p:spPr>
          <a:xfrm>
            <a:off x="609600" y="273600"/>
            <a:ext cx="1097232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0" name="PlaceHolder 2"/>
          <p:cNvSpPr>
            <a:spLocks noGrp="1"/>
          </p:cNvSpPr>
          <p:nvPr>
            <p:ph type="subTitle"/>
          </p:nvPr>
        </p:nvSpPr>
        <p:spPr>
          <a:xfrm>
            <a:off x="609600" y="1604520"/>
            <a:ext cx="1097232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600" y="273600"/>
            <a:ext cx="1097232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2" name="PlaceHolder 2"/>
          <p:cNvSpPr>
            <a:spLocks noGrp="1"/>
          </p:cNvSpPr>
          <p:nvPr>
            <p:ph type="body"/>
          </p:nvPr>
        </p:nvSpPr>
        <p:spPr>
          <a:xfrm>
            <a:off x="609600" y="1604520"/>
            <a:ext cx="1097232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609600" y="273600"/>
            <a:ext cx="1097232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4" name="PlaceHolder 2"/>
          <p:cNvSpPr>
            <a:spLocks noGrp="1"/>
          </p:cNvSpPr>
          <p:nvPr>
            <p:ph type="body"/>
          </p:nvPr>
        </p:nvSpPr>
        <p:spPr>
          <a:xfrm>
            <a:off x="609600" y="1604520"/>
            <a:ext cx="53544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65" name="PlaceHolder 3"/>
          <p:cNvSpPr>
            <a:spLocks noGrp="1"/>
          </p:cNvSpPr>
          <p:nvPr>
            <p:ph type="body"/>
          </p:nvPr>
        </p:nvSpPr>
        <p:spPr>
          <a:xfrm>
            <a:off x="6232320" y="1604520"/>
            <a:ext cx="53544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6" name="PlaceHolder 1"/>
          <p:cNvSpPr>
            <a:spLocks noGrp="1"/>
          </p:cNvSpPr>
          <p:nvPr>
            <p:ph type="title"/>
          </p:nvPr>
        </p:nvSpPr>
        <p:spPr>
          <a:xfrm>
            <a:off x="609600" y="273600"/>
            <a:ext cx="1097232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7" name="PlaceHolder 1"/>
          <p:cNvSpPr>
            <a:spLocks noGrp="1"/>
          </p:cNvSpPr>
          <p:nvPr>
            <p:ph type="subTitle"/>
          </p:nvPr>
        </p:nvSpPr>
        <p:spPr>
          <a:xfrm>
            <a:off x="609600" y="273600"/>
            <a:ext cx="1097232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600" y="273600"/>
            <a:ext cx="1097232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69" name="PlaceHolder 2"/>
          <p:cNvSpPr>
            <a:spLocks noGrp="1"/>
          </p:cNvSpPr>
          <p:nvPr>
            <p:ph type="body"/>
          </p:nvPr>
        </p:nvSpPr>
        <p:spPr>
          <a:xfrm>
            <a:off x="609600" y="1604520"/>
            <a:ext cx="53544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70" name="PlaceHolder 3"/>
          <p:cNvSpPr>
            <a:spLocks noGrp="1"/>
          </p:cNvSpPr>
          <p:nvPr>
            <p:ph type="body"/>
          </p:nvPr>
        </p:nvSpPr>
        <p:spPr>
          <a:xfrm>
            <a:off x="609600" y="3682080"/>
            <a:ext cx="53544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71" name="PlaceHolder 4"/>
          <p:cNvSpPr>
            <a:spLocks noGrp="1"/>
          </p:cNvSpPr>
          <p:nvPr>
            <p:ph type="body"/>
          </p:nvPr>
        </p:nvSpPr>
        <p:spPr>
          <a:xfrm>
            <a:off x="6232320" y="1604520"/>
            <a:ext cx="53544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 name="PlaceHolder 1"/>
          <p:cNvSpPr>
            <a:spLocks noGrp="1"/>
          </p:cNvSpPr>
          <p:nvPr>
            <p:ph type="title"/>
          </p:nvPr>
        </p:nvSpPr>
        <p:spPr>
          <a:xfrm>
            <a:off x="609600" y="273600"/>
            <a:ext cx="1097232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7" name="PlaceHolder 2"/>
          <p:cNvSpPr>
            <a:spLocks noGrp="1"/>
          </p:cNvSpPr>
          <p:nvPr>
            <p:ph type="subTitle"/>
          </p:nvPr>
        </p:nvSpPr>
        <p:spPr>
          <a:xfrm>
            <a:off x="609600" y="1604520"/>
            <a:ext cx="1097232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72" name="PlaceHolder 1"/>
          <p:cNvSpPr>
            <a:spLocks noGrp="1"/>
          </p:cNvSpPr>
          <p:nvPr>
            <p:ph type="title"/>
          </p:nvPr>
        </p:nvSpPr>
        <p:spPr>
          <a:xfrm>
            <a:off x="609600" y="273600"/>
            <a:ext cx="1097232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73" name="PlaceHolder 2"/>
          <p:cNvSpPr>
            <a:spLocks noGrp="1"/>
          </p:cNvSpPr>
          <p:nvPr>
            <p:ph type="body"/>
          </p:nvPr>
        </p:nvSpPr>
        <p:spPr>
          <a:xfrm>
            <a:off x="609600" y="1604520"/>
            <a:ext cx="53544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74" name="PlaceHolder 3"/>
          <p:cNvSpPr>
            <a:spLocks noGrp="1"/>
          </p:cNvSpPr>
          <p:nvPr>
            <p:ph type="body"/>
          </p:nvPr>
        </p:nvSpPr>
        <p:spPr>
          <a:xfrm>
            <a:off x="6232320" y="1604520"/>
            <a:ext cx="53544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75" name="PlaceHolder 4"/>
          <p:cNvSpPr>
            <a:spLocks noGrp="1"/>
          </p:cNvSpPr>
          <p:nvPr>
            <p:ph type="body"/>
          </p:nvPr>
        </p:nvSpPr>
        <p:spPr>
          <a:xfrm>
            <a:off x="6232320" y="3682080"/>
            <a:ext cx="53544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600" y="273600"/>
            <a:ext cx="1097232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77" name="PlaceHolder 2"/>
          <p:cNvSpPr>
            <a:spLocks noGrp="1"/>
          </p:cNvSpPr>
          <p:nvPr>
            <p:ph type="body"/>
          </p:nvPr>
        </p:nvSpPr>
        <p:spPr>
          <a:xfrm>
            <a:off x="609600" y="1604520"/>
            <a:ext cx="53544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78" name="PlaceHolder 3"/>
          <p:cNvSpPr>
            <a:spLocks noGrp="1"/>
          </p:cNvSpPr>
          <p:nvPr>
            <p:ph type="body"/>
          </p:nvPr>
        </p:nvSpPr>
        <p:spPr>
          <a:xfrm>
            <a:off x="6232320" y="1604520"/>
            <a:ext cx="53544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79" name="PlaceHolder 4"/>
          <p:cNvSpPr>
            <a:spLocks noGrp="1"/>
          </p:cNvSpPr>
          <p:nvPr>
            <p:ph type="body"/>
          </p:nvPr>
        </p:nvSpPr>
        <p:spPr>
          <a:xfrm>
            <a:off x="609600" y="3682080"/>
            <a:ext cx="1097232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600" y="273600"/>
            <a:ext cx="1097232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81" name="PlaceHolder 2"/>
          <p:cNvSpPr>
            <a:spLocks noGrp="1"/>
          </p:cNvSpPr>
          <p:nvPr>
            <p:ph type="body"/>
          </p:nvPr>
        </p:nvSpPr>
        <p:spPr>
          <a:xfrm>
            <a:off x="609600" y="1604520"/>
            <a:ext cx="1097232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82" name="PlaceHolder 3"/>
          <p:cNvSpPr>
            <a:spLocks noGrp="1"/>
          </p:cNvSpPr>
          <p:nvPr>
            <p:ph type="body"/>
          </p:nvPr>
        </p:nvSpPr>
        <p:spPr>
          <a:xfrm>
            <a:off x="609600" y="3682080"/>
            <a:ext cx="1097232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609600" y="273600"/>
            <a:ext cx="1097232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84" name="PlaceHolder 2"/>
          <p:cNvSpPr>
            <a:spLocks noGrp="1"/>
          </p:cNvSpPr>
          <p:nvPr>
            <p:ph type="body"/>
          </p:nvPr>
        </p:nvSpPr>
        <p:spPr>
          <a:xfrm>
            <a:off x="609600" y="1604520"/>
            <a:ext cx="53544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85" name="PlaceHolder 3"/>
          <p:cNvSpPr>
            <a:spLocks noGrp="1"/>
          </p:cNvSpPr>
          <p:nvPr>
            <p:ph type="body"/>
          </p:nvPr>
        </p:nvSpPr>
        <p:spPr>
          <a:xfrm>
            <a:off x="6232320" y="1604520"/>
            <a:ext cx="53544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86" name="PlaceHolder 4"/>
          <p:cNvSpPr>
            <a:spLocks noGrp="1"/>
          </p:cNvSpPr>
          <p:nvPr>
            <p:ph type="body"/>
          </p:nvPr>
        </p:nvSpPr>
        <p:spPr>
          <a:xfrm>
            <a:off x="6232320" y="3682080"/>
            <a:ext cx="53544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87" name="PlaceHolder 5"/>
          <p:cNvSpPr>
            <a:spLocks noGrp="1"/>
          </p:cNvSpPr>
          <p:nvPr>
            <p:ph type="body"/>
          </p:nvPr>
        </p:nvSpPr>
        <p:spPr>
          <a:xfrm>
            <a:off x="609600" y="3682080"/>
            <a:ext cx="53544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8" name="PlaceHolder 1"/>
          <p:cNvSpPr>
            <a:spLocks noGrp="1"/>
          </p:cNvSpPr>
          <p:nvPr>
            <p:ph type="title"/>
          </p:nvPr>
        </p:nvSpPr>
        <p:spPr>
          <a:xfrm>
            <a:off x="609600" y="273600"/>
            <a:ext cx="1097232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89" name="PlaceHolder 2"/>
          <p:cNvSpPr>
            <a:spLocks noGrp="1"/>
          </p:cNvSpPr>
          <p:nvPr>
            <p:ph type="body"/>
          </p:nvPr>
        </p:nvSpPr>
        <p:spPr>
          <a:xfrm>
            <a:off x="609600" y="1604520"/>
            <a:ext cx="1097232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90" name="PlaceHolder 3"/>
          <p:cNvSpPr>
            <a:spLocks noGrp="1"/>
          </p:cNvSpPr>
          <p:nvPr>
            <p:ph type="body"/>
          </p:nvPr>
        </p:nvSpPr>
        <p:spPr>
          <a:xfrm>
            <a:off x="609600" y="1604520"/>
            <a:ext cx="1097232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91" name="Picture 90"/>
          <p:cNvPicPr/>
          <p:nvPr/>
        </p:nvPicPr>
        <p:blipFill>
          <a:blip r:embed="rId2"/>
          <a:stretch/>
        </p:blipFill>
        <p:spPr>
          <a:xfrm>
            <a:off x="2772000" y="1604520"/>
            <a:ext cx="6646560" cy="3977280"/>
          </a:xfrm>
          <a:prstGeom prst="rect">
            <a:avLst/>
          </a:prstGeom>
          <a:ln>
            <a:noFill/>
          </a:ln>
        </p:spPr>
      </p:pic>
      <p:pic>
        <p:nvPicPr>
          <p:cNvPr id="92" name="Picture 91"/>
          <p:cNvPicPr/>
          <p:nvPr/>
        </p:nvPicPr>
        <p:blipFill>
          <a:blip r:embed="rId2"/>
          <a:stretch/>
        </p:blipFill>
        <p:spPr>
          <a:xfrm>
            <a:off x="2772000" y="1604520"/>
            <a:ext cx="6646560" cy="397728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03" name="PlaceHolder 1"/>
          <p:cNvSpPr>
            <a:spLocks noGrp="1"/>
          </p:cNvSpPr>
          <p:nvPr>
            <p:ph type="title"/>
          </p:nvPr>
        </p:nvSpPr>
        <p:spPr>
          <a:xfrm>
            <a:off x="609600" y="273600"/>
            <a:ext cx="1097232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04" name="PlaceHolder 2"/>
          <p:cNvSpPr>
            <a:spLocks noGrp="1"/>
          </p:cNvSpPr>
          <p:nvPr>
            <p:ph type="subTitle"/>
          </p:nvPr>
        </p:nvSpPr>
        <p:spPr>
          <a:xfrm>
            <a:off x="609600" y="1604520"/>
            <a:ext cx="10972320" cy="39772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600" y="273600"/>
            <a:ext cx="1097232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06" name="PlaceHolder 2"/>
          <p:cNvSpPr>
            <a:spLocks noGrp="1"/>
          </p:cNvSpPr>
          <p:nvPr>
            <p:ph type="body"/>
          </p:nvPr>
        </p:nvSpPr>
        <p:spPr>
          <a:xfrm>
            <a:off x="609600" y="1604520"/>
            <a:ext cx="1097232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600" y="273600"/>
            <a:ext cx="1097232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08" name="PlaceHolder 2"/>
          <p:cNvSpPr>
            <a:spLocks noGrp="1"/>
          </p:cNvSpPr>
          <p:nvPr>
            <p:ph type="body"/>
          </p:nvPr>
        </p:nvSpPr>
        <p:spPr>
          <a:xfrm>
            <a:off x="609600" y="1604520"/>
            <a:ext cx="53544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09" name="PlaceHolder 3"/>
          <p:cNvSpPr>
            <a:spLocks noGrp="1"/>
          </p:cNvSpPr>
          <p:nvPr>
            <p:ph type="body"/>
          </p:nvPr>
        </p:nvSpPr>
        <p:spPr>
          <a:xfrm>
            <a:off x="6232320" y="1604520"/>
            <a:ext cx="53544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10" name="PlaceHolder 1"/>
          <p:cNvSpPr>
            <a:spLocks noGrp="1"/>
          </p:cNvSpPr>
          <p:nvPr>
            <p:ph type="title"/>
          </p:nvPr>
        </p:nvSpPr>
        <p:spPr>
          <a:xfrm>
            <a:off x="609600" y="273600"/>
            <a:ext cx="1097232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600" y="273600"/>
            <a:ext cx="1097232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9" name="PlaceHolder 2"/>
          <p:cNvSpPr>
            <a:spLocks noGrp="1"/>
          </p:cNvSpPr>
          <p:nvPr>
            <p:ph type="body"/>
          </p:nvPr>
        </p:nvSpPr>
        <p:spPr>
          <a:xfrm>
            <a:off x="609600" y="1604520"/>
            <a:ext cx="1097232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11" name="PlaceHolder 1"/>
          <p:cNvSpPr>
            <a:spLocks noGrp="1"/>
          </p:cNvSpPr>
          <p:nvPr>
            <p:ph type="subTitle"/>
          </p:nvPr>
        </p:nvSpPr>
        <p:spPr>
          <a:xfrm>
            <a:off x="609600" y="273600"/>
            <a:ext cx="1097232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2" name="PlaceHolder 1"/>
          <p:cNvSpPr>
            <a:spLocks noGrp="1"/>
          </p:cNvSpPr>
          <p:nvPr>
            <p:ph type="title"/>
          </p:nvPr>
        </p:nvSpPr>
        <p:spPr>
          <a:xfrm>
            <a:off x="609600" y="273600"/>
            <a:ext cx="1097232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13" name="PlaceHolder 2"/>
          <p:cNvSpPr>
            <a:spLocks noGrp="1"/>
          </p:cNvSpPr>
          <p:nvPr>
            <p:ph type="body"/>
          </p:nvPr>
        </p:nvSpPr>
        <p:spPr>
          <a:xfrm>
            <a:off x="609600" y="1604520"/>
            <a:ext cx="53544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14" name="PlaceHolder 3"/>
          <p:cNvSpPr>
            <a:spLocks noGrp="1"/>
          </p:cNvSpPr>
          <p:nvPr>
            <p:ph type="body"/>
          </p:nvPr>
        </p:nvSpPr>
        <p:spPr>
          <a:xfrm>
            <a:off x="609600" y="3682080"/>
            <a:ext cx="53544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15" name="PlaceHolder 4"/>
          <p:cNvSpPr>
            <a:spLocks noGrp="1"/>
          </p:cNvSpPr>
          <p:nvPr>
            <p:ph type="body"/>
          </p:nvPr>
        </p:nvSpPr>
        <p:spPr>
          <a:xfrm>
            <a:off x="6232320" y="1604520"/>
            <a:ext cx="53544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609600" y="273600"/>
            <a:ext cx="1097232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17" name="PlaceHolder 2"/>
          <p:cNvSpPr>
            <a:spLocks noGrp="1"/>
          </p:cNvSpPr>
          <p:nvPr>
            <p:ph type="body"/>
          </p:nvPr>
        </p:nvSpPr>
        <p:spPr>
          <a:xfrm>
            <a:off x="609600" y="1604520"/>
            <a:ext cx="53544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18" name="PlaceHolder 3"/>
          <p:cNvSpPr>
            <a:spLocks noGrp="1"/>
          </p:cNvSpPr>
          <p:nvPr>
            <p:ph type="body"/>
          </p:nvPr>
        </p:nvSpPr>
        <p:spPr>
          <a:xfrm>
            <a:off x="6232320" y="1604520"/>
            <a:ext cx="53544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19" name="PlaceHolder 4"/>
          <p:cNvSpPr>
            <a:spLocks noGrp="1"/>
          </p:cNvSpPr>
          <p:nvPr>
            <p:ph type="body"/>
          </p:nvPr>
        </p:nvSpPr>
        <p:spPr>
          <a:xfrm>
            <a:off x="6232320" y="3682080"/>
            <a:ext cx="53544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600" y="273600"/>
            <a:ext cx="1097232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21" name="PlaceHolder 2"/>
          <p:cNvSpPr>
            <a:spLocks noGrp="1"/>
          </p:cNvSpPr>
          <p:nvPr>
            <p:ph type="body"/>
          </p:nvPr>
        </p:nvSpPr>
        <p:spPr>
          <a:xfrm>
            <a:off x="609600" y="1604520"/>
            <a:ext cx="53544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22" name="PlaceHolder 3"/>
          <p:cNvSpPr>
            <a:spLocks noGrp="1"/>
          </p:cNvSpPr>
          <p:nvPr>
            <p:ph type="body"/>
          </p:nvPr>
        </p:nvSpPr>
        <p:spPr>
          <a:xfrm>
            <a:off x="6232320" y="1604520"/>
            <a:ext cx="53544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23" name="PlaceHolder 4"/>
          <p:cNvSpPr>
            <a:spLocks noGrp="1"/>
          </p:cNvSpPr>
          <p:nvPr>
            <p:ph type="body"/>
          </p:nvPr>
        </p:nvSpPr>
        <p:spPr>
          <a:xfrm>
            <a:off x="609600" y="3682080"/>
            <a:ext cx="1097232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609600" y="273600"/>
            <a:ext cx="1097232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25" name="PlaceHolder 2"/>
          <p:cNvSpPr>
            <a:spLocks noGrp="1"/>
          </p:cNvSpPr>
          <p:nvPr>
            <p:ph type="body"/>
          </p:nvPr>
        </p:nvSpPr>
        <p:spPr>
          <a:xfrm>
            <a:off x="609600" y="1604520"/>
            <a:ext cx="1097232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26" name="PlaceHolder 3"/>
          <p:cNvSpPr>
            <a:spLocks noGrp="1"/>
          </p:cNvSpPr>
          <p:nvPr>
            <p:ph type="body"/>
          </p:nvPr>
        </p:nvSpPr>
        <p:spPr>
          <a:xfrm>
            <a:off x="609600" y="3682080"/>
            <a:ext cx="1097232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7" name="PlaceHolder 1"/>
          <p:cNvSpPr>
            <a:spLocks noGrp="1"/>
          </p:cNvSpPr>
          <p:nvPr>
            <p:ph type="title"/>
          </p:nvPr>
        </p:nvSpPr>
        <p:spPr>
          <a:xfrm>
            <a:off x="609600" y="273600"/>
            <a:ext cx="1097232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28" name="PlaceHolder 2"/>
          <p:cNvSpPr>
            <a:spLocks noGrp="1"/>
          </p:cNvSpPr>
          <p:nvPr>
            <p:ph type="body"/>
          </p:nvPr>
        </p:nvSpPr>
        <p:spPr>
          <a:xfrm>
            <a:off x="609600" y="1604520"/>
            <a:ext cx="53544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29" name="PlaceHolder 3"/>
          <p:cNvSpPr>
            <a:spLocks noGrp="1"/>
          </p:cNvSpPr>
          <p:nvPr>
            <p:ph type="body"/>
          </p:nvPr>
        </p:nvSpPr>
        <p:spPr>
          <a:xfrm>
            <a:off x="6232320" y="1604520"/>
            <a:ext cx="53544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30" name="PlaceHolder 4"/>
          <p:cNvSpPr>
            <a:spLocks noGrp="1"/>
          </p:cNvSpPr>
          <p:nvPr>
            <p:ph type="body"/>
          </p:nvPr>
        </p:nvSpPr>
        <p:spPr>
          <a:xfrm>
            <a:off x="6232320" y="3682080"/>
            <a:ext cx="53544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31" name="PlaceHolder 5"/>
          <p:cNvSpPr>
            <a:spLocks noGrp="1"/>
          </p:cNvSpPr>
          <p:nvPr>
            <p:ph type="body"/>
          </p:nvPr>
        </p:nvSpPr>
        <p:spPr>
          <a:xfrm>
            <a:off x="609600" y="3682080"/>
            <a:ext cx="53544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09600" y="273600"/>
            <a:ext cx="1097232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33" name="PlaceHolder 2"/>
          <p:cNvSpPr>
            <a:spLocks noGrp="1"/>
          </p:cNvSpPr>
          <p:nvPr>
            <p:ph type="body"/>
          </p:nvPr>
        </p:nvSpPr>
        <p:spPr>
          <a:xfrm>
            <a:off x="609600" y="1604520"/>
            <a:ext cx="1097232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134" name="PlaceHolder 3"/>
          <p:cNvSpPr>
            <a:spLocks noGrp="1"/>
          </p:cNvSpPr>
          <p:nvPr>
            <p:ph type="body"/>
          </p:nvPr>
        </p:nvSpPr>
        <p:spPr>
          <a:xfrm>
            <a:off x="609600" y="1604520"/>
            <a:ext cx="1097232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pic>
        <p:nvPicPr>
          <p:cNvPr id="135" name="Picture 134"/>
          <p:cNvPicPr/>
          <p:nvPr/>
        </p:nvPicPr>
        <p:blipFill>
          <a:blip r:embed="rId2"/>
          <a:stretch/>
        </p:blipFill>
        <p:spPr>
          <a:xfrm>
            <a:off x="2772000" y="1604520"/>
            <a:ext cx="6646560" cy="3977280"/>
          </a:xfrm>
          <a:prstGeom prst="rect">
            <a:avLst/>
          </a:prstGeom>
          <a:ln>
            <a:noFill/>
          </a:ln>
        </p:spPr>
      </p:pic>
      <p:pic>
        <p:nvPicPr>
          <p:cNvPr id="136" name="Picture 135"/>
          <p:cNvPicPr/>
          <p:nvPr/>
        </p:nvPicPr>
        <p:blipFill>
          <a:blip r:embed="rId2"/>
          <a:stretch/>
        </p:blipFill>
        <p:spPr>
          <a:xfrm>
            <a:off x="2772000" y="1604520"/>
            <a:ext cx="6646560" cy="3977280"/>
          </a:xfrm>
          <a:prstGeom prst="rect">
            <a:avLst/>
          </a:prstGeom>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600" y="273600"/>
            <a:ext cx="1097232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1" name="PlaceHolder 2"/>
          <p:cNvSpPr>
            <a:spLocks noGrp="1"/>
          </p:cNvSpPr>
          <p:nvPr>
            <p:ph type="body"/>
          </p:nvPr>
        </p:nvSpPr>
        <p:spPr>
          <a:xfrm>
            <a:off x="609600" y="1604520"/>
            <a:ext cx="53544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2" name="PlaceHolder 3"/>
          <p:cNvSpPr>
            <a:spLocks noGrp="1"/>
          </p:cNvSpPr>
          <p:nvPr>
            <p:ph type="body"/>
          </p:nvPr>
        </p:nvSpPr>
        <p:spPr>
          <a:xfrm>
            <a:off x="6232320" y="1604520"/>
            <a:ext cx="53544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3" name="PlaceHolder 1"/>
          <p:cNvSpPr>
            <a:spLocks noGrp="1"/>
          </p:cNvSpPr>
          <p:nvPr>
            <p:ph type="title"/>
          </p:nvPr>
        </p:nvSpPr>
        <p:spPr>
          <a:xfrm>
            <a:off x="609600" y="273600"/>
            <a:ext cx="1097232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4" name="PlaceHolder 1"/>
          <p:cNvSpPr>
            <a:spLocks noGrp="1"/>
          </p:cNvSpPr>
          <p:nvPr>
            <p:ph type="subTitle"/>
          </p:nvPr>
        </p:nvSpPr>
        <p:spPr>
          <a:xfrm>
            <a:off x="609600" y="273600"/>
            <a:ext cx="10972320" cy="530784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609600" y="273600"/>
            <a:ext cx="1097232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26" name="PlaceHolder 2"/>
          <p:cNvSpPr>
            <a:spLocks noGrp="1"/>
          </p:cNvSpPr>
          <p:nvPr>
            <p:ph type="body"/>
          </p:nvPr>
        </p:nvSpPr>
        <p:spPr>
          <a:xfrm>
            <a:off x="609600" y="1604520"/>
            <a:ext cx="53544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7" name="PlaceHolder 3"/>
          <p:cNvSpPr>
            <a:spLocks noGrp="1"/>
          </p:cNvSpPr>
          <p:nvPr>
            <p:ph type="body"/>
          </p:nvPr>
        </p:nvSpPr>
        <p:spPr>
          <a:xfrm>
            <a:off x="609600" y="3682080"/>
            <a:ext cx="53544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28" name="PlaceHolder 4"/>
          <p:cNvSpPr>
            <a:spLocks noGrp="1"/>
          </p:cNvSpPr>
          <p:nvPr>
            <p:ph type="body"/>
          </p:nvPr>
        </p:nvSpPr>
        <p:spPr>
          <a:xfrm>
            <a:off x="6232320" y="1604520"/>
            <a:ext cx="53544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600" y="273600"/>
            <a:ext cx="1097232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0" name="PlaceHolder 2"/>
          <p:cNvSpPr>
            <a:spLocks noGrp="1"/>
          </p:cNvSpPr>
          <p:nvPr>
            <p:ph type="body"/>
          </p:nvPr>
        </p:nvSpPr>
        <p:spPr>
          <a:xfrm>
            <a:off x="609600" y="1604520"/>
            <a:ext cx="5354400" cy="397728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1" name="PlaceHolder 3"/>
          <p:cNvSpPr>
            <a:spLocks noGrp="1"/>
          </p:cNvSpPr>
          <p:nvPr>
            <p:ph type="body"/>
          </p:nvPr>
        </p:nvSpPr>
        <p:spPr>
          <a:xfrm>
            <a:off x="6232320" y="1604520"/>
            <a:ext cx="53544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2" name="PlaceHolder 4"/>
          <p:cNvSpPr>
            <a:spLocks noGrp="1"/>
          </p:cNvSpPr>
          <p:nvPr>
            <p:ph type="body"/>
          </p:nvPr>
        </p:nvSpPr>
        <p:spPr>
          <a:xfrm>
            <a:off x="6232320" y="3682080"/>
            <a:ext cx="53544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600" y="273600"/>
            <a:ext cx="10972320" cy="114480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34" name="PlaceHolder 2"/>
          <p:cNvSpPr>
            <a:spLocks noGrp="1"/>
          </p:cNvSpPr>
          <p:nvPr>
            <p:ph type="body"/>
          </p:nvPr>
        </p:nvSpPr>
        <p:spPr>
          <a:xfrm>
            <a:off x="609600" y="1604520"/>
            <a:ext cx="53544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5" name="PlaceHolder 3"/>
          <p:cNvSpPr>
            <a:spLocks noGrp="1"/>
          </p:cNvSpPr>
          <p:nvPr>
            <p:ph type="body"/>
          </p:nvPr>
        </p:nvSpPr>
        <p:spPr>
          <a:xfrm>
            <a:off x="6232320" y="1604520"/>
            <a:ext cx="535440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
        <p:nvSpPr>
          <p:cNvPr id="36" name="PlaceHolder 4"/>
          <p:cNvSpPr>
            <a:spLocks noGrp="1"/>
          </p:cNvSpPr>
          <p:nvPr>
            <p:ph type="body"/>
          </p:nvPr>
        </p:nvSpPr>
        <p:spPr>
          <a:xfrm>
            <a:off x="609600" y="3682080"/>
            <a:ext cx="10972320" cy="1896840"/>
          </a:xfrm>
          <a:prstGeom prst="rect">
            <a:avLst/>
          </a:prstGeom>
        </p:spPr>
        <p:txBody>
          <a:bodyPr lIns="0" tIns="0" rIns="0" bIns="0"/>
          <a:lstStyle/>
          <a:p>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 name="CustomShape 1" hidden="1"/>
          <p:cNvSpPr/>
          <p:nvPr/>
        </p:nvSpPr>
        <p:spPr>
          <a:xfrm>
            <a:off x="556800" y="1098720"/>
            <a:ext cx="583200" cy="474120"/>
          </a:xfrm>
          <a:prstGeom prst="rect">
            <a:avLst/>
          </a:prstGeom>
          <a:solidFill>
            <a:schemeClr val="accent2"/>
          </a:solidFill>
          <a:ln w="9360">
            <a:noFill/>
          </a:ln>
        </p:spPr>
        <p:style>
          <a:lnRef idx="0">
            <a:scrgbClr r="0" g="0" b="0"/>
          </a:lnRef>
          <a:fillRef idx="0">
            <a:scrgbClr r="0" g="0" b="0"/>
          </a:fillRef>
          <a:effectRef idx="0">
            <a:scrgbClr r="0" g="0" b="0"/>
          </a:effectRef>
          <a:fontRef idx="minor"/>
        </p:style>
      </p:sp>
      <p:sp>
        <p:nvSpPr>
          <p:cNvPr id="17" name="CustomShape 2" hidden="1"/>
          <p:cNvSpPr/>
          <p:nvPr/>
        </p:nvSpPr>
        <p:spPr>
          <a:xfrm>
            <a:off x="1067040" y="1098720"/>
            <a:ext cx="437280" cy="474120"/>
          </a:xfrm>
          <a:prstGeom prst="rect">
            <a:avLst/>
          </a:prstGeom>
          <a:gradFill>
            <a:gsLst>
              <a:gs pos="0">
                <a:schemeClr val="accent2"/>
              </a:gs>
              <a:gs pos="100000">
                <a:schemeClr val="bg1"/>
              </a:gs>
            </a:gsLst>
            <a:lin ang="0"/>
          </a:gradFill>
          <a:ln w="9360">
            <a:noFill/>
          </a:ln>
        </p:spPr>
        <p:style>
          <a:lnRef idx="0">
            <a:scrgbClr r="0" g="0" b="0"/>
          </a:lnRef>
          <a:fillRef idx="0">
            <a:scrgbClr r="0" g="0" b="0"/>
          </a:fillRef>
          <a:effectRef idx="0">
            <a:scrgbClr r="0" g="0" b="0"/>
          </a:effectRef>
          <a:fontRef idx="minor"/>
        </p:style>
      </p:sp>
      <p:sp>
        <p:nvSpPr>
          <p:cNvPr id="2" name="CustomShape 3" hidden="1"/>
          <p:cNvSpPr/>
          <p:nvPr/>
        </p:nvSpPr>
        <p:spPr>
          <a:xfrm>
            <a:off x="721920" y="1521000"/>
            <a:ext cx="562080" cy="474120"/>
          </a:xfrm>
          <a:prstGeom prst="rect">
            <a:avLst/>
          </a:prstGeom>
          <a:solidFill>
            <a:schemeClr val="folHlink"/>
          </a:solidFill>
          <a:ln w="9360">
            <a:noFill/>
          </a:ln>
        </p:spPr>
        <p:style>
          <a:lnRef idx="0">
            <a:scrgbClr r="0" g="0" b="0"/>
          </a:lnRef>
          <a:fillRef idx="0">
            <a:scrgbClr r="0" g="0" b="0"/>
          </a:fillRef>
          <a:effectRef idx="0">
            <a:scrgbClr r="0" g="0" b="0"/>
          </a:effectRef>
          <a:fontRef idx="minor"/>
        </p:style>
      </p:sp>
      <p:sp>
        <p:nvSpPr>
          <p:cNvPr id="3" name="CustomShape 4" hidden="1"/>
          <p:cNvSpPr/>
          <p:nvPr/>
        </p:nvSpPr>
        <p:spPr>
          <a:xfrm>
            <a:off x="1214880" y="1521000"/>
            <a:ext cx="490080" cy="474120"/>
          </a:xfrm>
          <a:prstGeom prst="rect">
            <a:avLst/>
          </a:prstGeom>
          <a:gradFill>
            <a:gsLst>
              <a:gs pos="0">
                <a:schemeClr val="folHlink"/>
              </a:gs>
              <a:gs pos="100000">
                <a:schemeClr val="bg1"/>
              </a:gs>
            </a:gsLst>
            <a:lin ang="0"/>
          </a:gradFill>
          <a:ln w="9360">
            <a:noFill/>
          </a:ln>
        </p:spPr>
        <p:style>
          <a:lnRef idx="0">
            <a:scrgbClr r="0" g="0" b="0"/>
          </a:lnRef>
          <a:fillRef idx="0">
            <a:scrgbClr r="0" g="0" b="0"/>
          </a:fillRef>
          <a:effectRef idx="0">
            <a:scrgbClr r="0" g="0" b="0"/>
          </a:effectRef>
          <a:fontRef idx="minor"/>
        </p:style>
      </p:sp>
      <p:sp>
        <p:nvSpPr>
          <p:cNvPr id="4" name="CustomShape 5" hidden="1"/>
          <p:cNvSpPr/>
          <p:nvPr/>
        </p:nvSpPr>
        <p:spPr>
          <a:xfrm>
            <a:off x="169440" y="1447920"/>
            <a:ext cx="746400" cy="421560"/>
          </a:xfrm>
          <a:prstGeom prst="rect">
            <a:avLst/>
          </a:prstGeom>
          <a:gradFill>
            <a:gsLst>
              <a:gs pos="0">
                <a:schemeClr val="bg1"/>
              </a:gs>
              <a:gs pos="100000">
                <a:schemeClr val="hlink"/>
              </a:gs>
            </a:gsLst>
            <a:lin ang="18900000"/>
          </a:gradFill>
          <a:ln w="9360">
            <a:noFill/>
          </a:ln>
        </p:spPr>
        <p:style>
          <a:lnRef idx="0">
            <a:scrgbClr r="0" g="0" b="0"/>
          </a:lnRef>
          <a:fillRef idx="0">
            <a:scrgbClr r="0" g="0" b="0"/>
          </a:fillRef>
          <a:effectRef idx="0">
            <a:scrgbClr r="0" g="0" b="0"/>
          </a:effectRef>
          <a:fontRef idx="minor"/>
        </p:style>
      </p:sp>
      <p:sp>
        <p:nvSpPr>
          <p:cNvPr id="5" name="CustomShape 6" hidden="1"/>
          <p:cNvSpPr/>
          <p:nvPr/>
        </p:nvSpPr>
        <p:spPr>
          <a:xfrm>
            <a:off x="1016160" y="990720"/>
            <a:ext cx="41280" cy="1051920"/>
          </a:xfrm>
          <a:prstGeom prst="rect">
            <a:avLst/>
          </a:prstGeom>
          <a:solidFill>
            <a:schemeClr val="bg2"/>
          </a:solidFill>
          <a:ln w="9360">
            <a:noFill/>
          </a:ln>
        </p:spPr>
        <p:style>
          <a:lnRef idx="0">
            <a:scrgbClr r="0" g="0" b="0"/>
          </a:lnRef>
          <a:fillRef idx="0">
            <a:scrgbClr r="0" g="0" b="0"/>
          </a:fillRef>
          <a:effectRef idx="0">
            <a:scrgbClr r="0" g="0" b="0"/>
          </a:effectRef>
          <a:fontRef idx="minor"/>
        </p:style>
      </p:sp>
      <p:sp>
        <p:nvSpPr>
          <p:cNvPr id="6" name="CustomShape 7" hidden="1"/>
          <p:cNvSpPr/>
          <p:nvPr/>
        </p:nvSpPr>
        <p:spPr>
          <a:xfrm>
            <a:off x="590400" y="1781280"/>
            <a:ext cx="10967520" cy="30960"/>
          </a:xfrm>
          <a:prstGeom prst="rect">
            <a:avLst/>
          </a:prstGeom>
          <a:gradFill>
            <a:gsLst>
              <a:gs pos="0">
                <a:schemeClr val="bg2"/>
              </a:gs>
              <a:gs pos="100000">
                <a:schemeClr val="bg1"/>
              </a:gs>
            </a:gsLst>
            <a:lin ang="0"/>
          </a:gradFill>
          <a:ln w="9360">
            <a:noFill/>
          </a:ln>
        </p:spPr>
        <p:style>
          <a:lnRef idx="0">
            <a:scrgbClr r="0" g="0" b="0"/>
          </a:lnRef>
          <a:fillRef idx="0">
            <a:scrgbClr r="0" g="0" b="0"/>
          </a:fillRef>
          <a:effectRef idx="0">
            <a:scrgbClr r="0" g="0" b="0"/>
          </a:effectRef>
          <a:fontRef idx="minor"/>
        </p:style>
      </p:sp>
      <p:sp>
        <p:nvSpPr>
          <p:cNvPr id="7" name="CustomShape 8"/>
          <p:cNvSpPr/>
          <p:nvPr/>
        </p:nvSpPr>
        <p:spPr>
          <a:xfrm>
            <a:off x="391680" y="2546280"/>
            <a:ext cx="583680" cy="474120"/>
          </a:xfrm>
          <a:prstGeom prst="rect">
            <a:avLst/>
          </a:prstGeom>
          <a:solidFill>
            <a:schemeClr val="folHlink"/>
          </a:solidFill>
          <a:ln w="9360">
            <a:noFill/>
          </a:ln>
        </p:spPr>
        <p:style>
          <a:lnRef idx="0">
            <a:scrgbClr r="0" g="0" b="0"/>
          </a:lnRef>
          <a:fillRef idx="0">
            <a:scrgbClr r="0" g="0" b="0"/>
          </a:fillRef>
          <a:effectRef idx="0">
            <a:scrgbClr r="0" g="0" b="0"/>
          </a:effectRef>
          <a:fontRef idx="minor"/>
        </p:style>
      </p:sp>
      <p:sp>
        <p:nvSpPr>
          <p:cNvPr id="8" name="CustomShape 9"/>
          <p:cNvSpPr/>
          <p:nvPr/>
        </p:nvSpPr>
        <p:spPr>
          <a:xfrm>
            <a:off x="903360" y="2546280"/>
            <a:ext cx="437760" cy="474120"/>
          </a:xfrm>
          <a:prstGeom prst="rect">
            <a:avLst/>
          </a:prstGeom>
          <a:gradFill>
            <a:gsLst>
              <a:gs pos="0">
                <a:schemeClr val="folHlink"/>
              </a:gs>
              <a:gs pos="100000">
                <a:schemeClr val="bg1"/>
              </a:gs>
            </a:gsLst>
            <a:lin ang="0"/>
          </a:gradFill>
          <a:ln w="9360">
            <a:noFill/>
          </a:ln>
        </p:spPr>
        <p:style>
          <a:lnRef idx="0">
            <a:scrgbClr r="0" g="0" b="0"/>
          </a:lnRef>
          <a:fillRef idx="0">
            <a:scrgbClr r="0" g="0" b="0"/>
          </a:fillRef>
          <a:effectRef idx="0">
            <a:scrgbClr r="0" g="0" b="0"/>
          </a:effectRef>
          <a:fontRef idx="minor"/>
        </p:style>
      </p:sp>
      <p:sp>
        <p:nvSpPr>
          <p:cNvPr id="9" name="CustomShape 10"/>
          <p:cNvSpPr/>
          <p:nvPr/>
        </p:nvSpPr>
        <p:spPr>
          <a:xfrm>
            <a:off x="556800" y="2968560"/>
            <a:ext cx="562560" cy="474120"/>
          </a:xfrm>
          <a:prstGeom prst="rect">
            <a:avLst/>
          </a:prstGeom>
          <a:solidFill>
            <a:schemeClr val="accent2"/>
          </a:solidFill>
          <a:ln w="9360">
            <a:noFill/>
          </a:ln>
        </p:spPr>
        <p:style>
          <a:lnRef idx="0">
            <a:scrgbClr r="0" g="0" b="0"/>
          </a:lnRef>
          <a:fillRef idx="0">
            <a:scrgbClr r="0" g="0" b="0"/>
          </a:fillRef>
          <a:effectRef idx="0">
            <a:scrgbClr r="0" g="0" b="0"/>
          </a:effectRef>
          <a:fontRef idx="minor"/>
        </p:style>
      </p:sp>
      <p:sp>
        <p:nvSpPr>
          <p:cNvPr id="10" name="CustomShape 11"/>
          <p:cNvSpPr/>
          <p:nvPr/>
        </p:nvSpPr>
        <p:spPr>
          <a:xfrm>
            <a:off x="1049760" y="2968560"/>
            <a:ext cx="492000" cy="474120"/>
          </a:xfrm>
          <a:prstGeom prst="rect">
            <a:avLst/>
          </a:prstGeom>
          <a:gradFill>
            <a:gsLst>
              <a:gs pos="0">
                <a:schemeClr val="accent2"/>
              </a:gs>
              <a:gs pos="100000">
                <a:schemeClr val="bg1"/>
              </a:gs>
            </a:gsLst>
            <a:lin ang="0"/>
          </a:gradFill>
          <a:ln w="9360">
            <a:noFill/>
          </a:ln>
        </p:spPr>
        <p:style>
          <a:lnRef idx="0">
            <a:scrgbClr r="0" g="0" b="0"/>
          </a:lnRef>
          <a:fillRef idx="0">
            <a:scrgbClr r="0" g="0" b="0"/>
          </a:fillRef>
          <a:effectRef idx="0">
            <a:scrgbClr r="0" g="0" b="0"/>
          </a:effectRef>
          <a:fontRef idx="minor"/>
        </p:style>
      </p:sp>
      <p:sp>
        <p:nvSpPr>
          <p:cNvPr id="11" name="CustomShape 12"/>
          <p:cNvSpPr/>
          <p:nvPr/>
        </p:nvSpPr>
        <p:spPr>
          <a:xfrm>
            <a:off x="0" y="2895480"/>
            <a:ext cx="746400" cy="421560"/>
          </a:xfrm>
          <a:prstGeom prst="rect">
            <a:avLst/>
          </a:prstGeom>
          <a:gradFill>
            <a:gsLst>
              <a:gs pos="0">
                <a:schemeClr val="bg1"/>
              </a:gs>
              <a:gs pos="100000">
                <a:schemeClr val="hlink"/>
              </a:gs>
            </a:gsLst>
            <a:lin ang="18900000"/>
          </a:gradFill>
          <a:ln w="9360">
            <a:noFill/>
          </a:ln>
        </p:spPr>
        <p:style>
          <a:lnRef idx="0">
            <a:scrgbClr r="0" g="0" b="0"/>
          </a:lnRef>
          <a:fillRef idx="0">
            <a:scrgbClr r="0" g="0" b="0"/>
          </a:fillRef>
          <a:effectRef idx="0">
            <a:scrgbClr r="0" g="0" b="0"/>
          </a:effectRef>
          <a:fontRef idx="minor"/>
        </p:style>
      </p:sp>
      <p:sp>
        <p:nvSpPr>
          <p:cNvPr id="12" name="CustomShape 13"/>
          <p:cNvSpPr/>
          <p:nvPr/>
        </p:nvSpPr>
        <p:spPr>
          <a:xfrm>
            <a:off x="846720" y="2438280"/>
            <a:ext cx="41280" cy="1051920"/>
          </a:xfrm>
          <a:prstGeom prst="rect">
            <a:avLst/>
          </a:prstGeom>
          <a:solidFill>
            <a:schemeClr val="bg2"/>
          </a:solidFill>
          <a:ln w="9360">
            <a:noFill/>
          </a:ln>
        </p:spPr>
        <p:style>
          <a:lnRef idx="0">
            <a:scrgbClr r="0" g="0" b="0"/>
          </a:lnRef>
          <a:fillRef idx="0">
            <a:scrgbClr r="0" g="0" b="0"/>
          </a:fillRef>
          <a:effectRef idx="0">
            <a:scrgbClr r="0" g="0" b="0"/>
          </a:effectRef>
          <a:fontRef idx="minor"/>
        </p:style>
      </p:sp>
      <p:sp>
        <p:nvSpPr>
          <p:cNvPr id="13" name="CustomShape 14"/>
          <p:cNvSpPr/>
          <p:nvPr/>
        </p:nvSpPr>
        <p:spPr>
          <a:xfrm flipV="1">
            <a:off x="421440" y="3260160"/>
            <a:ext cx="11590080" cy="54720"/>
          </a:xfrm>
          <a:prstGeom prst="rect">
            <a:avLst/>
          </a:prstGeom>
          <a:gradFill>
            <a:gsLst>
              <a:gs pos="0">
                <a:schemeClr val="bg2"/>
              </a:gs>
              <a:gs pos="100000">
                <a:schemeClr val="bg1"/>
              </a:gs>
            </a:gsLst>
            <a:lin ang="0"/>
          </a:gradFill>
          <a:ln w="9360">
            <a:noFill/>
          </a:ln>
        </p:spPr>
        <p:style>
          <a:lnRef idx="0">
            <a:scrgbClr r="0" g="0" b="0"/>
          </a:lnRef>
          <a:fillRef idx="0">
            <a:scrgbClr r="0" g="0" b="0"/>
          </a:fillRef>
          <a:effectRef idx="0">
            <a:scrgbClr r="0" g="0" b="0"/>
          </a:effectRef>
          <a:fontRef idx="minor"/>
        </p:style>
      </p:sp>
      <p:sp>
        <p:nvSpPr>
          <p:cNvPr id="14" name="PlaceHolder 15"/>
          <p:cNvSpPr>
            <a:spLocks noGrp="1"/>
          </p:cNvSpPr>
          <p:nvPr>
            <p:ph type="title"/>
          </p:nvPr>
        </p:nvSpPr>
        <p:spPr>
          <a:xfrm>
            <a:off x="1534560" y="617400"/>
            <a:ext cx="10389600" cy="114228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5" name="PlaceHolder 16"/>
          <p:cNvSpPr>
            <a:spLocks noGrp="1"/>
          </p:cNvSpPr>
          <p:nvPr>
            <p:ph type="body"/>
          </p:nvPr>
        </p:nvSpPr>
        <p:spPr>
          <a:xfrm>
            <a:off x="609600" y="1604520"/>
            <a:ext cx="10972320" cy="397728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432000" indent="-324000" algn="l" defTabSz="914400" rtl="0" eaLnBrk="1" latinLnBrk="0" hangingPunct="1">
        <a:lnSpc>
          <a:spcPct val="90000"/>
        </a:lnSpc>
        <a:spcBef>
          <a:spcPts val="1000"/>
        </a:spcBef>
        <a:buClr>
          <a:srgbClr val="000000"/>
        </a:buClr>
        <a:buSzPct val="45000"/>
        <a:buFont typeface="Wingdings"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0" name="CustomShape 1"/>
          <p:cNvSpPr/>
          <p:nvPr/>
        </p:nvSpPr>
        <p:spPr>
          <a:xfrm>
            <a:off x="556800" y="1098720"/>
            <a:ext cx="583200" cy="474120"/>
          </a:xfrm>
          <a:prstGeom prst="rect">
            <a:avLst/>
          </a:prstGeom>
          <a:solidFill>
            <a:schemeClr val="accent2"/>
          </a:solidFill>
          <a:ln w="9360">
            <a:noFill/>
          </a:ln>
        </p:spPr>
        <p:style>
          <a:lnRef idx="0">
            <a:scrgbClr r="0" g="0" b="0"/>
          </a:lnRef>
          <a:fillRef idx="0">
            <a:scrgbClr r="0" g="0" b="0"/>
          </a:fillRef>
          <a:effectRef idx="0">
            <a:scrgbClr r="0" g="0" b="0"/>
          </a:effectRef>
          <a:fontRef idx="minor"/>
        </p:style>
      </p:sp>
      <p:sp>
        <p:nvSpPr>
          <p:cNvPr id="51" name="CustomShape 2"/>
          <p:cNvSpPr/>
          <p:nvPr/>
        </p:nvSpPr>
        <p:spPr>
          <a:xfrm>
            <a:off x="1067040" y="1098720"/>
            <a:ext cx="437280" cy="474120"/>
          </a:xfrm>
          <a:prstGeom prst="rect">
            <a:avLst/>
          </a:prstGeom>
          <a:gradFill>
            <a:gsLst>
              <a:gs pos="0">
                <a:schemeClr val="accent2"/>
              </a:gs>
              <a:gs pos="100000">
                <a:schemeClr val="bg1"/>
              </a:gs>
            </a:gsLst>
            <a:lin ang="0"/>
          </a:gradFill>
          <a:ln w="9360">
            <a:noFill/>
          </a:ln>
        </p:spPr>
        <p:style>
          <a:lnRef idx="0">
            <a:scrgbClr r="0" g="0" b="0"/>
          </a:lnRef>
          <a:fillRef idx="0">
            <a:scrgbClr r="0" g="0" b="0"/>
          </a:fillRef>
          <a:effectRef idx="0">
            <a:scrgbClr r="0" g="0" b="0"/>
          </a:effectRef>
          <a:fontRef idx="minor"/>
        </p:style>
      </p:sp>
      <p:sp>
        <p:nvSpPr>
          <p:cNvPr id="52" name="CustomShape 3"/>
          <p:cNvSpPr/>
          <p:nvPr/>
        </p:nvSpPr>
        <p:spPr>
          <a:xfrm>
            <a:off x="721920" y="1521000"/>
            <a:ext cx="562080" cy="474120"/>
          </a:xfrm>
          <a:prstGeom prst="rect">
            <a:avLst/>
          </a:prstGeom>
          <a:solidFill>
            <a:schemeClr val="folHlink"/>
          </a:solidFill>
          <a:ln w="9360">
            <a:noFill/>
          </a:ln>
        </p:spPr>
        <p:style>
          <a:lnRef idx="0">
            <a:scrgbClr r="0" g="0" b="0"/>
          </a:lnRef>
          <a:fillRef idx="0">
            <a:scrgbClr r="0" g="0" b="0"/>
          </a:fillRef>
          <a:effectRef idx="0">
            <a:scrgbClr r="0" g="0" b="0"/>
          </a:effectRef>
          <a:fontRef idx="minor"/>
        </p:style>
      </p:sp>
      <p:sp>
        <p:nvSpPr>
          <p:cNvPr id="53" name="CustomShape 4"/>
          <p:cNvSpPr/>
          <p:nvPr/>
        </p:nvSpPr>
        <p:spPr>
          <a:xfrm>
            <a:off x="1214880" y="1521000"/>
            <a:ext cx="490080" cy="474120"/>
          </a:xfrm>
          <a:prstGeom prst="rect">
            <a:avLst/>
          </a:prstGeom>
          <a:gradFill>
            <a:gsLst>
              <a:gs pos="0">
                <a:schemeClr val="folHlink"/>
              </a:gs>
              <a:gs pos="100000">
                <a:schemeClr val="bg1"/>
              </a:gs>
            </a:gsLst>
            <a:lin ang="0"/>
          </a:gradFill>
          <a:ln w="9360">
            <a:noFill/>
          </a:ln>
        </p:spPr>
        <p:style>
          <a:lnRef idx="0">
            <a:scrgbClr r="0" g="0" b="0"/>
          </a:lnRef>
          <a:fillRef idx="0">
            <a:scrgbClr r="0" g="0" b="0"/>
          </a:fillRef>
          <a:effectRef idx="0">
            <a:scrgbClr r="0" g="0" b="0"/>
          </a:effectRef>
          <a:fontRef idx="minor"/>
        </p:style>
      </p:sp>
      <p:sp>
        <p:nvSpPr>
          <p:cNvPr id="54" name="CustomShape 5"/>
          <p:cNvSpPr/>
          <p:nvPr/>
        </p:nvSpPr>
        <p:spPr>
          <a:xfrm>
            <a:off x="169440" y="1447920"/>
            <a:ext cx="746400" cy="421560"/>
          </a:xfrm>
          <a:prstGeom prst="rect">
            <a:avLst/>
          </a:prstGeom>
          <a:gradFill>
            <a:gsLst>
              <a:gs pos="0">
                <a:schemeClr val="bg1"/>
              </a:gs>
              <a:gs pos="100000">
                <a:schemeClr val="hlink"/>
              </a:gs>
            </a:gsLst>
            <a:lin ang="18900000"/>
          </a:gradFill>
          <a:ln w="9360">
            <a:noFill/>
          </a:ln>
        </p:spPr>
        <p:style>
          <a:lnRef idx="0">
            <a:scrgbClr r="0" g="0" b="0"/>
          </a:lnRef>
          <a:fillRef idx="0">
            <a:scrgbClr r="0" g="0" b="0"/>
          </a:fillRef>
          <a:effectRef idx="0">
            <a:scrgbClr r="0" g="0" b="0"/>
          </a:effectRef>
          <a:fontRef idx="minor"/>
        </p:style>
      </p:sp>
      <p:sp>
        <p:nvSpPr>
          <p:cNvPr id="55" name="CustomShape 6"/>
          <p:cNvSpPr/>
          <p:nvPr/>
        </p:nvSpPr>
        <p:spPr>
          <a:xfrm>
            <a:off x="1016160" y="990720"/>
            <a:ext cx="41280" cy="1051920"/>
          </a:xfrm>
          <a:prstGeom prst="rect">
            <a:avLst/>
          </a:prstGeom>
          <a:solidFill>
            <a:schemeClr val="bg2"/>
          </a:solidFill>
          <a:ln w="9360">
            <a:noFill/>
          </a:ln>
        </p:spPr>
        <p:style>
          <a:lnRef idx="0">
            <a:scrgbClr r="0" g="0" b="0"/>
          </a:lnRef>
          <a:fillRef idx="0">
            <a:scrgbClr r="0" g="0" b="0"/>
          </a:fillRef>
          <a:effectRef idx="0">
            <a:scrgbClr r="0" g="0" b="0"/>
          </a:effectRef>
          <a:fontRef idx="minor"/>
        </p:style>
      </p:sp>
      <p:sp>
        <p:nvSpPr>
          <p:cNvPr id="56" name="CustomShape 7"/>
          <p:cNvSpPr/>
          <p:nvPr/>
        </p:nvSpPr>
        <p:spPr>
          <a:xfrm>
            <a:off x="590400" y="1781280"/>
            <a:ext cx="10967520" cy="30960"/>
          </a:xfrm>
          <a:prstGeom prst="rect">
            <a:avLst/>
          </a:prstGeom>
          <a:gradFill>
            <a:gsLst>
              <a:gs pos="0">
                <a:schemeClr val="bg2"/>
              </a:gs>
              <a:gs pos="100000">
                <a:schemeClr val="bg1"/>
              </a:gs>
            </a:gsLst>
            <a:lin ang="0"/>
          </a:gradFill>
          <a:ln w="9360">
            <a:noFill/>
          </a:ln>
        </p:spPr>
        <p:style>
          <a:lnRef idx="0">
            <a:scrgbClr r="0" g="0" b="0"/>
          </a:lnRef>
          <a:fillRef idx="0">
            <a:scrgbClr r="0" g="0" b="0"/>
          </a:fillRef>
          <a:effectRef idx="0">
            <a:scrgbClr r="0" g="0" b="0"/>
          </a:effectRef>
          <a:fontRef idx="minor"/>
        </p:style>
      </p:sp>
      <p:sp>
        <p:nvSpPr>
          <p:cNvPr id="57" name="PlaceHolder 8"/>
          <p:cNvSpPr>
            <a:spLocks noGrp="1"/>
          </p:cNvSpPr>
          <p:nvPr>
            <p:ph type="title"/>
          </p:nvPr>
        </p:nvSpPr>
        <p:spPr>
          <a:xfrm>
            <a:off x="609600" y="273600"/>
            <a:ext cx="10972320" cy="1144800"/>
          </a:xfrm>
          <a:prstGeom prst="rect">
            <a:avLst/>
          </a:prstGeom>
        </p:spPr>
        <p:txBody>
          <a:bodyPr lIns="0" tIns="0" rIns="0" bIns="0" anchor="ctr"/>
          <a:lstStyle/>
          <a:p>
            <a:pPr algn="ctr"/>
            <a:r>
              <a:rPr lang="en-US" sz="4400" b="0" strike="noStrike" spc="-1">
                <a:solidFill>
                  <a:srgbClr val="000000"/>
                </a:solidFill>
                <a:uFill>
                  <a:solidFill>
                    <a:srgbClr val="FFFFFF"/>
                  </a:solidFill>
                </a:uFill>
                <a:latin typeface="Arial"/>
              </a:rPr>
              <a:t>Click to edit the title text format</a:t>
            </a:r>
          </a:p>
        </p:txBody>
      </p:sp>
      <p:sp>
        <p:nvSpPr>
          <p:cNvPr id="58" name="PlaceHolder 9"/>
          <p:cNvSpPr>
            <a:spLocks noGrp="1"/>
          </p:cNvSpPr>
          <p:nvPr>
            <p:ph type="body"/>
          </p:nvPr>
        </p:nvSpPr>
        <p:spPr>
          <a:xfrm>
            <a:off x="609600" y="1604520"/>
            <a:ext cx="10972320" cy="3977280"/>
          </a:xfrm>
          <a:prstGeom prst="rect">
            <a:avLst/>
          </a:prstGeom>
        </p:spPr>
        <p:txBody>
          <a:bodyPr lIns="0" tIns="0" rIns="0" bIns="0"/>
          <a:lstStyle/>
          <a:p>
            <a:pPr marL="432000" indent="-324000">
              <a:buClr>
                <a:srgbClr val="000000"/>
              </a:buClr>
              <a:buSzPct val="45000"/>
              <a:buFont typeface="Wingdings" charset="2"/>
              <a:buChar char=""/>
            </a:pPr>
            <a:r>
              <a:rPr lang="en-US" sz="32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24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20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432000" indent="-324000" algn="l" defTabSz="914400" rtl="0" eaLnBrk="1" latinLnBrk="0" hangingPunct="1">
        <a:lnSpc>
          <a:spcPct val="90000"/>
        </a:lnSpc>
        <a:spcBef>
          <a:spcPts val="1000"/>
        </a:spcBef>
        <a:buClr>
          <a:srgbClr val="000000"/>
        </a:buClr>
        <a:buSzPct val="45000"/>
        <a:buFont typeface="Wingdings"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 name="CustomShape 1"/>
          <p:cNvSpPr/>
          <p:nvPr/>
        </p:nvSpPr>
        <p:spPr>
          <a:xfrm>
            <a:off x="556800" y="1098720"/>
            <a:ext cx="583200" cy="474120"/>
          </a:xfrm>
          <a:prstGeom prst="rect">
            <a:avLst/>
          </a:prstGeom>
          <a:solidFill>
            <a:schemeClr val="accent2"/>
          </a:solidFill>
          <a:ln w="9360">
            <a:noFill/>
          </a:ln>
        </p:spPr>
        <p:style>
          <a:lnRef idx="0">
            <a:scrgbClr r="0" g="0" b="0"/>
          </a:lnRef>
          <a:fillRef idx="0">
            <a:scrgbClr r="0" g="0" b="0"/>
          </a:fillRef>
          <a:effectRef idx="0">
            <a:scrgbClr r="0" g="0" b="0"/>
          </a:effectRef>
          <a:fontRef idx="minor"/>
        </p:style>
      </p:sp>
      <p:sp>
        <p:nvSpPr>
          <p:cNvPr id="94" name="CustomShape 2"/>
          <p:cNvSpPr/>
          <p:nvPr/>
        </p:nvSpPr>
        <p:spPr>
          <a:xfrm>
            <a:off x="1067040" y="1098720"/>
            <a:ext cx="437280" cy="474120"/>
          </a:xfrm>
          <a:prstGeom prst="rect">
            <a:avLst/>
          </a:prstGeom>
          <a:gradFill>
            <a:gsLst>
              <a:gs pos="0">
                <a:schemeClr val="accent2"/>
              </a:gs>
              <a:gs pos="100000">
                <a:schemeClr val="bg1"/>
              </a:gs>
            </a:gsLst>
            <a:lin ang="0"/>
          </a:gradFill>
          <a:ln w="9360">
            <a:noFill/>
          </a:ln>
        </p:spPr>
        <p:style>
          <a:lnRef idx="0">
            <a:scrgbClr r="0" g="0" b="0"/>
          </a:lnRef>
          <a:fillRef idx="0">
            <a:scrgbClr r="0" g="0" b="0"/>
          </a:fillRef>
          <a:effectRef idx="0">
            <a:scrgbClr r="0" g="0" b="0"/>
          </a:effectRef>
          <a:fontRef idx="minor"/>
        </p:style>
      </p:sp>
      <p:sp>
        <p:nvSpPr>
          <p:cNvPr id="95" name="CustomShape 3"/>
          <p:cNvSpPr/>
          <p:nvPr/>
        </p:nvSpPr>
        <p:spPr>
          <a:xfrm>
            <a:off x="721920" y="1521000"/>
            <a:ext cx="562080" cy="474120"/>
          </a:xfrm>
          <a:prstGeom prst="rect">
            <a:avLst/>
          </a:prstGeom>
          <a:solidFill>
            <a:schemeClr val="folHlink"/>
          </a:solidFill>
          <a:ln w="9360">
            <a:noFill/>
          </a:ln>
        </p:spPr>
        <p:style>
          <a:lnRef idx="0">
            <a:scrgbClr r="0" g="0" b="0"/>
          </a:lnRef>
          <a:fillRef idx="0">
            <a:scrgbClr r="0" g="0" b="0"/>
          </a:fillRef>
          <a:effectRef idx="0">
            <a:scrgbClr r="0" g="0" b="0"/>
          </a:effectRef>
          <a:fontRef idx="minor"/>
        </p:style>
      </p:sp>
      <p:sp>
        <p:nvSpPr>
          <p:cNvPr id="96" name="CustomShape 4"/>
          <p:cNvSpPr/>
          <p:nvPr/>
        </p:nvSpPr>
        <p:spPr>
          <a:xfrm>
            <a:off x="1214880" y="1521000"/>
            <a:ext cx="490080" cy="474120"/>
          </a:xfrm>
          <a:prstGeom prst="rect">
            <a:avLst/>
          </a:prstGeom>
          <a:gradFill>
            <a:gsLst>
              <a:gs pos="0">
                <a:schemeClr val="folHlink"/>
              </a:gs>
              <a:gs pos="100000">
                <a:schemeClr val="bg1"/>
              </a:gs>
            </a:gsLst>
            <a:lin ang="0"/>
          </a:gradFill>
          <a:ln w="9360">
            <a:noFill/>
          </a:ln>
        </p:spPr>
        <p:style>
          <a:lnRef idx="0">
            <a:scrgbClr r="0" g="0" b="0"/>
          </a:lnRef>
          <a:fillRef idx="0">
            <a:scrgbClr r="0" g="0" b="0"/>
          </a:fillRef>
          <a:effectRef idx="0">
            <a:scrgbClr r="0" g="0" b="0"/>
          </a:effectRef>
          <a:fontRef idx="minor"/>
        </p:style>
      </p:sp>
      <p:sp>
        <p:nvSpPr>
          <p:cNvPr id="97" name="CustomShape 5"/>
          <p:cNvSpPr/>
          <p:nvPr/>
        </p:nvSpPr>
        <p:spPr>
          <a:xfrm>
            <a:off x="169440" y="1447920"/>
            <a:ext cx="746400" cy="421560"/>
          </a:xfrm>
          <a:prstGeom prst="rect">
            <a:avLst/>
          </a:prstGeom>
          <a:gradFill>
            <a:gsLst>
              <a:gs pos="0">
                <a:schemeClr val="bg1"/>
              </a:gs>
              <a:gs pos="100000">
                <a:schemeClr val="hlink"/>
              </a:gs>
            </a:gsLst>
            <a:lin ang="18900000"/>
          </a:gradFill>
          <a:ln w="9360">
            <a:noFill/>
          </a:ln>
        </p:spPr>
        <p:style>
          <a:lnRef idx="0">
            <a:scrgbClr r="0" g="0" b="0"/>
          </a:lnRef>
          <a:fillRef idx="0">
            <a:scrgbClr r="0" g="0" b="0"/>
          </a:fillRef>
          <a:effectRef idx="0">
            <a:scrgbClr r="0" g="0" b="0"/>
          </a:effectRef>
          <a:fontRef idx="minor"/>
        </p:style>
      </p:sp>
      <p:sp>
        <p:nvSpPr>
          <p:cNvPr id="98" name="CustomShape 6"/>
          <p:cNvSpPr/>
          <p:nvPr/>
        </p:nvSpPr>
        <p:spPr>
          <a:xfrm>
            <a:off x="1016160" y="990720"/>
            <a:ext cx="41280" cy="1051920"/>
          </a:xfrm>
          <a:prstGeom prst="rect">
            <a:avLst/>
          </a:prstGeom>
          <a:solidFill>
            <a:schemeClr val="bg2"/>
          </a:solidFill>
          <a:ln w="9360">
            <a:noFill/>
          </a:ln>
        </p:spPr>
        <p:style>
          <a:lnRef idx="0">
            <a:scrgbClr r="0" g="0" b="0"/>
          </a:lnRef>
          <a:fillRef idx="0">
            <a:scrgbClr r="0" g="0" b="0"/>
          </a:fillRef>
          <a:effectRef idx="0">
            <a:scrgbClr r="0" g="0" b="0"/>
          </a:effectRef>
          <a:fontRef idx="minor"/>
        </p:style>
      </p:sp>
      <p:sp>
        <p:nvSpPr>
          <p:cNvPr id="99" name="CustomShape 7"/>
          <p:cNvSpPr/>
          <p:nvPr/>
        </p:nvSpPr>
        <p:spPr>
          <a:xfrm>
            <a:off x="590400" y="1781280"/>
            <a:ext cx="10967520" cy="30960"/>
          </a:xfrm>
          <a:prstGeom prst="rect">
            <a:avLst/>
          </a:prstGeom>
          <a:gradFill>
            <a:gsLst>
              <a:gs pos="0">
                <a:schemeClr val="bg2"/>
              </a:gs>
              <a:gs pos="100000">
                <a:schemeClr val="bg1"/>
              </a:gs>
            </a:gsLst>
            <a:lin ang="0"/>
          </a:gradFill>
          <a:ln w="9360">
            <a:noFill/>
          </a:ln>
        </p:spPr>
        <p:style>
          <a:lnRef idx="0">
            <a:scrgbClr r="0" g="0" b="0"/>
          </a:lnRef>
          <a:fillRef idx="0">
            <a:scrgbClr r="0" g="0" b="0"/>
          </a:fillRef>
          <a:effectRef idx="0">
            <a:scrgbClr r="0" g="0" b="0"/>
          </a:effectRef>
          <a:fontRef idx="minor"/>
        </p:style>
      </p:sp>
      <p:sp>
        <p:nvSpPr>
          <p:cNvPr id="100" name="PlaceHolder 8"/>
          <p:cNvSpPr>
            <a:spLocks noGrp="1"/>
          </p:cNvSpPr>
          <p:nvPr>
            <p:ph type="title"/>
          </p:nvPr>
        </p:nvSpPr>
        <p:spPr>
          <a:xfrm>
            <a:off x="1534560" y="617400"/>
            <a:ext cx="10389600" cy="1142280"/>
          </a:xfrm>
          <a:prstGeom prst="rect">
            <a:avLst/>
          </a:prstGeom>
        </p:spPr>
        <p:txBody>
          <a:bodyPr lIns="0" tIns="0" rIns="0" bIns="0" anchor="ctr"/>
          <a:lstStyle/>
          <a:p>
            <a:pPr algn="ctr"/>
            <a:endParaRPr lang="en-US" sz="4400" b="0" strike="noStrike" spc="-1">
              <a:solidFill>
                <a:srgbClr val="000000"/>
              </a:solidFill>
              <a:uFill>
                <a:solidFill>
                  <a:srgbClr val="FFFFFF"/>
                </a:solidFill>
              </a:uFill>
              <a:latin typeface="Arial"/>
            </a:endParaRPr>
          </a:p>
        </p:txBody>
      </p:sp>
      <p:sp>
        <p:nvSpPr>
          <p:cNvPr id="101" name="PlaceHolder 9"/>
          <p:cNvSpPr>
            <a:spLocks noGrp="1"/>
          </p:cNvSpPr>
          <p:nvPr>
            <p:ph type="body"/>
          </p:nvPr>
        </p:nvSpPr>
        <p:spPr>
          <a:xfrm>
            <a:off x="1576800" y="2017800"/>
            <a:ext cx="5056320" cy="4114080"/>
          </a:xfrm>
          <a:prstGeom prst="rect">
            <a:avLst/>
          </a:prstGeom>
        </p:spPr>
        <p:txBody>
          <a:bodyPr lIns="0" tIns="0" rIns="0" bIns="0"/>
          <a:lstStyle/>
          <a:p>
            <a:pPr marL="432000" indent="-324000">
              <a:buClr>
                <a:srgbClr val="000000"/>
              </a:buClr>
              <a:buSzPct val="45000"/>
              <a:buFont typeface="Wingdings" charset="2"/>
              <a:buChar char=""/>
            </a:pPr>
            <a:r>
              <a:rPr lang="en-US" sz="1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1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18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18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1800" b="0" strike="noStrike" spc="-1">
                <a:solidFill>
                  <a:srgbClr val="000000"/>
                </a:solidFill>
                <a:uFill>
                  <a:solidFill>
                    <a:srgbClr val="FFFFFF"/>
                  </a:solidFill>
                </a:uFill>
                <a:latin typeface="Arial"/>
              </a:rPr>
              <a:t>Seventh Outline Level</a:t>
            </a:r>
          </a:p>
        </p:txBody>
      </p:sp>
      <p:sp>
        <p:nvSpPr>
          <p:cNvPr id="102" name="PlaceHolder 10"/>
          <p:cNvSpPr>
            <a:spLocks noGrp="1"/>
          </p:cNvSpPr>
          <p:nvPr>
            <p:ph type="body"/>
          </p:nvPr>
        </p:nvSpPr>
        <p:spPr>
          <a:xfrm>
            <a:off x="6887040" y="2017800"/>
            <a:ext cx="5056320" cy="4114080"/>
          </a:xfrm>
          <a:prstGeom prst="rect">
            <a:avLst/>
          </a:prstGeom>
        </p:spPr>
        <p:txBody>
          <a:bodyPr lIns="0" tIns="0" rIns="0" bIns="0"/>
          <a:lstStyle/>
          <a:p>
            <a:pPr marL="432000" indent="-324000">
              <a:buClr>
                <a:srgbClr val="000000"/>
              </a:buClr>
              <a:buSzPct val="45000"/>
              <a:buFont typeface="Wingdings" charset="2"/>
              <a:buChar char=""/>
            </a:pPr>
            <a:r>
              <a:rPr lang="en-US" sz="1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18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18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18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18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432000" indent="-324000" algn="l" defTabSz="914400" rtl="0" eaLnBrk="1" latinLnBrk="0" hangingPunct="1">
        <a:lnSpc>
          <a:spcPct val="90000"/>
        </a:lnSpc>
        <a:spcBef>
          <a:spcPts val="1000"/>
        </a:spcBef>
        <a:buClr>
          <a:srgbClr val="000000"/>
        </a:buClr>
        <a:buSzPct val="45000"/>
        <a:buFont typeface="Wingdings" charset="2"/>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CustomShape 3"/>
          <p:cNvSpPr/>
          <p:nvPr/>
        </p:nvSpPr>
        <p:spPr>
          <a:xfrm>
            <a:off x="2514720" y="1828800"/>
            <a:ext cx="777168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r>
              <a:rPr lang="en-US" sz="4400" spc="-1">
                <a:solidFill>
                  <a:srgbClr val="333399"/>
                </a:solidFill>
                <a:uFill>
                  <a:solidFill>
                    <a:srgbClr val="FFFFFF"/>
                  </a:solidFill>
                </a:uFill>
                <a:latin typeface="Tahoma"/>
              </a:rPr>
              <a:t>Python Programming:</a:t>
            </a:r>
            <a:endParaRPr lang="en-US" spc="-1">
              <a:solidFill>
                <a:srgbClr val="000000"/>
              </a:solidFill>
              <a:uFill>
                <a:solidFill>
                  <a:srgbClr val="FFFFFF"/>
                </a:solidFill>
              </a:uFill>
              <a:latin typeface="Arial"/>
            </a:endParaRPr>
          </a:p>
          <a:p>
            <a:r>
              <a:rPr lang="en-US" sz="4400" spc="-1">
                <a:solidFill>
                  <a:srgbClr val="333399"/>
                </a:solidFill>
                <a:uFill>
                  <a:solidFill>
                    <a:srgbClr val="FFFFFF"/>
                  </a:solidFill>
                </a:uFill>
                <a:latin typeface="Tahoma"/>
              </a:rPr>
              <a:t>An Introduction to</a:t>
            </a:r>
            <a:endParaRPr lang="en-US" spc="-1">
              <a:solidFill>
                <a:srgbClr val="000000"/>
              </a:solidFill>
              <a:uFill>
                <a:solidFill>
                  <a:srgbClr val="FFFFFF"/>
                </a:solidFill>
              </a:uFill>
              <a:latin typeface="Arial"/>
            </a:endParaRPr>
          </a:p>
          <a:p>
            <a:pPr>
              <a:lnSpc>
                <a:spcPct val="100000"/>
              </a:lnSpc>
            </a:pPr>
            <a:r>
              <a:rPr lang="en-US" sz="4400" spc="-1">
                <a:solidFill>
                  <a:srgbClr val="333399"/>
                </a:solidFill>
                <a:uFill>
                  <a:solidFill>
                    <a:srgbClr val="FFFFFF"/>
                  </a:solidFill>
                </a:uFill>
                <a:latin typeface="Tahoma"/>
              </a:rPr>
              <a:t>Computer Science</a:t>
            </a:r>
            <a:endParaRPr lang="en-US" spc="-1">
              <a:solidFill>
                <a:srgbClr val="000000"/>
              </a:solidFill>
              <a:uFill>
                <a:solidFill>
                  <a:srgbClr val="FFFFFF"/>
                </a:solidFill>
              </a:uFill>
              <a:latin typeface="Arial"/>
            </a:endParaRPr>
          </a:p>
        </p:txBody>
      </p:sp>
      <p:sp>
        <p:nvSpPr>
          <p:cNvPr id="145" name="CustomShape 4"/>
          <p:cNvSpPr/>
          <p:nvPr/>
        </p:nvSpPr>
        <p:spPr>
          <a:xfrm>
            <a:off x="2667000" y="3813120"/>
            <a:ext cx="6857280" cy="1751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3200" spc="-1" dirty="0">
                <a:solidFill>
                  <a:srgbClr val="000000"/>
                </a:solidFill>
                <a:uFill>
                  <a:solidFill>
                    <a:srgbClr val="FFFFFF"/>
                  </a:solidFill>
                </a:uFill>
                <a:latin typeface="Tahoma"/>
              </a:rPr>
              <a:t>Chapter 8</a:t>
            </a:r>
            <a:endParaRPr lang="en-US" spc="-1" dirty="0">
              <a:solidFill>
                <a:srgbClr val="000000"/>
              </a:solidFill>
              <a:uFill>
                <a:solidFill>
                  <a:srgbClr val="FFFFFF"/>
                </a:solidFill>
              </a:uFill>
              <a:latin typeface="Arial"/>
            </a:endParaRPr>
          </a:p>
          <a:p>
            <a:pPr algn="ctr">
              <a:lnSpc>
                <a:spcPct val="100000"/>
              </a:lnSpc>
            </a:pPr>
            <a:r>
              <a:rPr lang="en-US" sz="3200" spc="-1" dirty="0">
                <a:solidFill>
                  <a:srgbClr val="000000"/>
                </a:solidFill>
                <a:uFill>
                  <a:solidFill>
                    <a:srgbClr val="FFFFFF"/>
                  </a:solidFill>
                </a:uFill>
                <a:latin typeface="Tahoma"/>
              </a:rPr>
              <a:t>Strings</a:t>
            </a:r>
            <a:endParaRPr lang="en-US" spc="-1" dirty="0">
              <a:solidFill>
                <a:srgbClr val="000000"/>
              </a:solidFill>
              <a:uFill>
                <a:solidFill>
                  <a:srgbClr val="FFFFFF"/>
                </a:solidFill>
              </a:uFill>
              <a:latin typeface="Arial"/>
            </a:endParaRPr>
          </a:p>
        </p:txBody>
      </p:sp>
      <p:sp>
        <p:nvSpPr>
          <p:cNvPr id="2" name="CustomShape 1">
            <a:extLst>
              <a:ext uri="{FF2B5EF4-FFF2-40B4-BE49-F238E27FC236}">
                <a16:creationId xmlns:a16="http://schemas.microsoft.com/office/drawing/2014/main" id="{6E291081-4CB2-963D-C3E6-87A06E5DEB45}"/>
              </a:ext>
            </a:extLst>
          </p:cNvPr>
          <p:cNvSpPr/>
          <p:nvPr/>
        </p:nvSpPr>
        <p:spPr>
          <a:xfrm>
            <a:off x="4876680" y="6324480"/>
            <a:ext cx="289476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1400" spc="-1" dirty="0">
                <a:solidFill>
                  <a:srgbClr val="000000"/>
                </a:solidFill>
                <a:uFill>
                  <a:solidFill>
                    <a:srgbClr val="FFFFFF"/>
                  </a:solidFill>
                </a:uFill>
                <a:latin typeface="Tahoma"/>
              </a:rPr>
              <a:t>Python Programming, 4/e</a:t>
            </a:r>
            <a:endParaRPr lang="en-US" spc="-1" dirty="0">
              <a:solidFill>
                <a:srgbClr val="000000"/>
              </a:solidFill>
              <a:uFill>
                <a:solidFill>
                  <a:srgbClr val="FFFFFF"/>
                </a:solidFill>
              </a:uFill>
              <a:latin typeface="Arial"/>
            </a:endParaRPr>
          </a:p>
        </p:txBody>
      </p:sp>
      <p:pic>
        <p:nvPicPr>
          <p:cNvPr id="3" name="Picture 2" descr="A book cover of a book&#10;&#10;Description automatically generated">
            <a:extLst>
              <a:ext uri="{FF2B5EF4-FFF2-40B4-BE49-F238E27FC236}">
                <a16:creationId xmlns:a16="http://schemas.microsoft.com/office/drawing/2014/main" id="{889084B6-B672-CA51-3324-F961893AF3D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24280" y="800100"/>
            <a:ext cx="1635711" cy="2057400"/>
          </a:xfrm>
          <a:prstGeom prst="rect">
            <a:avLst/>
          </a:prstGeom>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 name="CustomShape 1"/>
          <p:cNvSpPr/>
          <p:nvPr/>
        </p:nvSpPr>
        <p:spPr>
          <a:xfrm>
            <a:off x="4876680" y="6324480"/>
            <a:ext cx="289476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1400" spc="-1" dirty="0">
                <a:solidFill>
                  <a:srgbClr val="000000"/>
                </a:solidFill>
                <a:uFill>
                  <a:solidFill>
                    <a:srgbClr val="FFFFFF"/>
                  </a:solidFill>
                </a:uFill>
                <a:latin typeface="Tahoma"/>
              </a:rPr>
              <a:t>Python Programming, 4/e</a:t>
            </a:r>
            <a:endParaRPr lang="en-US" spc="-1" dirty="0">
              <a:solidFill>
                <a:srgbClr val="000000"/>
              </a:solidFill>
              <a:uFill>
                <a:solidFill>
                  <a:srgbClr val="FFFFFF"/>
                </a:solidFill>
              </a:uFill>
              <a:latin typeface="Arial"/>
            </a:endParaRPr>
          </a:p>
        </p:txBody>
      </p:sp>
      <p:sp>
        <p:nvSpPr>
          <p:cNvPr id="221" name="CustomShape 2"/>
          <p:cNvSpPr/>
          <p:nvPr/>
        </p:nvSpPr>
        <p:spPr>
          <a:xfrm>
            <a:off x="8305680" y="6324480"/>
            <a:ext cx="190440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9EA756E-D0FE-4B76-89E0-2DAB55EE8300}" type="slidenum">
              <a:rPr lang="en-US" sz="1400" spc="-1">
                <a:solidFill>
                  <a:srgbClr val="000000"/>
                </a:solidFill>
                <a:uFill>
                  <a:solidFill>
                    <a:srgbClr val="FFFFFF"/>
                  </a:solidFill>
                </a:uFill>
                <a:latin typeface="Tahoma"/>
              </a:rPr>
              <a:t>10</a:t>
            </a:fld>
            <a:endParaRPr lang="en-US" spc="-1">
              <a:solidFill>
                <a:srgbClr val="000000"/>
              </a:solidFill>
              <a:uFill>
                <a:solidFill>
                  <a:srgbClr val="FFFFFF"/>
                </a:solidFill>
              </a:uFill>
              <a:latin typeface="Arial"/>
            </a:endParaRPr>
          </a:p>
        </p:txBody>
      </p:sp>
      <p:sp>
        <p:nvSpPr>
          <p:cNvPr id="222" name="CustomShape 3"/>
          <p:cNvSpPr/>
          <p:nvPr/>
        </p:nvSpPr>
        <p:spPr>
          <a:xfrm>
            <a:off x="2674920" y="617400"/>
            <a:ext cx="779220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400" spc="-1">
                <a:solidFill>
                  <a:srgbClr val="333399"/>
                </a:solidFill>
                <a:uFill>
                  <a:solidFill>
                    <a:srgbClr val="FFFFFF"/>
                  </a:solidFill>
                </a:uFill>
                <a:latin typeface="Tahoma"/>
              </a:rPr>
              <a:t>The String Data Type</a:t>
            </a:r>
            <a:endParaRPr lang="en-US" spc="-1">
              <a:solidFill>
                <a:srgbClr val="000000"/>
              </a:solidFill>
              <a:uFill>
                <a:solidFill>
                  <a:srgbClr val="FFFFFF"/>
                </a:solidFill>
              </a:uFill>
              <a:latin typeface="Arial"/>
            </a:endParaRPr>
          </a:p>
        </p:txBody>
      </p:sp>
      <p:sp>
        <p:nvSpPr>
          <p:cNvPr id="223" name="CustomShape 4"/>
          <p:cNvSpPr/>
          <p:nvPr/>
        </p:nvSpPr>
        <p:spPr>
          <a:xfrm>
            <a:off x="2706600" y="2017800"/>
            <a:ext cx="7771680" cy="411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buClr>
                <a:srgbClr val="3333CC"/>
              </a:buClr>
              <a:buSzPct val="60000"/>
              <a:buFont typeface="Wingdings" charset="2"/>
              <a:buChar char=""/>
            </a:pPr>
            <a:r>
              <a:rPr lang="en-US" sz="3200" spc="-1">
                <a:solidFill>
                  <a:srgbClr val="000000"/>
                </a:solidFill>
                <a:uFill>
                  <a:solidFill>
                    <a:srgbClr val="FFFFFF"/>
                  </a:solidFill>
                </a:uFill>
                <a:latin typeface="Tahoma"/>
              </a:rPr>
              <a:t>Indexing returns a string containing a single character from a larger string.</a:t>
            </a:r>
            <a:endParaRPr lang="en-US" spc="-1">
              <a:solidFill>
                <a:srgbClr val="000000"/>
              </a:solidFill>
              <a:uFill>
                <a:solidFill>
                  <a:srgbClr val="FFFFFF"/>
                </a:solidFill>
              </a:uFill>
              <a:latin typeface="Arial"/>
            </a:endParaRPr>
          </a:p>
          <a:p>
            <a:pPr marL="343080" indent="-342360">
              <a:buClr>
                <a:srgbClr val="3333CC"/>
              </a:buClr>
              <a:buSzPct val="60000"/>
              <a:buFont typeface="Wingdings" charset="2"/>
              <a:buChar char=""/>
            </a:pPr>
            <a:r>
              <a:rPr lang="en-US" sz="3200" spc="-1">
                <a:solidFill>
                  <a:srgbClr val="000000"/>
                </a:solidFill>
                <a:uFill>
                  <a:solidFill>
                    <a:srgbClr val="FFFFFF"/>
                  </a:solidFill>
                </a:uFill>
                <a:latin typeface="Tahoma"/>
              </a:rPr>
              <a:t>We can also access a contiguous sequence of characters, called a </a:t>
            </a:r>
            <a:r>
              <a:rPr lang="en-US" sz="3200" i="1" spc="-1">
                <a:solidFill>
                  <a:srgbClr val="000000"/>
                </a:solidFill>
                <a:uFill>
                  <a:solidFill>
                    <a:srgbClr val="FFFFFF"/>
                  </a:solidFill>
                </a:uFill>
                <a:latin typeface="Tahoma"/>
              </a:rPr>
              <a:t>substring</a:t>
            </a:r>
            <a:r>
              <a:rPr lang="en-US" sz="3200" spc="-1">
                <a:solidFill>
                  <a:srgbClr val="000000"/>
                </a:solidFill>
                <a:uFill>
                  <a:solidFill>
                    <a:srgbClr val="FFFFFF"/>
                  </a:solidFill>
                </a:uFill>
                <a:latin typeface="Tahoma"/>
              </a:rPr>
              <a:t>, through a process called </a:t>
            </a:r>
            <a:r>
              <a:rPr lang="en-US" sz="3200" i="1" spc="-1">
                <a:solidFill>
                  <a:srgbClr val="000000"/>
                </a:solidFill>
                <a:uFill>
                  <a:solidFill>
                    <a:srgbClr val="FFFFFF"/>
                  </a:solidFill>
                </a:uFill>
                <a:latin typeface="Tahoma"/>
              </a:rPr>
              <a:t>slicing</a:t>
            </a:r>
            <a:r>
              <a:rPr lang="en-US" sz="3200" spc="-1">
                <a:solidFill>
                  <a:srgbClr val="000000"/>
                </a:solidFill>
                <a:uFill>
                  <a:solidFill>
                    <a:srgbClr val="FFFFFF"/>
                  </a:solidFill>
                </a:uFill>
                <a:latin typeface="Tahoma"/>
              </a:rPr>
              <a:t>.</a:t>
            </a:r>
            <a:endParaRPr lang="en-US"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CustomShape 1"/>
          <p:cNvSpPr/>
          <p:nvPr/>
        </p:nvSpPr>
        <p:spPr>
          <a:xfrm>
            <a:off x="4876680" y="6324480"/>
            <a:ext cx="289476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1400" spc="-1" dirty="0">
                <a:solidFill>
                  <a:srgbClr val="000000"/>
                </a:solidFill>
                <a:uFill>
                  <a:solidFill>
                    <a:srgbClr val="FFFFFF"/>
                  </a:solidFill>
                </a:uFill>
                <a:latin typeface="Tahoma"/>
              </a:rPr>
              <a:t>Python Programming, 4/e</a:t>
            </a:r>
            <a:endParaRPr lang="en-US" spc="-1" dirty="0">
              <a:solidFill>
                <a:srgbClr val="000000"/>
              </a:solidFill>
              <a:uFill>
                <a:solidFill>
                  <a:srgbClr val="FFFFFF"/>
                </a:solidFill>
              </a:uFill>
              <a:latin typeface="Arial"/>
            </a:endParaRPr>
          </a:p>
        </p:txBody>
      </p:sp>
      <p:sp>
        <p:nvSpPr>
          <p:cNvPr id="225" name="CustomShape 2"/>
          <p:cNvSpPr/>
          <p:nvPr/>
        </p:nvSpPr>
        <p:spPr>
          <a:xfrm>
            <a:off x="8305680" y="6324480"/>
            <a:ext cx="190440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532D659-817B-43FD-B65B-2597B8EC43A8}" type="slidenum">
              <a:rPr lang="en-US" sz="1400" spc="-1">
                <a:solidFill>
                  <a:srgbClr val="000000"/>
                </a:solidFill>
                <a:uFill>
                  <a:solidFill>
                    <a:srgbClr val="FFFFFF"/>
                  </a:solidFill>
                </a:uFill>
                <a:latin typeface="Tahoma"/>
              </a:rPr>
              <a:t>11</a:t>
            </a:fld>
            <a:endParaRPr lang="en-US" spc="-1">
              <a:solidFill>
                <a:srgbClr val="000000"/>
              </a:solidFill>
              <a:uFill>
                <a:solidFill>
                  <a:srgbClr val="FFFFFF"/>
                </a:solidFill>
              </a:uFill>
              <a:latin typeface="Arial"/>
            </a:endParaRPr>
          </a:p>
        </p:txBody>
      </p:sp>
      <p:sp>
        <p:nvSpPr>
          <p:cNvPr id="226" name="CustomShape 3"/>
          <p:cNvSpPr/>
          <p:nvPr/>
        </p:nvSpPr>
        <p:spPr>
          <a:xfrm>
            <a:off x="2674920" y="617400"/>
            <a:ext cx="779220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400" spc="-1">
                <a:solidFill>
                  <a:srgbClr val="333399"/>
                </a:solidFill>
                <a:uFill>
                  <a:solidFill>
                    <a:srgbClr val="FFFFFF"/>
                  </a:solidFill>
                </a:uFill>
                <a:latin typeface="Tahoma"/>
              </a:rPr>
              <a:t>The String Data Type</a:t>
            </a:r>
            <a:endParaRPr lang="en-US" spc="-1">
              <a:solidFill>
                <a:srgbClr val="000000"/>
              </a:solidFill>
              <a:uFill>
                <a:solidFill>
                  <a:srgbClr val="FFFFFF"/>
                </a:solidFill>
              </a:uFill>
              <a:latin typeface="Arial"/>
            </a:endParaRPr>
          </a:p>
        </p:txBody>
      </p:sp>
      <p:sp>
        <p:nvSpPr>
          <p:cNvPr id="227" name="CustomShape 4"/>
          <p:cNvSpPr/>
          <p:nvPr/>
        </p:nvSpPr>
        <p:spPr>
          <a:xfrm>
            <a:off x="2706600" y="2017800"/>
            <a:ext cx="7771680" cy="411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3200" spc="-1" dirty="0">
                <a:solidFill>
                  <a:srgbClr val="000000"/>
                </a:solidFill>
                <a:uFill>
                  <a:solidFill>
                    <a:srgbClr val="FFFFFF"/>
                  </a:solidFill>
                </a:uFill>
                <a:latin typeface="Tahoma"/>
              </a:rPr>
              <a:t>Slicing:</a:t>
            </a:r>
            <a:endParaRPr lang="en-US" spc="-1" dirty="0">
              <a:solidFill>
                <a:srgbClr val="000000"/>
              </a:solidFill>
              <a:uFill>
                <a:solidFill>
                  <a:srgbClr val="FFFFFF"/>
                </a:solidFill>
              </a:uFill>
              <a:latin typeface="Arial"/>
            </a:endParaRPr>
          </a:p>
          <a:p>
            <a:pPr marL="343080" indent="-342360">
              <a:buClr>
                <a:srgbClr val="3333CC"/>
              </a:buClr>
              <a:buSzPct val="60000"/>
              <a:buFont typeface="Wingdings" charset="2"/>
              <a:buChar char=""/>
            </a:pPr>
            <a:r>
              <a:rPr lang="en-US" sz="2400" spc="-1" dirty="0">
                <a:solidFill>
                  <a:srgbClr val="000000"/>
                </a:solidFill>
                <a:uFill>
                  <a:solidFill>
                    <a:srgbClr val="FFFFFF"/>
                  </a:solidFill>
                </a:uFill>
                <a:latin typeface="Courier New"/>
              </a:rPr>
              <a:t>&lt;string&gt;[&lt;start&gt;:&lt;end&gt;]</a:t>
            </a:r>
            <a:endParaRPr lang="en-US" sz="2400" spc="-1" dirty="0">
              <a:solidFill>
                <a:srgbClr val="000000"/>
              </a:solidFill>
              <a:uFill>
                <a:solidFill>
                  <a:srgbClr val="FFFFFF"/>
                </a:solidFill>
              </a:uFill>
              <a:latin typeface="Arial"/>
            </a:endParaRPr>
          </a:p>
          <a:p>
            <a:pPr marL="343080" indent="-342360">
              <a:buClr>
                <a:srgbClr val="3333CC"/>
              </a:buClr>
              <a:buSzPct val="60000"/>
              <a:buFont typeface="Wingdings" charset="2"/>
              <a:buChar char=""/>
            </a:pPr>
            <a:r>
              <a:rPr lang="en-US" sz="2800" spc="-1" dirty="0">
                <a:solidFill>
                  <a:srgbClr val="000000"/>
                </a:solidFill>
                <a:uFill>
                  <a:solidFill>
                    <a:srgbClr val="FFFFFF"/>
                  </a:solidFill>
                </a:uFill>
                <a:latin typeface="Courier New"/>
              </a:rPr>
              <a:t>start</a:t>
            </a:r>
            <a:r>
              <a:rPr lang="en-US" sz="3200" spc="-1" dirty="0">
                <a:solidFill>
                  <a:srgbClr val="000000"/>
                </a:solidFill>
                <a:uFill>
                  <a:solidFill>
                    <a:srgbClr val="FFFFFF"/>
                  </a:solidFill>
                </a:uFill>
                <a:latin typeface="Tahoma"/>
              </a:rPr>
              <a:t> and </a:t>
            </a:r>
            <a:r>
              <a:rPr lang="en-US" sz="2800" spc="-1" dirty="0">
                <a:solidFill>
                  <a:srgbClr val="000000"/>
                </a:solidFill>
                <a:uFill>
                  <a:solidFill>
                    <a:srgbClr val="FFFFFF"/>
                  </a:solidFill>
                </a:uFill>
                <a:latin typeface="Courier New"/>
              </a:rPr>
              <a:t>end</a:t>
            </a:r>
            <a:r>
              <a:rPr lang="en-US" sz="3200" spc="-1" dirty="0">
                <a:solidFill>
                  <a:srgbClr val="000000"/>
                </a:solidFill>
                <a:uFill>
                  <a:solidFill>
                    <a:srgbClr val="FFFFFF"/>
                  </a:solidFill>
                </a:uFill>
                <a:latin typeface="Tahoma"/>
              </a:rPr>
              <a:t> should both be </a:t>
            </a:r>
            <a:r>
              <a:rPr lang="en-US" sz="3200" spc="-1" dirty="0" err="1">
                <a:solidFill>
                  <a:srgbClr val="000000"/>
                </a:solidFill>
                <a:uFill>
                  <a:solidFill>
                    <a:srgbClr val="FFFFFF"/>
                  </a:solidFill>
                </a:uFill>
                <a:latin typeface="Tahoma"/>
              </a:rPr>
              <a:t>ints</a:t>
            </a:r>
            <a:endParaRPr lang="en-US" spc="-1" dirty="0">
              <a:solidFill>
                <a:srgbClr val="000000"/>
              </a:solidFill>
              <a:uFill>
                <a:solidFill>
                  <a:srgbClr val="FFFFFF"/>
                </a:solidFill>
              </a:uFill>
              <a:latin typeface="Arial"/>
            </a:endParaRPr>
          </a:p>
          <a:p>
            <a:pPr marL="343080" indent="-342360">
              <a:buClr>
                <a:srgbClr val="3333CC"/>
              </a:buClr>
              <a:buSzPct val="60000"/>
              <a:buFont typeface="Wingdings" charset="2"/>
              <a:buChar char=""/>
            </a:pPr>
            <a:r>
              <a:rPr lang="en-US" sz="3200" spc="-1" dirty="0">
                <a:solidFill>
                  <a:srgbClr val="000000"/>
                </a:solidFill>
                <a:uFill>
                  <a:solidFill>
                    <a:srgbClr val="FFFFFF"/>
                  </a:solidFill>
                </a:uFill>
                <a:latin typeface="Tahoma"/>
              </a:rPr>
              <a:t>The slice contains the substring beginning at position </a:t>
            </a:r>
            <a:r>
              <a:rPr lang="en-US" sz="2800" spc="-1" dirty="0">
                <a:solidFill>
                  <a:srgbClr val="000000"/>
                </a:solidFill>
                <a:uFill>
                  <a:solidFill>
                    <a:srgbClr val="FFFFFF"/>
                  </a:solidFill>
                </a:uFill>
                <a:latin typeface="Courier New"/>
              </a:rPr>
              <a:t>start</a:t>
            </a:r>
            <a:r>
              <a:rPr lang="en-US" sz="3200" spc="-1" dirty="0">
                <a:solidFill>
                  <a:srgbClr val="000000"/>
                </a:solidFill>
                <a:uFill>
                  <a:solidFill>
                    <a:srgbClr val="FFFFFF"/>
                  </a:solidFill>
                </a:uFill>
                <a:latin typeface="Tahoma"/>
              </a:rPr>
              <a:t> and runs up to </a:t>
            </a:r>
            <a:r>
              <a:rPr lang="en-US" sz="3200" b="1" spc="-1" dirty="0">
                <a:solidFill>
                  <a:srgbClr val="000000"/>
                </a:solidFill>
                <a:uFill>
                  <a:solidFill>
                    <a:srgbClr val="FFFFFF"/>
                  </a:solidFill>
                </a:uFill>
                <a:latin typeface="Tahoma"/>
              </a:rPr>
              <a:t>but doesn</a:t>
            </a:r>
            <a:r>
              <a:rPr lang="en-US" sz="3200" b="1" spc="-1" dirty="0">
                <a:solidFill>
                  <a:srgbClr val="000000"/>
                </a:solidFill>
                <a:uFill>
                  <a:solidFill>
                    <a:srgbClr val="FFFFFF"/>
                  </a:solidFill>
                </a:uFill>
                <a:latin typeface="Times New Roman"/>
              </a:rPr>
              <a:t>’</a:t>
            </a:r>
            <a:r>
              <a:rPr lang="en-US" sz="3200" b="1" spc="-1" dirty="0">
                <a:solidFill>
                  <a:srgbClr val="000000"/>
                </a:solidFill>
                <a:uFill>
                  <a:solidFill>
                    <a:srgbClr val="FFFFFF"/>
                  </a:solidFill>
                </a:uFill>
                <a:latin typeface="Tahoma"/>
              </a:rPr>
              <a:t>t include</a:t>
            </a:r>
            <a:r>
              <a:rPr lang="en-US" sz="3200" spc="-1" dirty="0">
                <a:solidFill>
                  <a:srgbClr val="000000"/>
                </a:solidFill>
                <a:uFill>
                  <a:solidFill>
                    <a:srgbClr val="FFFFFF"/>
                  </a:solidFill>
                </a:uFill>
                <a:latin typeface="Tahoma"/>
              </a:rPr>
              <a:t> the position </a:t>
            </a:r>
            <a:r>
              <a:rPr lang="en-US" sz="2800" spc="-1" dirty="0">
                <a:solidFill>
                  <a:srgbClr val="000000"/>
                </a:solidFill>
                <a:uFill>
                  <a:solidFill>
                    <a:srgbClr val="FFFFFF"/>
                  </a:solidFill>
                </a:uFill>
                <a:latin typeface="Courier New"/>
              </a:rPr>
              <a:t>end</a:t>
            </a:r>
            <a:r>
              <a:rPr lang="en-US" sz="3200" spc="-1" dirty="0">
                <a:solidFill>
                  <a:srgbClr val="000000"/>
                </a:solidFill>
                <a:uFill>
                  <a:solidFill>
                    <a:srgbClr val="FFFFFF"/>
                  </a:solidFill>
                </a:uFill>
                <a:latin typeface="Tahoma"/>
              </a:rPr>
              <a:t>.</a:t>
            </a:r>
            <a:endParaRPr lang="en-US"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CustomShape 1"/>
          <p:cNvSpPr/>
          <p:nvPr/>
        </p:nvSpPr>
        <p:spPr>
          <a:xfrm>
            <a:off x="4876680" y="6324480"/>
            <a:ext cx="289476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1400" spc="-1" dirty="0">
                <a:solidFill>
                  <a:srgbClr val="000000"/>
                </a:solidFill>
                <a:uFill>
                  <a:solidFill>
                    <a:srgbClr val="FFFFFF"/>
                  </a:solidFill>
                </a:uFill>
                <a:latin typeface="Tahoma"/>
              </a:rPr>
              <a:t>Python Programming, 4/e</a:t>
            </a:r>
            <a:endParaRPr lang="en-US" spc="-1" dirty="0">
              <a:solidFill>
                <a:srgbClr val="000000"/>
              </a:solidFill>
              <a:uFill>
                <a:solidFill>
                  <a:srgbClr val="FFFFFF"/>
                </a:solidFill>
              </a:uFill>
              <a:latin typeface="Arial"/>
            </a:endParaRPr>
          </a:p>
        </p:txBody>
      </p:sp>
      <p:sp>
        <p:nvSpPr>
          <p:cNvPr id="229" name="CustomShape 2"/>
          <p:cNvSpPr/>
          <p:nvPr/>
        </p:nvSpPr>
        <p:spPr>
          <a:xfrm>
            <a:off x="8305680" y="6324480"/>
            <a:ext cx="190440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2831A2A-C55C-4B71-BB70-DA7A11A53ABF}" type="slidenum">
              <a:rPr lang="en-US" sz="1400" spc="-1">
                <a:solidFill>
                  <a:srgbClr val="000000"/>
                </a:solidFill>
                <a:uFill>
                  <a:solidFill>
                    <a:srgbClr val="FFFFFF"/>
                  </a:solidFill>
                </a:uFill>
                <a:latin typeface="Tahoma"/>
              </a:rPr>
              <a:t>12</a:t>
            </a:fld>
            <a:endParaRPr lang="en-US" spc="-1">
              <a:solidFill>
                <a:srgbClr val="000000"/>
              </a:solidFill>
              <a:uFill>
                <a:solidFill>
                  <a:srgbClr val="FFFFFF"/>
                </a:solidFill>
              </a:uFill>
              <a:latin typeface="Arial"/>
            </a:endParaRPr>
          </a:p>
        </p:txBody>
      </p:sp>
      <p:sp>
        <p:nvSpPr>
          <p:cNvPr id="230" name="CustomShape 3"/>
          <p:cNvSpPr/>
          <p:nvPr/>
        </p:nvSpPr>
        <p:spPr>
          <a:xfrm>
            <a:off x="2674920" y="617400"/>
            <a:ext cx="779220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400" spc="-1">
                <a:solidFill>
                  <a:srgbClr val="333399"/>
                </a:solidFill>
                <a:uFill>
                  <a:solidFill>
                    <a:srgbClr val="FFFFFF"/>
                  </a:solidFill>
                </a:uFill>
                <a:latin typeface="Tahoma"/>
              </a:rPr>
              <a:t>The String Data Type</a:t>
            </a:r>
            <a:endParaRPr lang="en-US" spc="-1">
              <a:solidFill>
                <a:srgbClr val="000000"/>
              </a:solidFill>
              <a:uFill>
                <a:solidFill>
                  <a:srgbClr val="FFFFFF"/>
                </a:solidFill>
              </a:uFill>
              <a:latin typeface="Arial"/>
            </a:endParaRPr>
          </a:p>
        </p:txBody>
      </p:sp>
      <p:sp>
        <p:nvSpPr>
          <p:cNvPr id="231" name="CustomShape 4"/>
          <p:cNvSpPr/>
          <p:nvPr/>
        </p:nvSpPr>
        <p:spPr>
          <a:xfrm>
            <a:off x="2706600" y="3276720"/>
            <a:ext cx="7771680" cy="2855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90000"/>
              </a:lnSpc>
            </a:pPr>
            <a:r>
              <a:rPr lang="en-US" sz="2400" spc="-1" dirty="0">
                <a:solidFill>
                  <a:srgbClr val="000000"/>
                </a:solidFill>
                <a:uFill>
                  <a:solidFill>
                    <a:srgbClr val="FFFFFF"/>
                  </a:solidFill>
                </a:uFill>
                <a:latin typeface="Courier New"/>
              </a:rPr>
              <a:t>&gt;&gt;&gt; greet[0:3]</a:t>
            </a:r>
            <a:endParaRPr lang="en-US" sz="2400" spc="-1" dirty="0">
              <a:solidFill>
                <a:srgbClr val="000000"/>
              </a:solidFill>
              <a:uFill>
                <a:solidFill>
                  <a:srgbClr val="FFFFFF"/>
                </a:solidFill>
              </a:uFill>
              <a:latin typeface="Arial"/>
            </a:endParaRPr>
          </a:p>
          <a:p>
            <a:pPr marL="343080" indent="-342360">
              <a:lnSpc>
                <a:spcPct val="90000"/>
              </a:lnSpc>
            </a:pPr>
            <a:r>
              <a:rPr lang="en-US" sz="2400" spc="-1" dirty="0">
                <a:solidFill>
                  <a:srgbClr val="000000"/>
                </a:solidFill>
                <a:uFill>
                  <a:solidFill>
                    <a:srgbClr val="FFFFFF"/>
                  </a:solidFill>
                </a:uFill>
                <a:latin typeface="Courier New"/>
              </a:rPr>
              <a:t>'Hel'</a:t>
            </a:r>
            <a:endParaRPr lang="en-US" sz="2400" spc="-1" dirty="0">
              <a:solidFill>
                <a:srgbClr val="000000"/>
              </a:solidFill>
              <a:uFill>
                <a:solidFill>
                  <a:srgbClr val="FFFFFF"/>
                </a:solidFill>
              </a:uFill>
              <a:latin typeface="Arial"/>
            </a:endParaRPr>
          </a:p>
          <a:p>
            <a:pPr marL="343080" indent="-342360">
              <a:lnSpc>
                <a:spcPct val="90000"/>
              </a:lnSpc>
            </a:pPr>
            <a:r>
              <a:rPr lang="en-US" sz="2400" spc="-1" dirty="0">
                <a:solidFill>
                  <a:srgbClr val="000000"/>
                </a:solidFill>
                <a:uFill>
                  <a:solidFill>
                    <a:srgbClr val="FFFFFF"/>
                  </a:solidFill>
                </a:uFill>
                <a:latin typeface="Courier New"/>
              </a:rPr>
              <a:t>&gt;&gt;&gt; greet[5:9]</a:t>
            </a:r>
            <a:endParaRPr lang="en-US" sz="2400" spc="-1" dirty="0">
              <a:solidFill>
                <a:srgbClr val="000000"/>
              </a:solidFill>
              <a:uFill>
                <a:solidFill>
                  <a:srgbClr val="FFFFFF"/>
                </a:solidFill>
              </a:uFill>
              <a:latin typeface="Arial"/>
            </a:endParaRPr>
          </a:p>
          <a:p>
            <a:pPr marL="343080" indent="-342360">
              <a:lnSpc>
                <a:spcPct val="90000"/>
              </a:lnSpc>
            </a:pPr>
            <a:r>
              <a:rPr lang="en-US" sz="2400" spc="-1" dirty="0">
                <a:solidFill>
                  <a:srgbClr val="000000"/>
                </a:solidFill>
                <a:uFill>
                  <a:solidFill>
                    <a:srgbClr val="FFFFFF"/>
                  </a:solidFill>
                </a:uFill>
                <a:latin typeface="Courier New"/>
              </a:rPr>
              <a:t>' Bob'</a:t>
            </a:r>
            <a:endParaRPr lang="en-US" sz="2400" spc="-1" dirty="0">
              <a:solidFill>
                <a:srgbClr val="000000"/>
              </a:solidFill>
              <a:uFill>
                <a:solidFill>
                  <a:srgbClr val="FFFFFF"/>
                </a:solidFill>
              </a:uFill>
              <a:latin typeface="Arial"/>
            </a:endParaRPr>
          </a:p>
          <a:p>
            <a:pPr marL="343080" indent="-342360">
              <a:lnSpc>
                <a:spcPct val="90000"/>
              </a:lnSpc>
            </a:pPr>
            <a:r>
              <a:rPr lang="en-US" sz="2400" spc="-1" dirty="0">
                <a:solidFill>
                  <a:srgbClr val="000000"/>
                </a:solidFill>
                <a:uFill>
                  <a:solidFill>
                    <a:srgbClr val="FFFFFF"/>
                  </a:solidFill>
                </a:uFill>
                <a:latin typeface="Courier New"/>
              </a:rPr>
              <a:t>&gt;&gt;&gt; greet[:5]</a:t>
            </a:r>
            <a:endParaRPr lang="en-US" sz="2400" spc="-1" dirty="0">
              <a:solidFill>
                <a:srgbClr val="000000"/>
              </a:solidFill>
              <a:uFill>
                <a:solidFill>
                  <a:srgbClr val="FFFFFF"/>
                </a:solidFill>
              </a:uFill>
              <a:latin typeface="Arial"/>
            </a:endParaRPr>
          </a:p>
          <a:p>
            <a:pPr marL="343080" indent="-342360">
              <a:lnSpc>
                <a:spcPct val="90000"/>
              </a:lnSpc>
            </a:pPr>
            <a:r>
              <a:rPr lang="en-US" sz="2400" spc="-1" dirty="0">
                <a:solidFill>
                  <a:srgbClr val="000000"/>
                </a:solidFill>
                <a:uFill>
                  <a:solidFill>
                    <a:srgbClr val="FFFFFF"/>
                  </a:solidFill>
                </a:uFill>
                <a:latin typeface="Courier New"/>
              </a:rPr>
              <a:t>'Hello'</a:t>
            </a:r>
            <a:endParaRPr lang="en-US" sz="2400" spc="-1" dirty="0">
              <a:solidFill>
                <a:srgbClr val="000000"/>
              </a:solidFill>
              <a:uFill>
                <a:solidFill>
                  <a:srgbClr val="FFFFFF"/>
                </a:solidFill>
              </a:uFill>
              <a:latin typeface="Arial"/>
            </a:endParaRPr>
          </a:p>
          <a:p>
            <a:pPr marL="343080" indent="-342360">
              <a:lnSpc>
                <a:spcPct val="90000"/>
              </a:lnSpc>
            </a:pPr>
            <a:r>
              <a:rPr lang="en-US" sz="2400" spc="-1" dirty="0">
                <a:solidFill>
                  <a:srgbClr val="000000"/>
                </a:solidFill>
                <a:uFill>
                  <a:solidFill>
                    <a:srgbClr val="FFFFFF"/>
                  </a:solidFill>
                </a:uFill>
                <a:latin typeface="Courier New"/>
              </a:rPr>
              <a:t>&gt;&gt;&gt; greet[5:]</a:t>
            </a:r>
            <a:endParaRPr lang="en-US" sz="2400" spc="-1" dirty="0">
              <a:solidFill>
                <a:srgbClr val="000000"/>
              </a:solidFill>
              <a:uFill>
                <a:solidFill>
                  <a:srgbClr val="FFFFFF"/>
                </a:solidFill>
              </a:uFill>
              <a:latin typeface="Arial"/>
            </a:endParaRPr>
          </a:p>
          <a:p>
            <a:pPr marL="343080" indent="-342360">
              <a:lnSpc>
                <a:spcPct val="90000"/>
              </a:lnSpc>
            </a:pPr>
            <a:r>
              <a:rPr lang="en-US" sz="2400" spc="-1" dirty="0">
                <a:solidFill>
                  <a:srgbClr val="000000"/>
                </a:solidFill>
                <a:uFill>
                  <a:solidFill>
                    <a:srgbClr val="FFFFFF"/>
                  </a:solidFill>
                </a:uFill>
                <a:latin typeface="Courier New"/>
              </a:rPr>
              <a:t>' Bob'</a:t>
            </a:r>
            <a:endParaRPr lang="en-US" sz="2400" spc="-1" dirty="0">
              <a:solidFill>
                <a:srgbClr val="000000"/>
              </a:solidFill>
              <a:uFill>
                <a:solidFill>
                  <a:srgbClr val="FFFFFF"/>
                </a:solidFill>
              </a:uFill>
              <a:latin typeface="Arial"/>
            </a:endParaRPr>
          </a:p>
          <a:p>
            <a:pPr marL="343080" indent="-342360">
              <a:lnSpc>
                <a:spcPct val="90000"/>
              </a:lnSpc>
            </a:pPr>
            <a:r>
              <a:rPr lang="en-US" sz="2400" spc="-1" dirty="0">
                <a:solidFill>
                  <a:srgbClr val="000000"/>
                </a:solidFill>
                <a:uFill>
                  <a:solidFill>
                    <a:srgbClr val="FFFFFF"/>
                  </a:solidFill>
                </a:uFill>
                <a:latin typeface="Courier New"/>
              </a:rPr>
              <a:t>&gt;&gt;&gt; greet[:]</a:t>
            </a:r>
            <a:endParaRPr lang="en-US" sz="2400" spc="-1" dirty="0">
              <a:solidFill>
                <a:srgbClr val="000000"/>
              </a:solidFill>
              <a:uFill>
                <a:solidFill>
                  <a:srgbClr val="FFFFFF"/>
                </a:solidFill>
              </a:uFill>
              <a:latin typeface="Arial"/>
            </a:endParaRPr>
          </a:p>
          <a:p>
            <a:pPr marL="343080" indent="-342360">
              <a:lnSpc>
                <a:spcPct val="90000"/>
              </a:lnSpc>
            </a:pPr>
            <a:r>
              <a:rPr lang="en-US" sz="2400" spc="-1" dirty="0">
                <a:solidFill>
                  <a:srgbClr val="000000"/>
                </a:solidFill>
                <a:uFill>
                  <a:solidFill>
                    <a:srgbClr val="FFFFFF"/>
                  </a:solidFill>
                </a:uFill>
                <a:latin typeface="Courier New"/>
              </a:rPr>
              <a:t>'Hello Bob'</a:t>
            </a:r>
            <a:endParaRPr lang="en-US" sz="2400" spc="-1" dirty="0">
              <a:solidFill>
                <a:srgbClr val="000000"/>
              </a:solidFill>
              <a:uFill>
                <a:solidFill>
                  <a:srgbClr val="FFFFFF"/>
                </a:solidFill>
              </a:uFill>
              <a:latin typeface="Arial"/>
            </a:endParaRPr>
          </a:p>
        </p:txBody>
      </p:sp>
      <p:sp>
        <p:nvSpPr>
          <p:cNvPr id="232" name="CustomShape 5"/>
          <p:cNvSpPr/>
          <p:nvPr/>
        </p:nvSpPr>
        <p:spPr>
          <a:xfrm>
            <a:off x="3124200" y="1981080"/>
            <a:ext cx="5485680" cy="913680"/>
          </a:xfrm>
          <a:prstGeom prst="rect">
            <a:avLst/>
          </a:prstGeom>
          <a:noFill/>
          <a:ln w="9360">
            <a:solidFill>
              <a:schemeClr val="tx1"/>
            </a:solidFill>
            <a:miter/>
          </a:ln>
        </p:spPr>
        <p:style>
          <a:lnRef idx="0">
            <a:scrgbClr r="0" g="0" b="0"/>
          </a:lnRef>
          <a:fillRef idx="0">
            <a:scrgbClr r="0" g="0" b="0"/>
          </a:fillRef>
          <a:effectRef idx="0">
            <a:scrgbClr r="0" g="0" b="0"/>
          </a:effectRef>
          <a:fontRef idx="minor"/>
        </p:style>
        <p:txBody>
          <a:bodyPr/>
          <a:lstStyle/>
          <a:p>
            <a:endParaRPr lang="en-US"/>
          </a:p>
        </p:txBody>
      </p:sp>
      <p:sp>
        <p:nvSpPr>
          <p:cNvPr id="233" name="Line 6"/>
          <p:cNvSpPr/>
          <p:nvPr/>
        </p:nvSpPr>
        <p:spPr>
          <a:xfrm>
            <a:off x="3733680" y="1981080"/>
            <a:ext cx="360" cy="914400"/>
          </a:xfrm>
          <a:prstGeom prst="line">
            <a:avLst/>
          </a:prstGeom>
          <a:ln w="9360">
            <a:solidFill>
              <a:schemeClr val="tx1"/>
            </a:solidFill>
            <a:miter/>
          </a:ln>
        </p:spPr>
        <p:style>
          <a:lnRef idx="0">
            <a:scrgbClr r="0" g="0" b="0"/>
          </a:lnRef>
          <a:fillRef idx="0">
            <a:scrgbClr r="0" g="0" b="0"/>
          </a:fillRef>
          <a:effectRef idx="0">
            <a:scrgbClr r="0" g="0" b="0"/>
          </a:effectRef>
          <a:fontRef idx="minor"/>
        </p:style>
        <p:txBody>
          <a:bodyPr/>
          <a:lstStyle/>
          <a:p>
            <a:endParaRPr lang="en-US"/>
          </a:p>
        </p:txBody>
      </p:sp>
      <p:sp>
        <p:nvSpPr>
          <p:cNvPr id="234" name="Line 7"/>
          <p:cNvSpPr/>
          <p:nvPr/>
        </p:nvSpPr>
        <p:spPr>
          <a:xfrm>
            <a:off x="4343160" y="1981080"/>
            <a:ext cx="360" cy="914400"/>
          </a:xfrm>
          <a:prstGeom prst="line">
            <a:avLst/>
          </a:prstGeom>
          <a:ln w="9360">
            <a:solidFill>
              <a:schemeClr val="tx1"/>
            </a:solidFill>
            <a:miter/>
          </a:ln>
        </p:spPr>
        <p:style>
          <a:lnRef idx="0">
            <a:scrgbClr r="0" g="0" b="0"/>
          </a:lnRef>
          <a:fillRef idx="0">
            <a:scrgbClr r="0" g="0" b="0"/>
          </a:fillRef>
          <a:effectRef idx="0">
            <a:scrgbClr r="0" g="0" b="0"/>
          </a:effectRef>
          <a:fontRef idx="minor"/>
        </p:style>
        <p:txBody>
          <a:bodyPr/>
          <a:lstStyle/>
          <a:p>
            <a:endParaRPr lang="en-US"/>
          </a:p>
        </p:txBody>
      </p:sp>
      <p:sp>
        <p:nvSpPr>
          <p:cNvPr id="235" name="Line 8"/>
          <p:cNvSpPr/>
          <p:nvPr/>
        </p:nvSpPr>
        <p:spPr>
          <a:xfrm>
            <a:off x="4953000" y="1981080"/>
            <a:ext cx="360" cy="914400"/>
          </a:xfrm>
          <a:prstGeom prst="line">
            <a:avLst/>
          </a:prstGeom>
          <a:ln w="9360">
            <a:solidFill>
              <a:schemeClr val="tx1"/>
            </a:solidFill>
            <a:miter/>
          </a:ln>
        </p:spPr>
        <p:style>
          <a:lnRef idx="0">
            <a:scrgbClr r="0" g="0" b="0"/>
          </a:lnRef>
          <a:fillRef idx="0">
            <a:scrgbClr r="0" g="0" b="0"/>
          </a:fillRef>
          <a:effectRef idx="0">
            <a:scrgbClr r="0" g="0" b="0"/>
          </a:effectRef>
          <a:fontRef idx="minor"/>
        </p:style>
        <p:txBody>
          <a:bodyPr/>
          <a:lstStyle/>
          <a:p>
            <a:endParaRPr lang="en-US"/>
          </a:p>
        </p:txBody>
      </p:sp>
      <p:sp>
        <p:nvSpPr>
          <p:cNvPr id="236" name="Line 9"/>
          <p:cNvSpPr/>
          <p:nvPr/>
        </p:nvSpPr>
        <p:spPr>
          <a:xfrm>
            <a:off x="5562480" y="1981080"/>
            <a:ext cx="360" cy="914400"/>
          </a:xfrm>
          <a:prstGeom prst="line">
            <a:avLst/>
          </a:prstGeom>
          <a:ln w="9360">
            <a:solidFill>
              <a:schemeClr val="tx1"/>
            </a:solidFill>
            <a:miter/>
          </a:ln>
        </p:spPr>
        <p:style>
          <a:lnRef idx="0">
            <a:scrgbClr r="0" g="0" b="0"/>
          </a:lnRef>
          <a:fillRef idx="0">
            <a:scrgbClr r="0" g="0" b="0"/>
          </a:fillRef>
          <a:effectRef idx="0">
            <a:scrgbClr r="0" g="0" b="0"/>
          </a:effectRef>
          <a:fontRef idx="minor"/>
        </p:style>
        <p:txBody>
          <a:bodyPr/>
          <a:lstStyle/>
          <a:p>
            <a:endParaRPr lang="en-US"/>
          </a:p>
        </p:txBody>
      </p:sp>
      <p:sp>
        <p:nvSpPr>
          <p:cNvPr id="237" name="Line 10"/>
          <p:cNvSpPr/>
          <p:nvPr/>
        </p:nvSpPr>
        <p:spPr>
          <a:xfrm>
            <a:off x="6171960" y="1981080"/>
            <a:ext cx="360" cy="914400"/>
          </a:xfrm>
          <a:prstGeom prst="line">
            <a:avLst/>
          </a:prstGeom>
          <a:ln w="9360">
            <a:solidFill>
              <a:schemeClr val="tx1"/>
            </a:solidFill>
            <a:miter/>
          </a:ln>
        </p:spPr>
        <p:style>
          <a:lnRef idx="0">
            <a:scrgbClr r="0" g="0" b="0"/>
          </a:lnRef>
          <a:fillRef idx="0">
            <a:scrgbClr r="0" g="0" b="0"/>
          </a:fillRef>
          <a:effectRef idx="0">
            <a:scrgbClr r="0" g="0" b="0"/>
          </a:effectRef>
          <a:fontRef idx="minor"/>
        </p:style>
        <p:txBody>
          <a:bodyPr/>
          <a:lstStyle/>
          <a:p>
            <a:endParaRPr lang="en-US"/>
          </a:p>
        </p:txBody>
      </p:sp>
      <p:sp>
        <p:nvSpPr>
          <p:cNvPr id="238" name="Line 11"/>
          <p:cNvSpPr/>
          <p:nvPr/>
        </p:nvSpPr>
        <p:spPr>
          <a:xfrm>
            <a:off x="6781800" y="1981080"/>
            <a:ext cx="360" cy="914400"/>
          </a:xfrm>
          <a:prstGeom prst="line">
            <a:avLst/>
          </a:prstGeom>
          <a:ln w="9360">
            <a:solidFill>
              <a:schemeClr val="tx1"/>
            </a:solidFill>
            <a:miter/>
          </a:ln>
        </p:spPr>
        <p:style>
          <a:lnRef idx="0">
            <a:scrgbClr r="0" g="0" b="0"/>
          </a:lnRef>
          <a:fillRef idx="0">
            <a:scrgbClr r="0" g="0" b="0"/>
          </a:fillRef>
          <a:effectRef idx="0">
            <a:scrgbClr r="0" g="0" b="0"/>
          </a:effectRef>
          <a:fontRef idx="minor"/>
        </p:style>
        <p:txBody>
          <a:bodyPr/>
          <a:lstStyle/>
          <a:p>
            <a:endParaRPr lang="en-US"/>
          </a:p>
        </p:txBody>
      </p:sp>
      <p:sp>
        <p:nvSpPr>
          <p:cNvPr id="239" name="Line 12"/>
          <p:cNvSpPr/>
          <p:nvPr/>
        </p:nvSpPr>
        <p:spPr>
          <a:xfrm>
            <a:off x="7391280" y="1981080"/>
            <a:ext cx="360" cy="914400"/>
          </a:xfrm>
          <a:prstGeom prst="line">
            <a:avLst/>
          </a:prstGeom>
          <a:ln w="9360">
            <a:solidFill>
              <a:schemeClr val="tx1"/>
            </a:solidFill>
            <a:miter/>
          </a:ln>
        </p:spPr>
        <p:style>
          <a:lnRef idx="0">
            <a:scrgbClr r="0" g="0" b="0"/>
          </a:lnRef>
          <a:fillRef idx="0">
            <a:scrgbClr r="0" g="0" b="0"/>
          </a:fillRef>
          <a:effectRef idx="0">
            <a:scrgbClr r="0" g="0" b="0"/>
          </a:effectRef>
          <a:fontRef idx="minor"/>
        </p:style>
        <p:txBody>
          <a:bodyPr/>
          <a:lstStyle/>
          <a:p>
            <a:endParaRPr lang="en-US"/>
          </a:p>
        </p:txBody>
      </p:sp>
      <p:sp>
        <p:nvSpPr>
          <p:cNvPr id="240" name="CustomShape 13"/>
          <p:cNvSpPr/>
          <p:nvPr/>
        </p:nvSpPr>
        <p:spPr>
          <a:xfrm>
            <a:off x="3267480" y="2209680"/>
            <a:ext cx="407880" cy="455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400" spc="-1">
                <a:solidFill>
                  <a:srgbClr val="000000"/>
                </a:solidFill>
                <a:uFill>
                  <a:solidFill>
                    <a:srgbClr val="FFFFFF"/>
                  </a:solidFill>
                </a:uFill>
                <a:latin typeface="Tahoma"/>
                <a:ea typeface="DejaVu Sans"/>
              </a:rPr>
              <a:t>H</a:t>
            </a:r>
            <a:endParaRPr lang="en-US" spc="-1">
              <a:solidFill>
                <a:srgbClr val="000000"/>
              </a:solidFill>
              <a:uFill>
                <a:solidFill>
                  <a:srgbClr val="FFFFFF"/>
                </a:solidFill>
              </a:uFill>
              <a:latin typeface="Arial"/>
            </a:endParaRPr>
          </a:p>
        </p:txBody>
      </p:sp>
      <p:sp>
        <p:nvSpPr>
          <p:cNvPr id="241" name="CustomShape 14"/>
          <p:cNvSpPr/>
          <p:nvPr/>
        </p:nvSpPr>
        <p:spPr>
          <a:xfrm>
            <a:off x="3874800" y="2209680"/>
            <a:ext cx="366840" cy="455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400" spc="-1">
                <a:solidFill>
                  <a:srgbClr val="000000"/>
                </a:solidFill>
                <a:uFill>
                  <a:solidFill>
                    <a:srgbClr val="FFFFFF"/>
                  </a:solidFill>
                </a:uFill>
                <a:latin typeface="Tahoma"/>
                <a:ea typeface="DejaVu Sans"/>
              </a:rPr>
              <a:t>e</a:t>
            </a:r>
            <a:endParaRPr lang="en-US" spc="-1">
              <a:solidFill>
                <a:srgbClr val="000000"/>
              </a:solidFill>
              <a:uFill>
                <a:solidFill>
                  <a:srgbClr val="FFFFFF"/>
                </a:solidFill>
              </a:uFill>
              <a:latin typeface="Arial"/>
            </a:endParaRPr>
          </a:p>
        </p:txBody>
      </p:sp>
      <p:sp>
        <p:nvSpPr>
          <p:cNvPr id="242" name="CustomShape 15"/>
          <p:cNvSpPr/>
          <p:nvPr/>
        </p:nvSpPr>
        <p:spPr>
          <a:xfrm>
            <a:off x="4566720" y="2209680"/>
            <a:ext cx="264600" cy="455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400" spc="-1">
                <a:solidFill>
                  <a:srgbClr val="000000"/>
                </a:solidFill>
                <a:uFill>
                  <a:solidFill>
                    <a:srgbClr val="FFFFFF"/>
                  </a:solidFill>
                </a:uFill>
                <a:latin typeface="Tahoma"/>
                <a:ea typeface="DejaVu Sans"/>
              </a:rPr>
              <a:t>l</a:t>
            </a:r>
            <a:endParaRPr lang="en-US" spc="-1">
              <a:solidFill>
                <a:srgbClr val="000000"/>
              </a:solidFill>
              <a:uFill>
                <a:solidFill>
                  <a:srgbClr val="FFFFFF"/>
                </a:solidFill>
              </a:uFill>
              <a:latin typeface="Arial"/>
            </a:endParaRPr>
          </a:p>
        </p:txBody>
      </p:sp>
      <p:sp>
        <p:nvSpPr>
          <p:cNvPr id="243" name="CustomShape 16"/>
          <p:cNvSpPr/>
          <p:nvPr/>
        </p:nvSpPr>
        <p:spPr>
          <a:xfrm>
            <a:off x="5099880" y="2209680"/>
            <a:ext cx="264600" cy="455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400" spc="-1">
                <a:solidFill>
                  <a:srgbClr val="000000"/>
                </a:solidFill>
                <a:uFill>
                  <a:solidFill>
                    <a:srgbClr val="FFFFFF"/>
                  </a:solidFill>
                </a:uFill>
                <a:latin typeface="Tahoma"/>
                <a:ea typeface="DejaVu Sans"/>
              </a:rPr>
              <a:t>l</a:t>
            </a:r>
            <a:endParaRPr lang="en-US" spc="-1">
              <a:solidFill>
                <a:srgbClr val="000000"/>
              </a:solidFill>
              <a:uFill>
                <a:solidFill>
                  <a:srgbClr val="FFFFFF"/>
                </a:solidFill>
              </a:uFill>
              <a:latin typeface="Arial"/>
            </a:endParaRPr>
          </a:p>
        </p:txBody>
      </p:sp>
      <p:sp>
        <p:nvSpPr>
          <p:cNvPr id="244" name="CustomShape 17"/>
          <p:cNvSpPr/>
          <p:nvPr/>
        </p:nvSpPr>
        <p:spPr>
          <a:xfrm>
            <a:off x="5706840" y="2209680"/>
            <a:ext cx="365040" cy="455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400" spc="-1">
                <a:solidFill>
                  <a:srgbClr val="000000"/>
                </a:solidFill>
                <a:uFill>
                  <a:solidFill>
                    <a:srgbClr val="FFFFFF"/>
                  </a:solidFill>
                </a:uFill>
                <a:latin typeface="Tahoma"/>
                <a:ea typeface="DejaVu Sans"/>
              </a:rPr>
              <a:t>o</a:t>
            </a:r>
            <a:endParaRPr lang="en-US" spc="-1">
              <a:solidFill>
                <a:srgbClr val="000000"/>
              </a:solidFill>
              <a:uFill>
                <a:solidFill>
                  <a:srgbClr val="FFFFFF"/>
                </a:solidFill>
              </a:uFill>
              <a:latin typeface="Arial"/>
            </a:endParaRPr>
          </a:p>
        </p:txBody>
      </p:sp>
      <p:sp>
        <p:nvSpPr>
          <p:cNvPr id="245" name="CustomShape 18"/>
          <p:cNvSpPr/>
          <p:nvPr/>
        </p:nvSpPr>
        <p:spPr>
          <a:xfrm>
            <a:off x="6921480" y="2209680"/>
            <a:ext cx="388080" cy="455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400" spc="-1">
                <a:solidFill>
                  <a:srgbClr val="000000"/>
                </a:solidFill>
                <a:uFill>
                  <a:solidFill>
                    <a:srgbClr val="FFFFFF"/>
                  </a:solidFill>
                </a:uFill>
                <a:latin typeface="Tahoma"/>
                <a:ea typeface="DejaVu Sans"/>
              </a:rPr>
              <a:t>B</a:t>
            </a:r>
            <a:endParaRPr lang="en-US" spc="-1">
              <a:solidFill>
                <a:srgbClr val="000000"/>
              </a:solidFill>
              <a:uFill>
                <a:solidFill>
                  <a:srgbClr val="FFFFFF"/>
                </a:solidFill>
              </a:uFill>
              <a:latin typeface="Arial"/>
            </a:endParaRPr>
          </a:p>
        </p:txBody>
      </p:sp>
      <p:sp>
        <p:nvSpPr>
          <p:cNvPr id="246" name="Line 19"/>
          <p:cNvSpPr/>
          <p:nvPr/>
        </p:nvSpPr>
        <p:spPr>
          <a:xfrm>
            <a:off x="8000760" y="1981080"/>
            <a:ext cx="360" cy="914400"/>
          </a:xfrm>
          <a:prstGeom prst="line">
            <a:avLst/>
          </a:prstGeom>
          <a:ln w="9360">
            <a:solidFill>
              <a:schemeClr val="tx1"/>
            </a:solidFill>
            <a:miter/>
          </a:ln>
        </p:spPr>
        <p:style>
          <a:lnRef idx="0">
            <a:scrgbClr r="0" g="0" b="0"/>
          </a:lnRef>
          <a:fillRef idx="0">
            <a:scrgbClr r="0" g="0" b="0"/>
          </a:fillRef>
          <a:effectRef idx="0">
            <a:scrgbClr r="0" g="0" b="0"/>
          </a:effectRef>
          <a:fontRef idx="minor"/>
        </p:style>
        <p:txBody>
          <a:bodyPr/>
          <a:lstStyle/>
          <a:p>
            <a:endParaRPr lang="en-US"/>
          </a:p>
        </p:txBody>
      </p:sp>
      <p:sp>
        <p:nvSpPr>
          <p:cNvPr id="247" name="CustomShape 20"/>
          <p:cNvSpPr/>
          <p:nvPr/>
        </p:nvSpPr>
        <p:spPr>
          <a:xfrm>
            <a:off x="7459320" y="2209680"/>
            <a:ext cx="365040" cy="455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400" spc="-1">
                <a:solidFill>
                  <a:srgbClr val="000000"/>
                </a:solidFill>
                <a:uFill>
                  <a:solidFill>
                    <a:srgbClr val="FFFFFF"/>
                  </a:solidFill>
                </a:uFill>
                <a:latin typeface="Tahoma"/>
                <a:ea typeface="DejaVu Sans"/>
              </a:rPr>
              <a:t>o</a:t>
            </a:r>
            <a:endParaRPr lang="en-US" spc="-1">
              <a:solidFill>
                <a:srgbClr val="000000"/>
              </a:solidFill>
              <a:uFill>
                <a:solidFill>
                  <a:srgbClr val="FFFFFF"/>
                </a:solidFill>
              </a:uFill>
              <a:latin typeface="Arial"/>
            </a:endParaRPr>
          </a:p>
        </p:txBody>
      </p:sp>
      <p:sp>
        <p:nvSpPr>
          <p:cNvPr id="248" name="CustomShape 21"/>
          <p:cNvSpPr/>
          <p:nvPr/>
        </p:nvSpPr>
        <p:spPr>
          <a:xfrm>
            <a:off x="8142960" y="2209680"/>
            <a:ext cx="372960" cy="455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400" spc="-1">
                <a:solidFill>
                  <a:srgbClr val="000000"/>
                </a:solidFill>
                <a:uFill>
                  <a:solidFill>
                    <a:srgbClr val="FFFFFF"/>
                  </a:solidFill>
                </a:uFill>
                <a:latin typeface="Tahoma"/>
                <a:ea typeface="DejaVu Sans"/>
              </a:rPr>
              <a:t>b</a:t>
            </a:r>
            <a:endParaRPr lang="en-US" spc="-1">
              <a:solidFill>
                <a:srgbClr val="000000"/>
              </a:solidFill>
              <a:uFill>
                <a:solidFill>
                  <a:srgbClr val="FFFFFF"/>
                </a:solidFill>
              </a:uFill>
              <a:latin typeface="Arial"/>
            </a:endParaRPr>
          </a:p>
        </p:txBody>
      </p:sp>
      <p:sp>
        <p:nvSpPr>
          <p:cNvPr id="249" name="CustomShape 22"/>
          <p:cNvSpPr/>
          <p:nvPr/>
        </p:nvSpPr>
        <p:spPr>
          <a:xfrm>
            <a:off x="3124200" y="2819520"/>
            <a:ext cx="5485680" cy="82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spc="-1">
                <a:solidFill>
                  <a:srgbClr val="000000"/>
                </a:solidFill>
                <a:uFill>
                  <a:solidFill>
                    <a:srgbClr val="FFFFFF"/>
                  </a:solidFill>
                </a:uFill>
                <a:latin typeface="Tahoma"/>
                <a:ea typeface="DejaVu Sans"/>
              </a:rPr>
              <a:t>  0    1     2    3     4    5     6     7     8</a:t>
            </a:r>
            <a:endParaRPr lang="en-US"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CustomShape 1"/>
          <p:cNvSpPr/>
          <p:nvPr/>
        </p:nvSpPr>
        <p:spPr>
          <a:xfrm>
            <a:off x="4876680" y="6324480"/>
            <a:ext cx="289476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1400" spc="-1" dirty="0">
                <a:solidFill>
                  <a:srgbClr val="000000"/>
                </a:solidFill>
                <a:uFill>
                  <a:solidFill>
                    <a:srgbClr val="FFFFFF"/>
                  </a:solidFill>
                </a:uFill>
                <a:latin typeface="Tahoma"/>
              </a:rPr>
              <a:t>Python Programming, 4/e</a:t>
            </a:r>
            <a:endParaRPr lang="en-US" spc="-1" dirty="0">
              <a:solidFill>
                <a:srgbClr val="000000"/>
              </a:solidFill>
              <a:uFill>
                <a:solidFill>
                  <a:srgbClr val="FFFFFF"/>
                </a:solidFill>
              </a:uFill>
              <a:latin typeface="Arial"/>
            </a:endParaRPr>
          </a:p>
        </p:txBody>
      </p:sp>
      <p:sp>
        <p:nvSpPr>
          <p:cNvPr id="251" name="CustomShape 2"/>
          <p:cNvSpPr/>
          <p:nvPr/>
        </p:nvSpPr>
        <p:spPr>
          <a:xfrm>
            <a:off x="8305680" y="6324480"/>
            <a:ext cx="190440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0369D2D-58F6-4BDB-9C72-D5AB85F7ED70}" type="slidenum">
              <a:rPr lang="en-US" sz="1400" spc="-1">
                <a:solidFill>
                  <a:srgbClr val="000000"/>
                </a:solidFill>
                <a:uFill>
                  <a:solidFill>
                    <a:srgbClr val="FFFFFF"/>
                  </a:solidFill>
                </a:uFill>
                <a:latin typeface="Tahoma"/>
              </a:rPr>
              <a:t>13</a:t>
            </a:fld>
            <a:endParaRPr lang="en-US" spc="-1">
              <a:solidFill>
                <a:srgbClr val="000000"/>
              </a:solidFill>
              <a:uFill>
                <a:solidFill>
                  <a:srgbClr val="FFFFFF"/>
                </a:solidFill>
              </a:uFill>
              <a:latin typeface="Arial"/>
            </a:endParaRPr>
          </a:p>
        </p:txBody>
      </p:sp>
      <p:sp>
        <p:nvSpPr>
          <p:cNvPr id="252" name="CustomShape 3"/>
          <p:cNvSpPr/>
          <p:nvPr/>
        </p:nvSpPr>
        <p:spPr>
          <a:xfrm>
            <a:off x="2674920" y="617400"/>
            <a:ext cx="779220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400" spc="-1">
                <a:solidFill>
                  <a:srgbClr val="333399"/>
                </a:solidFill>
                <a:uFill>
                  <a:solidFill>
                    <a:srgbClr val="FFFFFF"/>
                  </a:solidFill>
                </a:uFill>
                <a:latin typeface="Tahoma"/>
              </a:rPr>
              <a:t>The String Data Type</a:t>
            </a:r>
            <a:endParaRPr lang="en-US" spc="-1">
              <a:solidFill>
                <a:srgbClr val="000000"/>
              </a:solidFill>
              <a:uFill>
                <a:solidFill>
                  <a:srgbClr val="FFFFFF"/>
                </a:solidFill>
              </a:uFill>
              <a:latin typeface="Arial"/>
            </a:endParaRPr>
          </a:p>
        </p:txBody>
      </p:sp>
      <p:sp>
        <p:nvSpPr>
          <p:cNvPr id="253" name="CustomShape 4"/>
          <p:cNvSpPr/>
          <p:nvPr/>
        </p:nvSpPr>
        <p:spPr>
          <a:xfrm>
            <a:off x="2706600" y="2017800"/>
            <a:ext cx="7771680" cy="411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90000"/>
              </a:lnSpc>
              <a:buClr>
                <a:srgbClr val="3333CC"/>
              </a:buClr>
              <a:buSzPct val="60000"/>
              <a:buFont typeface="Wingdings" charset="2"/>
              <a:buChar char=""/>
            </a:pPr>
            <a:r>
              <a:rPr lang="en-US" sz="3200" spc="-1">
                <a:solidFill>
                  <a:srgbClr val="000000"/>
                </a:solidFill>
                <a:uFill>
                  <a:solidFill>
                    <a:srgbClr val="FFFFFF"/>
                  </a:solidFill>
                </a:uFill>
                <a:latin typeface="Tahoma"/>
              </a:rPr>
              <a:t>If either expression is missing, then the start or the end of the string are used.</a:t>
            </a:r>
            <a:endParaRPr lang="en-US" spc="-1">
              <a:solidFill>
                <a:srgbClr val="000000"/>
              </a:solidFill>
              <a:uFill>
                <a:solidFill>
                  <a:srgbClr val="FFFFFF"/>
                </a:solidFill>
              </a:uFill>
              <a:latin typeface="Arial"/>
            </a:endParaRPr>
          </a:p>
          <a:p>
            <a:pPr marL="343080" indent="-342360">
              <a:lnSpc>
                <a:spcPct val="90000"/>
              </a:lnSpc>
              <a:buClr>
                <a:srgbClr val="3333CC"/>
              </a:buClr>
              <a:buSzPct val="60000"/>
              <a:buFont typeface="Wingdings" charset="2"/>
              <a:buChar char=""/>
            </a:pPr>
            <a:r>
              <a:rPr lang="en-US" sz="3200" spc="-1">
                <a:solidFill>
                  <a:srgbClr val="000000"/>
                </a:solidFill>
                <a:uFill>
                  <a:solidFill>
                    <a:srgbClr val="FFFFFF"/>
                  </a:solidFill>
                </a:uFill>
                <a:latin typeface="Tahoma"/>
              </a:rPr>
              <a:t>Can we put two strings together into a longer string?</a:t>
            </a:r>
            <a:endParaRPr lang="en-US" spc="-1">
              <a:solidFill>
                <a:srgbClr val="000000"/>
              </a:solidFill>
              <a:uFill>
                <a:solidFill>
                  <a:srgbClr val="FFFFFF"/>
                </a:solidFill>
              </a:uFill>
              <a:latin typeface="Arial"/>
            </a:endParaRPr>
          </a:p>
          <a:p>
            <a:pPr marL="343080" indent="-342360">
              <a:lnSpc>
                <a:spcPct val="90000"/>
              </a:lnSpc>
              <a:buClr>
                <a:srgbClr val="3333CC"/>
              </a:buClr>
              <a:buSzPct val="60000"/>
              <a:buFont typeface="Wingdings" charset="2"/>
              <a:buChar char=""/>
            </a:pPr>
            <a:r>
              <a:rPr lang="en-US" sz="3200" i="1" spc="-1">
                <a:solidFill>
                  <a:srgbClr val="000000"/>
                </a:solidFill>
                <a:uFill>
                  <a:solidFill>
                    <a:srgbClr val="FFFFFF"/>
                  </a:solidFill>
                </a:uFill>
                <a:latin typeface="Tahoma"/>
              </a:rPr>
              <a:t>Concatenation</a:t>
            </a:r>
            <a:r>
              <a:rPr lang="en-US" sz="3200" spc="-1">
                <a:solidFill>
                  <a:srgbClr val="000000"/>
                </a:solidFill>
                <a:uFill>
                  <a:solidFill>
                    <a:srgbClr val="FFFFFF"/>
                  </a:solidFill>
                </a:uFill>
                <a:latin typeface="Tahoma"/>
              </a:rPr>
              <a:t> </a:t>
            </a:r>
            <a:r>
              <a:rPr lang="en-US" sz="3200" spc="-1">
                <a:solidFill>
                  <a:srgbClr val="000000"/>
                </a:solidFill>
                <a:uFill>
                  <a:solidFill>
                    <a:srgbClr val="FFFFFF"/>
                  </a:solidFill>
                </a:uFill>
                <a:latin typeface="Times New Roman"/>
              </a:rPr>
              <a:t>“</a:t>
            </a:r>
            <a:r>
              <a:rPr lang="en-US" sz="3200" spc="-1">
                <a:solidFill>
                  <a:srgbClr val="000000"/>
                </a:solidFill>
                <a:uFill>
                  <a:solidFill>
                    <a:srgbClr val="FFFFFF"/>
                  </a:solidFill>
                </a:uFill>
                <a:latin typeface="Tahoma"/>
              </a:rPr>
              <a:t>glues</a:t>
            </a:r>
            <a:r>
              <a:rPr lang="en-US" sz="3200" spc="-1">
                <a:solidFill>
                  <a:srgbClr val="000000"/>
                </a:solidFill>
                <a:uFill>
                  <a:solidFill>
                    <a:srgbClr val="FFFFFF"/>
                  </a:solidFill>
                </a:uFill>
                <a:latin typeface="Times New Roman"/>
              </a:rPr>
              <a:t>”</a:t>
            </a:r>
            <a:r>
              <a:rPr lang="en-US" sz="3200" spc="-1">
                <a:solidFill>
                  <a:srgbClr val="000000"/>
                </a:solidFill>
                <a:uFill>
                  <a:solidFill>
                    <a:srgbClr val="FFFFFF"/>
                  </a:solidFill>
                </a:uFill>
                <a:latin typeface="Tahoma"/>
              </a:rPr>
              <a:t> two strings together (+)</a:t>
            </a:r>
            <a:endParaRPr lang="en-US" spc="-1">
              <a:solidFill>
                <a:srgbClr val="000000"/>
              </a:solidFill>
              <a:uFill>
                <a:solidFill>
                  <a:srgbClr val="FFFFFF"/>
                </a:solidFill>
              </a:uFill>
              <a:latin typeface="Arial"/>
            </a:endParaRPr>
          </a:p>
          <a:p>
            <a:pPr marL="343080" indent="-342360">
              <a:lnSpc>
                <a:spcPct val="90000"/>
              </a:lnSpc>
              <a:buClr>
                <a:srgbClr val="3333CC"/>
              </a:buClr>
              <a:buSzPct val="60000"/>
              <a:buFont typeface="Wingdings" charset="2"/>
              <a:buChar char=""/>
            </a:pPr>
            <a:r>
              <a:rPr lang="en-US" sz="3200" i="1" spc="-1">
                <a:solidFill>
                  <a:srgbClr val="000000"/>
                </a:solidFill>
                <a:uFill>
                  <a:solidFill>
                    <a:srgbClr val="FFFFFF"/>
                  </a:solidFill>
                </a:uFill>
                <a:latin typeface="Tahoma"/>
              </a:rPr>
              <a:t>Repetition</a:t>
            </a:r>
            <a:r>
              <a:rPr lang="en-US" sz="3200" spc="-1">
                <a:solidFill>
                  <a:srgbClr val="000000"/>
                </a:solidFill>
                <a:uFill>
                  <a:solidFill>
                    <a:srgbClr val="FFFFFF"/>
                  </a:solidFill>
                </a:uFill>
                <a:latin typeface="Tahoma"/>
              </a:rPr>
              <a:t> builds up a string by multiple concatenations of a string with itself (*)</a:t>
            </a:r>
            <a:endParaRPr lang="en-US"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4876680" y="6324480"/>
            <a:ext cx="289476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1400" spc="-1" dirty="0">
                <a:solidFill>
                  <a:srgbClr val="000000"/>
                </a:solidFill>
                <a:uFill>
                  <a:solidFill>
                    <a:srgbClr val="FFFFFF"/>
                  </a:solidFill>
                </a:uFill>
                <a:latin typeface="Tahoma"/>
              </a:rPr>
              <a:t>Python Programming, 4/e</a:t>
            </a:r>
            <a:endParaRPr lang="en-US" spc="-1" dirty="0">
              <a:solidFill>
                <a:srgbClr val="000000"/>
              </a:solidFill>
              <a:uFill>
                <a:solidFill>
                  <a:srgbClr val="FFFFFF"/>
                </a:solidFill>
              </a:uFill>
              <a:latin typeface="Arial"/>
            </a:endParaRPr>
          </a:p>
        </p:txBody>
      </p:sp>
      <p:sp>
        <p:nvSpPr>
          <p:cNvPr id="255" name="CustomShape 2"/>
          <p:cNvSpPr/>
          <p:nvPr/>
        </p:nvSpPr>
        <p:spPr>
          <a:xfrm>
            <a:off x="8305680" y="6324480"/>
            <a:ext cx="190440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60FB2EC-49AF-4411-8701-FA8CAA05A50E}" type="slidenum">
              <a:rPr lang="en-US" sz="1400" spc="-1">
                <a:solidFill>
                  <a:srgbClr val="000000"/>
                </a:solidFill>
                <a:uFill>
                  <a:solidFill>
                    <a:srgbClr val="FFFFFF"/>
                  </a:solidFill>
                </a:uFill>
                <a:latin typeface="Tahoma"/>
              </a:rPr>
              <a:t>14</a:t>
            </a:fld>
            <a:endParaRPr lang="en-US" spc="-1">
              <a:solidFill>
                <a:srgbClr val="000000"/>
              </a:solidFill>
              <a:uFill>
                <a:solidFill>
                  <a:srgbClr val="FFFFFF"/>
                </a:solidFill>
              </a:uFill>
              <a:latin typeface="Arial"/>
            </a:endParaRPr>
          </a:p>
        </p:txBody>
      </p:sp>
      <p:sp>
        <p:nvSpPr>
          <p:cNvPr id="256" name="CustomShape 3"/>
          <p:cNvSpPr/>
          <p:nvPr/>
        </p:nvSpPr>
        <p:spPr>
          <a:xfrm>
            <a:off x="2674920" y="617400"/>
            <a:ext cx="779220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400" spc="-1">
                <a:solidFill>
                  <a:srgbClr val="333399"/>
                </a:solidFill>
                <a:uFill>
                  <a:solidFill>
                    <a:srgbClr val="FFFFFF"/>
                  </a:solidFill>
                </a:uFill>
                <a:latin typeface="Tahoma"/>
              </a:rPr>
              <a:t>The String Data Type</a:t>
            </a:r>
            <a:endParaRPr lang="en-US" spc="-1">
              <a:solidFill>
                <a:srgbClr val="000000"/>
              </a:solidFill>
              <a:uFill>
                <a:solidFill>
                  <a:srgbClr val="FFFFFF"/>
                </a:solidFill>
              </a:uFill>
              <a:latin typeface="Arial"/>
            </a:endParaRPr>
          </a:p>
        </p:txBody>
      </p:sp>
      <p:sp>
        <p:nvSpPr>
          <p:cNvPr id="257" name="CustomShape 4"/>
          <p:cNvSpPr/>
          <p:nvPr/>
        </p:nvSpPr>
        <p:spPr>
          <a:xfrm>
            <a:off x="2706600" y="2017800"/>
            <a:ext cx="7771680" cy="411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90000"/>
              </a:lnSpc>
              <a:buClr>
                <a:srgbClr val="3333CC"/>
              </a:buClr>
              <a:buSzPct val="60000"/>
              <a:buFont typeface="Wingdings" charset="2"/>
              <a:buChar char=""/>
            </a:pPr>
            <a:r>
              <a:rPr lang="en-US" sz="2800" spc="-1" dirty="0">
                <a:solidFill>
                  <a:srgbClr val="000000"/>
                </a:solidFill>
                <a:uFill>
                  <a:solidFill>
                    <a:srgbClr val="FFFFFF"/>
                  </a:solidFill>
                </a:uFill>
                <a:latin typeface="Tahoma"/>
              </a:rPr>
              <a:t>The function </a:t>
            </a:r>
            <a:r>
              <a:rPr lang="en-US" sz="2800" i="1" spc="-1" dirty="0" err="1">
                <a:solidFill>
                  <a:srgbClr val="000000"/>
                </a:solidFill>
                <a:uFill>
                  <a:solidFill>
                    <a:srgbClr val="FFFFFF"/>
                  </a:solidFill>
                </a:uFill>
                <a:latin typeface="Tahoma"/>
              </a:rPr>
              <a:t>len</a:t>
            </a:r>
            <a:r>
              <a:rPr lang="en-US" sz="2800" spc="-1" dirty="0">
                <a:solidFill>
                  <a:srgbClr val="000000"/>
                </a:solidFill>
                <a:uFill>
                  <a:solidFill>
                    <a:srgbClr val="FFFFFF"/>
                  </a:solidFill>
                </a:uFill>
                <a:latin typeface="Tahoma"/>
              </a:rPr>
              <a:t> will return the length of a string.</a:t>
            </a:r>
            <a:endParaRPr lang="en-US" spc="-1" dirty="0">
              <a:solidFill>
                <a:srgbClr val="000000"/>
              </a:solidFill>
              <a:uFill>
                <a:solidFill>
                  <a:srgbClr val="FFFFFF"/>
                </a:solidFill>
              </a:uFill>
              <a:latin typeface="Arial"/>
            </a:endParaRPr>
          </a:p>
          <a:p>
            <a:pPr marL="343080" indent="-342360">
              <a:lnSpc>
                <a:spcPct val="90000"/>
              </a:lnSpc>
            </a:pPr>
            <a:r>
              <a:rPr lang="en-US" sz="2400" spc="-1" dirty="0">
                <a:solidFill>
                  <a:srgbClr val="000000"/>
                </a:solidFill>
                <a:uFill>
                  <a:solidFill>
                    <a:srgbClr val="FFFFFF"/>
                  </a:solidFill>
                </a:uFill>
                <a:latin typeface="Courier New"/>
              </a:rPr>
              <a:t>&gt;&gt;&gt; "spam" + "eggs"</a:t>
            </a:r>
            <a:endParaRPr lang="en-US" sz="2400" spc="-1" dirty="0">
              <a:solidFill>
                <a:srgbClr val="000000"/>
              </a:solidFill>
              <a:uFill>
                <a:solidFill>
                  <a:srgbClr val="FFFFFF"/>
                </a:solidFill>
              </a:uFill>
              <a:latin typeface="Arial"/>
            </a:endParaRPr>
          </a:p>
          <a:p>
            <a:pPr marL="343080" indent="-342360">
              <a:lnSpc>
                <a:spcPct val="90000"/>
              </a:lnSpc>
            </a:pPr>
            <a:r>
              <a:rPr lang="en-US" sz="2400" spc="-1" dirty="0">
                <a:solidFill>
                  <a:srgbClr val="000000"/>
                </a:solidFill>
                <a:uFill>
                  <a:solidFill>
                    <a:srgbClr val="FFFFFF"/>
                  </a:solidFill>
                </a:uFill>
                <a:latin typeface="Courier New"/>
              </a:rPr>
              <a:t>'</a:t>
            </a:r>
            <a:r>
              <a:rPr lang="en-US" sz="2400" spc="-1" dirty="0" err="1">
                <a:solidFill>
                  <a:srgbClr val="000000"/>
                </a:solidFill>
                <a:uFill>
                  <a:solidFill>
                    <a:srgbClr val="FFFFFF"/>
                  </a:solidFill>
                </a:uFill>
                <a:latin typeface="Courier New"/>
              </a:rPr>
              <a:t>spameggs</a:t>
            </a:r>
            <a:r>
              <a:rPr lang="en-US" sz="2400" spc="-1" dirty="0">
                <a:solidFill>
                  <a:srgbClr val="000000"/>
                </a:solidFill>
                <a:uFill>
                  <a:solidFill>
                    <a:srgbClr val="FFFFFF"/>
                  </a:solidFill>
                </a:uFill>
                <a:latin typeface="Courier New"/>
              </a:rPr>
              <a:t>'</a:t>
            </a:r>
            <a:endParaRPr lang="en-US" sz="2400" spc="-1" dirty="0">
              <a:solidFill>
                <a:srgbClr val="000000"/>
              </a:solidFill>
              <a:uFill>
                <a:solidFill>
                  <a:srgbClr val="FFFFFF"/>
                </a:solidFill>
              </a:uFill>
              <a:latin typeface="Arial"/>
            </a:endParaRPr>
          </a:p>
          <a:p>
            <a:pPr marL="343080" indent="-342360">
              <a:lnSpc>
                <a:spcPct val="90000"/>
              </a:lnSpc>
            </a:pPr>
            <a:r>
              <a:rPr lang="en-US" sz="2400" spc="-1" dirty="0">
                <a:solidFill>
                  <a:srgbClr val="000000"/>
                </a:solidFill>
                <a:uFill>
                  <a:solidFill>
                    <a:srgbClr val="FFFFFF"/>
                  </a:solidFill>
                </a:uFill>
                <a:latin typeface="Courier New"/>
              </a:rPr>
              <a:t>&gt;&gt;&gt; "Spam" + "And" + "Eggs"</a:t>
            </a:r>
            <a:endParaRPr lang="en-US" sz="2400" spc="-1" dirty="0">
              <a:solidFill>
                <a:srgbClr val="000000"/>
              </a:solidFill>
              <a:uFill>
                <a:solidFill>
                  <a:srgbClr val="FFFFFF"/>
                </a:solidFill>
              </a:uFill>
              <a:latin typeface="Arial"/>
            </a:endParaRPr>
          </a:p>
          <a:p>
            <a:pPr marL="343080" indent="-342360">
              <a:lnSpc>
                <a:spcPct val="90000"/>
              </a:lnSpc>
            </a:pPr>
            <a:r>
              <a:rPr lang="en-US" sz="2400" spc="-1" dirty="0">
                <a:solidFill>
                  <a:srgbClr val="000000"/>
                </a:solidFill>
                <a:uFill>
                  <a:solidFill>
                    <a:srgbClr val="FFFFFF"/>
                  </a:solidFill>
                </a:uFill>
                <a:latin typeface="Courier New"/>
              </a:rPr>
              <a:t>'</a:t>
            </a:r>
            <a:r>
              <a:rPr lang="en-US" sz="2400" spc="-1" dirty="0" err="1">
                <a:solidFill>
                  <a:srgbClr val="000000"/>
                </a:solidFill>
                <a:uFill>
                  <a:solidFill>
                    <a:srgbClr val="FFFFFF"/>
                  </a:solidFill>
                </a:uFill>
                <a:latin typeface="Courier New"/>
              </a:rPr>
              <a:t>SpamAndEggs</a:t>
            </a:r>
            <a:r>
              <a:rPr lang="en-US" sz="2400" spc="-1" dirty="0">
                <a:solidFill>
                  <a:srgbClr val="000000"/>
                </a:solidFill>
                <a:uFill>
                  <a:solidFill>
                    <a:srgbClr val="FFFFFF"/>
                  </a:solidFill>
                </a:uFill>
                <a:latin typeface="Courier New"/>
              </a:rPr>
              <a:t>'</a:t>
            </a:r>
            <a:endParaRPr lang="en-US" sz="2400" spc="-1" dirty="0">
              <a:solidFill>
                <a:srgbClr val="000000"/>
              </a:solidFill>
              <a:uFill>
                <a:solidFill>
                  <a:srgbClr val="FFFFFF"/>
                </a:solidFill>
              </a:uFill>
              <a:latin typeface="Arial"/>
            </a:endParaRPr>
          </a:p>
          <a:p>
            <a:pPr marL="343080" indent="-342360">
              <a:lnSpc>
                <a:spcPct val="90000"/>
              </a:lnSpc>
            </a:pPr>
            <a:r>
              <a:rPr lang="en-US" sz="2400" spc="-1" dirty="0">
                <a:solidFill>
                  <a:srgbClr val="000000"/>
                </a:solidFill>
                <a:uFill>
                  <a:solidFill>
                    <a:srgbClr val="FFFFFF"/>
                  </a:solidFill>
                </a:uFill>
                <a:latin typeface="Courier New"/>
              </a:rPr>
              <a:t>&gt;&gt;&gt; 3 * "spam"</a:t>
            </a:r>
            <a:endParaRPr lang="en-US" sz="2400" spc="-1" dirty="0">
              <a:solidFill>
                <a:srgbClr val="000000"/>
              </a:solidFill>
              <a:uFill>
                <a:solidFill>
                  <a:srgbClr val="FFFFFF"/>
                </a:solidFill>
              </a:uFill>
              <a:latin typeface="Arial"/>
            </a:endParaRPr>
          </a:p>
          <a:p>
            <a:pPr marL="343080" indent="-342360">
              <a:lnSpc>
                <a:spcPct val="90000"/>
              </a:lnSpc>
            </a:pPr>
            <a:r>
              <a:rPr lang="en-US" sz="2400" spc="-1" dirty="0">
                <a:solidFill>
                  <a:srgbClr val="000000"/>
                </a:solidFill>
                <a:uFill>
                  <a:solidFill>
                    <a:srgbClr val="FFFFFF"/>
                  </a:solidFill>
                </a:uFill>
                <a:latin typeface="Courier New"/>
              </a:rPr>
              <a:t>'</a:t>
            </a:r>
            <a:r>
              <a:rPr lang="en-US" sz="2400" spc="-1" dirty="0" err="1">
                <a:solidFill>
                  <a:srgbClr val="000000"/>
                </a:solidFill>
                <a:uFill>
                  <a:solidFill>
                    <a:srgbClr val="FFFFFF"/>
                  </a:solidFill>
                </a:uFill>
                <a:latin typeface="Courier New"/>
              </a:rPr>
              <a:t>spamspamspam</a:t>
            </a:r>
            <a:r>
              <a:rPr lang="en-US" sz="2400" spc="-1" dirty="0">
                <a:solidFill>
                  <a:srgbClr val="000000"/>
                </a:solidFill>
                <a:uFill>
                  <a:solidFill>
                    <a:srgbClr val="FFFFFF"/>
                  </a:solidFill>
                </a:uFill>
                <a:latin typeface="Courier New"/>
              </a:rPr>
              <a:t>'</a:t>
            </a:r>
            <a:endParaRPr lang="en-US" sz="2400" spc="-1" dirty="0">
              <a:solidFill>
                <a:srgbClr val="000000"/>
              </a:solidFill>
              <a:uFill>
                <a:solidFill>
                  <a:srgbClr val="FFFFFF"/>
                </a:solidFill>
              </a:uFill>
              <a:latin typeface="Arial"/>
            </a:endParaRPr>
          </a:p>
          <a:p>
            <a:pPr marL="343080" indent="-342360">
              <a:lnSpc>
                <a:spcPct val="90000"/>
              </a:lnSpc>
            </a:pPr>
            <a:r>
              <a:rPr lang="en-US" sz="2400" spc="-1" dirty="0">
                <a:solidFill>
                  <a:srgbClr val="000000"/>
                </a:solidFill>
                <a:uFill>
                  <a:solidFill>
                    <a:srgbClr val="FFFFFF"/>
                  </a:solidFill>
                </a:uFill>
                <a:latin typeface="Courier New"/>
              </a:rPr>
              <a:t>&gt;&gt;&gt; "spam" * 5</a:t>
            </a:r>
            <a:endParaRPr lang="en-US" sz="2400" spc="-1" dirty="0">
              <a:solidFill>
                <a:srgbClr val="000000"/>
              </a:solidFill>
              <a:uFill>
                <a:solidFill>
                  <a:srgbClr val="FFFFFF"/>
                </a:solidFill>
              </a:uFill>
              <a:latin typeface="Arial"/>
            </a:endParaRPr>
          </a:p>
          <a:p>
            <a:pPr marL="343080" indent="-342360">
              <a:lnSpc>
                <a:spcPct val="90000"/>
              </a:lnSpc>
            </a:pPr>
            <a:r>
              <a:rPr lang="en-US" sz="2400" spc="-1" dirty="0">
                <a:solidFill>
                  <a:srgbClr val="000000"/>
                </a:solidFill>
                <a:uFill>
                  <a:solidFill>
                    <a:srgbClr val="FFFFFF"/>
                  </a:solidFill>
                </a:uFill>
                <a:latin typeface="Courier New"/>
              </a:rPr>
              <a:t>'</a:t>
            </a:r>
            <a:r>
              <a:rPr lang="en-US" sz="2400" spc="-1" dirty="0" err="1">
                <a:solidFill>
                  <a:srgbClr val="000000"/>
                </a:solidFill>
                <a:uFill>
                  <a:solidFill>
                    <a:srgbClr val="FFFFFF"/>
                  </a:solidFill>
                </a:uFill>
                <a:latin typeface="Courier New"/>
              </a:rPr>
              <a:t>spamspamspamspamspam</a:t>
            </a:r>
            <a:r>
              <a:rPr lang="en-US" sz="2400" spc="-1" dirty="0">
                <a:solidFill>
                  <a:srgbClr val="000000"/>
                </a:solidFill>
                <a:uFill>
                  <a:solidFill>
                    <a:srgbClr val="FFFFFF"/>
                  </a:solidFill>
                </a:uFill>
                <a:latin typeface="Courier New"/>
              </a:rPr>
              <a:t>'</a:t>
            </a:r>
            <a:endParaRPr lang="en-US" sz="2400" spc="-1" dirty="0">
              <a:solidFill>
                <a:srgbClr val="000000"/>
              </a:solidFill>
              <a:uFill>
                <a:solidFill>
                  <a:srgbClr val="FFFFFF"/>
                </a:solidFill>
              </a:uFill>
              <a:latin typeface="Arial"/>
            </a:endParaRPr>
          </a:p>
          <a:p>
            <a:pPr marL="343080" indent="-342360">
              <a:lnSpc>
                <a:spcPct val="90000"/>
              </a:lnSpc>
            </a:pPr>
            <a:r>
              <a:rPr lang="en-US" sz="2400" spc="-1" dirty="0">
                <a:solidFill>
                  <a:srgbClr val="000000"/>
                </a:solidFill>
                <a:uFill>
                  <a:solidFill>
                    <a:srgbClr val="FFFFFF"/>
                  </a:solidFill>
                </a:uFill>
                <a:latin typeface="Courier New"/>
              </a:rPr>
              <a:t>&gt;&gt;&gt; (3 * "spam") + ("eggs" * 5)</a:t>
            </a:r>
            <a:endParaRPr lang="en-US" sz="2400" spc="-1" dirty="0">
              <a:solidFill>
                <a:srgbClr val="000000"/>
              </a:solidFill>
              <a:uFill>
                <a:solidFill>
                  <a:srgbClr val="FFFFFF"/>
                </a:solidFill>
              </a:uFill>
              <a:latin typeface="Arial"/>
            </a:endParaRPr>
          </a:p>
          <a:p>
            <a:pPr marL="343080" indent="-342360">
              <a:lnSpc>
                <a:spcPct val="90000"/>
              </a:lnSpc>
            </a:pPr>
            <a:r>
              <a:rPr lang="en-US" sz="2400" spc="-1" dirty="0">
                <a:solidFill>
                  <a:srgbClr val="000000"/>
                </a:solidFill>
                <a:uFill>
                  <a:solidFill>
                    <a:srgbClr val="FFFFFF"/>
                  </a:solidFill>
                </a:uFill>
                <a:latin typeface="Courier New"/>
              </a:rPr>
              <a:t>'</a:t>
            </a:r>
            <a:r>
              <a:rPr lang="en-US" sz="2400" spc="-1" dirty="0" err="1">
                <a:solidFill>
                  <a:srgbClr val="000000"/>
                </a:solidFill>
                <a:uFill>
                  <a:solidFill>
                    <a:srgbClr val="FFFFFF"/>
                  </a:solidFill>
                </a:uFill>
                <a:latin typeface="Courier New"/>
              </a:rPr>
              <a:t>spamspamspameggseggseggseggseggs</a:t>
            </a:r>
            <a:r>
              <a:rPr lang="en-US" sz="2400" spc="-1" dirty="0">
                <a:solidFill>
                  <a:srgbClr val="000000"/>
                </a:solidFill>
                <a:uFill>
                  <a:solidFill>
                    <a:srgbClr val="FFFFFF"/>
                  </a:solidFill>
                </a:uFill>
                <a:latin typeface="Courier New"/>
              </a:rPr>
              <a:t>'</a:t>
            </a:r>
            <a:endParaRPr lang="en-US" sz="2400"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4876680" y="6324480"/>
            <a:ext cx="289476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1400" spc="-1" dirty="0">
                <a:solidFill>
                  <a:srgbClr val="000000"/>
                </a:solidFill>
                <a:uFill>
                  <a:solidFill>
                    <a:srgbClr val="FFFFFF"/>
                  </a:solidFill>
                </a:uFill>
                <a:latin typeface="Tahoma"/>
              </a:rPr>
              <a:t>Python Programming, 4/e</a:t>
            </a:r>
            <a:endParaRPr lang="en-US" spc="-1" dirty="0">
              <a:solidFill>
                <a:srgbClr val="000000"/>
              </a:solidFill>
              <a:uFill>
                <a:solidFill>
                  <a:srgbClr val="FFFFFF"/>
                </a:solidFill>
              </a:uFill>
              <a:latin typeface="Arial"/>
            </a:endParaRPr>
          </a:p>
        </p:txBody>
      </p:sp>
      <p:sp>
        <p:nvSpPr>
          <p:cNvPr id="259" name="CustomShape 2"/>
          <p:cNvSpPr/>
          <p:nvPr/>
        </p:nvSpPr>
        <p:spPr>
          <a:xfrm>
            <a:off x="8305680" y="6324480"/>
            <a:ext cx="190440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A26CF5D-1FD3-434E-90EC-646758893694}" type="slidenum">
              <a:rPr lang="en-US" sz="1400" spc="-1">
                <a:solidFill>
                  <a:srgbClr val="000000"/>
                </a:solidFill>
                <a:uFill>
                  <a:solidFill>
                    <a:srgbClr val="FFFFFF"/>
                  </a:solidFill>
                </a:uFill>
                <a:latin typeface="Tahoma"/>
              </a:rPr>
              <a:t>15</a:t>
            </a:fld>
            <a:endParaRPr lang="en-US" spc="-1">
              <a:solidFill>
                <a:srgbClr val="000000"/>
              </a:solidFill>
              <a:uFill>
                <a:solidFill>
                  <a:srgbClr val="FFFFFF"/>
                </a:solidFill>
              </a:uFill>
              <a:latin typeface="Arial"/>
            </a:endParaRPr>
          </a:p>
        </p:txBody>
      </p:sp>
      <p:sp>
        <p:nvSpPr>
          <p:cNvPr id="260" name="CustomShape 3"/>
          <p:cNvSpPr/>
          <p:nvPr/>
        </p:nvSpPr>
        <p:spPr>
          <a:xfrm>
            <a:off x="2674920" y="617400"/>
            <a:ext cx="779220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400" spc="-1">
                <a:solidFill>
                  <a:srgbClr val="333399"/>
                </a:solidFill>
                <a:uFill>
                  <a:solidFill>
                    <a:srgbClr val="FFFFFF"/>
                  </a:solidFill>
                </a:uFill>
                <a:latin typeface="Tahoma"/>
              </a:rPr>
              <a:t>The String Data Type</a:t>
            </a:r>
            <a:endParaRPr lang="en-US" spc="-1">
              <a:solidFill>
                <a:srgbClr val="000000"/>
              </a:solidFill>
              <a:uFill>
                <a:solidFill>
                  <a:srgbClr val="FFFFFF"/>
                </a:solidFill>
              </a:uFill>
              <a:latin typeface="Arial"/>
            </a:endParaRPr>
          </a:p>
        </p:txBody>
      </p:sp>
      <p:sp>
        <p:nvSpPr>
          <p:cNvPr id="261" name="CustomShape 4"/>
          <p:cNvSpPr/>
          <p:nvPr/>
        </p:nvSpPr>
        <p:spPr>
          <a:xfrm>
            <a:off x="2706600" y="2017800"/>
            <a:ext cx="7771680" cy="411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r>
              <a:rPr lang="en-US" sz="2400" spc="-1" dirty="0">
                <a:solidFill>
                  <a:srgbClr val="000000"/>
                </a:solidFill>
                <a:uFill>
                  <a:solidFill>
                    <a:srgbClr val="FFFFFF"/>
                  </a:solidFill>
                </a:uFill>
                <a:latin typeface="Courier New"/>
              </a:rPr>
              <a:t>&gt;&gt;&gt; </a:t>
            </a:r>
            <a:r>
              <a:rPr lang="en-US" sz="2400" spc="-1" dirty="0" err="1">
                <a:solidFill>
                  <a:srgbClr val="000000"/>
                </a:solidFill>
                <a:uFill>
                  <a:solidFill>
                    <a:srgbClr val="FFFFFF"/>
                  </a:solidFill>
                </a:uFill>
                <a:latin typeface="Courier New"/>
              </a:rPr>
              <a:t>len</a:t>
            </a:r>
            <a:r>
              <a:rPr lang="en-US" sz="2400" spc="-1" dirty="0">
                <a:solidFill>
                  <a:srgbClr val="000000"/>
                </a:solidFill>
                <a:uFill>
                  <a:solidFill>
                    <a:srgbClr val="FFFFFF"/>
                  </a:solidFill>
                </a:uFill>
                <a:latin typeface="Courier New"/>
              </a:rPr>
              <a:t>("spam")</a:t>
            </a:r>
            <a:endParaRPr lang="en-US" sz="2400" spc="-1" dirty="0">
              <a:solidFill>
                <a:srgbClr val="000000"/>
              </a:solidFill>
              <a:uFill>
                <a:solidFill>
                  <a:srgbClr val="FFFFFF"/>
                </a:solidFill>
              </a:uFill>
              <a:latin typeface="Arial"/>
            </a:endParaRPr>
          </a:p>
          <a:p>
            <a:pPr marL="343080" indent="-342360"/>
            <a:r>
              <a:rPr lang="en-US" sz="2400" spc="-1" dirty="0">
                <a:solidFill>
                  <a:srgbClr val="000000"/>
                </a:solidFill>
                <a:uFill>
                  <a:solidFill>
                    <a:srgbClr val="FFFFFF"/>
                  </a:solidFill>
                </a:uFill>
                <a:latin typeface="Courier New"/>
              </a:rPr>
              <a:t>4</a:t>
            </a:r>
            <a:endParaRPr lang="en-US" sz="2400" spc="-1" dirty="0">
              <a:solidFill>
                <a:srgbClr val="000000"/>
              </a:solidFill>
              <a:uFill>
                <a:solidFill>
                  <a:srgbClr val="FFFFFF"/>
                </a:solidFill>
              </a:uFill>
              <a:latin typeface="Arial"/>
            </a:endParaRPr>
          </a:p>
          <a:p>
            <a:pPr marL="343080" indent="-342360"/>
            <a:r>
              <a:rPr lang="en-US" sz="2400" spc="-1" dirty="0">
                <a:solidFill>
                  <a:srgbClr val="000000"/>
                </a:solidFill>
                <a:uFill>
                  <a:solidFill>
                    <a:srgbClr val="FFFFFF"/>
                  </a:solidFill>
                </a:uFill>
                <a:latin typeface="Courier New"/>
              </a:rPr>
              <a:t>&gt;&gt;&gt; for </a:t>
            </a:r>
            <a:r>
              <a:rPr lang="en-US" sz="2400" spc="-1" dirty="0" err="1">
                <a:solidFill>
                  <a:srgbClr val="000000"/>
                </a:solidFill>
                <a:uFill>
                  <a:solidFill>
                    <a:srgbClr val="FFFFFF"/>
                  </a:solidFill>
                </a:uFill>
                <a:latin typeface="Courier New"/>
              </a:rPr>
              <a:t>ch</a:t>
            </a:r>
            <a:r>
              <a:rPr lang="en-US" sz="2400" spc="-1" dirty="0">
                <a:solidFill>
                  <a:srgbClr val="000000"/>
                </a:solidFill>
                <a:uFill>
                  <a:solidFill>
                    <a:srgbClr val="FFFFFF"/>
                  </a:solidFill>
                </a:uFill>
                <a:latin typeface="Courier New"/>
              </a:rPr>
              <a:t> in "Spam!":</a:t>
            </a:r>
            <a:endParaRPr lang="en-US" sz="2400" spc="-1" dirty="0">
              <a:solidFill>
                <a:srgbClr val="000000"/>
              </a:solidFill>
              <a:uFill>
                <a:solidFill>
                  <a:srgbClr val="FFFFFF"/>
                </a:solidFill>
              </a:uFill>
              <a:latin typeface="Arial"/>
            </a:endParaRPr>
          </a:p>
          <a:p>
            <a:pPr marL="343080" indent="-342360"/>
            <a:r>
              <a:rPr lang="en-US" sz="2400" spc="-1" dirty="0">
                <a:solidFill>
                  <a:srgbClr val="000000"/>
                </a:solidFill>
                <a:uFill>
                  <a:solidFill>
                    <a:srgbClr val="FFFFFF"/>
                  </a:solidFill>
                </a:uFill>
                <a:latin typeface="Courier New"/>
              </a:rPr>
              <a:t>	      print (</a:t>
            </a:r>
            <a:r>
              <a:rPr lang="en-US" sz="2400" spc="-1" dirty="0" err="1">
                <a:solidFill>
                  <a:srgbClr val="000000"/>
                </a:solidFill>
                <a:uFill>
                  <a:solidFill>
                    <a:srgbClr val="FFFFFF"/>
                  </a:solidFill>
                </a:uFill>
                <a:latin typeface="Courier New"/>
              </a:rPr>
              <a:t>ch</a:t>
            </a:r>
            <a:r>
              <a:rPr lang="en-US" sz="2400" spc="-1" dirty="0">
                <a:solidFill>
                  <a:srgbClr val="000000"/>
                </a:solidFill>
                <a:uFill>
                  <a:solidFill>
                    <a:srgbClr val="FFFFFF"/>
                  </a:solidFill>
                </a:uFill>
                <a:latin typeface="Courier New"/>
              </a:rPr>
              <a:t>, end=" ")</a:t>
            </a:r>
            <a:endParaRPr lang="en-US" sz="2400" spc="-1" dirty="0">
              <a:solidFill>
                <a:srgbClr val="000000"/>
              </a:solidFill>
              <a:uFill>
                <a:solidFill>
                  <a:srgbClr val="FFFFFF"/>
                </a:solidFill>
              </a:uFill>
              <a:latin typeface="Arial"/>
            </a:endParaRPr>
          </a:p>
          <a:p>
            <a:pPr marL="343080" indent="-342360"/>
            <a:r>
              <a:rPr lang="en-US" sz="2400" spc="-1" dirty="0">
                <a:solidFill>
                  <a:srgbClr val="000000"/>
                </a:solidFill>
                <a:uFill>
                  <a:solidFill>
                    <a:srgbClr val="FFFFFF"/>
                  </a:solidFill>
                </a:uFill>
                <a:latin typeface="Courier New"/>
              </a:rPr>
              <a:t>	</a:t>
            </a:r>
            <a:endParaRPr lang="en-US" sz="2400" spc="-1" dirty="0">
              <a:solidFill>
                <a:srgbClr val="000000"/>
              </a:solidFill>
              <a:uFill>
                <a:solidFill>
                  <a:srgbClr val="FFFFFF"/>
                </a:solidFill>
              </a:uFill>
              <a:latin typeface="Arial"/>
            </a:endParaRPr>
          </a:p>
          <a:p>
            <a:pPr marL="343080" indent="-342360"/>
            <a:r>
              <a:rPr lang="en-US" sz="2400" spc="-1" dirty="0">
                <a:solidFill>
                  <a:srgbClr val="000000"/>
                </a:solidFill>
                <a:uFill>
                  <a:solidFill>
                    <a:srgbClr val="FFFFFF"/>
                  </a:solidFill>
                </a:uFill>
                <a:latin typeface="Courier New"/>
              </a:rPr>
              <a:t>S p a m !</a:t>
            </a:r>
            <a:endParaRPr lang="en-US" sz="2400"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CustomShape 1"/>
          <p:cNvSpPr/>
          <p:nvPr/>
        </p:nvSpPr>
        <p:spPr>
          <a:xfrm>
            <a:off x="4876680" y="6324480"/>
            <a:ext cx="289476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1400" spc="-1" dirty="0">
                <a:solidFill>
                  <a:srgbClr val="000000"/>
                </a:solidFill>
                <a:uFill>
                  <a:solidFill>
                    <a:srgbClr val="FFFFFF"/>
                  </a:solidFill>
                </a:uFill>
                <a:latin typeface="Tahoma"/>
              </a:rPr>
              <a:t>Python Programming, 4/e</a:t>
            </a:r>
            <a:endParaRPr lang="en-US" spc="-1" dirty="0">
              <a:solidFill>
                <a:srgbClr val="000000"/>
              </a:solidFill>
              <a:uFill>
                <a:solidFill>
                  <a:srgbClr val="FFFFFF"/>
                </a:solidFill>
              </a:uFill>
              <a:latin typeface="Arial"/>
            </a:endParaRPr>
          </a:p>
        </p:txBody>
      </p:sp>
      <p:sp>
        <p:nvSpPr>
          <p:cNvPr id="263" name="CustomShape 2"/>
          <p:cNvSpPr/>
          <p:nvPr/>
        </p:nvSpPr>
        <p:spPr>
          <a:xfrm>
            <a:off x="8305680" y="6324480"/>
            <a:ext cx="190440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06D48F5-250D-4D13-B36A-1A9D4269D86C}" type="slidenum">
              <a:rPr lang="en-US" sz="1400" spc="-1">
                <a:solidFill>
                  <a:srgbClr val="000000"/>
                </a:solidFill>
                <a:uFill>
                  <a:solidFill>
                    <a:srgbClr val="FFFFFF"/>
                  </a:solidFill>
                </a:uFill>
                <a:latin typeface="Tahoma"/>
              </a:rPr>
              <a:t>16</a:t>
            </a:fld>
            <a:endParaRPr lang="en-US" spc="-1">
              <a:solidFill>
                <a:srgbClr val="000000"/>
              </a:solidFill>
              <a:uFill>
                <a:solidFill>
                  <a:srgbClr val="FFFFFF"/>
                </a:solidFill>
              </a:uFill>
              <a:latin typeface="Arial"/>
            </a:endParaRPr>
          </a:p>
        </p:txBody>
      </p:sp>
      <p:sp>
        <p:nvSpPr>
          <p:cNvPr id="264" name="CustomShape 3"/>
          <p:cNvSpPr/>
          <p:nvPr/>
        </p:nvSpPr>
        <p:spPr>
          <a:xfrm>
            <a:off x="2674920" y="617400"/>
            <a:ext cx="779220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400" spc="-1">
                <a:solidFill>
                  <a:srgbClr val="333399"/>
                </a:solidFill>
                <a:uFill>
                  <a:solidFill>
                    <a:srgbClr val="FFFFFF"/>
                  </a:solidFill>
                </a:uFill>
                <a:latin typeface="Tahoma"/>
              </a:rPr>
              <a:t>The String Data Type</a:t>
            </a:r>
            <a:endParaRPr lang="en-US" spc="-1">
              <a:solidFill>
                <a:srgbClr val="000000"/>
              </a:solidFill>
              <a:uFill>
                <a:solidFill>
                  <a:srgbClr val="FFFFFF"/>
                </a:solidFill>
              </a:uFill>
              <a:latin typeface="Arial"/>
            </a:endParaRPr>
          </a:p>
        </p:txBody>
      </p:sp>
      <p:graphicFrame>
        <p:nvGraphicFramePr>
          <p:cNvPr id="265" name="Table 4"/>
          <p:cNvGraphicFramePr/>
          <p:nvPr/>
        </p:nvGraphicFramePr>
        <p:xfrm>
          <a:off x="2971920" y="2133720"/>
          <a:ext cx="6095520" cy="4064760"/>
        </p:xfrm>
        <a:graphic>
          <a:graphicData uri="http://schemas.openxmlformats.org/drawingml/2006/table">
            <a:tbl>
              <a:tblPr/>
              <a:tblGrid>
                <a:gridCol w="3047760">
                  <a:extLst>
                    <a:ext uri="{9D8B030D-6E8A-4147-A177-3AD203B41FA5}">
                      <a16:colId xmlns:a16="http://schemas.microsoft.com/office/drawing/2014/main" val="20000"/>
                    </a:ext>
                  </a:extLst>
                </a:gridCol>
                <a:gridCol w="3047760">
                  <a:extLst>
                    <a:ext uri="{9D8B030D-6E8A-4147-A177-3AD203B41FA5}">
                      <a16:colId xmlns:a16="http://schemas.microsoft.com/office/drawing/2014/main" val="20001"/>
                    </a:ext>
                  </a:extLst>
                </a:gridCol>
              </a:tblGrid>
              <a:tr h="554400">
                <a:tc>
                  <a:txBody>
                    <a:bodyPr/>
                    <a:lstStyle/>
                    <a:p>
                      <a:pPr algn="ctr">
                        <a:lnSpc>
                          <a:spcPct val="100000"/>
                        </a:lnSpc>
                      </a:pPr>
                      <a:r>
                        <a:rPr lang="en-US" sz="2800" b="1" strike="noStrike" spc="-1">
                          <a:solidFill>
                            <a:srgbClr val="FFFFFF"/>
                          </a:solidFill>
                          <a:uFill>
                            <a:solidFill>
                              <a:srgbClr val="FFFFFF"/>
                            </a:solidFill>
                          </a:uFill>
                          <a:latin typeface="Tahoma"/>
                        </a:rPr>
                        <a:t>Operator</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0000"/>
                    </a:solidFill>
                  </a:tcPr>
                </a:tc>
                <a:tc>
                  <a:txBody>
                    <a:bodyPr/>
                    <a:lstStyle/>
                    <a:p>
                      <a:pPr algn="ctr">
                        <a:lnSpc>
                          <a:spcPct val="100000"/>
                        </a:lnSpc>
                      </a:pPr>
                      <a:r>
                        <a:rPr lang="en-US" sz="2800" b="1" strike="noStrike" spc="-1">
                          <a:solidFill>
                            <a:srgbClr val="FFFFFF"/>
                          </a:solidFill>
                          <a:uFill>
                            <a:solidFill>
                              <a:srgbClr val="FFFFFF"/>
                            </a:solidFill>
                          </a:uFill>
                          <a:latin typeface="Tahoma"/>
                        </a:rPr>
                        <a:t>Meaning</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0000"/>
                    </a:solidFill>
                  </a:tcPr>
                </a:tc>
                <a:extLst>
                  <a:ext uri="{0D108BD9-81ED-4DB2-BD59-A6C34878D82A}">
                    <a16:rowId xmlns:a16="http://schemas.microsoft.com/office/drawing/2014/main" val="10000"/>
                  </a:ext>
                </a:extLst>
              </a:tr>
              <a:tr h="552960">
                <a:tc>
                  <a:txBody>
                    <a:bodyPr/>
                    <a:lstStyle/>
                    <a:p>
                      <a:pPr algn="ctr">
                        <a:lnSpc>
                          <a:spcPct val="100000"/>
                        </a:lnSpc>
                      </a:pPr>
                      <a:r>
                        <a:rPr lang="en-US" sz="2800" b="0" strike="noStrike" spc="-1">
                          <a:solidFill>
                            <a:srgbClr val="000000"/>
                          </a:solidFill>
                          <a:uFill>
                            <a:solidFill>
                              <a:srgbClr val="FFFFFF"/>
                            </a:solidFill>
                          </a:uFill>
                          <a:latin typeface="Tahoma"/>
                        </a:rPr>
                        <a:t>+</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gn="ctr">
                        <a:lnSpc>
                          <a:spcPct val="100000"/>
                        </a:lnSpc>
                      </a:pPr>
                      <a:r>
                        <a:rPr lang="en-US" sz="2800" b="0" strike="noStrike" spc="-1">
                          <a:solidFill>
                            <a:srgbClr val="000000"/>
                          </a:solidFill>
                          <a:uFill>
                            <a:solidFill>
                              <a:srgbClr val="FFFFFF"/>
                            </a:solidFill>
                          </a:uFill>
                          <a:latin typeface="Tahoma"/>
                        </a:rPr>
                        <a:t>Concatenation</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extLst>
                  <a:ext uri="{0D108BD9-81ED-4DB2-BD59-A6C34878D82A}">
                    <a16:rowId xmlns:a16="http://schemas.microsoft.com/office/drawing/2014/main" val="10001"/>
                  </a:ext>
                </a:extLst>
              </a:tr>
              <a:tr h="554400">
                <a:tc>
                  <a:txBody>
                    <a:bodyPr/>
                    <a:lstStyle/>
                    <a:p>
                      <a:pPr algn="ctr">
                        <a:lnSpc>
                          <a:spcPct val="100000"/>
                        </a:lnSpc>
                      </a:pPr>
                      <a:r>
                        <a:rPr lang="en-US" sz="2800" b="0" strike="noStrike" spc="-1">
                          <a:solidFill>
                            <a:srgbClr val="000000"/>
                          </a:solidFill>
                          <a:uFill>
                            <a:solidFill>
                              <a:srgbClr val="FFFFFF"/>
                            </a:solidFill>
                          </a:uFill>
                          <a:latin typeface="Tahoma"/>
                        </a:rPr>
                        <a:t>*</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ctr">
                        <a:lnSpc>
                          <a:spcPct val="100000"/>
                        </a:lnSpc>
                      </a:pPr>
                      <a:r>
                        <a:rPr lang="en-US" sz="2800" b="0" strike="noStrike" spc="-1">
                          <a:solidFill>
                            <a:srgbClr val="000000"/>
                          </a:solidFill>
                          <a:uFill>
                            <a:solidFill>
                              <a:srgbClr val="FFFFFF"/>
                            </a:solidFill>
                          </a:uFill>
                          <a:latin typeface="Tahoma"/>
                        </a:rPr>
                        <a:t>Repetition</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extLst>
                  <a:ext uri="{0D108BD9-81ED-4DB2-BD59-A6C34878D82A}">
                    <a16:rowId xmlns:a16="http://schemas.microsoft.com/office/drawing/2014/main" val="10002"/>
                  </a:ext>
                </a:extLst>
              </a:tr>
              <a:tr h="554400">
                <a:tc>
                  <a:txBody>
                    <a:bodyPr/>
                    <a:lstStyle/>
                    <a:p>
                      <a:pPr algn="ctr">
                        <a:lnSpc>
                          <a:spcPct val="100000"/>
                        </a:lnSpc>
                      </a:pPr>
                      <a:r>
                        <a:rPr lang="en-US" sz="2800" b="0" strike="noStrike" spc="-1">
                          <a:solidFill>
                            <a:srgbClr val="000000"/>
                          </a:solidFill>
                          <a:uFill>
                            <a:solidFill>
                              <a:srgbClr val="FFFFFF"/>
                            </a:solidFill>
                          </a:uFill>
                          <a:latin typeface="Tahoma"/>
                        </a:rPr>
                        <a:t>&lt;string&gt;[]</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gn="ctr">
                        <a:lnSpc>
                          <a:spcPct val="100000"/>
                        </a:lnSpc>
                      </a:pPr>
                      <a:r>
                        <a:rPr lang="en-US" sz="2800" b="0" strike="noStrike" spc="-1">
                          <a:solidFill>
                            <a:srgbClr val="000000"/>
                          </a:solidFill>
                          <a:uFill>
                            <a:solidFill>
                              <a:srgbClr val="FFFFFF"/>
                            </a:solidFill>
                          </a:uFill>
                          <a:latin typeface="Tahoma"/>
                        </a:rPr>
                        <a:t>Indexing</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extLst>
                  <a:ext uri="{0D108BD9-81ED-4DB2-BD59-A6C34878D82A}">
                    <a16:rowId xmlns:a16="http://schemas.microsoft.com/office/drawing/2014/main" val="10003"/>
                  </a:ext>
                </a:extLst>
              </a:tr>
              <a:tr h="554400">
                <a:tc>
                  <a:txBody>
                    <a:bodyPr/>
                    <a:lstStyle/>
                    <a:p>
                      <a:pPr algn="ctr">
                        <a:lnSpc>
                          <a:spcPct val="100000"/>
                        </a:lnSpc>
                      </a:pPr>
                      <a:r>
                        <a:rPr lang="en-US" sz="2800" b="0" strike="noStrike" spc="-1">
                          <a:solidFill>
                            <a:srgbClr val="000000"/>
                          </a:solidFill>
                          <a:uFill>
                            <a:solidFill>
                              <a:srgbClr val="FFFFFF"/>
                            </a:solidFill>
                          </a:uFill>
                          <a:latin typeface="Tahoma"/>
                        </a:rPr>
                        <a:t>&lt;string&gt;[:]</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ctr">
                        <a:lnSpc>
                          <a:spcPct val="100000"/>
                        </a:lnSpc>
                      </a:pPr>
                      <a:r>
                        <a:rPr lang="en-US" sz="2800" b="0" strike="noStrike" spc="-1">
                          <a:solidFill>
                            <a:srgbClr val="000000"/>
                          </a:solidFill>
                          <a:uFill>
                            <a:solidFill>
                              <a:srgbClr val="FFFFFF"/>
                            </a:solidFill>
                          </a:uFill>
                          <a:latin typeface="Tahoma"/>
                        </a:rPr>
                        <a:t>Slicing</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extLst>
                  <a:ext uri="{0D108BD9-81ED-4DB2-BD59-A6C34878D82A}">
                    <a16:rowId xmlns:a16="http://schemas.microsoft.com/office/drawing/2014/main" val="10004"/>
                  </a:ext>
                </a:extLst>
              </a:tr>
              <a:tr h="552960">
                <a:tc>
                  <a:txBody>
                    <a:bodyPr/>
                    <a:lstStyle/>
                    <a:p>
                      <a:pPr algn="ctr">
                        <a:lnSpc>
                          <a:spcPct val="100000"/>
                        </a:lnSpc>
                      </a:pPr>
                      <a:r>
                        <a:rPr lang="en-US" sz="2800" b="0" strike="noStrike" spc="-1">
                          <a:solidFill>
                            <a:srgbClr val="000000"/>
                          </a:solidFill>
                          <a:uFill>
                            <a:solidFill>
                              <a:srgbClr val="FFFFFF"/>
                            </a:solidFill>
                          </a:uFill>
                          <a:latin typeface="Tahoma"/>
                        </a:rPr>
                        <a:t>len(&lt;string&gt;)</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gn="ctr">
                        <a:lnSpc>
                          <a:spcPct val="100000"/>
                        </a:lnSpc>
                      </a:pPr>
                      <a:r>
                        <a:rPr lang="en-US" sz="2800" b="0" strike="noStrike" spc="-1">
                          <a:solidFill>
                            <a:srgbClr val="000000"/>
                          </a:solidFill>
                          <a:uFill>
                            <a:solidFill>
                              <a:srgbClr val="FFFFFF"/>
                            </a:solidFill>
                          </a:uFill>
                          <a:latin typeface="Tahoma"/>
                        </a:rPr>
                        <a:t>Length</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extLst>
                  <a:ext uri="{0D108BD9-81ED-4DB2-BD59-A6C34878D82A}">
                    <a16:rowId xmlns:a16="http://schemas.microsoft.com/office/drawing/2014/main" val="10005"/>
                  </a:ext>
                </a:extLst>
              </a:tr>
              <a:tr h="741240">
                <a:tc>
                  <a:txBody>
                    <a:bodyPr/>
                    <a:lstStyle/>
                    <a:p>
                      <a:pPr algn="ctr">
                        <a:lnSpc>
                          <a:spcPct val="100000"/>
                        </a:lnSpc>
                      </a:pPr>
                      <a:r>
                        <a:rPr lang="en-US" sz="2200" b="0" strike="noStrike" spc="-1">
                          <a:solidFill>
                            <a:srgbClr val="000000"/>
                          </a:solidFill>
                          <a:uFill>
                            <a:solidFill>
                              <a:srgbClr val="FFFFFF"/>
                            </a:solidFill>
                          </a:uFill>
                          <a:latin typeface="Tahoma"/>
                        </a:rPr>
                        <a:t>for &lt;var&gt; in &lt;string&gt;</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ctr">
                        <a:lnSpc>
                          <a:spcPct val="100000"/>
                        </a:lnSpc>
                      </a:pPr>
                      <a:r>
                        <a:rPr lang="en-US" sz="1800" b="0" strike="noStrike" spc="-1">
                          <a:solidFill>
                            <a:srgbClr val="000000"/>
                          </a:solidFill>
                          <a:uFill>
                            <a:solidFill>
                              <a:srgbClr val="FFFFFF"/>
                            </a:solidFill>
                          </a:uFill>
                          <a:latin typeface="Tahoma"/>
                        </a:rPr>
                        <a:t>Iteration through characters</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extLst>
                  <a:ext uri="{0D108BD9-81ED-4DB2-BD59-A6C34878D82A}">
                    <a16:rowId xmlns:a16="http://schemas.microsoft.com/office/drawing/2014/main" val="10006"/>
                  </a:ext>
                </a:extLst>
              </a:tr>
            </a:tbl>
          </a:graphicData>
        </a:graphic>
      </p:graphicFrame>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CustomShape 1"/>
          <p:cNvSpPr/>
          <p:nvPr/>
        </p:nvSpPr>
        <p:spPr>
          <a:xfrm>
            <a:off x="4876680" y="6324480"/>
            <a:ext cx="289476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1400" spc="-1" dirty="0">
                <a:solidFill>
                  <a:srgbClr val="000000"/>
                </a:solidFill>
                <a:uFill>
                  <a:solidFill>
                    <a:srgbClr val="FFFFFF"/>
                  </a:solidFill>
                </a:uFill>
                <a:latin typeface="Tahoma"/>
              </a:rPr>
              <a:t>Python Programming, 4/e</a:t>
            </a:r>
            <a:endParaRPr lang="en-US" spc="-1" dirty="0">
              <a:solidFill>
                <a:srgbClr val="000000"/>
              </a:solidFill>
              <a:uFill>
                <a:solidFill>
                  <a:srgbClr val="FFFFFF"/>
                </a:solidFill>
              </a:uFill>
              <a:latin typeface="Arial"/>
            </a:endParaRPr>
          </a:p>
        </p:txBody>
      </p:sp>
      <p:sp>
        <p:nvSpPr>
          <p:cNvPr id="267" name="CustomShape 2"/>
          <p:cNvSpPr/>
          <p:nvPr/>
        </p:nvSpPr>
        <p:spPr>
          <a:xfrm>
            <a:off x="8305680" y="6324480"/>
            <a:ext cx="190440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08B7392-3BC2-4E92-8F05-1F0271E76B67}" type="slidenum">
              <a:rPr lang="en-US" sz="1400" spc="-1">
                <a:solidFill>
                  <a:srgbClr val="000000"/>
                </a:solidFill>
                <a:uFill>
                  <a:solidFill>
                    <a:srgbClr val="FFFFFF"/>
                  </a:solidFill>
                </a:uFill>
                <a:latin typeface="Tahoma"/>
              </a:rPr>
              <a:t>17</a:t>
            </a:fld>
            <a:endParaRPr lang="en-US" spc="-1">
              <a:solidFill>
                <a:srgbClr val="000000"/>
              </a:solidFill>
              <a:uFill>
                <a:solidFill>
                  <a:srgbClr val="FFFFFF"/>
                </a:solidFill>
              </a:uFill>
              <a:latin typeface="Arial"/>
            </a:endParaRPr>
          </a:p>
        </p:txBody>
      </p:sp>
      <p:sp>
        <p:nvSpPr>
          <p:cNvPr id="268" name="CustomShape 3"/>
          <p:cNvSpPr/>
          <p:nvPr/>
        </p:nvSpPr>
        <p:spPr>
          <a:xfrm>
            <a:off x="2674920" y="617400"/>
            <a:ext cx="779220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400" spc="-1">
                <a:solidFill>
                  <a:srgbClr val="333399"/>
                </a:solidFill>
                <a:uFill>
                  <a:solidFill>
                    <a:srgbClr val="FFFFFF"/>
                  </a:solidFill>
                </a:uFill>
                <a:latin typeface="Tahoma"/>
              </a:rPr>
              <a:t>Simple String Processing</a:t>
            </a:r>
            <a:endParaRPr lang="en-US" spc="-1">
              <a:solidFill>
                <a:srgbClr val="000000"/>
              </a:solidFill>
              <a:uFill>
                <a:solidFill>
                  <a:srgbClr val="FFFFFF"/>
                </a:solidFill>
              </a:uFill>
              <a:latin typeface="Arial"/>
            </a:endParaRPr>
          </a:p>
        </p:txBody>
      </p:sp>
      <p:sp>
        <p:nvSpPr>
          <p:cNvPr id="269" name="CustomShape 4"/>
          <p:cNvSpPr/>
          <p:nvPr/>
        </p:nvSpPr>
        <p:spPr>
          <a:xfrm>
            <a:off x="265176" y="2223360"/>
            <a:ext cx="11512296" cy="411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buClr>
                <a:srgbClr val="3333CC"/>
              </a:buClr>
              <a:buSzPct val="60000"/>
              <a:buFont typeface="Wingdings" charset="2"/>
              <a:buChar char=""/>
            </a:pPr>
            <a:r>
              <a:rPr lang="en-US" sz="3200" spc="-1" dirty="0">
                <a:solidFill>
                  <a:srgbClr val="000000"/>
                </a:solidFill>
                <a:uFill>
                  <a:solidFill>
                    <a:srgbClr val="FFFFFF"/>
                  </a:solidFill>
                </a:uFill>
                <a:latin typeface="Tahoma"/>
              </a:rPr>
              <a:t>Usernames on a computer system</a:t>
            </a:r>
            <a:endParaRPr lang="en-US" spc="-1" dirty="0">
              <a:solidFill>
                <a:srgbClr val="000000"/>
              </a:solidFill>
              <a:uFill>
                <a:solidFill>
                  <a:srgbClr val="FFFFFF"/>
                </a:solidFill>
              </a:uFill>
              <a:latin typeface="Arial"/>
            </a:endParaRPr>
          </a:p>
          <a:p>
            <a:pPr marL="743040" lvl="1" indent="-285120">
              <a:buClr>
                <a:srgbClr val="FF0000"/>
              </a:buClr>
              <a:buSzPct val="55000"/>
              <a:buFont typeface="Wingdings" charset="2"/>
              <a:buChar char=""/>
            </a:pPr>
            <a:r>
              <a:rPr lang="en-US" sz="2800" spc="-1" dirty="0">
                <a:solidFill>
                  <a:srgbClr val="000000"/>
                </a:solidFill>
                <a:uFill>
                  <a:solidFill>
                    <a:srgbClr val="FFFFFF"/>
                  </a:solidFill>
                </a:uFill>
                <a:latin typeface="Tahoma"/>
              </a:rPr>
              <a:t>First initial, first seven characters of last name</a:t>
            </a:r>
            <a:endParaRPr lang="en-US" spc="-1" dirty="0">
              <a:solidFill>
                <a:srgbClr val="000000"/>
              </a:solidFill>
              <a:uFill>
                <a:solidFill>
                  <a:srgbClr val="FFFFFF"/>
                </a:solidFill>
              </a:uFill>
              <a:latin typeface="Arial"/>
            </a:endParaRPr>
          </a:p>
          <a:p>
            <a:pPr marL="343080" indent="-342360"/>
            <a:endParaRPr lang="en-US" spc="-1" dirty="0">
              <a:solidFill>
                <a:srgbClr val="000000"/>
              </a:solidFill>
              <a:uFill>
                <a:solidFill>
                  <a:srgbClr val="FFFFFF"/>
                </a:solidFill>
              </a:uFill>
              <a:latin typeface="Arial"/>
            </a:endParaRPr>
          </a:p>
          <a:p>
            <a:pPr marL="343080" indent="-342360"/>
            <a:r>
              <a:rPr lang="en-US" sz="2200" spc="-1" dirty="0">
                <a:solidFill>
                  <a:srgbClr val="000000"/>
                </a:solidFill>
                <a:uFill>
                  <a:solidFill>
                    <a:srgbClr val="FFFFFF"/>
                  </a:solidFill>
                </a:uFill>
                <a:latin typeface="Courier New"/>
              </a:rPr>
              <a:t># get user’s first and last names</a:t>
            </a:r>
            <a:endParaRPr lang="en-US" sz="2200" spc="-1" dirty="0">
              <a:solidFill>
                <a:srgbClr val="000000"/>
              </a:solidFill>
              <a:uFill>
                <a:solidFill>
                  <a:srgbClr val="FFFFFF"/>
                </a:solidFill>
              </a:uFill>
              <a:latin typeface="Arial"/>
            </a:endParaRPr>
          </a:p>
          <a:p>
            <a:pPr marL="343080" indent="-342360"/>
            <a:r>
              <a:rPr lang="en-US" sz="2200" spc="-1" dirty="0">
                <a:solidFill>
                  <a:srgbClr val="000000"/>
                </a:solidFill>
                <a:uFill>
                  <a:solidFill>
                    <a:srgbClr val="FFFFFF"/>
                  </a:solidFill>
                </a:uFill>
                <a:latin typeface="Courier New"/>
              </a:rPr>
              <a:t>first = input("Please enter your first name (all lowercase): ")</a:t>
            </a:r>
            <a:endParaRPr lang="en-US" sz="2200" spc="-1" dirty="0">
              <a:solidFill>
                <a:srgbClr val="000000"/>
              </a:solidFill>
              <a:uFill>
                <a:solidFill>
                  <a:srgbClr val="FFFFFF"/>
                </a:solidFill>
              </a:uFill>
              <a:latin typeface="Arial"/>
            </a:endParaRPr>
          </a:p>
          <a:p>
            <a:pPr marL="343080" indent="-342360"/>
            <a:r>
              <a:rPr lang="en-US" sz="2200" spc="-1" dirty="0">
                <a:solidFill>
                  <a:srgbClr val="000000"/>
                </a:solidFill>
                <a:uFill>
                  <a:solidFill>
                    <a:srgbClr val="FFFFFF"/>
                  </a:solidFill>
                </a:uFill>
                <a:latin typeface="Courier New"/>
              </a:rPr>
              <a:t>last = input("Please enter your last name (all lowercase): ")</a:t>
            </a:r>
            <a:endParaRPr lang="en-US" sz="2200" spc="-1" dirty="0">
              <a:solidFill>
                <a:srgbClr val="000000"/>
              </a:solidFill>
              <a:uFill>
                <a:solidFill>
                  <a:srgbClr val="FFFFFF"/>
                </a:solidFill>
              </a:uFill>
              <a:latin typeface="Arial"/>
            </a:endParaRPr>
          </a:p>
          <a:p>
            <a:pPr marL="343080" indent="-342360"/>
            <a:endParaRPr lang="en-US" sz="2200" spc="-1" dirty="0">
              <a:solidFill>
                <a:srgbClr val="000000"/>
              </a:solidFill>
              <a:uFill>
                <a:solidFill>
                  <a:srgbClr val="FFFFFF"/>
                </a:solidFill>
              </a:uFill>
              <a:latin typeface="Arial"/>
            </a:endParaRPr>
          </a:p>
          <a:p>
            <a:pPr marL="343080" indent="-342360"/>
            <a:r>
              <a:rPr lang="en-US" sz="2200" spc="-1" dirty="0">
                <a:solidFill>
                  <a:srgbClr val="000000"/>
                </a:solidFill>
                <a:uFill>
                  <a:solidFill>
                    <a:srgbClr val="FFFFFF"/>
                  </a:solidFill>
                </a:uFill>
                <a:latin typeface="Courier New"/>
              </a:rPr>
              <a:t># concatenate first initial with 7 chars of last name</a:t>
            </a:r>
            <a:endParaRPr lang="en-US" sz="2200" spc="-1" dirty="0">
              <a:solidFill>
                <a:srgbClr val="000000"/>
              </a:solidFill>
              <a:uFill>
                <a:solidFill>
                  <a:srgbClr val="FFFFFF"/>
                </a:solidFill>
              </a:uFill>
              <a:latin typeface="Arial"/>
            </a:endParaRPr>
          </a:p>
          <a:p>
            <a:pPr marL="343080" indent="-342360"/>
            <a:r>
              <a:rPr lang="en-US" sz="2200" spc="-1" dirty="0" err="1">
                <a:solidFill>
                  <a:srgbClr val="000000"/>
                </a:solidFill>
                <a:uFill>
                  <a:solidFill>
                    <a:srgbClr val="FFFFFF"/>
                  </a:solidFill>
                </a:uFill>
                <a:latin typeface="Courier New"/>
              </a:rPr>
              <a:t>uname</a:t>
            </a:r>
            <a:r>
              <a:rPr lang="en-US" sz="2200" spc="-1" dirty="0">
                <a:solidFill>
                  <a:srgbClr val="000000"/>
                </a:solidFill>
                <a:uFill>
                  <a:solidFill>
                    <a:srgbClr val="FFFFFF"/>
                  </a:solidFill>
                </a:uFill>
                <a:latin typeface="Courier New"/>
              </a:rPr>
              <a:t> = first[0] + last[:7]</a:t>
            </a:r>
            <a:endParaRPr lang="en-US" sz="2200"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4876680" y="6324480"/>
            <a:ext cx="289476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1400" spc="-1" dirty="0">
                <a:solidFill>
                  <a:srgbClr val="000000"/>
                </a:solidFill>
                <a:uFill>
                  <a:solidFill>
                    <a:srgbClr val="FFFFFF"/>
                  </a:solidFill>
                </a:uFill>
                <a:latin typeface="Tahoma"/>
              </a:rPr>
              <a:t>Python Programming, 4/e</a:t>
            </a:r>
            <a:endParaRPr lang="en-US" spc="-1" dirty="0">
              <a:solidFill>
                <a:srgbClr val="000000"/>
              </a:solidFill>
              <a:uFill>
                <a:solidFill>
                  <a:srgbClr val="FFFFFF"/>
                </a:solidFill>
              </a:uFill>
              <a:latin typeface="Arial"/>
            </a:endParaRPr>
          </a:p>
        </p:txBody>
      </p:sp>
      <p:sp>
        <p:nvSpPr>
          <p:cNvPr id="271" name="CustomShape 2"/>
          <p:cNvSpPr/>
          <p:nvPr/>
        </p:nvSpPr>
        <p:spPr>
          <a:xfrm>
            <a:off x="8305680" y="6324480"/>
            <a:ext cx="190440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C28857E-1910-4ACE-91F7-4CD94DC6E55E}" type="slidenum">
              <a:rPr lang="en-US" sz="1400" spc="-1">
                <a:solidFill>
                  <a:srgbClr val="000000"/>
                </a:solidFill>
                <a:uFill>
                  <a:solidFill>
                    <a:srgbClr val="FFFFFF"/>
                  </a:solidFill>
                </a:uFill>
                <a:latin typeface="Tahoma"/>
              </a:rPr>
              <a:t>18</a:t>
            </a:fld>
            <a:endParaRPr lang="en-US" spc="-1">
              <a:solidFill>
                <a:srgbClr val="000000"/>
              </a:solidFill>
              <a:uFill>
                <a:solidFill>
                  <a:srgbClr val="FFFFFF"/>
                </a:solidFill>
              </a:uFill>
              <a:latin typeface="Arial"/>
            </a:endParaRPr>
          </a:p>
        </p:txBody>
      </p:sp>
      <p:sp>
        <p:nvSpPr>
          <p:cNvPr id="272" name="CustomShape 3"/>
          <p:cNvSpPr/>
          <p:nvPr/>
        </p:nvSpPr>
        <p:spPr>
          <a:xfrm>
            <a:off x="2674920" y="617400"/>
            <a:ext cx="779220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400" spc="-1">
                <a:solidFill>
                  <a:srgbClr val="333399"/>
                </a:solidFill>
                <a:uFill>
                  <a:solidFill>
                    <a:srgbClr val="FFFFFF"/>
                  </a:solidFill>
                </a:uFill>
                <a:latin typeface="Tahoma"/>
              </a:rPr>
              <a:t>Simple String Processing</a:t>
            </a:r>
            <a:endParaRPr lang="en-US" spc="-1">
              <a:solidFill>
                <a:srgbClr val="000000"/>
              </a:solidFill>
              <a:uFill>
                <a:solidFill>
                  <a:srgbClr val="FFFFFF"/>
                </a:solidFill>
              </a:uFill>
              <a:latin typeface="Arial"/>
            </a:endParaRPr>
          </a:p>
        </p:txBody>
      </p:sp>
      <p:sp>
        <p:nvSpPr>
          <p:cNvPr id="273" name="CustomShape 4"/>
          <p:cNvSpPr/>
          <p:nvPr/>
        </p:nvSpPr>
        <p:spPr>
          <a:xfrm>
            <a:off x="1676280" y="2017800"/>
            <a:ext cx="9817728" cy="411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r>
              <a:rPr lang="en-US" sz="2400" spc="-1" dirty="0">
                <a:solidFill>
                  <a:srgbClr val="000000"/>
                </a:solidFill>
                <a:uFill>
                  <a:solidFill>
                    <a:srgbClr val="FFFFFF"/>
                  </a:solidFill>
                </a:uFill>
                <a:latin typeface="Courier New"/>
              </a:rPr>
              <a:t>&gt;&gt;&gt; </a:t>
            </a:r>
            <a:endParaRPr lang="en-US" sz="2400" spc="-1" dirty="0">
              <a:solidFill>
                <a:srgbClr val="000000"/>
              </a:solidFill>
              <a:uFill>
                <a:solidFill>
                  <a:srgbClr val="FFFFFF"/>
                </a:solidFill>
              </a:uFill>
              <a:latin typeface="Arial"/>
            </a:endParaRPr>
          </a:p>
          <a:p>
            <a:pPr marL="343080" indent="-342360"/>
            <a:r>
              <a:rPr lang="en-US" sz="2400" spc="-1" dirty="0">
                <a:solidFill>
                  <a:srgbClr val="000000"/>
                </a:solidFill>
                <a:uFill>
                  <a:solidFill>
                    <a:srgbClr val="FFFFFF"/>
                  </a:solidFill>
                </a:uFill>
                <a:latin typeface="Courier New"/>
              </a:rPr>
              <a:t>Please enter your first name (all lowercase): john</a:t>
            </a:r>
            <a:endParaRPr lang="en-US" sz="2400" spc="-1" dirty="0">
              <a:solidFill>
                <a:srgbClr val="000000"/>
              </a:solidFill>
              <a:uFill>
                <a:solidFill>
                  <a:srgbClr val="FFFFFF"/>
                </a:solidFill>
              </a:uFill>
              <a:latin typeface="Arial"/>
            </a:endParaRPr>
          </a:p>
          <a:p>
            <a:pPr marL="343080" indent="-342360"/>
            <a:r>
              <a:rPr lang="en-US" sz="2400" spc="-1" dirty="0">
                <a:solidFill>
                  <a:srgbClr val="000000"/>
                </a:solidFill>
                <a:uFill>
                  <a:solidFill>
                    <a:srgbClr val="FFFFFF"/>
                  </a:solidFill>
                </a:uFill>
                <a:latin typeface="Courier New"/>
              </a:rPr>
              <a:t>Please enter your last name (all lowercase): doe</a:t>
            </a:r>
            <a:endParaRPr lang="en-US" sz="2400" spc="-1" dirty="0">
              <a:solidFill>
                <a:srgbClr val="000000"/>
              </a:solidFill>
              <a:uFill>
                <a:solidFill>
                  <a:srgbClr val="FFFFFF"/>
                </a:solidFill>
              </a:uFill>
              <a:latin typeface="Arial"/>
            </a:endParaRPr>
          </a:p>
          <a:p>
            <a:pPr marL="343080" indent="-342360"/>
            <a:r>
              <a:rPr lang="en-US" sz="2400" spc="-1" dirty="0" err="1">
                <a:solidFill>
                  <a:srgbClr val="000000"/>
                </a:solidFill>
                <a:uFill>
                  <a:solidFill>
                    <a:srgbClr val="FFFFFF"/>
                  </a:solidFill>
                </a:uFill>
                <a:latin typeface="Courier New"/>
              </a:rPr>
              <a:t>uname</a:t>
            </a:r>
            <a:r>
              <a:rPr lang="en-US" sz="2400" spc="-1" dirty="0">
                <a:solidFill>
                  <a:srgbClr val="000000"/>
                </a:solidFill>
                <a:uFill>
                  <a:solidFill>
                    <a:srgbClr val="FFFFFF"/>
                  </a:solidFill>
                </a:uFill>
                <a:latin typeface="Courier New"/>
              </a:rPr>
              <a:t> =  </a:t>
            </a:r>
            <a:r>
              <a:rPr lang="en-US" sz="2400" spc="-1" dirty="0" err="1">
                <a:solidFill>
                  <a:srgbClr val="000000"/>
                </a:solidFill>
                <a:uFill>
                  <a:solidFill>
                    <a:srgbClr val="FFFFFF"/>
                  </a:solidFill>
                </a:uFill>
                <a:latin typeface="Courier New"/>
              </a:rPr>
              <a:t>jdoe</a:t>
            </a:r>
            <a:endParaRPr lang="en-US" sz="2400" spc="-1" dirty="0">
              <a:solidFill>
                <a:srgbClr val="000000"/>
              </a:solidFill>
              <a:uFill>
                <a:solidFill>
                  <a:srgbClr val="FFFFFF"/>
                </a:solidFill>
              </a:uFill>
              <a:latin typeface="Arial"/>
            </a:endParaRPr>
          </a:p>
          <a:p>
            <a:pPr marL="343080" indent="-342360"/>
            <a:endParaRPr lang="en-US" sz="2400" spc="-1" dirty="0">
              <a:solidFill>
                <a:srgbClr val="000000"/>
              </a:solidFill>
              <a:uFill>
                <a:solidFill>
                  <a:srgbClr val="FFFFFF"/>
                </a:solidFill>
              </a:uFill>
              <a:latin typeface="Arial"/>
            </a:endParaRPr>
          </a:p>
          <a:p>
            <a:pPr marL="343080" indent="-342360"/>
            <a:r>
              <a:rPr lang="en-US" sz="2400" spc="-1" dirty="0">
                <a:solidFill>
                  <a:srgbClr val="000000"/>
                </a:solidFill>
                <a:uFill>
                  <a:solidFill>
                    <a:srgbClr val="FFFFFF"/>
                  </a:solidFill>
                </a:uFill>
                <a:latin typeface="Courier New"/>
              </a:rPr>
              <a:t>&gt;&gt;&gt; </a:t>
            </a:r>
            <a:endParaRPr lang="en-US" sz="2400" spc="-1" dirty="0">
              <a:solidFill>
                <a:srgbClr val="000000"/>
              </a:solidFill>
              <a:uFill>
                <a:solidFill>
                  <a:srgbClr val="FFFFFF"/>
                </a:solidFill>
              </a:uFill>
              <a:latin typeface="Arial"/>
            </a:endParaRPr>
          </a:p>
          <a:p>
            <a:pPr marL="343080" indent="-342360"/>
            <a:r>
              <a:rPr lang="en-US" sz="2400" spc="-1" dirty="0">
                <a:solidFill>
                  <a:srgbClr val="000000"/>
                </a:solidFill>
                <a:uFill>
                  <a:solidFill>
                    <a:srgbClr val="FFFFFF"/>
                  </a:solidFill>
                </a:uFill>
                <a:latin typeface="Courier New"/>
              </a:rPr>
              <a:t>Please enter your first name (all lowercase): donna</a:t>
            </a:r>
            <a:endParaRPr lang="en-US" sz="2400" spc="-1" dirty="0">
              <a:solidFill>
                <a:srgbClr val="000000"/>
              </a:solidFill>
              <a:uFill>
                <a:solidFill>
                  <a:srgbClr val="FFFFFF"/>
                </a:solidFill>
              </a:uFill>
              <a:latin typeface="Arial"/>
            </a:endParaRPr>
          </a:p>
          <a:p>
            <a:pPr marL="343080" indent="-342360"/>
            <a:r>
              <a:rPr lang="en-US" sz="2400" spc="-1" dirty="0">
                <a:solidFill>
                  <a:srgbClr val="000000"/>
                </a:solidFill>
                <a:uFill>
                  <a:solidFill>
                    <a:srgbClr val="FFFFFF"/>
                  </a:solidFill>
                </a:uFill>
                <a:latin typeface="Courier New"/>
              </a:rPr>
              <a:t>Please enter your last name (all lowercase): </a:t>
            </a:r>
            <a:r>
              <a:rPr lang="en-US" sz="2400" spc="-1" dirty="0" err="1">
                <a:solidFill>
                  <a:srgbClr val="000000"/>
                </a:solidFill>
                <a:uFill>
                  <a:solidFill>
                    <a:srgbClr val="FFFFFF"/>
                  </a:solidFill>
                </a:uFill>
                <a:latin typeface="Courier New"/>
              </a:rPr>
              <a:t>rostenkowski</a:t>
            </a:r>
            <a:endParaRPr lang="en-US" sz="2400" spc="-1" dirty="0">
              <a:solidFill>
                <a:srgbClr val="000000"/>
              </a:solidFill>
              <a:uFill>
                <a:solidFill>
                  <a:srgbClr val="FFFFFF"/>
                </a:solidFill>
              </a:uFill>
              <a:latin typeface="Arial"/>
            </a:endParaRPr>
          </a:p>
          <a:p>
            <a:pPr marL="343080" indent="-342360"/>
            <a:r>
              <a:rPr lang="en-US" sz="2400" spc="-1" dirty="0" err="1">
                <a:solidFill>
                  <a:srgbClr val="000000"/>
                </a:solidFill>
                <a:uFill>
                  <a:solidFill>
                    <a:srgbClr val="FFFFFF"/>
                  </a:solidFill>
                </a:uFill>
                <a:latin typeface="Courier New"/>
              </a:rPr>
              <a:t>uname</a:t>
            </a:r>
            <a:r>
              <a:rPr lang="en-US" sz="2400" spc="-1" dirty="0">
                <a:solidFill>
                  <a:srgbClr val="000000"/>
                </a:solidFill>
                <a:uFill>
                  <a:solidFill>
                    <a:srgbClr val="FFFFFF"/>
                  </a:solidFill>
                </a:uFill>
                <a:latin typeface="Courier New"/>
              </a:rPr>
              <a:t> =  </a:t>
            </a:r>
            <a:r>
              <a:rPr lang="en-US" sz="2400" spc="-1" dirty="0" err="1">
                <a:solidFill>
                  <a:srgbClr val="000000"/>
                </a:solidFill>
                <a:uFill>
                  <a:solidFill>
                    <a:srgbClr val="FFFFFF"/>
                  </a:solidFill>
                </a:uFill>
                <a:latin typeface="Courier New"/>
              </a:rPr>
              <a:t>drostenk</a:t>
            </a:r>
            <a:endParaRPr lang="en-US" sz="2400"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CustomShape 1"/>
          <p:cNvSpPr/>
          <p:nvPr/>
        </p:nvSpPr>
        <p:spPr>
          <a:xfrm>
            <a:off x="4876680" y="6324480"/>
            <a:ext cx="289476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1400" spc="-1" dirty="0">
                <a:solidFill>
                  <a:srgbClr val="000000"/>
                </a:solidFill>
                <a:uFill>
                  <a:solidFill>
                    <a:srgbClr val="FFFFFF"/>
                  </a:solidFill>
                </a:uFill>
                <a:latin typeface="Tahoma"/>
              </a:rPr>
              <a:t>Python Programming, 4/e</a:t>
            </a:r>
            <a:endParaRPr lang="en-US" spc="-1" dirty="0">
              <a:solidFill>
                <a:srgbClr val="000000"/>
              </a:solidFill>
              <a:uFill>
                <a:solidFill>
                  <a:srgbClr val="FFFFFF"/>
                </a:solidFill>
              </a:uFill>
              <a:latin typeface="Arial"/>
            </a:endParaRPr>
          </a:p>
        </p:txBody>
      </p:sp>
      <p:sp>
        <p:nvSpPr>
          <p:cNvPr id="275" name="CustomShape 2"/>
          <p:cNvSpPr/>
          <p:nvPr/>
        </p:nvSpPr>
        <p:spPr>
          <a:xfrm>
            <a:off x="8305680" y="6324480"/>
            <a:ext cx="190440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F722A83-68F9-41AF-A654-CAC098D67F3B}" type="slidenum">
              <a:rPr lang="en-US" sz="1400" spc="-1">
                <a:solidFill>
                  <a:srgbClr val="000000"/>
                </a:solidFill>
                <a:uFill>
                  <a:solidFill>
                    <a:srgbClr val="FFFFFF"/>
                  </a:solidFill>
                </a:uFill>
                <a:latin typeface="Tahoma"/>
              </a:rPr>
              <a:t>19</a:t>
            </a:fld>
            <a:endParaRPr lang="en-US" spc="-1">
              <a:solidFill>
                <a:srgbClr val="000000"/>
              </a:solidFill>
              <a:uFill>
                <a:solidFill>
                  <a:srgbClr val="FFFFFF"/>
                </a:solidFill>
              </a:uFill>
              <a:latin typeface="Arial"/>
            </a:endParaRPr>
          </a:p>
        </p:txBody>
      </p:sp>
      <p:sp>
        <p:nvSpPr>
          <p:cNvPr id="276" name="CustomShape 3"/>
          <p:cNvSpPr/>
          <p:nvPr/>
        </p:nvSpPr>
        <p:spPr>
          <a:xfrm>
            <a:off x="2674920" y="617400"/>
            <a:ext cx="779220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400" spc="-1">
                <a:solidFill>
                  <a:srgbClr val="333399"/>
                </a:solidFill>
                <a:uFill>
                  <a:solidFill>
                    <a:srgbClr val="FFFFFF"/>
                  </a:solidFill>
                </a:uFill>
                <a:latin typeface="Tahoma"/>
              </a:rPr>
              <a:t>Simple String Processing</a:t>
            </a:r>
            <a:endParaRPr lang="en-US" spc="-1">
              <a:solidFill>
                <a:srgbClr val="000000"/>
              </a:solidFill>
              <a:uFill>
                <a:solidFill>
                  <a:srgbClr val="FFFFFF"/>
                </a:solidFill>
              </a:uFill>
              <a:latin typeface="Arial"/>
            </a:endParaRPr>
          </a:p>
        </p:txBody>
      </p:sp>
      <p:sp>
        <p:nvSpPr>
          <p:cNvPr id="277" name="CustomShape 4"/>
          <p:cNvSpPr/>
          <p:nvPr/>
        </p:nvSpPr>
        <p:spPr>
          <a:xfrm>
            <a:off x="2706600" y="2017800"/>
            <a:ext cx="7771680" cy="411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buClr>
                <a:srgbClr val="3333CC"/>
              </a:buClr>
              <a:buSzPct val="60000"/>
              <a:buFont typeface="Wingdings" charset="2"/>
              <a:buChar char=""/>
            </a:pPr>
            <a:r>
              <a:rPr lang="en-US" sz="3200" spc="-1">
                <a:solidFill>
                  <a:srgbClr val="000000"/>
                </a:solidFill>
                <a:uFill>
                  <a:solidFill>
                    <a:srgbClr val="FFFFFF"/>
                  </a:solidFill>
                </a:uFill>
                <a:latin typeface="Tahoma"/>
              </a:rPr>
              <a:t>Another use </a:t>
            </a:r>
            <a:r>
              <a:rPr lang="en-US" sz="3200" spc="-1">
                <a:solidFill>
                  <a:srgbClr val="000000"/>
                </a:solidFill>
                <a:uFill>
                  <a:solidFill>
                    <a:srgbClr val="FFFFFF"/>
                  </a:solidFill>
                </a:uFill>
                <a:latin typeface="Times New Roman"/>
              </a:rPr>
              <a:t>–</a:t>
            </a:r>
            <a:r>
              <a:rPr lang="en-US" sz="3200" spc="-1">
                <a:solidFill>
                  <a:srgbClr val="000000"/>
                </a:solidFill>
                <a:uFill>
                  <a:solidFill>
                    <a:srgbClr val="FFFFFF"/>
                  </a:solidFill>
                </a:uFill>
                <a:latin typeface="Tahoma"/>
              </a:rPr>
              <a:t> converting an int that stands for the month into the three letter abbreviation for that month.</a:t>
            </a:r>
            <a:endParaRPr lang="en-US" spc="-1">
              <a:solidFill>
                <a:srgbClr val="000000"/>
              </a:solidFill>
              <a:uFill>
                <a:solidFill>
                  <a:srgbClr val="FFFFFF"/>
                </a:solidFill>
              </a:uFill>
              <a:latin typeface="Arial"/>
            </a:endParaRPr>
          </a:p>
          <a:p>
            <a:pPr marL="343080" indent="-342360">
              <a:buClr>
                <a:srgbClr val="3333CC"/>
              </a:buClr>
              <a:buSzPct val="60000"/>
              <a:buFont typeface="Wingdings" charset="2"/>
              <a:buChar char=""/>
            </a:pPr>
            <a:r>
              <a:rPr lang="en-US" sz="3200" spc="-1">
                <a:solidFill>
                  <a:srgbClr val="000000"/>
                </a:solidFill>
                <a:uFill>
                  <a:solidFill>
                    <a:srgbClr val="FFFFFF"/>
                  </a:solidFill>
                </a:uFill>
                <a:latin typeface="Tahoma"/>
              </a:rPr>
              <a:t>Store all the names in one big string:</a:t>
            </a:r>
            <a:endParaRPr lang="en-US" spc="-1">
              <a:solidFill>
                <a:srgbClr val="000000"/>
              </a:solidFill>
              <a:uFill>
                <a:solidFill>
                  <a:srgbClr val="FFFFFF"/>
                </a:solidFill>
              </a:uFill>
              <a:latin typeface="Arial"/>
            </a:endParaRPr>
          </a:p>
          <a:p>
            <a:pPr marL="343080" indent="-342360">
              <a:buClr>
                <a:srgbClr val="3333CC"/>
              </a:buClr>
              <a:buSzPct val="60000"/>
              <a:buFont typeface="Wingdings" charset="2"/>
              <a:buChar char=""/>
            </a:pPr>
            <a:r>
              <a:rPr lang="en-US" sz="2400" spc="-1">
                <a:solidFill>
                  <a:srgbClr val="000000"/>
                </a:solidFill>
                <a:uFill>
                  <a:solidFill>
                    <a:srgbClr val="FFFFFF"/>
                  </a:solidFill>
                </a:uFill>
                <a:latin typeface="Times New Roman"/>
              </a:rPr>
              <a:t>“</a:t>
            </a:r>
            <a:r>
              <a:rPr lang="en-US" sz="2400" spc="-1">
                <a:solidFill>
                  <a:srgbClr val="000000"/>
                </a:solidFill>
                <a:uFill>
                  <a:solidFill>
                    <a:srgbClr val="FFFFFF"/>
                  </a:solidFill>
                </a:uFill>
                <a:latin typeface="Tahoma"/>
              </a:rPr>
              <a:t>JanFebMarAprMayJunJulAugSepOctNovDec</a:t>
            </a:r>
            <a:r>
              <a:rPr lang="en-US" sz="2400" spc="-1">
                <a:solidFill>
                  <a:srgbClr val="000000"/>
                </a:solidFill>
                <a:uFill>
                  <a:solidFill>
                    <a:srgbClr val="FFFFFF"/>
                  </a:solidFill>
                </a:uFill>
                <a:latin typeface="Times New Roman"/>
              </a:rPr>
              <a:t>”</a:t>
            </a:r>
            <a:endParaRPr lang="en-US" spc="-1">
              <a:solidFill>
                <a:srgbClr val="000000"/>
              </a:solidFill>
              <a:uFill>
                <a:solidFill>
                  <a:srgbClr val="FFFFFF"/>
                </a:solidFill>
              </a:uFill>
              <a:latin typeface="Arial"/>
            </a:endParaRPr>
          </a:p>
          <a:p>
            <a:pPr marL="343080" indent="-342360">
              <a:buClr>
                <a:srgbClr val="3333CC"/>
              </a:buClr>
              <a:buSzPct val="60000"/>
              <a:buFont typeface="Wingdings" charset="2"/>
              <a:buChar char=""/>
            </a:pPr>
            <a:r>
              <a:rPr lang="en-US" sz="3200" spc="-1">
                <a:solidFill>
                  <a:srgbClr val="000000"/>
                </a:solidFill>
                <a:uFill>
                  <a:solidFill>
                    <a:srgbClr val="FFFFFF"/>
                  </a:solidFill>
                </a:uFill>
                <a:latin typeface="Tahoma"/>
              </a:rPr>
              <a:t>Use the month number as an index for slicing this string:</a:t>
            </a:r>
            <a:endParaRPr lang="en-US" spc="-1">
              <a:solidFill>
                <a:srgbClr val="000000"/>
              </a:solidFill>
              <a:uFill>
                <a:solidFill>
                  <a:srgbClr val="FFFFFF"/>
                </a:solidFill>
              </a:uFill>
              <a:latin typeface="Arial"/>
            </a:endParaRPr>
          </a:p>
          <a:p>
            <a:pPr marL="343080" indent="-342360">
              <a:buClr>
                <a:srgbClr val="3333CC"/>
              </a:buClr>
              <a:buSzPct val="60000"/>
              <a:buFont typeface="Wingdings" charset="2"/>
              <a:buChar char=""/>
            </a:pPr>
            <a:r>
              <a:rPr lang="en-US" sz="2800" spc="-1">
                <a:solidFill>
                  <a:srgbClr val="000000"/>
                </a:solidFill>
                <a:uFill>
                  <a:solidFill>
                    <a:srgbClr val="FFFFFF"/>
                  </a:solidFill>
                </a:uFill>
                <a:latin typeface="Courier New"/>
              </a:rPr>
              <a:t>monthAbbrev = months[pos:pos+3]</a:t>
            </a:r>
            <a:endParaRPr lang="en-US"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CustomShape 3"/>
          <p:cNvSpPr/>
          <p:nvPr/>
        </p:nvSpPr>
        <p:spPr>
          <a:xfrm>
            <a:off x="2674920" y="617400"/>
            <a:ext cx="779220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400" spc="-1">
                <a:solidFill>
                  <a:srgbClr val="333399"/>
                </a:solidFill>
                <a:uFill>
                  <a:solidFill>
                    <a:srgbClr val="FFFFFF"/>
                  </a:solidFill>
                </a:uFill>
                <a:latin typeface="Tahoma"/>
              </a:rPr>
              <a:t>Objectives</a:t>
            </a:r>
            <a:endParaRPr lang="en-US" spc="-1">
              <a:solidFill>
                <a:srgbClr val="000000"/>
              </a:solidFill>
              <a:uFill>
                <a:solidFill>
                  <a:srgbClr val="FFFFFF"/>
                </a:solidFill>
              </a:uFill>
              <a:latin typeface="Arial"/>
            </a:endParaRPr>
          </a:p>
        </p:txBody>
      </p:sp>
      <p:sp>
        <p:nvSpPr>
          <p:cNvPr id="150" name="CustomShape 4"/>
          <p:cNvSpPr/>
          <p:nvPr/>
        </p:nvSpPr>
        <p:spPr>
          <a:xfrm>
            <a:off x="2706600" y="2017800"/>
            <a:ext cx="7771680" cy="411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buClr>
                <a:srgbClr val="3333CC"/>
              </a:buClr>
              <a:buSzPct val="60000"/>
              <a:buFont typeface="Wingdings" charset="2"/>
              <a:buChar char=""/>
            </a:pPr>
            <a:r>
              <a:rPr lang="en-US" sz="3200" spc="-1">
                <a:solidFill>
                  <a:srgbClr val="000000"/>
                </a:solidFill>
                <a:uFill>
                  <a:solidFill>
                    <a:srgbClr val="FFFFFF"/>
                  </a:solidFill>
                </a:uFill>
                <a:latin typeface="Tahoma"/>
              </a:rPr>
              <a:t>To understand the string data type and how strings are represented in the computer.</a:t>
            </a:r>
            <a:endParaRPr lang="en-US" spc="-1">
              <a:solidFill>
                <a:srgbClr val="000000"/>
              </a:solidFill>
              <a:uFill>
                <a:solidFill>
                  <a:srgbClr val="FFFFFF"/>
                </a:solidFill>
              </a:uFill>
              <a:latin typeface="Arial"/>
            </a:endParaRPr>
          </a:p>
          <a:p>
            <a:pPr marL="343080" indent="-342360">
              <a:buClr>
                <a:srgbClr val="3333CC"/>
              </a:buClr>
              <a:buSzPct val="60000"/>
              <a:buFont typeface="Wingdings" charset="2"/>
              <a:buChar char=""/>
            </a:pPr>
            <a:r>
              <a:rPr lang="en-US" sz="3200" spc="-1">
                <a:solidFill>
                  <a:srgbClr val="000000"/>
                </a:solidFill>
                <a:uFill>
                  <a:solidFill>
                    <a:srgbClr val="FFFFFF"/>
                  </a:solidFill>
                </a:uFill>
                <a:latin typeface="Tahoma"/>
              </a:rPr>
              <a:t>To become familiar with various operations that can be performed on strings through built-in functions and string methods.</a:t>
            </a:r>
            <a:endParaRPr lang="en-US" spc="-1">
              <a:solidFill>
                <a:srgbClr val="000000"/>
              </a:solidFill>
              <a:uFill>
                <a:solidFill>
                  <a:srgbClr val="FFFFFF"/>
                </a:solidFill>
              </a:uFill>
              <a:latin typeface="Arial"/>
            </a:endParaRPr>
          </a:p>
        </p:txBody>
      </p:sp>
      <p:sp>
        <p:nvSpPr>
          <p:cNvPr id="2" name="CustomShape 1">
            <a:extLst>
              <a:ext uri="{FF2B5EF4-FFF2-40B4-BE49-F238E27FC236}">
                <a16:creationId xmlns:a16="http://schemas.microsoft.com/office/drawing/2014/main" id="{C4426D32-7B4D-BCFE-743E-D3F8CDB72E05}"/>
              </a:ext>
            </a:extLst>
          </p:cNvPr>
          <p:cNvSpPr/>
          <p:nvPr/>
        </p:nvSpPr>
        <p:spPr>
          <a:xfrm>
            <a:off x="4876680" y="6324480"/>
            <a:ext cx="289476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1400" spc="-1" dirty="0">
                <a:solidFill>
                  <a:srgbClr val="000000"/>
                </a:solidFill>
                <a:uFill>
                  <a:solidFill>
                    <a:srgbClr val="FFFFFF"/>
                  </a:solidFill>
                </a:uFill>
                <a:latin typeface="Tahoma"/>
              </a:rPr>
              <a:t>Python Programming, 4/e</a:t>
            </a:r>
            <a:endParaRPr lang="en-US"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1"/>
          <p:cNvSpPr/>
          <p:nvPr/>
        </p:nvSpPr>
        <p:spPr>
          <a:xfrm>
            <a:off x="4876680" y="6324480"/>
            <a:ext cx="289476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1400" spc="-1" dirty="0">
                <a:solidFill>
                  <a:srgbClr val="000000"/>
                </a:solidFill>
                <a:uFill>
                  <a:solidFill>
                    <a:srgbClr val="FFFFFF"/>
                  </a:solidFill>
                </a:uFill>
                <a:latin typeface="Tahoma"/>
              </a:rPr>
              <a:t>Python Programming, 4/e</a:t>
            </a:r>
            <a:endParaRPr lang="en-US" spc="-1" dirty="0">
              <a:solidFill>
                <a:srgbClr val="000000"/>
              </a:solidFill>
              <a:uFill>
                <a:solidFill>
                  <a:srgbClr val="FFFFFF"/>
                </a:solidFill>
              </a:uFill>
              <a:latin typeface="Arial"/>
            </a:endParaRPr>
          </a:p>
        </p:txBody>
      </p:sp>
      <p:sp>
        <p:nvSpPr>
          <p:cNvPr id="279" name="CustomShape 2"/>
          <p:cNvSpPr/>
          <p:nvPr/>
        </p:nvSpPr>
        <p:spPr>
          <a:xfrm>
            <a:off x="8305680" y="6324480"/>
            <a:ext cx="190440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A962B63-6576-46A5-8661-65CC21CA9377}" type="slidenum">
              <a:rPr lang="en-US" sz="1400" spc="-1">
                <a:solidFill>
                  <a:srgbClr val="000000"/>
                </a:solidFill>
                <a:uFill>
                  <a:solidFill>
                    <a:srgbClr val="FFFFFF"/>
                  </a:solidFill>
                </a:uFill>
                <a:latin typeface="Tahoma"/>
              </a:rPr>
              <a:t>20</a:t>
            </a:fld>
            <a:endParaRPr lang="en-US" spc="-1">
              <a:solidFill>
                <a:srgbClr val="000000"/>
              </a:solidFill>
              <a:uFill>
                <a:solidFill>
                  <a:srgbClr val="FFFFFF"/>
                </a:solidFill>
              </a:uFill>
              <a:latin typeface="Arial"/>
            </a:endParaRPr>
          </a:p>
        </p:txBody>
      </p:sp>
      <p:sp>
        <p:nvSpPr>
          <p:cNvPr id="280" name="CustomShape 3"/>
          <p:cNvSpPr/>
          <p:nvPr/>
        </p:nvSpPr>
        <p:spPr>
          <a:xfrm>
            <a:off x="2674920" y="617400"/>
            <a:ext cx="779220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400" spc="-1">
                <a:solidFill>
                  <a:srgbClr val="333399"/>
                </a:solidFill>
                <a:uFill>
                  <a:solidFill>
                    <a:srgbClr val="FFFFFF"/>
                  </a:solidFill>
                </a:uFill>
                <a:latin typeface="Tahoma"/>
              </a:rPr>
              <a:t>Simple String Processing</a:t>
            </a:r>
            <a:endParaRPr lang="en-US" spc="-1">
              <a:solidFill>
                <a:srgbClr val="000000"/>
              </a:solidFill>
              <a:uFill>
                <a:solidFill>
                  <a:srgbClr val="FFFFFF"/>
                </a:solidFill>
              </a:uFill>
              <a:latin typeface="Arial"/>
            </a:endParaRPr>
          </a:p>
        </p:txBody>
      </p:sp>
      <p:graphicFrame>
        <p:nvGraphicFramePr>
          <p:cNvPr id="281" name="Table 4"/>
          <p:cNvGraphicFramePr/>
          <p:nvPr/>
        </p:nvGraphicFramePr>
        <p:xfrm>
          <a:off x="3124200" y="2133720"/>
          <a:ext cx="6095520" cy="3123720"/>
        </p:xfrm>
        <a:graphic>
          <a:graphicData uri="http://schemas.openxmlformats.org/drawingml/2006/table">
            <a:tbl>
              <a:tblPr/>
              <a:tblGrid>
                <a:gridCol w="2031840">
                  <a:extLst>
                    <a:ext uri="{9D8B030D-6E8A-4147-A177-3AD203B41FA5}">
                      <a16:colId xmlns:a16="http://schemas.microsoft.com/office/drawing/2014/main" val="20000"/>
                    </a:ext>
                  </a:extLst>
                </a:gridCol>
                <a:gridCol w="2031840">
                  <a:extLst>
                    <a:ext uri="{9D8B030D-6E8A-4147-A177-3AD203B41FA5}">
                      <a16:colId xmlns:a16="http://schemas.microsoft.com/office/drawing/2014/main" val="20001"/>
                    </a:ext>
                  </a:extLst>
                </a:gridCol>
                <a:gridCol w="2031840">
                  <a:extLst>
                    <a:ext uri="{9D8B030D-6E8A-4147-A177-3AD203B41FA5}">
                      <a16:colId xmlns:a16="http://schemas.microsoft.com/office/drawing/2014/main" val="20002"/>
                    </a:ext>
                  </a:extLst>
                </a:gridCol>
              </a:tblGrid>
              <a:tr h="625320">
                <a:tc>
                  <a:txBody>
                    <a:bodyPr/>
                    <a:lstStyle/>
                    <a:p>
                      <a:pPr algn="ctr">
                        <a:lnSpc>
                          <a:spcPct val="100000"/>
                        </a:lnSpc>
                      </a:pPr>
                      <a:r>
                        <a:rPr lang="en-US" sz="2800" b="1" strike="noStrike" spc="-1">
                          <a:solidFill>
                            <a:srgbClr val="FFFFFF"/>
                          </a:solidFill>
                          <a:uFill>
                            <a:solidFill>
                              <a:srgbClr val="FFFFFF"/>
                            </a:solidFill>
                          </a:uFill>
                          <a:latin typeface="Tahoma"/>
                        </a:rPr>
                        <a:t>Month</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0000"/>
                    </a:solidFill>
                  </a:tcPr>
                </a:tc>
                <a:tc>
                  <a:txBody>
                    <a:bodyPr/>
                    <a:lstStyle/>
                    <a:p>
                      <a:pPr algn="ctr">
                        <a:lnSpc>
                          <a:spcPct val="100000"/>
                        </a:lnSpc>
                      </a:pPr>
                      <a:r>
                        <a:rPr lang="en-US" sz="2800" b="1" strike="noStrike" spc="-1">
                          <a:solidFill>
                            <a:srgbClr val="FFFFFF"/>
                          </a:solidFill>
                          <a:uFill>
                            <a:solidFill>
                              <a:srgbClr val="FFFFFF"/>
                            </a:solidFill>
                          </a:uFill>
                          <a:latin typeface="Tahoma"/>
                        </a:rPr>
                        <a:t>Number</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0000"/>
                    </a:solidFill>
                  </a:tcPr>
                </a:tc>
                <a:tc>
                  <a:txBody>
                    <a:bodyPr/>
                    <a:lstStyle/>
                    <a:p>
                      <a:pPr algn="ctr">
                        <a:lnSpc>
                          <a:spcPct val="100000"/>
                        </a:lnSpc>
                      </a:pPr>
                      <a:r>
                        <a:rPr lang="en-US" sz="2800" b="1" strike="noStrike" spc="-1">
                          <a:solidFill>
                            <a:srgbClr val="FFFFFF"/>
                          </a:solidFill>
                          <a:uFill>
                            <a:solidFill>
                              <a:srgbClr val="FFFFFF"/>
                            </a:solidFill>
                          </a:uFill>
                          <a:latin typeface="Tahoma"/>
                        </a:rPr>
                        <a:t>Position</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000000"/>
                    </a:solidFill>
                  </a:tcPr>
                </a:tc>
                <a:extLst>
                  <a:ext uri="{0D108BD9-81ED-4DB2-BD59-A6C34878D82A}">
                    <a16:rowId xmlns:a16="http://schemas.microsoft.com/office/drawing/2014/main" val="10000"/>
                  </a:ext>
                </a:extLst>
              </a:tr>
              <a:tr h="623880">
                <a:tc>
                  <a:txBody>
                    <a:bodyPr/>
                    <a:lstStyle/>
                    <a:p>
                      <a:pPr algn="ctr">
                        <a:lnSpc>
                          <a:spcPct val="100000"/>
                        </a:lnSpc>
                      </a:pPr>
                      <a:r>
                        <a:rPr lang="en-US" sz="2800" b="0" strike="noStrike" spc="-1">
                          <a:solidFill>
                            <a:srgbClr val="000000"/>
                          </a:solidFill>
                          <a:uFill>
                            <a:solidFill>
                              <a:srgbClr val="FFFFFF"/>
                            </a:solidFill>
                          </a:uFill>
                          <a:latin typeface="Tahoma"/>
                        </a:rPr>
                        <a:t>Jan</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gn="ctr">
                        <a:lnSpc>
                          <a:spcPct val="100000"/>
                        </a:lnSpc>
                      </a:pPr>
                      <a:r>
                        <a:rPr lang="en-US" sz="2800" b="0" strike="noStrike" spc="-1">
                          <a:solidFill>
                            <a:srgbClr val="000000"/>
                          </a:solidFill>
                          <a:uFill>
                            <a:solidFill>
                              <a:srgbClr val="FFFFFF"/>
                            </a:solidFill>
                          </a:uFill>
                          <a:latin typeface="Tahoma"/>
                        </a:rPr>
                        <a:t>1</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gn="ctr">
                        <a:lnSpc>
                          <a:spcPct val="100000"/>
                        </a:lnSpc>
                      </a:pPr>
                      <a:r>
                        <a:rPr lang="en-US" sz="2800" b="0" strike="noStrike" spc="-1">
                          <a:solidFill>
                            <a:srgbClr val="000000"/>
                          </a:solidFill>
                          <a:uFill>
                            <a:solidFill>
                              <a:srgbClr val="FFFFFF"/>
                            </a:solidFill>
                          </a:uFill>
                          <a:latin typeface="Tahoma"/>
                        </a:rPr>
                        <a:t>0</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extLst>
                  <a:ext uri="{0D108BD9-81ED-4DB2-BD59-A6C34878D82A}">
                    <a16:rowId xmlns:a16="http://schemas.microsoft.com/office/drawing/2014/main" val="10001"/>
                  </a:ext>
                </a:extLst>
              </a:tr>
              <a:tr h="625320">
                <a:tc>
                  <a:txBody>
                    <a:bodyPr/>
                    <a:lstStyle/>
                    <a:p>
                      <a:pPr algn="ctr">
                        <a:lnSpc>
                          <a:spcPct val="100000"/>
                        </a:lnSpc>
                      </a:pPr>
                      <a:r>
                        <a:rPr lang="en-US" sz="2800" b="0" strike="noStrike" spc="-1">
                          <a:solidFill>
                            <a:srgbClr val="000000"/>
                          </a:solidFill>
                          <a:uFill>
                            <a:solidFill>
                              <a:srgbClr val="FFFFFF"/>
                            </a:solidFill>
                          </a:uFill>
                          <a:latin typeface="Tahoma"/>
                        </a:rPr>
                        <a:t>Feb</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ctr">
                        <a:lnSpc>
                          <a:spcPct val="100000"/>
                        </a:lnSpc>
                      </a:pPr>
                      <a:r>
                        <a:rPr lang="en-US" sz="2800" b="0" strike="noStrike" spc="-1">
                          <a:solidFill>
                            <a:srgbClr val="000000"/>
                          </a:solidFill>
                          <a:uFill>
                            <a:solidFill>
                              <a:srgbClr val="FFFFFF"/>
                            </a:solidFill>
                          </a:uFill>
                          <a:latin typeface="Tahoma"/>
                        </a:rPr>
                        <a:t>2</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ctr">
                        <a:lnSpc>
                          <a:spcPct val="100000"/>
                        </a:lnSpc>
                      </a:pPr>
                      <a:r>
                        <a:rPr lang="en-US" sz="2800" b="0" strike="noStrike" spc="-1">
                          <a:solidFill>
                            <a:srgbClr val="000000"/>
                          </a:solidFill>
                          <a:uFill>
                            <a:solidFill>
                              <a:srgbClr val="FFFFFF"/>
                            </a:solidFill>
                          </a:uFill>
                          <a:latin typeface="Tahoma"/>
                        </a:rPr>
                        <a:t>3</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extLst>
                  <a:ext uri="{0D108BD9-81ED-4DB2-BD59-A6C34878D82A}">
                    <a16:rowId xmlns:a16="http://schemas.microsoft.com/office/drawing/2014/main" val="10002"/>
                  </a:ext>
                </a:extLst>
              </a:tr>
              <a:tr h="623880">
                <a:tc>
                  <a:txBody>
                    <a:bodyPr/>
                    <a:lstStyle/>
                    <a:p>
                      <a:pPr algn="ctr">
                        <a:lnSpc>
                          <a:spcPct val="100000"/>
                        </a:lnSpc>
                      </a:pPr>
                      <a:r>
                        <a:rPr lang="en-US" sz="2800" b="0" strike="noStrike" spc="-1">
                          <a:solidFill>
                            <a:srgbClr val="000000"/>
                          </a:solidFill>
                          <a:uFill>
                            <a:solidFill>
                              <a:srgbClr val="FFFFFF"/>
                            </a:solidFill>
                          </a:uFill>
                          <a:latin typeface="Tahoma"/>
                        </a:rPr>
                        <a:t>Mar</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gn="ctr">
                        <a:lnSpc>
                          <a:spcPct val="100000"/>
                        </a:lnSpc>
                      </a:pPr>
                      <a:r>
                        <a:rPr lang="en-US" sz="2800" b="0" strike="noStrike" spc="-1">
                          <a:solidFill>
                            <a:srgbClr val="000000"/>
                          </a:solidFill>
                          <a:uFill>
                            <a:solidFill>
                              <a:srgbClr val="FFFFFF"/>
                            </a:solidFill>
                          </a:uFill>
                          <a:latin typeface="Tahoma"/>
                        </a:rPr>
                        <a:t>3</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tc>
                  <a:txBody>
                    <a:bodyPr/>
                    <a:lstStyle/>
                    <a:p>
                      <a:pPr algn="ctr">
                        <a:lnSpc>
                          <a:spcPct val="100000"/>
                        </a:lnSpc>
                      </a:pPr>
                      <a:r>
                        <a:rPr lang="en-US" sz="2800" b="0" strike="noStrike" spc="-1">
                          <a:solidFill>
                            <a:srgbClr val="000000"/>
                          </a:solidFill>
                          <a:uFill>
                            <a:solidFill>
                              <a:srgbClr val="FFFFFF"/>
                            </a:solidFill>
                          </a:uFill>
                          <a:latin typeface="Tahoma"/>
                        </a:rPr>
                        <a:t>6</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E7E7E7"/>
                    </a:solidFill>
                  </a:tcPr>
                </a:tc>
                <a:extLst>
                  <a:ext uri="{0D108BD9-81ED-4DB2-BD59-A6C34878D82A}">
                    <a16:rowId xmlns:a16="http://schemas.microsoft.com/office/drawing/2014/main" val="10003"/>
                  </a:ext>
                </a:extLst>
              </a:tr>
              <a:tr h="625320">
                <a:tc>
                  <a:txBody>
                    <a:bodyPr/>
                    <a:lstStyle/>
                    <a:p>
                      <a:pPr algn="ctr">
                        <a:lnSpc>
                          <a:spcPct val="100000"/>
                        </a:lnSpc>
                      </a:pPr>
                      <a:r>
                        <a:rPr lang="en-US" sz="2800" b="0" strike="noStrike" spc="-1">
                          <a:solidFill>
                            <a:srgbClr val="000000"/>
                          </a:solidFill>
                          <a:uFill>
                            <a:solidFill>
                              <a:srgbClr val="FFFFFF"/>
                            </a:solidFill>
                          </a:uFill>
                          <a:latin typeface="Tahoma"/>
                        </a:rPr>
                        <a:t>Apr</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ctr">
                        <a:lnSpc>
                          <a:spcPct val="100000"/>
                        </a:lnSpc>
                      </a:pPr>
                      <a:r>
                        <a:rPr lang="en-US" sz="2800" b="0" strike="noStrike" spc="-1">
                          <a:solidFill>
                            <a:srgbClr val="000000"/>
                          </a:solidFill>
                          <a:uFill>
                            <a:solidFill>
                              <a:srgbClr val="FFFFFF"/>
                            </a:solidFill>
                          </a:uFill>
                          <a:latin typeface="Tahoma"/>
                        </a:rPr>
                        <a:t>4</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tc>
                  <a:txBody>
                    <a:bodyPr/>
                    <a:lstStyle/>
                    <a:p>
                      <a:pPr algn="ctr">
                        <a:lnSpc>
                          <a:spcPct val="100000"/>
                        </a:lnSpc>
                      </a:pPr>
                      <a:r>
                        <a:rPr lang="en-US" sz="2800" b="0" strike="noStrike" spc="-1">
                          <a:solidFill>
                            <a:srgbClr val="000000"/>
                          </a:solidFill>
                          <a:uFill>
                            <a:solidFill>
                              <a:srgbClr val="FFFFFF"/>
                            </a:solidFill>
                          </a:uFill>
                          <a:latin typeface="Tahoma"/>
                        </a:rPr>
                        <a:t>9</a:t>
                      </a:r>
                      <a:endParaRPr lang="en-US" sz="1800" b="0" strike="noStrike" spc="-1">
                        <a:solidFill>
                          <a:srgbClr val="000000"/>
                        </a:solidFill>
                        <a:uFill>
                          <a:solidFill>
                            <a:srgbClr val="FFFFFF"/>
                          </a:solidFill>
                        </a:u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FFFF"/>
                    </a:solidFill>
                  </a:tcPr>
                </a:tc>
                <a:extLst>
                  <a:ext uri="{0D108BD9-81ED-4DB2-BD59-A6C34878D82A}">
                    <a16:rowId xmlns:a16="http://schemas.microsoft.com/office/drawing/2014/main" val="10004"/>
                  </a:ext>
                </a:extLst>
              </a:tr>
            </a:tbl>
          </a:graphicData>
        </a:graphic>
      </p:graphicFrame>
      <p:sp>
        <p:nvSpPr>
          <p:cNvPr id="282" name="CustomShape 5"/>
          <p:cNvSpPr/>
          <p:nvPr/>
        </p:nvSpPr>
        <p:spPr>
          <a:xfrm>
            <a:off x="3124200" y="5367240"/>
            <a:ext cx="6247800" cy="118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buClr>
                <a:srgbClr val="000000"/>
              </a:buClr>
              <a:buFont typeface="Wingdings" charset="2"/>
              <a:buChar char=""/>
            </a:pPr>
            <a:r>
              <a:rPr lang="en-US" sz="2400" spc="-1">
                <a:solidFill>
                  <a:srgbClr val="000000"/>
                </a:solidFill>
                <a:uFill>
                  <a:solidFill>
                    <a:srgbClr val="FFFFFF"/>
                  </a:solidFill>
                </a:uFill>
                <a:latin typeface="Tahoma"/>
                <a:ea typeface="DejaVu Sans"/>
              </a:rPr>
              <a:t> To get the correct position, subtract one from the month number and multiply by three</a:t>
            </a:r>
            <a:endParaRPr lang="en-US"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3" name="CustomShape 1"/>
          <p:cNvSpPr/>
          <p:nvPr/>
        </p:nvSpPr>
        <p:spPr>
          <a:xfrm>
            <a:off x="4876680" y="6324480"/>
            <a:ext cx="289476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1400" spc="-1" dirty="0">
                <a:solidFill>
                  <a:srgbClr val="000000"/>
                </a:solidFill>
                <a:uFill>
                  <a:solidFill>
                    <a:srgbClr val="FFFFFF"/>
                  </a:solidFill>
                </a:uFill>
                <a:latin typeface="Tahoma"/>
              </a:rPr>
              <a:t>Python Programming, 4/e</a:t>
            </a:r>
            <a:endParaRPr lang="en-US" spc="-1" dirty="0">
              <a:solidFill>
                <a:srgbClr val="000000"/>
              </a:solidFill>
              <a:uFill>
                <a:solidFill>
                  <a:srgbClr val="FFFFFF"/>
                </a:solidFill>
              </a:uFill>
              <a:latin typeface="Arial"/>
            </a:endParaRPr>
          </a:p>
        </p:txBody>
      </p:sp>
      <p:sp>
        <p:nvSpPr>
          <p:cNvPr id="284" name="CustomShape 2"/>
          <p:cNvSpPr/>
          <p:nvPr/>
        </p:nvSpPr>
        <p:spPr>
          <a:xfrm>
            <a:off x="8305680" y="6324480"/>
            <a:ext cx="190440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9492D45-C37A-4F01-9159-9672ABE4EF70}" type="slidenum">
              <a:rPr lang="en-US" sz="1400" spc="-1">
                <a:solidFill>
                  <a:srgbClr val="000000"/>
                </a:solidFill>
                <a:uFill>
                  <a:solidFill>
                    <a:srgbClr val="FFFFFF"/>
                  </a:solidFill>
                </a:uFill>
                <a:latin typeface="Tahoma"/>
              </a:rPr>
              <a:t>21</a:t>
            </a:fld>
            <a:endParaRPr lang="en-US" spc="-1">
              <a:solidFill>
                <a:srgbClr val="000000"/>
              </a:solidFill>
              <a:uFill>
                <a:solidFill>
                  <a:srgbClr val="FFFFFF"/>
                </a:solidFill>
              </a:uFill>
              <a:latin typeface="Arial"/>
            </a:endParaRPr>
          </a:p>
        </p:txBody>
      </p:sp>
      <p:sp>
        <p:nvSpPr>
          <p:cNvPr id="285" name="CustomShape 3"/>
          <p:cNvSpPr/>
          <p:nvPr/>
        </p:nvSpPr>
        <p:spPr>
          <a:xfrm>
            <a:off x="2674920" y="617400"/>
            <a:ext cx="779220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400" spc="-1">
                <a:solidFill>
                  <a:srgbClr val="333399"/>
                </a:solidFill>
                <a:uFill>
                  <a:solidFill>
                    <a:srgbClr val="FFFFFF"/>
                  </a:solidFill>
                </a:uFill>
                <a:latin typeface="Tahoma"/>
              </a:rPr>
              <a:t>Simple String Processing</a:t>
            </a:r>
            <a:endParaRPr lang="en-US" spc="-1">
              <a:solidFill>
                <a:srgbClr val="000000"/>
              </a:solidFill>
              <a:uFill>
                <a:solidFill>
                  <a:srgbClr val="FFFFFF"/>
                </a:solidFill>
              </a:uFill>
              <a:latin typeface="Arial"/>
            </a:endParaRPr>
          </a:p>
        </p:txBody>
      </p:sp>
      <p:sp>
        <p:nvSpPr>
          <p:cNvPr id="286" name="CustomShape 4"/>
          <p:cNvSpPr/>
          <p:nvPr/>
        </p:nvSpPr>
        <p:spPr>
          <a:xfrm>
            <a:off x="2057520" y="2017800"/>
            <a:ext cx="8421120" cy="411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90000"/>
              </a:lnSpc>
            </a:pPr>
            <a:r>
              <a:rPr lang="en-US" sz="1600" spc="-1" dirty="0">
                <a:solidFill>
                  <a:srgbClr val="000000"/>
                </a:solidFill>
                <a:uFill>
                  <a:solidFill>
                    <a:srgbClr val="FFFFFF"/>
                  </a:solidFill>
                </a:uFill>
                <a:latin typeface="Courier New"/>
              </a:rPr>
              <a:t># month.py</a:t>
            </a:r>
            <a:endParaRPr lang="en-US" spc="-1" dirty="0">
              <a:solidFill>
                <a:srgbClr val="000000"/>
              </a:solidFill>
              <a:uFill>
                <a:solidFill>
                  <a:srgbClr val="FFFFFF"/>
                </a:solidFill>
              </a:uFill>
              <a:latin typeface="Arial"/>
            </a:endParaRPr>
          </a:p>
          <a:p>
            <a:pPr marL="343080" indent="-342360">
              <a:lnSpc>
                <a:spcPct val="90000"/>
              </a:lnSpc>
            </a:pPr>
            <a:r>
              <a:rPr lang="en-US" sz="1600" spc="-1" dirty="0">
                <a:solidFill>
                  <a:srgbClr val="000000"/>
                </a:solidFill>
                <a:uFill>
                  <a:solidFill>
                    <a:srgbClr val="FFFFFF"/>
                  </a:solidFill>
                </a:uFill>
                <a:latin typeface="Courier New"/>
              </a:rPr>
              <a:t>#  A program to print the abbreviation of a month, given its number</a:t>
            </a:r>
            <a:endParaRPr lang="en-US" spc="-1" dirty="0">
              <a:solidFill>
                <a:srgbClr val="000000"/>
              </a:solidFill>
              <a:uFill>
                <a:solidFill>
                  <a:srgbClr val="FFFFFF"/>
                </a:solidFill>
              </a:uFill>
              <a:latin typeface="Arial"/>
            </a:endParaRPr>
          </a:p>
          <a:p>
            <a:pPr marL="343080" indent="-342360">
              <a:lnSpc>
                <a:spcPct val="90000"/>
              </a:lnSpc>
            </a:pPr>
            <a:endParaRPr lang="en-US" spc="-1" dirty="0">
              <a:solidFill>
                <a:srgbClr val="000000"/>
              </a:solidFill>
              <a:uFill>
                <a:solidFill>
                  <a:srgbClr val="FFFFFF"/>
                </a:solidFill>
              </a:uFill>
              <a:latin typeface="Arial"/>
            </a:endParaRPr>
          </a:p>
          <a:p>
            <a:pPr marL="343080" indent="-342360">
              <a:lnSpc>
                <a:spcPct val="90000"/>
              </a:lnSpc>
            </a:pPr>
            <a:r>
              <a:rPr lang="en-US" sz="1600" spc="-1" dirty="0">
                <a:solidFill>
                  <a:srgbClr val="000000"/>
                </a:solidFill>
                <a:uFill>
                  <a:solidFill>
                    <a:srgbClr val="FFFFFF"/>
                  </a:solidFill>
                </a:uFill>
                <a:latin typeface="Courier New"/>
              </a:rPr>
              <a:t>def main():</a:t>
            </a:r>
            <a:endParaRPr lang="en-US" spc="-1" dirty="0">
              <a:solidFill>
                <a:srgbClr val="000000"/>
              </a:solidFill>
              <a:uFill>
                <a:solidFill>
                  <a:srgbClr val="FFFFFF"/>
                </a:solidFill>
              </a:uFill>
              <a:latin typeface="Arial"/>
            </a:endParaRPr>
          </a:p>
          <a:p>
            <a:pPr marL="343080" indent="-342360">
              <a:lnSpc>
                <a:spcPct val="90000"/>
              </a:lnSpc>
            </a:pPr>
            <a:r>
              <a:rPr lang="en-US" sz="800" spc="-1" dirty="0">
                <a:solidFill>
                  <a:srgbClr val="000000"/>
                </a:solidFill>
                <a:uFill>
                  <a:solidFill>
                    <a:srgbClr val="FFFFFF"/>
                  </a:solidFill>
                </a:uFill>
                <a:latin typeface="Courier New"/>
              </a:rPr>
              <a:t> </a:t>
            </a:r>
            <a:r>
              <a:rPr lang="en-US" sz="1600" spc="-1" dirty="0">
                <a:solidFill>
                  <a:srgbClr val="000000"/>
                </a:solidFill>
                <a:uFill>
                  <a:solidFill>
                    <a:srgbClr val="FFFFFF"/>
                  </a:solidFill>
                </a:uFill>
                <a:latin typeface="Courier New"/>
              </a:rPr>
              <a:t>  </a:t>
            </a:r>
            <a:endParaRPr lang="en-US" spc="-1" dirty="0">
              <a:solidFill>
                <a:srgbClr val="000000"/>
              </a:solidFill>
              <a:uFill>
                <a:solidFill>
                  <a:srgbClr val="FFFFFF"/>
                </a:solidFill>
              </a:uFill>
              <a:latin typeface="Arial"/>
            </a:endParaRPr>
          </a:p>
          <a:p>
            <a:pPr marL="343080" indent="-342360">
              <a:lnSpc>
                <a:spcPct val="90000"/>
              </a:lnSpc>
            </a:pPr>
            <a:r>
              <a:rPr lang="en-US" sz="1600" spc="-1" dirty="0">
                <a:solidFill>
                  <a:srgbClr val="000000"/>
                </a:solidFill>
                <a:uFill>
                  <a:solidFill>
                    <a:srgbClr val="FFFFFF"/>
                  </a:solidFill>
                </a:uFill>
                <a:latin typeface="Courier New"/>
              </a:rPr>
              <a:t>    # months is used as a lookup table</a:t>
            </a:r>
            <a:endParaRPr lang="en-US" spc="-1" dirty="0">
              <a:solidFill>
                <a:srgbClr val="000000"/>
              </a:solidFill>
              <a:uFill>
                <a:solidFill>
                  <a:srgbClr val="FFFFFF"/>
                </a:solidFill>
              </a:uFill>
              <a:latin typeface="Arial"/>
            </a:endParaRPr>
          </a:p>
          <a:p>
            <a:pPr marL="343080" indent="-342360">
              <a:lnSpc>
                <a:spcPct val="90000"/>
              </a:lnSpc>
            </a:pPr>
            <a:r>
              <a:rPr lang="en-US" sz="1600" spc="-1" dirty="0">
                <a:solidFill>
                  <a:srgbClr val="000000"/>
                </a:solidFill>
                <a:uFill>
                  <a:solidFill>
                    <a:srgbClr val="FFFFFF"/>
                  </a:solidFill>
                </a:uFill>
                <a:latin typeface="Courier New"/>
              </a:rPr>
              <a:t>    months = "</a:t>
            </a:r>
            <a:r>
              <a:rPr lang="en-US" sz="1600" spc="-1" dirty="0" err="1">
                <a:solidFill>
                  <a:srgbClr val="000000"/>
                </a:solidFill>
                <a:uFill>
                  <a:solidFill>
                    <a:srgbClr val="FFFFFF"/>
                  </a:solidFill>
                </a:uFill>
                <a:latin typeface="Courier New"/>
              </a:rPr>
              <a:t>JanFebMarAprMayJunJulAugSepOctNovDec</a:t>
            </a:r>
            <a:r>
              <a:rPr lang="en-US" sz="1600" spc="-1" dirty="0">
                <a:solidFill>
                  <a:srgbClr val="000000"/>
                </a:solidFill>
                <a:uFill>
                  <a:solidFill>
                    <a:srgbClr val="FFFFFF"/>
                  </a:solidFill>
                </a:uFill>
                <a:latin typeface="Courier New"/>
              </a:rPr>
              <a:t>"</a:t>
            </a:r>
            <a:endParaRPr lang="en-US" spc="-1" dirty="0">
              <a:solidFill>
                <a:srgbClr val="000000"/>
              </a:solidFill>
              <a:uFill>
                <a:solidFill>
                  <a:srgbClr val="FFFFFF"/>
                </a:solidFill>
              </a:uFill>
              <a:latin typeface="Arial"/>
            </a:endParaRPr>
          </a:p>
          <a:p>
            <a:pPr marL="343080" indent="-342360">
              <a:lnSpc>
                <a:spcPct val="90000"/>
              </a:lnSpc>
            </a:pPr>
            <a:endParaRPr lang="en-US" spc="-1" dirty="0">
              <a:solidFill>
                <a:srgbClr val="000000"/>
              </a:solidFill>
              <a:uFill>
                <a:solidFill>
                  <a:srgbClr val="FFFFFF"/>
                </a:solidFill>
              </a:uFill>
              <a:latin typeface="Arial"/>
            </a:endParaRPr>
          </a:p>
          <a:p>
            <a:pPr marL="343080" indent="-342360">
              <a:lnSpc>
                <a:spcPct val="90000"/>
              </a:lnSpc>
            </a:pPr>
            <a:r>
              <a:rPr lang="en-US" sz="1600" spc="-1" dirty="0">
                <a:solidFill>
                  <a:srgbClr val="000000"/>
                </a:solidFill>
                <a:uFill>
                  <a:solidFill>
                    <a:srgbClr val="FFFFFF"/>
                  </a:solidFill>
                </a:uFill>
                <a:latin typeface="Courier New"/>
              </a:rPr>
              <a:t>    n = int(input("Enter a month number (1-12): "))</a:t>
            </a:r>
            <a:endParaRPr lang="en-US" spc="-1" dirty="0">
              <a:solidFill>
                <a:srgbClr val="000000"/>
              </a:solidFill>
              <a:uFill>
                <a:solidFill>
                  <a:srgbClr val="FFFFFF"/>
                </a:solidFill>
              </a:uFill>
              <a:latin typeface="Arial"/>
            </a:endParaRPr>
          </a:p>
          <a:p>
            <a:pPr marL="343080" indent="-342360">
              <a:lnSpc>
                <a:spcPct val="90000"/>
              </a:lnSpc>
            </a:pPr>
            <a:endParaRPr lang="en-US" spc="-1" dirty="0">
              <a:solidFill>
                <a:srgbClr val="000000"/>
              </a:solidFill>
              <a:uFill>
                <a:solidFill>
                  <a:srgbClr val="FFFFFF"/>
                </a:solidFill>
              </a:uFill>
              <a:latin typeface="Arial"/>
            </a:endParaRPr>
          </a:p>
          <a:p>
            <a:pPr marL="343080" indent="-342360">
              <a:lnSpc>
                <a:spcPct val="90000"/>
              </a:lnSpc>
            </a:pPr>
            <a:r>
              <a:rPr lang="en-US" sz="1600" spc="-1" dirty="0">
                <a:solidFill>
                  <a:srgbClr val="000000"/>
                </a:solidFill>
                <a:uFill>
                  <a:solidFill>
                    <a:srgbClr val="FFFFFF"/>
                  </a:solidFill>
                </a:uFill>
                <a:latin typeface="Courier New"/>
              </a:rPr>
              <a:t>    # compute starting position of month n in months</a:t>
            </a:r>
            <a:endParaRPr lang="en-US" spc="-1" dirty="0">
              <a:solidFill>
                <a:srgbClr val="000000"/>
              </a:solidFill>
              <a:uFill>
                <a:solidFill>
                  <a:srgbClr val="FFFFFF"/>
                </a:solidFill>
              </a:uFill>
              <a:latin typeface="Arial"/>
            </a:endParaRPr>
          </a:p>
          <a:p>
            <a:pPr marL="343080" indent="-342360">
              <a:lnSpc>
                <a:spcPct val="90000"/>
              </a:lnSpc>
            </a:pPr>
            <a:r>
              <a:rPr lang="en-US" sz="1600" spc="-1" dirty="0">
                <a:solidFill>
                  <a:srgbClr val="000000"/>
                </a:solidFill>
                <a:uFill>
                  <a:solidFill>
                    <a:srgbClr val="FFFFFF"/>
                  </a:solidFill>
                </a:uFill>
                <a:latin typeface="Courier New"/>
              </a:rPr>
              <a:t>    pos = (n-1) * 3</a:t>
            </a:r>
            <a:endParaRPr lang="en-US" spc="-1" dirty="0">
              <a:solidFill>
                <a:srgbClr val="000000"/>
              </a:solidFill>
              <a:uFill>
                <a:solidFill>
                  <a:srgbClr val="FFFFFF"/>
                </a:solidFill>
              </a:uFill>
              <a:latin typeface="Arial"/>
            </a:endParaRPr>
          </a:p>
          <a:p>
            <a:pPr marL="343080" indent="-342360">
              <a:lnSpc>
                <a:spcPct val="90000"/>
              </a:lnSpc>
            </a:pPr>
            <a:r>
              <a:rPr lang="en-US" sz="800" spc="-1" dirty="0">
                <a:solidFill>
                  <a:srgbClr val="000000"/>
                </a:solidFill>
                <a:uFill>
                  <a:solidFill>
                    <a:srgbClr val="FFFFFF"/>
                  </a:solidFill>
                </a:uFill>
                <a:latin typeface="Courier New"/>
              </a:rPr>
              <a:t>    </a:t>
            </a:r>
            <a:endParaRPr lang="en-US" spc="-1" dirty="0">
              <a:solidFill>
                <a:srgbClr val="000000"/>
              </a:solidFill>
              <a:uFill>
                <a:solidFill>
                  <a:srgbClr val="FFFFFF"/>
                </a:solidFill>
              </a:uFill>
              <a:latin typeface="Arial"/>
            </a:endParaRPr>
          </a:p>
          <a:p>
            <a:pPr marL="343080" indent="-342360">
              <a:lnSpc>
                <a:spcPct val="90000"/>
              </a:lnSpc>
            </a:pPr>
            <a:r>
              <a:rPr lang="en-US" sz="1600" spc="-1" dirty="0">
                <a:solidFill>
                  <a:srgbClr val="000000"/>
                </a:solidFill>
                <a:uFill>
                  <a:solidFill>
                    <a:srgbClr val="FFFFFF"/>
                  </a:solidFill>
                </a:uFill>
                <a:latin typeface="Courier New"/>
              </a:rPr>
              <a:t>    # Grab the appropriate slice from months</a:t>
            </a:r>
            <a:endParaRPr lang="en-US" spc="-1" dirty="0">
              <a:solidFill>
                <a:srgbClr val="000000"/>
              </a:solidFill>
              <a:uFill>
                <a:solidFill>
                  <a:srgbClr val="FFFFFF"/>
                </a:solidFill>
              </a:uFill>
              <a:latin typeface="Arial"/>
            </a:endParaRPr>
          </a:p>
          <a:p>
            <a:pPr marL="343080" indent="-342360">
              <a:lnSpc>
                <a:spcPct val="90000"/>
              </a:lnSpc>
            </a:pPr>
            <a:r>
              <a:rPr lang="en-US" sz="1600" spc="-1" dirty="0">
                <a:solidFill>
                  <a:srgbClr val="000000"/>
                </a:solidFill>
                <a:uFill>
                  <a:solidFill>
                    <a:srgbClr val="FFFFFF"/>
                  </a:solidFill>
                </a:uFill>
                <a:latin typeface="Courier New"/>
              </a:rPr>
              <a:t>    </a:t>
            </a:r>
            <a:r>
              <a:rPr lang="en-US" sz="1600" spc="-1" dirty="0" err="1">
                <a:solidFill>
                  <a:srgbClr val="000000"/>
                </a:solidFill>
                <a:uFill>
                  <a:solidFill>
                    <a:srgbClr val="FFFFFF"/>
                  </a:solidFill>
                </a:uFill>
                <a:latin typeface="Courier New"/>
              </a:rPr>
              <a:t>monthAbbrev</a:t>
            </a:r>
            <a:r>
              <a:rPr lang="en-US" sz="1600" spc="-1" dirty="0">
                <a:solidFill>
                  <a:srgbClr val="000000"/>
                </a:solidFill>
                <a:uFill>
                  <a:solidFill>
                    <a:srgbClr val="FFFFFF"/>
                  </a:solidFill>
                </a:uFill>
                <a:latin typeface="Courier New"/>
              </a:rPr>
              <a:t> = months[pos:pos+3]</a:t>
            </a:r>
            <a:endParaRPr lang="en-US" spc="-1" dirty="0">
              <a:solidFill>
                <a:srgbClr val="000000"/>
              </a:solidFill>
              <a:uFill>
                <a:solidFill>
                  <a:srgbClr val="FFFFFF"/>
                </a:solidFill>
              </a:uFill>
              <a:latin typeface="Arial"/>
            </a:endParaRPr>
          </a:p>
          <a:p>
            <a:pPr marL="343080" indent="-342360">
              <a:lnSpc>
                <a:spcPct val="90000"/>
              </a:lnSpc>
            </a:pPr>
            <a:endParaRPr lang="en-US" spc="-1" dirty="0">
              <a:solidFill>
                <a:srgbClr val="000000"/>
              </a:solidFill>
              <a:uFill>
                <a:solidFill>
                  <a:srgbClr val="FFFFFF"/>
                </a:solidFill>
              </a:uFill>
              <a:latin typeface="Arial"/>
            </a:endParaRPr>
          </a:p>
          <a:p>
            <a:pPr marL="343080" indent="-342360">
              <a:lnSpc>
                <a:spcPct val="90000"/>
              </a:lnSpc>
            </a:pPr>
            <a:r>
              <a:rPr lang="en-US" sz="1600" spc="-1" dirty="0">
                <a:solidFill>
                  <a:srgbClr val="000000"/>
                </a:solidFill>
                <a:uFill>
                  <a:solidFill>
                    <a:srgbClr val="FFFFFF"/>
                  </a:solidFill>
                </a:uFill>
                <a:latin typeface="Courier New"/>
              </a:rPr>
              <a:t>    # print the result    </a:t>
            </a:r>
            <a:endParaRPr lang="en-US" spc="-1" dirty="0">
              <a:solidFill>
                <a:srgbClr val="000000"/>
              </a:solidFill>
              <a:uFill>
                <a:solidFill>
                  <a:srgbClr val="FFFFFF"/>
                </a:solidFill>
              </a:uFill>
              <a:latin typeface="Arial"/>
            </a:endParaRPr>
          </a:p>
          <a:p>
            <a:pPr marL="343080" indent="-342360">
              <a:lnSpc>
                <a:spcPct val="90000"/>
              </a:lnSpc>
            </a:pPr>
            <a:r>
              <a:rPr lang="en-US" sz="1600" spc="-1" dirty="0">
                <a:solidFill>
                  <a:srgbClr val="000000"/>
                </a:solidFill>
                <a:uFill>
                  <a:solidFill>
                    <a:srgbClr val="FFFFFF"/>
                  </a:solidFill>
                </a:uFill>
                <a:latin typeface="Courier New"/>
              </a:rPr>
              <a:t>    print ("The month abbreviation is", </a:t>
            </a:r>
            <a:r>
              <a:rPr lang="en-US" sz="1600" spc="-1" dirty="0" err="1">
                <a:solidFill>
                  <a:srgbClr val="000000"/>
                </a:solidFill>
                <a:uFill>
                  <a:solidFill>
                    <a:srgbClr val="FFFFFF"/>
                  </a:solidFill>
                </a:uFill>
                <a:latin typeface="Courier New"/>
              </a:rPr>
              <a:t>monthAbbrev</a:t>
            </a:r>
            <a:r>
              <a:rPr lang="en-US" sz="1600" spc="-1" dirty="0">
                <a:solidFill>
                  <a:srgbClr val="000000"/>
                </a:solidFill>
                <a:uFill>
                  <a:solidFill>
                    <a:srgbClr val="FFFFFF"/>
                  </a:solidFill>
                </a:uFill>
                <a:latin typeface="Courier New"/>
              </a:rPr>
              <a:t> + ".")</a:t>
            </a:r>
            <a:endParaRPr lang="en-US" spc="-1" dirty="0">
              <a:solidFill>
                <a:srgbClr val="000000"/>
              </a:solidFill>
              <a:uFill>
                <a:solidFill>
                  <a:srgbClr val="FFFFFF"/>
                </a:solidFill>
              </a:uFill>
              <a:latin typeface="Arial"/>
            </a:endParaRPr>
          </a:p>
          <a:p>
            <a:pPr marL="343080" indent="-342360">
              <a:lnSpc>
                <a:spcPct val="90000"/>
              </a:lnSpc>
            </a:pPr>
            <a:endParaRPr lang="en-US"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 name="CustomShape 1"/>
          <p:cNvSpPr/>
          <p:nvPr/>
        </p:nvSpPr>
        <p:spPr>
          <a:xfrm>
            <a:off x="4876680" y="6324480"/>
            <a:ext cx="289476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1400" spc="-1" dirty="0">
                <a:solidFill>
                  <a:srgbClr val="000000"/>
                </a:solidFill>
                <a:uFill>
                  <a:solidFill>
                    <a:srgbClr val="FFFFFF"/>
                  </a:solidFill>
                </a:uFill>
                <a:latin typeface="Tahoma"/>
              </a:rPr>
              <a:t>Python Programming, 4/e</a:t>
            </a:r>
            <a:endParaRPr lang="en-US" spc="-1" dirty="0">
              <a:solidFill>
                <a:srgbClr val="000000"/>
              </a:solidFill>
              <a:uFill>
                <a:solidFill>
                  <a:srgbClr val="FFFFFF"/>
                </a:solidFill>
              </a:uFill>
              <a:latin typeface="Arial"/>
            </a:endParaRPr>
          </a:p>
        </p:txBody>
      </p:sp>
      <p:sp>
        <p:nvSpPr>
          <p:cNvPr id="288" name="CustomShape 2"/>
          <p:cNvSpPr/>
          <p:nvPr/>
        </p:nvSpPr>
        <p:spPr>
          <a:xfrm>
            <a:off x="8305680" y="6324480"/>
            <a:ext cx="190440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68D6919-96AA-4064-AA9E-F62FC11A8B74}" type="slidenum">
              <a:rPr lang="en-US" sz="1400" spc="-1">
                <a:solidFill>
                  <a:srgbClr val="000000"/>
                </a:solidFill>
                <a:uFill>
                  <a:solidFill>
                    <a:srgbClr val="FFFFFF"/>
                  </a:solidFill>
                </a:uFill>
                <a:latin typeface="Tahoma"/>
              </a:rPr>
              <a:t>22</a:t>
            </a:fld>
            <a:endParaRPr lang="en-US" spc="-1">
              <a:solidFill>
                <a:srgbClr val="000000"/>
              </a:solidFill>
              <a:uFill>
                <a:solidFill>
                  <a:srgbClr val="FFFFFF"/>
                </a:solidFill>
              </a:uFill>
              <a:latin typeface="Arial"/>
            </a:endParaRPr>
          </a:p>
        </p:txBody>
      </p:sp>
      <p:sp>
        <p:nvSpPr>
          <p:cNvPr id="289" name="CustomShape 3"/>
          <p:cNvSpPr/>
          <p:nvPr/>
        </p:nvSpPr>
        <p:spPr>
          <a:xfrm>
            <a:off x="2674920" y="617400"/>
            <a:ext cx="779220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400" spc="-1">
                <a:solidFill>
                  <a:srgbClr val="333399"/>
                </a:solidFill>
                <a:uFill>
                  <a:solidFill>
                    <a:srgbClr val="FFFFFF"/>
                  </a:solidFill>
                </a:uFill>
                <a:latin typeface="Tahoma"/>
              </a:rPr>
              <a:t>Simple String Processing</a:t>
            </a:r>
            <a:endParaRPr lang="en-US" spc="-1">
              <a:solidFill>
                <a:srgbClr val="000000"/>
              </a:solidFill>
              <a:uFill>
                <a:solidFill>
                  <a:srgbClr val="FFFFFF"/>
                </a:solidFill>
              </a:uFill>
              <a:latin typeface="Arial"/>
            </a:endParaRPr>
          </a:p>
        </p:txBody>
      </p:sp>
      <p:sp>
        <p:nvSpPr>
          <p:cNvPr id="290" name="CustomShape 4"/>
          <p:cNvSpPr/>
          <p:nvPr/>
        </p:nvSpPr>
        <p:spPr>
          <a:xfrm>
            <a:off x="2706600" y="2017800"/>
            <a:ext cx="7771680" cy="411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r>
              <a:rPr lang="en-US" sz="2400" spc="-1" dirty="0">
                <a:solidFill>
                  <a:srgbClr val="000000"/>
                </a:solidFill>
                <a:uFill>
                  <a:solidFill>
                    <a:srgbClr val="FFFFFF"/>
                  </a:solidFill>
                </a:uFill>
                <a:latin typeface="Courier New"/>
              </a:rPr>
              <a:t>&gt;&gt;&gt; main()</a:t>
            </a:r>
            <a:endParaRPr lang="en-US" sz="2400" spc="-1" dirty="0">
              <a:solidFill>
                <a:srgbClr val="000000"/>
              </a:solidFill>
              <a:uFill>
                <a:solidFill>
                  <a:srgbClr val="FFFFFF"/>
                </a:solidFill>
              </a:uFill>
              <a:latin typeface="Arial"/>
            </a:endParaRPr>
          </a:p>
          <a:p>
            <a:pPr marL="343080" indent="-342360"/>
            <a:r>
              <a:rPr lang="en-US" sz="2400" spc="-1" dirty="0">
                <a:solidFill>
                  <a:srgbClr val="000000"/>
                </a:solidFill>
                <a:uFill>
                  <a:solidFill>
                    <a:srgbClr val="FFFFFF"/>
                  </a:solidFill>
                </a:uFill>
                <a:latin typeface="Courier New"/>
              </a:rPr>
              <a:t>Enter a month number (1-12): 1</a:t>
            </a:r>
            <a:endParaRPr lang="en-US" sz="2400" spc="-1" dirty="0">
              <a:solidFill>
                <a:srgbClr val="000000"/>
              </a:solidFill>
              <a:uFill>
                <a:solidFill>
                  <a:srgbClr val="FFFFFF"/>
                </a:solidFill>
              </a:uFill>
              <a:latin typeface="Arial"/>
            </a:endParaRPr>
          </a:p>
          <a:p>
            <a:pPr marL="343080" indent="-342360"/>
            <a:r>
              <a:rPr lang="en-US" sz="2400" spc="-1" dirty="0">
                <a:solidFill>
                  <a:srgbClr val="000000"/>
                </a:solidFill>
                <a:uFill>
                  <a:solidFill>
                    <a:srgbClr val="FFFFFF"/>
                  </a:solidFill>
                </a:uFill>
                <a:latin typeface="Courier New"/>
              </a:rPr>
              <a:t>The month abbreviation is Jan.</a:t>
            </a:r>
            <a:endParaRPr lang="en-US" sz="2400" spc="-1" dirty="0">
              <a:solidFill>
                <a:srgbClr val="000000"/>
              </a:solidFill>
              <a:uFill>
                <a:solidFill>
                  <a:srgbClr val="FFFFFF"/>
                </a:solidFill>
              </a:uFill>
              <a:latin typeface="Arial"/>
            </a:endParaRPr>
          </a:p>
          <a:p>
            <a:pPr marL="343080" indent="-342360"/>
            <a:r>
              <a:rPr lang="en-US" sz="2400" spc="-1" dirty="0">
                <a:solidFill>
                  <a:srgbClr val="000000"/>
                </a:solidFill>
                <a:uFill>
                  <a:solidFill>
                    <a:srgbClr val="FFFFFF"/>
                  </a:solidFill>
                </a:uFill>
                <a:latin typeface="Courier New"/>
              </a:rPr>
              <a:t>&gt;&gt;&gt; main()</a:t>
            </a:r>
            <a:endParaRPr lang="en-US" sz="2400" spc="-1" dirty="0">
              <a:solidFill>
                <a:srgbClr val="000000"/>
              </a:solidFill>
              <a:uFill>
                <a:solidFill>
                  <a:srgbClr val="FFFFFF"/>
                </a:solidFill>
              </a:uFill>
              <a:latin typeface="Arial"/>
            </a:endParaRPr>
          </a:p>
          <a:p>
            <a:pPr marL="343080" indent="-342360"/>
            <a:r>
              <a:rPr lang="en-US" sz="2400" spc="-1" dirty="0">
                <a:solidFill>
                  <a:srgbClr val="000000"/>
                </a:solidFill>
                <a:uFill>
                  <a:solidFill>
                    <a:srgbClr val="FFFFFF"/>
                  </a:solidFill>
                </a:uFill>
                <a:latin typeface="Courier New"/>
              </a:rPr>
              <a:t>Enter a month number (1-12): 12</a:t>
            </a:r>
            <a:endParaRPr lang="en-US" sz="2400" spc="-1" dirty="0">
              <a:solidFill>
                <a:srgbClr val="000000"/>
              </a:solidFill>
              <a:uFill>
                <a:solidFill>
                  <a:srgbClr val="FFFFFF"/>
                </a:solidFill>
              </a:uFill>
              <a:latin typeface="Arial"/>
            </a:endParaRPr>
          </a:p>
          <a:p>
            <a:pPr marL="343080" indent="-342360"/>
            <a:r>
              <a:rPr lang="en-US" sz="2400" spc="-1" dirty="0">
                <a:solidFill>
                  <a:srgbClr val="000000"/>
                </a:solidFill>
                <a:uFill>
                  <a:solidFill>
                    <a:srgbClr val="FFFFFF"/>
                  </a:solidFill>
                </a:uFill>
                <a:latin typeface="Courier New"/>
              </a:rPr>
              <a:t>The month abbreviation is Dec.</a:t>
            </a:r>
            <a:endParaRPr lang="en-US" sz="2400" spc="-1" dirty="0">
              <a:solidFill>
                <a:srgbClr val="000000"/>
              </a:solidFill>
              <a:uFill>
                <a:solidFill>
                  <a:srgbClr val="FFFFFF"/>
                </a:solidFill>
              </a:uFill>
              <a:latin typeface="Arial"/>
            </a:endParaRPr>
          </a:p>
          <a:p>
            <a:pPr marL="343080" indent="-342360">
              <a:buClr>
                <a:srgbClr val="3333CC"/>
              </a:buClr>
              <a:buSzPct val="60000"/>
              <a:buFont typeface="Wingdings" charset="2"/>
              <a:buChar char=""/>
            </a:pPr>
            <a:r>
              <a:rPr lang="en-US" sz="2800" spc="-1" dirty="0">
                <a:solidFill>
                  <a:srgbClr val="000000"/>
                </a:solidFill>
                <a:uFill>
                  <a:solidFill>
                    <a:srgbClr val="FFFFFF"/>
                  </a:solidFill>
                </a:uFill>
                <a:latin typeface="Tahoma"/>
              </a:rPr>
              <a:t>One weakness </a:t>
            </a:r>
            <a:r>
              <a:rPr lang="en-US" sz="2800" spc="-1" dirty="0">
                <a:solidFill>
                  <a:srgbClr val="000000"/>
                </a:solidFill>
                <a:uFill>
                  <a:solidFill>
                    <a:srgbClr val="FFFFFF"/>
                  </a:solidFill>
                </a:uFill>
                <a:latin typeface="Times New Roman"/>
              </a:rPr>
              <a:t>–</a:t>
            </a:r>
            <a:r>
              <a:rPr lang="en-US" sz="2800" spc="-1" dirty="0">
                <a:solidFill>
                  <a:srgbClr val="000000"/>
                </a:solidFill>
                <a:uFill>
                  <a:solidFill>
                    <a:srgbClr val="FFFFFF"/>
                  </a:solidFill>
                </a:uFill>
                <a:latin typeface="Tahoma"/>
              </a:rPr>
              <a:t> this method only works where the potential outputs all have the same length.</a:t>
            </a:r>
            <a:endParaRPr lang="en-US" spc="-1" dirty="0">
              <a:solidFill>
                <a:srgbClr val="000000"/>
              </a:solidFill>
              <a:uFill>
                <a:solidFill>
                  <a:srgbClr val="FFFFFF"/>
                </a:solidFill>
              </a:uFill>
              <a:latin typeface="Arial"/>
            </a:endParaRPr>
          </a:p>
          <a:p>
            <a:pPr marL="343080" indent="-342360">
              <a:buClr>
                <a:srgbClr val="3333CC"/>
              </a:buClr>
              <a:buSzPct val="60000"/>
              <a:buFont typeface="Wingdings" charset="2"/>
              <a:buChar char=""/>
            </a:pPr>
            <a:r>
              <a:rPr lang="en-US" sz="2800" spc="-1" dirty="0">
                <a:solidFill>
                  <a:srgbClr val="000000"/>
                </a:solidFill>
                <a:uFill>
                  <a:solidFill>
                    <a:srgbClr val="FFFFFF"/>
                  </a:solidFill>
                </a:uFill>
                <a:latin typeface="Tahoma"/>
              </a:rPr>
              <a:t>How could you handle spelling out the months?</a:t>
            </a:r>
            <a:endParaRPr lang="en-US"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CustomShape 1"/>
          <p:cNvSpPr/>
          <p:nvPr/>
        </p:nvSpPr>
        <p:spPr>
          <a:xfrm>
            <a:off x="4876680" y="6324480"/>
            <a:ext cx="289476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1400" spc="-1" dirty="0">
                <a:solidFill>
                  <a:srgbClr val="000000"/>
                </a:solidFill>
                <a:uFill>
                  <a:solidFill>
                    <a:srgbClr val="FFFFFF"/>
                  </a:solidFill>
                </a:uFill>
                <a:latin typeface="Tahoma"/>
              </a:rPr>
              <a:t>Python Programming, 4/e</a:t>
            </a:r>
            <a:endParaRPr lang="en-US" spc="-1" dirty="0">
              <a:solidFill>
                <a:srgbClr val="000000"/>
              </a:solidFill>
              <a:uFill>
                <a:solidFill>
                  <a:srgbClr val="FFFFFF"/>
                </a:solidFill>
              </a:uFill>
              <a:latin typeface="Arial"/>
            </a:endParaRPr>
          </a:p>
        </p:txBody>
      </p:sp>
      <p:sp>
        <p:nvSpPr>
          <p:cNvPr id="324" name="CustomShape 2"/>
          <p:cNvSpPr/>
          <p:nvPr/>
        </p:nvSpPr>
        <p:spPr>
          <a:xfrm>
            <a:off x="8305680" y="6324480"/>
            <a:ext cx="190440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6E94F47-9386-43E3-B25B-49DFBE47D627}" type="slidenum">
              <a:rPr lang="en-US" sz="1400" spc="-1">
                <a:solidFill>
                  <a:srgbClr val="000000"/>
                </a:solidFill>
                <a:uFill>
                  <a:solidFill>
                    <a:srgbClr val="FFFFFF"/>
                  </a:solidFill>
                </a:uFill>
                <a:latin typeface="Tahoma"/>
              </a:rPr>
              <a:t>23</a:t>
            </a:fld>
            <a:endParaRPr lang="en-US" spc="-1">
              <a:solidFill>
                <a:srgbClr val="000000"/>
              </a:solidFill>
              <a:uFill>
                <a:solidFill>
                  <a:srgbClr val="FFFFFF"/>
                </a:solidFill>
              </a:uFill>
              <a:latin typeface="Arial"/>
            </a:endParaRPr>
          </a:p>
        </p:txBody>
      </p:sp>
      <p:sp>
        <p:nvSpPr>
          <p:cNvPr id="325" name="CustomShape 3"/>
          <p:cNvSpPr/>
          <p:nvPr/>
        </p:nvSpPr>
        <p:spPr>
          <a:xfrm>
            <a:off x="2674920" y="617400"/>
            <a:ext cx="779220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400" spc="-1">
                <a:solidFill>
                  <a:srgbClr val="333399"/>
                </a:solidFill>
                <a:uFill>
                  <a:solidFill>
                    <a:srgbClr val="FFFFFF"/>
                  </a:solidFill>
                </a:uFill>
                <a:latin typeface="Tahoma"/>
              </a:rPr>
              <a:t>String Representation</a:t>
            </a:r>
            <a:endParaRPr lang="en-US" spc="-1">
              <a:solidFill>
                <a:srgbClr val="000000"/>
              </a:solidFill>
              <a:uFill>
                <a:solidFill>
                  <a:srgbClr val="FFFFFF"/>
                </a:solidFill>
              </a:uFill>
              <a:latin typeface="Arial"/>
            </a:endParaRPr>
          </a:p>
        </p:txBody>
      </p:sp>
      <p:sp>
        <p:nvSpPr>
          <p:cNvPr id="326" name="CustomShape 4"/>
          <p:cNvSpPr/>
          <p:nvPr/>
        </p:nvSpPr>
        <p:spPr>
          <a:xfrm>
            <a:off x="2706600" y="2017800"/>
            <a:ext cx="7771680" cy="411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90000"/>
              </a:lnSpc>
              <a:buClr>
                <a:srgbClr val="3333CC"/>
              </a:buClr>
              <a:buSzPct val="60000"/>
              <a:buFont typeface="Wingdings" charset="2"/>
              <a:buChar char=""/>
            </a:pPr>
            <a:r>
              <a:rPr lang="en-US" sz="3200" spc="-1">
                <a:solidFill>
                  <a:srgbClr val="000000"/>
                </a:solidFill>
                <a:uFill>
                  <a:solidFill>
                    <a:srgbClr val="FFFFFF"/>
                  </a:solidFill>
                </a:uFill>
                <a:latin typeface="Tahoma"/>
              </a:rPr>
              <a:t>Inside the computer, strings are represented as sequences of 1</a:t>
            </a:r>
            <a:r>
              <a:rPr lang="en-US" sz="3200" spc="-1">
                <a:solidFill>
                  <a:srgbClr val="000000"/>
                </a:solidFill>
                <a:uFill>
                  <a:solidFill>
                    <a:srgbClr val="FFFFFF"/>
                  </a:solidFill>
                </a:uFill>
                <a:latin typeface="Times New Roman"/>
              </a:rPr>
              <a:t>’</a:t>
            </a:r>
            <a:r>
              <a:rPr lang="en-US" sz="3200" spc="-1">
                <a:solidFill>
                  <a:srgbClr val="000000"/>
                </a:solidFill>
                <a:uFill>
                  <a:solidFill>
                    <a:srgbClr val="FFFFFF"/>
                  </a:solidFill>
                </a:uFill>
                <a:latin typeface="Tahoma"/>
              </a:rPr>
              <a:t>s and 0</a:t>
            </a:r>
            <a:r>
              <a:rPr lang="en-US" sz="3200" spc="-1">
                <a:solidFill>
                  <a:srgbClr val="000000"/>
                </a:solidFill>
                <a:uFill>
                  <a:solidFill>
                    <a:srgbClr val="FFFFFF"/>
                  </a:solidFill>
                </a:uFill>
                <a:latin typeface="Times New Roman"/>
              </a:rPr>
              <a:t>’</a:t>
            </a:r>
            <a:r>
              <a:rPr lang="en-US" sz="3200" spc="-1">
                <a:solidFill>
                  <a:srgbClr val="000000"/>
                </a:solidFill>
                <a:uFill>
                  <a:solidFill>
                    <a:srgbClr val="FFFFFF"/>
                  </a:solidFill>
                </a:uFill>
                <a:latin typeface="Tahoma"/>
              </a:rPr>
              <a:t>s, just like numbers.</a:t>
            </a:r>
            <a:endParaRPr lang="en-US" spc="-1">
              <a:solidFill>
                <a:srgbClr val="000000"/>
              </a:solidFill>
              <a:uFill>
                <a:solidFill>
                  <a:srgbClr val="FFFFFF"/>
                </a:solidFill>
              </a:uFill>
              <a:latin typeface="Arial"/>
            </a:endParaRPr>
          </a:p>
          <a:p>
            <a:pPr marL="343080" indent="-342360">
              <a:lnSpc>
                <a:spcPct val="90000"/>
              </a:lnSpc>
              <a:buClr>
                <a:srgbClr val="3333CC"/>
              </a:buClr>
              <a:buSzPct val="60000"/>
              <a:buFont typeface="Wingdings" charset="2"/>
              <a:buChar char=""/>
            </a:pPr>
            <a:r>
              <a:rPr lang="en-US" sz="3200" spc="-1">
                <a:solidFill>
                  <a:srgbClr val="000000"/>
                </a:solidFill>
                <a:uFill>
                  <a:solidFill>
                    <a:srgbClr val="FFFFFF"/>
                  </a:solidFill>
                </a:uFill>
                <a:latin typeface="Tahoma"/>
              </a:rPr>
              <a:t>A string is stored as a sequence of binary numbers, one number per character.</a:t>
            </a:r>
            <a:endParaRPr lang="en-US" spc="-1">
              <a:solidFill>
                <a:srgbClr val="000000"/>
              </a:solidFill>
              <a:uFill>
                <a:solidFill>
                  <a:srgbClr val="FFFFFF"/>
                </a:solidFill>
              </a:uFill>
              <a:latin typeface="Arial"/>
            </a:endParaRPr>
          </a:p>
          <a:p>
            <a:pPr marL="343080" indent="-342360">
              <a:lnSpc>
                <a:spcPct val="90000"/>
              </a:lnSpc>
              <a:buClr>
                <a:srgbClr val="3333CC"/>
              </a:buClr>
              <a:buSzPct val="60000"/>
              <a:buFont typeface="Wingdings" charset="2"/>
              <a:buChar char=""/>
            </a:pPr>
            <a:r>
              <a:rPr lang="en-US" sz="3200" spc="-1">
                <a:solidFill>
                  <a:srgbClr val="000000"/>
                </a:solidFill>
                <a:uFill>
                  <a:solidFill>
                    <a:srgbClr val="FFFFFF"/>
                  </a:solidFill>
                </a:uFill>
                <a:latin typeface="Tahoma"/>
              </a:rPr>
              <a:t>It doesn</a:t>
            </a:r>
            <a:r>
              <a:rPr lang="en-US" sz="3200" spc="-1">
                <a:solidFill>
                  <a:srgbClr val="000000"/>
                </a:solidFill>
                <a:uFill>
                  <a:solidFill>
                    <a:srgbClr val="FFFFFF"/>
                  </a:solidFill>
                </a:uFill>
                <a:latin typeface="Times New Roman"/>
              </a:rPr>
              <a:t>’</a:t>
            </a:r>
            <a:r>
              <a:rPr lang="en-US" sz="3200" spc="-1">
                <a:solidFill>
                  <a:srgbClr val="000000"/>
                </a:solidFill>
                <a:uFill>
                  <a:solidFill>
                    <a:srgbClr val="FFFFFF"/>
                  </a:solidFill>
                </a:uFill>
                <a:latin typeface="Tahoma"/>
              </a:rPr>
              <a:t>t matter what value is assigned as long as it</a:t>
            </a:r>
            <a:r>
              <a:rPr lang="en-US" sz="3200" spc="-1">
                <a:solidFill>
                  <a:srgbClr val="000000"/>
                </a:solidFill>
                <a:uFill>
                  <a:solidFill>
                    <a:srgbClr val="FFFFFF"/>
                  </a:solidFill>
                </a:uFill>
                <a:latin typeface="Times New Roman"/>
              </a:rPr>
              <a:t>’</a:t>
            </a:r>
            <a:r>
              <a:rPr lang="en-US" sz="3200" spc="-1">
                <a:solidFill>
                  <a:srgbClr val="000000"/>
                </a:solidFill>
                <a:uFill>
                  <a:solidFill>
                    <a:srgbClr val="FFFFFF"/>
                  </a:solidFill>
                </a:uFill>
                <a:latin typeface="Tahoma"/>
              </a:rPr>
              <a:t>s done consistently.</a:t>
            </a:r>
            <a:endParaRPr lang="en-US"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 name="CustomShape 1"/>
          <p:cNvSpPr/>
          <p:nvPr/>
        </p:nvSpPr>
        <p:spPr>
          <a:xfrm>
            <a:off x="4876680" y="6324480"/>
            <a:ext cx="289476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1400" spc="-1" dirty="0">
                <a:solidFill>
                  <a:srgbClr val="000000"/>
                </a:solidFill>
                <a:uFill>
                  <a:solidFill>
                    <a:srgbClr val="FFFFFF"/>
                  </a:solidFill>
                </a:uFill>
                <a:latin typeface="Tahoma"/>
              </a:rPr>
              <a:t>Python Programming, 4/e</a:t>
            </a:r>
            <a:endParaRPr lang="en-US" spc="-1" dirty="0">
              <a:solidFill>
                <a:srgbClr val="000000"/>
              </a:solidFill>
              <a:uFill>
                <a:solidFill>
                  <a:srgbClr val="FFFFFF"/>
                </a:solidFill>
              </a:uFill>
              <a:latin typeface="Arial"/>
            </a:endParaRPr>
          </a:p>
        </p:txBody>
      </p:sp>
      <p:sp>
        <p:nvSpPr>
          <p:cNvPr id="328" name="CustomShape 2"/>
          <p:cNvSpPr/>
          <p:nvPr/>
        </p:nvSpPr>
        <p:spPr>
          <a:xfrm>
            <a:off x="8305680" y="6324480"/>
            <a:ext cx="190440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E6598F9-6EE8-4A99-BEFE-79A430AF869B}" type="slidenum">
              <a:rPr lang="en-US" sz="1400" spc="-1">
                <a:solidFill>
                  <a:srgbClr val="000000"/>
                </a:solidFill>
                <a:uFill>
                  <a:solidFill>
                    <a:srgbClr val="FFFFFF"/>
                  </a:solidFill>
                </a:uFill>
                <a:latin typeface="Tahoma"/>
              </a:rPr>
              <a:t>24</a:t>
            </a:fld>
            <a:endParaRPr lang="en-US" spc="-1">
              <a:solidFill>
                <a:srgbClr val="000000"/>
              </a:solidFill>
              <a:uFill>
                <a:solidFill>
                  <a:srgbClr val="FFFFFF"/>
                </a:solidFill>
              </a:uFill>
              <a:latin typeface="Arial"/>
            </a:endParaRPr>
          </a:p>
        </p:txBody>
      </p:sp>
      <p:sp>
        <p:nvSpPr>
          <p:cNvPr id="329" name="CustomShape 3"/>
          <p:cNvSpPr/>
          <p:nvPr/>
        </p:nvSpPr>
        <p:spPr>
          <a:xfrm>
            <a:off x="2674920" y="617400"/>
            <a:ext cx="779220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400" spc="-1">
                <a:solidFill>
                  <a:srgbClr val="333399"/>
                </a:solidFill>
                <a:uFill>
                  <a:solidFill>
                    <a:srgbClr val="FFFFFF"/>
                  </a:solidFill>
                </a:uFill>
                <a:latin typeface="Tahoma"/>
              </a:rPr>
              <a:t>String Representation</a:t>
            </a:r>
            <a:endParaRPr lang="en-US" spc="-1">
              <a:solidFill>
                <a:srgbClr val="000000"/>
              </a:solidFill>
              <a:uFill>
                <a:solidFill>
                  <a:srgbClr val="FFFFFF"/>
                </a:solidFill>
              </a:uFill>
              <a:latin typeface="Arial"/>
            </a:endParaRPr>
          </a:p>
        </p:txBody>
      </p:sp>
      <p:sp>
        <p:nvSpPr>
          <p:cNvPr id="330" name="CustomShape 4"/>
          <p:cNvSpPr/>
          <p:nvPr/>
        </p:nvSpPr>
        <p:spPr>
          <a:xfrm>
            <a:off x="2706600" y="2017800"/>
            <a:ext cx="7771680" cy="411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buClr>
                <a:srgbClr val="3333CC"/>
              </a:buClr>
              <a:buSzPct val="60000"/>
              <a:buFont typeface="Wingdings" charset="2"/>
              <a:buChar char=""/>
            </a:pPr>
            <a:r>
              <a:rPr lang="en-US" sz="3200" spc="-1" dirty="0">
                <a:solidFill>
                  <a:srgbClr val="000000"/>
                </a:solidFill>
                <a:uFill>
                  <a:solidFill>
                    <a:srgbClr val="FFFFFF"/>
                  </a:solidFill>
                </a:uFill>
                <a:latin typeface="Tahoma"/>
              </a:rPr>
              <a:t>In the early days of computers, each manufacturer used their own encoding of numbers for characters.</a:t>
            </a:r>
            <a:endParaRPr lang="en-US" spc="-1" dirty="0">
              <a:solidFill>
                <a:srgbClr val="000000"/>
              </a:solidFill>
              <a:uFill>
                <a:solidFill>
                  <a:srgbClr val="FFFFFF"/>
                </a:solidFill>
              </a:uFill>
              <a:latin typeface="Arial"/>
            </a:endParaRPr>
          </a:p>
          <a:p>
            <a:pPr marL="343080" indent="-342360">
              <a:buClr>
                <a:srgbClr val="3333CC"/>
              </a:buClr>
              <a:buSzPct val="60000"/>
              <a:buFont typeface="Wingdings" charset="2"/>
              <a:buChar char=""/>
            </a:pPr>
            <a:r>
              <a:rPr lang="en-US" sz="3200" spc="-1" dirty="0">
                <a:solidFill>
                  <a:srgbClr val="000000"/>
                </a:solidFill>
                <a:uFill>
                  <a:solidFill>
                    <a:srgbClr val="FFFFFF"/>
                  </a:solidFill>
                </a:uFill>
                <a:latin typeface="Tahoma"/>
              </a:rPr>
              <a:t>ASCII system (American Standard Code for Information Interchange) uses </a:t>
            </a:r>
            <a:r>
              <a:rPr lang="en-US" sz="3200" spc="-1">
                <a:solidFill>
                  <a:srgbClr val="000000"/>
                </a:solidFill>
                <a:uFill>
                  <a:solidFill>
                    <a:srgbClr val="FFFFFF"/>
                  </a:solidFill>
                </a:uFill>
                <a:latin typeface="Tahoma"/>
              </a:rPr>
              <a:t>numbers between 0 and 127.</a:t>
            </a:r>
            <a:endParaRPr lang="en-US" spc="-1">
              <a:solidFill>
                <a:srgbClr val="000000"/>
              </a:solidFill>
              <a:uFill>
                <a:solidFill>
                  <a:srgbClr val="FFFFFF"/>
                </a:solidFill>
              </a:uFill>
              <a:latin typeface="Arial"/>
            </a:endParaRPr>
          </a:p>
          <a:p>
            <a:pPr marL="343080" indent="-342360">
              <a:buClr>
                <a:srgbClr val="3333CC"/>
              </a:buClr>
              <a:buSzPct val="60000"/>
              <a:buFont typeface="Wingdings" charset="2"/>
              <a:buChar char=""/>
            </a:pPr>
            <a:r>
              <a:rPr lang="en-US" sz="3200" spc="-1" dirty="0">
                <a:solidFill>
                  <a:srgbClr val="000000"/>
                </a:solidFill>
                <a:uFill>
                  <a:solidFill>
                    <a:srgbClr val="FFFFFF"/>
                  </a:solidFill>
                </a:uFill>
                <a:latin typeface="Tahoma"/>
              </a:rPr>
              <a:t>Python supports Unicode (100,000+ characters)</a:t>
            </a:r>
            <a:endParaRPr lang="en-US"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CustomShape 1"/>
          <p:cNvSpPr/>
          <p:nvPr/>
        </p:nvSpPr>
        <p:spPr>
          <a:xfrm>
            <a:off x="4876680" y="6324480"/>
            <a:ext cx="289476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1400" spc="-1" dirty="0">
                <a:solidFill>
                  <a:srgbClr val="000000"/>
                </a:solidFill>
                <a:uFill>
                  <a:solidFill>
                    <a:srgbClr val="FFFFFF"/>
                  </a:solidFill>
                </a:uFill>
                <a:latin typeface="Tahoma"/>
              </a:rPr>
              <a:t>Python Programming, 4/e</a:t>
            </a:r>
            <a:endParaRPr lang="en-US" spc="-1" dirty="0">
              <a:solidFill>
                <a:srgbClr val="000000"/>
              </a:solidFill>
              <a:uFill>
                <a:solidFill>
                  <a:srgbClr val="FFFFFF"/>
                </a:solidFill>
              </a:uFill>
              <a:latin typeface="Arial"/>
            </a:endParaRPr>
          </a:p>
        </p:txBody>
      </p:sp>
      <p:sp>
        <p:nvSpPr>
          <p:cNvPr id="332" name="CustomShape 2"/>
          <p:cNvSpPr/>
          <p:nvPr/>
        </p:nvSpPr>
        <p:spPr>
          <a:xfrm>
            <a:off x="8305680" y="6324480"/>
            <a:ext cx="190440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37C823B-CC90-402D-9DFA-C67F3E567F5E}" type="slidenum">
              <a:rPr lang="en-US" sz="1400" spc="-1">
                <a:solidFill>
                  <a:srgbClr val="000000"/>
                </a:solidFill>
                <a:uFill>
                  <a:solidFill>
                    <a:srgbClr val="FFFFFF"/>
                  </a:solidFill>
                </a:uFill>
                <a:latin typeface="Tahoma"/>
              </a:rPr>
              <a:t>25</a:t>
            </a:fld>
            <a:endParaRPr lang="en-US" spc="-1">
              <a:solidFill>
                <a:srgbClr val="000000"/>
              </a:solidFill>
              <a:uFill>
                <a:solidFill>
                  <a:srgbClr val="FFFFFF"/>
                </a:solidFill>
              </a:uFill>
              <a:latin typeface="Arial"/>
            </a:endParaRPr>
          </a:p>
        </p:txBody>
      </p:sp>
      <p:sp>
        <p:nvSpPr>
          <p:cNvPr id="333" name="CustomShape 3"/>
          <p:cNvSpPr/>
          <p:nvPr/>
        </p:nvSpPr>
        <p:spPr>
          <a:xfrm>
            <a:off x="2674920" y="617400"/>
            <a:ext cx="779220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400" spc="-1">
                <a:solidFill>
                  <a:srgbClr val="333399"/>
                </a:solidFill>
                <a:uFill>
                  <a:solidFill>
                    <a:srgbClr val="FFFFFF"/>
                  </a:solidFill>
                </a:uFill>
                <a:latin typeface="Tahoma"/>
              </a:rPr>
              <a:t>String Representation</a:t>
            </a:r>
            <a:endParaRPr lang="en-US" spc="-1">
              <a:solidFill>
                <a:srgbClr val="000000"/>
              </a:solidFill>
              <a:uFill>
                <a:solidFill>
                  <a:srgbClr val="FFFFFF"/>
                </a:solidFill>
              </a:uFill>
              <a:latin typeface="Arial"/>
            </a:endParaRPr>
          </a:p>
        </p:txBody>
      </p:sp>
      <p:sp>
        <p:nvSpPr>
          <p:cNvPr id="334" name="CustomShape 4"/>
          <p:cNvSpPr/>
          <p:nvPr/>
        </p:nvSpPr>
        <p:spPr>
          <a:xfrm>
            <a:off x="2706600" y="2017800"/>
            <a:ext cx="7771680" cy="411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90000"/>
              </a:lnSpc>
              <a:buClr>
                <a:srgbClr val="3333CC"/>
              </a:buClr>
              <a:buSzPct val="60000"/>
              <a:buFont typeface="Wingdings" charset="2"/>
              <a:buChar char=""/>
            </a:pPr>
            <a:r>
              <a:rPr lang="en-US" sz="2800" spc="-1">
                <a:solidFill>
                  <a:srgbClr val="000000"/>
                </a:solidFill>
                <a:uFill>
                  <a:solidFill>
                    <a:srgbClr val="FFFFFF"/>
                  </a:solidFill>
                </a:uFill>
                <a:latin typeface="Tahoma"/>
              </a:rPr>
              <a:t>The </a:t>
            </a:r>
            <a:r>
              <a:rPr lang="en-US" sz="2800" i="1" spc="-1">
                <a:solidFill>
                  <a:srgbClr val="000000"/>
                </a:solidFill>
                <a:uFill>
                  <a:solidFill>
                    <a:srgbClr val="FFFFFF"/>
                  </a:solidFill>
                </a:uFill>
                <a:latin typeface="Tahoma"/>
              </a:rPr>
              <a:t>ord</a:t>
            </a:r>
            <a:r>
              <a:rPr lang="en-US" sz="2800" spc="-1">
                <a:solidFill>
                  <a:srgbClr val="000000"/>
                </a:solidFill>
                <a:uFill>
                  <a:solidFill>
                    <a:srgbClr val="FFFFFF"/>
                  </a:solidFill>
                </a:uFill>
                <a:latin typeface="Tahoma"/>
              </a:rPr>
              <a:t> function returns the numeric (ordinal) code of a single character.</a:t>
            </a:r>
            <a:endParaRPr lang="en-US" spc="-1">
              <a:solidFill>
                <a:srgbClr val="000000"/>
              </a:solidFill>
              <a:uFill>
                <a:solidFill>
                  <a:srgbClr val="FFFFFF"/>
                </a:solidFill>
              </a:uFill>
              <a:latin typeface="Arial"/>
            </a:endParaRPr>
          </a:p>
          <a:p>
            <a:pPr marL="343080" indent="-342360">
              <a:lnSpc>
                <a:spcPct val="90000"/>
              </a:lnSpc>
              <a:buClr>
                <a:srgbClr val="3333CC"/>
              </a:buClr>
              <a:buSzPct val="60000"/>
              <a:buFont typeface="Wingdings" charset="2"/>
              <a:buChar char=""/>
            </a:pPr>
            <a:r>
              <a:rPr lang="en-US" sz="2800" spc="-1">
                <a:solidFill>
                  <a:srgbClr val="000000"/>
                </a:solidFill>
                <a:uFill>
                  <a:solidFill>
                    <a:srgbClr val="FFFFFF"/>
                  </a:solidFill>
                </a:uFill>
                <a:latin typeface="Tahoma"/>
              </a:rPr>
              <a:t>The </a:t>
            </a:r>
            <a:r>
              <a:rPr lang="en-US" sz="2800" i="1" spc="-1">
                <a:solidFill>
                  <a:srgbClr val="000000"/>
                </a:solidFill>
                <a:uFill>
                  <a:solidFill>
                    <a:srgbClr val="FFFFFF"/>
                  </a:solidFill>
                </a:uFill>
                <a:latin typeface="Tahoma"/>
              </a:rPr>
              <a:t>chr</a:t>
            </a:r>
            <a:r>
              <a:rPr lang="en-US" sz="2800" spc="-1">
                <a:solidFill>
                  <a:srgbClr val="000000"/>
                </a:solidFill>
                <a:uFill>
                  <a:solidFill>
                    <a:srgbClr val="FFFFFF"/>
                  </a:solidFill>
                </a:uFill>
                <a:latin typeface="Tahoma"/>
              </a:rPr>
              <a:t> function converts a numeric code to the corresponding character.</a:t>
            </a:r>
            <a:endParaRPr lang="en-US" spc="-1">
              <a:solidFill>
                <a:srgbClr val="000000"/>
              </a:solidFill>
              <a:uFill>
                <a:solidFill>
                  <a:srgbClr val="FFFFFF"/>
                </a:solidFill>
              </a:uFill>
              <a:latin typeface="Arial"/>
            </a:endParaRPr>
          </a:p>
          <a:p>
            <a:pPr marL="343080" indent="-342360">
              <a:lnSpc>
                <a:spcPct val="90000"/>
              </a:lnSpc>
            </a:pPr>
            <a:r>
              <a:rPr lang="en-US" sz="2000" spc="-1">
                <a:solidFill>
                  <a:srgbClr val="000000"/>
                </a:solidFill>
                <a:uFill>
                  <a:solidFill>
                    <a:srgbClr val="FFFFFF"/>
                  </a:solidFill>
                </a:uFill>
                <a:latin typeface="Courier New"/>
              </a:rPr>
              <a:t>&gt;&gt;&gt; ord("A")</a:t>
            </a:r>
            <a:endParaRPr lang="en-US" spc="-1">
              <a:solidFill>
                <a:srgbClr val="000000"/>
              </a:solidFill>
              <a:uFill>
                <a:solidFill>
                  <a:srgbClr val="FFFFFF"/>
                </a:solidFill>
              </a:uFill>
              <a:latin typeface="Arial"/>
            </a:endParaRPr>
          </a:p>
          <a:p>
            <a:pPr marL="343080" indent="-342360">
              <a:lnSpc>
                <a:spcPct val="90000"/>
              </a:lnSpc>
            </a:pPr>
            <a:r>
              <a:rPr lang="en-US" sz="2000" spc="-1">
                <a:solidFill>
                  <a:srgbClr val="000000"/>
                </a:solidFill>
                <a:uFill>
                  <a:solidFill>
                    <a:srgbClr val="FFFFFF"/>
                  </a:solidFill>
                </a:uFill>
                <a:latin typeface="Courier New"/>
              </a:rPr>
              <a:t>65</a:t>
            </a:r>
            <a:endParaRPr lang="en-US" spc="-1">
              <a:solidFill>
                <a:srgbClr val="000000"/>
              </a:solidFill>
              <a:uFill>
                <a:solidFill>
                  <a:srgbClr val="FFFFFF"/>
                </a:solidFill>
              </a:uFill>
              <a:latin typeface="Arial"/>
            </a:endParaRPr>
          </a:p>
          <a:p>
            <a:pPr marL="343080" indent="-342360">
              <a:lnSpc>
                <a:spcPct val="90000"/>
              </a:lnSpc>
            </a:pPr>
            <a:r>
              <a:rPr lang="en-US" sz="2000" spc="-1">
                <a:solidFill>
                  <a:srgbClr val="000000"/>
                </a:solidFill>
                <a:uFill>
                  <a:solidFill>
                    <a:srgbClr val="FFFFFF"/>
                  </a:solidFill>
                </a:uFill>
                <a:latin typeface="Courier New"/>
              </a:rPr>
              <a:t>&gt;&gt;&gt; ord("a")</a:t>
            </a:r>
            <a:endParaRPr lang="en-US" spc="-1">
              <a:solidFill>
                <a:srgbClr val="000000"/>
              </a:solidFill>
              <a:uFill>
                <a:solidFill>
                  <a:srgbClr val="FFFFFF"/>
                </a:solidFill>
              </a:uFill>
              <a:latin typeface="Arial"/>
            </a:endParaRPr>
          </a:p>
          <a:p>
            <a:pPr marL="343080" indent="-342360">
              <a:lnSpc>
                <a:spcPct val="90000"/>
              </a:lnSpc>
            </a:pPr>
            <a:r>
              <a:rPr lang="en-US" sz="2000" spc="-1">
                <a:solidFill>
                  <a:srgbClr val="000000"/>
                </a:solidFill>
                <a:uFill>
                  <a:solidFill>
                    <a:srgbClr val="FFFFFF"/>
                  </a:solidFill>
                </a:uFill>
                <a:latin typeface="Courier New"/>
              </a:rPr>
              <a:t>97</a:t>
            </a:r>
            <a:endParaRPr lang="en-US" spc="-1">
              <a:solidFill>
                <a:srgbClr val="000000"/>
              </a:solidFill>
              <a:uFill>
                <a:solidFill>
                  <a:srgbClr val="FFFFFF"/>
                </a:solidFill>
              </a:uFill>
              <a:latin typeface="Arial"/>
            </a:endParaRPr>
          </a:p>
          <a:p>
            <a:pPr marL="343080" indent="-342360">
              <a:lnSpc>
                <a:spcPct val="90000"/>
              </a:lnSpc>
            </a:pPr>
            <a:r>
              <a:rPr lang="en-US" sz="2000" spc="-1">
                <a:solidFill>
                  <a:srgbClr val="000000"/>
                </a:solidFill>
                <a:uFill>
                  <a:solidFill>
                    <a:srgbClr val="FFFFFF"/>
                  </a:solidFill>
                </a:uFill>
                <a:latin typeface="Courier New"/>
              </a:rPr>
              <a:t>&gt;&gt;&gt; chr(97)</a:t>
            </a:r>
            <a:endParaRPr lang="en-US" spc="-1">
              <a:solidFill>
                <a:srgbClr val="000000"/>
              </a:solidFill>
              <a:uFill>
                <a:solidFill>
                  <a:srgbClr val="FFFFFF"/>
                </a:solidFill>
              </a:uFill>
              <a:latin typeface="Arial"/>
            </a:endParaRPr>
          </a:p>
          <a:p>
            <a:pPr marL="343080" indent="-342360">
              <a:lnSpc>
                <a:spcPct val="90000"/>
              </a:lnSpc>
            </a:pPr>
            <a:r>
              <a:rPr lang="en-US" sz="2000" spc="-1">
                <a:solidFill>
                  <a:srgbClr val="000000"/>
                </a:solidFill>
                <a:uFill>
                  <a:solidFill>
                    <a:srgbClr val="FFFFFF"/>
                  </a:solidFill>
                </a:uFill>
                <a:latin typeface="Courier New"/>
              </a:rPr>
              <a:t>'a'</a:t>
            </a:r>
            <a:endParaRPr lang="en-US" spc="-1">
              <a:solidFill>
                <a:srgbClr val="000000"/>
              </a:solidFill>
              <a:uFill>
                <a:solidFill>
                  <a:srgbClr val="FFFFFF"/>
                </a:solidFill>
              </a:uFill>
              <a:latin typeface="Arial"/>
            </a:endParaRPr>
          </a:p>
          <a:p>
            <a:pPr marL="343080" indent="-342360">
              <a:lnSpc>
                <a:spcPct val="90000"/>
              </a:lnSpc>
            </a:pPr>
            <a:r>
              <a:rPr lang="en-US" sz="2000" spc="-1">
                <a:solidFill>
                  <a:srgbClr val="000000"/>
                </a:solidFill>
                <a:uFill>
                  <a:solidFill>
                    <a:srgbClr val="FFFFFF"/>
                  </a:solidFill>
                </a:uFill>
                <a:latin typeface="Courier New"/>
              </a:rPr>
              <a:t>&gt;&gt;&gt; chr(65)</a:t>
            </a:r>
            <a:endParaRPr lang="en-US" spc="-1">
              <a:solidFill>
                <a:srgbClr val="000000"/>
              </a:solidFill>
              <a:uFill>
                <a:solidFill>
                  <a:srgbClr val="FFFFFF"/>
                </a:solidFill>
              </a:uFill>
              <a:latin typeface="Arial"/>
            </a:endParaRPr>
          </a:p>
          <a:p>
            <a:pPr marL="343080" indent="-342360">
              <a:lnSpc>
                <a:spcPct val="90000"/>
              </a:lnSpc>
            </a:pPr>
            <a:r>
              <a:rPr lang="en-US" sz="2000" spc="-1">
                <a:solidFill>
                  <a:srgbClr val="000000"/>
                </a:solidFill>
                <a:uFill>
                  <a:solidFill>
                    <a:srgbClr val="FFFFFF"/>
                  </a:solidFill>
                </a:uFill>
                <a:latin typeface="Courier New"/>
              </a:rPr>
              <a:t>'A'</a:t>
            </a:r>
            <a:endParaRPr lang="en-US"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FF0C3A-1885-A3E0-E920-4813F1BDEFCA}"/>
              </a:ext>
            </a:extLst>
          </p:cNvPr>
          <p:cNvSpPr>
            <a:spLocks noGrp="1"/>
          </p:cNvSpPr>
          <p:nvPr>
            <p:ph type="title"/>
          </p:nvPr>
        </p:nvSpPr>
        <p:spPr>
          <a:xfrm>
            <a:off x="2905124" y="273600"/>
            <a:ext cx="8676795" cy="1144800"/>
          </a:xfrm>
        </p:spPr>
        <p:txBody>
          <a:bodyPr/>
          <a:lstStyle/>
          <a:p>
            <a:r>
              <a:rPr lang="en-US" dirty="0"/>
              <a:t>String Representation</a:t>
            </a:r>
          </a:p>
        </p:txBody>
      </p:sp>
      <p:sp>
        <p:nvSpPr>
          <p:cNvPr id="3" name="Subtitle 2">
            <a:extLst>
              <a:ext uri="{FF2B5EF4-FFF2-40B4-BE49-F238E27FC236}">
                <a16:creationId xmlns:a16="http://schemas.microsoft.com/office/drawing/2014/main" id="{CFBC62C0-9EE5-B2DE-2CFB-3C3842091473}"/>
              </a:ext>
            </a:extLst>
          </p:cNvPr>
          <p:cNvSpPr>
            <a:spLocks noGrp="1"/>
          </p:cNvSpPr>
          <p:nvPr>
            <p:ph type="subTitle"/>
          </p:nvPr>
        </p:nvSpPr>
        <p:spPr>
          <a:xfrm>
            <a:off x="609600" y="1796544"/>
            <a:ext cx="10972320" cy="4430520"/>
          </a:xfrm>
        </p:spPr>
        <p:txBody>
          <a:bodyPr/>
          <a:lstStyle/>
          <a:p>
            <a:r>
              <a:rPr lang="en-US" dirty="0"/>
              <a:t>The smallest addressable memory unit is generally 8 bits, called a byte.</a:t>
            </a:r>
          </a:p>
          <a:p>
            <a:r>
              <a:rPr lang="en-US" dirty="0"/>
              <a:t>8 bits can be used to encode up to 256 values, more than enough for ASCII.</a:t>
            </a:r>
          </a:p>
          <a:p>
            <a:r>
              <a:rPr lang="en-US" dirty="0"/>
              <a:t>Unicode is different in that it uses various encoding schemes to pack Unicode characters into sequences of bytes.</a:t>
            </a:r>
          </a:p>
          <a:p>
            <a:r>
              <a:rPr lang="en-US" dirty="0"/>
              <a:t>The most common encoding used for this is called UTF-8. UTF-8 uses between one (for Latin alphabets) and four bytes for some of the more exotic characters.</a:t>
            </a:r>
          </a:p>
        </p:txBody>
      </p:sp>
    </p:spTree>
    <p:extLst>
      <p:ext uri="{BB962C8B-B14F-4D97-AF65-F5344CB8AC3E}">
        <p14:creationId xmlns:p14="http://schemas.microsoft.com/office/powerpoint/2010/main" val="21001788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CustomShape 1"/>
          <p:cNvSpPr/>
          <p:nvPr/>
        </p:nvSpPr>
        <p:spPr>
          <a:xfrm>
            <a:off x="4876680" y="6324480"/>
            <a:ext cx="289476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1400" spc="-1" dirty="0">
                <a:solidFill>
                  <a:srgbClr val="000000"/>
                </a:solidFill>
                <a:uFill>
                  <a:solidFill>
                    <a:srgbClr val="FFFFFF"/>
                  </a:solidFill>
                </a:uFill>
                <a:latin typeface="Tahoma"/>
              </a:rPr>
              <a:t>Python Programming, 4/e</a:t>
            </a:r>
            <a:endParaRPr lang="en-US" spc="-1" dirty="0">
              <a:solidFill>
                <a:srgbClr val="000000"/>
              </a:solidFill>
              <a:uFill>
                <a:solidFill>
                  <a:srgbClr val="FFFFFF"/>
                </a:solidFill>
              </a:uFill>
              <a:latin typeface="Arial"/>
            </a:endParaRPr>
          </a:p>
        </p:txBody>
      </p:sp>
      <p:sp>
        <p:nvSpPr>
          <p:cNvPr id="336" name="CustomShape 2"/>
          <p:cNvSpPr/>
          <p:nvPr/>
        </p:nvSpPr>
        <p:spPr>
          <a:xfrm>
            <a:off x="8305680" y="6324480"/>
            <a:ext cx="190440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ABFF933-1859-418B-BB86-98AD3DC1D69B}" type="slidenum">
              <a:rPr lang="en-US" sz="1400" spc="-1">
                <a:solidFill>
                  <a:srgbClr val="000000"/>
                </a:solidFill>
                <a:uFill>
                  <a:solidFill>
                    <a:srgbClr val="FFFFFF"/>
                  </a:solidFill>
                </a:uFill>
                <a:latin typeface="Tahoma"/>
              </a:rPr>
              <a:t>27</a:t>
            </a:fld>
            <a:endParaRPr lang="en-US" spc="-1">
              <a:solidFill>
                <a:srgbClr val="000000"/>
              </a:solidFill>
              <a:uFill>
                <a:solidFill>
                  <a:srgbClr val="FFFFFF"/>
                </a:solidFill>
              </a:uFill>
              <a:latin typeface="Arial"/>
            </a:endParaRPr>
          </a:p>
        </p:txBody>
      </p:sp>
      <p:sp>
        <p:nvSpPr>
          <p:cNvPr id="337" name="CustomShape 3"/>
          <p:cNvSpPr/>
          <p:nvPr/>
        </p:nvSpPr>
        <p:spPr>
          <a:xfrm>
            <a:off x="2674920" y="617400"/>
            <a:ext cx="779220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400" spc="-1">
                <a:solidFill>
                  <a:srgbClr val="333399"/>
                </a:solidFill>
                <a:uFill>
                  <a:solidFill>
                    <a:srgbClr val="FFFFFF"/>
                  </a:solidFill>
                </a:uFill>
                <a:latin typeface="Tahoma"/>
              </a:rPr>
              <a:t>Programming an Encoder</a:t>
            </a:r>
            <a:endParaRPr lang="en-US" spc="-1">
              <a:solidFill>
                <a:srgbClr val="000000"/>
              </a:solidFill>
              <a:uFill>
                <a:solidFill>
                  <a:srgbClr val="FFFFFF"/>
                </a:solidFill>
              </a:uFill>
              <a:latin typeface="Arial"/>
            </a:endParaRPr>
          </a:p>
        </p:txBody>
      </p:sp>
      <p:sp>
        <p:nvSpPr>
          <p:cNvPr id="338" name="CustomShape 4"/>
          <p:cNvSpPr/>
          <p:nvPr/>
        </p:nvSpPr>
        <p:spPr>
          <a:xfrm>
            <a:off x="2057520" y="2017800"/>
            <a:ext cx="8609760" cy="411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90000"/>
              </a:lnSpc>
              <a:buClr>
                <a:srgbClr val="3333CC"/>
              </a:buClr>
              <a:buSzPct val="60000"/>
              <a:buFont typeface="Wingdings" charset="2"/>
              <a:buChar char=""/>
            </a:pPr>
            <a:r>
              <a:rPr lang="en-US" sz="3200" spc="-1" dirty="0">
                <a:solidFill>
                  <a:srgbClr val="000000"/>
                </a:solidFill>
                <a:uFill>
                  <a:solidFill>
                    <a:srgbClr val="FFFFFF"/>
                  </a:solidFill>
                </a:uFill>
                <a:latin typeface="Tahoma"/>
              </a:rPr>
              <a:t>Using </a:t>
            </a:r>
            <a:r>
              <a:rPr lang="en-US" sz="2800" spc="-1" dirty="0" err="1">
                <a:solidFill>
                  <a:srgbClr val="000000"/>
                </a:solidFill>
                <a:uFill>
                  <a:solidFill>
                    <a:srgbClr val="FFFFFF"/>
                  </a:solidFill>
                </a:uFill>
                <a:latin typeface="Courier New" panose="02070309020205020404" pitchFamily="49" charset="0"/>
                <a:cs typeface="Courier New" panose="02070309020205020404" pitchFamily="49" charset="0"/>
              </a:rPr>
              <a:t>ord</a:t>
            </a:r>
            <a:r>
              <a:rPr lang="en-US" sz="3200" spc="-1" dirty="0">
                <a:solidFill>
                  <a:srgbClr val="000000"/>
                </a:solidFill>
                <a:uFill>
                  <a:solidFill>
                    <a:srgbClr val="FFFFFF"/>
                  </a:solidFill>
                </a:uFill>
                <a:latin typeface="Tahoma"/>
              </a:rPr>
              <a:t> and </a:t>
            </a:r>
            <a:r>
              <a:rPr lang="en-US" sz="2800" spc="-1" dirty="0">
                <a:solidFill>
                  <a:srgbClr val="000000"/>
                </a:solidFill>
                <a:uFill>
                  <a:solidFill>
                    <a:srgbClr val="FFFFFF"/>
                  </a:solidFill>
                </a:uFill>
                <a:latin typeface="Courier New" panose="02070309020205020404" pitchFamily="49" charset="0"/>
                <a:cs typeface="Courier New" panose="02070309020205020404" pitchFamily="49" charset="0"/>
              </a:rPr>
              <a:t>char</a:t>
            </a:r>
            <a:r>
              <a:rPr lang="en-US" sz="3200" spc="-1" dirty="0">
                <a:solidFill>
                  <a:srgbClr val="000000"/>
                </a:solidFill>
                <a:uFill>
                  <a:solidFill>
                    <a:srgbClr val="FFFFFF"/>
                  </a:solidFill>
                </a:uFill>
                <a:latin typeface="Tahoma"/>
              </a:rPr>
              <a:t> we can convert a string into and out of numeric form.</a:t>
            </a:r>
            <a:endParaRPr lang="en-US" spc="-1" dirty="0">
              <a:solidFill>
                <a:srgbClr val="000000"/>
              </a:solidFill>
              <a:uFill>
                <a:solidFill>
                  <a:srgbClr val="FFFFFF"/>
                </a:solidFill>
              </a:uFill>
              <a:latin typeface="Arial"/>
            </a:endParaRPr>
          </a:p>
          <a:p>
            <a:pPr marL="343080" indent="-342360">
              <a:lnSpc>
                <a:spcPct val="90000"/>
              </a:lnSpc>
              <a:buClr>
                <a:srgbClr val="3333CC"/>
              </a:buClr>
              <a:buSzPct val="60000"/>
              <a:buFont typeface="Wingdings" charset="2"/>
              <a:buChar char=""/>
            </a:pPr>
            <a:r>
              <a:rPr lang="en-US" sz="3200" spc="-1" dirty="0">
                <a:solidFill>
                  <a:srgbClr val="000000"/>
                </a:solidFill>
                <a:uFill>
                  <a:solidFill>
                    <a:srgbClr val="FFFFFF"/>
                  </a:solidFill>
                </a:uFill>
                <a:latin typeface="Tahoma"/>
              </a:rPr>
              <a:t>The encoding algorithm is simple:</a:t>
            </a:r>
            <a:br>
              <a:rPr lang="en-US" spc="-1" dirty="0">
                <a:solidFill>
                  <a:srgbClr val="000000"/>
                </a:solidFill>
                <a:uFill>
                  <a:solidFill>
                    <a:srgbClr val="FFFFFF"/>
                  </a:solidFill>
                </a:uFill>
                <a:latin typeface="Arial"/>
              </a:rPr>
            </a:br>
            <a:r>
              <a:rPr lang="en-US" sz="2400" spc="-1" dirty="0">
                <a:solidFill>
                  <a:srgbClr val="000000"/>
                </a:solidFill>
                <a:uFill>
                  <a:solidFill>
                    <a:srgbClr val="FFFFFF"/>
                  </a:solidFill>
                </a:uFill>
                <a:latin typeface="Courier New"/>
              </a:rPr>
              <a:t>get the message to encode</a:t>
            </a:r>
            <a:br>
              <a:rPr lang="en-US" sz="2400" spc="-1" dirty="0">
                <a:solidFill>
                  <a:srgbClr val="000000"/>
                </a:solidFill>
                <a:uFill>
                  <a:solidFill>
                    <a:srgbClr val="FFFFFF"/>
                  </a:solidFill>
                </a:uFill>
                <a:latin typeface="Arial"/>
              </a:rPr>
            </a:br>
            <a:r>
              <a:rPr lang="en-US" sz="2400" spc="-1" dirty="0">
                <a:solidFill>
                  <a:srgbClr val="000000"/>
                </a:solidFill>
                <a:uFill>
                  <a:solidFill>
                    <a:srgbClr val="FFFFFF"/>
                  </a:solidFill>
                </a:uFill>
                <a:latin typeface="Courier New"/>
              </a:rPr>
              <a:t>for each character in the message:</a:t>
            </a:r>
            <a:endParaRPr lang="en-US" sz="2400" spc="-1" dirty="0">
              <a:solidFill>
                <a:srgbClr val="000000"/>
              </a:solidFill>
              <a:uFill>
                <a:solidFill>
                  <a:srgbClr val="FFFFFF"/>
                </a:solidFill>
              </a:uFill>
              <a:latin typeface="Arial"/>
            </a:endParaRPr>
          </a:p>
          <a:p>
            <a:pPr marL="720">
              <a:lnSpc>
                <a:spcPct val="90000"/>
              </a:lnSpc>
              <a:buClr>
                <a:srgbClr val="3333CC"/>
              </a:buClr>
              <a:buSzPct val="60000"/>
            </a:pPr>
            <a:r>
              <a:rPr lang="en-US" sz="2400" spc="-1" dirty="0">
                <a:solidFill>
                  <a:srgbClr val="000000"/>
                </a:solidFill>
                <a:uFill>
                  <a:solidFill>
                    <a:srgbClr val="FFFFFF"/>
                  </a:solidFill>
                </a:uFill>
                <a:latin typeface="Courier New"/>
              </a:rPr>
              <a:t>    print the letter number of the character</a:t>
            </a:r>
            <a:endParaRPr lang="en-US" sz="2400" spc="-1" dirty="0">
              <a:solidFill>
                <a:srgbClr val="000000"/>
              </a:solidFill>
              <a:uFill>
                <a:solidFill>
                  <a:srgbClr val="FFFFFF"/>
                </a:solidFill>
              </a:uFill>
              <a:latin typeface="Arial"/>
            </a:endParaRPr>
          </a:p>
          <a:p>
            <a:pPr marL="343080" indent="-342360">
              <a:lnSpc>
                <a:spcPct val="90000"/>
              </a:lnSpc>
              <a:buClr>
                <a:srgbClr val="3333CC"/>
              </a:buClr>
              <a:buSzPct val="60000"/>
              <a:buFont typeface="Wingdings" charset="2"/>
              <a:buChar char=""/>
            </a:pPr>
            <a:r>
              <a:rPr lang="en-US" sz="3200" spc="-1" dirty="0">
                <a:solidFill>
                  <a:srgbClr val="000000"/>
                </a:solidFill>
                <a:uFill>
                  <a:solidFill>
                    <a:srgbClr val="FFFFFF"/>
                  </a:solidFill>
                </a:uFill>
                <a:latin typeface="Tahoma"/>
              </a:rPr>
              <a:t>A </a:t>
            </a:r>
            <a:r>
              <a:rPr lang="en-US" sz="2800" spc="-1" dirty="0">
                <a:solidFill>
                  <a:srgbClr val="000000"/>
                </a:solidFill>
                <a:uFill>
                  <a:solidFill>
                    <a:srgbClr val="FFFFFF"/>
                  </a:solidFill>
                </a:uFill>
                <a:latin typeface="Courier New"/>
              </a:rPr>
              <a:t>for</a:t>
            </a:r>
            <a:r>
              <a:rPr lang="en-US" sz="3200" spc="-1" dirty="0">
                <a:solidFill>
                  <a:srgbClr val="000000"/>
                </a:solidFill>
                <a:uFill>
                  <a:solidFill>
                    <a:srgbClr val="FFFFFF"/>
                  </a:solidFill>
                </a:uFill>
                <a:latin typeface="Tahoma"/>
              </a:rPr>
              <a:t> loop iterates over a sequence of objects, so the for loop looks like:</a:t>
            </a:r>
            <a:endParaRPr lang="en-US" spc="-1" dirty="0">
              <a:solidFill>
                <a:srgbClr val="000000"/>
              </a:solidFill>
              <a:uFill>
                <a:solidFill>
                  <a:srgbClr val="FFFFFF"/>
                </a:solidFill>
              </a:uFill>
              <a:latin typeface="Arial"/>
            </a:endParaRPr>
          </a:p>
          <a:p>
            <a:pPr marL="720">
              <a:lnSpc>
                <a:spcPct val="90000"/>
              </a:lnSpc>
              <a:buClr>
                <a:srgbClr val="3333CC"/>
              </a:buClr>
              <a:buSzPct val="60000"/>
            </a:pPr>
            <a:r>
              <a:rPr lang="en-US" sz="2800" spc="-1" dirty="0">
                <a:solidFill>
                  <a:srgbClr val="000000"/>
                </a:solidFill>
                <a:uFill>
                  <a:solidFill>
                    <a:srgbClr val="FFFFFF"/>
                  </a:solidFill>
                </a:uFill>
                <a:latin typeface="Courier New"/>
              </a:rPr>
              <a:t> for </a:t>
            </a:r>
            <a:r>
              <a:rPr lang="en-US" sz="2800" spc="-1" dirty="0" err="1">
                <a:solidFill>
                  <a:srgbClr val="000000"/>
                </a:solidFill>
                <a:uFill>
                  <a:solidFill>
                    <a:srgbClr val="FFFFFF"/>
                  </a:solidFill>
                </a:uFill>
                <a:latin typeface="Courier New"/>
              </a:rPr>
              <a:t>ch</a:t>
            </a:r>
            <a:r>
              <a:rPr lang="en-US" sz="2800" spc="-1" dirty="0">
                <a:solidFill>
                  <a:srgbClr val="000000"/>
                </a:solidFill>
                <a:uFill>
                  <a:solidFill>
                    <a:srgbClr val="FFFFFF"/>
                  </a:solidFill>
                </a:uFill>
                <a:latin typeface="Courier New"/>
              </a:rPr>
              <a:t> in &lt;string&gt;</a:t>
            </a:r>
            <a:endParaRPr lang="en-US"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CustomShape 1"/>
          <p:cNvSpPr/>
          <p:nvPr/>
        </p:nvSpPr>
        <p:spPr>
          <a:xfrm>
            <a:off x="4876680" y="6324480"/>
            <a:ext cx="289476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1400" spc="-1" dirty="0">
                <a:solidFill>
                  <a:srgbClr val="000000"/>
                </a:solidFill>
                <a:uFill>
                  <a:solidFill>
                    <a:srgbClr val="FFFFFF"/>
                  </a:solidFill>
                </a:uFill>
                <a:latin typeface="Tahoma"/>
              </a:rPr>
              <a:t>Python Programming, 4/e</a:t>
            </a:r>
            <a:endParaRPr lang="en-US" spc="-1" dirty="0">
              <a:solidFill>
                <a:srgbClr val="000000"/>
              </a:solidFill>
              <a:uFill>
                <a:solidFill>
                  <a:srgbClr val="FFFFFF"/>
                </a:solidFill>
              </a:uFill>
              <a:latin typeface="Arial"/>
            </a:endParaRPr>
          </a:p>
        </p:txBody>
      </p:sp>
      <p:sp>
        <p:nvSpPr>
          <p:cNvPr id="340" name="CustomShape 2"/>
          <p:cNvSpPr/>
          <p:nvPr/>
        </p:nvSpPr>
        <p:spPr>
          <a:xfrm>
            <a:off x="8305680" y="6324480"/>
            <a:ext cx="190440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49E6395-E716-43DB-8849-12B35EA82BB7}" type="slidenum">
              <a:rPr lang="en-US" sz="1400" spc="-1">
                <a:solidFill>
                  <a:srgbClr val="000000"/>
                </a:solidFill>
                <a:uFill>
                  <a:solidFill>
                    <a:srgbClr val="FFFFFF"/>
                  </a:solidFill>
                </a:uFill>
                <a:latin typeface="Tahoma"/>
              </a:rPr>
              <a:t>28</a:t>
            </a:fld>
            <a:endParaRPr lang="en-US" spc="-1">
              <a:solidFill>
                <a:srgbClr val="000000"/>
              </a:solidFill>
              <a:uFill>
                <a:solidFill>
                  <a:srgbClr val="FFFFFF"/>
                </a:solidFill>
              </a:uFill>
              <a:latin typeface="Arial"/>
            </a:endParaRPr>
          </a:p>
        </p:txBody>
      </p:sp>
      <p:sp>
        <p:nvSpPr>
          <p:cNvPr id="341" name="CustomShape 3"/>
          <p:cNvSpPr/>
          <p:nvPr/>
        </p:nvSpPr>
        <p:spPr>
          <a:xfrm>
            <a:off x="2674920" y="617400"/>
            <a:ext cx="779220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400" spc="-1">
                <a:solidFill>
                  <a:srgbClr val="333399"/>
                </a:solidFill>
                <a:uFill>
                  <a:solidFill>
                    <a:srgbClr val="FFFFFF"/>
                  </a:solidFill>
                </a:uFill>
                <a:latin typeface="Tahoma"/>
              </a:rPr>
              <a:t>Programming an Encoder</a:t>
            </a:r>
            <a:endParaRPr lang="en-US" spc="-1">
              <a:solidFill>
                <a:srgbClr val="000000"/>
              </a:solidFill>
              <a:uFill>
                <a:solidFill>
                  <a:srgbClr val="FFFFFF"/>
                </a:solidFill>
              </a:uFill>
              <a:latin typeface="Arial"/>
            </a:endParaRPr>
          </a:p>
        </p:txBody>
      </p:sp>
      <p:sp>
        <p:nvSpPr>
          <p:cNvPr id="342" name="CustomShape 4"/>
          <p:cNvSpPr/>
          <p:nvPr/>
        </p:nvSpPr>
        <p:spPr>
          <a:xfrm>
            <a:off x="2209800" y="2017800"/>
            <a:ext cx="8268480" cy="411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90000"/>
              </a:lnSpc>
            </a:pPr>
            <a:r>
              <a:rPr lang="en-US" sz="1400" spc="-1">
                <a:solidFill>
                  <a:srgbClr val="000000"/>
                </a:solidFill>
                <a:uFill>
                  <a:solidFill>
                    <a:srgbClr val="FFFFFF"/>
                  </a:solidFill>
                </a:uFill>
                <a:latin typeface="Courier New"/>
              </a:rPr>
              <a:t># text2numbers.py</a:t>
            </a:r>
            <a:endParaRPr lang="en-US" spc="-1">
              <a:solidFill>
                <a:srgbClr val="000000"/>
              </a:solidFill>
              <a:uFill>
                <a:solidFill>
                  <a:srgbClr val="FFFFFF"/>
                </a:solidFill>
              </a:uFill>
              <a:latin typeface="Arial"/>
            </a:endParaRPr>
          </a:p>
          <a:p>
            <a:pPr marL="343080" indent="-342360">
              <a:lnSpc>
                <a:spcPct val="90000"/>
              </a:lnSpc>
            </a:pPr>
            <a:r>
              <a:rPr lang="en-US" sz="1400" spc="-1">
                <a:solidFill>
                  <a:srgbClr val="000000"/>
                </a:solidFill>
                <a:uFill>
                  <a:solidFill>
                    <a:srgbClr val="FFFFFF"/>
                  </a:solidFill>
                </a:uFill>
                <a:latin typeface="Courier New"/>
              </a:rPr>
              <a:t>#     A program to convert a textual message into a sequence of</a:t>
            </a:r>
            <a:endParaRPr lang="en-US" spc="-1">
              <a:solidFill>
                <a:srgbClr val="000000"/>
              </a:solidFill>
              <a:uFill>
                <a:solidFill>
                  <a:srgbClr val="FFFFFF"/>
                </a:solidFill>
              </a:uFill>
              <a:latin typeface="Arial"/>
            </a:endParaRPr>
          </a:p>
          <a:p>
            <a:pPr marL="343080" indent="-342360">
              <a:lnSpc>
                <a:spcPct val="90000"/>
              </a:lnSpc>
            </a:pPr>
            <a:r>
              <a:rPr lang="en-US" sz="1400" spc="-1">
                <a:solidFill>
                  <a:srgbClr val="000000"/>
                </a:solidFill>
                <a:uFill>
                  <a:solidFill>
                    <a:srgbClr val="FFFFFF"/>
                  </a:solidFill>
                </a:uFill>
                <a:latin typeface="Courier New"/>
              </a:rPr>
              <a:t>#         numbers, utlilizing the underlying Unicode encoding.</a:t>
            </a:r>
            <a:endParaRPr lang="en-US" spc="-1">
              <a:solidFill>
                <a:srgbClr val="000000"/>
              </a:solidFill>
              <a:uFill>
                <a:solidFill>
                  <a:srgbClr val="FFFFFF"/>
                </a:solidFill>
              </a:uFill>
              <a:latin typeface="Arial"/>
            </a:endParaRPr>
          </a:p>
          <a:p>
            <a:pPr marL="343080" indent="-342360">
              <a:lnSpc>
                <a:spcPct val="90000"/>
              </a:lnSpc>
            </a:pPr>
            <a:endParaRPr lang="en-US" spc="-1">
              <a:solidFill>
                <a:srgbClr val="000000"/>
              </a:solidFill>
              <a:uFill>
                <a:solidFill>
                  <a:srgbClr val="FFFFFF"/>
                </a:solidFill>
              </a:uFill>
              <a:latin typeface="Arial"/>
            </a:endParaRPr>
          </a:p>
          <a:p>
            <a:pPr marL="343080" indent="-342360">
              <a:lnSpc>
                <a:spcPct val="90000"/>
              </a:lnSpc>
            </a:pPr>
            <a:r>
              <a:rPr lang="en-US" sz="1400" spc="-1">
                <a:solidFill>
                  <a:srgbClr val="000000"/>
                </a:solidFill>
                <a:uFill>
                  <a:solidFill>
                    <a:srgbClr val="FFFFFF"/>
                  </a:solidFill>
                </a:uFill>
                <a:latin typeface="Courier New"/>
              </a:rPr>
              <a:t>def main():</a:t>
            </a:r>
            <a:endParaRPr lang="en-US" spc="-1">
              <a:solidFill>
                <a:srgbClr val="000000"/>
              </a:solidFill>
              <a:uFill>
                <a:solidFill>
                  <a:srgbClr val="FFFFFF"/>
                </a:solidFill>
              </a:uFill>
              <a:latin typeface="Arial"/>
            </a:endParaRPr>
          </a:p>
          <a:p>
            <a:pPr marL="343080" indent="-342360">
              <a:lnSpc>
                <a:spcPct val="90000"/>
              </a:lnSpc>
            </a:pPr>
            <a:r>
              <a:rPr lang="en-US" sz="1400" spc="-1">
                <a:solidFill>
                  <a:srgbClr val="000000"/>
                </a:solidFill>
                <a:uFill>
                  <a:solidFill>
                    <a:srgbClr val="FFFFFF"/>
                  </a:solidFill>
                </a:uFill>
                <a:latin typeface="Courier New"/>
              </a:rPr>
              <a:t>    print("This program converts a textual message into a sequence")</a:t>
            </a:r>
            <a:endParaRPr lang="en-US" spc="-1">
              <a:solidFill>
                <a:srgbClr val="000000"/>
              </a:solidFill>
              <a:uFill>
                <a:solidFill>
                  <a:srgbClr val="FFFFFF"/>
                </a:solidFill>
              </a:uFill>
              <a:latin typeface="Arial"/>
            </a:endParaRPr>
          </a:p>
          <a:p>
            <a:pPr marL="343080" indent="-342360">
              <a:lnSpc>
                <a:spcPct val="90000"/>
              </a:lnSpc>
            </a:pPr>
            <a:r>
              <a:rPr lang="en-US" sz="1400" spc="-1">
                <a:solidFill>
                  <a:srgbClr val="000000"/>
                </a:solidFill>
                <a:uFill>
                  <a:solidFill>
                    <a:srgbClr val="FFFFFF"/>
                  </a:solidFill>
                </a:uFill>
                <a:latin typeface="Courier New"/>
              </a:rPr>
              <a:t>    print ("of numbers representing the Unicode encoding of the message.\n")</a:t>
            </a:r>
            <a:endParaRPr lang="en-US" spc="-1">
              <a:solidFill>
                <a:srgbClr val="000000"/>
              </a:solidFill>
              <a:uFill>
                <a:solidFill>
                  <a:srgbClr val="FFFFFF"/>
                </a:solidFill>
              </a:uFill>
              <a:latin typeface="Arial"/>
            </a:endParaRPr>
          </a:p>
          <a:p>
            <a:pPr marL="343080" indent="-342360">
              <a:lnSpc>
                <a:spcPct val="90000"/>
              </a:lnSpc>
            </a:pPr>
            <a:r>
              <a:rPr lang="en-US" sz="1400" spc="-1">
                <a:solidFill>
                  <a:srgbClr val="000000"/>
                </a:solidFill>
                <a:uFill>
                  <a:solidFill>
                    <a:srgbClr val="FFFFFF"/>
                  </a:solidFill>
                </a:uFill>
                <a:latin typeface="Courier New"/>
              </a:rPr>
              <a:t>    </a:t>
            </a:r>
            <a:endParaRPr lang="en-US" spc="-1">
              <a:solidFill>
                <a:srgbClr val="000000"/>
              </a:solidFill>
              <a:uFill>
                <a:solidFill>
                  <a:srgbClr val="FFFFFF"/>
                </a:solidFill>
              </a:uFill>
              <a:latin typeface="Arial"/>
            </a:endParaRPr>
          </a:p>
          <a:p>
            <a:pPr marL="343080" indent="-342360">
              <a:lnSpc>
                <a:spcPct val="90000"/>
              </a:lnSpc>
            </a:pPr>
            <a:r>
              <a:rPr lang="en-US" sz="1400" spc="-1">
                <a:solidFill>
                  <a:srgbClr val="000000"/>
                </a:solidFill>
                <a:uFill>
                  <a:solidFill>
                    <a:srgbClr val="FFFFFF"/>
                  </a:solidFill>
                </a:uFill>
                <a:latin typeface="Courier New"/>
              </a:rPr>
              <a:t>    # Get the message to encode</a:t>
            </a:r>
            <a:endParaRPr lang="en-US" spc="-1">
              <a:solidFill>
                <a:srgbClr val="000000"/>
              </a:solidFill>
              <a:uFill>
                <a:solidFill>
                  <a:srgbClr val="FFFFFF"/>
                </a:solidFill>
              </a:uFill>
              <a:latin typeface="Arial"/>
            </a:endParaRPr>
          </a:p>
          <a:p>
            <a:pPr marL="343080" indent="-342360">
              <a:lnSpc>
                <a:spcPct val="90000"/>
              </a:lnSpc>
            </a:pPr>
            <a:r>
              <a:rPr lang="en-US" sz="1400" spc="-1">
                <a:solidFill>
                  <a:srgbClr val="000000"/>
                </a:solidFill>
                <a:uFill>
                  <a:solidFill>
                    <a:srgbClr val="FFFFFF"/>
                  </a:solidFill>
                </a:uFill>
                <a:latin typeface="Courier New"/>
              </a:rPr>
              <a:t>    message = input("Please enter the message to encode: ")</a:t>
            </a:r>
            <a:endParaRPr lang="en-US" spc="-1">
              <a:solidFill>
                <a:srgbClr val="000000"/>
              </a:solidFill>
              <a:uFill>
                <a:solidFill>
                  <a:srgbClr val="FFFFFF"/>
                </a:solidFill>
              </a:uFill>
              <a:latin typeface="Arial"/>
            </a:endParaRPr>
          </a:p>
          <a:p>
            <a:pPr marL="343080" indent="-342360">
              <a:lnSpc>
                <a:spcPct val="90000"/>
              </a:lnSpc>
            </a:pPr>
            <a:endParaRPr lang="en-US" spc="-1">
              <a:solidFill>
                <a:srgbClr val="000000"/>
              </a:solidFill>
              <a:uFill>
                <a:solidFill>
                  <a:srgbClr val="FFFFFF"/>
                </a:solidFill>
              </a:uFill>
              <a:latin typeface="Arial"/>
            </a:endParaRPr>
          </a:p>
          <a:p>
            <a:pPr marL="343080" indent="-342360">
              <a:lnSpc>
                <a:spcPct val="90000"/>
              </a:lnSpc>
            </a:pPr>
            <a:r>
              <a:rPr lang="en-US" sz="1400" spc="-1">
                <a:solidFill>
                  <a:srgbClr val="000000"/>
                </a:solidFill>
                <a:uFill>
                  <a:solidFill>
                    <a:srgbClr val="FFFFFF"/>
                  </a:solidFill>
                </a:uFill>
                <a:latin typeface="Courier New"/>
              </a:rPr>
              <a:t>    print("\nHere are the Unicode codes:")</a:t>
            </a:r>
            <a:endParaRPr lang="en-US" spc="-1">
              <a:solidFill>
                <a:srgbClr val="000000"/>
              </a:solidFill>
              <a:uFill>
                <a:solidFill>
                  <a:srgbClr val="FFFFFF"/>
                </a:solidFill>
              </a:uFill>
              <a:latin typeface="Arial"/>
            </a:endParaRPr>
          </a:p>
          <a:p>
            <a:pPr marL="343080" indent="-342360">
              <a:lnSpc>
                <a:spcPct val="90000"/>
              </a:lnSpc>
            </a:pPr>
            <a:endParaRPr lang="en-US" spc="-1">
              <a:solidFill>
                <a:srgbClr val="000000"/>
              </a:solidFill>
              <a:uFill>
                <a:solidFill>
                  <a:srgbClr val="FFFFFF"/>
                </a:solidFill>
              </a:uFill>
              <a:latin typeface="Arial"/>
            </a:endParaRPr>
          </a:p>
          <a:p>
            <a:pPr marL="343080" indent="-342360">
              <a:lnSpc>
                <a:spcPct val="90000"/>
              </a:lnSpc>
            </a:pPr>
            <a:r>
              <a:rPr lang="en-US" sz="1400" spc="-1">
                <a:solidFill>
                  <a:srgbClr val="000000"/>
                </a:solidFill>
                <a:uFill>
                  <a:solidFill>
                    <a:srgbClr val="FFFFFF"/>
                  </a:solidFill>
                </a:uFill>
                <a:latin typeface="Courier New"/>
              </a:rPr>
              <a:t>    # Loop through the message and print out the Unicode values</a:t>
            </a:r>
            <a:endParaRPr lang="en-US" spc="-1">
              <a:solidFill>
                <a:srgbClr val="000000"/>
              </a:solidFill>
              <a:uFill>
                <a:solidFill>
                  <a:srgbClr val="FFFFFF"/>
                </a:solidFill>
              </a:uFill>
              <a:latin typeface="Arial"/>
            </a:endParaRPr>
          </a:p>
          <a:p>
            <a:pPr marL="343080" indent="-342360">
              <a:lnSpc>
                <a:spcPct val="90000"/>
              </a:lnSpc>
            </a:pPr>
            <a:r>
              <a:rPr lang="en-US" sz="1400" spc="-1">
                <a:solidFill>
                  <a:srgbClr val="000000"/>
                </a:solidFill>
                <a:uFill>
                  <a:solidFill>
                    <a:srgbClr val="FFFFFF"/>
                  </a:solidFill>
                </a:uFill>
                <a:latin typeface="Courier New"/>
              </a:rPr>
              <a:t>    for ch in message:</a:t>
            </a:r>
            <a:endParaRPr lang="en-US" spc="-1">
              <a:solidFill>
                <a:srgbClr val="000000"/>
              </a:solidFill>
              <a:uFill>
                <a:solidFill>
                  <a:srgbClr val="FFFFFF"/>
                </a:solidFill>
              </a:uFill>
              <a:latin typeface="Arial"/>
            </a:endParaRPr>
          </a:p>
          <a:p>
            <a:pPr marL="343080" indent="-342360">
              <a:lnSpc>
                <a:spcPct val="90000"/>
              </a:lnSpc>
            </a:pPr>
            <a:r>
              <a:rPr lang="en-US" sz="1400" spc="-1">
                <a:solidFill>
                  <a:srgbClr val="000000"/>
                </a:solidFill>
                <a:uFill>
                  <a:solidFill>
                    <a:srgbClr val="FFFFFF"/>
                  </a:solidFill>
                </a:uFill>
                <a:latin typeface="Courier New"/>
              </a:rPr>
              <a:t>        print(ord(ch),  end=" ")</a:t>
            </a:r>
            <a:endParaRPr lang="en-US" spc="-1">
              <a:solidFill>
                <a:srgbClr val="000000"/>
              </a:solidFill>
              <a:uFill>
                <a:solidFill>
                  <a:srgbClr val="FFFFFF"/>
                </a:solidFill>
              </a:uFill>
              <a:latin typeface="Arial"/>
            </a:endParaRPr>
          </a:p>
          <a:p>
            <a:pPr marL="343080" indent="-342360">
              <a:lnSpc>
                <a:spcPct val="90000"/>
              </a:lnSpc>
            </a:pPr>
            <a:r>
              <a:rPr lang="en-US" sz="1400" spc="-1">
                <a:solidFill>
                  <a:srgbClr val="000000"/>
                </a:solidFill>
                <a:uFill>
                  <a:solidFill>
                    <a:srgbClr val="FFFFFF"/>
                  </a:solidFill>
                </a:uFill>
                <a:latin typeface="Courier New"/>
              </a:rPr>
              <a:t>        </a:t>
            </a:r>
            <a:endParaRPr lang="en-US" spc="-1">
              <a:solidFill>
                <a:srgbClr val="000000"/>
              </a:solidFill>
              <a:uFill>
                <a:solidFill>
                  <a:srgbClr val="FFFFFF"/>
                </a:solidFill>
              </a:uFill>
              <a:latin typeface="Arial"/>
            </a:endParaRPr>
          </a:p>
          <a:p>
            <a:pPr marL="343080" indent="-342360">
              <a:lnSpc>
                <a:spcPct val="90000"/>
              </a:lnSpc>
            </a:pPr>
            <a:r>
              <a:rPr lang="en-US" sz="1400" spc="-1">
                <a:solidFill>
                  <a:srgbClr val="000000"/>
                </a:solidFill>
                <a:uFill>
                  <a:solidFill>
                    <a:srgbClr val="FFFFFF"/>
                  </a:solidFill>
                </a:uFill>
                <a:latin typeface="Courier New"/>
              </a:rPr>
              <a:t>    print()  # blank line before prompt</a:t>
            </a:r>
            <a:endParaRPr lang="en-US"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 name="CustomShape 1"/>
          <p:cNvSpPr/>
          <p:nvPr/>
        </p:nvSpPr>
        <p:spPr>
          <a:xfrm>
            <a:off x="4876680" y="6324480"/>
            <a:ext cx="289476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1400" spc="-1" dirty="0">
                <a:solidFill>
                  <a:srgbClr val="000000"/>
                </a:solidFill>
                <a:uFill>
                  <a:solidFill>
                    <a:srgbClr val="FFFFFF"/>
                  </a:solidFill>
                </a:uFill>
                <a:latin typeface="Tahoma"/>
              </a:rPr>
              <a:t>Python Programming, 4/e</a:t>
            </a:r>
            <a:endParaRPr lang="en-US" spc="-1" dirty="0">
              <a:solidFill>
                <a:srgbClr val="000000"/>
              </a:solidFill>
              <a:uFill>
                <a:solidFill>
                  <a:srgbClr val="FFFFFF"/>
                </a:solidFill>
              </a:uFill>
              <a:latin typeface="Arial"/>
            </a:endParaRPr>
          </a:p>
        </p:txBody>
      </p:sp>
      <p:sp>
        <p:nvSpPr>
          <p:cNvPr id="344" name="CustomShape 2"/>
          <p:cNvSpPr/>
          <p:nvPr/>
        </p:nvSpPr>
        <p:spPr>
          <a:xfrm>
            <a:off x="8305680" y="6324480"/>
            <a:ext cx="190440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3638804-49DB-4B5B-8183-EB4B26EDB409}" type="slidenum">
              <a:rPr lang="en-US" sz="1400" spc="-1">
                <a:solidFill>
                  <a:srgbClr val="000000"/>
                </a:solidFill>
                <a:uFill>
                  <a:solidFill>
                    <a:srgbClr val="FFFFFF"/>
                  </a:solidFill>
                </a:uFill>
                <a:latin typeface="Tahoma"/>
              </a:rPr>
              <a:t>29</a:t>
            </a:fld>
            <a:endParaRPr lang="en-US" spc="-1">
              <a:solidFill>
                <a:srgbClr val="000000"/>
              </a:solidFill>
              <a:uFill>
                <a:solidFill>
                  <a:srgbClr val="FFFFFF"/>
                </a:solidFill>
              </a:uFill>
              <a:latin typeface="Arial"/>
            </a:endParaRPr>
          </a:p>
        </p:txBody>
      </p:sp>
      <p:sp>
        <p:nvSpPr>
          <p:cNvPr id="345" name="CustomShape 3"/>
          <p:cNvSpPr/>
          <p:nvPr/>
        </p:nvSpPr>
        <p:spPr>
          <a:xfrm>
            <a:off x="2674920" y="617400"/>
            <a:ext cx="779220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400" spc="-1">
                <a:solidFill>
                  <a:srgbClr val="333399"/>
                </a:solidFill>
                <a:uFill>
                  <a:solidFill>
                    <a:srgbClr val="FFFFFF"/>
                  </a:solidFill>
                </a:uFill>
                <a:latin typeface="Tahoma"/>
              </a:rPr>
              <a:t>Programming a Decoder</a:t>
            </a:r>
            <a:endParaRPr lang="en-US" spc="-1">
              <a:solidFill>
                <a:srgbClr val="000000"/>
              </a:solidFill>
              <a:uFill>
                <a:solidFill>
                  <a:srgbClr val="FFFFFF"/>
                </a:solidFill>
              </a:uFill>
              <a:latin typeface="Arial"/>
            </a:endParaRPr>
          </a:p>
        </p:txBody>
      </p:sp>
      <p:sp>
        <p:nvSpPr>
          <p:cNvPr id="346" name="CustomShape 4"/>
          <p:cNvSpPr/>
          <p:nvPr/>
        </p:nvSpPr>
        <p:spPr>
          <a:xfrm>
            <a:off x="1371600" y="2017800"/>
            <a:ext cx="9848088" cy="411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90000"/>
              </a:lnSpc>
              <a:buClr>
                <a:srgbClr val="3333CC"/>
              </a:buClr>
              <a:buSzPct val="60000"/>
              <a:buFont typeface="Wingdings" charset="2"/>
              <a:buChar char=""/>
            </a:pPr>
            <a:r>
              <a:rPr lang="en-US" sz="3200" spc="-1" dirty="0">
                <a:solidFill>
                  <a:srgbClr val="000000"/>
                </a:solidFill>
                <a:uFill>
                  <a:solidFill>
                    <a:srgbClr val="FFFFFF"/>
                  </a:solidFill>
                </a:uFill>
                <a:latin typeface="Tahoma"/>
              </a:rPr>
              <a:t>We now have a program to convert messages into a type of </a:t>
            </a:r>
            <a:r>
              <a:rPr lang="en-US" sz="3200" spc="-1" dirty="0">
                <a:solidFill>
                  <a:srgbClr val="000000"/>
                </a:solidFill>
                <a:uFill>
                  <a:solidFill>
                    <a:srgbClr val="FFFFFF"/>
                  </a:solidFill>
                </a:uFill>
                <a:latin typeface="Times New Roman"/>
              </a:rPr>
              <a:t>“</a:t>
            </a:r>
            <a:r>
              <a:rPr lang="en-US" sz="3200" spc="-1" dirty="0">
                <a:solidFill>
                  <a:srgbClr val="000000"/>
                </a:solidFill>
                <a:uFill>
                  <a:solidFill>
                    <a:srgbClr val="FFFFFF"/>
                  </a:solidFill>
                </a:uFill>
                <a:latin typeface="Tahoma"/>
              </a:rPr>
              <a:t>code</a:t>
            </a:r>
            <a:r>
              <a:rPr lang="en-US" sz="3200" spc="-1" dirty="0">
                <a:solidFill>
                  <a:srgbClr val="000000"/>
                </a:solidFill>
                <a:uFill>
                  <a:solidFill>
                    <a:srgbClr val="FFFFFF"/>
                  </a:solidFill>
                </a:uFill>
                <a:latin typeface="Times New Roman"/>
              </a:rPr>
              <a:t>”</a:t>
            </a:r>
            <a:r>
              <a:rPr lang="en-US" sz="3200" spc="-1" dirty="0">
                <a:solidFill>
                  <a:srgbClr val="000000"/>
                </a:solidFill>
                <a:uFill>
                  <a:solidFill>
                    <a:srgbClr val="FFFFFF"/>
                  </a:solidFill>
                </a:uFill>
                <a:latin typeface="Tahoma"/>
              </a:rPr>
              <a:t>, but it would be nice to have a program that could decode the message!</a:t>
            </a:r>
            <a:endParaRPr lang="en-US" spc="-1" dirty="0">
              <a:solidFill>
                <a:srgbClr val="000000"/>
              </a:solidFill>
              <a:uFill>
                <a:solidFill>
                  <a:srgbClr val="FFFFFF"/>
                </a:solidFill>
              </a:uFill>
              <a:latin typeface="Arial"/>
            </a:endParaRPr>
          </a:p>
          <a:p>
            <a:pPr marL="343080" indent="-342360">
              <a:lnSpc>
                <a:spcPct val="90000"/>
              </a:lnSpc>
              <a:buClr>
                <a:srgbClr val="3333CC"/>
              </a:buClr>
              <a:buSzPct val="60000"/>
              <a:buFont typeface="Wingdings" charset="2"/>
              <a:buChar char=""/>
            </a:pPr>
            <a:r>
              <a:rPr lang="en-US" sz="3200" spc="-1" dirty="0">
                <a:solidFill>
                  <a:srgbClr val="000000"/>
                </a:solidFill>
                <a:uFill>
                  <a:solidFill>
                    <a:srgbClr val="FFFFFF"/>
                  </a:solidFill>
                </a:uFill>
                <a:latin typeface="Tahoma"/>
              </a:rPr>
              <a:t>The outline for a decoder:</a:t>
            </a:r>
            <a:endParaRPr lang="en-US" spc="-1" dirty="0">
              <a:solidFill>
                <a:srgbClr val="000000"/>
              </a:solidFill>
              <a:uFill>
                <a:solidFill>
                  <a:srgbClr val="FFFFFF"/>
                </a:solidFill>
              </a:uFill>
              <a:latin typeface="Arial"/>
            </a:endParaRPr>
          </a:p>
          <a:p>
            <a:pPr marL="720">
              <a:lnSpc>
                <a:spcPct val="90000"/>
              </a:lnSpc>
              <a:buClr>
                <a:srgbClr val="3333CC"/>
              </a:buClr>
              <a:buSzPct val="60000"/>
            </a:pPr>
            <a:r>
              <a:rPr lang="en-US" sz="2400" spc="-1" dirty="0">
                <a:solidFill>
                  <a:srgbClr val="000000"/>
                </a:solidFill>
                <a:uFill>
                  <a:solidFill>
                    <a:srgbClr val="FFFFFF"/>
                  </a:solidFill>
                </a:uFill>
                <a:latin typeface="Courier New"/>
              </a:rPr>
              <a:t>get the sequence of numbers to decode</a:t>
            </a:r>
            <a:endParaRPr lang="en-US" sz="2400" spc="-1" dirty="0">
              <a:solidFill>
                <a:srgbClr val="000000"/>
              </a:solidFill>
              <a:uFill>
                <a:solidFill>
                  <a:srgbClr val="FFFFFF"/>
                </a:solidFill>
              </a:uFill>
              <a:latin typeface="Arial"/>
            </a:endParaRPr>
          </a:p>
          <a:p>
            <a:pPr marL="720">
              <a:lnSpc>
                <a:spcPct val="90000"/>
              </a:lnSpc>
              <a:buClr>
                <a:srgbClr val="3333CC"/>
              </a:buClr>
              <a:buSzPct val="60000"/>
            </a:pPr>
            <a:r>
              <a:rPr lang="en-US" sz="2400" spc="-1" dirty="0">
                <a:solidFill>
                  <a:srgbClr val="000000"/>
                </a:solidFill>
                <a:uFill>
                  <a:solidFill>
                    <a:srgbClr val="FFFFFF"/>
                  </a:solidFill>
                </a:uFill>
                <a:latin typeface="Courier New"/>
              </a:rPr>
              <a:t>message = ""</a:t>
            </a:r>
            <a:endParaRPr lang="en-US" sz="2400" spc="-1" dirty="0">
              <a:solidFill>
                <a:srgbClr val="000000"/>
              </a:solidFill>
              <a:uFill>
                <a:solidFill>
                  <a:srgbClr val="FFFFFF"/>
                </a:solidFill>
              </a:uFill>
              <a:latin typeface="Arial"/>
            </a:endParaRPr>
          </a:p>
          <a:p>
            <a:pPr marL="720">
              <a:lnSpc>
                <a:spcPct val="90000"/>
              </a:lnSpc>
              <a:buClr>
                <a:srgbClr val="3333CC"/>
              </a:buClr>
              <a:buSzPct val="60000"/>
            </a:pPr>
            <a:r>
              <a:rPr lang="en-US" sz="2400" spc="-1" dirty="0">
                <a:solidFill>
                  <a:srgbClr val="000000"/>
                </a:solidFill>
                <a:uFill>
                  <a:solidFill>
                    <a:srgbClr val="FFFFFF"/>
                  </a:solidFill>
                </a:uFill>
                <a:latin typeface="Courier New"/>
              </a:rPr>
              <a:t>for each number in the input:</a:t>
            </a:r>
            <a:endParaRPr lang="en-US" sz="2400" spc="-1" dirty="0">
              <a:solidFill>
                <a:srgbClr val="000000"/>
              </a:solidFill>
              <a:uFill>
                <a:solidFill>
                  <a:srgbClr val="FFFFFF"/>
                </a:solidFill>
              </a:uFill>
              <a:latin typeface="Arial"/>
            </a:endParaRPr>
          </a:p>
          <a:p>
            <a:pPr marL="720">
              <a:lnSpc>
                <a:spcPct val="90000"/>
              </a:lnSpc>
              <a:buClr>
                <a:srgbClr val="3333CC"/>
              </a:buClr>
              <a:buSzPct val="60000"/>
            </a:pPr>
            <a:r>
              <a:rPr lang="en-US" sz="2400" spc="-1" dirty="0">
                <a:solidFill>
                  <a:srgbClr val="000000"/>
                </a:solidFill>
                <a:uFill>
                  <a:solidFill>
                    <a:srgbClr val="FFFFFF"/>
                  </a:solidFill>
                </a:uFill>
                <a:latin typeface="Courier New"/>
              </a:rPr>
              <a:t>   convert the number to the appropriate character</a:t>
            </a:r>
            <a:endParaRPr lang="en-US" sz="2400" spc="-1" dirty="0">
              <a:solidFill>
                <a:srgbClr val="000000"/>
              </a:solidFill>
              <a:uFill>
                <a:solidFill>
                  <a:srgbClr val="FFFFFF"/>
                </a:solidFill>
              </a:uFill>
              <a:latin typeface="Arial"/>
            </a:endParaRPr>
          </a:p>
          <a:p>
            <a:pPr marL="720">
              <a:lnSpc>
                <a:spcPct val="90000"/>
              </a:lnSpc>
              <a:buClr>
                <a:srgbClr val="3333CC"/>
              </a:buClr>
              <a:buSzPct val="60000"/>
            </a:pPr>
            <a:r>
              <a:rPr lang="en-US" sz="2400" spc="-1" dirty="0">
                <a:solidFill>
                  <a:srgbClr val="000000"/>
                </a:solidFill>
                <a:uFill>
                  <a:solidFill>
                    <a:srgbClr val="FFFFFF"/>
                  </a:solidFill>
                </a:uFill>
                <a:latin typeface="Courier New"/>
              </a:rPr>
              <a:t>   add the character to the end of the message</a:t>
            </a:r>
            <a:endParaRPr lang="en-US" sz="2400" spc="-1" dirty="0">
              <a:solidFill>
                <a:srgbClr val="000000"/>
              </a:solidFill>
              <a:uFill>
                <a:solidFill>
                  <a:srgbClr val="FFFFFF"/>
                </a:solidFill>
              </a:uFill>
              <a:latin typeface="Arial"/>
            </a:endParaRPr>
          </a:p>
          <a:p>
            <a:pPr marL="720">
              <a:lnSpc>
                <a:spcPct val="90000"/>
              </a:lnSpc>
              <a:buClr>
                <a:srgbClr val="3333CC"/>
              </a:buClr>
              <a:buSzPct val="60000"/>
            </a:pPr>
            <a:r>
              <a:rPr lang="en-US" sz="2400" spc="-1" dirty="0">
                <a:solidFill>
                  <a:srgbClr val="000000"/>
                </a:solidFill>
                <a:uFill>
                  <a:solidFill>
                    <a:srgbClr val="FFFFFF"/>
                  </a:solidFill>
                </a:uFill>
                <a:latin typeface="Courier New"/>
              </a:rPr>
              <a:t>print message</a:t>
            </a:r>
            <a:endParaRPr lang="en-US" sz="2400"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 name="CustomShape 3"/>
          <p:cNvSpPr/>
          <p:nvPr/>
        </p:nvSpPr>
        <p:spPr>
          <a:xfrm>
            <a:off x="2674920" y="617400"/>
            <a:ext cx="779220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400" spc="-1">
                <a:solidFill>
                  <a:srgbClr val="333399"/>
                </a:solidFill>
                <a:uFill>
                  <a:solidFill>
                    <a:srgbClr val="FFFFFF"/>
                  </a:solidFill>
                </a:uFill>
                <a:latin typeface="Tahoma"/>
              </a:rPr>
              <a:t>Objectives</a:t>
            </a:r>
            <a:endParaRPr lang="en-US" spc="-1">
              <a:solidFill>
                <a:srgbClr val="000000"/>
              </a:solidFill>
              <a:uFill>
                <a:solidFill>
                  <a:srgbClr val="FFFFFF"/>
                </a:solidFill>
              </a:uFill>
              <a:latin typeface="Arial"/>
            </a:endParaRPr>
          </a:p>
        </p:txBody>
      </p:sp>
      <p:sp>
        <p:nvSpPr>
          <p:cNvPr id="154" name="CustomShape 4"/>
          <p:cNvSpPr/>
          <p:nvPr/>
        </p:nvSpPr>
        <p:spPr>
          <a:xfrm>
            <a:off x="2706600" y="2017800"/>
            <a:ext cx="7771680" cy="411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buClr>
                <a:srgbClr val="3333CC"/>
              </a:buClr>
              <a:buSzPct val="60000"/>
              <a:buFont typeface="Wingdings" charset="2"/>
              <a:buChar char=""/>
            </a:pPr>
            <a:r>
              <a:rPr lang="en-US" sz="2800" spc="-1" dirty="0">
                <a:solidFill>
                  <a:srgbClr val="000000"/>
                </a:solidFill>
                <a:uFill>
                  <a:solidFill>
                    <a:srgbClr val="FFFFFF"/>
                  </a:solidFill>
                </a:uFill>
                <a:latin typeface="Tahoma"/>
              </a:rPr>
              <a:t>To understand the basic idea of sequences and indexing as they apply to Python strings and lists.</a:t>
            </a:r>
            <a:endParaRPr lang="en-US" spc="-1" dirty="0">
              <a:solidFill>
                <a:srgbClr val="000000"/>
              </a:solidFill>
              <a:uFill>
                <a:solidFill>
                  <a:srgbClr val="FFFFFF"/>
                </a:solidFill>
              </a:uFill>
              <a:latin typeface="Arial"/>
            </a:endParaRPr>
          </a:p>
          <a:p>
            <a:pPr marL="343080" indent="-342360">
              <a:buClr>
                <a:srgbClr val="3333CC"/>
              </a:buClr>
              <a:buSzPct val="60000"/>
              <a:buFont typeface="Wingdings" charset="2"/>
              <a:buChar char=""/>
            </a:pPr>
            <a:r>
              <a:rPr lang="en-US" sz="2800" spc="-1" dirty="0">
                <a:solidFill>
                  <a:srgbClr val="000000"/>
                </a:solidFill>
                <a:uFill>
                  <a:solidFill>
                    <a:srgbClr val="FFFFFF"/>
                  </a:solidFill>
                </a:uFill>
                <a:latin typeface="Tahoma"/>
              </a:rPr>
              <a:t>To be able to apply string formatting to produce attractive, informative program output.</a:t>
            </a:r>
          </a:p>
          <a:p>
            <a:pPr marL="343080" indent="-342360">
              <a:buClr>
                <a:srgbClr val="3333CC"/>
              </a:buClr>
              <a:buSzPct val="60000"/>
              <a:buFont typeface="Wingdings" charset="2"/>
              <a:buChar char=""/>
            </a:pPr>
            <a:r>
              <a:rPr lang="en-US" sz="2800" spc="-1" dirty="0">
                <a:solidFill>
                  <a:srgbClr val="000000"/>
                </a:solidFill>
                <a:uFill>
                  <a:solidFill>
                    <a:srgbClr val="FFFFFF"/>
                  </a:solidFill>
                </a:uFill>
                <a:latin typeface="Tahoma" panose="020B0604030504040204" pitchFamily="34" charset="0"/>
                <a:ea typeface="Tahoma" panose="020B0604030504040204" pitchFamily="34" charset="0"/>
                <a:cs typeface="Tahoma" panose="020B0604030504040204" pitchFamily="34" charset="0"/>
              </a:rPr>
              <a:t>To understand basic concepts of cryptography.</a:t>
            </a:r>
          </a:p>
          <a:p>
            <a:pPr marL="343080" indent="-342360">
              <a:buClr>
                <a:srgbClr val="3333CC"/>
              </a:buClr>
              <a:buSzPct val="60000"/>
              <a:buFont typeface="Wingdings" charset="2"/>
              <a:buChar char=""/>
            </a:pPr>
            <a:r>
              <a:rPr lang="en-US" sz="2800" spc="-1" dirty="0">
                <a:solidFill>
                  <a:srgbClr val="000000"/>
                </a:solidFill>
                <a:uFill>
                  <a:solidFill>
                    <a:srgbClr val="FFFFFF"/>
                  </a:solidFill>
                </a:uFill>
                <a:latin typeface="Tahoma" panose="020B0604030504040204" pitchFamily="34" charset="0"/>
                <a:ea typeface="Tahoma" panose="020B0604030504040204" pitchFamily="34" charset="0"/>
                <a:cs typeface="Tahoma" panose="020B0604030504040204" pitchFamily="34" charset="0"/>
              </a:rPr>
              <a:t>To be able to understand and write programs that process textual information.</a:t>
            </a:r>
          </a:p>
        </p:txBody>
      </p:sp>
      <p:sp>
        <p:nvSpPr>
          <p:cNvPr id="2" name="CustomShape 1">
            <a:extLst>
              <a:ext uri="{FF2B5EF4-FFF2-40B4-BE49-F238E27FC236}">
                <a16:creationId xmlns:a16="http://schemas.microsoft.com/office/drawing/2014/main" id="{3B05DFA9-254F-9F42-8B04-0D47AA1CAE1C}"/>
              </a:ext>
            </a:extLst>
          </p:cNvPr>
          <p:cNvSpPr/>
          <p:nvPr/>
        </p:nvSpPr>
        <p:spPr>
          <a:xfrm>
            <a:off x="4876680" y="6324480"/>
            <a:ext cx="289476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1400" spc="-1" dirty="0">
                <a:solidFill>
                  <a:srgbClr val="000000"/>
                </a:solidFill>
                <a:uFill>
                  <a:solidFill>
                    <a:srgbClr val="FFFFFF"/>
                  </a:solidFill>
                </a:uFill>
                <a:latin typeface="Tahoma"/>
              </a:rPr>
              <a:t>Python Programming, 4/e</a:t>
            </a:r>
            <a:endParaRPr lang="en-US"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CustomShape 1"/>
          <p:cNvSpPr/>
          <p:nvPr/>
        </p:nvSpPr>
        <p:spPr>
          <a:xfrm>
            <a:off x="4876680" y="6324480"/>
            <a:ext cx="289476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1400" spc="-1" dirty="0">
                <a:solidFill>
                  <a:srgbClr val="000000"/>
                </a:solidFill>
                <a:uFill>
                  <a:solidFill>
                    <a:srgbClr val="FFFFFF"/>
                  </a:solidFill>
                </a:uFill>
                <a:latin typeface="Tahoma"/>
              </a:rPr>
              <a:t>Python Programming, 4/e</a:t>
            </a:r>
            <a:endParaRPr lang="en-US" spc="-1" dirty="0">
              <a:solidFill>
                <a:srgbClr val="000000"/>
              </a:solidFill>
              <a:uFill>
                <a:solidFill>
                  <a:srgbClr val="FFFFFF"/>
                </a:solidFill>
              </a:uFill>
              <a:latin typeface="Arial"/>
            </a:endParaRPr>
          </a:p>
        </p:txBody>
      </p:sp>
      <p:sp>
        <p:nvSpPr>
          <p:cNvPr id="348" name="CustomShape 2"/>
          <p:cNvSpPr/>
          <p:nvPr/>
        </p:nvSpPr>
        <p:spPr>
          <a:xfrm>
            <a:off x="8305680" y="6324480"/>
            <a:ext cx="190440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F101CC6-4460-474A-BD6C-6CAE7B117AE3}" type="slidenum">
              <a:rPr lang="en-US" sz="1400" spc="-1">
                <a:solidFill>
                  <a:srgbClr val="000000"/>
                </a:solidFill>
                <a:uFill>
                  <a:solidFill>
                    <a:srgbClr val="FFFFFF"/>
                  </a:solidFill>
                </a:uFill>
                <a:latin typeface="Tahoma"/>
              </a:rPr>
              <a:t>30</a:t>
            </a:fld>
            <a:endParaRPr lang="en-US" spc="-1">
              <a:solidFill>
                <a:srgbClr val="000000"/>
              </a:solidFill>
              <a:uFill>
                <a:solidFill>
                  <a:srgbClr val="FFFFFF"/>
                </a:solidFill>
              </a:uFill>
              <a:latin typeface="Arial"/>
            </a:endParaRPr>
          </a:p>
        </p:txBody>
      </p:sp>
      <p:sp>
        <p:nvSpPr>
          <p:cNvPr id="349" name="CustomShape 3"/>
          <p:cNvSpPr/>
          <p:nvPr/>
        </p:nvSpPr>
        <p:spPr>
          <a:xfrm>
            <a:off x="2674920" y="617400"/>
            <a:ext cx="779220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400" spc="-1">
                <a:solidFill>
                  <a:srgbClr val="333399"/>
                </a:solidFill>
                <a:uFill>
                  <a:solidFill>
                    <a:srgbClr val="FFFFFF"/>
                  </a:solidFill>
                </a:uFill>
                <a:latin typeface="Tahoma"/>
              </a:rPr>
              <a:t>Programming a Decoder</a:t>
            </a:r>
            <a:endParaRPr lang="en-US" spc="-1">
              <a:solidFill>
                <a:srgbClr val="000000"/>
              </a:solidFill>
              <a:uFill>
                <a:solidFill>
                  <a:srgbClr val="FFFFFF"/>
                </a:solidFill>
              </a:uFill>
              <a:latin typeface="Arial"/>
            </a:endParaRPr>
          </a:p>
        </p:txBody>
      </p:sp>
      <p:sp>
        <p:nvSpPr>
          <p:cNvPr id="350" name="CustomShape 4"/>
          <p:cNvSpPr/>
          <p:nvPr/>
        </p:nvSpPr>
        <p:spPr>
          <a:xfrm>
            <a:off x="2706600" y="2017800"/>
            <a:ext cx="7771680" cy="411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buClr>
                <a:srgbClr val="3333CC"/>
              </a:buClr>
              <a:buSzPct val="60000"/>
              <a:buFont typeface="Wingdings" charset="2"/>
              <a:buChar char=""/>
            </a:pPr>
            <a:r>
              <a:rPr lang="en-US" sz="3200" spc="-1">
                <a:solidFill>
                  <a:srgbClr val="000000"/>
                </a:solidFill>
                <a:uFill>
                  <a:solidFill>
                    <a:srgbClr val="FFFFFF"/>
                  </a:solidFill>
                </a:uFill>
                <a:latin typeface="Tahoma"/>
              </a:rPr>
              <a:t>The variable </a:t>
            </a:r>
            <a:r>
              <a:rPr lang="en-US" sz="3200" i="1" spc="-1">
                <a:solidFill>
                  <a:srgbClr val="000000"/>
                </a:solidFill>
                <a:uFill>
                  <a:solidFill>
                    <a:srgbClr val="FFFFFF"/>
                  </a:solidFill>
                </a:uFill>
                <a:latin typeface="Tahoma"/>
              </a:rPr>
              <a:t>message</a:t>
            </a:r>
            <a:r>
              <a:rPr lang="en-US" sz="3200" spc="-1">
                <a:solidFill>
                  <a:srgbClr val="000000"/>
                </a:solidFill>
                <a:uFill>
                  <a:solidFill>
                    <a:srgbClr val="FFFFFF"/>
                  </a:solidFill>
                </a:uFill>
                <a:latin typeface="Tahoma"/>
              </a:rPr>
              <a:t> is an accumulator variable, initially set to the </a:t>
            </a:r>
            <a:r>
              <a:rPr lang="en-US" sz="3200" i="1" spc="-1">
                <a:solidFill>
                  <a:srgbClr val="000000"/>
                </a:solidFill>
                <a:uFill>
                  <a:solidFill>
                    <a:srgbClr val="FFFFFF"/>
                  </a:solidFill>
                </a:uFill>
                <a:latin typeface="Tahoma"/>
              </a:rPr>
              <a:t>empty string</a:t>
            </a:r>
            <a:r>
              <a:rPr lang="en-US" sz="3200" spc="-1">
                <a:solidFill>
                  <a:srgbClr val="000000"/>
                </a:solidFill>
                <a:uFill>
                  <a:solidFill>
                    <a:srgbClr val="FFFFFF"/>
                  </a:solidFill>
                </a:uFill>
                <a:latin typeface="Tahoma"/>
              </a:rPr>
              <a:t>, the string with no characters (</a:t>
            </a:r>
            <a:r>
              <a:rPr lang="en-US" sz="3200" spc="-1">
                <a:solidFill>
                  <a:srgbClr val="000000"/>
                </a:solidFill>
                <a:uFill>
                  <a:solidFill>
                    <a:srgbClr val="FFFFFF"/>
                  </a:solidFill>
                </a:uFill>
                <a:latin typeface="Times New Roman"/>
              </a:rPr>
              <a:t>""</a:t>
            </a:r>
            <a:r>
              <a:rPr lang="en-US" sz="3200" spc="-1">
                <a:solidFill>
                  <a:srgbClr val="000000"/>
                </a:solidFill>
                <a:uFill>
                  <a:solidFill>
                    <a:srgbClr val="FFFFFF"/>
                  </a:solidFill>
                </a:uFill>
                <a:latin typeface="Tahoma"/>
              </a:rPr>
              <a:t>).</a:t>
            </a:r>
            <a:endParaRPr lang="en-US" spc="-1">
              <a:solidFill>
                <a:srgbClr val="000000"/>
              </a:solidFill>
              <a:uFill>
                <a:solidFill>
                  <a:srgbClr val="FFFFFF"/>
                </a:solidFill>
              </a:uFill>
              <a:latin typeface="Arial"/>
            </a:endParaRPr>
          </a:p>
          <a:p>
            <a:pPr marL="343080" indent="-342360">
              <a:buClr>
                <a:srgbClr val="3333CC"/>
              </a:buClr>
              <a:buSzPct val="60000"/>
              <a:buFont typeface="Wingdings" charset="2"/>
              <a:buChar char=""/>
            </a:pPr>
            <a:r>
              <a:rPr lang="en-US" sz="3200" spc="-1">
                <a:solidFill>
                  <a:srgbClr val="000000"/>
                </a:solidFill>
                <a:uFill>
                  <a:solidFill>
                    <a:srgbClr val="FFFFFF"/>
                  </a:solidFill>
                </a:uFill>
                <a:latin typeface="Tahoma"/>
              </a:rPr>
              <a:t>Each time through the loop, a number from the input is converted to the appropriate character and appended to the end of the accumulator.</a:t>
            </a:r>
            <a:endParaRPr lang="en-US"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 name="CustomShape 1"/>
          <p:cNvSpPr/>
          <p:nvPr/>
        </p:nvSpPr>
        <p:spPr>
          <a:xfrm>
            <a:off x="4876680" y="6324480"/>
            <a:ext cx="289476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1400" spc="-1" dirty="0">
                <a:solidFill>
                  <a:srgbClr val="000000"/>
                </a:solidFill>
                <a:uFill>
                  <a:solidFill>
                    <a:srgbClr val="FFFFFF"/>
                  </a:solidFill>
                </a:uFill>
                <a:latin typeface="Tahoma"/>
              </a:rPr>
              <a:t>Python Programming, 4/e</a:t>
            </a:r>
            <a:endParaRPr lang="en-US" spc="-1" dirty="0">
              <a:solidFill>
                <a:srgbClr val="000000"/>
              </a:solidFill>
              <a:uFill>
                <a:solidFill>
                  <a:srgbClr val="FFFFFF"/>
                </a:solidFill>
              </a:uFill>
              <a:latin typeface="Arial"/>
            </a:endParaRPr>
          </a:p>
        </p:txBody>
      </p:sp>
      <p:sp>
        <p:nvSpPr>
          <p:cNvPr id="352" name="CustomShape 2"/>
          <p:cNvSpPr/>
          <p:nvPr/>
        </p:nvSpPr>
        <p:spPr>
          <a:xfrm>
            <a:off x="8305680" y="6324480"/>
            <a:ext cx="190440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696B853-F975-499C-97C4-2D087F79AD26}" type="slidenum">
              <a:rPr lang="en-US" sz="1400" spc="-1">
                <a:solidFill>
                  <a:srgbClr val="000000"/>
                </a:solidFill>
                <a:uFill>
                  <a:solidFill>
                    <a:srgbClr val="FFFFFF"/>
                  </a:solidFill>
                </a:uFill>
                <a:latin typeface="Tahoma"/>
              </a:rPr>
              <a:t>31</a:t>
            </a:fld>
            <a:endParaRPr lang="en-US" spc="-1">
              <a:solidFill>
                <a:srgbClr val="000000"/>
              </a:solidFill>
              <a:uFill>
                <a:solidFill>
                  <a:srgbClr val="FFFFFF"/>
                </a:solidFill>
              </a:uFill>
              <a:latin typeface="Arial"/>
            </a:endParaRPr>
          </a:p>
        </p:txBody>
      </p:sp>
      <p:sp>
        <p:nvSpPr>
          <p:cNvPr id="353" name="CustomShape 3"/>
          <p:cNvSpPr/>
          <p:nvPr/>
        </p:nvSpPr>
        <p:spPr>
          <a:xfrm>
            <a:off x="2674920" y="617400"/>
            <a:ext cx="779220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400" spc="-1">
                <a:solidFill>
                  <a:srgbClr val="333399"/>
                </a:solidFill>
                <a:uFill>
                  <a:solidFill>
                    <a:srgbClr val="FFFFFF"/>
                  </a:solidFill>
                </a:uFill>
                <a:latin typeface="Tahoma"/>
              </a:rPr>
              <a:t>Programming a Decoder</a:t>
            </a:r>
            <a:endParaRPr lang="en-US" spc="-1">
              <a:solidFill>
                <a:srgbClr val="000000"/>
              </a:solidFill>
              <a:uFill>
                <a:solidFill>
                  <a:srgbClr val="FFFFFF"/>
                </a:solidFill>
              </a:uFill>
              <a:latin typeface="Arial"/>
            </a:endParaRPr>
          </a:p>
        </p:txBody>
      </p:sp>
      <p:sp>
        <p:nvSpPr>
          <p:cNvPr id="354" name="CustomShape 4"/>
          <p:cNvSpPr/>
          <p:nvPr/>
        </p:nvSpPr>
        <p:spPr>
          <a:xfrm>
            <a:off x="1238249" y="2017800"/>
            <a:ext cx="10163175" cy="411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buClr>
                <a:srgbClr val="3333CC"/>
              </a:buClr>
              <a:buSzPct val="60000"/>
              <a:buFont typeface="Wingdings" charset="2"/>
              <a:buChar char=""/>
            </a:pPr>
            <a:r>
              <a:rPr lang="en-US" sz="3200" spc="-1" dirty="0">
                <a:solidFill>
                  <a:srgbClr val="000000"/>
                </a:solidFill>
                <a:uFill>
                  <a:solidFill>
                    <a:srgbClr val="FFFFFF"/>
                  </a:solidFill>
                </a:uFill>
                <a:latin typeface="Tahoma"/>
              </a:rPr>
              <a:t>How do we get the sequence of numbers to decode? We don’t know how many numbers there will be!</a:t>
            </a:r>
            <a:endParaRPr lang="en-US" spc="-1" dirty="0">
              <a:solidFill>
                <a:srgbClr val="000000"/>
              </a:solidFill>
              <a:uFill>
                <a:solidFill>
                  <a:srgbClr val="FFFFFF"/>
                </a:solidFill>
              </a:uFill>
              <a:latin typeface="Arial"/>
            </a:endParaRPr>
          </a:p>
          <a:p>
            <a:pPr marL="343080" indent="-342360">
              <a:buClr>
                <a:srgbClr val="3333CC"/>
              </a:buClr>
              <a:buSzPct val="60000"/>
              <a:buFont typeface="Wingdings" charset="2"/>
              <a:buChar char=""/>
            </a:pPr>
            <a:r>
              <a:rPr lang="en-US" sz="3200" spc="-1" dirty="0">
                <a:solidFill>
                  <a:srgbClr val="000000"/>
                </a:solidFill>
                <a:uFill>
                  <a:solidFill>
                    <a:srgbClr val="FFFFFF"/>
                  </a:solidFill>
                </a:uFill>
                <a:latin typeface="Tahoma"/>
              </a:rPr>
              <a:t>Read the input as a single string, then split it apart into substrings, each of which represents one number.</a:t>
            </a:r>
          </a:p>
          <a:p>
            <a:pPr marL="343080" indent="-342360">
              <a:buClr>
                <a:srgbClr val="3333CC"/>
              </a:buClr>
              <a:buSzPct val="60000"/>
              <a:buFont typeface="Wingdings" charset="2"/>
              <a:buChar char=""/>
            </a:pPr>
            <a:r>
              <a:rPr lang="en-US" sz="3200" spc="-1" dirty="0">
                <a:solidFill>
                  <a:srgbClr val="000000"/>
                </a:solidFill>
                <a:uFill>
                  <a:solidFill>
                    <a:srgbClr val="FFFFFF"/>
                  </a:solidFill>
                </a:uFill>
                <a:latin typeface="Tahoma"/>
              </a:rPr>
              <a:t>Iterate through the list of smaller strings, convert each into a number and use that number to produce the corresponding Unicode character.</a:t>
            </a:r>
            <a:endParaRPr lang="en-US"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CustomShape 1"/>
          <p:cNvSpPr/>
          <p:nvPr/>
        </p:nvSpPr>
        <p:spPr>
          <a:xfrm>
            <a:off x="4876680" y="6324480"/>
            <a:ext cx="289476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1400" spc="-1" dirty="0">
                <a:solidFill>
                  <a:srgbClr val="000000"/>
                </a:solidFill>
                <a:uFill>
                  <a:solidFill>
                    <a:srgbClr val="FFFFFF"/>
                  </a:solidFill>
                </a:uFill>
                <a:latin typeface="Tahoma"/>
              </a:rPr>
              <a:t>Python Programming, 4/e</a:t>
            </a:r>
            <a:endParaRPr lang="en-US" spc="-1" dirty="0">
              <a:solidFill>
                <a:srgbClr val="000000"/>
              </a:solidFill>
              <a:uFill>
                <a:solidFill>
                  <a:srgbClr val="FFFFFF"/>
                </a:solidFill>
              </a:uFill>
              <a:latin typeface="Arial"/>
            </a:endParaRPr>
          </a:p>
        </p:txBody>
      </p:sp>
      <p:sp>
        <p:nvSpPr>
          <p:cNvPr id="356" name="CustomShape 2"/>
          <p:cNvSpPr/>
          <p:nvPr/>
        </p:nvSpPr>
        <p:spPr>
          <a:xfrm>
            <a:off x="8305680" y="6324480"/>
            <a:ext cx="190440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20D8EF9-7DCB-4844-B8A6-21D16DC33099}" type="slidenum">
              <a:rPr lang="en-US" sz="1400" spc="-1">
                <a:solidFill>
                  <a:srgbClr val="000000"/>
                </a:solidFill>
                <a:uFill>
                  <a:solidFill>
                    <a:srgbClr val="FFFFFF"/>
                  </a:solidFill>
                </a:uFill>
                <a:latin typeface="Tahoma"/>
              </a:rPr>
              <a:t>32</a:t>
            </a:fld>
            <a:endParaRPr lang="en-US" spc="-1">
              <a:solidFill>
                <a:srgbClr val="000000"/>
              </a:solidFill>
              <a:uFill>
                <a:solidFill>
                  <a:srgbClr val="FFFFFF"/>
                </a:solidFill>
              </a:uFill>
              <a:latin typeface="Arial"/>
            </a:endParaRPr>
          </a:p>
        </p:txBody>
      </p:sp>
      <p:sp>
        <p:nvSpPr>
          <p:cNvPr id="357" name="CustomShape 3"/>
          <p:cNvSpPr/>
          <p:nvPr/>
        </p:nvSpPr>
        <p:spPr>
          <a:xfrm>
            <a:off x="2674920" y="617400"/>
            <a:ext cx="779220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400" spc="-1">
                <a:solidFill>
                  <a:srgbClr val="333399"/>
                </a:solidFill>
                <a:uFill>
                  <a:solidFill>
                    <a:srgbClr val="FFFFFF"/>
                  </a:solidFill>
                </a:uFill>
                <a:latin typeface="Tahoma"/>
              </a:rPr>
              <a:t>Programming a Decoder</a:t>
            </a:r>
            <a:endParaRPr lang="en-US" spc="-1">
              <a:solidFill>
                <a:srgbClr val="000000"/>
              </a:solidFill>
              <a:uFill>
                <a:solidFill>
                  <a:srgbClr val="FFFFFF"/>
                </a:solidFill>
              </a:uFill>
              <a:latin typeface="Arial"/>
            </a:endParaRPr>
          </a:p>
        </p:txBody>
      </p:sp>
      <p:sp>
        <p:nvSpPr>
          <p:cNvPr id="358" name="CustomShape 4"/>
          <p:cNvSpPr/>
          <p:nvPr/>
        </p:nvSpPr>
        <p:spPr>
          <a:xfrm>
            <a:off x="1788960" y="2133720"/>
            <a:ext cx="8878320" cy="411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3200" spc="-1" dirty="0">
                <a:solidFill>
                  <a:srgbClr val="000000"/>
                </a:solidFill>
                <a:uFill>
                  <a:solidFill>
                    <a:srgbClr val="FFFFFF"/>
                  </a:solidFill>
                </a:uFill>
                <a:latin typeface="Tahoma"/>
              </a:rPr>
              <a:t>The new algorithm</a:t>
            </a:r>
            <a:endParaRPr lang="en-US" spc="-1" dirty="0">
              <a:solidFill>
                <a:srgbClr val="000000"/>
              </a:solidFill>
              <a:uFill>
                <a:solidFill>
                  <a:srgbClr val="FFFFFF"/>
                </a:solidFill>
              </a:uFill>
              <a:latin typeface="Arial"/>
            </a:endParaRPr>
          </a:p>
          <a:p>
            <a:r>
              <a:rPr lang="en-US" spc="-1" dirty="0">
                <a:solidFill>
                  <a:srgbClr val="000000"/>
                </a:solidFill>
                <a:uFill>
                  <a:solidFill>
                    <a:srgbClr val="FFFFFF"/>
                  </a:solidFill>
                </a:uFill>
                <a:latin typeface="Courier New"/>
              </a:rPr>
              <a:t>get the sequence of numbers as a string, </a:t>
            </a:r>
            <a:r>
              <a:rPr lang="en-US" spc="-1" dirty="0" err="1">
                <a:solidFill>
                  <a:srgbClr val="000000"/>
                </a:solidFill>
                <a:uFill>
                  <a:solidFill>
                    <a:srgbClr val="FFFFFF"/>
                  </a:solidFill>
                </a:uFill>
                <a:latin typeface="Courier New"/>
              </a:rPr>
              <a:t>inString</a:t>
            </a:r>
            <a:endParaRPr lang="en-US" spc="-1" dirty="0">
              <a:solidFill>
                <a:srgbClr val="000000"/>
              </a:solidFill>
              <a:uFill>
                <a:solidFill>
                  <a:srgbClr val="FFFFFF"/>
                </a:solidFill>
              </a:uFill>
              <a:latin typeface="Arial"/>
            </a:endParaRPr>
          </a:p>
          <a:p>
            <a:r>
              <a:rPr lang="en-US" spc="-1" dirty="0">
                <a:solidFill>
                  <a:srgbClr val="000000"/>
                </a:solidFill>
                <a:uFill>
                  <a:solidFill>
                    <a:srgbClr val="FFFFFF"/>
                  </a:solidFill>
                </a:uFill>
                <a:latin typeface="Courier New"/>
              </a:rPr>
              <a:t>split </a:t>
            </a:r>
            <a:r>
              <a:rPr lang="en-US" spc="-1" dirty="0" err="1">
                <a:solidFill>
                  <a:srgbClr val="000000"/>
                </a:solidFill>
                <a:uFill>
                  <a:solidFill>
                    <a:srgbClr val="FFFFFF"/>
                  </a:solidFill>
                </a:uFill>
                <a:latin typeface="Courier New"/>
              </a:rPr>
              <a:t>inString</a:t>
            </a:r>
            <a:r>
              <a:rPr lang="en-US" spc="-1" dirty="0">
                <a:solidFill>
                  <a:srgbClr val="000000"/>
                </a:solidFill>
                <a:uFill>
                  <a:solidFill>
                    <a:srgbClr val="FFFFFF"/>
                  </a:solidFill>
                </a:uFill>
                <a:latin typeface="Courier New"/>
              </a:rPr>
              <a:t> into a sequence of smaller strings</a:t>
            </a:r>
            <a:endParaRPr lang="en-US" spc="-1" dirty="0">
              <a:solidFill>
                <a:srgbClr val="000000"/>
              </a:solidFill>
              <a:uFill>
                <a:solidFill>
                  <a:srgbClr val="FFFFFF"/>
                </a:solidFill>
              </a:uFill>
              <a:latin typeface="Arial"/>
            </a:endParaRPr>
          </a:p>
          <a:p>
            <a:r>
              <a:rPr lang="en-US" spc="-1" dirty="0">
                <a:solidFill>
                  <a:srgbClr val="000000"/>
                </a:solidFill>
                <a:uFill>
                  <a:solidFill>
                    <a:srgbClr val="FFFFFF"/>
                  </a:solidFill>
                </a:uFill>
                <a:latin typeface="Courier New"/>
              </a:rPr>
              <a:t>message = ""</a:t>
            </a:r>
            <a:endParaRPr lang="en-US" spc="-1" dirty="0">
              <a:solidFill>
                <a:srgbClr val="000000"/>
              </a:solidFill>
              <a:uFill>
                <a:solidFill>
                  <a:srgbClr val="FFFFFF"/>
                </a:solidFill>
              </a:uFill>
              <a:latin typeface="Arial"/>
            </a:endParaRPr>
          </a:p>
          <a:p>
            <a:r>
              <a:rPr lang="en-US" spc="-1" dirty="0">
                <a:solidFill>
                  <a:srgbClr val="000000"/>
                </a:solidFill>
                <a:uFill>
                  <a:solidFill>
                    <a:srgbClr val="FFFFFF"/>
                  </a:solidFill>
                </a:uFill>
                <a:latin typeface="Courier New"/>
              </a:rPr>
              <a:t>for each of the smaller strings:</a:t>
            </a:r>
            <a:endParaRPr lang="en-US" spc="-1" dirty="0">
              <a:solidFill>
                <a:srgbClr val="000000"/>
              </a:solidFill>
              <a:uFill>
                <a:solidFill>
                  <a:srgbClr val="FFFFFF"/>
                </a:solidFill>
              </a:uFill>
              <a:latin typeface="Arial"/>
            </a:endParaRPr>
          </a:p>
          <a:p>
            <a:r>
              <a:rPr lang="en-US" spc="-1" dirty="0">
                <a:solidFill>
                  <a:srgbClr val="000000"/>
                </a:solidFill>
                <a:uFill>
                  <a:solidFill>
                    <a:srgbClr val="FFFFFF"/>
                  </a:solidFill>
                </a:uFill>
                <a:latin typeface="Courier New"/>
              </a:rPr>
              <a:t>   change the string of digits into the number it represents</a:t>
            </a:r>
            <a:endParaRPr lang="en-US" spc="-1" dirty="0">
              <a:solidFill>
                <a:srgbClr val="000000"/>
              </a:solidFill>
              <a:uFill>
                <a:solidFill>
                  <a:srgbClr val="FFFFFF"/>
                </a:solidFill>
              </a:uFill>
              <a:latin typeface="Arial"/>
            </a:endParaRPr>
          </a:p>
          <a:p>
            <a:r>
              <a:rPr lang="en-US" spc="-1" dirty="0">
                <a:solidFill>
                  <a:srgbClr val="000000"/>
                </a:solidFill>
                <a:uFill>
                  <a:solidFill>
                    <a:srgbClr val="FFFFFF"/>
                  </a:solidFill>
                </a:uFill>
                <a:latin typeface="Courier New"/>
              </a:rPr>
              <a:t>   append the Unicode character for that number to message</a:t>
            </a:r>
            <a:endParaRPr lang="en-US" spc="-1" dirty="0">
              <a:solidFill>
                <a:srgbClr val="000000"/>
              </a:solidFill>
              <a:uFill>
                <a:solidFill>
                  <a:srgbClr val="FFFFFF"/>
                </a:solidFill>
              </a:uFill>
              <a:latin typeface="Arial"/>
            </a:endParaRPr>
          </a:p>
          <a:p>
            <a:pPr marL="720">
              <a:buClr>
                <a:srgbClr val="3333CC"/>
              </a:buClr>
              <a:buSzPct val="60000"/>
            </a:pPr>
            <a:r>
              <a:rPr lang="en-US" spc="-1" dirty="0">
                <a:solidFill>
                  <a:srgbClr val="000000"/>
                </a:solidFill>
                <a:uFill>
                  <a:solidFill>
                    <a:srgbClr val="FFFFFF"/>
                  </a:solidFill>
                </a:uFill>
                <a:latin typeface="Courier New"/>
              </a:rPr>
              <a:t>print message</a:t>
            </a:r>
            <a:endParaRPr lang="en-US"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9" name="CustomShape 1"/>
          <p:cNvSpPr/>
          <p:nvPr/>
        </p:nvSpPr>
        <p:spPr>
          <a:xfrm>
            <a:off x="4876680" y="6324480"/>
            <a:ext cx="289476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1400" spc="-1" dirty="0">
                <a:solidFill>
                  <a:srgbClr val="000000"/>
                </a:solidFill>
                <a:uFill>
                  <a:solidFill>
                    <a:srgbClr val="FFFFFF"/>
                  </a:solidFill>
                </a:uFill>
                <a:latin typeface="Tahoma"/>
              </a:rPr>
              <a:t>Python Programming, 4/e</a:t>
            </a:r>
            <a:endParaRPr lang="en-US" spc="-1" dirty="0">
              <a:solidFill>
                <a:srgbClr val="000000"/>
              </a:solidFill>
              <a:uFill>
                <a:solidFill>
                  <a:srgbClr val="FFFFFF"/>
                </a:solidFill>
              </a:uFill>
              <a:latin typeface="Arial"/>
            </a:endParaRPr>
          </a:p>
        </p:txBody>
      </p:sp>
      <p:sp>
        <p:nvSpPr>
          <p:cNvPr id="360" name="CustomShape 2"/>
          <p:cNvSpPr/>
          <p:nvPr/>
        </p:nvSpPr>
        <p:spPr>
          <a:xfrm>
            <a:off x="8305680" y="6324480"/>
            <a:ext cx="190440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D2A52AF-5F09-4E0D-998E-F49DEE92B344}" type="slidenum">
              <a:rPr lang="en-US" sz="1400" spc="-1">
                <a:solidFill>
                  <a:srgbClr val="000000"/>
                </a:solidFill>
                <a:uFill>
                  <a:solidFill>
                    <a:srgbClr val="FFFFFF"/>
                  </a:solidFill>
                </a:uFill>
                <a:latin typeface="Tahoma"/>
              </a:rPr>
              <a:t>33</a:t>
            </a:fld>
            <a:endParaRPr lang="en-US" spc="-1">
              <a:solidFill>
                <a:srgbClr val="000000"/>
              </a:solidFill>
              <a:uFill>
                <a:solidFill>
                  <a:srgbClr val="FFFFFF"/>
                </a:solidFill>
              </a:uFill>
              <a:latin typeface="Arial"/>
            </a:endParaRPr>
          </a:p>
        </p:txBody>
      </p:sp>
      <p:sp>
        <p:nvSpPr>
          <p:cNvPr id="361" name="CustomShape 3"/>
          <p:cNvSpPr/>
          <p:nvPr/>
        </p:nvSpPr>
        <p:spPr>
          <a:xfrm>
            <a:off x="2674920" y="617400"/>
            <a:ext cx="779220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400" spc="-1">
                <a:solidFill>
                  <a:srgbClr val="333399"/>
                </a:solidFill>
                <a:uFill>
                  <a:solidFill>
                    <a:srgbClr val="FFFFFF"/>
                  </a:solidFill>
                </a:uFill>
                <a:latin typeface="Tahoma"/>
              </a:rPr>
              <a:t>Programming a Decoder</a:t>
            </a:r>
            <a:endParaRPr lang="en-US" spc="-1">
              <a:solidFill>
                <a:srgbClr val="000000"/>
              </a:solidFill>
              <a:uFill>
                <a:solidFill>
                  <a:srgbClr val="FFFFFF"/>
                </a:solidFill>
              </a:uFill>
              <a:latin typeface="Arial"/>
            </a:endParaRPr>
          </a:p>
        </p:txBody>
      </p:sp>
      <p:sp>
        <p:nvSpPr>
          <p:cNvPr id="362" name="CustomShape 4"/>
          <p:cNvSpPr/>
          <p:nvPr/>
        </p:nvSpPr>
        <p:spPr>
          <a:xfrm>
            <a:off x="2706600" y="2017800"/>
            <a:ext cx="7771680" cy="411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buClr>
                <a:srgbClr val="3333CC"/>
              </a:buClr>
              <a:buSzPct val="60000"/>
              <a:buFont typeface="Wingdings" charset="2"/>
              <a:buChar char=""/>
            </a:pPr>
            <a:r>
              <a:rPr lang="en-US" sz="3200" spc="-1" dirty="0">
                <a:solidFill>
                  <a:srgbClr val="000000"/>
                </a:solidFill>
                <a:uFill>
                  <a:solidFill>
                    <a:srgbClr val="FFFFFF"/>
                  </a:solidFill>
                </a:uFill>
                <a:latin typeface="Tahoma"/>
              </a:rPr>
              <a:t>Strings are objects and have useful methods associated with them</a:t>
            </a:r>
            <a:endParaRPr lang="en-US" sz="3200" spc="-1" dirty="0">
              <a:solidFill>
                <a:srgbClr val="000000"/>
              </a:solidFill>
              <a:uFill>
                <a:solidFill>
                  <a:srgbClr val="FFFFFF"/>
                </a:solidFill>
              </a:uFill>
              <a:latin typeface="Arial"/>
            </a:endParaRPr>
          </a:p>
          <a:p>
            <a:pPr marL="343080" indent="-342360">
              <a:buClr>
                <a:srgbClr val="3333CC"/>
              </a:buClr>
              <a:buSzPct val="60000"/>
              <a:buFont typeface="Wingdings" charset="2"/>
              <a:buChar char=""/>
            </a:pPr>
            <a:r>
              <a:rPr lang="en-US" sz="3200" spc="-1" dirty="0">
                <a:solidFill>
                  <a:srgbClr val="000000"/>
                </a:solidFill>
                <a:uFill>
                  <a:solidFill>
                    <a:srgbClr val="FFFFFF"/>
                  </a:solidFill>
                </a:uFill>
                <a:latin typeface="Tahoma"/>
              </a:rPr>
              <a:t>One of these methods is </a:t>
            </a:r>
            <a:r>
              <a:rPr lang="en-US" sz="3200" i="1" spc="-1" dirty="0">
                <a:solidFill>
                  <a:srgbClr val="000000"/>
                </a:solidFill>
                <a:uFill>
                  <a:solidFill>
                    <a:srgbClr val="FFFFFF"/>
                  </a:solidFill>
                </a:uFill>
                <a:latin typeface="Tahoma"/>
              </a:rPr>
              <a:t>split</a:t>
            </a:r>
            <a:r>
              <a:rPr lang="en-US" sz="3200" spc="-1" dirty="0">
                <a:solidFill>
                  <a:srgbClr val="000000"/>
                </a:solidFill>
                <a:uFill>
                  <a:solidFill>
                    <a:srgbClr val="FFFFFF"/>
                  </a:solidFill>
                </a:uFill>
                <a:latin typeface="Tahoma"/>
              </a:rPr>
              <a:t>. This will split a string into substrings based on spaces.</a:t>
            </a:r>
            <a:endParaRPr lang="en-US" spc="-1" dirty="0">
              <a:solidFill>
                <a:srgbClr val="000000"/>
              </a:solidFill>
              <a:uFill>
                <a:solidFill>
                  <a:srgbClr val="FFFFFF"/>
                </a:solidFill>
              </a:uFill>
              <a:latin typeface="Arial"/>
            </a:endParaRPr>
          </a:p>
          <a:p>
            <a:pPr marL="343080" indent="-342360"/>
            <a:endParaRPr lang="en-US" spc="-1" dirty="0">
              <a:solidFill>
                <a:srgbClr val="000000"/>
              </a:solidFill>
              <a:uFill>
                <a:solidFill>
                  <a:srgbClr val="FFFFFF"/>
                </a:solidFill>
              </a:uFill>
              <a:latin typeface="Arial"/>
            </a:endParaRPr>
          </a:p>
          <a:p>
            <a:pPr marL="343080" indent="-342360"/>
            <a:r>
              <a:rPr lang="en-US" sz="2000" spc="-1" dirty="0">
                <a:solidFill>
                  <a:srgbClr val="000000"/>
                </a:solidFill>
                <a:uFill>
                  <a:solidFill>
                    <a:srgbClr val="FFFFFF"/>
                  </a:solidFill>
                </a:uFill>
                <a:latin typeface="Courier New"/>
              </a:rPr>
              <a:t>&gt;&gt;&gt; "Hello string </a:t>
            </a:r>
            <a:r>
              <a:rPr lang="en-US" sz="2000" spc="-1" dirty="0" err="1">
                <a:solidFill>
                  <a:srgbClr val="000000"/>
                </a:solidFill>
                <a:uFill>
                  <a:solidFill>
                    <a:srgbClr val="FFFFFF"/>
                  </a:solidFill>
                </a:uFill>
                <a:latin typeface="Courier New"/>
              </a:rPr>
              <a:t>methods!".split</a:t>
            </a:r>
            <a:r>
              <a:rPr lang="en-US" sz="2000" spc="-1" dirty="0">
                <a:solidFill>
                  <a:srgbClr val="000000"/>
                </a:solidFill>
                <a:uFill>
                  <a:solidFill>
                    <a:srgbClr val="FFFFFF"/>
                  </a:solidFill>
                </a:uFill>
                <a:latin typeface="Courier New"/>
              </a:rPr>
              <a:t>()</a:t>
            </a:r>
            <a:endParaRPr lang="en-US" spc="-1" dirty="0">
              <a:solidFill>
                <a:srgbClr val="000000"/>
              </a:solidFill>
              <a:uFill>
                <a:solidFill>
                  <a:srgbClr val="FFFFFF"/>
                </a:solidFill>
              </a:uFill>
              <a:latin typeface="Arial"/>
            </a:endParaRPr>
          </a:p>
          <a:p>
            <a:pPr marL="343080" indent="-342360"/>
            <a:r>
              <a:rPr lang="en-US" sz="2000" spc="-1" dirty="0">
                <a:solidFill>
                  <a:srgbClr val="000000"/>
                </a:solidFill>
                <a:uFill>
                  <a:solidFill>
                    <a:srgbClr val="FFFFFF"/>
                  </a:solidFill>
                </a:uFill>
                <a:latin typeface="Courier New"/>
              </a:rPr>
              <a:t>['Hello', 'string', 'methods!']</a:t>
            </a:r>
            <a:endParaRPr lang="en-US"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 name="CustomShape 1"/>
          <p:cNvSpPr/>
          <p:nvPr/>
        </p:nvSpPr>
        <p:spPr>
          <a:xfrm>
            <a:off x="4876680" y="6324480"/>
            <a:ext cx="289476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1400" spc="-1" dirty="0">
                <a:solidFill>
                  <a:srgbClr val="000000"/>
                </a:solidFill>
                <a:uFill>
                  <a:solidFill>
                    <a:srgbClr val="FFFFFF"/>
                  </a:solidFill>
                </a:uFill>
                <a:latin typeface="Tahoma"/>
              </a:rPr>
              <a:t>Python Programming, 4/e</a:t>
            </a:r>
            <a:endParaRPr lang="en-US" spc="-1" dirty="0">
              <a:solidFill>
                <a:srgbClr val="000000"/>
              </a:solidFill>
              <a:uFill>
                <a:solidFill>
                  <a:srgbClr val="FFFFFF"/>
                </a:solidFill>
              </a:uFill>
              <a:latin typeface="Arial"/>
            </a:endParaRPr>
          </a:p>
        </p:txBody>
      </p:sp>
      <p:sp>
        <p:nvSpPr>
          <p:cNvPr id="364" name="CustomShape 2"/>
          <p:cNvSpPr/>
          <p:nvPr/>
        </p:nvSpPr>
        <p:spPr>
          <a:xfrm>
            <a:off x="8305680" y="6324480"/>
            <a:ext cx="190440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3C4C3FB-173E-4C4E-BC53-B20F21264C79}" type="slidenum">
              <a:rPr lang="en-US" sz="1400" spc="-1">
                <a:solidFill>
                  <a:srgbClr val="000000"/>
                </a:solidFill>
                <a:uFill>
                  <a:solidFill>
                    <a:srgbClr val="FFFFFF"/>
                  </a:solidFill>
                </a:uFill>
                <a:latin typeface="Tahoma"/>
              </a:rPr>
              <a:t>34</a:t>
            </a:fld>
            <a:endParaRPr lang="en-US" spc="-1">
              <a:solidFill>
                <a:srgbClr val="000000"/>
              </a:solidFill>
              <a:uFill>
                <a:solidFill>
                  <a:srgbClr val="FFFFFF"/>
                </a:solidFill>
              </a:uFill>
              <a:latin typeface="Arial"/>
            </a:endParaRPr>
          </a:p>
        </p:txBody>
      </p:sp>
      <p:sp>
        <p:nvSpPr>
          <p:cNvPr id="365" name="CustomShape 3"/>
          <p:cNvSpPr/>
          <p:nvPr/>
        </p:nvSpPr>
        <p:spPr>
          <a:xfrm>
            <a:off x="2674920" y="617400"/>
            <a:ext cx="779220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400" spc="-1">
                <a:solidFill>
                  <a:srgbClr val="333399"/>
                </a:solidFill>
                <a:uFill>
                  <a:solidFill>
                    <a:srgbClr val="FFFFFF"/>
                  </a:solidFill>
                </a:uFill>
                <a:latin typeface="Tahoma"/>
              </a:rPr>
              <a:t>Programming a Decoder</a:t>
            </a:r>
            <a:endParaRPr lang="en-US" spc="-1">
              <a:solidFill>
                <a:srgbClr val="000000"/>
              </a:solidFill>
              <a:uFill>
                <a:solidFill>
                  <a:srgbClr val="FFFFFF"/>
                </a:solidFill>
              </a:uFill>
              <a:latin typeface="Arial"/>
            </a:endParaRPr>
          </a:p>
        </p:txBody>
      </p:sp>
      <p:sp>
        <p:nvSpPr>
          <p:cNvPr id="366" name="CustomShape 4"/>
          <p:cNvSpPr/>
          <p:nvPr/>
        </p:nvSpPr>
        <p:spPr>
          <a:xfrm>
            <a:off x="2706600" y="2017800"/>
            <a:ext cx="7771680" cy="411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buClr>
                <a:srgbClr val="3333CC"/>
              </a:buClr>
              <a:buSzPct val="60000"/>
              <a:buFont typeface="Wingdings" charset="2"/>
              <a:buChar char=""/>
            </a:pPr>
            <a:r>
              <a:rPr lang="en-US" sz="3200" spc="-1">
                <a:solidFill>
                  <a:srgbClr val="000000"/>
                </a:solidFill>
                <a:uFill>
                  <a:solidFill>
                    <a:srgbClr val="FFFFFF"/>
                  </a:solidFill>
                </a:uFill>
                <a:latin typeface="Tahoma"/>
              </a:rPr>
              <a:t>Split can be used on characters other than space, by supplying the character as a parameter.</a:t>
            </a:r>
            <a:endParaRPr lang="en-US" spc="-1">
              <a:solidFill>
                <a:srgbClr val="000000"/>
              </a:solidFill>
              <a:uFill>
                <a:solidFill>
                  <a:srgbClr val="FFFFFF"/>
                </a:solidFill>
              </a:uFill>
              <a:latin typeface="Arial"/>
            </a:endParaRPr>
          </a:p>
          <a:p>
            <a:pPr marL="343080" indent="-342360"/>
            <a:endParaRPr lang="en-US" spc="-1">
              <a:solidFill>
                <a:srgbClr val="000000"/>
              </a:solidFill>
              <a:uFill>
                <a:solidFill>
                  <a:srgbClr val="FFFFFF"/>
                </a:solidFill>
              </a:uFill>
              <a:latin typeface="Arial"/>
            </a:endParaRPr>
          </a:p>
          <a:p>
            <a:pPr marL="343080" indent="-342360"/>
            <a:r>
              <a:rPr lang="en-US" sz="2000" spc="-1">
                <a:solidFill>
                  <a:srgbClr val="000000"/>
                </a:solidFill>
                <a:uFill>
                  <a:solidFill>
                    <a:srgbClr val="FFFFFF"/>
                  </a:solidFill>
                </a:uFill>
                <a:latin typeface="Courier New"/>
              </a:rPr>
              <a:t>&gt;&gt;&gt; "32,24,25,57".split(",")</a:t>
            </a:r>
            <a:endParaRPr lang="en-US" spc="-1">
              <a:solidFill>
                <a:srgbClr val="000000"/>
              </a:solidFill>
              <a:uFill>
                <a:solidFill>
                  <a:srgbClr val="FFFFFF"/>
                </a:solidFill>
              </a:uFill>
              <a:latin typeface="Arial"/>
            </a:endParaRPr>
          </a:p>
          <a:p>
            <a:pPr marL="343080" indent="-342360"/>
            <a:r>
              <a:rPr lang="en-US" sz="2000" spc="-1">
                <a:solidFill>
                  <a:srgbClr val="000000"/>
                </a:solidFill>
                <a:uFill>
                  <a:solidFill>
                    <a:srgbClr val="FFFFFF"/>
                  </a:solidFill>
                </a:uFill>
                <a:latin typeface="Courier New"/>
              </a:rPr>
              <a:t>['32', '24', '25', '57']</a:t>
            </a:r>
            <a:endParaRPr lang="en-US"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 name="CustomShape 1"/>
          <p:cNvSpPr/>
          <p:nvPr/>
        </p:nvSpPr>
        <p:spPr>
          <a:xfrm>
            <a:off x="4876680" y="6324480"/>
            <a:ext cx="289476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1400" spc="-1" dirty="0">
                <a:solidFill>
                  <a:srgbClr val="000000"/>
                </a:solidFill>
                <a:uFill>
                  <a:solidFill>
                    <a:srgbClr val="FFFFFF"/>
                  </a:solidFill>
                </a:uFill>
                <a:latin typeface="Tahoma"/>
              </a:rPr>
              <a:t>Python Programming, 4/e</a:t>
            </a:r>
            <a:endParaRPr lang="en-US" spc="-1" dirty="0">
              <a:solidFill>
                <a:srgbClr val="000000"/>
              </a:solidFill>
              <a:uFill>
                <a:solidFill>
                  <a:srgbClr val="FFFFFF"/>
                </a:solidFill>
              </a:uFill>
              <a:latin typeface="Arial"/>
            </a:endParaRPr>
          </a:p>
        </p:txBody>
      </p:sp>
      <p:sp>
        <p:nvSpPr>
          <p:cNvPr id="372" name="CustomShape 2"/>
          <p:cNvSpPr/>
          <p:nvPr/>
        </p:nvSpPr>
        <p:spPr>
          <a:xfrm>
            <a:off x="8305680" y="6324480"/>
            <a:ext cx="190440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CB04372-517D-4483-8F11-A878C63CF0D9}" type="slidenum">
              <a:rPr lang="en-US" sz="1400" spc="-1">
                <a:solidFill>
                  <a:srgbClr val="000000"/>
                </a:solidFill>
                <a:uFill>
                  <a:solidFill>
                    <a:srgbClr val="FFFFFF"/>
                  </a:solidFill>
                </a:uFill>
                <a:latin typeface="Tahoma"/>
              </a:rPr>
              <a:t>35</a:t>
            </a:fld>
            <a:endParaRPr lang="en-US" spc="-1">
              <a:solidFill>
                <a:srgbClr val="000000"/>
              </a:solidFill>
              <a:uFill>
                <a:solidFill>
                  <a:srgbClr val="FFFFFF"/>
                </a:solidFill>
              </a:uFill>
              <a:latin typeface="Arial"/>
            </a:endParaRPr>
          </a:p>
        </p:txBody>
      </p:sp>
      <p:sp>
        <p:nvSpPr>
          <p:cNvPr id="373" name="CustomShape 3"/>
          <p:cNvSpPr/>
          <p:nvPr/>
        </p:nvSpPr>
        <p:spPr>
          <a:xfrm>
            <a:off x="2674920" y="617400"/>
            <a:ext cx="779220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400" spc="-1">
                <a:solidFill>
                  <a:srgbClr val="333399"/>
                </a:solidFill>
                <a:uFill>
                  <a:solidFill>
                    <a:srgbClr val="FFFFFF"/>
                  </a:solidFill>
                </a:uFill>
                <a:latin typeface="Tahoma"/>
              </a:rPr>
              <a:t>Programming a Decoder</a:t>
            </a:r>
            <a:endParaRPr lang="en-US" spc="-1">
              <a:solidFill>
                <a:srgbClr val="000000"/>
              </a:solidFill>
              <a:uFill>
                <a:solidFill>
                  <a:srgbClr val="FFFFFF"/>
                </a:solidFill>
              </a:uFill>
              <a:latin typeface="Arial"/>
            </a:endParaRPr>
          </a:p>
        </p:txBody>
      </p:sp>
      <p:sp>
        <p:nvSpPr>
          <p:cNvPr id="374" name="CustomShape 4"/>
          <p:cNvSpPr/>
          <p:nvPr/>
        </p:nvSpPr>
        <p:spPr>
          <a:xfrm>
            <a:off x="2706600" y="2017800"/>
            <a:ext cx="7771680" cy="411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90000"/>
              </a:lnSpc>
            </a:pPr>
            <a:r>
              <a:rPr lang="en-US" sz="1400" spc="-1">
                <a:solidFill>
                  <a:srgbClr val="000000"/>
                </a:solidFill>
                <a:uFill>
                  <a:solidFill>
                    <a:srgbClr val="FFFFFF"/>
                  </a:solidFill>
                </a:uFill>
                <a:latin typeface="Courier New"/>
              </a:rPr>
              <a:t># numbers2text.py</a:t>
            </a:r>
            <a:endParaRPr lang="en-US" spc="-1">
              <a:solidFill>
                <a:srgbClr val="000000"/>
              </a:solidFill>
              <a:uFill>
                <a:solidFill>
                  <a:srgbClr val="FFFFFF"/>
                </a:solidFill>
              </a:uFill>
              <a:latin typeface="Arial"/>
            </a:endParaRPr>
          </a:p>
          <a:p>
            <a:pPr marL="343080" indent="-342360">
              <a:lnSpc>
                <a:spcPct val="90000"/>
              </a:lnSpc>
            </a:pPr>
            <a:r>
              <a:rPr lang="en-US" sz="1400" spc="-1">
                <a:solidFill>
                  <a:srgbClr val="000000"/>
                </a:solidFill>
                <a:uFill>
                  <a:solidFill>
                    <a:srgbClr val="FFFFFF"/>
                  </a:solidFill>
                </a:uFill>
                <a:latin typeface="Courier New"/>
              </a:rPr>
              <a:t>#     A program to convert a sequence of Unicode numbers into</a:t>
            </a:r>
            <a:endParaRPr lang="en-US" spc="-1">
              <a:solidFill>
                <a:srgbClr val="000000"/>
              </a:solidFill>
              <a:uFill>
                <a:solidFill>
                  <a:srgbClr val="FFFFFF"/>
                </a:solidFill>
              </a:uFill>
              <a:latin typeface="Arial"/>
            </a:endParaRPr>
          </a:p>
          <a:p>
            <a:pPr marL="343080" indent="-342360">
              <a:lnSpc>
                <a:spcPct val="90000"/>
              </a:lnSpc>
            </a:pPr>
            <a:r>
              <a:rPr lang="en-US" sz="1400" spc="-1">
                <a:solidFill>
                  <a:srgbClr val="000000"/>
                </a:solidFill>
                <a:uFill>
                  <a:solidFill>
                    <a:srgbClr val="FFFFFF"/>
                  </a:solidFill>
                </a:uFill>
                <a:latin typeface="Courier New"/>
              </a:rPr>
              <a:t>#         a string of text.</a:t>
            </a:r>
            <a:endParaRPr lang="en-US" spc="-1">
              <a:solidFill>
                <a:srgbClr val="000000"/>
              </a:solidFill>
              <a:uFill>
                <a:solidFill>
                  <a:srgbClr val="FFFFFF"/>
                </a:solidFill>
              </a:uFill>
              <a:latin typeface="Arial"/>
            </a:endParaRPr>
          </a:p>
          <a:p>
            <a:pPr marL="343080" indent="-342360">
              <a:lnSpc>
                <a:spcPct val="90000"/>
              </a:lnSpc>
            </a:pPr>
            <a:endParaRPr lang="en-US" spc="-1">
              <a:solidFill>
                <a:srgbClr val="000000"/>
              </a:solidFill>
              <a:uFill>
                <a:solidFill>
                  <a:srgbClr val="FFFFFF"/>
                </a:solidFill>
              </a:uFill>
              <a:latin typeface="Arial"/>
            </a:endParaRPr>
          </a:p>
          <a:p>
            <a:pPr marL="343080" indent="-342360">
              <a:lnSpc>
                <a:spcPct val="90000"/>
              </a:lnSpc>
            </a:pPr>
            <a:r>
              <a:rPr lang="en-US" sz="1400" spc="-1">
                <a:solidFill>
                  <a:srgbClr val="000000"/>
                </a:solidFill>
                <a:uFill>
                  <a:solidFill>
                    <a:srgbClr val="FFFFFF"/>
                  </a:solidFill>
                </a:uFill>
                <a:latin typeface="Courier New"/>
              </a:rPr>
              <a:t>def main():</a:t>
            </a:r>
            <a:endParaRPr lang="en-US" spc="-1">
              <a:solidFill>
                <a:srgbClr val="000000"/>
              </a:solidFill>
              <a:uFill>
                <a:solidFill>
                  <a:srgbClr val="FFFFFF"/>
                </a:solidFill>
              </a:uFill>
              <a:latin typeface="Arial"/>
            </a:endParaRPr>
          </a:p>
          <a:p>
            <a:pPr marL="343080" indent="-342360">
              <a:lnSpc>
                <a:spcPct val="90000"/>
              </a:lnSpc>
            </a:pPr>
            <a:r>
              <a:rPr lang="en-US" sz="1400" spc="-1">
                <a:solidFill>
                  <a:srgbClr val="000000"/>
                </a:solidFill>
                <a:uFill>
                  <a:solidFill>
                    <a:srgbClr val="FFFFFF"/>
                  </a:solidFill>
                </a:uFill>
                <a:latin typeface="Courier New"/>
              </a:rPr>
              <a:t>    print ("This program converts a sequence of Unicode numbers into")</a:t>
            </a:r>
            <a:endParaRPr lang="en-US" spc="-1">
              <a:solidFill>
                <a:srgbClr val="000000"/>
              </a:solidFill>
              <a:uFill>
                <a:solidFill>
                  <a:srgbClr val="FFFFFF"/>
                </a:solidFill>
              </a:uFill>
              <a:latin typeface="Arial"/>
            </a:endParaRPr>
          </a:p>
          <a:p>
            <a:pPr marL="343080" indent="-342360">
              <a:lnSpc>
                <a:spcPct val="90000"/>
              </a:lnSpc>
            </a:pPr>
            <a:r>
              <a:rPr lang="en-US" sz="1400" spc="-1">
                <a:solidFill>
                  <a:srgbClr val="000000"/>
                </a:solidFill>
                <a:uFill>
                  <a:solidFill>
                    <a:srgbClr val="FFFFFF"/>
                  </a:solidFill>
                </a:uFill>
                <a:latin typeface="Courier New"/>
              </a:rPr>
              <a:t>    print ("the string of text that it represents.\n")</a:t>
            </a:r>
            <a:endParaRPr lang="en-US" spc="-1">
              <a:solidFill>
                <a:srgbClr val="000000"/>
              </a:solidFill>
              <a:uFill>
                <a:solidFill>
                  <a:srgbClr val="FFFFFF"/>
                </a:solidFill>
              </a:uFill>
              <a:latin typeface="Arial"/>
            </a:endParaRPr>
          </a:p>
          <a:p>
            <a:pPr marL="343080" indent="-342360">
              <a:lnSpc>
                <a:spcPct val="90000"/>
              </a:lnSpc>
            </a:pPr>
            <a:endParaRPr lang="en-US" spc="-1">
              <a:solidFill>
                <a:srgbClr val="000000"/>
              </a:solidFill>
              <a:uFill>
                <a:solidFill>
                  <a:srgbClr val="FFFFFF"/>
                </a:solidFill>
              </a:uFill>
              <a:latin typeface="Arial"/>
            </a:endParaRPr>
          </a:p>
          <a:p>
            <a:pPr marL="343080" indent="-342360">
              <a:lnSpc>
                <a:spcPct val="90000"/>
              </a:lnSpc>
            </a:pPr>
            <a:r>
              <a:rPr lang="en-US" sz="1400" spc="-1">
                <a:solidFill>
                  <a:srgbClr val="000000"/>
                </a:solidFill>
                <a:uFill>
                  <a:solidFill>
                    <a:srgbClr val="FFFFFF"/>
                  </a:solidFill>
                </a:uFill>
                <a:latin typeface="Courier New"/>
              </a:rPr>
              <a:t>    # Get the message to encode</a:t>
            </a:r>
            <a:endParaRPr lang="en-US" spc="-1">
              <a:solidFill>
                <a:srgbClr val="000000"/>
              </a:solidFill>
              <a:uFill>
                <a:solidFill>
                  <a:srgbClr val="FFFFFF"/>
                </a:solidFill>
              </a:uFill>
              <a:latin typeface="Arial"/>
            </a:endParaRPr>
          </a:p>
          <a:p>
            <a:pPr marL="343080" indent="-342360">
              <a:lnSpc>
                <a:spcPct val="90000"/>
              </a:lnSpc>
            </a:pPr>
            <a:r>
              <a:rPr lang="en-US" sz="1400" spc="-1">
                <a:solidFill>
                  <a:srgbClr val="000000"/>
                </a:solidFill>
                <a:uFill>
                  <a:solidFill>
                    <a:srgbClr val="FFFFFF"/>
                  </a:solidFill>
                </a:uFill>
                <a:latin typeface="Courier New"/>
              </a:rPr>
              <a:t>    inString = input("Please enter the Unicode-encoded message: ")</a:t>
            </a:r>
            <a:endParaRPr lang="en-US" spc="-1">
              <a:solidFill>
                <a:srgbClr val="000000"/>
              </a:solidFill>
              <a:uFill>
                <a:solidFill>
                  <a:srgbClr val="FFFFFF"/>
                </a:solidFill>
              </a:uFill>
              <a:latin typeface="Arial"/>
            </a:endParaRPr>
          </a:p>
          <a:p>
            <a:pPr marL="343080" indent="-342360">
              <a:lnSpc>
                <a:spcPct val="90000"/>
              </a:lnSpc>
            </a:pPr>
            <a:endParaRPr lang="en-US" spc="-1">
              <a:solidFill>
                <a:srgbClr val="000000"/>
              </a:solidFill>
              <a:uFill>
                <a:solidFill>
                  <a:srgbClr val="FFFFFF"/>
                </a:solidFill>
              </a:uFill>
              <a:latin typeface="Arial"/>
            </a:endParaRPr>
          </a:p>
          <a:p>
            <a:pPr marL="343080" indent="-342360">
              <a:lnSpc>
                <a:spcPct val="90000"/>
              </a:lnSpc>
            </a:pPr>
            <a:r>
              <a:rPr lang="en-US" sz="1400" spc="-1">
                <a:solidFill>
                  <a:srgbClr val="000000"/>
                </a:solidFill>
                <a:uFill>
                  <a:solidFill>
                    <a:srgbClr val="FFFFFF"/>
                  </a:solidFill>
                </a:uFill>
                <a:latin typeface="Courier New"/>
              </a:rPr>
              <a:t>    # Loop through each substring and build Unicde message</a:t>
            </a:r>
            <a:endParaRPr lang="en-US" spc="-1">
              <a:solidFill>
                <a:srgbClr val="000000"/>
              </a:solidFill>
              <a:uFill>
                <a:solidFill>
                  <a:srgbClr val="FFFFFF"/>
                </a:solidFill>
              </a:uFill>
              <a:latin typeface="Arial"/>
            </a:endParaRPr>
          </a:p>
          <a:p>
            <a:pPr marL="343080" indent="-342360">
              <a:lnSpc>
                <a:spcPct val="90000"/>
              </a:lnSpc>
            </a:pPr>
            <a:r>
              <a:rPr lang="en-US" sz="1400" spc="-1">
                <a:solidFill>
                  <a:srgbClr val="000000"/>
                </a:solidFill>
                <a:uFill>
                  <a:solidFill>
                    <a:srgbClr val="FFFFFF"/>
                  </a:solidFill>
                </a:uFill>
                <a:latin typeface="Courier New"/>
              </a:rPr>
              <a:t>    message = ""</a:t>
            </a:r>
            <a:endParaRPr lang="en-US" spc="-1">
              <a:solidFill>
                <a:srgbClr val="000000"/>
              </a:solidFill>
              <a:uFill>
                <a:solidFill>
                  <a:srgbClr val="FFFFFF"/>
                </a:solidFill>
              </a:uFill>
              <a:latin typeface="Arial"/>
            </a:endParaRPr>
          </a:p>
          <a:p>
            <a:pPr marL="343080" indent="-342360">
              <a:lnSpc>
                <a:spcPct val="90000"/>
              </a:lnSpc>
            </a:pPr>
            <a:r>
              <a:rPr lang="en-US" sz="1400" spc="-1">
                <a:solidFill>
                  <a:srgbClr val="000000"/>
                </a:solidFill>
                <a:uFill>
                  <a:solidFill>
                    <a:srgbClr val="FFFFFF"/>
                  </a:solidFill>
                </a:uFill>
                <a:latin typeface="Courier New"/>
              </a:rPr>
              <a:t>    for numStr in inString.split():</a:t>
            </a:r>
            <a:endParaRPr lang="en-US" spc="-1">
              <a:solidFill>
                <a:srgbClr val="000000"/>
              </a:solidFill>
              <a:uFill>
                <a:solidFill>
                  <a:srgbClr val="FFFFFF"/>
                </a:solidFill>
              </a:uFill>
              <a:latin typeface="Arial"/>
            </a:endParaRPr>
          </a:p>
          <a:p>
            <a:pPr marL="343080" indent="-342360">
              <a:lnSpc>
                <a:spcPct val="90000"/>
              </a:lnSpc>
            </a:pPr>
            <a:r>
              <a:rPr lang="en-US" sz="1400" spc="-1">
                <a:solidFill>
                  <a:srgbClr val="000000"/>
                </a:solidFill>
                <a:uFill>
                  <a:solidFill>
                    <a:srgbClr val="FFFFFF"/>
                  </a:solidFill>
                </a:uFill>
                <a:latin typeface="Courier New"/>
              </a:rPr>
              <a:t>        # convert the (sub)string to a number</a:t>
            </a:r>
            <a:endParaRPr lang="en-US" spc="-1">
              <a:solidFill>
                <a:srgbClr val="000000"/>
              </a:solidFill>
              <a:uFill>
                <a:solidFill>
                  <a:srgbClr val="FFFFFF"/>
                </a:solidFill>
              </a:uFill>
              <a:latin typeface="Arial"/>
            </a:endParaRPr>
          </a:p>
          <a:p>
            <a:pPr marL="343080" indent="-342360">
              <a:lnSpc>
                <a:spcPct val="90000"/>
              </a:lnSpc>
            </a:pPr>
            <a:r>
              <a:rPr lang="en-US" sz="1400" spc="-1">
                <a:solidFill>
                  <a:srgbClr val="000000"/>
                </a:solidFill>
                <a:uFill>
                  <a:solidFill>
                    <a:srgbClr val="FFFFFF"/>
                  </a:solidFill>
                </a:uFill>
                <a:latin typeface="Courier New"/>
              </a:rPr>
              <a:t>        codeNum = int(numStr)</a:t>
            </a:r>
            <a:endParaRPr lang="en-US" spc="-1">
              <a:solidFill>
                <a:srgbClr val="000000"/>
              </a:solidFill>
              <a:uFill>
                <a:solidFill>
                  <a:srgbClr val="FFFFFF"/>
                </a:solidFill>
              </a:uFill>
              <a:latin typeface="Arial"/>
            </a:endParaRPr>
          </a:p>
          <a:p>
            <a:pPr marL="343080" indent="-342360">
              <a:lnSpc>
                <a:spcPct val="90000"/>
              </a:lnSpc>
            </a:pPr>
            <a:r>
              <a:rPr lang="en-US" sz="1400" spc="-1">
                <a:solidFill>
                  <a:srgbClr val="000000"/>
                </a:solidFill>
                <a:uFill>
                  <a:solidFill>
                    <a:srgbClr val="FFFFFF"/>
                  </a:solidFill>
                </a:uFill>
                <a:latin typeface="Courier New"/>
              </a:rPr>
              <a:t>        # append character to message</a:t>
            </a:r>
            <a:endParaRPr lang="en-US" spc="-1">
              <a:solidFill>
                <a:srgbClr val="000000"/>
              </a:solidFill>
              <a:uFill>
                <a:solidFill>
                  <a:srgbClr val="FFFFFF"/>
                </a:solidFill>
              </a:uFill>
              <a:latin typeface="Arial"/>
            </a:endParaRPr>
          </a:p>
          <a:p>
            <a:pPr marL="343080" indent="-342360">
              <a:lnSpc>
                <a:spcPct val="90000"/>
              </a:lnSpc>
            </a:pPr>
            <a:r>
              <a:rPr lang="en-US" sz="1400" spc="-1">
                <a:solidFill>
                  <a:srgbClr val="000000"/>
                </a:solidFill>
                <a:uFill>
                  <a:solidFill>
                    <a:srgbClr val="FFFFFF"/>
                  </a:solidFill>
                </a:uFill>
                <a:latin typeface="Courier New"/>
              </a:rPr>
              <a:t>        message = message + chr(codeNum) </a:t>
            </a:r>
            <a:endParaRPr lang="en-US" spc="-1">
              <a:solidFill>
                <a:srgbClr val="000000"/>
              </a:solidFill>
              <a:uFill>
                <a:solidFill>
                  <a:srgbClr val="FFFFFF"/>
                </a:solidFill>
              </a:uFill>
              <a:latin typeface="Arial"/>
            </a:endParaRPr>
          </a:p>
          <a:p>
            <a:pPr marL="343080" indent="-342360">
              <a:lnSpc>
                <a:spcPct val="90000"/>
              </a:lnSpc>
            </a:pPr>
            <a:endParaRPr lang="en-US" spc="-1">
              <a:solidFill>
                <a:srgbClr val="000000"/>
              </a:solidFill>
              <a:uFill>
                <a:solidFill>
                  <a:srgbClr val="FFFFFF"/>
                </a:solidFill>
              </a:uFill>
              <a:latin typeface="Arial"/>
            </a:endParaRPr>
          </a:p>
          <a:p>
            <a:pPr marL="343080" indent="-342360">
              <a:lnSpc>
                <a:spcPct val="90000"/>
              </a:lnSpc>
            </a:pPr>
            <a:r>
              <a:rPr lang="en-US" sz="1400" spc="-1">
                <a:solidFill>
                  <a:srgbClr val="000000"/>
                </a:solidFill>
                <a:uFill>
                  <a:solidFill>
                    <a:srgbClr val="FFFFFF"/>
                  </a:solidFill>
                </a:uFill>
                <a:latin typeface="Courier New"/>
              </a:rPr>
              <a:t>    print("\nThe decoded message is:", message)</a:t>
            </a:r>
            <a:endParaRPr lang="en-US" spc="-1">
              <a:solidFill>
                <a:srgbClr val="000000"/>
              </a:solidFill>
              <a:uFill>
                <a:solidFill>
                  <a:srgbClr val="FFFFFF"/>
                </a:solidFill>
              </a:uFill>
              <a:latin typeface="Arial"/>
            </a:endParaRPr>
          </a:p>
          <a:p>
            <a:pPr marL="343080" indent="-342360">
              <a:lnSpc>
                <a:spcPct val="90000"/>
              </a:lnSpc>
            </a:pPr>
            <a:endParaRPr lang="en-US"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CustomShape 1"/>
          <p:cNvSpPr/>
          <p:nvPr/>
        </p:nvSpPr>
        <p:spPr>
          <a:xfrm>
            <a:off x="4876680" y="6324480"/>
            <a:ext cx="289476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1400" spc="-1" dirty="0">
                <a:solidFill>
                  <a:srgbClr val="000000"/>
                </a:solidFill>
                <a:uFill>
                  <a:solidFill>
                    <a:srgbClr val="FFFFFF"/>
                  </a:solidFill>
                </a:uFill>
                <a:latin typeface="Tahoma"/>
              </a:rPr>
              <a:t>Python Programming, 4/e</a:t>
            </a:r>
            <a:endParaRPr lang="en-US" spc="-1" dirty="0">
              <a:solidFill>
                <a:srgbClr val="000000"/>
              </a:solidFill>
              <a:uFill>
                <a:solidFill>
                  <a:srgbClr val="FFFFFF"/>
                </a:solidFill>
              </a:uFill>
              <a:latin typeface="Arial"/>
            </a:endParaRPr>
          </a:p>
        </p:txBody>
      </p:sp>
      <p:sp>
        <p:nvSpPr>
          <p:cNvPr id="376" name="CustomShape 2"/>
          <p:cNvSpPr/>
          <p:nvPr/>
        </p:nvSpPr>
        <p:spPr>
          <a:xfrm>
            <a:off x="8305680" y="6324480"/>
            <a:ext cx="190440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7488807-5E14-4B39-8081-9491AA3FA25D}" type="slidenum">
              <a:rPr lang="en-US" sz="1400" spc="-1">
                <a:solidFill>
                  <a:srgbClr val="000000"/>
                </a:solidFill>
                <a:uFill>
                  <a:solidFill>
                    <a:srgbClr val="FFFFFF"/>
                  </a:solidFill>
                </a:uFill>
                <a:latin typeface="Tahoma"/>
              </a:rPr>
              <a:t>36</a:t>
            </a:fld>
            <a:endParaRPr lang="en-US" spc="-1">
              <a:solidFill>
                <a:srgbClr val="000000"/>
              </a:solidFill>
              <a:uFill>
                <a:solidFill>
                  <a:srgbClr val="FFFFFF"/>
                </a:solidFill>
              </a:uFill>
              <a:latin typeface="Arial"/>
            </a:endParaRPr>
          </a:p>
        </p:txBody>
      </p:sp>
      <p:sp>
        <p:nvSpPr>
          <p:cNvPr id="377" name="CustomShape 3"/>
          <p:cNvSpPr/>
          <p:nvPr/>
        </p:nvSpPr>
        <p:spPr>
          <a:xfrm>
            <a:off x="2674920" y="617400"/>
            <a:ext cx="779220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400" spc="-1">
                <a:solidFill>
                  <a:srgbClr val="333399"/>
                </a:solidFill>
                <a:uFill>
                  <a:solidFill>
                    <a:srgbClr val="FFFFFF"/>
                  </a:solidFill>
                </a:uFill>
                <a:latin typeface="Tahoma"/>
              </a:rPr>
              <a:t>Programming a Decoder</a:t>
            </a:r>
            <a:endParaRPr lang="en-US" spc="-1">
              <a:solidFill>
                <a:srgbClr val="000000"/>
              </a:solidFill>
              <a:uFill>
                <a:solidFill>
                  <a:srgbClr val="FFFFFF"/>
                </a:solidFill>
              </a:uFill>
              <a:latin typeface="Arial"/>
            </a:endParaRPr>
          </a:p>
        </p:txBody>
      </p:sp>
      <p:sp>
        <p:nvSpPr>
          <p:cNvPr id="378" name="CustomShape 4"/>
          <p:cNvSpPr/>
          <p:nvPr/>
        </p:nvSpPr>
        <p:spPr>
          <a:xfrm>
            <a:off x="2706600" y="2017800"/>
            <a:ext cx="7771680" cy="411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buClr>
                <a:srgbClr val="3333CC"/>
              </a:buClr>
              <a:buSzPct val="60000"/>
              <a:buFont typeface="Wingdings" charset="2"/>
              <a:buChar char=""/>
            </a:pPr>
            <a:r>
              <a:rPr lang="en-US" sz="3200" spc="-1" dirty="0">
                <a:solidFill>
                  <a:srgbClr val="000000"/>
                </a:solidFill>
                <a:uFill>
                  <a:solidFill>
                    <a:srgbClr val="FFFFFF"/>
                  </a:solidFill>
                </a:uFill>
                <a:latin typeface="Tahoma"/>
              </a:rPr>
              <a:t>The </a:t>
            </a:r>
            <a:r>
              <a:rPr lang="en-US" sz="2800" spc="-1" dirty="0">
                <a:solidFill>
                  <a:srgbClr val="000000"/>
                </a:solidFill>
                <a:uFill>
                  <a:solidFill>
                    <a:srgbClr val="FFFFFF"/>
                  </a:solidFill>
                </a:uFill>
                <a:latin typeface="Courier New"/>
              </a:rPr>
              <a:t>split</a:t>
            </a:r>
            <a:r>
              <a:rPr lang="en-US" sz="3200" spc="-1" dirty="0">
                <a:solidFill>
                  <a:srgbClr val="000000"/>
                </a:solidFill>
                <a:uFill>
                  <a:solidFill>
                    <a:srgbClr val="FFFFFF"/>
                  </a:solidFill>
                </a:uFill>
                <a:latin typeface="Tahoma"/>
              </a:rPr>
              <a:t> function produces a list of substrings. </a:t>
            </a:r>
            <a:r>
              <a:rPr lang="en-US" sz="2800" spc="-1" dirty="0" err="1">
                <a:solidFill>
                  <a:srgbClr val="000000"/>
                </a:solidFill>
                <a:uFill>
                  <a:solidFill>
                    <a:srgbClr val="FFFFFF"/>
                  </a:solidFill>
                </a:uFill>
                <a:latin typeface="Courier New"/>
              </a:rPr>
              <a:t>numString</a:t>
            </a:r>
            <a:r>
              <a:rPr lang="en-US" sz="3200" spc="-1" dirty="0">
                <a:solidFill>
                  <a:srgbClr val="000000"/>
                </a:solidFill>
                <a:uFill>
                  <a:solidFill>
                    <a:srgbClr val="FFFFFF"/>
                  </a:solidFill>
                </a:uFill>
                <a:latin typeface="Tahoma"/>
              </a:rPr>
              <a:t> gets each successive substring.</a:t>
            </a:r>
            <a:endParaRPr lang="en-US" spc="-1" dirty="0">
              <a:solidFill>
                <a:srgbClr val="000000"/>
              </a:solidFill>
              <a:uFill>
                <a:solidFill>
                  <a:srgbClr val="FFFFFF"/>
                </a:solidFill>
              </a:uFill>
              <a:latin typeface="Arial"/>
            </a:endParaRPr>
          </a:p>
          <a:p>
            <a:pPr marL="343080" indent="-342360">
              <a:buClr>
                <a:srgbClr val="3333CC"/>
              </a:buClr>
              <a:buSzPct val="60000"/>
              <a:buFont typeface="Wingdings" charset="2"/>
              <a:buChar char=""/>
            </a:pPr>
            <a:r>
              <a:rPr lang="en-US" sz="3200" spc="-1" dirty="0">
                <a:solidFill>
                  <a:srgbClr val="000000"/>
                </a:solidFill>
                <a:uFill>
                  <a:solidFill>
                    <a:srgbClr val="FFFFFF"/>
                  </a:solidFill>
                </a:uFill>
                <a:latin typeface="Tahoma"/>
              </a:rPr>
              <a:t>Each time through the loop, the next substring is converted to the appropriate Unicode character and appended to the end of the accumulator, </a:t>
            </a:r>
            <a:r>
              <a:rPr lang="en-US" sz="2800" spc="-1" dirty="0">
                <a:solidFill>
                  <a:srgbClr val="000000"/>
                </a:solidFill>
                <a:uFill>
                  <a:solidFill>
                    <a:srgbClr val="FFFFFF"/>
                  </a:solidFill>
                </a:uFill>
                <a:latin typeface="Courier New" panose="02070309020205020404" pitchFamily="49" charset="0"/>
                <a:cs typeface="Courier New" panose="02070309020205020404" pitchFamily="49" charset="0"/>
              </a:rPr>
              <a:t>message</a:t>
            </a:r>
            <a:r>
              <a:rPr lang="en-US" sz="3200" spc="-1" dirty="0">
                <a:solidFill>
                  <a:srgbClr val="000000"/>
                </a:solidFill>
                <a:uFill>
                  <a:solidFill>
                    <a:srgbClr val="FFFFFF"/>
                  </a:solidFill>
                </a:uFill>
                <a:latin typeface="Tahoma"/>
              </a:rPr>
              <a:t>.</a:t>
            </a:r>
            <a:endParaRPr lang="en-US"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CustomShape 1"/>
          <p:cNvSpPr/>
          <p:nvPr/>
        </p:nvSpPr>
        <p:spPr>
          <a:xfrm>
            <a:off x="4876680" y="6324480"/>
            <a:ext cx="289476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1400" spc="-1" dirty="0">
                <a:solidFill>
                  <a:srgbClr val="000000"/>
                </a:solidFill>
                <a:uFill>
                  <a:solidFill>
                    <a:srgbClr val="FFFFFF"/>
                  </a:solidFill>
                </a:uFill>
                <a:latin typeface="Tahoma"/>
              </a:rPr>
              <a:t>Python Programming, 4/e</a:t>
            </a:r>
            <a:endParaRPr lang="en-US" spc="-1" dirty="0">
              <a:solidFill>
                <a:srgbClr val="000000"/>
              </a:solidFill>
              <a:uFill>
                <a:solidFill>
                  <a:srgbClr val="FFFFFF"/>
                </a:solidFill>
              </a:uFill>
              <a:latin typeface="Arial"/>
            </a:endParaRPr>
          </a:p>
        </p:txBody>
      </p:sp>
      <p:sp>
        <p:nvSpPr>
          <p:cNvPr id="380" name="CustomShape 2"/>
          <p:cNvSpPr/>
          <p:nvPr/>
        </p:nvSpPr>
        <p:spPr>
          <a:xfrm>
            <a:off x="8305680" y="6324480"/>
            <a:ext cx="190440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C5D63A9-AB31-4452-9075-1BB71516AE62}" type="slidenum">
              <a:rPr lang="en-US" sz="1400" spc="-1">
                <a:solidFill>
                  <a:srgbClr val="000000"/>
                </a:solidFill>
                <a:uFill>
                  <a:solidFill>
                    <a:srgbClr val="FFFFFF"/>
                  </a:solidFill>
                </a:uFill>
                <a:latin typeface="Tahoma"/>
              </a:rPr>
              <a:t>37</a:t>
            </a:fld>
            <a:endParaRPr lang="en-US" spc="-1">
              <a:solidFill>
                <a:srgbClr val="000000"/>
              </a:solidFill>
              <a:uFill>
                <a:solidFill>
                  <a:srgbClr val="FFFFFF"/>
                </a:solidFill>
              </a:uFill>
              <a:latin typeface="Arial"/>
            </a:endParaRPr>
          </a:p>
        </p:txBody>
      </p:sp>
      <p:sp>
        <p:nvSpPr>
          <p:cNvPr id="381" name="CustomShape 3"/>
          <p:cNvSpPr/>
          <p:nvPr/>
        </p:nvSpPr>
        <p:spPr>
          <a:xfrm>
            <a:off x="2674920" y="617400"/>
            <a:ext cx="779220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400" spc="-1">
                <a:solidFill>
                  <a:srgbClr val="333399"/>
                </a:solidFill>
                <a:uFill>
                  <a:solidFill>
                    <a:srgbClr val="FFFFFF"/>
                  </a:solidFill>
                </a:uFill>
                <a:latin typeface="Tahoma"/>
              </a:rPr>
              <a:t>Programming a Decoder</a:t>
            </a:r>
            <a:endParaRPr lang="en-US" spc="-1">
              <a:solidFill>
                <a:srgbClr val="000000"/>
              </a:solidFill>
              <a:uFill>
                <a:solidFill>
                  <a:srgbClr val="FFFFFF"/>
                </a:solidFill>
              </a:uFill>
              <a:latin typeface="Arial"/>
            </a:endParaRPr>
          </a:p>
        </p:txBody>
      </p:sp>
      <p:sp>
        <p:nvSpPr>
          <p:cNvPr id="382" name="CustomShape 4"/>
          <p:cNvSpPr/>
          <p:nvPr/>
        </p:nvSpPr>
        <p:spPr>
          <a:xfrm>
            <a:off x="1524000" y="2209680"/>
            <a:ext cx="9143280" cy="411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r>
              <a:rPr lang="en-US" sz="1400" spc="-1">
                <a:solidFill>
                  <a:srgbClr val="000000"/>
                </a:solidFill>
                <a:uFill>
                  <a:solidFill>
                    <a:srgbClr val="FFFFFF"/>
                  </a:solidFill>
                </a:uFill>
                <a:latin typeface="Courier New"/>
              </a:rPr>
              <a:t>-------------------------------------------------------------------------</a:t>
            </a:r>
            <a:endParaRPr lang="en-US" spc="-1">
              <a:solidFill>
                <a:srgbClr val="000000"/>
              </a:solidFill>
              <a:uFill>
                <a:solidFill>
                  <a:srgbClr val="FFFFFF"/>
                </a:solidFill>
              </a:uFill>
              <a:latin typeface="Arial"/>
            </a:endParaRPr>
          </a:p>
          <a:p>
            <a:pPr marL="343080" indent="-342360"/>
            <a:r>
              <a:rPr lang="en-US" sz="1400" spc="-1">
                <a:solidFill>
                  <a:srgbClr val="000000"/>
                </a:solidFill>
                <a:uFill>
                  <a:solidFill>
                    <a:srgbClr val="FFFFFF"/>
                  </a:solidFill>
                </a:uFill>
                <a:latin typeface="Courier New"/>
              </a:rPr>
              <a:t>This program converts a textual message into a sequence</a:t>
            </a:r>
            <a:endParaRPr lang="en-US" spc="-1">
              <a:solidFill>
                <a:srgbClr val="000000"/>
              </a:solidFill>
              <a:uFill>
                <a:solidFill>
                  <a:srgbClr val="FFFFFF"/>
                </a:solidFill>
              </a:uFill>
              <a:latin typeface="Arial"/>
            </a:endParaRPr>
          </a:p>
          <a:p>
            <a:pPr marL="343080" indent="-342360"/>
            <a:r>
              <a:rPr lang="en-US" sz="1400" spc="-1">
                <a:solidFill>
                  <a:srgbClr val="000000"/>
                </a:solidFill>
                <a:uFill>
                  <a:solidFill>
                    <a:srgbClr val="FFFFFF"/>
                  </a:solidFill>
                </a:uFill>
                <a:latin typeface="Courier New"/>
              </a:rPr>
              <a:t>of numbers representing the Unicode encoding of the message.</a:t>
            </a:r>
            <a:endParaRPr lang="en-US" spc="-1">
              <a:solidFill>
                <a:srgbClr val="000000"/>
              </a:solidFill>
              <a:uFill>
                <a:solidFill>
                  <a:srgbClr val="FFFFFF"/>
                </a:solidFill>
              </a:uFill>
              <a:latin typeface="Arial"/>
            </a:endParaRPr>
          </a:p>
          <a:p>
            <a:pPr marL="343080" indent="-342360"/>
            <a:endParaRPr lang="en-US" spc="-1">
              <a:solidFill>
                <a:srgbClr val="000000"/>
              </a:solidFill>
              <a:uFill>
                <a:solidFill>
                  <a:srgbClr val="FFFFFF"/>
                </a:solidFill>
              </a:uFill>
              <a:latin typeface="Arial"/>
            </a:endParaRPr>
          </a:p>
          <a:p>
            <a:pPr marL="343080" indent="-342360"/>
            <a:r>
              <a:rPr lang="en-US" sz="1400" spc="-1">
                <a:solidFill>
                  <a:srgbClr val="000000"/>
                </a:solidFill>
                <a:uFill>
                  <a:solidFill>
                    <a:srgbClr val="FFFFFF"/>
                  </a:solidFill>
                </a:uFill>
                <a:latin typeface="Courier New"/>
              </a:rPr>
              <a:t>Please enter the message to encode: CS120 is fun!</a:t>
            </a:r>
            <a:endParaRPr lang="en-US" spc="-1">
              <a:solidFill>
                <a:srgbClr val="000000"/>
              </a:solidFill>
              <a:uFill>
                <a:solidFill>
                  <a:srgbClr val="FFFFFF"/>
                </a:solidFill>
              </a:uFill>
              <a:latin typeface="Arial"/>
            </a:endParaRPr>
          </a:p>
          <a:p>
            <a:pPr marL="343080" indent="-342360"/>
            <a:endParaRPr lang="en-US" spc="-1">
              <a:solidFill>
                <a:srgbClr val="000000"/>
              </a:solidFill>
              <a:uFill>
                <a:solidFill>
                  <a:srgbClr val="FFFFFF"/>
                </a:solidFill>
              </a:uFill>
              <a:latin typeface="Arial"/>
            </a:endParaRPr>
          </a:p>
          <a:p>
            <a:pPr marL="343080" indent="-342360"/>
            <a:r>
              <a:rPr lang="en-US" sz="1400" spc="-1">
                <a:solidFill>
                  <a:srgbClr val="000000"/>
                </a:solidFill>
                <a:uFill>
                  <a:solidFill>
                    <a:srgbClr val="FFFFFF"/>
                  </a:solidFill>
                </a:uFill>
                <a:latin typeface="Courier New"/>
              </a:rPr>
              <a:t>Here are the Unicode codes:</a:t>
            </a:r>
            <a:endParaRPr lang="en-US" spc="-1">
              <a:solidFill>
                <a:srgbClr val="000000"/>
              </a:solidFill>
              <a:uFill>
                <a:solidFill>
                  <a:srgbClr val="FFFFFF"/>
                </a:solidFill>
              </a:uFill>
              <a:latin typeface="Arial"/>
            </a:endParaRPr>
          </a:p>
          <a:p>
            <a:pPr marL="343080" indent="-342360"/>
            <a:r>
              <a:rPr lang="en-US" sz="1400" spc="-1">
                <a:solidFill>
                  <a:srgbClr val="000000"/>
                </a:solidFill>
                <a:uFill>
                  <a:solidFill>
                    <a:srgbClr val="FFFFFF"/>
                  </a:solidFill>
                </a:uFill>
                <a:latin typeface="Courier New"/>
              </a:rPr>
              <a:t>67 83 49 50 48 32 105 115 32 102 117 110 33</a:t>
            </a:r>
            <a:endParaRPr lang="en-US" spc="-1">
              <a:solidFill>
                <a:srgbClr val="000000"/>
              </a:solidFill>
              <a:uFill>
                <a:solidFill>
                  <a:srgbClr val="FFFFFF"/>
                </a:solidFill>
              </a:uFill>
              <a:latin typeface="Arial"/>
            </a:endParaRPr>
          </a:p>
          <a:p>
            <a:pPr marL="343080" indent="-342360"/>
            <a:endParaRPr lang="en-US" spc="-1">
              <a:solidFill>
                <a:srgbClr val="000000"/>
              </a:solidFill>
              <a:uFill>
                <a:solidFill>
                  <a:srgbClr val="FFFFFF"/>
                </a:solidFill>
              </a:uFill>
              <a:latin typeface="Arial"/>
            </a:endParaRPr>
          </a:p>
          <a:p>
            <a:pPr marL="343080" indent="-342360"/>
            <a:r>
              <a:rPr lang="en-US" sz="1400" spc="-1">
                <a:solidFill>
                  <a:srgbClr val="000000"/>
                </a:solidFill>
                <a:uFill>
                  <a:solidFill>
                    <a:srgbClr val="FFFFFF"/>
                  </a:solidFill>
                </a:uFill>
                <a:latin typeface="Courier New"/>
              </a:rPr>
              <a:t>--------------------------------------------------------------------------</a:t>
            </a:r>
            <a:endParaRPr lang="en-US" spc="-1">
              <a:solidFill>
                <a:srgbClr val="000000"/>
              </a:solidFill>
              <a:uFill>
                <a:solidFill>
                  <a:srgbClr val="FFFFFF"/>
                </a:solidFill>
              </a:uFill>
              <a:latin typeface="Arial"/>
            </a:endParaRPr>
          </a:p>
          <a:p>
            <a:pPr marL="343080" indent="-342360"/>
            <a:r>
              <a:rPr lang="en-US" sz="1400" spc="-1">
                <a:solidFill>
                  <a:srgbClr val="000000"/>
                </a:solidFill>
                <a:uFill>
                  <a:solidFill>
                    <a:srgbClr val="FFFFFF"/>
                  </a:solidFill>
                </a:uFill>
                <a:latin typeface="Courier New"/>
              </a:rPr>
              <a:t>This program converts a sequence of Unicode numbers into</a:t>
            </a:r>
            <a:endParaRPr lang="en-US" spc="-1">
              <a:solidFill>
                <a:srgbClr val="000000"/>
              </a:solidFill>
              <a:uFill>
                <a:solidFill>
                  <a:srgbClr val="FFFFFF"/>
                </a:solidFill>
              </a:uFill>
              <a:latin typeface="Arial"/>
            </a:endParaRPr>
          </a:p>
          <a:p>
            <a:pPr marL="343080" indent="-342360"/>
            <a:r>
              <a:rPr lang="en-US" sz="1400" spc="-1">
                <a:solidFill>
                  <a:srgbClr val="000000"/>
                </a:solidFill>
                <a:uFill>
                  <a:solidFill>
                    <a:srgbClr val="FFFFFF"/>
                  </a:solidFill>
                </a:uFill>
                <a:latin typeface="Courier New"/>
              </a:rPr>
              <a:t>the string of text that it represents.</a:t>
            </a:r>
            <a:endParaRPr lang="en-US" spc="-1">
              <a:solidFill>
                <a:srgbClr val="000000"/>
              </a:solidFill>
              <a:uFill>
                <a:solidFill>
                  <a:srgbClr val="FFFFFF"/>
                </a:solidFill>
              </a:uFill>
              <a:latin typeface="Arial"/>
            </a:endParaRPr>
          </a:p>
          <a:p>
            <a:pPr marL="343080" indent="-342360"/>
            <a:endParaRPr lang="en-US" spc="-1">
              <a:solidFill>
                <a:srgbClr val="000000"/>
              </a:solidFill>
              <a:uFill>
                <a:solidFill>
                  <a:srgbClr val="FFFFFF"/>
                </a:solidFill>
              </a:uFill>
              <a:latin typeface="Arial"/>
            </a:endParaRPr>
          </a:p>
          <a:p>
            <a:pPr marL="343080" indent="-342360"/>
            <a:r>
              <a:rPr lang="en-US" sz="1400" spc="-1">
                <a:solidFill>
                  <a:srgbClr val="000000"/>
                </a:solidFill>
                <a:uFill>
                  <a:solidFill>
                    <a:srgbClr val="FFFFFF"/>
                  </a:solidFill>
                </a:uFill>
                <a:latin typeface="Courier New"/>
              </a:rPr>
              <a:t>Please enter the ASCII-encoded message: 67 83 49 50 48 32 105 115 32 102 117 110 33</a:t>
            </a:r>
            <a:endParaRPr lang="en-US" spc="-1">
              <a:solidFill>
                <a:srgbClr val="000000"/>
              </a:solidFill>
              <a:uFill>
                <a:solidFill>
                  <a:srgbClr val="FFFFFF"/>
                </a:solidFill>
              </a:uFill>
              <a:latin typeface="Arial"/>
            </a:endParaRPr>
          </a:p>
          <a:p>
            <a:pPr marL="343080" indent="-342360"/>
            <a:r>
              <a:rPr lang="en-US" sz="1400" spc="-1">
                <a:solidFill>
                  <a:srgbClr val="000000"/>
                </a:solidFill>
                <a:uFill>
                  <a:solidFill>
                    <a:srgbClr val="FFFFFF"/>
                  </a:solidFill>
                </a:uFill>
                <a:latin typeface="Courier New"/>
              </a:rPr>
              <a:t>The decoded message is: CS120 is fun!</a:t>
            </a:r>
            <a:endParaRPr lang="en-US"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 name="CustomShape 1"/>
          <p:cNvSpPr/>
          <p:nvPr/>
        </p:nvSpPr>
        <p:spPr>
          <a:xfrm>
            <a:off x="4876680" y="6324480"/>
            <a:ext cx="289476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1400" spc="-1" dirty="0">
                <a:solidFill>
                  <a:srgbClr val="000000"/>
                </a:solidFill>
                <a:uFill>
                  <a:solidFill>
                    <a:srgbClr val="FFFFFF"/>
                  </a:solidFill>
                </a:uFill>
                <a:latin typeface="Tahoma"/>
              </a:rPr>
              <a:t>Python Programming, 4/e</a:t>
            </a:r>
            <a:endParaRPr lang="en-US" spc="-1" dirty="0">
              <a:solidFill>
                <a:srgbClr val="000000"/>
              </a:solidFill>
              <a:uFill>
                <a:solidFill>
                  <a:srgbClr val="FFFFFF"/>
                </a:solidFill>
              </a:uFill>
              <a:latin typeface="Arial"/>
            </a:endParaRPr>
          </a:p>
        </p:txBody>
      </p:sp>
      <p:sp>
        <p:nvSpPr>
          <p:cNvPr id="420" name="CustomShape 2"/>
          <p:cNvSpPr/>
          <p:nvPr/>
        </p:nvSpPr>
        <p:spPr>
          <a:xfrm>
            <a:off x="8305680" y="6324480"/>
            <a:ext cx="190440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8706836-03C0-44F2-9542-5988E35569D3}" type="slidenum">
              <a:rPr lang="en-US" sz="1400" spc="-1">
                <a:solidFill>
                  <a:srgbClr val="000000"/>
                </a:solidFill>
                <a:uFill>
                  <a:solidFill>
                    <a:srgbClr val="FFFFFF"/>
                  </a:solidFill>
                </a:uFill>
                <a:latin typeface="Tahoma"/>
              </a:rPr>
              <a:t>38</a:t>
            </a:fld>
            <a:endParaRPr lang="en-US" spc="-1">
              <a:solidFill>
                <a:srgbClr val="000000"/>
              </a:solidFill>
              <a:uFill>
                <a:solidFill>
                  <a:srgbClr val="FFFFFF"/>
                </a:solidFill>
              </a:uFill>
              <a:latin typeface="Arial"/>
            </a:endParaRPr>
          </a:p>
        </p:txBody>
      </p:sp>
      <p:sp>
        <p:nvSpPr>
          <p:cNvPr id="421" name="CustomShape 3"/>
          <p:cNvSpPr/>
          <p:nvPr/>
        </p:nvSpPr>
        <p:spPr>
          <a:xfrm>
            <a:off x="2674920" y="617400"/>
            <a:ext cx="779220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400" spc="-1">
                <a:solidFill>
                  <a:srgbClr val="333399"/>
                </a:solidFill>
                <a:uFill>
                  <a:solidFill>
                    <a:srgbClr val="FFFFFF"/>
                  </a:solidFill>
                </a:uFill>
                <a:latin typeface="Tahoma"/>
              </a:rPr>
              <a:t>From Encoding to Encryption</a:t>
            </a:r>
            <a:endParaRPr lang="en-US" spc="-1">
              <a:solidFill>
                <a:srgbClr val="000000"/>
              </a:solidFill>
              <a:uFill>
                <a:solidFill>
                  <a:srgbClr val="FFFFFF"/>
                </a:solidFill>
              </a:uFill>
              <a:latin typeface="Arial"/>
            </a:endParaRPr>
          </a:p>
        </p:txBody>
      </p:sp>
      <p:sp>
        <p:nvSpPr>
          <p:cNvPr id="422" name="CustomShape 4"/>
          <p:cNvSpPr/>
          <p:nvPr/>
        </p:nvSpPr>
        <p:spPr>
          <a:xfrm>
            <a:off x="2706600" y="2017800"/>
            <a:ext cx="7771680" cy="411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buClr>
                <a:srgbClr val="3333CC"/>
              </a:buClr>
              <a:buSzPct val="60000"/>
              <a:buFont typeface="Wingdings" charset="2"/>
              <a:buChar char=""/>
            </a:pPr>
            <a:r>
              <a:rPr lang="en-US" sz="2800" spc="-1">
                <a:solidFill>
                  <a:srgbClr val="000000"/>
                </a:solidFill>
                <a:uFill>
                  <a:solidFill>
                    <a:srgbClr val="FFFFFF"/>
                  </a:solidFill>
                </a:uFill>
                <a:latin typeface="Tahoma"/>
              </a:rPr>
              <a:t>The process of encoding information for the purpose of keeping it secret or transmitting it privately is called </a:t>
            </a:r>
            <a:r>
              <a:rPr lang="en-US" sz="2800" i="1" spc="-1">
                <a:solidFill>
                  <a:srgbClr val="000000"/>
                </a:solidFill>
                <a:uFill>
                  <a:solidFill>
                    <a:srgbClr val="FFFFFF"/>
                  </a:solidFill>
                </a:uFill>
                <a:latin typeface="Tahoma"/>
              </a:rPr>
              <a:t>encryption</a:t>
            </a:r>
            <a:r>
              <a:rPr lang="en-US" sz="2800" spc="-1">
                <a:solidFill>
                  <a:srgbClr val="000000"/>
                </a:solidFill>
                <a:uFill>
                  <a:solidFill>
                    <a:srgbClr val="FFFFFF"/>
                  </a:solidFill>
                </a:uFill>
                <a:latin typeface="Tahoma"/>
              </a:rPr>
              <a:t>.</a:t>
            </a:r>
            <a:endParaRPr lang="en-US" spc="-1">
              <a:solidFill>
                <a:srgbClr val="000000"/>
              </a:solidFill>
              <a:uFill>
                <a:solidFill>
                  <a:srgbClr val="FFFFFF"/>
                </a:solidFill>
              </a:uFill>
              <a:latin typeface="Arial"/>
            </a:endParaRPr>
          </a:p>
          <a:p>
            <a:pPr marL="343080" indent="-342360">
              <a:buClr>
                <a:srgbClr val="3333CC"/>
              </a:buClr>
              <a:buSzPct val="60000"/>
              <a:buFont typeface="Wingdings" charset="2"/>
              <a:buChar char=""/>
            </a:pPr>
            <a:r>
              <a:rPr lang="en-US" sz="2800" i="1" spc="-1">
                <a:solidFill>
                  <a:srgbClr val="000000"/>
                </a:solidFill>
                <a:uFill>
                  <a:solidFill>
                    <a:srgbClr val="FFFFFF"/>
                  </a:solidFill>
                </a:uFill>
                <a:latin typeface="Tahoma"/>
              </a:rPr>
              <a:t>Cryptography</a:t>
            </a:r>
            <a:r>
              <a:rPr lang="en-US" sz="2800" spc="-1">
                <a:solidFill>
                  <a:srgbClr val="000000"/>
                </a:solidFill>
                <a:uFill>
                  <a:solidFill>
                    <a:srgbClr val="FFFFFF"/>
                  </a:solidFill>
                </a:uFill>
                <a:latin typeface="Tahoma"/>
              </a:rPr>
              <a:t> is the study of encryption methods.</a:t>
            </a:r>
            <a:endParaRPr lang="en-US" spc="-1">
              <a:solidFill>
                <a:srgbClr val="000000"/>
              </a:solidFill>
              <a:uFill>
                <a:solidFill>
                  <a:srgbClr val="FFFFFF"/>
                </a:solidFill>
              </a:uFill>
              <a:latin typeface="Arial"/>
            </a:endParaRPr>
          </a:p>
          <a:p>
            <a:pPr marL="343080" indent="-342360">
              <a:buClr>
                <a:srgbClr val="3333CC"/>
              </a:buClr>
              <a:buSzPct val="60000"/>
              <a:buFont typeface="Wingdings" charset="2"/>
              <a:buChar char=""/>
            </a:pPr>
            <a:r>
              <a:rPr lang="en-US" sz="2800" spc="-1">
                <a:solidFill>
                  <a:srgbClr val="000000"/>
                </a:solidFill>
                <a:uFill>
                  <a:solidFill>
                    <a:srgbClr val="FFFFFF"/>
                  </a:solidFill>
                </a:uFill>
                <a:latin typeface="Tahoma"/>
              </a:rPr>
              <a:t>Encryption is used when transmitting credit card and other personal information to a web site.</a:t>
            </a:r>
            <a:endParaRPr lang="en-US"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47147167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CustomShape 1"/>
          <p:cNvSpPr/>
          <p:nvPr/>
        </p:nvSpPr>
        <p:spPr>
          <a:xfrm>
            <a:off x="4876680" y="6324480"/>
            <a:ext cx="289476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1400" spc="-1" dirty="0">
                <a:solidFill>
                  <a:srgbClr val="000000"/>
                </a:solidFill>
                <a:uFill>
                  <a:solidFill>
                    <a:srgbClr val="FFFFFF"/>
                  </a:solidFill>
                </a:uFill>
                <a:latin typeface="Tahoma"/>
              </a:rPr>
              <a:t>Python Programming, 4/e</a:t>
            </a:r>
            <a:endParaRPr lang="en-US" spc="-1" dirty="0">
              <a:solidFill>
                <a:srgbClr val="000000"/>
              </a:solidFill>
              <a:uFill>
                <a:solidFill>
                  <a:srgbClr val="FFFFFF"/>
                </a:solidFill>
              </a:uFill>
              <a:latin typeface="Arial"/>
            </a:endParaRPr>
          </a:p>
        </p:txBody>
      </p:sp>
      <p:sp>
        <p:nvSpPr>
          <p:cNvPr id="424" name="CustomShape 2"/>
          <p:cNvSpPr/>
          <p:nvPr/>
        </p:nvSpPr>
        <p:spPr>
          <a:xfrm>
            <a:off x="8305680" y="6324480"/>
            <a:ext cx="190440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4E55DE1-E2F7-41F6-A056-36014444E891}" type="slidenum">
              <a:rPr lang="en-US" sz="1400" spc="-1">
                <a:solidFill>
                  <a:srgbClr val="000000"/>
                </a:solidFill>
                <a:uFill>
                  <a:solidFill>
                    <a:srgbClr val="FFFFFF"/>
                  </a:solidFill>
                </a:uFill>
                <a:latin typeface="Tahoma"/>
              </a:rPr>
              <a:t>39</a:t>
            </a:fld>
            <a:endParaRPr lang="en-US" spc="-1">
              <a:solidFill>
                <a:srgbClr val="000000"/>
              </a:solidFill>
              <a:uFill>
                <a:solidFill>
                  <a:srgbClr val="FFFFFF"/>
                </a:solidFill>
              </a:uFill>
              <a:latin typeface="Arial"/>
            </a:endParaRPr>
          </a:p>
        </p:txBody>
      </p:sp>
      <p:sp>
        <p:nvSpPr>
          <p:cNvPr id="425" name="CustomShape 3"/>
          <p:cNvSpPr/>
          <p:nvPr/>
        </p:nvSpPr>
        <p:spPr>
          <a:xfrm>
            <a:off x="2674920" y="617400"/>
            <a:ext cx="779220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400" spc="-1">
                <a:solidFill>
                  <a:srgbClr val="333399"/>
                </a:solidFill>
                <a:uFill>
                  <a:solidFill>
                    <a:srgbClr val="FFFFFF"/>
                  </a:solidFill>
                </a:uFill>
                <a:latin typeface="Tahoma"/>
              </a:rPr>
              <a:t>From Encoding to Encryption</a:t>
            </a:r>
            <a:endParaRPr lang="en-US" spc="-1">
              <a:solidFill>
                <a:srgbClr val="000000"/>
              </a:solidFill>
              <a:uFill>
                <a:solidFill>
                  <a:srgbClr val="FFFFFF"/>
                </a:solidFill>
              </a:uFill>
              <a:latin typeface="Arial"/>
            </a:endParaRPr>
          </a:p>
        </p:txBody>
      </p:sp>
      <p:sp>
        <p:nvSpPr>
          <p:cNvPr id="426" name="CustomShape 4"/>
          <p:cNvSpPr/>
          <p:nvPr/>
        </p:nvSpPr>
        <p:spPr>
          <a:xfrm>
            <a:off x="2706600" y="2017800"/>
            <a:ext cx="7771680" cy="411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buClr>
                <a:srgbClr val="3333CC"/>
              </a:buClr>
              <a:buSzPct val="60000"/>
              <a:buFont typeface="Wingdings" charset="2"/>
              <a:buChar char=""/>
            </a:pPr>
            <a:r>
              <a:rPr lang="en-US" sz="3200" spc="-1">
                <a:solidFill>
                  <a:srgbClr val="000000"/>
                </a:solidFill>
                <a:uFill>
                  <a:solidFill>
                    <a:srgbClr val="FFFFFF"/>
                  </a:solidFill>
                </a:uFill>
                <a:latin typeface="Tahoma"/>
              </a:rPr>
              <a:t>Strings are represented as a sort of encoding problem, where each character in the string is represented as a number that</a:t>
            </a:r>
            <a:r>
              <a:rPr lang="en-US" sz="3200" spc="-1">
                <a:solidFill>
                  <a:srgbClr val="000000"/>
                </a:solidFill>
                <a:uFill>
                  <a:solidFill>
                    <a:srgbClr val="FFFFFF"/>
                  </a:solidFill>
                </a:uFill>
                <a:latin typeface="Times New Roman"/>
              </a:rPr>
              <a:t>’</a:t>
            </a:r>
            <a:r>
              <a:rPr lang="en-US" sz="3200" spc="-1">
                <a:solidFill>
                  <a:srgbClr val="000000"/>
                </a:solidFill>
                <a:uFill>
                  <a:solidFill>
                    <a:srgbClr val="FFFFFF"/>
                  </a:solidFill>
                </a:uFill>
                <a:latin typeface="Tahoma"/>
              </a:rPr>
              <a:t>s stored in the computer.</a:t>
            </a:r>
            <a:endParaRPr lang="en-US" spc="-1">
              <a:solidFill>
                <a:srgbClr val="000000"/>
              </a:solidFill>
              <a:uFill>
                <a:solidFill>
                  <a:srgbClr val="FFFFFF"/>
                </a:solidFill>
              </a:uFill>
              <a:latin typeface="Arial"/>
            </a:endParaRPr>
          </a:p>
          <a:p>
            <a:pPr marL="343080" indent="-342360">
              <a:buClr>
                <a:srgbClr val="3333CC"/>
              </a:buClr>
              <a:buSzPct val="60000"/>
              <a:buFont typeface="Wingdings" charset="2"/>
              <a:buChar char=""/>
            </a:pPr>
            <a:r>
              <a:rPr lang="en-US" sz="3200" spc="-1">
                <a:solidFill>
                  <a:srgbClr val="000000"/>
                </a:solidFill>
                <a:uFill>
                  <a:solidFill>
                    <a:srgbClr val="FFFFFF"/>
                  </a:solidFill>
                </a:uFill>
                <a:latin typeface="Tahoma"/>
              </a:rPr>
              <a:t>The code that is the mapping between character and number is an industry standard, so it</a:t>
            </a:r>
            <a:r>
              <a:rPr lang="en-US" sz="3200" spc="-1">
                <a:solidFill>
                  <a:srgbClr val="000000"/>
                </a:solidFill>
                <a:uFill>
                  <a:solidFill>
                    <a:srgbClr val="FFFFFF"/>
                  </a:solidFill>
                </a:uFill>
                <a:latin typeface="Times New Roman"/>
              </a:rPr>
              <a:t>’</a:t>
            </a:r>
            <a:r>
              <a:rPr lang="en-US" sz="3200" spc="-1">
                <a:solidFill>
                  <a:srgbClr val="000000"/>
                </a:solidFill>
                <a:uFill>
                  <a:solidFill>
                    <a:srgbClr val="FFFFFF"/>
                  </a:solidFill>
                </a:uFill>
                <a:latin typeface="Tahoma"/>
              </a:rPr>
              <a:t>s not </a:t>
            </a:r>
            <a:r>
              <a:rPr lang="en-US" sz="3200" spc="-1">
                <a:solidFill>
                  <a:srgbClr val="000000"/>
                </a:solidFill>
                <a:uFill>
                  <a:solidFill>
                    <a:srgbClr val="FFFFFF"/>
                  </a:solidFill>
                </a:uFill>
                <a:latin typeface="Times New Roman"/>
              </a:rPr>
              <a:t>“</a:t>
            </a:r>
            <a:r>
              <a:rPr lang="en-US" sz="3200" spc="-1">
                <a:solidFill>
                  <a:srgbClr val="000000"/>
                </a:solidFill>
                <a:uFill>
                  <a:solidFill>
                    <a:srgbClr val="FFFFFF"/>
                  </a:solidFill>
                </a:uFill>
                <a:latin typeface="Tahoma"/>
              </a:rPr>
              <a:t>secret</a:t>
            </a:r>
            <a:r>
              <a:rPr lang="en-US" sz="3200" spc="-1">
                <a:solidFill>
                  <a:srgbClr val="000000"/>
                </a:solidFill>
                <a:uFill>
                  <a:solidFill>
                    <a:srgbClr val="FFFFFF"/>
                  </a:solidFill>
                </a:uFill>
                <a:latin typeface="Times New Roman"/>
              </a:rPr>
              <a:t>”</a:t>
            </a:r>
            <a:r>
              <a:rPr lang="en-US" sz="3200" spc="-1">
                <a:solidFill>
                  <a:srgbClr val="000000"/>
                </a:solidFill>
                <a:uFill>
                  <a:solidFill>
                    <a:srgbClr val="FFFFFF"/>
                  </a:solidFill>
                </a:uFill>
                <a:latin typeface="Tahoma"/>
              </a:rPr>
              <a:t>.</a:t>
            </a:r>
            <a:endParaRPr lang="en-US"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179443548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 name="CustomShape 3"/>
          <p:cNvSpPr/>
          <p:nvPr/>
        </p:nvSpPr>
        <p:spPr>
          <a:xfrm>
            <a:off x="2674920" y="617400"/>
            <a:ext cx="779220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400" spc="-1">
                <a:solidFill>
                  <a:srgbClr val="333399"/>
                </a:solidFill>
                <a:uFill>
                  <a:solidFill>
                    <a:srgbClr val="FFFFFF"/>
                  </a:solidFill>
                </a:uFill>
                <a:latin typeface="Tahoma"/>
              </a:rPr>
              <a:t>The String Data Type</a:t>
            </a:r>
            <a:endParaRPr lang="en-US" spc="-1">
              <a:solidFill>
                <a:srgbClr val="000000"/>
              </a:solidFill>
              <a:uFill>
                <a:solidFill>
                  <a:srgbClr val="FFFFFF"/>
                </a:solidFill>
              </a:uFill>
              <a:latin typeface="Arial"/>
            </a:endParaRPr>
          </a:p>
        </p:txBody>
      </p:sp>
      <p:sp>
        <p:nvSpPr>
          <p:cNvPr id="162" name="CustomShape 4"/>
          <p:cNvSpPr/>
          <p:nvPr/>
        </p:nvSpPr>
        <p:spPr>
          <a:xfrm>
            <a:off x="2706600" y="2017800"/>
            <a:ext cx="7771680" cy="411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buClr>
                <a:srgbClr val="3333CC"/>
              </a:buClr>
              <a:buSzPct val="60000"/>
              <a:buFont typeface="Wingdings" charset="2"/>
              <a:buChar char=""/>
            </a:pPr>
            <a:r>
              <a:rPr lang="en-US" sz="3200" spc="-1">
                <a:solidFill>
                  <a:srgbClr val="000000"/>
                </a:solidFill>
                <a:uFill>
                  <a:solidFill>
                    <a:srgbClr val="FFFFFF"/>
                  </a:solidFill>
                </a:uFill>
                <a:latin typeface="Tahoma"/>
              </a:rPr>
              <a:t>The most common use of personal computers is word processing.</a:t>
            </a:r>
            <a:endParaRPr lang="en-US" spc="-1">
              <a:solidFill>
                <a:srgbClr val="000000"/>
              </a:solidFill>
              <a:uFill>
                <a:solidFill>
                  <a:srgbClr val="FFFFFF"/>
                </a:solidFill>
              </a:uFill>
              <a:latin typeface="Arial"/>
            </a:endParaRPr>
          </a:p>
          <a:p>
            <a:pPr marL="343080" indent="-342360">
              <a:buClr>
                <a:srgbClr val="3333CC"/>
              </a:buClr>
              <a:buSzPct val="60000"/>
              <a:buFont typeface="Wingdings" charset="2"/>
              <a:buChar char=""/>
            </a:pPr>
            <a:r>
              <a:rPr lang="en-US" sz="3200" spc="-1">
                <a:solidFill>
                  <a:srgbClr val="000000"/>
                </a:solidFill>
                <a:uFill>
                  <a:solidFill>
                    <a:srgbClr val="FFFFFF"/>
                  </a:solidFill>
                </a:uFill>
                <a:latin typeface="Tahoma"/>
              </a:rPr>
              <a:t>Text is represented in programs by the </a:t>
            </a:r>
            <a:r>
              <a:rPr lang="en-US" sz="3200" i="1" spc="-1">
                <a:solidFill>
                  <a:srgbClr val="000000"/>
                </a:solidFill>
                <a:uFill>
                  <a:solidFill>
                    <a:srgbClr val="FFFFFF"/>
                  </a:solidFill>
                </a:uFill>
                <a:latin typeface="Tahoma"/>
              </a:rPr>
              <a:t>string</a:t>
            </a:r>
            <a:r>
              <a:rPr lang="en-US" sz="3200" spc="-1">
                <a:solidFill>
                  <a:srgbClr val="000000"/>
                </a:solidFill>
                <a:uFill>
                  <a:solidFill>
                    <a:srgbClr val="FFFFFF"/>
                  </a:solidFill>
                </a:uFill>
                <a:latin typeface="Tahoma"/>
              </a:rPr>
              <a:t> data type.</a:t>
            </a:r>
            <a:endParaRPr lang="en-US" spc="-1">
              <a:solidFill>
                <a:srgbClr val="000000"/>
              </a:solidFill>
              <a:uFill>
                <a:solidFill>
                  <a:srgbClr val="FFFFFF"/>
                </a:solidFill>
              </a:uFill>
              <a:latin typeface="Arial"/>
            </a:endParaRPr>
          </a:p>
          <a:p>
            <a:pPr marL="343080" indent="-342360">
              <a:buClr>
                <a:srgbClr val="3333CC"/>
              </a:buClr>
              <a:buSzPct val="60000"/>
              <a:buFont typeface="Wingdings" charset="2"/>
              <a:buChar char=""/>
            </a:pPr>
            <a:r>
              <a:rPr lang="en-US" sz="3200" spc="-1">
                <a:solidFill>
                  <a:srgbClr val="000000"/>
                </a:solidFill>
                <a:uFill>
                  <a:solidFill>
                    <a:srgbClr val="FFFFFF"/>
                  </a:solidFill>
                </a:uFill>
                <a:latin typeface="Tahoma"/>
              </a:rPr>
              <a:t>A string is a sequence of characters enclosed within quotation marks (") or apostrophes (').</a:t>
            </a:r>
            <a:endParaRPr lang="en-US" spc="-1">
              <a:solidFill>
                <a:srgbClr val="000000"/>
              </a:solidFill>
              <a:uFill>
                <a:solidFill>
                  <a:srgbClr val="FFFFFF"/>
                </a:solidFill>
              </a:uFill>
              <a:latin typeface="Arial"/>
            </a:endParaRPr>
          </a:p>
        </p:txBody>
      </p:sp>
      <p:sp>
        <p:nvSpPr>
          <p:cNvPr id="2" name="CustomShape 1">
            <a:extLst>
              <a:ext uri="{FF2B5EF4-FFF2-40B4-BE49-F238E27FC236}">
                <a16:creationId xmlns:a16="http://schemas.microsoft.com/office/drawing/2014/main" id="{5C921C1A-4814-1BB0-AB7B-8030F92FFC21}"/>
              </a:ext>
            </a:extLst>
          </p:cNvPr>
          <p:cNvSpPr/>
          <p:nvPr/>
        </p:nvSpPr>
        <p:spPr>
          <a:xfrm>
            <a:off x="4876680" y="6324480"/>
            <a:ext cx="289476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1400" spc="-1" dirty="0">
                <a:solidFill>
                  <a:srgbClr val="000000"/>
                </a:solidFill>
                <a:uFill>
                  <a:solidFill>
                    <a:srgbClr val="FFFFFF"/>
                  </a:solidFill>
                </a:uFill>
                <a:latin typeface="Tahoma"/>
              </a:rPr>
              <a:t>Python Programming, 4/e</a:t>
            </a:r>
            <a:endParaRPr lang="en-US"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CustomShape 1"/>
          <p:cNvSpPr/>
          <p:nvPr/>
        </p:nvSpPr>
        <p:spPr>
          <a:xfrm>
            <a:off x="4876680" y="6324480"/>
            <a:ext cx="289476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1400" spc="-1">
                <a:solidFill>
                  <a:srgbClr val="000000"/>
                </a:solidFill>
                <a:uFill>
                  <a:solidFill>
                    <a:srgbClr val="FFFFFF"/>
                  </a:solidFill>
                </a:uFill>
                <a:latin typeface="Tahoma"/>
              </a:rPr>
              <a:t>Python Programming, 4/e</a:t>
            </a:r>
            <a:endParaRPr lang="en-US" spc="-1">
              <a:solidFill>
                <a:srgbClr val="000000"/>
              </a:solidFill>
              <a:uFill>
                <a:solidFill>
                  <a:srgbClr val="FFFFFF"/>
                </a:solidFill>
              </a:uFill>
              <a:latin typeface="Arial"/>
            </a:endParaRPr>
          </a:p>
        </p:txBody>
      </p:sp>
      <p:sp>
        <p:nvSpPr>
          <p:cNvPr id="428" name="CustomShape 2"/>
          <p:cNvSpPr/>
          <p:nvPr/>
        </p:nvSpPr>
        <p:spPr>
          <a:xfrm>
            <a:off x="8305680" y="6324480"/>
            <a:ext cx="190440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D8C2568-F1DA-4BBF-BF57-C017E1599D2A}" type="slidenum">
              <a:rPr lang="en-US" sz="1400" spc="-1">
                <a:solidFill>
                  <a:srgbClr val="000000"/>
                </a:solidFill>
                <a:uFill>
                  <a:solidFill>
                    <a:srgbClr val="FFFFFF"/>
                  </a:solidFill>
                </a:uFill>
                <a:latin typeface="Tahoma"/>
              </a:rPr>
              <a:t>40</a:t>
            </a:fld>
            <a:endParaRPr lang="en-US" spc="-1">
              <a:solidFill>
                <a:srgbClr val="000000"/>
              </a:solidFill>
              <a:uFill>
                <a:solidFill>
                  <a:srgbClr val="FFFFFF"/>
                </a:solidFill>
              </a:uFill>
              <a:latin typeface="Arial"/>
            </a:endParaRPr>
          </a:p>
        </p:txBody>
      </p:sp>
      <p:sp>
        <p:nvSpPr>
          <p:cNvPr id="429" name="CustomShape 3"/>
          <p:cNvSpPr/>
          <p:nvPr/>
        </p:nvSpPr>
        <p:spPr>
          <a:xfrm>
            <a:off x="2674920" y="617400"/>
            <a:ext cx="779220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400" spc="-1">
                <a:solidFill>
                  <a:srgbClr val="333399"/>
                </a:solidFill>
                <a:uFill>
                  <a:solidFill>
                    <a:srgbClr val="FFFFFF"/>
                  </a:solidFill>
                </a:uFill>
                <a:latin typeface="Tahoma"/>
              </a:rPr>
              <a:t>From Encoding to Encryption</a:t>
            </a:r>
            <a:endParaRPr lang="en-US" spc="-1">
              <a:solidFill>
                <a:srgbClr val="000000"/>
              </a:solidFill>
              <a:uFill>
                <a:solidFill>
                  <a:srgbClr val="FFFFFF"/>
                </a:solidFill>
              </a:uFill>
              <a:latin typeface="Arial"/>
            </a:endParaRPr>
          </a:p>
        </p:txBody>
      </p:sp>
      <p:sp>
        <p:nvSpPr>
          <p:cNvPr id="430" name="CustomShape 4"/>
          <p:cNvSpPr/>
          <p:nvPr/>
        </p:nvSpPr>
        <p:spPr>
          <a:xfrm>
            <a:off x="2706600" y="2017800"/>
            <a:ext cx="7771680" cy="411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buClr>
                <a:srgbClr val="3333CC"/>
              </a:buClr>
              <a:buSzPct val="60000"/>
              <a:buFont typeface="Wingdings" charset="2"/>
              <a:buChar char=""/>
            </a:pPr>
            <a:r>
              <a:rPr lang="en-US" sz="3200" spc="-1">
                <a:solidFill>
                  <a:srgbClr val="000000"/>
                </a:solidFill>
                <a:uFill>
                  <a:solidFill>
                    <a:srgbClr val="FFFFFF"/>
                  </a:solidFill>
                </a:uFill>
                <a:latin typeface="Tahoma"/>
              </a:rPr>
              <a:t>The encoding/decoding programs we wrote use a </a:t>
            </a:r>
            <a:r>
              <a:rPr lang="en-US" sz="3200" i="1" spc="-1">
                <a:solidFill>
                  <a:srgbClr val="000000"/>
                </a:solidFill>
                <a:uFill>
                  <a:solidFill>
                    <a:srgbClr val="FFFFFF"/>
                  </a:solidFill>
                </a:uFill>
                <a:latin typeface="Tahoma"/>
              </a:rPr>
              <a:t>substitution cipher</a:t>
            </a:r>
            <a:r>
              <a:rPr lang="en-US" sz="3200" spc="-1">
                <a:solidFill>
                  <a:srgbClr val="000000"/>
                </a:solidFill>
                <a:uFill>
                  <a:solidFill>
                    <a:srgbClr val="FFFFFF"/>
                  </a:solidFill>
                </a:uFill>
                <a:latin typeface="Tahoma"/>
              </a:rPr>
              <a:t>, where each character of the original message, known as the </a:t>
            </a:r>
            <a:r>
              <a:rPr lang="en-US" sz="3200" i="1" spc="-1">
                <a:solidFill>
                  <a:srgbClr val="000000"/>
                </a:solidFill>
                <a:uFill>
                  <a:solidFill>
                    <a:srgbClr val="FFFFFF"/>
                  </a:solidFill>
                </a:uFill>
                <a:latin typeface="Tahoma"/>
              </a:rPr>
              <a:t>plaintext</a:t>
            </a:r>
            <a:r>
              <a:rPr lang="en-US" sz="3200" spc="-1">
                <a:solidFill>
                  <a:srgbClr val="000000"/>
                </a:solidFill>
                <a:uFill>
                  <a:solidFill>
                    <a:srgbClr val="FFFFFF"/>
                  </a:solidFill>
                </a:uFill>
                <a:latin typeface="Tahoma"/>
              </a:rPr>
              <a:t>, is replaced by a corresponding symbol in the </a:t>
            </a:r>
            <a:r>
              <a:rPr lang="en-US" sz="3200" i="1" spc="-1">
                <a:solidFill>
                  <a:srgbClr val="000000"/>
                </a:solidFill>
                <a:uFill>
                  <a:solidFill>
                    <a:srgbClr val="FFFFFF"/>
                  </a:solidFill>
                </a:uFill>
                <a:latin typeface="Tahoma"/>
              </a:rPr>
              <a:t>cipher alphabet</a:t>
            </a:r>
            <a:r>
              <a:rPr lang="en-US" sz="3200" spc="-1">
                <a:solidFill>
                  <a:srgbClr val="000000"/>
                </a:solidFill>
                <a:uFill>
                  <a:solidFill>
                    <a:srgbClr val="FFFFFF"/>
                  </a:solidFill>
                </a:uFill>
                <a:latin typeface="Tahoma"/>
              </a:rPr>
              <a:t>.</a:t>
            </a:r>
            <a:endParaRPr lang="en-US" spc="-1">
              <a:solidFill>
                <a:srgbClr val="000000"/>
              </a:solidFill>
              <a:uFill>
                <a:solidFill>
                  <a:srgbClr val="FFFFFF"/>
                </a:solidFill>
              </a:uFill>
              <a:latin typeface="Arial"/>
            </a:endParaRPr>
          </a:p>
          <a:p>
            <a:pPr marL="343080" indent="-342360">
              <a:buClr>
                <a:srgbClr val="3333CC"/>
              </a:buClr>
              <a:buSzPct val="60000"/>
              <a:buFont typeface="Wingdings" charset="2"/>
              <a:buChar char=""/>
            </a:pPr>
            <a:r>
              <a:rPr lang="en-US" sz="3200" spc="-1">
                <a:solidFill>
                  <a:srgbClr val="000000"/>
                </a:solidFill>
                <a:uFill>
                  <a:solidFill>
                    <a:srgbClr val="FFFFFF"/>
                  </a:solidFill>
                </a:uFill>
                <a:latin typeface="Tahoma"/>
              </a:rPr>
              <a:t>The resulting code is known as the </a:t>
            </a:r>
            <a:r>
              <a:rPr lang="en-US" sz="3200" i="1" spc="-1">
                <a:solidFill>
                  <a:srgbClr val="000000"/>
                </a:solidFill>
                <a:uFill>
                  <a:solidFill>
                    <a:srgbClr val="FFFFFF"/>
                  </a:solidFill>
                </a:uFill>
                <a:latin typeface="Tahoma"/>
              </a:rPr>
              <a:t>ciphertext.</a:t>
            </a:r>
            <a:endParaRPr lang="en-US"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06617877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CustomShape 1"/>
          <p:cNvSpPr/>
          <p:nvPr/>
        </p:nvSpPr>
        <p:spPr>
          <a:xfrm>
            <a:off x="4876680" y="6324480"/>
            <a:ext cx="289476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1400" spc="-1" dirty="0">
                <a:solidFill>
                  <a:srgbClr val="000000"/>
                </a:solidFill>
                <a:uFill>
                  <a:solidFill>
                    <a:srgbClr val="FFFFFF"/>
                  </a:solidFill>
                </a:uFill>
                <a:latin typeface="Tahoma"/>
              </a:rPr>
              <a:t>Python Programming, 4/e</a:t>
            </a:r>
            <a:endParaRPr lang="en-US" spc="-1" dirty="0">
              <a:solidFill>
                <a:srgbClr val="000000"/>
              </a:solidFill>
              <a:uFill>
                <a:solidFill>
                  <a:srgbClr val="FFFFFF"/>
                </a:solidFill>
              </a:uFill>
              <a:latin typeface="Arial"/>
            </a:endParaRPr>
          </a:p>
        </p:txBody>
      </p:sp>
      <p:sp>
        <p:nvSpPr>
          <p:cNvPr id="432" name="CustomShape 2"/>
          <p:cNvSpPr/>
          <p:nvPr/>
        </p:nvSpPr>
        <p:spPr>
          <a:xfrm>
            <a:off x="8305680" y="6324480"/>
            <a:ext cx="190440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5EBD1DC-71C1-4A48-83A3-D29BBD04FFC6}" type="slidenum">
              <a:rPr lang="en-US" sz="1400" spc="-1">
                <a:solidFill>
                  <a:srgbClr val="000000"/>
                </a:solidFill>
                <a:uFill>
                  <a:solidFill>
                    <a:srgbClr val="FFFFFF"/>
                  </a:solidFill>
                </a:uFill>
                <a:latin typeface="Tahoma"/>
              </a:rPr>
              <a:t>41</a:t>
            </a:fld>
            <a:endParaRPr lang="en-US" spc="-1">
              <a:solidFill>
                <a:srgbClr val="000000"/>
              </a:solidFill>
              <a:uFill>
                <a:solidFill>
                  <a:srgbClr val="FFFFFF"/>
                </a:solidFill>
              </a:uFill>
              <a:latin typeface="Arial"/>
            </a:endParaRPr>
          </a:p>
        </p:txBody>
      </p:sp>
      <p:sp>
        <p:nvSpPr>
          <p:cNvPr id="433" name="CustomShape 3"/>
          <p:cNvSpPr/>
          <p:nvPr/>
        </p:nvSpPr>
        <p:spPr>
          <a:xfrm>
            <a:off x="2674920" y="617400"/>
            <a:ext cx="779220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400" spc="-1">
                <a:solidFill>
                  <a:srgbClr val="333399"/>
                </a:solidFill>
                <a:uFill>
                  <a:solidFill>
                    <a:srgbClr val="FFFFFF"/>
                  </a:solidFill>
                </a:uFill>
                <a:latin typeface="Tahoma"/>
              </a:rPr>
              <a:t>From Encoding to Encryption</a:t>
            </a:r>
            <a:endParaRPr lang="en-US" spc="-1">
              <a:solidFill>
                <a:srgbClr val="000000"/>
              </a:solidFill>
              <a:uFill>
                <a:solidFill>
                  <a:srgbClr val="FFFFFF"/>
                </a:solidFill>
              </a:uFill>
              <a:latin typeface="Arial"/>
            </a:endParaRPr>
          </a:p>
        </p:txBody>
      </p:sp>
      <p:sp>
        <p:nvSpPr>
          <p:cNvPr id="434" name="CustomShape 4"/>
          <p:cNvSpPr/>
          <p:nvPr/>
        </p:nvSpPr>
        <p:spPr>
          <a:xfrm>
            <a:off x="2706600" y="2017800"/>
            <a:ext cx="7771680" cy="411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buClr>
                <a:srgbClr val="3333CC"/>
              </a:buClr>
              <a:buSzPct val="60000"/>
              <a:buFont typeface="Wingdings" charset="2"/>
              <a:buChar char=""/>
            </a:pPr>
            <a:r>
              <a:rPr lang="en-US" sz="3200" spc="-1">
                <a:solidFill>
                  <a:srgbClr val="000000"/>
                </a:solidFill>
                <a:uFill>
                  <a:solidFill>
                    <a:srgbClr val="FFFFFF"/>
                  </a:solidFill>
                </a:uFill>
                <a:latin typeface="Tahoma"/>
              </a:rPr>
              <a:t>This type of code is relatively easy to break.</a:t>
            </a:r>
            <a:endParaRPr lang="en-US" spc="-1">
              <a:solidFill>
                <a:srgbClr val="000000"/>
              </a:solidFill>
              <a:uFill>
                <a:solidFill>
                  <a:srgbClr val="FFFFFF"/>
                </a:solidFill>
              </a:uFill>
              <a:latin typeface="Arial"/>
            </a:endParaRPr>
          </a:p>
          <a:p>
            <a:pPr marL="343080" indent="-342360">
              <a:buClr>
                <a:srgbClr val="3333CC"/>
              </a:buClr>
              <a:buSzPct val="60000"/>
              <a:buFont typeface="Wingdings" charset="2"/>
              <a:buChar char=""/>
            </a:pPr>
            <a:r>
              <a:rPr lang="en-US" sz="3200" spc="-1">
                <a:solidFill>
                  <a:srgbClr val="000000"/>
                </a:solidFill>
                <a:uFill>
                  <a:solidFill>
                    <a:srgbClr val="FFFFFF"/>
                  </a:solidFill>
                </a:uFill>
                <a:latin typeface="Tahoma"/>
              </a:rPr>
              <a:t>Each letter is always encoded with the same symbol, so using statistical analysis on the frequency of the letters and trial and error, the original message can be determined.</a:t>
            </a:r>
            <a:endParaRPr lang="en-US"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89730874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5" name="CustomShape 1"/>
          <p:cNvSpPr/>
          <p:nvPr/>
        </p:nvSpPr>
        <p:spPr>
          <a:xfrm>
            <a:off x="4876680" y="6324480"/>
            <a:ext cx="289476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1400" spc="-1" dirty="0">
                <a:solidFill>
                  <a:srgbClr val="000000"/>
                </a:solidFill>
                <a:uFill>
                  <a:solidFill>
                    <a:srgbClr val="FFFFFF"/>
                  </a:solidFill>
                </a:uFill>
                <a:latin typeface="Tahoma"/>
              </a:rPr>
              <a:t>Python Programming, 4/e</a:t>
            </a:r>
            <a:endParaRPr lang="en-US" spc="-1" dirty="0">
              <a:solidFill>
                <a:srgbClr val="000000"/>
              </a:solidFill>
              <a:uFill>
                <a:solidFill>
                  <a:srgbClr val="FFFFFF"/>
                </a:solidFill>
              </a:uFill>
              <a:latin typeface="Arial"/>
            </a:endParaRPr>
          </a:p>
        </p:txBody>
      </p:sp>
      <p:sp>
        <p:nvSpPr>
          <p:cNvPr id="436" name="CustomShape 2"/>
          <p:cNvSpPr/>
          <p:nvPr/>
        </p:nvSpPr>
        <p:spPr>
          <a:xfrm>
            <a:off x="8305680" y="6324480"/>
            <a:ext cx="190440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564AF92-5C83-4D0D-9471-988F627CCF29}" type="slidenum">
              <a:rPr lang="en-US" sz="1400" spc="-1">
                <a:solidFill>
                  <a:srgbClr val="000000"/>
                </a:solidFill>
                <a:uFill>
                  <a:solidFill>
                    <a:srgbClr val="FFFFFF"/>
                  </a:solidFill>
                </a:uFill>
                <a:latin typeface="Tahoma"/>
              </a:rPr>
              <a:t>42</a:t>
            </a:fld>
            <a:endParaRPr lang="en-US" spc="-1">
              <a:solidFill>
                <a:srgbClr val="000000"/>
              </a:solidFill>
              <a:uFill>
                <a:solidFill>
                  <a:srgbClr val="FFFFFF"/>
                </a:solidFill>
              </a:uFill>
              <a:latin typeface="Arial"/>
            </a:endParaRPr>
          </a:p>
        </p:txBody>
      </p:sp>
      <p:sp>
        <p:nvSpPr>
          <p:cNvPr id="437" name="CustomShape 3"/>
          <p:cNvSpPr/>
          <p:nvPr/>
        </p:nvSpPr>
        <p:spPr>
          <a:xfrm>
            <a:off x="2674920" y="617400"/>
            <a:ext cx="779220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400" spc="-1">
                <a:solidFill>
                  <a:srgbClr val="333399"/>
                </a:solidFill>
                <a:uFill>
                  <a:solidFill>
                    <a:srgbClr val="FFFFFF"/>
                  </a:solidFill>
                </a:uFill>
                <a:latin typeface="Tahoma"/>
              </a:rPr>
              <a:t>From Encoding to Encryption</a:t>
            </a:r>
            <a:endParaRPr lang="en-US" spc="-1">
              <a:solidFill>
                <a:srgbClr val="000000"/>
              </a:solidFill>
              <a:uFill>
                <a:solidFill>
                  <a:srgbClr val="FFFFFF"/>
                </a:solidFill>
              </a:uFill>
              <a:latin typeface="Arial"/>
            </a:endParaRPr>
          </a:p>
        </p:txBody>
      </p:sp>
      <p:sp>
        <p:nvSpPr>
          <p:cNvPr id="438" name="CustomShape 4"/>
          <p:cNvSpPr/>
          <p:nvPr/>
        </p:nvSpPr>
        <p:spPr>
          <a:xfrm>
            <a:off x="2706600" y="2017800"/>
            <a:ext cx="7771680" cy="411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buClr>
                <a:srgbClr val="3333CC"/>
              </a:buClr>
              <a:buSzPct val="60000"/>
              <a:buFont typeface="Wingdings" charset="2"/>
              <a:buChar char=""/>
            </a:pPr>
            <a:r>
              <a:rPr lang="en-US" sz="3200" spc="-1">
                <a:solidFill>
                  <a:srgbClr val="000000"/>
                </a:solidFill>
                <a:uFill>
                  <a:solidFill>
                    <a:srgbClr val="FFFFFF"/>
                  </a:solidFill>
                </a:uFill>
                <a:latin typeface="Tahoma"/>
              </a:rPr>
              <a:t>Modern encryption converts messages into numbers.</a:t>
            </a:r>
            <a:endParaRPr lang="en-US" spc="-1">
              <a:solidFill>
                <a:srgbClr val="000000"/>
              </a:solidFill>
              <a:uFill>
                <a:solidFill>
                  <a:srgbClr val="FFFFFF"/>
                </a:solidFill>
              </a:uFill>
              <a:latin typeface="Arial"/>
            </a:endParaRPr>
          </a:p>
          <a:p>
            <a:pPr marL="343080" indent="-342360">
              <a:buClr>
                <a:srgbClr val="3333CC"/>
              </a:buClr>
              <a:buSzPct val="60000"/>
              <a:buFont typeface="Wingdings" charset="2"/>
              <a:buChar char=""/>
            </a:pPr>
            <a:r>
              <a:rPr lang="en-US" sz="3200" spc="-1">
                <a:solidFill>
                  <a:srgbClr val="000000"/>
                </a:solidFill>
                <a:uFill>
                  <a:solidFill>
                    <a:srgbClr val="FFFFFF"/>
                  </a:solidFill>
                </a:uFill>
                <a:latin typeface="Tahoma"/>
              </a:rPr>
              <a:t>Sophisticated mathematical formulas convert these numbers into new numbers </a:t>
            </a:r>
            <a:r>
              <a:rPr lang="en-US" sz="3200" spc="-1">
                <a:solidFill>
                  <a:srgbClr val="000000"/>
                </a:solidFill>
                <a:uFill>
                  <a:solidFill>
                    <a:srgbClr val="FFFFFF"/>
                  </a:solidFill>
                </a:uFill>
                <a:latin typeface="Times New Roman"/>
              </a:rPr>
              <a:t>–</a:t>
            </a:r>
            <a:r>
              <a:rPr lang="en-US" sz="3200" spc="-1">
                <a:solidFill>
                  <a:srgbClr val="000000"/>
                </a:solidFill>
                <a:uFill>
                  <a:solidFill>
                    <a:srgbClr val="FFFFFF"/>
                  </a:solidFill>
                </a:uFill>
                <a:latin typeface="Tahoma"/>
              </a:rPr>
              <a:t> usually this transformation consists of combining the message with another value called the </a:t>
            </a:r>
            <a:r>
              <a:rPr lang="en-US" sz="3200" spc="-1">
                <a:solidFill>
                  <a:srgbClr val="000000"/>
                </a:solidFill>
                <a:uFill>
                  <a:solidFill>
                    <a:srgbClr val="FFFFFF"/>
                  </a:solidFill>
                </a:uFill>
                <a:latin typeface="Times New Roman"/>
              </a:rPr>
              <a:t>“</a:t>
            </a:r>
            <a:r>
              <a:rPr lang="en-US" sz="3200" i="1" spc="-1">
                <a:solidFill>
                  <a:srgbClr val="000000"/>
                </a:solidFill>
                <a:uFill>
                  <a:solidFill>
                    <a:srgbClr val="FFFFFF"/>
                  </a:solidFill>
                </a:uFill>
                <a:latin typeface="Tahoma"/>
              </a:rPr>
              <a:t>key</a:t>
            </a:r>
            <a:r>
              <a:rPr lang="en-US" sz="3200" spc="-1">
                <a:solidFill>
                  <a:srgbClr val="000000"/>
                </a:solidFill>
                <a:uFill>
                  <a:solidFill>
                    <a:srgbClr val="FFFFFF"/>
                  </a:solidFill>
                </a:uFill>
                <a:latin typeface="Times New Roman"/>
              </a:rPr>
              <a:t>”</a:t>
            </a:r>
            <a:endParaRPr lang="en-US"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58635141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9" name="CustomShape 1"/>
          <p:cNvSpPr/>
          <p:nvPr/>
        </p:nvSpPr>
        <p:spPr>
          <a:xfrm>
            <a:off x="4876680" y="6324480"/>
            <a:ext cx="289476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1400" spc="-1">
                <a:solidFill>
                  <a:srgbClr val="000000"/>
                </a:solidFill>
                <a:uFill>
                  <a:solidFill>
                    <a:srgbClr val="FFFFFF"/>
                  </a:solidFill>
                </a:uFill>
                <a:latin typeface="Tahoma"/>
              </a:rPr>
              <a:t>Python Programming, 3/e</a:t>
            </a:r>
            <a:endParaRPr lang="en-US" spc="-1">
              <a:solidFill>
                <a:srgbClr val="000000"/>
              </a:solidFill>
              <a:uFill>
                <a:solidFill>
                  <a:srgbClr val="FFFFFF"/>
                </a:solidFill>
              </a:uFill>
              <a:latin typeface="Arial"/>
            </a:endParaRPr>
          </a:p>
        </p:txBody>
      </p:sp>
      <p:sp>
        <p:nvSpPr>
          <p:cNvPr id="440" name="CustomShape 2"/>
          <p:cNvSpPr/>
          <p:nvPr/>
        </p:nvSpPr>
        <p:spPr>
          <a:xfrm>
            <a:off x="8305680" y="6324480"/>
            <a:ext cx="190440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60FC753-688C-4A4B-85E2-A2E6534C9163}" type="slidenum">
              <a:rPr lang="en-US" sz="1400" spc="-1">
                <a:solidFill>
                  <a:srgbClr val="000000"/>
                </a:solidFill>
                <a:uFill>
                  <a:solidFill>
                    <a:srgbClr val="FFFFFF"/>
                  </a:solidFill>
                </a:uFill>
                <a:latin typeface="Tahoma"/>
              </a:rPr>
              <a:t>43</a:t>
            </a:fld>
            <a:endParaRPr lang="en-US" spc="-1">
              <a:solidFill>
                <a:srgbClr val="000000"/>
              </a:solidFill>
              <a:uFill>
                <a:solidFill>
                  <a:srgbClr val="FFFFFF"/>
                </a:solidFill>
              </a:uFill>
              <a:latin typeface="Arial"/>
            </a:endParaRPr>
          </a:p>
        </p:txBody>
      </p:sp>
      <p:sp>
        <p:nvSpPr>
          <p:cNvPr id="441" name="CustomShape 3"/>
          <p:cNvSpPr/>
          <p:nvPr/>
        </p:nvSpPr>
        <p:spPr>
          <a:xfrm>
            <a:off x="2674920" y="617400"/>
            <a:ext cx="779220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400" spc="-1">
                <a:solidFill>
                  <a:srgbClr val="333399"/>
                </a:solidFill>
                <a:uFill>
                  <a:solidFill>
                    <a:srgbClr val="FFFFFF"/>
                  </a:solidFill>
                </a:uFill>
                <a:latin typeface="Tahoma"/>
              </a:rPr>
              <a:t>From Encoding to Encryption</a:t>
            </a:r>
            <a:endParaRPr lang="en-US" spc="-1">
              <a:solidFill>
                <a:srgbClr val="000000"/>
              </a:solidFill>
              <a:uFill>
                <a:solidFill>
                  <a:srgbClr val="FFFFFF"/>
                </a:solidFill>
              </a:uFill>
              <a:latin typeface="Arial"/>
            </a:endParaRPr>
          </a:p>
        </p:txBody>
      </p:sp>
      <p:sp>
        <p:nvSpPr>
          <p:cNvPr id="442" name="CustomShape 4"/>
          <p:cNvSpPr/>
          <p:nvPr/>
        </p:nvSpPr>
        <p:spPr>
          <a:xfrm>
            <a:off x="2706600" y="2017800"/>
            <a:ext cx="7771680" cy="411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buClr>
                <a:srgbClr val="3333CC"/>
              </a:buClr>
              <a:buSzPct val="60000"/>
              <a:buFont typeface="Wingdings" charset="2"/>
              <a:buChar char=""/>
            </a:pPr>
            <a:r>
              <a:rPr lang="en-US" sz="2800" spc="-1" dirty="0">
                <a:solidFill>
                  <a:srgbClr val="000000"/>
                </a:solidFill>
                <a:uFill>
                  <a:solidFill>
                    <a:srgbClr val="FFFFFF"/>
                  </a:solidFill>
                </a:uFill>
                <a:latin typeface="Tahoma"/>
              </a:rPr>
              <a:t>To decrypt the message, the receiving end needs an appropriate key so the encoding can be reversed.</a:t>
            </a:r>
            <a:endParaRPr lang="en-US" spc="-1" dirty="0">
              <a:solidFill>
                <a:srgbClr val="000000"/>
              </a:solidFill>
              <a:uFill>
                <a:solidFill>
                  <a:srgbClr val="FFFFFF"/>
                </a:solidFill>
              </a:uFill>
              <a:latin typeface="Arial"/>
            </a:endParaRPr>
          </a:p>
          <a:p>
            <a:pPr marL="343080" indent="-342360">
              <a:buClr>
                <a:srgbClr val="3333CC"/>
              </a:buClr>
              <a:buSzPct val="60000"/>
              <a:buFont typeface="Wingdings" charset="2"/>
              <a:buChar char=""/>
            </a:pPr>
            <a:r>
              <a:rPr lang="en-US" sz="2800" spc="-1" dirty="0">
                <a:solidFill>
                  <a:srgbClr val="000000"/>
                </a:solidFill>
                <a:uFill>
                  <a:solidFill>
                    <a:srgbClr val="FFFFFF"/>
                  </a:solidFill>
                </a:uFill>
                <a:latin typeface="Tahoma"/>
              </a:rPr>
              <a:t>In a </a:t>
            </a:r>
            <a:r>
              <a:rPr lang="en-US" sz="2800" i="1" spc="-1" dirty="0">
                <a:solidFill>
                  <a:srgbClr val="000000"/>
                </a:solidFill>
                <a:uFill>
                  <a:solidFill>
                    <a:srgbClr val="FFFFFF"/>
                  </a:solidFill>
                </a:uFill>
                <a:latin typeface="Tahoma"/>
              </a:rPr>
              <a:t>private key</a:t>
            </a:r>
            <a:r>
              <a:rPr lang="en-US" sz="2800" spc="-1" dirty="0">
                <a:solidFill>
                  <a:srgbClr val="000000"/>
                </a:solidFill>
                <a:uFill>
                  <a:solidFill>
                    <a:srgbClr val="FFFFFF"/>
                  </a:solidFill>
                </a:uFill>
                <a:latin typeface="Tahoma"/>
              </a:rPr>
              <a:t> (or </a:t>
            </a:r>
            <a:r>
              <a:rPr lang="en-US" sz="2800" i="1" spc="-1" dirty="0">
                <a:solidFill>
                  <a:srgbClr val="000000"/>
                </a:solidFill>
                <a:uFill>
                  <a:solidFill>
                    <a:srgbClr val="FFFFFF"/>
                  </a:solidFill>
                </a:uFill>
                <a:latin typeface="Tahoma"/>
              </a:rPr>
              <a:t>shared key</a:t>
            </a:r>
            <a:r>
              <a:rPr lang="en-US" sz="2800" spc="-1" dirty="0">
                <a:solidFill>
                  <a:srgbClr val="000000"/>
                </a:solidFill>
                <a:uFill>
                  <a:solidFill>
                    <a:srgbClr val="FFFFFF"/>
                  </a:solidFill>
                </a:uFill>
                <a:latin typeface="Tahoma"/>
              </a:rPr>
              <a:t>) system the same key is used for encrypting and decrypting messages. Everyone you know would need a copy of this key to communicate with you, but it needs to be kept a secret.</a:t>
            </a:r>
            <a:endParaRPr lang="en-US"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925459036"/>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3" name="CustomShape 1"/>
          <p:cNvSpPr/>
          <p:nvPr/>
        </p:nvSpPr>
        <p:spPr>
          <a:xfrm>
            <a:off x="4876680" y="6324480"/>
            <a:ext cx="289476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1400" spc="-1">
                <a:solidFill>
                  <a:srgbClr val="000000"/>
                </a:solidFill>
                <a:uFill>
                  <a:solidFill>
                    <a:srgbClr val="FFFFFF"/>
                  </a:solidFill>
                </a:uFill>
                <a:latin typeface="Tahoma"/>
              </a:rPr>
              <a:t>Python Programming, 3/e</a:t>
            </a:r>
            <a:endParaRPr lang="en-US" spc="-1">
              <a:solidFill>
                <a:srgbClr val="000000"/>
              </a:solidFill>
              <a:uFill>
                <a:solidFill>
                  <a:srgbClr val="FFFFFF"/>
                </a:solidFill>
              </a:uFill>
              <a:latin typeface="Arial"/>
            </a:endParaRPr>
          </a:p>
        </p:txBody>
      </p:sp>
      <p:sp>
        <p:nvSpPr>
          <p:cNvPr id="444" name="CustomShape 2"/>
          <p:cNvSpPr/>
          <p:nvPr/>
        </p:nvSpPr>
        <p:spPr>
          <a:xfrm>
            <a:off x="8305680" y="6324480"/>
            <a:ext cx="190440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593FE9E-E26C-4AA3-8762-F375C5A8F9E1}" type="slidenum">
              <a:rPr lang="en-US" sz="1400" spc="-1">
                <a:solidFill>
                  <a:srgbClr val="000000"/>
                </a:solidFill>
                <a:uFill>
                  <a:solidFill>
                    <a:srgbClr val="FFFFFF"/>
                  </a:solidFill>
                </a:uFill>
                <a:latin typeface="Tahoma"/>
              </a:rPr>
              <a:t>44</a:t>
            </a:fld>
            <a:endParaRPr lang="en-US" spc="-1">
              <a:solidFill>
                <a:srgbClr val="000000"/>
              </a:solidFill>
              <a:uFill>
                <a:solidFill>
                  <a:srgbClr val="FFFFFF"/>
                </a:solidFill>
              </a:uFill>
              <a:latin typeface="Arial"/>
            </a:endParaRPr>
          </a:p>
        </p:txBody>
      </p:sp>
      <p:sp>
        <p:nvSpPr>
          <p:cNvPr id="445" name="CustomShape 3"/>
          <p:cNvSpPr/>
          <p:nvPr/>
        </p:nvSpPr>
        <p:spPr>
          <a:xfrm>
            <a:off x="2674920" y="617400"/>
            <a:ext cx="779220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400" spc="-1">
                <a:solidFill>
                  <a:srgbClr val="333399"/>
                </a:solidFill>
                <a:uFill>
                  <a:solidFill>
                    <a:srgbClr val="FFFFFF"/>
                  </a:solidFill>
                </a:uFill>
                <a:latin typeface="Tahoma"/>
              </a:rPr>
              <a:t>From Encoding to Encryption</a:t>
            </a:r>
            <a:endParaRPr lang="en-US" spc="-1">
              <a:solidFill>
                <a:srgbClr val="000000"/>
              </a:solidFill>
              <a:uFill>
                <a:solidFill>
                  <a:srgbClr val="FFFFFF"/>
                </a:solidFill>
              </a:uFill>
              <a:latin typeface="Arial"/>
            </a:endParaRPr>
          </a:p>
        </p:txBody>
      </p:sp>
      <p:sp>
        <p:nvSpPr>
          <p:cNvPr id="446" name="CustomShape 4"/>
          <p:cNvSpPr/>
          <p:nvPr/>
        </p:nvSpPr>
        <p:spPr>
          <a:xfrm>
            <a:off x="2706600" y="2017800"/>
            <a:ext cx="7771680" cy="411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buClr>
                <a:srgbClr val="3333CC"/>
              </a:buClr>
              <a:buSzPct val="60000"/>
              <a:buFont typeface="Wingdings" charset="2"/>
              <a:buChar char=""/>
            </a:pPr>
            <a:r>
              <a:rPr lang="en-US" sz="2800" spc="-1">
                <a:solidFill>
                  <a:srgbClr val="000000"/>
                </a:solidFill>
                <a:uFill>
                  <a:solidFill>
                    <a:srgbClr val="FFFFFF"/>
                  </a:solidFill>
                </a:uFill>
                <a:latin typeface="Tahoma"/>
              </a:rPr>
              <a:t>In </a:t>
            </a:r>
            <a:r>
              <a:rPr lang="en-US" sz="2800" i="1" spc="-1">
                <a:solidFill>
                  <a:srgbClr val="000000"/>
                </a:solidFill>
                <a:uFill>
                  <a:solidFill>
                    <a:srgbClr val="FFFFFF"/>
                  </a:solidFill>
                </a:uFill>
                <a:latin typeface="Tahoma"/>
              </a:rPr>
              <a:t>public key</a:t>
            </a:r>
            <a:r>
              <a:rPr lang="en-US" sz="2800" spc="-1">
                <a:solidFill>
                  <a:srgbClr val="000000"/>
                </a:solidFill>
                <a:uFill>
                  <a:solidFill>
                    <a:srgbClr val="FFFFFF"/>
                  </a:solidFill>
                </a:uFill>
                <a:latin typeface="Tahoma"/>
              </a:rPr>
              <a:t> encryption, there are separate keys for encrypting and decrypting the message.</a:t>
            </a:r>
            <a:endParaRPr lang="en-US" spc="-1">
              <a:solidFill>
                <a:srgbClr val="000000"/>
              </a:solidFill>
              <a:uFill>
                <a:solidFill>
                  <a:srgbClr val="FFFFFF"/>
                </a:solidFill>
              </a:uFill>
              <a:latin typeface="Arial"/>
            </a:endParaRPr>
          </a:p>
          <a:p>
            <a:pPr marL="343080" indent="-342360">
              <a:buClr>
                <a:srgbClr val="3333CC"/>
              </a:buClr>
              <a:buSzPct val="60000"/>
              <a:buFont typeface="Wingdings" charset="2"/>
              <a:buChar char=""/>
            </a:pPr>
            <a:r>
              <a:rPr lang="en-US" sz="2800" spc="-1">
                <a:solidFill>
                  <a:srgbClr val="000000"/>
                </a:solidFill>
                <a:uFill>
                  <a:solidFill>
                    <a:srgbClr val="FFFFFF"/>
                  </a:solidFill>
                </a:uFill>
                <a:latin typeface="Tahoma"/>
              </a:rPr>
              <a:t>In public key systems, the encryption key is made publicly available, while the decryption key is kept private.</a:t>
            </a:r>
            <a:endParaRPr lang="en-US" spc="-1">
              <a:solidFill>
                <a:srgbClr val="000000"/>
              </a:solidFill>
              <a:uFill>
                <a:solidFill>
                  <a:srgbClr val="FFFFFF"/>
                </a:solidFill>
              </a:uFill>
              <a:latin typeface="Arial"/>
            </a:endParaRPr>
          </a:p>
          <a:p>
            <a:pPr marL="343080" indent="-342360">
              <a:buClr>
                <a:srgbClr val="3333CC"/>
              </a:buClr>
              <a:buSzPct val="60000"/>
              <a:buFont typeface="Wingdings" charset="2"/>
              <a:buChar char=""/>
            </a:pPr>
            <a:r>
              <a:rPr lang="en-US" sz="2800" spc="-1">
                <a:solidFill>
                  <a:srgbClr val="000000"/>
                </a:solidFill>
                <a:uFill>
                  <a:solidFill>
                    <a:srgbClr val="FFFFFF"/>
                  </a:solidFill>
                </a:uFill>
                <a:latin typeface="Tahoma"/>
              </a:rPr>
              <a:t>Anyone with the public key can send a message, but only the person who holds the private key (decryption key) can decrypt it.</a:t>
            </a:r>
            <a:endParaRPr lang="en-US" spc="-1">
              <a:solidFill>
                <a:srgbClr val="000000"/>
              </a:solidFill>
              <a:uFill>
                <a:solidFill>
                  <a:srgbClr val="FFFFFF"/>
                </a:solidFill>
              </a:uFill>
              <a:latin typeface="Arial"/>
            </a:endParaRPr>
          </a:p>
        </p:txBody>
      </p:sp>
    </p:spTree>
    <p:extLst>
      <p:ext uri="{BB962C8B-B14F-4D97-AF65-F5344CB8AC3E}">
        <p14:creationId xmlns:p14="http://schemas.microsoft.com/office/powerpoint/2010/main" val="2077543157"/>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CustomShape 1"/>
          <p:cNvSpPr/>
          <p:nvPr/>
        </p:nvSpPr>
        <p:spPr>
          <a:xfrm>
            <a:off x="4876680" y="6324480"/>
            <a:ext cx="289476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1400" spc="-1" dirty="0">
                <a:solidFill>
                  <a:srgbClr val="000000"/>
                </a:solidFill>
                <a:uFill>
                  <a:solidFill>
                    <a:srgbClr val="FFFFFF"/>
                  </a:solidFill>
                </a:uFill>
                <a:latin typeface="Tahoma"/>
              </a:rPr>
              <a:t>Python Programming, 4/e</a:t>
            </a:r>
            <a:endParaRPr lang="en-US" spc="-1" dirty="0">
              <a:solidFill>
                <a:srgbClr val="000000"/>
              </a:solidFill>
              <a:uFill>
                <a:solidFill>
                  <a:srgbClr val="FFFFFF"/>
                </a:solidFill>
              </a:uFill>
              <a:latin typeface="Arial"/>
            </a:endParaRPr>
          </a:p>
        </p:txBody>
      </p:sp>
      <p:sp>
        <p:nvSpPr>
          <p:cNvPr id="384" name="CustomShape 2"/>
          <p:cNvSpPr/>
          <p:nvPr/>
        </p:nvSpPr>
        <p:spPr>
          <a:xfrm>
            <a:off x="8305680" y="6324480"/>
            <a:ext cx="190440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C8127F0-A47C-404F-B97E-B664929E44D2}" type="slidenum">
              <a:rPr lang="en-US" sz="1400" spc="-1">
                <a:solidFill>
                  <a:srgbClr val="000000"/>
                </a:solidFill>
                <a:uFill>
                  <a:solidFill>
                    <a:srgbClr val="FFFFFF"/>
                  </a:solidFill>
                </a:uFill>
                <a:latin typeface="Tahoma"/>
              </a:rPr>
              <a:t>45</a:t>
            </a:fld>
            <a:endParaRPr lang="en-US" spc="-1">
              <a:solidFill>
                <a:srgbClr val="000000"/>
              </a:solidFill>
              <a:uFill>
                <a:solidFill>
                  <a:srgbClr val="FFFFFF"/>
                </a:solidFill>
              </a:uFill>
              <a:latin typeface="Arial"/>
            </a:endParaRPr>
          </a:p>
        </p:txBody>
      </p:sp>
      <p:sp>
        <p:nvSpPr>
          <p:cNvPr id="385" name="CustomShape 3"/>
          <p:cNvSpPr/>
          <p:nvPr/>
        </p:nvSpPr>
        <p:spPr>
          <a:xfrm>
            <a:off x="2674920" y="617400"/>
            <a:ext cx="779220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400" spc="-1">
                <a:solidFill>
                  <a:srgbClr val="333399"/>
                </a:solidFill>
                <a:uFill>
                  <a:solidFill>
                    <a:srgbClr val="FFFFFF"/>
                  </a:solidFill>
                </a:uFill>
                <a:latin typeface="Tahoma"/>
              </a:rPr>
              <a:t>More String Methods</a:t>
            </a:r>
            <a:endParaRPr lang="en-US" spc="-1">
              <a:solidFill>
                <a:srgbClr val="000000"/>
              </a:solidFill>
              <a:uFill>
                <a:solidFill>
                  <a:srgbClr val="FFFFFF"/>
                </a:solidFill>
              </a:uFill>
              <a:latin typeface="Arial"/>
            </a:endParaRPr>
          </a:p>
        </p:txBody>
      </p:sp>
      <p:sp>
        <p:nvSpPr>
          <p:cNvPr id="386" name="CustomShape 4"/>
          <p:cNvSpPr/>
          <p:nvPr/>
        </p:nvSpPr>
        <p:spPr>
          <a:xfrm>
            <a:off x="1657350" y="2017800"/>
            <a:ext cx="9620250" cy="411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90000"/>
              </a:lnSpc>
              <a:buClr>
                <a:srgbClr val="3333CC"/>
              </a:buClr>
              <a:buSzPct val="60000"/>
              <a:buFont typeface="Wingdings" charset="2"/>
              <a:buChar char=""/>
            </a:pPr>
            <a:r>
              <a:rPr lang="en-US" sz="3200" spc="-1" dirty="0">
                <a:solidFill>
                  <a:srgbClr val="000000"/>
                </a:solidFill>
                <a:uFill>
                  <a:solidFill>
                    <a:srgbClr val="FFFFFF"/>
                  </a:solidFill>
                </a:uFill>
                <a:latin typeface="Tahoma"/>
              </a:rPr>
              <a:t>There are a number of other string methods. Try them all!</a:t>
            </a:r>
            <a:endParaRPr lang="en-US" spc="-1" dirty="0">
              <a:solidFill>
                <a:srgbClr val="000000"/>
              </a:solidFill>
              <a:uFill>
                <a:solidFill>
                  <a:srgbClr val="FFFFFF"/>
                </a:solidFill>
              </a:uFill>
              <a:latin typeface="Arial"/>
            </a:endParaRPr>
          </a:p>
          <a:p>
            <a:pPr marL="743040" lvl="1" indent="-285120">
              <a:lnSpc>
                <a:spcPct val="90000"/>
              </a:lnSpc>
              <a:buClr>
                <a:srgbClr val="FF0000"/>
              </a:buClr>
              <a:buSzPct val="55000"/>
              <a:buFont typeface="Wingdings" charset="2"/>
              <a:buChar char=""/>
            </a:pPr>
            <a:r>
              <a:rPr lang="en-US" sz="2400" spc="-1" dirty="0" err="1">
                <a:solidFill>
                  <a:srgbClr val="000000"/>
                </a:solidFill>
                <a:uFill>
                  <a:solidFill>
                    <a:srgbClr val="FFFFFF"/>
                  </a:solidFill>
                </a:uFill>
                <a:latin typeface="Courier New"/>
              </a:rPr>
              <a:t>s.capitalize</a:t>
            </a:r>
            <a:r>
              <a:rPr lang="en-US" sz="2400" spc="-1" dirty="0">
                <a:solidFill>
                  <a:srgbClr val="000000"/>
                </a:solidFill>
                <a:uFill>
                  <a:solidFill>
                    <a:srgbClr val="FFFFFF"/>
                  </a:solidFill>
                </a:uFill>
                <a:latin typeface="Courier New"/>
              </a:rPr>
              <a:t>()</a:t>
            </a:r>
            <a:r>
              <a:rPr lang="en-US" sz="2800" spc="-1" dirty="0">
                <a:solidFill>
                  <a:srgbClr val="000000"/>
                </a:solidFill>
                <a:uFill>
                  <a:solidFill>
                    <a:srgbClr val="FFFFFF"/>
                  </a:solidFill>
                </a:uFill>
                <a:latin typeface="Tahoma"/>
              </a:rPr>
              <a:t> </a:t>
            </a:r>
            <a:r>
              <a:rPr lang="en-US" sz="2800" spc="-1" dirty="0">
                <a:solidFill>
                  <a:srgbClr val="000000"/>
                </a:solidFill>
                <a:uFill>
                  <a:solidFill>
                    <a:srgbClr val="FFFFFF"/>
                  </a:solidFill>
                </a:uFill>
                <a:latin typeface="Times New Roman"/>
              </a:rPr>
              <a:t>–</a:t>
            </a:r>
            <a:r>
              <a:rPr lang="en-US" sz="2800" spc="-1" dirty="0">
                <a:solidFill>
                  <a:srgbClr val="000000"/>
                </a:solidFill>
                <a:uFill>
                  <a:solidFill>
                    <a:srgbClr val="FFFFFF"/>
                  </a:solidFill>
                </a:uFill>
                <a:latin typeface="Tahoma"/>
              </a:rPr>
              <a:t> Copy of s with only the first character capitalized</a:t>
            </a:r>
            <a:endParaRPr lang="en-US" spc="-1" dirty="0">
              <a:solidFill>
                <a:srgbClr val="000000"/>
              </a:solidFill>
              <a:uFill>
                <a:solidFill>
                  <a:srgbClr val="FFFFFF"/>
                </a:solidFill>
              </a:uFill>
              <a:latin typeface="Arial"/>
            </a:endParaRPr>
          </a:p>
          <a:p>
            <a:pPr marL="743040" lvl="1" indent="-285120">
              <a:lnSpc>
                <a:spcPct val="90000"/>
              </a:lnSpc>
              <a:buClr>
                <a:srgbClr val="FF0000"/>
              </a:buClr>
              <a:buSzPct val="55000"/>
              <a:buFont typeface="Wingdings" charset="2"/>
              <a:buChar char=""/>
            </a:pPr>
            <a:r>
              <a:rPr lang="en-US" sz="2400" spc="-1" dirty="0" err="1">
                <a:solidFill>
                  <a:srgbClr val="000000"/>
                </a:solidFill>
                <a:uFill>
                  <a:solidFill>
                    <a:srgbClr val="FFFFFF"/>
                  </a:solidFill>
                </a:uFill>
                <a:latin typeface="Courier New"/>
              </a:rPr>
              <a:t>s.title</a:t>
            </a:r>
            <a:r>
              <a:rPr lang="en-US" sz="2400" spc="-1" dirty="0">
                <a:solidFill>
                  <a:srgbClr val="000000"/>
                </a:solidFill>
                <a:uFill>
                  <a:solidFill>
                    <a:srgbClr val="FFFFFF"/>
                  </a:solidFill>
                </a:uFill>
                <a:latin typeface="Courier New"/>
              </a:rPr>
              <a:t>()</a:t>
            </a:r>
            <a:r>
              <a:rPr lang="en-US" sz="2800" spc="-1" dirty="0">
                <a:solidFill>
                  <a:srgbClr val="000000"/>
                </a:solidFill>
                <a:uFill>
                  <a:solidFill>
                    <a:srgbClr val="FFFFFF"/>
                  </a:solidFill>
                </a:uFill>
                <a:latin typeface="Tahoma"/>
              </a:rPr>
              <a:t> </a:t>
            </a:r>
            <a:r>
              <a:rPr lang="en-US" sz="2800" spc="-1" dirty="0">
                <a:solidFill>
                  <a:srgbClr val="000000"/>
                </a:solidFill>
                <a:uFill>
                  <a:solidFill>
                    <a:srgbClr val="FFFFFF"/>
                  </a:solidFill>
                </a:uFill>
                <a:latin typeface="Times New Roman"/>
              </a:rPr>
              <a:t>–</a:t>
            </a:r>
            <a:r>
              <a:rPr lang="en-US" sz="2800" spc="-1" dirty="0">
                <a:solidFill>
                  <a:srgbClr val="000000"/>
                </a:solidFill>
                <a:uFill>
                  <a:solidFill>
                    <a:srgbClr val="FFFFFF"/>
                  </a:solidFill>
                </a:uFill>
                <a:latin typeface="Tahoma"/>
              </a:rPr>
              <a:t> Copy of s; first character of each word capitalized</a:t>
            </a:r>
            <a:endParaRPr lang="en-US" spc="-1" dirty="0">
              <a:solidFill>
                <a:srgbClr val="000000"/>
              </a:solidFill>
              <a:uFill>
                <a:solidFill>
                  <a:srgbClr val="FFFFFF"/>
                </a:solidFill>
              </a:uFill>
              <a:latin typeface="Arial"/>
            </a:endParaRPr>
          </a:p>
          <a:p>
            <a:pPr marL="743040" lvl="1" indent="-285120">
              <a:lnSpc>
                <a:spcPct val="90000"/>
              </a:lnSpc>
              <a:buClr>
                <a:srgbClr val="FF0000"/>
              </a:buClr>
              <a:buSzPct val="55000"/>
              <a:buFont typeface="Wingdings" charset="2"/>
              <a:buChar char=""/>
            </a:pPr>
            <a:r>
              <a:rPr lang="en-US" sz="2400" spc="-1" dirty="0" err="1">
                <a:solidFill>
                  <a:srgbClr val="000000"/>
                </a:solidFill>
                <a:uFill>
                  <a:solidFill>
                    <a:srgbClr val="FFFFFF"/>
                  </a:solidFill>
                </a:uFill>
                <a:latin typeface="Courier New"/>
              </a:rPr>
              <a:t>s.center</a:t>
            </a:r>
            <a:r>
              <a:rPr lang="en-US" sz="2400" spc="-1" dirty="0">
                <a:solidFill>
                  <a:srgbClr val="000000"/>
                </a:solidFill>
                <a:uFill>
                  <a:solidFill>
                    <a:srgbClr val="FFFFFF"/>
                  </a:solidFill>
                </a:uFill>
                <a:latin typeface="Courier New"/>
              </a:rPr>
              <a:t>(width)</a:t>
            </a:r>
            <a:r>
              <a:rPr lang="en-US" sz="2800" spc="-1" dirty="0">
                <a:solidFill>
                  <a:srgbClr val="000000"/>
                </a:solidFill>
                <a:uFill>
                  <a:solidFill>
                    <a:srgbClr val="FFFFFF"/>
                  </a:solidFill>
                </a:uFill>
                <a:latin typeface="Tahoma"/>
              </a:rPr>
              <a:t> </a:t>
            </a:r>
            <a:r>
              <a:rPr lang="en-US" sz="2800" spc="-1" dirty="0">
                <a:solidFill>
                  <a:srgbClr val="000000"/>
                </a:solidFill>
                <a:uFill>
                  <a:solidFill>
                    <a:srgbClr val="FFFFFF"/>
                  </a:solidFill>
                </a:uFill>
                <a:latin typeface="Times New Roman"/>
              </a:rPr>
              <a:t>–</a:t>
            </a:r>
            <a:r>
              <a:rPr lang="en-US" sz="2800" spc="-1" dirty="0">
                <a:solidFill>
                  <a:srgbClr val="000000"/>
                </a:solidFill>
                <a:uFill>
                  <a:solidFill>
                    <a:srgbClr val="FFFFFF"/>
                  </a:solidFill>
                </a:uFill>
                <a:latin typeface="Tahoma"/>
              </a:rPr>
              <a:t> Center s in a field of given width</a:t>
            </a:r>
            <a:endParaRPr lang="en-US"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7" name="CustomShape 1"/>
          <p:cNvSpPr/>
          <p:nvPr/>
        </p:nvSpPr>
        <p:spPr>
          <a:xfrm>
            <a:off x="4876680" y="6324480"/>
            <a:ext cx="289476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1400" spc="-1" dirty="0">
                <a:solidFill>
                  <a:srgbClr val="000000"/>
                </a:solidFill>
                <a:uFill>
                  <a:solidFill>
                    <a:srgbClr val="FFFFFF"/>
                  </a:solidFill>
                </a:uFill>
                <a:latin typeface="Tahoma"/>
              </a:rPr>
              <a:t>Python Programming, 4/e</a:t>
            </a:r>
            <a:endParaRPr lang="en-US" spc="-1" dirty="0">
              <a:solidFill>
                <a:srgbClr val="000000"/>
              </a:solidFill>
              <a:uFill>
                <a:solidFill>
                  <a:srgbClr val="FFFFFF"/>
                </a:solidFill>
              </a:uFill>
              <a:latin typeface="Arial"/>
            </a:endParaRPr>
          </a:p>
        </p:txBody>
      </p:sp>
      <p:sp>
        <p:nvSpPr>
          <p:cNvPr id="388" name="CustomShape 2"/>
          <p:cNvSpPr/>
          <p:nvPr/>
        </p:nvSpPr>
        <p:spPr>
          <a:xfrm>
            <a:off x="8305680" y="6324480"/>
            <a:ext cx="190440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E818E7A-00C7-4D8C-B281-54D08B7B72BA}" type="slidenum">
              <a:rPr lang="en-US" sz="1400" spc="-1">
                <a:solidFill>
                  <a:srgbClr val="000000"/>
                </a:solidFill>
                <a:uFill>
                  <a:solidFill>
                    <a:srgbClr val="FFFFFF"/>
                  </a:solidFill>
                </a:uFill>
                <a:latin typeface="Tahoma"/>
              </a:rPr>
              <a:t>46</a:t>
            </a:fld>
            <a:endParaRPr lang="en-US" spc="-1">
              <a:solidFill>
                <a:srgbClr val="000000"/>
              </a:solidFill>
              <a:uFill>
                <a:solidFill>
                  <a:srgbClr val="FFFFFF"/>
                </a:solidFill>
              </a:uFill>
              <a:latin typeface="Arial"/>
            </a:endParaRPr>
          </a:p>
        </p:txBody>
      </p:sp>
      <p:sp>
        <p:nvSpPr>
          <p:cNvPr id="389" name="CustomShape 3"/>
          <p:cNvSpPr/>
          <p:nvPr/>
        </p:nvSpPr>
        <p:spPr>
          <a:xfrm>
            <a:off x="2674920" y="617400"/>
            <a:ext cx="779220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400" spc="-1">
                <a:solidFill>
                  <a:srgbClr val="333399"/>
                </a:solidFill>
                <a:uFill>
                  <a:solidFill>
                    <a:srgbClr val="FFFFFF"/>
                  </a:solidFill>
                </a:uFill>
                <a:latin typeface="Tahoma"/>
              </a:rPr>
              <a:t>More String Methods</a:t>
            </a:r>
            <a:endParaRPr lang="en-US" spc="-1">
              <a:solidFill>
                <a:srgbClr val="000000"/>
              </a:solidFill>
              <a:uFill>
                <a:solidFill>
                  <a:srgbClr val="FFFFFF"/>
                </a:solidFill>
              </a:uFill>
              <a:latin typeface="Arial"/>
            </a:endParaRPr>
          </a:p>
        </p:txBody>
      </p:sp>
      <p:sp>
        <p:nvSpPr>
          <p:cNvPr id="390" name="CustomShape 4"/>
          <p:cNvSpPr/>
          <p:nvPr/>
        </p:nvSpPr>
        <p:spPr>
          <a:xfrm>
            <a:off x="1543050" y="2017800"/>
            <a:ext cx="9582150" cy="411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743040" lvl="1" indent="-285120">
              <a:buClr>
                <a:srgbClr val="FF0000"/>
              </a:buClr>
              <a:buSzPct val="55000"/>
              <a:buFont typeface="Wingdings" charset="2"/>
              <a:buChar char=""/>
            </a:pPr>
            <a:r>
              <a:rPr lang="en-US" sz="2800" spc="-1" dirty="0" err="1">
                <a:solidFill>
                  <a:srgbClr val="000000"/>
                </a:solidFill>
                <a:uFill>
                  <a:solidFill>
                    <a:srgbClr val="FFFFFF"/>
                  </a:solidFill>
                </a:uFill>
                <a:latin typeface="Courier New"/>
              </a:rPr>
              <a:t>s.count</a:t>
            </a:r>
            <a:r>
              <a:rPr lang="en-US" sz="2800" spc="-1" dirty="0">
                <a:solidFill>
                  <a:srgbClr val="000000"/>
                </a:solidFill>
                <a:uFill>
                  <a:solidFill>
                    <a:srgbClr val="FFFFFF"/>
                  </a:solidFill>
                </a:uFill>
                <a:latin typeface="Courier New"/>
              </a:rPr>
              <a:t>(sub)</a:t>
            </a:r>
            <a:r>
              <a:rPr lang="en-US" sz="2800" spc="-1" dirty="0">
                <a:solidFill>
                  <a:srgbClr val="000000"/>
                </a:solidFill>
                <a:uFill>
                  <a:solidFill>
                    <a:srgbClr val="FFFFFF"/>
                  </a:solidFill>
                </a:uFill>
                <a:latin typeface="Tahoma"/>
              </a:rPr>
              <a:t> </a:t>
            </a:r>
            <a:r>
              <a:rPr lang="en-US" sz="2800" spc="-1" dirty="0">
                <a:solidFill>
                  <a:srgbClr val="000000"/>
                </a:solidFill>
                <a:uFill>
                  <a:solidFill>
                    <a:srgbClr val="FFFFFF"/>
                  </a:solidFill>
                </a:uFill>
                <a:latin typeface="Times New Roman"/>
              </a:rPr>
              <a:t>–</a:t>
            </a:r>
            <a:r>
              <a:rPr lang="en-US" sz="2800" spc="-1" dirty="0">
                <a:solidFill>
                  <a:srgbClr val="000000"/>
                </a:solidFill>
                <a:uFill>
                  <a:solidFill>
                    <a:srgbClr val="FFFFFF"/>
                  </a:solidFill>
                </a:uFill>
                <a:latin typeface="Tahoma"/>
              </a:rPr>
              <a:t> Count the number of occurrences of sub in s</a:t>
            </a:r>
            <a:endParaRPr lang="en-US" spc="-1" dirty="0">
              <a:solidFill>
                <a:srgbClr val="000000"/>
              </a:solidFill>
              <a:uFill>
                <a:solidFill>
                  <a:srgbClr val="FFFFFF"/>
                </a:solidFill>
              </a:uFill>
              <a:latin typeface="Arial"/>
            </a:endParaRPr>
          </a:p>
          <a:p>
            <a:pPr marL="743040" lvl="1" indent="-285120">
              <a:buClr>
                <a:srgbClr val="FF0000"/>
              </a:buClr>
              <a:buSzPct val="55000"/>
              <a:buFont typeface="Wingdings" charset="2"/>
              <a:buChar char=""/>
            </a:pPr>
            <a:r>
              <a:rPr lang="en-US" sz="2800" spc="-1" dirty="0" err="1">
                <a:solidFill>
                  <a:srgbClr val="000000"/>
                </a:solidFill>
                <a:uFill>
                  <a:solidFill>
                    <a:srgbClr val="FFFFFF"/>
                  </a:solidFill>
                </a:uFill>
                <a:latin typeface="Courier New"/>
              </a:rPr>
              <a:t>s.find</a:t>
            </a:r>
            <a:r>
              <a:rPr lang="en-US" sz="2800" spc="-1" dirty="0">
                <a:solidFill>
                  <a:srgbClr val="000000"/>
                </a:solidFill>
                <a:uFill>
                  <a:solidFill>
                    <a:srgbClr val="FFFFFF"/>
                  </a:solidFill>
                </a:uFill>
                <a:latin typeface="Courier New"/>
              </a:rPr>
              <a:t>(sub)</a:t>
            </a:r>
            <a:r>
              <a:rPr lang="en-US" sz="2800" spc="-1" dirty="0">
                <a:solidFill>
                  <a:srgbClr val="000000"/>
                </a:solidFill>
                <a:uFill>
                  <a:solidFill>
                    <a:srgbClr val="FFFFFF"/>
                  </a:solidFill>
                </a:uFill>
                <a:latin typeface="Tahoma"/>
              </a:rPr>
              <a:t> </a:t>
            </a:r>
            <a:r>
              <a:rPr lang="en-US" sz="2800" spc="-1" dirty="0">
                <a:solidFill>
                  <a:srgbClr val="000000"/>
                </a:solidFill>
                <a:uFill>
                  <a:solidFill>
                    <a:srgbClr val="FFFFFF"/>
                  </a:solidFill>
                </a:uFill>
                <a:latin typeface="Times New Roman"/>
              </a:rPr>
              <a:t>–</a:t>
            </a:r>
            <a:r>
              <a:rPr lang="en-US" sz="2800" spc="-1" dirty="0">
                <a:solidFill>
                  <a:srgbClr val="000000"/>
                </a:solidFill>
                <a:uFill>
                  <a:solidFill>
                    <a:srgbClr val="FFFFFF"/>
                  </a:solidFill>
                </a:uFill>
                <a:latin typeface="Tahoma"/>
              </a:rPr>
              <a:t> Find the first position where sub occurs in s</a:t>
            </a:r>
            <a:endParaRPr lang="en-US" spc="-1" dirty="0">
              <a:solidFill>
                <a:srgbClr val="000000"/>
              </a:solidFill>
              <a:uFill>
                <a:solidFill>
                  <a:srgbClr val="FFFFFF"/>
                </a:solidFill>
              </a:uFill>
              <a:latin typeface="Arial"/>
            </a:endParaRPr>
          </a:p>
          <a:p>
            <a:pPr marL="743040" lvl="1" indent="-285120">
              <a:buClr>
                <a:srgbClr val="FF0000"/>
              </a:buClr>
              <a:buSzPct val="55000"/>
              <a:buFont typeface="Wingdings" charset="2"/>
              <a:buChar char=""/>
            </a:pPr>
            <a:r>
              <a:rPr lang="en-US" sz="2800" spc="-1" dirty="0" err="1">
                <a:solidFill>
                  <a:srgbClr val="000000"/>
                </a:solidFill>
                <a:uFill>
                  <a:solidFill>
                    <a:srgbClr val="FFFFFF"/>
                  </a:solidFill>
                </a:uFill>
                <a:latin typeface="Courier New"/>
              </a:rPr>
              <a:t>s.join</a:t>
            </a:r>
            <a:r>
              <a:rPr lang="en-US" sz="2800" spc="-1" dirty="0">
                <a:solidFill>
                  <a:srgbClr val="000000"/>
                </a:solidFill>
                <a:uFill>
                  <a:solidFill>
                    <a:srgbClr val="FFFFFF"/>
                  </a:solidFill>
                </a:uFill>
                <a:latin typeface="Courier New"/>
              </a:rPr>
              <a:t>(list)</a:t>
            </a:r>
            <a:r>
              <a:rPr lang="en-US" sz="2800" spc="-1" dirty="0">
                <a:solidFill>
                  <a:srgbClr val="000000"/>
                </a:solidFill>
                <a:uFill>
                  <a:solidFill>
                    <a:srgbClr val="FFFFFF"/>
                  </a:solidFill>
                </a:uFill>
                <a:latin typeface="Tahoma"/>
              </a:rPr>
              <a:t> </a:t>
            </a:r>
            <a:r>
              <a:rPr lang="en-US" sz="2800" spc="-1" dirty="0">
                <a:solidFill>
                  <a:srgbClr val="000000"/>
                </a:solidFill>
                <a:uFill>
                  <a:solidFill>
                    <a:srgbClr val="FFFFFF"/>
                  </a:solidFill>
                </a:uFill>
                <a:latin typeface="Times New Roman"/>
              </a:rPr>
              <a:t>–</a:t>
            </a:r>
            <a:r>
              <a:rPr lang="en-US" sz="2800" spc="-1" dirty="0">
                <a:solidFill>
                  <a:srgbClr val="000000"/>
                </a:solidFill>
                <a:uFill>
                  <a:solidFill>
                    <a:srgbClr val="FFFFFF"/>
                  </a:solidFill>
                </a:uFill>
                <a:latin typeface="Tahoma"/>
              </a:rPr>
              <a:t> Concatenate list of strings into one large string using s as separator.</a:t>
            </a:r>
            <a:endParaRPr lang="en-US" spc="-1" dirty="0">
              <a:solidFill>
                <a:srgbClr val="000000"/>
              </a:solidFill>
              <a:uFill>
                <a:solidFill>
                  <a:srgbClr val="FFFFFF"/>
                </a:solidFill>
              </a:uFill>
              <a:latin typeface="Arial"/>
            </a:endParaRPr>
          </a:p>
          <a:p>
            <a:pPr marL="743040" lvl="1" indent="-285120">
              <a:buClr>
                <a:srgbClr val="FF0000"/>
              </a:buClr>
              <a:buSzPct val="55000"/>
              <a:buFont typeface="Wingdings" charset="2"/>
              <a:buChar char=""/>
            </a:pPr>
            <a:r>
              <a:rPr lang="en-US" sz="2800" spc="-1" dirty="0" err="1">
                <a:solidFill>
                  <a:srgbClr val="000000"/>
                </a:solidFill>
                <a:uFill>
                  <a:solidFill>
                    <a:srgbClr val="FFFFFF"/>
                  </a:solidFill>
                </a:uFill>
                <a:latin typeface="Courier New"/>
              </a:rPr>
              <a:t>s.ljust</a:t>
            </a:r>
            <a:r>
              <a:rPr lang="en-US" sz="2800" spc="-1" dirty="0">
                <a:solidFill>
                  <a:srgbClr val="000000"/>
                </a:solidFill>
                <a:uFill>
                  <a:solidFill>
                    <a:srgbClr val="FFFFFF"/>
                  </a:solidFill>
                </a:uFill>
                <a:latin typeface="Courier New"/>
              </a:rPr>
              <a:t>(width)</a:t>
            </a:r>
            <a:r>
              <a:rPr lang="en-US" sz="2800" spc="-1" dirty="0">
                <a:solidFill>
                  <a:srgbClr val="000000"/>
                </a:solidFill>
                <a:uFill>
                  <a:solidFill>
                    <a:srgbClr val="FFFFFF"/>
                  </a:solidFill>
                </a:uFill>
                <a:latin typeface="Tahoma"/>
              </a:rPr>
              <a:t> </a:t>
            </a:r>
            <a:r>
              <a:rPr lang="en-US" sz="2800" spc="-1" dirty="0">
                <a:solidFill>
                  <a:srgbClr val="000000"/>
                </a:solidFill>
                <a:uFill>
                  <a:solidFill>
                    <a:srgbClr val="FFFFFF"/>
                  </a:solidFill>
                </a:uFill>
                <a:latin typeface="Times New Roman"/>
              </a:rPr>
              <a:t>–</a:t>
            </a:r>
            <a:r>
              <a:rPr lang="en-US" sz="2800" spc="-1" dirty="0">
                <a:solidFill>
                  <a:srgbClr val="000000"/>
                </a:solidFill>
                <a:uFill>
                  <a:solidFill>
                    <a:srgbClr val="FFFFFF"/>
                  </a:solidFill>
                </a:uFill>
                <a:latin typeface="Tahoma"/>
              </a:rPr>
              <a:t> Like center, but s is left-justified</a:t>
            </a:r>
            <a:endParaRPr lang="en-US"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 name="CustomShape 1"/>
          <p:cNvSpPr/>
          <p:nvPr/>
        </p:nvSpPr>
        <p:spPr>
          <a:xfrm>
            <a:off x="4876680" y="6324480"/>
            <a:ext cx="289476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1400" spc="-1" dirty="0">
                <a:solidFill>
                  <a:srgbClr val="000000"/>
                </a:solidFill>
                <a:uFill>
                  <a:solidFill>
                    <a:srgbClr val="FFFFFF"/>
                  </a:solidFill>
                </a:uFill>
                <a:latin typeface="Tahoma"/>
              </a:rPr>
              <a:t>Python Programming, 4/e</a:t>
            </a:r>
            <a:endParaRPr lang="en-US" spc="-1" dirty="0">
              <a:solidFill>
                <a:srgbClr val="000000"/>
              </a:solidFill>
              <a:uFill>
                <a:solidFill>
                  <a:srgbClr val="FFFFFF"/>
                </a:solidFill>
              </a:uFill>
              <a:latin typeface="Arial"/>
            </a:endParaRPr>
          </a:p>
        </p:txBody>
      </p:sp>
      <p:sp>
        <p:nvSpPr>
          <p:cNvPr id="392" name="CustomShape 2"/>
          <p:cNvSpPr/>
          <p:nvPr/>
        </p:nvSpPr>
        <p:spPr>
          <a:xfrm>
            <a:off x="8305680" y="6324480"/>
            <a:ext cx="190440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1952754-A17D-4ABE-A64D-FC450C859842}" type="slidenum">
              <a:rPr lang="en-US" sz="1400" spc="-1">
                <a:solidFill>
                  <a:srgbClr val="000000"/>
                </a:solidFill>
                <a:uFill>
                  <a:solidFill>
                    <a:srgbClr val="FFFFFF"/>
                  </a:solidFill>
                </a:uFill>
                <a:latin typeface="Tahoma"/>
              </a:rPr>
              <a:t>47</a:t>
            </a:fld>
            <a:endParaRPr lang="en-US" spc="-1">
              <a:solidFill>
                <a:srgbClr val="000000"/>
              </a:solidFill>
              <a:uFill>
                <a:solidFill>
                  <a:srgbClr val="FFFFFF"/>
                </a:solidFill>
              </a:uFill>
              <a:latin typeface="Arial"/>
            </a:endParaRPr>
          </a:p>
        </p:txBody>
      </p:sp>
      <p:sp>
        <p:nvSpPr>
          <p:cNvPr id="393" name="CustomShape 3"/>
          <p:cNvSpPr/>
          <p:nvPr/>
        </p:nvSpPr>
        <p:spPr>
          <a:xfrm>
            <a:off x="2674920" y="617400"/>
            <a:ext cx="779220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400" spc="-1">
                <a:solidFill>
                  <a:srgbClr val="333399"/>
                </a:solidFill>
                <a:uFill>
                  <a:solidFill>
                    <a:srgbClr val="FFFFFF"/>
                  </a:solidFill>
                </a:uFill>
                <a:latin typeface="Tahoma"/>
              </a:rPr>
              <a:t>More String Methods</a:t>
            </a:r>
            <a:endParaRPr lang="en-US" spc="-1">
              <a:solidFill>
                <a:srgbClr val="000000"/>
              </a:solidFill>
              <a:uFill>
                <a:solidFill>
                  <a:srgbClr val="FFFFFF"/>
                </a:solidFill>
              </a:uFill>
              <a:latin typeface="Arial"/>
            </a:endParaRPr>
          </a:p>
        </p:txBody>
      </p:sp>
      <p:sp>
        <p:nvSpPr>
          <p:cNvPr id="394" name="CustomShape 4"/>
          <p:cNvSpPr/>
          <p:nvPr/>
        </p:nvSpPr>
        <p:spPr>
          <a:xfrm>
            <a:off x="1495425" y="2017800"/>
            <a:ext cx="9667875" cy="411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743040" lvl="1" indent="-285120">
              <a:lnSpc>
                <a:spcPct val="90000"/>
              </a:lnSpc>
              <a:buClr>
                <a:srgbClr val="FF0000"/>
              </a:buClr>
              <a:buSzPct val="55000"/>
              <a:buFont typeface="Wingdings" charset="2"/>
              <a:buChar char=""/>
            </a:pPr>
            <a:r>
              <a:rPr lang="en-US" sz="2800" spc="-1" dirty="0" err="1">
                <a:solidFill>
                  <a:srgbClr val="000000"/>
                </a:solidFill>
                <a:uFill>
                  <a:solidFill>
                    <a:srgbClr val="FFFFFF"/>
                  </a:solidFill>
                </a:uFill>
                <a:latin typeface="Courier New"/>
              </a:rPr>
              <a:t>s.lower</a:t>
            </a:r>
            <a:r>
              <a:rPr lang="en-US" sz="2800" spc="-1" dirty="0">
                <a:solidFill>
                  <a:srgbClr val="000000"/>
                </a:solidFill>
                <a:uFill>
                  <a:solidFill>
                    <a:srgbClr val="FFFFFF"/>
                  </a:solidFill>
                </a:uFill>
                <a:latin typeface="Courier New"/>
              </a:rPr>
              <a:t>()</a:t>
            </a:r>
            <a:r>
              <a:rPr lang="en-US" sz="2800" spc="-1" dirty="0">
                <a:solidFill>
                  <a:srgbClr val="000000"/>
                </a:solidFill>
                <a:uFill>
                  <a:solidFill>
                    <a:srgbClr val="FFFFFF"/>
                  </a:solidFill>
                </a:uFill>
                <a:latin typeface="Tahoma"/>
              </a:rPr>
              <a:t> </a:t>
            </a:r>
            <a:r>
              <a:rPr lang="en-US" sz="2800" spc="-1" dirty="0">
                <a:solidFill>
                  <a:srgbClr val="000000"/>
                </a:solidFill>
                <a:uFill>
                  <a:solidFill>
                    <a:srgbClr val="FFFFFF"/>
                  </a:solidFill>
                </a:uFill>
                <a:latin typeface="Times New Roman"/>
              </a:rPr>
              <a:t>–</a:t>
            </a:r>
            <a:r>
              <a:rPr lang="en-US" sz="2800" spc="-1" dirty="0">
                <a:solidFill>
                  <a:srgbClr val="000000"/>
                </a:solidFill>
                <a:uFill>
                  <a:solidFill>
                    <a:srgbClr val="FFFFFF"/>
                  </a:solidFill>
                </a:uFill>
                <a:latin typeface="Tahoma"/>
              </a:rPr>
              <a:t> Copy of s in all lowercase letters</a:t>
            </a:r>
            <a:endParaRPr lang="en-US" spc="-1" dirty="0">
              <a:solidFill>
                <a:srgbClr val="000000"/>
              </a:solidFill>
              <a:uFill>
                <a:solidFill>
                  <a:srgbClr val="FFFFFF"/>
                </a:solidFill>
              </a:uFill>
              <a:latin typeface="Arial"/>
            </a:endParaRPr>
          </a:p>
          <a:p>
            <a:pPr marL="743040" lvl="1" indent="-285120">
              <a:lnSpc>
                <a:spcPct val="90000"/>
              </a:lnSpc>
              <a:buClr>
                <a:srgbClr val="FF0000"/>
              </a:buClr>
              <a:buSzPct val="55000"/>
              <a:buFont typeface="Wingdings" charset="2"/>
              <a:buChar char=""/>
            </a:pPr>
            <a:r>
              <a:rPr lang="en-US" sz="2800" spc="-1" dirty="0" err="1">
                <a:solidFill>
                  <a:srgbClr val="000000"/>
                </a:solidFill>
                <a:uFill>
                  <a:solidFill>
                    <a:srgbClr val="FFFFFF"/>
                  </a:solidFill>
                </a:uFill>
                <a:latin typeface="Courier New"/>
              </a:rPr>
              <a:t>s.lstrip</a:t>
            </a:r>
            <a:r>
              <a:rPr lang="en-US" sz="2800" spc="-1" dirty="0">
                <a:solidFill>
                  <a:srgbClr val="000000"/>
                </a:solidFill>
                <a:uFill>
                  <a:solidFill>
                    <a:srgbClr val="FFFFFF"/>
                  </a:solidFill>
                </a:uFill>
                <a:latin typeface="Courier New"/>
              </a:rPr>
              <a:t>()</a:t>
            </a:r>
            <a:r>
              <a:rPr lang="en-US" sz="2800" spc="-1" dirty="0">
                <a:solidFill>
                  <a:srgbClr val="000000"/>
                </a:solidFill>
                <a:uFill>
                  <a:solidFill>
                    <a:srgbClr val="FFFFFF"/>
                  </a:solidFill>
                </a:uFill>
                <a:latin typeface="Tahoma"/>
              </a:rPr>
              <a:t> </a:t>
            </a:r>
            <a:r>
              <a:rPr lang="en-US" sz="2800" spc="-1" dirty="0">
                <a:solidFill>
                  <a:srgbClr val="000000"/>
                </a:solidFill>
                <a:uFill>
                  <a:solidFill>
                    <a:srgbClr val="FFFFFF"/>
                  </a:solidFill>
                </a:uFill>
                <a:latin typeface="Times New Roman"/>
              </a:rPr>
              <a:t>–</a:t>
            </a:r>
            <a:r>
              <a:rPr lang="en-US" sz="2800" spc="-1" dirty="0">
                <a:solidFill>
                  <a:srgbClr val="000000"/>
                </a:solidFill>
                <a:uFill>
                  <a:solidFill>
                    <a:srgbClr val="FFFFFF"/>
                  </a:solidFill>
                </a:uFill>
                <a:latin typeface="Tahoma"/>
              </a:rPr>
              <a:t> Copy of s with leading whitespace removed</a:t>
            </a:r>
            <a:endParaRPr lang="en-US" spc="-1" dirty="0">
              <a:solidFill>
                <a:srgbClr val="000000"/>
              </a:solidFill>
              <a:uFill>
                <a:solidFill>
                  <a:srgbClr val="FFFFFF"/>
                </a:solidFill>
              </a:uFill>
              <a:latin typeface="Arial"/>
            </a:endParaRPr>
          </a:p>
          <a:p>
            <a:pPr marL="743040" lvl="1" indent="-285120">
              <a:lnSpc>
                <a:spcPct val="90000"/>
              </a:lnSpc>
              <a:buClr>
                <a:srgbClr val="FF0000"/>
              </a:buClr>
              <a:buSzPct val="55000"/>
              <a:buFont typeface="Wingdings" charset="2"/>
              <a:buChar char=""/>
            </a:pPr>
            <a:r>
              <a:rPr lang="en-US" sz="2800" spc="-1" dirty="0" err="1">
                <a:solidFill>
                  <a:srgbClr val="000000"/>
                </a:solidFill>
                <a:uFill>
                  <a:solidFill>
                    <a:srgbClr val="FFFFFF"/>
                  </a:solidFill>
                </a:uFill>
                <a:latin typeface="Courier New"/>
              </a:rPr>
              <a:t>s.replace</a:t>
            </a:r>
            <a:r>
              <a:rPr lang="en-US" sz="2800" spc="-1" dirty="0">
                <a:solidFill>
                  <a:srgbClr val="000000"/>
                </a:solidFill>
                <a:uFill>
                  <a:solidFill>
                    <a:srgbClr val="FFFFFF"/>
                  </a:solidFill>
                </a:uFill>
                <a:latin typeface="Courier New"/>
              </a:rPr>
              <a:t>(</a:t>
            </a:r>
            <a:r>
              <a:rPr lang="en-US" sz="2800" spc="-1" dirty="0" err="1">
                <a:solidFill>
                  <a:srgbClr val="000000"/>
                </a:solidFill>
                <a:uFill>
                  <a:solidFill>
                    <a:srgbClr val="FFFFFF"/>
                  </a:solidFill>
                </a:uFill>
                <a:latin typeface="Courier New"/>
              </a:rPr>
              <a:t>oldsub</a:t>
            </a:r>
            <a:r>
              <a:rPr lang="en-US" sz="2800" spc="-1" dirty="0">
                <a:solidFill>
                  <a:srgbClr val="000000"/>
                </a:solidFill>
                <a:uFill>
                  <a:solidFill>
                    <a:srgbClr val="FFFFFF"/>
                  </a:solidFill>
                </a:uFill>
                <a:latin typeface="Courier New"/>
              </a:rPr>
              <a:t>, </a:t>
            </a:r>
            <a:r>
              <a:rPr lang="en-US" sz="2800" spc="-1" dirty="0" err="1">
                <a:solidFill>
                  <a:srgbClr val="000000"/>
                </a:solidFill>
                <a:uFill>
                  <a:solidFill>
                    <a:srgbClr val="FFFFFF"/>
                  </a:solidFill>
                </a:uFill>
                <a:latin typeface="Courier New"/>
              </a:rPr>
              <a:t>newsub</a:t>
            </a:r>
            <a:r>
              <a:rPr lang="en-US" sz="2800" spc="-1" dirty="0">
                <a:solidFill>
                  <a:srgbClr val="000000"/>
                </a:solidFill>
                <a:uFill>
                  <a:solidFill>
                    <a:srgbClr val="FFFFFF"/>
                  </a:solidFill>
                </a:uFill>
                <a:latin typeface="Courier New"/>
              </a:rPr>
              <a:t>)</a:t>
            </a:r>
            <a:r>
              <a:rPr lang="en-US" sz="2800" spc="-1" dirty="0">
                <a:solidFill>
                  <a:srgbClr val="000000"/>
                </a:solidFill>
                <a:uFill>
                  <a:solidFill>
                    <a:srgbClr val="FFFFFF"/>
                  </a:solidFill>
                </a:uFill>
                <a:latin typeface="Tahoma"/>
              </a:rPr>
              <a:t> </a:t>
            </a:r>
            <a:r>
              <a:rPr lang="en-US" sz="2800" spc="-1" dirty="0">
                <a:solidFill>
                  <a:srgbClr val="000000"/>
                </a:solidFill>
                <a:uFill>
                  <a:solidFill>
                    <a:srgbClr val="FFFFFF"/>
                  </a:solidFill>
                </a:uFill>
                <a:latin typeface="Times New Roman"/>
              </a:rPr>
              <a:t>–</a:t>
            </a:r>
            <a:r>
              <a:rPr lang="en-US" sz="2800" spc="-1" dirty="0">
                <a:solidFill>
                  <a:srgbClr val="000000"/>
                </a:solidFill>
                <a:uFill>
                  <a:solidFill>
                    <a:srgbClr val="FFFFFF"/>
                  </a:solidFill>
                </a:uFill>
                <a:latin typeface="Tahoma"/>
              </a:rPr>
              <a:t> Replace occurrences of </a:t>
            </a:r>
            <a:r>
              <a:rPr lang="en-US" sz="2800" spc="-1" dirty="0" err="1">
                <a:solidFill>
                  <a:srgbClr val="000000"/>
                </a:solidFill>
                <a:uFill>
                  <a:solidFill>
                    <a:srgbClr val="FFFFFF"/>
                  </a:solidFill>
                </a:uFill>
                <a:latin typeface="Tahoma"/>
              </a:rPr>
              <a:t>oldsub</a:t>
            </a:r>
            <a:r>
              <a:rPr lang="en-US" sz="2800" spc="-1" dirty="0">
                <a:solidFill>
                  <a:srgbClr val="000000"/>
                </a:solidFill>
                <a:uFill>
                  <a:solidFill>
                    <a:srgbClr val="FFFFFF"/>
                  </a:solidFill>
                </a:uFill>
                <a:latin typeface="Tahoma"/>
              </a:rPr>
              <a:t> in s with </a:t>
            </a:r>
            <a:r>
              <a:rPr lang="en-US" sz="2800" spc="-1" dirty="0" err="1">
                <a:solidFill>
                  <a:srgbClr val="000000"/>
                </a:solidFill>
                <a:uFill>
                  <a:solidFill>
                    <a:srgbClr val="FFFFFF"/>
                  </a:solidFill>
                </a:uFill>
                <a:latin typeface="Tahoma"/>
              </a:rPr>
              <a:t>newsub</a:t>
            </a:r>
            <a:endParaRPr lang="en-US" spc="-1" dirty="0">
              <a:solidFill>
                <a:srgbClr val="000000"/>
              </a:solidFill>
              <a:uFill>
                <a:solidFill>
                  <a:srgbClr val="FFFFFF"/>
                </a:solidFill>
              </a:uFill>
              <a:latin typeface="Arial"/>
            </a:endParaRPr>
          </a:p>
          <a:p>
            <a:pPr marL="743040" lvl="1" indent="-285120">
              <a:lnSpc>
                <a:spcPct val="90000"/>
              </a:lnSpc>
              <a:buClr>
                <a:srgbClr val="FF0000"/>
              </a:buClr>
              <a:buSzPct val="55000"/>
              <a:buFont typeface="Wingdings" charset="2"/>
              <a:buChar char=""/>
            </a:pPr>
            <a:r>
              <a:rPr lang="en-US" sz="2800" spc="-1" dirty="0" err="1">
                <a:solidFill>
                  <a:srgbClr val="000000"/>
                </a:solidFill>
                <a:uFill>
                  <a:solidFill>
                    <a:srgbClr val="FFFFFF"/>
                  </a:solidFill>
                </a:uFill>
                <a:latin typeface="Courier New"/>
              </a:rPr>
              <a:t>s.rfind</a:t>
            </a:r>
            <a:r>
              <a:rPr lang="en-US" sz="2800" spc="-1" dirty="0">
                <a:solidFill>
                  <a:srgbClr val="000000"/>
                </a:solidFill>
                <a:uFill>
                  <a:solidFill>
                    <a:srgbClr val="FFFFFF"/>
                  </a:solidFill>
                </a:uFill>
                <a:latin typeface="Courier New"/>
              </a:rPr>
              <a:t>(sub)</a:t>
            </a:r>
            <a:r>
              <a:rPr lang="en-US" sz="2800" spc="-1" dirty="0">
                <a:solidFill>
                  <a:srgbClr val="000000"/>
                </a:solidFill>
                <a:uFill>
                  <a:solidFill>
                    <a:srgbClr val="FFFFFF"/>
                  </a:solidFill>
                </a:uFill>
                <a:latin typeface="Tahoma"/>
              </a:rPr>
              <a:t> </a:t>
            </a:r>
            <a:r>
              <a:rPr lang="en-US" sz="2800" spc="-1" dirty="0">
                <a:solidFill>
                  <a:srgbClr val="000000"/>
                </a:solidFill>
                <a:uFill>
                  <a:solidFill>
                    <a:srgbClr val="FFFFFF"/>
                  </a:solidFill>
                </a:uFill>
                <a:latin typeface="Times New Roman"/>
              </a:rPr>
              <a:t>–</a:t>
            </a:r>
            <a:r>
              <a:rPr lang="en-US" sz="2800" spc="-1" dirty="0">
                <a:solidFill>
                  <a:srgbClr val="000000"/>
                </a:solidFill>
                <a:uFill>
                  <a:solidFill>
                    <a:srgbClr val="FFFFFF"/>
                  </a:solidFill>
                </a:uFill>
                <a:latin typeface="Tahoma"/>
              </a:rPr>
              <a:t> Like find, but returns the right-most position</a:t>
            </a:r>
            <a:endParaRPr lang="en-US" spc="-1" dirty="0">
              <a:solidFill>
                <a:srgbClr val="000000"/>
              </a:solidFill>
              <a:uFill>
                <a:solidFill>
                  <a:srgbClr val="FFFFFF"/>
                </a:solidFill>
              </a:uFill>
              <a:latin typeface="Arial"/>
            </a:endParaRPr>
          </a:p>
          <a:p>
            <a:pPr marL="743040" lvl="1" indent="-285120">
              <a:lnSpc>
                <a:spcPct val="90000"/>
              </a:lnSpc>
              <a:buClr>
                <a:srgbClr val="FF0000"/>
              </a:buClr>
              <a:buSzPct val="55000"/>
              <a:buFont typeface="Wingdings" charset="2"/>
              <a:buChar char=""/>
            </a:pPr>
            <a:r>
              <a:rPr lang="en-US" sz="2800" spc="-1" dirty="0" err="1">
                <a:solidFill>
                  <a:srgbClr val="000000"/>
                </a:solidFill>
                <a:uFill>
                  <a:solidFill>
                    <a:srgbClr val="FFFFFF"/>
                  </a:solidFill>
                </a:uFill>
                <a:latin typeface="Courier New"/>
              </a:rPr>
              <a:t>s.rjust</a:t>
            </a:r>
            <a:r>
              <a:rPr lang="en-US" sz="2800" spc="-1" dirty="0">
                <a:solidFill>
                  <a:srgbClr val="000000"/>
                </a:solidFill>
                <a:uFill>
                  <a:solidFill>
                    <a:srgbClr val="FFFFFF"/>
                  </a:solidFill>
                </a:uFill>
                <a:latin typeface="Courier New"/>
              </a:rPr>
              <a:t>(width)</a:t>
            </a:r>
            <a:r>
              <a:rPr lang="en-US" sz="2800" spc="-1" dirty="0">
                <a:solidFill>
                  <a:srgbClr val="000000"/>
                </a:solidFill>
                <a:uFill>
                  <a:solidFill>
                    <a:srgbClr val="FFFFFF"/>
                  </a:solidFill>
                </a:uFill>
                <a:latin typeface="Tahoma"/>
              </a:rPr>
              <a:t> </a:t>
            </a:r>
            <a:r>
              <a:rPr lang="en-US" sz="2800" spc="-1" dirty="0">
                <a:solidFill>
                  <a:srgbClr val="000000"/>
                </a:solidFill>
                <a:uFill>
                  <a:solidFill>
                    <a:srgbClr val="FFFFFF"/>
                  </a:solidFill>
                </a:uFill>
                <a:latin typeface="Times New Roman"/>
              </a:rPr>
              <a:t>–</a:t>
            </a:r>
            <a:r>
              <a:rPr lang="en-US" sz="2800" spc="-1" dirty="0">
                <a:solidFill>
                  <a:srgbClr val="000000"/>
                </a:solidFill>
                <a:uFill>
                  <a:solidFill>
                    <a:srgbClr val="FFFFFF"/>
                  </a:solidFill>
                </a:uFill>
                <a:latin typeface="Tahoma"/>
              </a:rPr>
              <a:t> Like center, but s is right-justified</a:t>
            </a:r>
            <a:endParaRPr lang="en-US"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CustomShape 1"/>
          <p:cNvSpPr/>
          <p:nvPr/>
        </p:nvSpPr>
        <p:spPr>
          <a:xfrm>
            <a:off x="4876680" y="6324480"/>
            <a:ext cx="289476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1400" spc="-1" dirty="0">
                <a:solidFill>
                  <a:srgbClr val="000000"/>
                </a:solidFill>
                <a:uFill>
                  <a:solidFill>
                    <a:srgbClr val="FFFFFF"/>
                  </a:solidFill>
                </a:uFill>
                <a:latin typeface="Tahoma"/>
              </a:rPr>
              <a:t>Python Programming, 4/e</a:t>
            </a:r>
            <a:endParaRPr lang="en-US" spc="-1" dirty="0">
              <a:solidFill>
                <a:srgbClr val="000000"/>
              </a:solidFill>
              <a:uFill>
                <a:solidFill>
                  <a:srgbClr val="FFFFFF"/>
                </a:solidFill>
              </a:uFill>
              <a:latin typeface="Arial"/>
            </a:endParaRPr>
          </a:p>
        </p:txBody>
      </p:sp>
      <p:sp>
        <p:nvSpPr>
          <p:cNvPr id="396" name="CustomShape 2"/>
          <p:cNvSpPr/>
          <p:nvPr/>
        </p:nvSpPr>
        <p:spPr>
          <a:xfrm>
            <a:off x="8305680" y="6324480"/>
            <a:ext cx="190440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4C3B1AF-31B9-47CD-8D13-B1254FA14AD9}" type="slidenum">
              <a:rPr lang="en-US" sz="1400" spc="-1">
                <a:solidFill>
                  <a:srgbClr val="000000"/>
                </a:solidFill>
                <a:uFill>
                  <a:solidFill>
                    <a:srgbClr val="FFFFFF"/>
                  </a:solidFill>
                </a:uFill>
                <a:latin typeface="Tahoma"/>
              </a:rPr>
              <a:t>48</a:t>
            </a:fld>
            <a:endParaRPr lang="en-US" spc="-1" dirty="0">
              <a:solidFill>
                <a:srgbClr val="000000"/>
              </a:solidFill>
              <a:uFill>
                <a:solidFill>
                  <a:srgbClr val="FFFFFF"/>
                </a:solidFill>
              </a:uFill>
              <a:latin typeface="Arial"/>
            </a:endParaRPr>
          </a:p>
        </p:txBody>
      </p:sp>
      <p:sp>
        <p:nvSpPr>
          <p:cNvPr id="397" name="CustomShape 3"/>
          <p:cNvSpPr/>
          <p:nvPr/>
        </p:nvSpPr>
        <p:spPr>
          <a:xfrm>
            <a:off x="2674920" y="617400"/>
            <a:ext cx="779220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400" spc="-1">
                <a:solidFill>
                  <a:srgbClr val="333399"/>
                </a:solidFill>
                <a:uFill>
                  <a:solidFill>
                    <a:srgbClr val="FFFFFF"/>
                  </a:solidFill>
                </a:uFill>
                <a:latin typeface="Tahoma"/>
              </a:rPr>
              <a:t>More String Methods</a:t>
            </a:r>
            <a:endParaRPr lang="en-US" spc="-1">
              <a:solidFill>
                <a:srgbClr val="000000"/>
              </a:solidFill>
              <a:uFill>
                <a:solidFill>
                  <a:srgbClr val="FFFFFF"/>
                </a:solidFill>
              </a:uFill>
              <a:latin typeface="Arial"/>
            </a:endParaRPr>
          </a:p>
        </p:txBody>
      </p:sp>
      <p:sp>
        <p:nvSpPr>
          <p:cNvPr id="398" name="CustomShape 4"/>
          <p:cNvSpPr/>
          <p:nvPr/>
        </p:nvSpPr>
        <p:spPr>
          <a:xfrm>
            <a:off x="1619249" y="2017800"/>
            <a:ext cx="9420225" cy="411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743040" lvl="1" indent="-285120">
              <a:buClr>
                <a:srgbClr val="FF0000"/>
              </a:buClr>
              <a:buSzPct val="55000"/>
              <a:buFont typeface="Wingdings" charset="2"/>
              <a:buChar char=""/>
            </a:pPr>
            <a:r>
              <a:rPr lang="en-US" sz="2800" spc="-1" dirty="0" err="1">
                <a:solidFill>
                  <a:srgbClr val="000000"/>
                </a:solidFill>
                <a:uFill>
                  <a:solidFill>
                    <a:srgbClr val="FFFFFF"/>
                  </a:solidFill>
                </a:uFill>
                <a:latin typeface="Courier New"/>
              </a:rPr>
              <a:t>s.rstrip</a:t>
            </a:r>
            <a:r>
              <a:rPr lang="en-US" sz="2800" spc="-1" dirty="0">
                <a:solidFill>
                  <a:srgbClr val="000000"/>
                </a:solidFill>
                <a:uFill>
                  <a:solidFill>
                    <a:srgbClr val="FFFFFF"/>
                  </a:solidFill>
                </a:uFill>
                <a:latin typeface="Courier New"/>
              </a:rPr>
              <a:t>()</a:t>
            </a:r>
            <a:r>
              <a:rPr lang="en-US" sz="2800" spc="-1" dirty="0">
                <a:solidFill>
                  <a:srgbClr val="000000"/>
                </a:solidFill>
                <a:uFill>
                  <a:solidFill>
                    <a:srgbClr val="FFFFFF"/>
                  </a:solidFill>
                </a:uFill>
                <a:latin typeface="Tahoma"/>
              </a:rPr>
              <a:t> </a:t>
            </a:r>
            <a:r>
              <a:rPr lang="en-US" sz="2800" spc="-1" dirty="0">
                <a:solidFill>
                  <a:srgbClr val="000000"/>
                </a:solidFill>
                <a:uFill>
                  <a:solidFill>
                    <a:srgbClr val="FFFFFF"/>
                  </a:solidFill>
                </a:uFill>
                <a:latin typeface="Times New Roman"/>
              </a:rPr>
              <a:t>–</a:t>
            </a:r>
            <a:r>
              <a:rPr lang="en-US" sz="2800" spc="-1" dirty="0">
                <a:solidFill>
                  <a:srgbClr val="000000"/>
                </a:solidFill>
                <a:uFill>
                  <a:solidFill>
                    <a:srgbClr val="FFFFFF"/>
                  </a:solidFill>
                </a:uFill>
                <a:latin typeface="Tahoma"/>
              </a:rPr>
              <a:t> Copy of s with trailing whitespace removed</a:t>
            </a:r>
            <a:endParaRPr lang="en-US" spc="-1" dirty="0">
              <a:solidFill>
                <a:srgbClr val="000000"/>
              </a:solidFill>
              <a:uFill>
                <a:solidFill>
                  <a:srgbClr val="FFFFFF"/>
                </a:solidFill>
              </a:uFill>
              <a:latin typeface="Arial"/>
            </a:endParaRPr>
          </a:p>
          <a:p>
            <a:pPr marL="743040" lvl="1" indent="-285120">
              <a:buClr>
                <a:srgbClr val="FF0000"/>
              </a:buClr>
              <a:buSzPct val="55000"/>
              <a:buFont typeface="Wingdings" charset="2"/>
              <a:buChar char=""/>
            </a:pPr>
            <a:r>
              <a:rPr lang="en-US" sz="2800" spc="-1" dirty="0" err="1">
                <a:solidFill>
                  <a:srgbClr val="000000"/>
                </a:solidFill>
                <a:uFill>
                  <a:solidFill>
                    <a:srgbClr val="FFFFFF"/>
                  </a:solidFill>
                </a:uFill>
                <a:latin typeface="Courier New"/>
              </a:rPr>
              <a:t>s.split</a:t>
            </a:r>
            <a:r>
              <a:rPr lang="en-US" sz="2800" spc="-1" dirty="0">
                <a:solidFill>
                  <a:srgbClr val="000000"/>
                </a:solidFill>
                <a:uFill>
                  <a:solidFill>
                    <a:srgbClr val="FFFFFF"/>
                  </a:solidFill>
                </a:uFill>
                <a:latin typeface="Courier New"/>
              </a:rPr>
              <a:t>() </a:t>
            </a:r>
            <a:r>
              <a:rPr lang="en-US" sz="2800" spc="-1" dirty="0">
                <a:solidFill>
                  <a:srgbClr val="000000"/>
                </a:solidFill>
                <a:uFill>
                  <a:solidFill>
                    <a:srgbClr val="FFFFFF"/>
                  </a:solidFill>
                </a:uFill>
                <a:latin typeface="Times New Roman"/>
              </a:rPr>
              <a:t>–</a:t>
            </a:r>
            <a:r>
              <a:rPr lang="en-US" sz="2800" spc="-1" dirty="0">
                <a:solidFill>
                  <a:srgbClr val="000000"/>
                </a:solidFill>
                <a:uFill>
                  <a:solidFill>
                    <a:srgbClr val="FFFFFF"/>
                  </a:solidFill>
                </a:uFill>
                <a:latin typeface="Tahoma"/>
              </a:rPr>
              <a:t> Split s into a list of substrings</a:t>
            </a:r>
            <a:endParaRPr lang="en-US" spc="-1" dirty="0">
              <a:solidFill>
                <a:srgbClr val="000000"/>
              </a:solidFill>
              <a:uFill>
                <a:solidFill>
                  <a:srgbClr val="FFFFFF"/>
                </a:solidFill>
              </a:uFill>
              <a:latin typeface="Arial"/>
            </a:endParaRPr>
          </a:p>
          <a:p>
            <a:pPr marL="743040" lvl="1" indent="-285120">
              <a:buClr>
                <a:srgbClr val="FF0000"/>
              </a:buClr>
              <a:buSzPct val="55000"/>
              <a:buFont typeface="Wingdings" charset="2"/>
              <a:buChar char=""/>
            </a:pPr>
            <a:r>
              <a:rPr lang="en-US" sz="2800" spc="-1" dirty="0" err="1">
                <a:solidFill>
                  <a:srgbClr val="000000"/>
                </a:solidFill>
                <a:uFill>
                  <a:solidFill>
                    <a:srgbClr val="FFFFFF"/>
                  </a:solidFill>
                </a:uFill>
                <a:latin typeface="Courier New"/>
              </a:rPr>
              <a:t>s.upper</a:t>
            </a:r>
            <a:r>
              <a:rPr lang="en-US" sz="2800" spc="-1" dirty="0">
                <a:solidFill>
                  <a:srgbClr val="000000"/>
                </a:solidFill>
                <a:uFill>
                  <a:solidFill>
                    <a:srgbClr val="FFFFFF"/>
                  </a:solidFill>
                </a:uFill>
                <a:latin typeface="Courier New"/>
              </a:rPr>
              <a:t>() </a:t>
            </a:r>
            <a:r>
              <a:rPr lang="en-US" sz="2800" spc="-1" dirty="0">
                <a:solidFill>
                  <a:srgbClr val="000000"/>
                </a:solidFill>
                <a:uFill>
                  <a:solidFill>
                    <a:srgbClr val="FFFFFF"/>
                  </a:solidFill>
                </a:uFill>
                <a:latin typeface="Times New Roman"/>
              </a:rPr>
              <a:t>–</a:t>
            </a:r>
            <a:r>
              <a:rPr lang="en-US" sz="2800" spc="-1" dirty="0">
                <a:solidFill>
                  <a:srgbClr val="000000"/>
                </a:solidFill>
                <a:uFill>
                  <a:solidFill>
                    <a:srgbClr val="FFFFFF"/>
                  </a:solidFill>
                </a:uFill>
                <a:latin typeface="Tahoma"/>
              </a:rPr>
              <a:t> Copy of s; all characters converted to uppercase</a:t>
            </a:r>
            <a:endParaRPr lang="en-US"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B99C4-6077-22B0-6E4A-80522B4F9527}"/>
              </a:ext>
            </a:extLst>
          </p:cNvPr>
          <p:cNvSpPr>
            <a:spLocks noGrp="1"/>
          </p:cNvSpPr>
          <p:nvPr>
            <p:ph type="title"/>
          </p:nvPr>
        </p:nvSpPr>
        <p:spPr>
          <a:xfrm>
            <a:off x="2895600" y="311700"/>
            <a:ext cx="8572500" cy="1144800"/>
          </a:xfrm>
        </p:spPr>
        <p:txBody>
          <a:bodyPr/>
          <a:lstStyle/>
          <a:p>
            <a:r>
              <a:rPr lang="en-US" dirty="0"/>
              <a:t>More String Methods</a:t>
            </a:r>
          </a:p>
        </p:txBody>
      </p:sp>
      <p:sp>
        <p:nvSpPr>
          <p:cNvPr id="3" name="Subtitle 2">
            <a:extLst>
              <a:ext uri="{FF2B5EF4-FFF2-40B4-BE49-F238E27FC236}">
                <a16:creationId xmlns:a16="http://schemas.microsoft.com/office/drawing/2014/main" id="{35990BC8-B968-B2C0-6F65-B6A144AB6846}"/>
              </a:ext>
            </a:extLst>
          </p:cNvPr>
          <p:cNvSpPr>
            <a:spLocks noGrp="1"/>
          </p:cNvSpPr>
          <p:nvPr>
            <p:ph type="subTitle"/>
          </p:nvPr>
        </p:nvSpPr>
        <p:spPr>
          <a:xfrm>
            <a:off x="609840" y="1899795"/>
            <a:ext cx="10972320" cy="3977280"/>
          </a:xfrm>
        </p:spPr>
        <p:txBody>
          <a:bodyPr/>
          <a:lstStyle/>
          <a:p>
            <a:r>
              <a:rPr lang="en-US" dirty="0"/>
              <a:t>Python has a number of other standard libraries for text processing – consult the documentation to learn more!</a:t>
            </a:r>
          </a:p>
          <a:p>
            <a:r>
              <a:rPr lang="en-US" dirty="0"/>
              <a:t>Programs that are primarily processing numeric information may need to use string expressions. Consider a program to do financial analysis that treats some inputs as strings, and after doing some number crunching, produces a nicely formatted report.</a:t>
            </a:r>
          </a:p>
          <a:p>
            <a:r>
              <a:rPr lang="en-US" dirty="0"/>
              <a:t>Suppose we want to update the chaos program (from Chapter 1) to compare the results from two different inputs.</a:t>
            </a:r>
          </a:p>
        </p:txBody>
      </p:sp>
      <p:sp>
        <p:nvSpPr>
          <p:cNvPr id="9" name="CustomShape 1">
            <a:extLst>
              <a:ext uri="{FF2B5EF4-FFF2-40B4-BE49-F238E27FC236}">
                <a16:creationId xmlns:a16="http://schemas.microsoft.com/office/drawing/2014/main" id="{A313F097-BEA3-F72C-0784-725F58FE6B39}"/>
              </a:ext>
            </a:extLst>
          </p:cNvPr>
          <p:cNvSpPr/>
          <p:nvPr/>
        </p:nvSpPr>
        <p:spPr>
          <a:xfrm>
            <a:off x="4876680" y="6324480"/>
            <a:ext cx="289476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1400" spc="-1" dirty="0">
                <a:solidFill>
                  <a:srgbClr val="000000"/>
                </a:solidFill>
                <a:uFill>
                  <a:solidFill>
                    <a:srgbClr val="FFFFFF"/>
                  </a:solidFill>
                </a:uFill>
                <a:latin typeface="Tahoma"/>
              </a:rPr>
              <a:t>Python Programming, 4/e</a:t>
            </a:r>
            <a:endParaRPr lang="en-US" spc="-1" dirty="0">
              <a:solidFill>
                <a:srgbClr val="000000"/>
              </a:solidFill>
              <a:uFill>
                <a:solidFill>
                  <a:srgbClr val="FFFFFF"/>
                </a:solidFill>
              </a:uFill>
              <a:latin typeface="Arial"/>
            </a:endParaRPr>
          </a:p>
        </p:txBody>
      </p:sp>
      <p:sp>
        <p:nvSpPr>
          <p:cNvPr id="14" name="CustomShape 2">
            <a:extLst>
              <a:ext uri="{FF2B5EF4-FFF2-40B4-BE49-F238E27FC236}">
                <a16:creationId xmlns:a16="http://schemas.microsoft.com/office/drawing/2014/main" id="{25E2C7D6-6E24-6D17-49FA-17E89CB359E8}"/>
              </a:ext>
            </a:extLst>
          </p:cNvPr>
          <p:cNvSpPr/>
          <p:nvPr/>
        </p:nvSpPr>
        <p:spPr>
          <a:xfrm>
            <a:off x="8305680" y="6324480"/>
            <a:ext cx="190440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4C3B1AF-31B9-47CD-8D13-B1254FA14AD9}" type="slidenum">
              <a:rPr lang="en-US" sz="1400" spc="-1">
                <a:solidFill>
                  <a:srgbClr val="000000"/>
                </a:solidFill>
                <a:uFill>
                  <a:solidFill>
                    <a:srgbClr val="FFFFFF"/>
                  </a:solidFill>
                </a:uFill>
                <a:latin typeface="Tahoma"/>
              </a:rPr>
              <a:t>49</a:t>
            </a:fld>
            <a:endParaRPr lang="en-US"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565509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CustomShape 3"/>
          <p:cNvSpPr/>
          <p:nvPr/>
        </p:nvSpPr>
        <p:spPr>
          <a:xfrm>
            <a:off x="2674920" y="617400"/>
            <a:ext cx="779220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400" spc="-1">
                <a:solidFill>
                  <a:srgbClr val="333399"/>
                </a:solidFill>
                <a:uFill>
                  <a:solidFill>
                    <a:srgbClr val="FFFFFF"/>
                  </a:solidFill>
                </a:uFill>
                <a:latin typeface="Tahoma"/>
              </a:rPr>
              <a:t>The String Data Type</a:t>
            </a:r>
            <a:endParaRPr lang="en-US" spc="-1">
              <a:solidFill>
                <a:srgbClr val="000000"/>
              </a:solidFill>
              <a:uFill>
                <a:solidFill>
                  <a:srgbClr val="FFFFFF"/>
                </a:solidFill>
              </a:uFill>
              <a:latin typeface="Arial"/>
            </a:endParaRPr>
          </a:p>
        </p:txBody>
      </p:sp>
      <p:sp>
        <p:nvSpPr>
          <p:cNvPr id="166" name="CustomShape 4"/>
          <p:cNvSpPr/>
          <p:nvPr/>
        </p:nvSpPr>
        <p:spPr>
          <a:xfrm>
            <a:off x="2706600" y="2017800"/>
            <a:ext cx="7771680" cy="411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r>
              <a:rPr lang="en-US" sz="2400" spc="-1" dirty="0">
                <a:solidFill>
                  <a:srgbClr val="000000"/>
                </a:solidFill>
                <a:uFill>
                  <a:solidFill>
                    <a:srgbClr val="FFFFFF"/>
                  </a:solidFill>
                </a:uFill>
                <a:latin typeface="Courier New"/>
              </a:rPr>
              <a:t>&gt;&gt;&gt; str1="Hello"</a:t>
            </a:r>
            <a:endParaRPr lang="en-US" sz="2400" spc="-1" dirty="0">
              <a:solidFill>
                <a:srgbClr val="000000"/>
              </a:solidFill>
              <a:uFill>
                <a:solidFill>
                  <a:srgbClr val="FFFFFF"/>
                </a:solidFill>
              </a:uFill>
              <a:latin typeface="Arial"/>
            </a:endParaRPr>
          </a:p>
          <a:p>
            <a:pPr marL="343080" indent="-342360"/>
            <a:r>
              <a:rPr lang="en-US" sz="2400" spc="-1" dirty="0">
                <a:solidFill>
                  <a:srgbClr val="000000"/>
                </a:solidFill>
                <a:uFill>
                  <a:solidFill>
                    <a:srgbClr val="FFFFFF"/>
                  </a:solidFill>
                </a:uFill>
                <a:latin typeface="Courier New"/>
              </a:rPr>
              <a:t>&gt;&gt;&gt; str2='spam'</a:t>
            </a:r>
            <a:endParaRPr lang="en-US" sz="2400" spc="-1" dirty="0">
              <a:solidFill>
                <a:srgbClr val="000000"/>
              </a:solidFill>
              <a:uFill>
                <a:solidFill>
                  <a:srgbClr val="FFFFFF"/>
                </a:solidFill>
              </a:uFill>
              <a:latin typeface="Arial"/>
            </a:endParaRPr>
          </a:p>
          <a:p>
            <a:pPr marL="343080" indent="-342360"/>
            <a:r>
              <a:rPr lang="en-US" sz="2400" spc="-1" dirty="0">
                <a:solidFill>
                  <a:srgbClr val="000000"/>
                </a:solidFill>
                <a:uFill>
                  <a:solidFill>
                    <a:srgbClr val="FFFFFF"/>
                  </a:solidFill>
                </a:uFill>
                <a:latin typeface="Courier New"/>
              </a:rPr>
              <a:t>&gt;&gt;&gt; print(str1, str2)</a:t>
            </a:r>
            <a:endParaRPr lang="en-US" sz="2400" spc="-1" dirty="0">
              <a:solidFill>
                <a:srgbClr val="000000"/>
              </a:solidFill>
              <a:uFill>
                <a:solidFill>
                  <a:srgbClr val="FFFFFF"/>
                </a:solidFill>
              </a:uFill>
              <a:latin typeface="Arial"/>
            </a:endParaRPr>
          </a:p>
          <a:p>
            <a:pPr marL="343080" indent="-342360"/>
            <a:r>
              <a:rPr lang="en-US" sz="2400" spc="-1" dirty="0">
                <a:solidFill>
                  <a:srgbClr val="000000"/>
                </a:solidFill>
                <a:uFill>
                  <a:solidFill>
                    <a:srgbClr val="FFFFFF"/>
                  </a:solidFill>
                </a:uFill>
                <a:latin typeface="Courier New"/>
              </a:rPr>
              <a:t>Hello spam</a:t>
            </a:r>
            <a:endParaRPr lang="en-US" sz="2400" spc="-1" dirty="0">
              <a:solidFill>
                <a:srgbClr val="000000"/>
              </a:solidFill>
              <a:uFill>
                <a:solidFill>
                  <a:srgbClr val="FFFFFF"/>
                </a:solidFill>
              </a:uFill>
              <a:latin typeface="Arial"/>
            </a:endParaRPr>
          </a:p>
          <a:p>
            <a:pPr marL="343080" indent="-342360"/>
            <a:r>
              <a:rPr lang="en-US" sz="2400" spc="-1" dirty="0">
                <a:solidFill>
                  <a:srgbClr val="000000"/>
                </a:solidFill>
                <a:uFill>
                  <a:solidFill>
                    <a:srgbClr val="FFFFFF"/>
                  </a:solidFill>
                </a:uFill>
                <a:latin typeface="Courier New"/>
              </a:rPr>
              <a:t>&gt;&gt;&gt; type(str1)</a:t>
            </a:r>
            <a:endParaRPr lang="en-US" sz="2400" spc="-1" dirty="0">
              <a:solidFill>
                <a:srgbClr val="000000"/>
              </a:solidFill>
              <a:uFill>
                <a:solidFill>
                  <a:srgbClr val="FFFFFF"/>
                </a:solidFill>
              </a:uFill>
              <a:latin typeface="Arial"/>
            </a:endParaRPr>
          </a:p>
          <a:p>
            <a:pPr marL="343080" indent="-342360"/>
            <a:r>
              <a:rPr lang="en-US" sz="2400" spc="-1" dirty="0">
                <a:solidFill>
                  <a:srgbClr val="000000"/>
                </a:solidFill>
                <a:uFill>
                  <a:solidFill>
                    <a:srgbClr val="FFFFFF"/>
                  </a:solidFill>
                </a:uFill>
                <a:latin typeface="Courier New"/>
              </a:rPr>
              <a:t>&lt;class 'str'&gt;</a:t>
            </a:r>
            <a:endParaRPr lang="en-US" sz="2400" spc="-1" dirty="0">
              <a:solidFill>
                <a:srgbClr val="000000"/>
              </a:solidFill>
              <a:uFill>
                <a:solidFill>
                  <a:srgbClr val="FFFFFF"/>
                </a:solidFill>
              </a:uFill>
              <a:latin typeface="Arial"/>
            </a:endParaRPr>
          </a:p>
          <a:p>
            <a:pPr marL="343080" indent="-342360"/>
            <a:r>
              <a:rPr lang="en-US" sz="2400" spc="-1" dirty="0">
                <a:solidFill>
                  <a:srgbClr val="000000"/>
                </a:solidFill>
                <a:uFill>
                  <a:solidFill>
                    <a:srgbClr val="FFFFFF"/>
                  </a:solidFill>
                </a:uFill>
                <a:latin typeface="Courier New"/>
              </a:rPr>
              <a:t>&gt;&gt;&gt; type(str2)</a:t>
            </a:r>
            <a:endParaRPr lang="en-US" sz="2400" spc="-1" dirty="0">
              <a:solidFill>
                <a:srgbClr val="000000"/>
              </a:solidFill>
              <a:uFill>
                <a:solidFill>
                  <a:srgbClr val="FFFFFF"/>
                </a:solidFill>
              </a:uFill>
              <a:latin typeface="Arial"/>
            </a:endParaRPr>
          </a:p>
          <a:p>
            <a:pPr marL="343080" indent="-342360"/>
            <a:r>
              <a:rPr lang="en-US" sz="2400" spc="-1" dirty="0">
                <a:solidFill>
                  <a:srgbClr val="000000"/>
                </a:solidFill>
                <a:uFill>
                  <a:solidFill>
                    <a:srgbClr val="FFFFFF"/>
                  </a:solidFill>
                </a:uFill>
                <a:latin typeface="Courier New"/>
              </a:rPr>
              <a:t>&lt;class 'str'&gt;</a:t>
            </a:r>
            <a:endParaRPr lang="en-US" sz="2400" spc="-1" dirty="0">
              <a:solidFill>
                <a:srgbClr val="000000"/>
              </a:solidFill>
              <a:uFill>
                <a:solidFill>
                  <a:srgbClr val="FFFFFF"/>
                </a:solidFill>
              </a:uFill>
              <a:latin typeface="Arial"/>
            </a:endParaRPr>
          </a:p>
        </p:txBody>
      </p:sp>
      <p:sp>
        <p:nvSpPr>
          <p:cNvPr id="2" name="CustomShape 1">
            <a:extLst>
              <a:ext uri="{FF2B5EF4-FFF2-40B4-BE49-F238E27FC236}">
                <a16:creationId xmlns:a16="http://schemas.microsoft.com/office/drawing/2014/main" id="{3E023709-5A7A-41BC-D089-A9C9D222044B}"/>
              </a:ext>
            </a:extLst>
          </p:cNvPr>
          <p:cNvSpPr/>
          <p:nvPr/>
        </p:nvSpPr>
        <p:spPr>
          <a:xfrm>
            <a:off x="4876680" y="6324480"/>
            <a:ext cx="289476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1400" spc="-1" dirty="0">
                <a:solidFill>
                  <a:srgbClr val="000000"/>
                </a:solidFill>
                <a:uFill>
                  <a:solidFill>
                    <a:srgbClr val="FFFFFF"/>
                  </a:solidFill>
                </a:uFill>
                <a:latin typeface="Tahoma"/>
              </a:rPr>
              <a:t>Python Programming, 4/e</a:t>
            </a:r>
            <a:endParaRPr lang="en-US"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B99C4-6077-22B0-6E4A-80522B4F9527}"/>
              </a:ext>
            </a:extLst>
          </p:cNvPr>
          <p:cNvSpPr>
            <a:spLocks noGrp="1"/>
          </p:cNvSpPr>
          <p:nvPr>
            <p:ph type="title"/>
          </p:nvPr>
        </p:nvSpPr>
        <p:spPr/>
        <p:txBody>
          <a:bodyPr/>
          <a:lstStyle/>
          <a:p>
            <a:r>
              <a:rPr lang="en-US" dirty="0"/>
              <a:t>More String Methods</a:t>
            </a:r>
          </a:p>
        </p:txBody>
      </p:sp>
      <p:sp>
        <p:nvSpPr>
          <p:cNvPr id="6" name="Text Placeholder 5">
            <a:extLst>
              <a:ext uri="{FF2B5EF4-FFF2-40B4-BE49-F238E27FC236}">
                <a16:creationId xmlns:a16="http://schemas.microsoft.com/office/drawing/2014/main" id="{3405EEFC-DB4C-3960-D5AE-B41AD9C463C9}"/>
              </a:ext>
            </a:extLst>
          </p:cNvPr>
          <p:cNvSpPr>
            <a:spLocks noGrp="1"/>
          </p:cNvSpPr>
          <p:nvPr>
            <p:ph type="body"/>
          </p:nvPr>
        </p:nvSpPr>
        <p:spPr>
          <a:xfrm>
            <a:off x="529080" y="2880720"/>
            <a:ext cx="5354400" cy="2710455"/>
          </a:xfrm>
        </p:spPr>
        <p:txBody>
          <a:bodyPr/>
          <a:lstStyle/>
          <a:p>
            <a:r>
              <a:rPr lang="en-US" dirty="0"/>
              <a:t>Suppose we want to modify the Chapter 1 chaos program to produce output like the following:</a:t>
            </a:r>
          </a:p>
          <a:p>
            <a:pPr marL="108000" indent="0">
              <a:buNone/>
            </a:pPr>
            <a:endParaRPr lang="en-US" dirty="0"/>
          </a:p>
        </p:txBody>
      </p:sp>
      <p:sp>
        <p:nvSpPr>
          <p:cNvPr id="7" name="Text Placeholder 6">
            <a:extLst>
              <a:ext uri="{FF2B5EF4-FFF2-40B4-BE49-F238E27FC236}">
                <a16:creationId xmlns:a16="http://schemas.microsoft.com/office/drawing/2014/main" id="{832D285F-78C2-5B1B-5FE7-4E20A23F359E}"/>
              </a:ext>
            </a:extLst>
          </p:cNvPr>
          <p:cNvSpPr>
            <a:spLocks noGrp="1"/>
          </p:cNvSpPr>
          <p:nvPr>
            <p:ph type="body"/>
          </p:nvPr>
        </p:nvSpPr>
        <p:spPr>
          <a:xfrm>
            <a:off x="5051221" y="1128270"/>
            <a:ext cx="7016953" cy="5456130"/>
          </a:xfrm>
        </p:spPr>
        <p:txBody>
          <a:bodyPr/>
          <a:lstStyle/>
          <a:p>
            <a:pPr marL="108000" indent="0">
              <a:buNone/>
            </a:pPr>
            <a:r>
              <a:rPr lang="en-US" sz="1800" dirty="0">
                <a:latin typeface="Courier New" panose="02070309020205020404" pitchFamily="49" charset="0"/>
                <a:cs typeface="Courier New" panose="02070309020205020404" pitchFamily="49" charset="0"/>
              </a:rPr>
              <a:t>This program illustrates a chaotic function.</a:t>
            </a:r>
          </a:p>
          <a:p>
            <a:pPr marL="108000" indent="0">
              <a:buNone/>
            </a:pPr>
            <a:r>
              <a:rPr lang="en-US" sz="1800" dirty="0">
                <a:latin typeface="Courier New" panose="02070309020205020404" pitchFamily="49" charset="0"/>
                <a:cs typeface="Courier New" panose="02070309020205020404" pitchFamily="49" charset="0"/>
              </a:rPr>
              <a:t>Enter two starting values between 0 and 1: .25 .26</a:t>
            </a:r>
          </a:p>
          <a:p>
            <a:pPr marL="108000" indent="0">
              <a:buNone/>
            </a:pPr>
            <a:endParaRPr lang="en-US" sz="1800" dirty="0">
              <a:latin typeface="Courier New" panose="02070309020205020404" pitchFamily="49" charset="0"/>
              <a:cs typeface="Courier New" panose="02070309020205020404" pitchFamily="49" charset="0"/>
            </a:endParaRPr>
          </a:p>
          <a:p>
            <a:pPr marL="108000" indent="0">
              <a:buNone/>
            </a:pPr>
            <a:r>
              <a:rPr lang="en-US" sz="1800" dirty="0">
                <a:latin typeface="Courier New" panose="02070309020205020404" pitchFamily="49" charset="0"/>
                <a:cs typeface="Courier New" panose="02070309020205020404" pitchFamily="49" charset="0"/>
              </a:rPr>
              <a:t>input:   0.25       0.26  </a:t>
            </a:r>
          </a:p>
          <a:p>
            <a:pPr marL="108000" indent="0">
              <a:buNone/>
            </a:pPr>
            <a:r>
              <a:rPr lang="en-US" sz="1800" dirty="0">
                <a:latin typeface="Courier New" panose="02070309020205020404" pitchFamily="49" charset="0"/>
                <a:cs typeface="Courier New" panose="02070309020205020404" pitchFamily="49" charset="0"/>
              </a:rPr>
              <a:t>---------------------------</a:t>
            </a:r>
          </a:p>
          <a:p>
            <a:pPr marL="108000" indent="0">
              <a:buNone/>
            </a:pPr>
            <a:r>
              <a:rPr lang="en-US" sz="1800" dirty="0">
                <a:latin typeface="Courier New" panose="02070309020205020404" pitchFamily="49" charset="0"/>
                <a:cs typeface="Courier New" panose="02070309020205020404" pitchFamily="49" charset="0"/>
              </a:rPr>
              <a:t>       0.731250   0.750360 </a:t>
            </a:r>
          </a:p>
          <a:p>
            <a:pPr marL="108000" indent="0">
              <a:buNone/>
            </a:pPr>
            <a:r>
              <a:rPr lang="en-US" sz="1800" dirty="0">
                <a:latin typeface="Courier New" panose="02070309020205020404" pitchFamily="49" charset="0"/>
                <a:cs typeface="Courier New" panose="02070309020205020404" pitchFamily="49" charset="0"/>
              </a:rPr>
              <a:t>       0.766441   0.730547</a:t>
            </a:r>
          </a:p>
          <a:p>
            <a:pPr marL="108000" indent="0">
              <a:buNone/>
            </a:pPr>
            <a:r>
              <a:rPr lang="en-US" sz="1800" dirty="0">
                <a:latin typeface="Courier New" panose="02070309020205020404" pitchFamily="49" charset="0"/>
                <a:cs typeface="Courier New" panose="02070309020205020404" pitchFamily="49" charset="0"/>
              </a:rPr>
              <a:t>       0.698135   0.767707</a:t>
            </a:r>
          </a:p>
          <a:p>
            <a:pPr marL="108000" indent="0">
              <a:buNone/>
            </a:pPr>
            <a:r>
              <a:rPr lang="en-US" sz="1800" dirty="0">
                <a:latin typeface="Courier New" panose="02070309020205020404" pitchFamily="49" charset="0"/>
                <a:cs typeface="Courier New" panose="02070309020205020404" pitchFamily="49" charset="0"/>
              </a:rPr>
              <a:t>       0.821896   0.695499</a:t>
            </a:r>
          </a:p>
          <a:p>
            <a:pPr marL="108000" indent="0">
              <a:buNone/>
            </a:pPr>
            <a:r>
              <a:rPr lang="en-US" sz="1800" dirty="0">
                <a:latin typeface="Courier New" panose="02070309020205020404" pitchFamily="49" charset="0"/>
                <a:cs typeface="Courier New" panose="02070309020205020404" pitchFamily="49" charset="0"/>
              </a:rPr>
              <a:t>       0.570894   0.825942</a:t>
            </a:r>
          </a:p>
          <a:p>
            <a:pPr marL="108000" indent="0">
              <a:buNone/>
            </a:pPr>
            <a:r>
              <a:rPr lang="en-US" sz="1800" dirty="0">
                <a:latin typeface="Courier New" panose="02070309020205020404" pitchFamily="49" charset="0"/>
                <a:cs typeface="Courier New" panose="02070309020205020404" pitchFamily="49" charset="0"/>
              </a:rPr>
              <a:t>       0.955399   0.560671</a:t>
            </a:r>
          </a:p>
          <a:p>
            <a:pPr marL="108000" indent="0">
              <a:buNone/>
            </a:pPr>
            <a:r>
              <a:rPr lang="en-US" sz="1800" dirty="0">
                <a:latin typeface="Courier New" panose="02070309020205020404" pitchFamily="49" charset="0"/>
                <a:cs typeface="Courier New" panose="02070309020205020404" pitchFamily="49" charset="0"/>
              </a:rPr>
              <a:t>       0.166187   0.960644</a:t>
            </a:r>
          </a:p>
          <a:p>
            <a:pPr marL="108000" indent="0">
              <a:buNone/>
            </a:pPr>
            <a:r>
              <a:rPr lang="en-US" sz="1800" dirty="0">
                <a:latin typeface="Courier New" panose="02070309020205020404" pitchFamily="49" charset="0"/>
                <a:cs typeface="Courier New" panose="02070309020205020404" pitchFamily="49" charset="0"/>
              </a:rPr>
              <a:t>       0.540418   0.147447</a:t>
            </a:r>
          </a:p>
          <a:p>
            <a:pPr marL="108000" indent="0">
              <a:buNone/>
            </a:pPr>
            <a:r>
              <a:rPr lang="en-US" sz="1800" dirty="0">
                <a:latin typeface="Courier New" panose="02070309020205020404" pitchFamily="49" charset="0"/>
                <a:cs typeface="Courier New" panose="02070309020205020404" pitchFamily="49" charset="0"/>
              </a:rPr>
              <a:t>       0.968629   0.490255</a:t>
            </a:r>
          </a:p>
          <a:p>
            <a:pPr marL="108000" indent="0">
              <a:buNone/>
            </a:pPr>
            <a:r>
              <a:rPr lang="en-US" sz="1800" dirty="0">
                <a:latin typeface="Courier New" panose="02070309020205020404" pitchFamily="49" charset="0"/>
                <a:cs typeface="Courier New" panose="02070309020205020404" pitchFamily="49" charset="0"/>
              </a:rPr>
              <a:t>       0.118509   0.974630 </a:t>
            </a:r>
          </a:p>
        </p:txBody>
      </p:sp>
      <p:sp>
        <p:nvSpPr>
          <p:cNvPr id="8" name="CustomShape 1">
            <a:extLst>
              <a:ext uri="{FF2B5EF4-FFF2-40B4-BE49-F238E27FC236}">
                <a16:creationId xmlns:a16="http://schemas.microsoft.com/office/drawing/2014/main" id="{58E16AE9-E870-F0BD-EB76-C364970C8B3A}"/>
              </a:ext>
            </a:extLst>
          </p:cNvPr>
          <p:cNvSpPr/>
          <p:nvPr/>
        </p:nvSpPr>
        <p:spPr>
          <a:xfrm>
            <a:off x="4876680" y="6324480"/>
            <a:ext cx="289476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1400" spc="-1" dirty="0">
                <a:solidFill>
                  <a:srgbClr val="000000"/>
                </a:solidFill>
                <a:uFill>
                  <a:solidFill>
                    <a:srgbClr val="FFFFFF"/>
                  </a:solidFill>
                </a:uFill>
                <a:latin typeface="Tahoma"/>
              </a:rPr>
              <a:t>Python Programming, 4/e</a:t>
            </a:r>
            <a:endParaRPr lang="en-US" spc="-1" dirty="0">
              <a:solidFill>
                <a:srgbClr val="000000"/>
              </a:solidFill>
              <a:uFill>
                <a:solidFill>
                  <a:srgbClr val="FFFFFF"/>
                </a:solidFill>
              </a:uFill>
              <a:latin typeface="Arial"/>
            </a:endParaRPr>
          </a:p>
        </p:txBody>
      </p:sp>
      <p:sp>
        <p:nvSpPr>
          <p:cNvPr id="9" name="CustomShape 2">
            <a:extLst>
              <a:ext uri="{FF2B5EF4-FFF2-40B4-BE49-F238E27FC236}">
                <a16:creationId xmlns:a16="http://schemas.microsoft.com/office/drawing/2014/main" id="{59D7BFEE-71C1-1C2D-247D-0A011CE8C830}"/>
              </a:ext>
            </a:extLst>
          </p:cNvPr>
          <p:cNvSpPr/>
          <p:nvPr/>
        </p:nvSpPr>
        <p:spPr>
          <a:xfrm>
            <a:off x="8305680" y="6324480"/>
            <a:ext cx="190440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4C3B1AF-31B9-47CD-8D13-B1254FA14AD9}" type="slidenum">
              <a:rPr lang="en-US" sz="1400" spc="-1">
                <a:solidFill>
                  <a:srgbClr val="000000"/>
                </a:solidFill>
                <a:uFill>
                  <a:solidFill>
                    <a:srgbClr val="FFFFFF"/>
                  </a:solidFill>
                </a:uFill>
                <a:latin typeface="Tahoma"/>
              </a:rPr>
              <a:t>50</a:t>
            </a:fld>
            <a:endParaRPr lang="en-US"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20266944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B99C4-6077-22B0-6E4A-80522B4F9527}"/>
              </a:ext>
            </a:extLst>
          </p:cNvPr>
          <p:cNvSpPr>
            <a:spLocks noGrp="1"/>
          </p:cNvSpPr>
          <p:nvPr>
            <p:ph type="title"/>
          </p:nvPr>
        </p:nvSpPr>
        <p:spPr>
          <a:xfrm>
            <a:off x="2914650" y="313275"/>
            <a:ext cx="9162570" cy="1144800"/>
          </a:xfrm>
        </p:spPr>
        <p:txBody>
          <a:bodyPr/>
          <a:lstStyle/>
          <a:p>
            <a:r>
              <a:rPr lang="en-US" dirty="0"/>
              <a:t>More String Methods</a:t>
            </a:r>
          </a:p>
        </p:txBody>
      </p:sp>
      <p:sp>
        <p:nvSpPr>
          <p:cNvPr id="4" name="Text Placeholder 3">
            <a:extLst>
              <a:ext uri="{FF2B5EF4-FFF2-40B4-BE49-F238E27FC236}">
                <a16:creationId xmlns:a16="http://schemas.microsoft.com/office/drawing/2014/main" id="{6E558AA9-C050-C654-7516-8A1252C2EC1B}"/>
              </a:ext>
            </a:extLst>
          </p:cNvPr>
          <p:cNvSpPr>
            <a:spLocks noGrp="1"/>
          </p:cNvSpPr>
          <p:nvPr>
            <p:ph type="body"/>
          </p:nvPr>
        </p:nvSpPr>
        <p:spPr>
          <a:xfrm>
            <a:off x="609600" y="1995045"/>
            <a:ext cx="10972320" cy="3977280"/>
          </a:xfrm>
        </p:spPr>
        <p:txBody>
          <a:bodyPr/>
          <a:lstStyle/>
          <a:p>
            <a:r>
              <a:rPr lang="en-US" dirty="0"/>
              <a:t>We need to get two values for input. We could do this with two separate input statements, but we could show off our new string processing skills to process the two values separated by a space.</a:t>
            </a:r>
          </a:p>
          <a:p>
            <a:pPr marL="108000" indent="0">
              <a:buNone/>
            </a:pPr>
            <a:r>
              <a:rPr lang="en-US" sz="2000" dirty="0">
                <a:latin typeface="Courier New" panose="02070309020205020404" pitchFamily="49" charset="0"/>
                <a:cs typeface="Courier New" panose="02070309020205020404" pitchFamily="49" charset="0"/>
              </a:rPr>
              <a:t>def </a:t>
            </a:r>
            <a:r>
              <a:rPr lang="en-US" sz="2000" dirty="0" err="1">
                <a:latin typeface="Courier New" panose="02070309020205020404" pitchFamily="49" charset="0"/>
                <a:cs typeface="Courier New" panose="02070309020205020404" pitchFamily="49" charset="0"/>
              </a:rPr>
              <a:t>get_inputs</a:t>
            </a:r>
            <a:r>
              <a:rPr lang="en-US" sz="2000" dirty="0">
                <a:latin typeface="Courier New" panose="02070309020205020404" pitchFamily="49" charset="0"/>
                <a:cs typeface="Courier New" panose="02070309020205020404" pitchFamily="49" charset="0"/>
              </a:rPr>
              <a:t>():</a:t>
            </a:r>
          </a:p>
          <a:p>
            <a:pPr marL="108000" indent="0">
              <a:buNone/>
            </a:pPr>
            <a:r>
              <a:rPr lang="en-US" sz="2000" dirty="0">
                <a:latin typeface="Courier New" panose="02070309020205020404" pitchFamily="49" charset="0"/>
                <a:cs typeface="Courier New" panose="02070309020205020404" pitchFamily="49" charset="0"/>
              </a:rPr>
              <a:t>    inputs = input("Enter two starting values between 0 and 1: ")</a:t>
            </a:r>
          </a:p>
          <a:p>
            <a:pPr marL="108000" indent="0">
              <a:buNone/>
            </a:pPr>
            <a:r>
              <a:rPr lang="en-US" sz="2000" dirty="0">
                <a:latin typeface="Courier New" panose="02070309020205020404" pitchFamily="49" charset="0"/>
                <a:cs typeface="Courier New" panose="02070309020205020404" pitchFamily="49" charset="0"/>
              </a:rPr>
              <a:t>    a, b = </a:t>
            </a:r>
            <a:r>
              <a:rPr lang="en-US" sz="2000" dirty="0" err="1">
                <a:latin typeface="Courier New" panose="02070309020205020404" pitchFamily="49" charset="0"/>
                <a:cs typeface="Courier New" panose="02070309020205020404" pitchFamily="49" charset="0"/>
              </a:rPr>
              <a:t>inputs.split</a:t>
            </a:r>
            <a:r>
              <a:rPr lang="en-US" sz="2000" dirty="0">
                <a:latin typeface="Courier New" panose="02070309020205020404" pitchFamily="49" charset="0"/>
                <a:cs typeface="Courier New" panose="02070309020205020404" pitchFamily="49" charset="0"/>
              </a:rPr>
              <a:t>()</a:t>
            </a:r>
          </a:p>
          <a:p>
            <a:pPr marL="108000" indent="0">
              <a:buNone/>
            </a:pPr>
            <a:r>
              <a:rPr lang="en-US" sz="2000" dirty="0">
                <a:latin typeface="Courier New" panose="02070309020205020404" pitchFamily="49" charset="0"/>
                <a:cs typeface="Courier New" panose="02070309020205020404" pitchFamily="49" charset="0"/>
              </a:rPr>
              <a:t>    return float(a), float(b)</a:t>
            </a:r>
          </a:p>
          <a:p>
            <a:r>
              <a:rPr lang="en-US" dirty="0">
                <a:cs typeface="Courier New" panose="02070309020205020404" pitchFamily="49" charset="0"/>
              </a:rPr>
              <a:t>Using this function, the main program can easily get the values:</a:t>
            </a:r>
            <a:br>
              <a:rPr lang="en-US" dirty="0">
                <a:cs typeface="Courier New" panose="02070309020205020404" pitchFamily="49" charset="0"/>
              </a:rPr>
            </a:br>
            <a:r>
              <a:rPr lang="en-US" sz="2000" dirty="0">
                <a:latin typeface="Courier New" panose="02070309020205020404" pitchFamily="49" charset="0"/>
                <a:cs typeface="Courier New" panose="02070309020205020404" pitchFamily="49" charset="0"/>
              </a:rPr>
              <a:t>x1, x2 = </a:t>
            </a:r>
            <a:r>
              <a:rPr lang="en-US" sz="2000" dirty="0" err="1">
                <a:latin typeface="Courier New" panose="02070309020205020404" pitchFamily="49" charset="0"/>
                <a:cs typeface="Courier New" panose="02070309020205020404" pitchFamily="49" charset="0"/>
              </a:rPr>
              <a:t>get_inputs</a:t>
            </a:r>
            <a:r>
              <a:rPr lang="en-US" sz="2000" dirty="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5" name="CustomShape 1">
            <a:extLst>
              <a:ext uri="{FF2B5EF4-FFF2-40B4-BE49-F238E27FC236}">
                <a16:creationId xmlns:a16="http://schemas.microsoft.com/office/drawing/2014/main" id="{99BEE6BA-A660-B039-D5BF-7C38725B9E54}"/>
              </a:ext>
            </a:extLst>
          </p:cNvPr>
          <p:cNvSpPr/>
          <p:nvPr/>
        </p:nvSpPr>
        <p:spPr>
          <a:xfrm>
            <a:off x="4876680" y="6324480"/>
            <a:ext cx="289476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1400" spc="-1" dirty="0">
                <a:solidFill>
                  <a:srgbClr val="000000"/>
                </a:solidFill>
                <a:uFill>
                  <a:solidFill>
                    <a:srgbClr val="FFFFFF"/>
                  </a:solidFill>
                </a:uFill>
                <a:latin typeface="Tahoma"/>
              </a:rPr>
              <a:t>Python Programming, 4/e</a:t>
            </a:r>
            <a:endParaRPr lang="en-US" spc="-1" dirty="0">
              <a:solidFill>
                <a:srgbClr val="000000"/>
              </a:solidFill>
              <a:uFill>
                <a:solidFill>
                  <a:srgbClr val="FFFFFF"/>
                </a:solidFill>
              </a:uFill>
              <a:latin typeface="Arial"/>
            </a:endParaRPr>
          </a:p>
        </p:txBody>
      </p:sp>
      <p:sp>
        <p:nvSpPr>
          <p:cNvPr id="6" name="CustomShape 2">
            <a:extLst>
              <a:ext uri="{FF2B5EF4-FFF2-40B4-BE49-F238E27FC236}">
                <a16:creationId xmlns:a16="http://schemas.microsoft.com/office/drawing/2014/main" id="{31E145AB-2C77-8671-522D-C806D10FBA7B}"/>
              </a:ext>
            </a:extLst>
          </p:cNvPr>
          <p:cNvSpPr/>
          <p:nvPr/>
        </p:nvSpPr>
        <p:spPr>
          <a:xfrm>
            <a:off x="8305680" y="6324480"/>
            <a:ext cx="190440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4C3B1AF-31B9-47CD-8D13-B1254FA14AD9}" type="slidenum">
              <a:rPr lang="en-US" sz="1400" spc="-1">
                <a:solidFill>
                  <a:srgbClr val="000000"/>
                </a:solidFill>
                <a:uFill>
                  <a:solidFill>
                    <a:srgbClr val="FFFFFF"/>
                  </a:solidFill>
                </a:uFill>
                <a:latin typeface="Tahoma"/>
              </a:rPr>
              <a:t>51</a:t>
            </a:fld>
            <a:endParaRPr lang="en-US"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165188730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B99C4-6077-22B0-6E4A-80522B4F9527}"/>
              </a:ext>
            </a:extLst>
          </p:cNvPr>
          <p:cNvSpPr>
            <a:spLocks noGrp="1"/>
          </p:cNvSpPr>
          <p:nvPr>
            <p:ph type="title"/>
          </p:nvPr>
        </p:nvSpPr>
        <p:spPr>
          <a:xfrm>
            <a:off x="2905124" y="273600"/>
            <a:ext cx="8676795" cy="1144800"/>
          </a:xfrm>
        </p:spPr>
        <p:txBody>
          <a:bodyPr/>
          <a:lstStyle/>
          <a:p>
            <a:r>
              <a:rPr lang="en-US" dirty="0"/>
              <a:t>More String Methods</a:t>
            </a:r>
          </a:p>
        </p:txBody>
      </p:sp>
      <p:sp>
        <p:nvSpPr>
          <p:cNvPr id="4" name="Text Placeholder 3">
            <a:extLst>
              <a:ext uri="{FF2B5EF4-FFF2-40B4-BE49-F238E27FC236}">
                <a16:creationId xmlns:a16="http://schemas.microsoft.com/office/drawing/2014/main" id="{7D32E239-552C-1B0A-8290-E81C4A5C59FC}"/>
              </a:ext>
            </a:extLst>
          </p:cNvPr>
          <p:cNvSpPr>
            <a:spLocks noGrp="1"/>
          </p:cNvSpPr>
          <p:nvPr>
            <p:ph type="body"/>
          </p:nvPr>
        </p:nvSpPr>
        <p:spPr>
          <a:xfrm>
            <a:off x="609840" y="2033145"/>
            <a:ext cx="10972320" cy="3977280"/>
          </a:xfrm>
        </p:spPr>
        <p:txBody>
          <a:bodyPr/>
          <a:lstStyle/>
          <a:p>
            <a:r>
              <a:rPr lang="en-US" dirty="0"/>
              <a:t>The first thing we need to do is print out the table headings.</a:t>
            </a:r>
          </a:p>
          <a:p>
            <a:r>
              <a:rPr lang="en-US" dirty="0"/>
              <a:t>We want the two input values to be centered in columns in the heading of the table.</a:t>
            </a:r>
          </a:p>
          <a:p>
            <a:r>
              <a:rPr lang="en-US" dirty="0"/>
              <a:t>If we round the values to six digits (including 0’s at the beginning) means the column is 8 characters wide.</a:t>
            </a:r>
          </a:p>
          <a:p>
            <a:r>
              <a:rPr lang="en-US" dirty="0"/>
              <a:t>We can use the </a:t>
            </a:r>
            <a:r>
              <a:rPr lang="en-US" sz="2400" dirty="0">
                <a:latin typeface="Courier New" panose="02070309020205020404" pitchFamily="49" charset="0"/>
                <a:cs typeface="Courier New" panose="02070309020205020404" pitchFamily="49" charset="0"/>
              </a:rPr>
              <a:t>center</a:t>
            </a:r>
            <a:r>
              <a:rPr lang="en-US" dirty="0"/>
              <a:t> string method to center the digits in the column.</a:t>
            </a:r>
          </a:p>
          <a:p>
            <a:r>
              <a:rPr lang="en-US" dirty="0"/>
              <a:t>Be sure to remember to convert the numbers into strings first so you can use the string method!</a:t>
            </a:r>
          </a:p>
        </p:txBody>
      </p:sp>
      <p:sp>
        <p:nvSpPr>
          <p:cNvPr id="5" name="CustomShape 1">
            <a:extLst>
              <a:ext uri="{FF2B5EF4-FFF2-40B4-BE49-F238E27FC236}">
                <a16:creationId xmlns:a16="http://schemas.microsoft.com/office/drawing/2014/main" id="{D88AFB92-D9C3-CADD-45D9-A403FA89E5F3}"/>
              </a:ext>
            </a:extLst>
          </p:cNvPr>
          <p:cNvSpPr/>
          <p:nvPr/>
        </p:nvSpPr>
        <p:spPr>
          <a:xfrm>
            <a:off x="4876680" y="6324480"/>
            <a:ext cx="289476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1400" spc="-1" dirty="0">
                <a:solidFill>
                  <a:srgbClr val="000000"/>
                </a:solidFill>
                <a:uFill>
                  <a:solidFill>
                    <a:srgbClr val="FFFFFF"/>
                  </a:solidFill>
                </a:uFill>
                <a:latin typeface="Tahoma"/>
              </a:rPr>
              <a:t>Python Programming, 4/e</a:t>
            </a:r>
            <a:endParaRPr lang="en-US" spc="-1" dirty="0">
              <a:solidFill>
                <a:srgbClr val="000000"/>
              </a:solidFill>
              <a:uFill>
                <a:solidFill>
                  <a:srgbClr val="FFFFFF"/>
                </a:solidFill>
              </a:uFill>
              <a:latin typeface="Arial"/>
            </a:endParaRPr>
          </a:p>
        </p:txBody>
      </p:sp>
      <p:sp>
        <p:nvSpPr>
          <p:cNvPr id="6" name="CustomShape 2">
            <a:extLst>
              <a:ext uri="{FF2B5EF4-FFF2-40B4-BE49-F238E27FC236}">
                <a16:creationId xmlns:a16="http://schemas.microsoft.com/office/drawing/2014/main" id="{A905120F-027B-718C-F4E4-627C8E95A6F1}"/>
              </a:ext>
            </a:extLst>
          </p:cNvPr>
          <p:cNvSpPr/>
          <p:nvPr/>
        </p:nvSpPr>
        <p:spPr>
          <a:xfrm>
            <a:off x="8305680" y="6324480"/>
            <a:ext cx="190440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4C3B1AF-31B9-47CD-8D13-B1254FA14AD9}" type="slidenum">
              <a:rPr lang="en-US" sz="1400" spc="-1">
                <a:solidFill>
                  <a:srgbClr val="000000"/>
                </a:solidFill>
                <a:uFill>
                  <a:solidFill>
                    <a:srgbClr val="FFFFFF"/>
                  </a:solidFill>
                </a:uFill>
                <a:latin typeface="Tahoma"/>
              </a:rPr>
              <a:t>52</a:t>
            </a:fld>
            <a:endParaRPr lang="en-US"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340579059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193C0FC-CABC-A261-1938-885C23F9980B}"/>
              </a:ext>
            </a:extLst>
          </p:cNvPr>
          <p:cNvSpPr>
            <a:spLocks noGrp="1"/>
          </p:cNvSpPr>
          <p:nvPr>
            <p:ph type="title"/>
          </p:nvPr>
        </p:nvSpPr>
        <p:spPr>
          <a:xfrm>
            <a:off x="2895600" y="273600"/>
            <a:ext cx="8686320" cy="1144800"/>
          </a:xfrm>
        </p:spPr>
        <p:txBody>
          <a:bodyPr/>
          <a:lstStyle/>
          <a:p>
            <a:r>
              <a:rPr lang="en-US" dirty="0"/>
              <a:t>More String Methods</a:t>
            </a:r>
          </a:p>
        </p:txBody>
      </p:sp>
      <p:sp>
        <p:nvSpPr>
          <p:cNvPr id="5" name="Text Placeholder 4">
            <a:extLst>
              <a:ext uri="{FF2B5EF4-FFF2-40B4-BE49-F238E27FC236}">
                <a16:creationId xmlns:a16="http://schemas.microsoft.com/office/drawing/2014/main" id="{3302EBFA-6932-2797-D455-528708DAF31C}"/>
              </a:ext>
            </a:extLst>
          </p:cNvPr>
          <p:cNvSpPr>
            <a:spLocks noGrp="1"/>
          </p:cNvSpPr>
          <p:nvPr>
            <p:ph type="body"/>
          </p:nvPr>
        </p:nvSpPr>
        <p:spPr>
          <a:xfrm>
            <a:off x="609600" y="1995045"/>
            <a:ext cx="10972320" cy="3977280"/>
          </a:xfrm>
        </p:spPr>
        <p:txBody>
          <a:bodyPr/>
          <a:lstStyle/>
          <a:p>
            <a:pPr marL="108000" indent="0">
              <a:buNone/>
            </a:pPr>
            <a:r>
              <a:rPr lang="en-US" sz="2000" dirty="0">
                <a:latin typeface="Courier New" panose="02070309020205020404" pitchFamily="49" charset="0"/>
                <a:cs typeface="Courier New" panose="02070309020205020404" pitchFamily="49" charset="0"/>
              </a:rPr>
              <a:t>def </a:t>
            </a:r>
            <a:r>
              <a:rPr lang="en-US" sz="2000" dirty="0" err="1">
                <a:latin typeface="Courier New" panose="02070309020205020404" pitchFamily="49" charset="0"/>
                <a:cs typeface="Courier New" panose="02070309020205020404" pitchFamily="49" charset="0"/>
              </a:rPr>
              <a:t>formatvalue</a:t>
            </a:r>
            <a:r>
              <a:rPr lang="en-US" sz="2000" dirty="0">
                <a:latin typeface="Courier New" panose="02070309020205020404" pitchFamily="49" charset="0"/>
                <a:cs typeface="Courier New" panose="02070309020205020404" pitchFamily="49" charset="0"/>
              </a:rPr>
              <a:t>(x):</a:t>
            </a:r>
          </a:p>
          <a:p>
            <a:pPr marL="108000" indent="0">
              <a:buNone/>
            </a:pPr>
            <a:r>
              <a:rPr lang="en-US" sz="2000" dirty="0">
                <a:latin typeface="Courier New" panose="02070309020205020404" pitchFamily="49" charset="0"/>
                <a:cs typeface="Courier New" panose="02070309020205020404" pitchFamily="49" charset="0"/>
              </a:rPr>
              <a:t>    digits = str(round(x, 6))</a:t>
            </a:r>
          </a:p>
          <a:p>
            <a:pPr marL="108000" indent="0">
              <a:buNone/>
            </a:pPr>
            <a:r>
              <a:rPr lang="en-US" sz="2000" dirty="0">
                <a:latin typeface="Courier New" panose="02070309020205020404" pitchFamily="49" charset="0"/>
                <a:cs typeface="Courier New" panose="02070309020205020404" pitchFamily="49" charset="0"/>
              </a:rPr>
              <a:t>    return </a:t>
            </a:r>
            <a:r>
              <a:rPr lang="en-US" sz="2000" dirty="0" err="1">
                <a:latin typeface="Courier New" panose="02070309020205020404" pitchFamily="49" charset="0"/>
                <a:cs typeface="Courier New" panose="02070309020205020404" pitchFamily="49" charset="0"/>
              </a:rPr>
              <a:t>digits.ljust</a:t>
            </a:r>
            <a:r>
              <a:rPr lang="en-US" sz="2000" dirty="0">
                <a:latin typeface="Courier New" panose="02070309020205020404" pitchFamily="49" charset="0"/>
                <a:cs typeface="Courier New" panose="02070309020205020404" pitchFamily="49" charset="0"/>
              </a:rPr>
              <a:t>(8)</a:t>
            </a:r>
          </a:p>
          <a:p>
            <a:r>
              <a:rPr lang="en-US" dirty="0">
                <a:cs typeface="Courier New" panose="02070309020205020404" pitchFamily="49" charset="0"/>
              </a:rPr>
              <a:t>Here, the values are left-justified so that the decimal places will all line up.</a:t>
            </a:r>
          </a:p>
          <a:p>
            <a:r>
              <a:rPr lang="en-US" dirty="0">
                <a:cs typeface="Courier New" panose="02070309020205020404" pitchFamily="49" charset="0"/>
              </a:rPr>
              <a:t>We can also use a function to make sure the same function is applied to all our data.</a:t>
            </a:r>
          </a:p>
          <a:p>
            <a:pPr marL="108000" indent="0">
              <a:buNone/>
            </a:pPr>
            <a:r>
              <a:rPr lang="en-US" sz="2000" dirty="0">
                <a:latin typeface="Courier New" panose="02070309020205020404" pitchFamily="49" charset="0"/>
                <a:cs typeface="Courier New" panose="02070309020205020404" pitchFamily="49" charset="0"/>
              </a:rPr>
              <a:t>def </a:t>
            </a:r>
            <a:r>
              <a:rPr lang="en-US" sz="2000" dirty="0" err="1">
                <a:latin typeface="Courier New" panose="02070309020205020404" pitchFamily="49" charset="0"/>
                <a:cs typeface="Courier New" panose="02070309020205020404" pitchFamily="49" charset="0"/>
              </a:rPr>
              <a:t>logisticfn</a:t>
            </a:r>
            <a:r>
              <a:rPr lang="en-US" sz="2000" dirty="0">
                <a:latin typeface="Courier New" panose="02070309020205020404" pitchFamily="49" charset="0"/>
                <a:cs typeface="Courier New" panose="02070309020205020404" pitchFamily="49" charset="0"/>
              </a:rPr>
              <a:t>(x):</a:t>
            </a:r>
          </a:p>
          <a:p>
            <a:pPr marL="108000" indent="0">
              <a:buNone/>
            </a:pPr>
            <a:r>
              <a:rPr lang="en-US" sz="2000" dirty="0">
                <a:latin typeface="Courier New" panose="02070309020205020404" pitchFamily="49" charset="0"/>
                <a:cs typeface="Courier New" panose="02070309020205020404" pitchFamily="49" charset="0"/>
              </a:rPr>
              <a:t>    return 3.9 * x * (1-x)</a:t>
            </a:r>
          </a:p>
        </p:txBody>
      </p:sp>
      <p:sp>
        <p:nvSpPr>
          <p:cNvPr id="6" name="CustomShape 1">
            <a:extLst>
              <a:ext uri="{FF2B5EF4-FFF2-40B4-BE49-F238E27FC236}">
                <a16:creationId xmlns:a16="http://schemas.microsoft.com/office/drawing/2014/main" id="{08F6FC9F-1D38-3F84-ED5F-82D8342B16C0}"/>
              </a:ext>
            </a:extLst>
          </p:cNvPr>
          <p:cNvSpPr/>
          <p:nvPr/>
        </p:nvSpPr>
        <p:spPr>
          <a:xfrm>
            <a:off x="4876680" y="6324480"/>
            <a:ext cx="289476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1400" spc="-1" dirty="0">
                <a:solidFill>
                  <a:srgbClr val="000000"/>
                </a:solidFill>
                <a:uFill>
                  <a:solidFill>
                    <a:srgbClr val="FFFFFF"/>
                  </a:solidFill>
                </a:uFill>
                <a:latin typeface="Tahoma"/>
              </a:rPr>
              <a:t>Python Programming, 4/e</a:t>
            </a:r>
            <a:endParaRPr lang="en-US" spc="-1" dirty="0">
              <a:solidFill>
                <a:srgbClr val="000000"/>
              </a:solidFill>
              <a:uFill>
                <a:solidFill>
                  <a:srgbClr val="FFFFFF"/>
                </a:solidFill>
              </a:uFill>
              <a:latin typeface="Arial"/>
            </a:endParaRPr>
          </a:p>
        </p:txBody>
      </p:sp>
      <p:sp>
        <p:nvSpPr>
          <p:cNvPr id="7" name="CustomShape 2">
            <a:extLst>
              <a:ext uri="{FF2B5EF4-FFF2-40B4-BE49-F238E27FC236}">
                <a16:creationId xmlns:a16="http://schemas.microsoft.com/office/drawing/2014/main" id="{46F986BC-1782-942D-DC41-25316FC220FB}"/>
              </a:ext>
            </a:extLst>
          </p:cNvPr>
          <p:cNvSpPr/>
          <p:nvPr/>
        </p:nvSpPr>
        <p:spPr>
          <a:xfrm>
            <a:off x="8305680" y="6324480"/>
            <a:ext cx="190440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4C3B1AF-31B9-47CD-8D13-B1254FA14AD9}" type="slidenum">
              <a:rPr lang="en-US" sz="1400" spc="-1">
                <a:solidFill>
                  <a:srgbClr val="000000"/>
                </a:solidFill>
                <a:uFill>
                  <a:solidFill>
                    <a:srgbClr val="FFFFFF"/>
                  </a:solidFill>
                </a:uFill>
                <a:latin typeface="Tahoma"/>
              </a:rPr>
              <a:t>53</a:t>
            </a:fld>
            <a:endParaRPr lang="en-US"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105536777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0B99C4-6077-22B0-6E4A-80522B4F9527}"/>
              </a:ext>
            </a:extLst>
          </p:cNvPr>
          <p:cNvSpPr>
            <a:spLocks noGrp="1"/>
          </p:cNvSpPr>
          <p:nvPr>
            <p:ph type="title"/>
          </p:nvPr>
        </p:nvSpPr>
        <p:spPr/>
        <p:txBody>
          <a:bodyPr/>
          <a:lstStyle/>
          <a:p>
            <a:r>
              <a:rPr lang="en-US" dirty="0"/>
              <a:t>More String Methods</a:t>
            </a:r>
          </a:p>
        </p:txBody>
      </p:sp>
      <p:sp>
        <p:nvSpPr>
          <p:cNvPr id="6" name="Text Placeholder 5">
            <a:extLst>
              <a:ext uri="{FF2B5EF4-FFF2-40B4-BE49-F238E27FC236}">
                <a16:creationId xmlns:a16="http://schemas.microsoft.com/office/drawing/2014/main" id="{3405EEFC-DB4C-3960-D5AE-B41AD9C463C9}"/>
              </a:ext>
            </a:extLst>
          </p:cNvPr>
          <p:cNvSpPr>
            <a:spLocks noGrp="1"/>
          </p:cNvSpPr>
          <p:nvPr>
            <p:ph type="body"/>
          </p:nvPr>
        </p:nvSpPr>
        <p:spPr>
          <a:xfrm>
            <a:off x="529080" y="2880720"/>
            <a:ext cx="5354400" cy="2710455"/>
          </a:xfrm>
        </p:spPr>
        <p:txBody>
          <a:bodyPr/>
          <a:lstStyle/>
          <a:p>
            <a:r>
              <a:rPr lang="en-US" dirty="0"/>
              <a:t>There’s a problem with our output…</a:t>
            </a:r>
          </a:p>
          <a:p>
            <a:pPr marL="108000" indent="0">
              <a:buNone/>
            </a:pPr>
            <a:endParaRPr lang="en-US" dirty="0"/>
          </a:p>
        </p:txBody>
      </p:sp>
      <p:sp>
        <p:nvSpPr>
          <p:cNvPr id="7" name="Text Placeholder 6">
            <a:extLst>
              <a:ext uri="{FF2B5EF4-FFF2-40B4-BE49-F238E27FC236}">
                <a16:creationId xmlns:a16="http://schemas.microsoft.com/office/drawing/2014/main" id="{832D285F-78C2-5B1B-5FE7-4E20A23F359E}"/>
              </a:ext>
            </a:extLst>
          </p:cNvPr>
          <p:cNvSpPr>
            <a:spLocks noGrp="1"/>
          </p:cNvSpPr>
          <p:nvPr>
            <p:ph type="body"/>
          </p:nvPr>
        </p:nvSpPr>
        <p:spPr>
          <a:xfrm>
            <a:off x="5051221" y="1128270"/>
            <a:ext cx="7016953" cy="5456130"/>
          </a:xfrm>
        </p:spPr>
        <p:txBody>
          <a:bodyPr/>
          <a:lstStyle/>
          <a:p>
            <a:pPr marL="108000" indent="0">
              <a:buNone/>
            </a:pPr>
            <a:r>
              <a:rPr lang="en-US" sz="1800" dirty="0">
                <a:latin typeface="Courier New" panose="02070309020205020404" pitchFamily="49" charset="0"/>
                <a:cs typeface="Courier New" panose="02070309020205020404" pitchFamily="49" charset="0"/>
              </a:rPr>
              <a:t>This program illustrates a chaotic function.</a:t>
            </a:r>
          </a:p>
          <a:p>
            <a:pPr marL="108000" indent="0">
              <a:buNone/>
            </a:pPr>
            <a:r>
              <a:rPr lang="en-US" sz="1800" dirty="0">
                <a:latin typeface="Courier New" panose="02070309020205020404" pitchFamily="49" charset="0"/>
                <a:cs typeface="Courier New" panose="02070309020205020404" pitchFamily="49" charset="0"/>
              </a:rPr>
              <a:t>Enter two starting values between 0 and 1: .25 .26</a:t>
            </a:r>
          </a:p>
          <a:p>
            <a:pPr marL="108000" indent="0">
              <a:buNone/>
            </a:pPr>
            <a:endParaRPr lang="en-US" sz="1800" dirty="0">
              <a:latin typeface="Courier New" panose="02070309020205020404" pitchFamily="49" charset="0"/>
              <a:cs typeface="Courier New" panose="02070309020205020404" pitchFamily="49" charset="0"/>
            </a:endParaRPr>
          </a:p>
          <a:p>
            <a:pPr marL="108000" indent="0">
              <a:buNone/>
            </a:pPr>
            <a:r>
              <a:rPr lang="en-US" sz="1800" dirty="0">
                <a:latin typeface="Courier New" panose="02070309020205020404" pitchFamily="49" charset="0"/>
                <a:cs typeface="Courier New" panose="02070309020205020404" pitchFamily="49" charset="0"/>
              </a:rPr>
              <a:t>input:   0.25       0.26  </a:t>
            </a:r>
          </a:p>
          <a:p>
            <a:pPr marL="108000" indent="0">
              <a:buNone/>
            </a:pPr>
            <a:r>
              <a:rPr lang="en-US" sz="1800" dirty="0">
                <a:latin typeface="Courier New" panose="02070309020205020404" pitchFamily="49" charset="0"/>
                <a:cs typeface="Courier New" panose="02070309020205020404" pitchFamily="49" charset="0"/>
              </a:rPr>
              <a:t>---------------------------</a:t>
            </a:r>
          </a:p>
          <a:p>
            <a:pPr marL="108000" indent="0">
              <a:buNone/>
            </a:pPr>
            <a:r>
              <a:rPr lang="en-US" sz="1800" dirty="0">
                <a:latin typeface="Courier New" panose="02070309020205020404" pitchFamily="49" charset="0"/>
                <a:cs typeface="Courier New" panose="02070309020205020404" pitchFamily="49" charset="0"/>
              </a:rPr>
              <a:t>       0.73125    0.75036 </a:t>
            </a:r>
          </a:p>
          <a:p>
            <a:pPr marL="108000" indent="0">
              <a:buNone/>
            </a:pPr>
            <a:r>
              <a:rPr lang="en-US" sz="1800" dirty="0">
                <a:latin typeface="Courier New" panose="02070309020205020404" pitchFamily="49" charset="0"/>
                <a:cs typeface="Courier New" panose="02070309020205020404" pitchFamily="49" charset="0"/>
              </a:rPr>
              <a:t>       0.766441   0.730547</a:t>
            </a:r>
          </a:p>
          <a:p>
            <a:pPr marL="108000" indent="0">
              <a:buNone/>
            </a:pPr>
            <a:r>
              <a:rPr lang="en-US" sz="1800" dirty="0">
                <a:latin typeface="Courier New" panose="02070309020205020404" pitchFamily="49" charset="0"/>
                <a:cs typeface="Courier New" panose="02070309020205020404" pitchFamily="49" charset="0"/>
              </a:rPr>
              <a:t>       0.698135   0.767707</a:t>
            </a:r>
          </a:p>
          <a:p>
            <a:pPr marL="108000" indent="0">
              <a:buNone/>
            </a:pPr>
            <a:r>
              <a:rPr lang="en-US" sz="1800" dirty="0">
                <a:latin typeface="Courier New" panose="02070309020205020404" pitchFamily="49" charset="0"/>
                <a:cs typeface="Courier New" panose="02070309020205020404" pitchFamily="49" charset="0"/>
              </a:rPr>
              <a:t>       0.821896   0.695499</a:t>
            </a:r>
          </a:p>
          <a:p>
            <a:pPr marL="108000" indent="0">
              <a:buNone/>
            </a:pPr>
            <a:r>
              <a:rPr lang="en-US" sz="1800" dirty="0">
                <a:latin typeface="Courier New" panose="02070309020205020404" pitchFamily="49" charset="0"/>
                <a:cs typeface="Courier New" panose="02070309020205020404" pitchFamily="49" charset="0"/>
              </a:rPr>
              <a:t>       0.570894   0.825942</a:t>
            </a:r>
          </a:p>
          <a:p>
            <a:pPr marL="108000" indent="0">
              <a:buNone/>
            </a:pPr>
            <a:r>
              <a:rPr lang="en-US" sz="1800" dirty="0">
                <a:latin typeface="Courier New" panose="02070309020205020404" pitchFamily="49" charset="0"/>
                <a:cs typeface="Courier New" panose="02070309020205020404" pitchFamily="49" charset="0"/>
              </a:rPr>
              <a:t>       0.955399   0.560671</a:t>
            </a:r>
          </a:p>
          <a:p>
            <a:pPr marL="108000" indent="0">
              <a:buNone/>
            </a:pPr>
            <a:r>
              <a:rPr lang="en-US" sz="1800" dirty="0">
                <a:latin typeface="Courier New" panose="02070309020205020404" pitchFamily="49" charset="0"/>
                <a:cs typeface="Courier New" panose="02070309020205020404" pitchFamily="49" charset="0"/>
              </a:rPr>
              <a:t>       0.166187   0.960644</a:t>
            </a:r>
          </a:p>
          <a:p>
            <a:pPr marL="108000" indent="0">
              <a:buNone/>
            </a:pPr>
            <a:r>
              <a:rPr lang="en-US" sz="1800" dirty="0">
                <a:latin typeface="Courier New" panose="02070309020205020404" pitchFamily="49" charset="0"/>
                <a:cs typeface="Courier New" panose="02070309020205020404" pitchFamily="49" charset="0"/>
              </a:rPr>
              <a:t>       0.540418   0.147447</a:t>
            </a:r>
          </a:p>
          <a:p>
            <a:pPr marL="108000" indent="0">
              <a:buNone/>
            </a:pPr>
            <a:r>
              <a:rPr lang="en-US" sz="1800" dirty="0">
                <a:latin typeface="Courier New" panose="02070309020205020404" pitchFamily="49" charset="0"/>
                <a:cs typeface="Courier New" panose="02070309020205020404" pitchFamily="49" charset="0"/>
              </a:rPr>
              <a:t>       0.968629   0.490255</a:t>
            </a:r>
          </a:p>
          <a:p>
            <a:pPr marL="108000" indent="0">
              <a:buNone/>
            </a:pPr>
            <a:r>
              <a:rPr lang="en-US" sz="1800" dirty="0">
                <a:latin typeface="Courier New" panose="02070309020205020404" pitchFamily="49" charset="0"/>
                <a:cs typeface="Courier New" panose="02070309020205020404" pitchFamily="49" charset="0"/>
              </a:rPr>
              <a:t>       0.118509   0.97463</a:t>
            </a:r>
          </a:p>
        </p:txBody>
      </p:sp>
      <p:sp>
        <p:nvSpPr>
          <p:cNvPr id="8" name="CustomShape 1">
            <a:extLst>
              <a:ext uri="{FF2B5EF4-FFF2-40B4-BE49-F238E27FC236}">
                <a16:creationId xmlns:a16="http://schemas.microsoft.com/office/drawing/2014/main" id="{58E16AE9-E870-F0BD-EB76-C364970C8B3A}"/>
              </a:ext>
            </a:extLst>
          </p:cNvPr>
          <p:cNvSpPr/>
          <p:nvPr/>
        </p:nvSpPr>
        <p:spPr>
          <a:xfrm>
            <a:off x="4876680" y="6324480"/>
            <a:ext cx="289476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1400" spc="-1" dirty="0">
                <a:solidFill>
                  <a:srgbClr val="000000"/>
                </a:solidFill>
                <a:uFill>
                  <a:solidFill>
                    <a:srgbClr val="FFFFFF"/>
                  </a:solidFill>
                </a:uFill>
                <a:latin typeface="Tahoma"/>
              </a:rPr>
              <a:t>Python Programming, 4/e</a:t>
            </a:r>
            <a:endParaRPr lang="en-US" spc="-1" dirty="0">
              <a:solidFill>
                <a:srgbClr val="000000"/>
              </a:solidFill>
              <a:uFill>
                <a:solidFill>
                  <a:srgbClr val="FFFFFF"/>
                </a:solidFill>
              </a:uFill>
              <a:latin typeface="Arial"/>
            </a:endParaRPr>
          </a:p>
        </p:txBody>
      </p:sp>
      <p:sp>
        <p:nvSpPr>
          <p:cNvPr id="9" name="CustomShape 2">
            <a:extLst>
              <a:ext uri="{FF2B5EF4-FFF2-40B4-BE49-F238E27FC236}">
                <a16:creationId xmlns:a16="http://schemas.microsoft.com/office/drawing/2014/main" id="{59D7BFEE-71C1-1C2D-247D-0A011CE8C830}"/>
              </a:ext>
            </a:extLst>
          </p:cNvPr>
          <p:cNvSpPr/>
          <p:nvPr/>
        </p:nvSpPr>
        <p:spPr>
          <a:xfrm>
            <a:off x="8305680" y="6324480"/>
            <a:ext cx="190440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4C3B1AF-31B9-47CD-8D13-B1254FA14AD9}" type="slidenum">
              <a:rPr lang="en-US" sz="1400" spc="-1">
                <a:solidFill>
                  <a:srgbClr val="000000"/>
                </a:solidFill>
                <a:uFill>
                  <a:solidFill>
                    <a:srgbClr val="FFFFFF"/>
                  </a:solidFill>
                </a:uFill>
                <a:latin typeface="Tahoma"/>
              </a:rPr>
              <a:t>54</a:t>
            </a:fld>
            <a:endParaRPr lang="en-US" spc="-1" dirty="0">
              <a:solidFill>
                <a:srgbClr val="000000"/>
              </a:solidFill>
              <a:uFill>
                <a:solidFill>
                  <a:srgbClr val="FFFFFF"/>
                </a:solidFill>
              </a:uFill>
              <a:latin typeface="Arial"/>
            </a:endParaRPr>
          </a:p>
        </p:txBody>
      </p:sp>
    </p:spTree>
    <p:extLst>
      <p:ext uri="{BB962C8B-B14F-4D97-AF65-F5344CB8AC3E}">
        <p14:creationId xmlns:p14="http://schemas.microsoft.com/office/powerpoint/2010/main" val="363867711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 name="CustomShape 1"/>
          <p:cNvSpPr/>
          <p:nvPr/>
        </p:nvSpPr>
        <p:spPr>
          <a:xfrm>
            <a:off x="4876680" y="6324480"/>
            <a:ext cx="289476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1400" spc="-1" dirty="0">
                <a:solidFill>
                  <a:srgbClr val="000000"/>
                </a:solidFill>
                <a:uFill>
                  <a:solidFill>
                    <a:srgbClr val="FFFFFF"/>
                  </a:solidFill>
                </a:uFill>
                <a:latin typeface="Tahoma"/>
              </a:rPr>
              <a:t>Python Programming, 4/e</a:t>
            </a:r>
            <a:endParaRPr lang="en-US" spc="-1" dirty="0">
              <a:solidFill>
                <a:srgbClr val="000000"/>
              </a:solidFill>
              <a:uFill>
                <a:solidFill>
                  <a:srgbClr val="FFFFFF"/>
                </a:solidFill>
              </a:uFill>
              <a:latin typeface="Arial"/>
            </a:endParaRPr>
          </a:p>
        </p:txBody>
      </p:sp>
      <p:sp>
        <p:nvSpPr>
          <p:cNvPr id="489" name="CustomShape 2"/>
          <p:cNvSpPr/>
          <p:nvPr/>
        </p:nvSpPr>
        <p:spPr>
          <a:xfrm>
            <a:off x="8305680" y="6324480"/>
            <a:ext cx="190440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A882400-7DBB-4368-905F-9C8EC1C12D4B}" type="slidenum">
              <a:rPr lang="en-US" sz="1400" spc="-1">
                <a:solidFill>
                  <a:srgbClr val="000000"/>
                </a:solidFill>
                <a:uFill>
                  <a:solidFill>
                    <a:srgbClr val="FFFFFF"/>
                  </a:solidFill>
                </a:uFill>
                <a:latin typeface="Tahoma"/>
              </a:rPr>
              <a:t>55</a:t>
            </a:fld>
            <a:endParaRPr lang="en-US" spc="-1">
              <a:solidFill>
                <a:srgbClr val="000000"/>
              </a:solidFill>
              <a:uFill>
                <a:solidFill>
                  <a:srgbClr val="FFFFFF"/>
                </a:solidFill>
              </a:uFill>
              <a:latin typeface="Arial"/>
            </a:endParaRPr>
          </a:p>
        </p:txBody>
      </p:sp>
      <p:sp>
        <p:nvSpPr>
          <p:cNvPr id="490" name="CustomShape 3"/>
          <p:cNvSpPr/>
          <p:nvPr/>
        </p:nvSpPr>
        <p:spPr>
          <a:xfrm>
            <a:off x="2674920" y="617400"/>
            <a:ext cx="779220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400" spc="-1">
                <a:solidFill>
                  <a:srgbClr val="333399"/>
                </a:solidFill>
                <a:uFill>
                  <a:solidFill>
                    <a:srgbClr val="FFFFFF"/>
                  </a:solidFill>
                </a:uFill>
                <a:latin typeface="Tahoma"/>
              </a:rPr>
              <a:t>String Formatting</a:t>
            </a:r>
            <a:endParaRPr lang="en-US" spc="-1">
              <a:solidFill>
                <a:srgbClr val="000000"/>
              </a:solidFill>
              <a:uFill>
                <a:solidFill>
                  <a:srgbClr val="FFFFFF"/>
                </a:solidFill>
              </a:uFill>
              <a:latin typeface="Arial"/>
            </a:endParaRPr>
          </a:p>
        </p:txBody>
      </p:sp>
      <p:sp>
        <p:nvSpPr>
          <p:cNvPr id="491" name="CustomShape 4"/>
          <p:cNvSpPr/>
          <p:nvPr/>
        </p:nvSpPr>
        <p:spPr>
          <a:xfrm>
            <a:off x="2706600" y="2017800"/>
            <a:ext cx="7771680" cy="411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buClr>
                <a:srgbClr val="3333CC"/>
              </a:buClr>
              <a:buSzPct val="60000"/>
              <a:buFont typeface="Wingdings" charset="2"/>
              <a:buChar char=""/>
            </a:pPr>
            <a:r>
              <a:rPr lang="en-US" sz="3200" spc="-1" dirty="0">
                <a:solidFill>
                  <a:srgbClr val="000000"/>
                </a:solidFill>
                <a:uFill>
                  <a:solidFill>
                    <a:srgbClr val="FFFFFF"/>
                  </a:solidFill>
                </a:uFill>
                <a:latin typeface="Tahoma"/>
              </a:rPr>
              <a:t>String formatting is an easy way to get beautiful output!</a:t>
            </a:r>
            <a:endParaRPr lang="en-US" spc="-1" dirty="0">
              <a:solidFill>
                <a:srgbClr val="000000"/>
              </a:solidFill>
              <a:uFill>
                <a:solidFill>
                  <a:srgbClr val="FFFFFF"/>
                </a:solidFill>
              </a:uFill>
              <a:latin typeface="Arial"/>
            </a:endParaRPr>
          </a:p>
          <a:p>
            <a:pPr marL="343080" indent="-342360"/>
            <a:r>
              <a:rPr lang="en-US" sz="1600" spc="-1" dirty="0">
                <a:solidFill>
                  <a:srgbClr val="000000"/>
                </a:solidFill>
                <a:uFill>
                  <a:solidFill>
                    <a:srgbClr val="FFFFFF"/>
                  </a:solidFill>
                </a:uFill>
                <a:latin typeface="Courier New"/>
              </a:rPr>
              <a:t>Change Counter</a:t>
            </a:r>
            <a:endParaRPr lang="en-US" spc="-1" dirty="0">
              <a:solidFill>
                <a:srgbClr val="000000"/>
              </a:solidFill>
              <a:uFill>
                <a:solidFill>
                  <a:srgbClr val="FFFFFF"/>
                </a:solidFill>
              </a:uFill>
              <a:latin typeface="Arial"/>
            </a:endParaRPr>
          </a:p>
          <a:p>
            <a:pPr marL="343080" indent="-342360"/>
            <a:endParaRPr lang="en-US" spc="-1" dirty="0">
              <a:solidFill>
                <a:srgbClr val="000000"/>
              </a:solidFill>
              <a:uFill>
                <a:solidFill>
                  <a:srgbClr val="FFFFFF"/>
                </a:solidFill>
              </a:uFill>
              <a:latin typeface="Arial"/>
            </a:endParaRPr>
          </a:p>
          <a:p>
            <a:pPr marL="343080" indent="-342360"/>
            <a:r>
              <a:rPr lang="en-US" sz="1600" spc="-1" dirty="0">
                <a:solidFill>
                  <a:srgbClr val="000000"/>
                </a:solidFill>
                <a:uFill>
                  <a:solidFill>
                    <a:srgbClr val="FFFFFF"/>
                  </a:solidFill>
                </a:uFill>
                <a:latin typeface="Courier New"/>
              </a:rPr>
              <a:t>Please enter the count of each coin type.</a:t>
            </a:r>
            <a:endParaRPr lang="en-US" spc="-1" dirty="0">
              <a:solidFill>
                <a:srgbClr val="000000"/>
              </a:solidFill>
              <a:uFill>
                <a:solidFill>
                  <a:srgbClr val="FFFFFF"/>
                </a:solidFill>
              </a:uFill>
              <a:latin typeface="Arial"/>
            </a:endParaRPr>
          </a:p>
          <a:p>
            <a:pPr marL="343080" indent="-342360"/>
            <a:r>
              <a:rPr lang="en-US" sz="1600" spc="-1" dirty="0">
                <a:solidFill>
                  <a:srgbClr val="000000"/>
                </a:solidFill>
                <a:uFill>
                  <a:solidFill>
                    <a:srgbClr val="FFFFFF"/>
                  </a:solidFill>
                </a:uFill>
                <a:latin typeface="Courier New"/>
              </a:rPr>
              <a:t>Quarters: 6</a:t>
            </a:r>
            <a:endParaRPr lang="en-US" spc="-1" dirty="0">
              <a:solidFill>
                <a:srgbClr val="000000"/>
              </a:solidFill>
              <a:uFill>
                <a:solidFill>
                  <a:srgbClr val="FFFFFF"/>
                </a:solidFill>
              </a:uFill>
              <a:latin typeface="Arial"/>
            </a:endParaRPr>
          </a:p>
          <a:p>
            <a:pPr marL="343080" indent="-342360"/>
            <a:r>
              <a:rPr lang="en-US" sz="1600" spc="-1" dirty="0">
                <a:solidFill>
                  <a:srgbClr val="000000"/>
                </a:solidFill>
                <a:uFill>
                  <a:solidFill>
                    <a:srgbClr val="FFFFFF"/>
                  </a:solidFill>
                </a:uFill>
                <a:latin typeface="Courier New"/>
              </a:rPr>
              <a:t>Dimes: 0</a:t>
            </a:r>
            <a:endParaRPr lang="en-US" spc="-1" dirty="0">
              <a:solidFill>
                <a:srgbClr val="000000"/>
              </a:solidFill>
              <a:uFill>
                <a:solidFill>
                  <a:srgbClr val="FFFFFF"/>
                </a:solidFill>
              </a:uFill>
              <a:latin typeface="Arial"/>
            </a:endParaRPr>
          </a:p>
          <a:p>
            <a:pPr marL="343080" indent="-342360"/>
            <a:r>
              <a:rPr lang="en-US" sz="1600" spc="-1" dirty="0">
                <a:solidFill>
                  <a:srgbClr val="000000"/>
                </a:solidFill>
                <a:uFill>
                  <a:solidFill>
                    <a:srgbClr val="FFFFFF"/>
                  </a:solidFill>
                </a:uFill>
                <a:latin typeface="Courier New"/>
              </a:rPr>
              <a:t>Nickels: 0</a:t>
            </a:r>
            <a:endParaRPr lang="en-US" spc="-1" dirty="0">
              <a:solidFill>
                <a:srgbClr val="000000"/>
              </a:solidFill>
              <a:uFill>
                <a:solidFill>
                  <a:srgbClr val="FFFFFF"/>
                </a:solidFill>
              </a:uFill>
              <a:latin typeface="Arial"/>
            </a:endParaRPr>
          </a:p>
          <a:p>
            <a:pPr marL="343080" indent="-342360"/>
            <a:r>
              <a:rPr lang="en-US" sz="1600" spc="-1" dirty="0">
                <a:solidFill>
                  <a:srgbClr val="000000"/>
                </a:solidFill>
                <a:uFill>
                  <a:solidFill>
                    <a:srgbClr val="FFFFFF"/>
                  </a:solidFill>
                </a:uFill>
                <a:latin typeface="Courier New"/>
              </a:rPr>
              <a:t>Pennies: 0</a:t>
            </a:r>
            <a:endParaRPr lang="en-US" spc="-1" dirty="0">
              <a:solidFill>
                <a:srgbClr val="000000"/>
              </a:solidFill>
              <a:uFill>
                <a:solidFill>
                  <a:srgbClr val="FFFFFF"/>
                </a:solidFill>
              </a:uFill>
              <a:latin typeface="Arial"/>
            </a:endParaRPr>
          </a:p>
          <a:p>
            <a:pPr marL="343080" indent="-342360"/>
            <a:endParaRPr lang="en-US" spc="-1" dirty="0">
              <a:solidFill>
                <a:srgbClr val="000000"/>
              </a:solidFill>
              <a:uFill>
                <a:solidFill>
                  <a:srgbClr val="FFFFFF"/>
                </a:solidFill>
              </a:uFill>
              <a:latin typeface="Arial"/>
            </a:endParaRPr>
          </a:p>
          <a:p>
            <a:pPr marL="343080" indent="-342360"/>
            <a:r>
              <a:rPr lang="en-US" sz="1600" spc="-1" dirty="0">
                <a:solidFill>
                  <a:srgbClr val="000000"/>
                </a:solidFill>
                <a:uFill>
                  <a:solidFill>
                    <a:srgbClr val="FFFFFF"/>
                  </a:solidFill>
                </a:uFill>
                <a:latin typeface="Courier New"/>
              </a:rPr>
              <a:t>The total value of your change is $1.5</a:t>
            </a:r>
            <a:endParaRPr lang="en-US" spc="-1" dirty="0">
              <a:solidFill>
                <a:srgbClr val="000000"/>
              </a:solidFill>
              <a:uFill>
                <a:solidFill>
                  <a:srgbClr val="FFFFFF"/>
                </a:solidFill>
              </a:uFill>
              <a:latin typeface="Arial"/>
            </a:endParaRPr>
          </a:p>
          <a:p>
            <a:pPr marL="343080" indent="-342360">
              <a:buClr>
                <a:srgbClr val="3333CC"/>
              </a:buClr>
              <a:buSzPct val="60000"/>
              <a:buFont typeface="Wingdings" charset="2"/>
              <a:buChar char=""/>
            </a:pPr>
            <a:r>
              <a:rPr lang="en-US" sz="3200" spc="-1" dirty="0">
                <a:solidFill>
                  <a:srgbClr val="000000"/>
                </a:solidFill>
                <a:uFill>
                  <a:solidFill>
                    <a:srgbClr val="FFFFFF"/>
                  </a:solidFill>
                </a:uFill>
                <a:latin typeface="Tahoma"/>
              </a:rPr>
              <a:t>Shouldn</a:t>
            </a:r>
            <a:r>
              <a:rPr lang="en-US" sz="3200" spc="-1" dirty="0">
                <a:solidFill>
                  <a:srgbClr val="000000"/>
                </a:solidFill>
                <a:uFill>
                  <a:solidFill>
                    <a:srgbClr val="FFFFFF"/>
                  </a:solidFill>
                </a:uFill>
                <a:latin typeface="Times New Roman"/>
              </a:rPr>
              <a:t>’</a:t>
            </a:r>
            <a:r>
              <a:rPr lang="en-US" sz="3200" spc="-1" dirty="0">
                <a:solidFill>
                  <a:srgbClr val="000000"/>
                </a:solidFill>
                <a:uFill>
                  <a:solidFill>
                    <a:srgbClr val="FFFFFF"/>
                  </a:solidFill>
                </a:uFill>
                <a:latin typeface="Tahoma"/>
              </a:rPr>
              <a:t>t that be more like $1.50??</a:t>
            </a:r>
            <a:endParaRPr lang="en-US"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 name="CustomShape 1"/>
          <p:cNvSpPr/>
          <p:nvPr/>
        </p:nvSpPr>
        <p:spPr>
          <a:xfrm>
            <a:off x="4876680" y="6324480"/>
            <a:ext cx="289476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1400" spc="-1" dirty="0">
                <a:solidFill>
                  <a:srgbClr val="000000"/>
                </a:solidFill>
                <a:uFill>
                  <a:solidFill>
                    <a:srgbClr val="FFFFFF"/>
                  </a:solidFill>
                </a:uFill>
                <a:latin typeface="Tahoma"/>
              </a:rPr>
              <a:t>Python Programming, 4/e</a:t>
            </a:r>
            <a:endParaRPr lang="en-US" spc="-1" dirty="0">
              <a:solidFill>
                <a:srgbClr val="000000"/>
              </a:solidFill>
              <a:uFill>
                <a:solidFill>
                  <a:srgbClr val="FFFFFF"/>
                </a:solidFill>
              </a:uFill>
              <a:latin typeface="Arial"/>
            </a:endParaRPr>
          </a:p>
        </p:txBody>
      </p:sp>
      <p:sp>
        <p:nvSpPr>
          <p:cNvPr id="489" name="CustomShape 2"/>
          <p:cNvSpPr/>
          <p:nvPr/>
        </p:nvSpPr>
        <p:spPr>
          <a:xfrm>
            <a:off x="8305680" y="6324480"/>
            <a:ext cx="190440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A882400-7DBB-4368-905F-9C8EC1C12D4B}" type="slidenum">
              <a:rPr lang="en-US" sz="1400" spc="-1">
                <a:solidFill>
                  <a:srgbClr val="000000"/>
                </a:solidFill>
                <a:uFill>
                  <a:solidFill>
                    <a:srgbClr val="FFFFFF"/>
                  </a:solidFill>
                </a:uFill>
                <a:latin typeface="Tahoma"/>
              </a:rPr>
              <a:t>56</a:t>
            </a:fld>
            <a:endParaRPr lang="en-US" spc="-1">
              <a:solidFill>
                <a:srgbClr val="000000"/>
              </a:solidFill>
              <a:uFill>
                <a:solidFill>
                  <a:srgbClr val="FFFFFF"/>
                </a:solidFill>
              </a:uFill>
              <a:latin typeface="Arial"/>
            </a:endParaRPr>
          </a:p>
        </p:txBody>
      </p:sp>
      <p:sp>
        <p:nvSpPr>
          <p:cNvPr id="490" name="CustomShape 3"/>
          <p:cNvSpPr/>
          <p:nvPr/>
        </p:nvSpPr>
        <p:spPr>
          <a:xfrm>
            <a:off x="2674920" y="617400"/>
            <a:ext cx="779220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400" spc="-1">
                <a:solidFill>
                  <a:srgbClr val="333399"/>
                </a:solidFill>
                <a:uFill>
                  <a:solidFill>
                    <a:srgbClr val="FFFFFF"/>
                  </a:solidFill>
                </a:uFill>
                <a:latin typeface="Tahoma"/>
              </a:rPr>
              <a:t>String Formatting</a:t>
            </a:r>
            <a:endParaRPr lang="en-US" spc="-1">
              <a:solidFill>
                <a:srgbClr val="000000"/>
              </a:solidFill>
              <a:uFill>
                <a:solidFill>
                  <a:srgbClr val="FFFFFF"/>
                </a:solidFill>
              </a:uFill>
              <a:latin typeface="Arial"/>
            </a:endParaRPr>
          </a:p>
        </p:txBody>
      </p:sp>
      <p:sp>
        <p:nvSpPr>
          <p:cNvPr id="491" name="CustomShape 4"/>
          <p:cNvSpPr/>
          <p:nvPr/>
        </p:nvSpPr>
        <p:spPr>
          <a:xfrm>
            <a:off x="1209675" y="2017799"/>
            <a:ext cx="9972675" cy="444967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buClr>
                <a:srgbClr val="3333CC"/>
              </a:buClr>
              <a:buSzPct val="60000"/>
              <a:buFont typeface="Wingdings" charset="2"/>
              <a:buChar char=""/>
            </a:pPr>
            <a:r>
              <a:rPr lang="en-US" sz="2800" spc="-1" dirty="0">
                <a:solidFill>
                  <a:srgbClr val="000000"/>
                </a:solidFill>
                <a:uFill>
                  <a:solidFill>
                    <a:srgbClr val="FFFFFF"/>
                  </a:solidFill>
                </a:uFill>
                <a:latin typeface="Arial"/>
              </a:rPr>
              <a:t>The line of code producing this result looks like this:</a:t>
            </a:r>
          </a:p>
          <a:p>
            <a:pPr marL="720">
              <a:buClr>
                <a:srgbClr val="3333CC"/>
              </a:buClr>
              <a:buSzPct val="60000"/>
            </a:pPr>
            <a:r>
              <a:rPr lang="en-US" sz="2000" spc="-1" dirty="0">
                <a:solidFill>
                  <a:srgbClr val="000000"/>
                </a:solidFill>
                <a:uFill>
                  <a:solidFill>
                    <a:srgbClr val="FFFFFF"/>
                  </a:solidFill>
                </a:uFill>
                <a:latin typeface="Courier New" panose="02070309020205020404" pitchFamily="49" charset="0"/>
                <a:cs typeface="Courier New" panose="02070309020205020404" pitchFamily="49" charset="0"/>
              </a:rPr>
              <a:t>print("The total of your change is","$"+str(round(total,2))+".")</a:t>
            </a:r>
          </a:p>
          <a:p>
            <a:pPr marL="343620" indent="-342900">
              <a:buClr>
                <a:srgbClr val="3333CC"/>
              </a:buClr>
              <a:buSzPct val="60000"/>
              <a:buFont typeface="Arial" panose="020B0604020202020204" pitchFamily="34" charset="0"/>
              <a:buChar char="•"/>
            </a:pPr>
            <a:r>
              <a:rPr lang="en-US" sz="2800" spc="-1" dirty="0">
                <a:solidFill>
                  <a:srgbClr val="000000"/>
                </a:solidFill>
                <a:uFill>
                  <a:solidFill>
                    <a:srgbClr val="FFFFFF"/>
                  </a:solidFill>
                </a:uFill>
                <a:cs typeface="Courier New" panose="02070309020205020404" pitchFamily="49" charset="0"/>
              </a:rPr>
              <a:t>This is a common thing to want to do in Python. We can use formatted string literals, f-strings for short.</a:t>
            </a:r>
          </a:p>
          <a:p>
            <a:pPr marL="343620" indent="-342900">
              <a:buClr>
                <a:srgbClr val="3333CC"/>
              </a:buClr>
              <a:buSzPct val="60000"/>
              <a:buFont typeface="Arial" panose="020B0604020202020204" pitchFamily="34" charset="0"/>
              <a:buChar char="•"/>
            </a:pPr>
            <a:r>
              <a:rPr lang="en-US" sz="2800" spc="-1" dirty="0">
                <a:solidFill>
                  <a:srgbClr val="000000"/>
                </a:solidFill>
                <a:uFill>
                  <a:solidFill>
                    <a:srgbClr val="FFFFFF"/>
                  </a:solidFill>
                </a:uFill>
                <a:cs typeface="Courier New" panose="02070309020205020404" pitchFamily="49" charset="0"/>
              </a:rPr>
              <a:t>An f-string produces a string value.</a:t>
            </a:r>
          </a:p>
          <a:p>
            <a:pPr marL="343620" indent="-342900">
              <a:buClr>
                <a:srgbClr val="3333CC"/>
              </a:buClr>
              <a:buSzPct val="60000"/>
              <a:buFont typeface="Arial" panose="020B0604020202020204" pitchFamily="34" charset="0"/>
              <a:buChar char="•"/>
            </a:pPr>
            <a:r>
              <a:rPr lang="en-US" sz="2400" spc="-1" dirty="0">
                <a:solidFill>
                  <a:srgbClr val="000000"/>
                </a:solidFill>
                <a:uFill>
                  <a:solidFill>
                    <a:srgbClr val="FFFFFF"/>
                  </a:solidFill>
                </a:uFill>
                <a:latin typeface="Courier New" panose="02070309020205020404" pitchFamily="49" charset="0"/>
                <a:cs typeface="Courier New" panose="02070309020205020404" pitchFamily="49" charset="0"/>
              </a:rPr>
              <a:t>&gt;&gt;&gt;</a:t>
            </a:r>
            <a:r>
              <a:rPr lang="en-US" sz="2400" spc="-1" dirty="0" err="1">
                <a:solidFill>
                  <a:srgbClr val="000000"/>
                </a:solidFill>
                <a:uFill>
                  <a:solidFill>
                    <a:srgbClr val="FFFFFF"/>
                  </a:solidFill>
                </a:uFill>
                <a:latin typeface="Courier New" panose="02070309020205020404" pitchFamily="49" charset="0"/>
                <a:cs typeface="Courier New" panose="02070309020205020404" pitchFamily="49" charset="0"/>
              </a:rPr>
              <a:t>f"hello</a:t>
            </a:r>
            <a:r>
              <a:rPr lang="en-US" sz="2400" spc="-1" dirty="0">
                <a:solidFill>
                  <a:srgbClr val="000000"/>
                </a:solidFill>
                <a:uFill>
                  <a:solidFill>
                    <a:srgbClr val="FFFFFF"/>
                  </a:solidFill>
                </a:uFill>
                <a:latin typeface="Courier New" panose="02070309020205020404" pitchFamily="49" charset="0"/>
                <a:cs typeface="Courier New" panose="02070309020205020404" pitchFamily="49" charset="0"/>
              </a:rPr>
              <a:t> f-strings"</a:t>
            </a:r>
            <a:br>
              <a:rPr lang="en-US" sz="2400" spc="-1" dirty="0">
                <a:solidFill>
                  <a:srgbClr val="000000"/>
                </a:solidFill>
                <a:uFill>
                  <a:solidFill>
                    <a:srgbClr val="FFFFFF"/>
                  </a:solidFill>
                </a:uFill>
                <a:latin typeface="Courier New" panose="02070309020205020404" pitchFamily="49" charset="0"/>
                <a:cs typeface="Courier New" panose="02070309020205020404" pitchFamily="49" charset="0"/>
              </a:rPr>
            </a:br>
            <a:r>
              <a:rPr lang="en-US" sz="2400" spc="-1" dirty="0">
                <a:solidFill>
                  <a:srgbClr val="000000"/>
                </a:solidFill>
                <a:uFill>
                  <a:solidFill>
                    <a:srgbClr val="FFFFFF"/>
                  </a:solidFill>
                </a:uFill>
                <a:latin typeface="Courier New" panose="02070309020205020404" pitchFamily="49" charset="0"/>
                <a:cs typeface="Courier New" panose="02070309020205020404" pitchFamily="49" charset="0"/>
              </a:rPr>
              <a:t>   'hello f-strings’</a:t>
            </a:r>
          </a:p>
          <a:p>
            <a:pPr marL="343620" indent="-342900">
              <a:buClr>
                <a:srgbClr val="3333CC"/>
              </a:buClr>
              <a:buSzPct val="60000"/>
              <a:buFont typeface="Arial" panose="020B0604020202020204" pitchFamily="34" charset="0"/>
              <a:buChar char="•"/>
            </a:pPr>
            <a:r>
              <a:rPr lang="en-US" sz="2800" spc="-1" dirty="0">
                <a:solidFill>
                  <a:srgbClr val="000000"/>
                </a:solidFill>
                <a:uFill>
                  <a:solidFill>
                    <a:srgbClr val="FFFFFF"/>
                  </a:solidFill>
                </a:uFill>
                <a:cs typeface="Courier New" panose="02070309020205020404" pitchFamily="49" charset="0"/>
              </a:rPr>
              <a:t>We can embed expressions in the strings by placing them inside curly braces.</a:t>
            </a:r>
          </a:p>
          <a:p>
            <a:pPr marL="343620" indent="-342900">
              <a:buClr>
                <a:srgbClr val="3333CC"/>
              </a:buClr>
              <a:buSzPct val="60000"/>
              <a:buFont typeface="Arial" panose="020B0604020202020204" pitchFamily="34" charset="0"/>
              <a:buChar char="•"/>
            </a:pPr>
            <a:r>
              <a:rPr lang="en-US" sz="2400" spc="-1" dirty="0">
                <a:solidFill>
                  <a:srgbClr val="000000"/>
                </a:solidFill>
                <a:uFill>
                  <a:solidFill>
                    <a:srgbClr val="FFFFFF"/>
                  </a:solidFill>
                </a:uFill>
                <a:latin typeface="Courier New" panose="02070309020205020404" pitchFamily="49" charset="0"/>
                <a:cs typeface="Courier New" panose="02070309020205020404" pitchFamily="49" charset="0"/>
              </a:rPr>
              <a:t>&gt;&gt;&gt;f"3 + 4 = {3 + 4}."</a:t>
            </a:r>
            <a:br>
              <a:rPr lang="en-US" sz="2400" spc="-1" dirty="0">
                <a:solidFill>
                  <a:srgbClr val="000000"/>
                </a:solidFill>
                <a:uFill>
                  <a:solidFill>
                    <a:srgbClr val="FFFFFF"/>
                  </a:solidFill>
                </a:uFill>
                <a:latin typeface="Courier New" panose="02070309020205020404" pitchFamily="49" charset="0"/>
                <a:cs typeface="Courier New" panose="02070309020205020404" pitchFamily="49" charset="0"/>
              </a:rPr>
            </a:br>
            <a:r>
              <a:rPr lang="en-US" sz="2400" spc="-1" dirty="0">
                <a:solidFill>
                  <a:srgbClr val="000000"/>
                </a:solidFill>
                <a:uFill>
                  <a:solidFill>
                    <a:srgbClr val="FFFFFF"/>
                  </a:solidFill>
                </a:uFill>
                <a:latin typeface="Courier New" panose="02070309020205020404" pitchFamily="49" charset="0"/>
                <a:cs typeface="Courier New" panose="02070309020205020404" pitchFamily="49" charset="0"/>
              </a:rPr>
              <a:t>   '3 + 4 = 7.'</a:t>
            </a:r>
          </a:p>
        </p:txBody>
      </p:sp>
    </p:spTree>
    <p:extLst>
      <p:ext uri="{BB962C8B-B14F-4D97-AF65-F5344CB8AC3E}">
        <p14:creationId xmlns:p14="http://schemas.microsoft.com/office/powerpoint/2010/main" val="972363093"/>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 name="CustomShape 1"/>
          <p:cNvSpPr/>
          <p:nvPr/>
        </p:nvSpPr>
        <p:spPr>
          <a:xfrm>
            <a:off x="4876680" y="6324480"/>
            <a:ext cx="289476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1400" spc="-1" dirty="0">
                <a:solidFill>
                  <a:srgbClr val="000000"/>
                </a:solidFill>
                <a:uFill>
                  <a:solidFill>
                    <a:srgbClr val="FFFFFF"/>
                  </a:solidFill>
                </a:uFill>
                <a:latin typeface="Tahoma"/>
              </a:rPr>
              <a:t>Python Programming, 4/e</a:t>
            </a:r>
            <a:endParaRPr lang="en-US" spc="-1" dirty="0">
              <a:solidFill>
                <a:srgbClr val="000000"/>
              </a:solidFill>
              <a:uFill>
                <a:solidFill>
                  <a:srgbClr val="FFFFFF"/>
                </a:solidFill>
              </a:uFill>
              <a:latin typeface="Arial"/>
            </a:endParaRPr>
          </a:p>
        </p:txBody>
      </p:sp>
      <p:sp>
        <p:nvSpPr>
          <p:cNvPr id="489" name="CustomShape 2"/>
          <p:cNvSpPr/>
          <p:nvPr/>
        </p:nvSpPr>
        <p:spPr>
          <a:xfrm>
            <a:off x="8305680" y="6324480"/>
            <a:ext cx="190440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A882400-7DBB-4368-905F-9C8EC1C12D4B}" type="slidenum">
              <a:rPr lang="en-US" sz="1400" spc="-1">
                <a:solidFill>
                  <a:srgbClr val="000000"/>
                </a:solidFill>
                <a:uFill>
                  <a:solidFill>
                    <a:srgbClr val="FFFFFF"/>
                  </a:solidFill>
                </a:uFill>
                <a:latin typeface="Tahoma"/>
              </a:rPr>
              <a:t>57</a:t>
            </a:fld>
            <a:endParaRPr lang="en-US" spc="-1">
              <a:solidFill>
                <a:srgbClr val="000000"/>
              </a:solidFill>
              <a:uFill>
                <a:solidFill>
                  <a:srgbClr val="FFFFFF"/>
                </a:solidFill>
              </a:uFill>
              <a:latin typeface="Arial"/>
            </a:endParaRPr>
          </a:p>
        </p:txBody>
      </p:sp>
      <p:sp>
        <p:nvSpPr>
          <p:cNvPr id="490" name="CustomShape 3"/>
          <p:cNvSpPr/>
          <p:nvPr/>
        </p:nvSpPr>
        <p:spPr>
          <a:xfrm>
            <a:off x="2674920" y="617400"/>
            <a:ext cx="779220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400" spc="-1">
                <a:solidFill>
                  <a:srgbClr val="333399"/>
                </a:solidFill>
                <a:uFill>
                  <a:solidFill>
                    <a:srgbClr val="FFFFFF"/>
                  </a:solidFill>
                </a:uFill>
                <a:latin typeface="Tahoma"/>
              </a:rPr>
              <a:t>String Formatting</a:t>
            </a:r>
            <a:endParaRPr lang="en-US" spc="-1">
              <a:solidFill>
                <a:srgbClr val="000000"/>
              </a:solidFill>
              <a:uFill>
                <a:solidFill>
                  <a:srgbClr val="FFFFFF"/>
                </a:solidFill>
              </a:uFill>
              <a:latin typeface="Arial"/>
            </a:endParaRPr>
          </a:p>
        </p:txBody>
      </p:sp>
      <p:sp>
        <p:nvSpPr>
          <p:cNvPr id="491" name="CustomShape 4"/>
          <p:cNvSpPr/>
          <p:nvPr/>
        </p:nvSpPr>
        <p:spPr>
          <a:xfrm>
            <a:off x="1209675" y="2017799"/>
            <a:ext cx="9972675" cy="444967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buClr>
                <a:srgbClr val="3333CC"/>
              </a:buClr>
              <a:buSzPct val="60000"/>
              <a:buFont typeface="Wingdings" charset="2"/>
              <a:buChar char=""/>
            </a:pPr>
            <a:r>
              <a:rPr lang="en-US" sz="2800" spc="-1" dirty="0">
                <a:solidFill>
                  <a:srgbClr val="000000"/>
                </a:solidFill>
                <a:uFill>
                  <a:solidFill>
                    <a:srgbClr val="FFFFFF"/>
                  </a:solidFill>
                </a:uFill>
                <a:cs typeface="Courier New" panose="02070309020205020404" pitchFamily="49" charset="0"/>
              </a:rPr>
              <a:t>The ability to embed expression results in a string is very useful!</a:t>
            </a:r>
          </a:p>
          <a:p>
            <a:pPr marL="343080" indent="-342360">
              <a:buClr>
                <a:srgbClr val="3333CC"/>
              </a:buClr>
              <a:buSzPct val="60000"/>
              <a:buFont typeface="Wingdings" charset="2"/>
              <a:buChar char=""/>
            </a:pPr>
            <a:r>
              <a:rPr lang="en-US" sz="2800" spc="-1" dirty="0">
                <a:solidFill>
                  <a:srgbClr val="000000"/>
                </a:solidFill>
                <a:uFill>
                  <a:solidFill>
                    <a:srgbClr val="FFFFFF"/>
                  </a:solidFill>
                </a:uFill>
                <a:cs typeface="Courier New" panose="02070309020205020404" pitchFamily="49" charset="0"/>
              </a:rPr>
              <a:t>The complex print statement at the end of the change counter can be more easily handled with an f-string – we just need a template for the result.</a:t>
            </a:r>
          </a:p>
          <a:p>
            <a:pPr marL="343080" indent="-342360">
              <a:buClr>
                <a:srgbClr val="3333CC"/>
              </a:buClr>
              <a:buSzPct val="60000"/>
              <a:buFont typeface="Wingdings" charset="2"/>
              <a:buChar char=""/>
            </a:pPr>
            <a:r>
              <a:rPr lang="en-US" sz="2000" spc="-1" dirty="0">
                <a:solidFill>
                  <a:srgbClr val="000000"/>
                </a:solidFill>
                <a:uFill>
                  <a:solidFill>
                    <a:srgbClr val="FFFFFF"/>
                  </a:solidFill>
                </a:uFill>
                <a:latin typeface="Courier New" panose="02070309020205020404" pitchFamily="49" charset="0"/>
                <a:cs typeface="Courier New" panose="02070309020205020404" pitchFamily="49" charset="0"/>
              </a:rPr>
              <a:t>print(</a:t>
            </a:r>
            <a:r>
              <a:rPr lang="en-US" sz="2000" spc="-1" dirty="0" err="1">
                <a:solidFill>
                  <a:srgbClr val="000000"/>
                </a:solidFill>
                <a:uFill>
                  <a:solidFill>
                    <a:srgbClr val="FFFFFF"/>
                  </a:solidFill>
                </a:uFill>
                <a:latin typeface="Courier New" panose="02070309020205020404" pitchFamily="49" charset="0"/>
                <a:cs typeface="Courier New" panose="02070309020205020404" pitchFamily="49" charset="0"/>
              </a:rPr>
              <a:t>f"The</a:t>
            </a:r>
            <a:r>
              <a:rPr lang="en-US" sz="2000" spc="-1" dirty="0">
                <a:solidFill>
                  <a:srgbClr val="000000"/>
                </a:solidFill>
                <a:uFill>
                  <a:solidFill>
                    <a:srgbClr val="FFFFFF"/>
                  </a:solidFill>
                </a:uFill>
                <a:latin typeface="Courier New" panose="02070309020205020404" pitchFamily="49" charset="0"/>
                <a:cs typeface="Courier New" panose="02070309020205020404" pitchFamily="49" charset="0"/>
              </a:rPr>
              <a:t> total of your change is ${round(total,2)}.")</a:t>
            </a:r>
          </a:p>
          <a:p>
            <a:pPr marL="343080" indent="-342360">
              <a:buClr>
                <a:srgbClr val="3333CC"/>
              </a:buClr>
              <a:buSzPct val="60000"/>
              <a:buFont typeface="Wingdings" charset="2"/>
              <a:buChar char=""/>
            </a:pPr>
            <a:r>
              <a:rPr lang="en-US" sz="2800" spc="-1" dirty="0">
                <a:solidFill>
                  <a:srgbClr val="000000"/>
                </a:solidFill>
                <a:uFill>
                  <a:solidFill>
                    <a:srgbClr val="FFFFFF"/>
                  </a:solidFill>
                </a:uFill>
                <a:cs typeface="Courier New" panose="02070309020205020404" pitchFamily="49" charset="0"/>
              </a:rPr>
              <a:t>But wait! There’s more! We can also add hints for how we want the expression result to appear.</a:t>
            </a:r>
          </a:p>
          <a:p>
            <a:pPr marL="343080" indent="-342360">
              <a:buClr>
                <a:srgbClr val="3333CC"/>
              </a:buClr>
              <a:buSzPct val="60000"/>
              <a:buFont typeface="Wingdings" charset="2"/>
              <a:buChar char=""/>
            </a:pPr>
            <a:r>
              <a:rPr lang="en-US" sz="2000" spc="-1" dirty="0">
                <a:solidFill>
                  <a:srgbClr val="000000"/>
                </a:solidFill>
                <a:uFill>
                  <a:solidFill>
                    <a:srgbClr val="FFFFFF"/>
                  </a:solidFill>
                </a:uFill>
                <a:latin typeface="Courier New" panose="02070309020205020404" pitchFamily="49" charset="0"/>
                <a:cs typeface="Courier New" panose="02070309020205020404" pitchFamily="49" charset="0"/>
              </a:rPr>
              <a:t>print(</a:t>
            </a:r>
            <a:r>
              <a:rPr lang="en-US" sz="2000" spc="-1" dirty="0" err="1">
                <a:solidFill>
                  <a:srgbClr val="000000"/>
                </a:solidFill>
                <a:uFill>
                  <a:solidFill>
                    <a:srgbClr val="FFFFFF"/>
                  </a:solidFill>
                </a:uFill>
                <a:latin typeface="Courier New" panose="02070309020205020404" pitchFamily="49" charset="0"/>
                <a:cs typeface="Courier New" panose="02070309020205020404" pitchFamily="49" charset="0"/>
              </a:rPr>
              <a:t>f"The</a:t>
            </a:r>
            <a:r>
              <a:rPr lang="en-US" sz="2000" spc="-1" dirty="0">
                <a:solidFill>
                  <a:srgbClr val="000000"/>
                </a:solidFill>
                <a:uFill>
                  <a:solidFill>
                    <a:srgbClr val="FFFFFF"/>
                  </a:solidFill>
                </a:uFill>
                <a:latin typeface="Courier New" panose="02070309020205020404" pitchFamily="49" charset="0"/>
                <a:cs typeface="Courier New" panose="02070309020205020404" pitchFamily="49" charset="0"/>
              </a:rPr>
              <a:t> total of your change is ${total:0.2f}.")</a:t>
            </a:r>
            <a:br>
              <a:rPr lang="en-US" sz="2000" spc="-1" dirty="0">
                <a:solidFill>
                  <a:srgbClr val="000000"/>
                </a:solidFill>
                <a:uFill>
                  <a:solidFill>
                    <a:srgbClr val="FFFFFF"/>
                  </a:solidFill>
                </a:uFill>
                <a:latin typeface="Courier New" panose="02070309020205020404" pitchFamily="49" charset="0"/>
                <a:cs typeface="Courier New" panose="02070309020205020404" pitchFamily="49" charset="0"/>
              </a:rPr>
            </a:br>
            <a:r>
              <a:rPr lang="en-US" sz="2000" spc="-1" dirty="0">
                <a:solidFill>
                  <a:srgbClr val="000000"/>
                </a:solidFill>
                <a:uFill>
                  <a:solidFill>
                    <a:srgbClr val="FFFFFF"/>
                  </a:solidFill>
                </a:uFill>
                <a:latin typeface="Courier New" panose="02070309020205020404" pitchFamily="49" charset="0"/>
                <a:cs typeface="Courier New" panose="02070309020205020404" pitchFamily="49" charset="0"/>
              </a:rPr>
              <a:t>The total of your change is $1.50.</a:t>
            </a:r>
          </a:p>
        </p:txBody>
      </p:sp>
    </p:spTree>
    <p:extLst>
      <p:ext uri="{BB962C8B-B14F-4D97-AF65-F5344CB8AC3E}">
        <p14:creationId xmlns:p14="http://schemas.microsoft.com/office/powerpoint/2010/main" val="579444631"/>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 name="CustomShape 1"/>
          <p:cNvSpPr/>
          <p:nvPr/>
        </p:nvSpPr>
        <p:spPr>
          <a:xfrm>
            <a:off x="4876680" y="6324480"/>
            <a:ext cx="289476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1400" spc="-1" dirty="0">
                <a:solidFill>
                  <a:srgbClr val="000000"/>
                </a:solidFill>
                <a:uFill>
                  <a:solidFill>
                    <a:srgbClr val="FFFFFF"/>
                  </a:solidFill>
                </a:uFill>
                <a:latin typeface="Tahoma"/>
              </a:rPr>
              <a:t>Python Programming, 4/e</a:t>
            </a:r>
            <a:endParaRPr lang="en-US" spc="-1" dirty="0">
              <a:solidFill>
                <a:srgbClr val="000000"/>
              </a:solidFill>
              <a:uFill>
                <a:solidFill>
                  <a:srgbClr val="FFFFFF"/>
                </a:solidFill>
              </a:uFill>
              <a:latin typeface="Arial"/>
            </a:endParaRPr>
          </a:p>
        </p:txBody>
      </p:sp>
      <p:sp>
        <p:nvSpPr>
          <p:cNvPr id="489" name="CustomShape 2"/>
          <p:cNvSpPr/>
          <p:nvPr/>
        </p:nvSpPr>
        <p:spPr>
          <a:xfrm>
            <a:off x="8305680" y="6324480"/>
            <a:ext cx="190440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A882400-7DBB-4368-905F-9C8EC1C12D4B}" type="slidenum">
              <a:rPr lang="en-US" sz="1400" spc="-1">
                <a:solidFill>
                  <a:srgbClr val="000000"/>
                </a:solidFill>
                <a:uFill>
                  <a:solidFill>
                    <a:srgbClr val="FFFFFF"/>
                  </a:solidFill>
                </a:uFill>
                <a:latin typeface="Tahoma"/>
              </a:rPr>
              <a:t>58</a:t>
            </a:fld>
            <a:endParaRPr lang="en-US" spc="-1">
              <a:solidFill>
                <a:srgbClr val="000000"/>
              </a:solidFill>
              <a:uFill>
                <a:solidFill>
                  <a:srgbClr val="FFFFFF"/>
                </a:solidFill>
              </a:uFill>
              <a:latin typeface="Arial"/>
            </a:endParaRPr>
          </a:p>
        </p:txBody>
      </p:sp>
      <p:sp>
        <p:nvSpPr>
          <p:cNvPr id="490" name="CustomShape 3"/>
          <p:cNvSpPr/>
          <p:nvPr/>
        </p:nvSpPr>
        <p:spPr>
          <a:xfrm>
            <a:off x="2674920" y="617400"/>
            <a:ext cx="779220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400" spc="-1">
                <a:solidFill>
                  <a:srgbClr val="333399"/>
                </a:solidFill>
                <a:uFill>
                  <a:solidFill>
                    <a:srgbClr val="FFFFFF"/>
                  </a:solidFill>
                </a:uFill>
                <a:latin typeface="Tahoma"/>
              </a:rPr>
              <a:t>String Formatting</a:t>
            </a:r>
            <a:endParaRPr lang="en-US" spc="-1">
              <a:solidFill>
                <a:srgbClr val="000000"/>
              </a:solidFill>
              <a:uFill>
                <a:solidFill>
                  <a:srgbClr val="FFFFFF"/>
                </a:solidFill>
              </a:uFill>
              <a:latin typeface="Arial"/>
            </a:endParaRPr>
          </a:p>
        </p:txBody>
      </p:sp>
      <p:sp>
        <p:nvSpPr>
          <p:cNvPr id="491" name="CustomShape 4"/>
          <p:cNvSpPr/>
          <p:nvPr/>
        </p:nvSpPr>
        <p:spPr>
          <a:xfrm>
            <a:off x="1209675" y="2017799"/>
            <a:ext cx="9972675" cy="444967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buClr>
                <a:srgbClr val="3333CC"/>
              </a:buClr>
              <a:buSzPct val="60000"/>
              <a:buFont typeface="Wingdings" charset="2"/>
              <a:buChar char=""/>
            </a:pPr>
            <a:endParaRPr lang="en-US" sz="2000" spc="-1" dirty="0">
              <a:solidFill>
                <a:srgbClr val="000000"/>
              </a:solidFill>
              <a:uFill>
                <a:solidFill>
                  <a:srgbClr val="FFFFFF"/>
                </a:solidFill>
              </a:uFill>
              <a:latin typeface="Courier New" panose="02070309020205020404" pitchFamily="49" charset="0"/>
              <a:cs typeface="Courier New" panose="02070309020205020404" pitchFamily="49" charset="0"/>
            </a:endParaRPr>
          </a:p>
        </p:txBody>
      </p:sp>
      <p:sp>
        <p:nvSpPr>
          <p:cNvPr id="3" name="Text Placeholder 2">
            <a:extLst>
              <a:ext uri="{FF2B5EF4-FFF2-40B4-BE49-F238E27FC236}">
                <a16:creationId xmlns:a16="http://schemas.microsoft.com/office/drawing/2014/main" id="{C7C64E90-816D-8C78-C7C0-7CDA700B0D48}"/>
              </a:ext>
            </a:extLst>
          </p:cNvPr>
          <p:cNvSpPr>
            <a:spLocks noGrp="1"/>
          </p:cNvSpPr>
          <p:nvPr>
            <p:ph type="body"/>
          </p:nvPr>
        </p:nvSpPr>
        <p:spPr>
          <a:xfrm>
            <a:off x="609840" y="2017799"/>
            <a:ext cx="10972320" cy="3977280"/>
          </a:xfrm>
        </p:spPr>
        <p:txBody>
          <a:bodyPr/>
          <a:lstStyle/>
          <a:p>
            <a:r>
              <a:rPr lang="en-US" dirty="0"/>
              <a:t>The contents of the curly braces has two parts:</a:t>
            </a:r>
            <a:br>
              <a:rPr lang="en-US" dirty="0"/>
            </a:br>
            <a:r>
              <a:rPr lang="en-US" sz="2000" dirty="0">
                <a:latin typeface="Courier New" panose="02070309020205020404" pitchFamily="49" charset="0"/>
                <a:cs typeface="Courier New" panose="02070309020205020404" pitchFamily="49" charset="0"/>
              </a:rPr>
              <a:t>{&lt;expression&gt;:&lt;format-specifier&gt;}</a:t>
            </a:r>
          </a:p>
          <a:p>
            <a:r>
              <a:rPr lang="en-US" dirty="0"/>
              <a:t>The part of the description after the colon specifies how the value should look when it’s inserted into the f-string.</a:t>
            </a:r>
          </a:p>
          <a:p>
            <a:r>
              <a:rPr lang="en-US" dirty="0"/>
              <a:t>The format specifier is </a:t>
            </a:r>
            <a:r>
              <a:rPr lang="en-US" sz="2000" dirty="0">
                <a:latin typeface="Courier New" panose="02070309020205020404" pitchFamily="49" charset="0"/>
                <a:cs typeface="Courier New" panose="02070309020205020404" pitchFamily="49" charset="0"/>
              </a:rPr>
              <a:t>0.2f</a:t>
            </a:r>
            <a:r>
              <a:rPr lang="en-US" dirty="0"/>
              <a:t>. Its format is </a:t>
            </a:r>
            <a:r>
              <a:rPr lang="en-US" sz="2000" dirty="0">
                <a:latin typeface="Courier New" panose="02070309020205020404" pitchFamily="49" charset="0"/>
                <a:cs typeface="Courier New" panose="02070309020205020404" pitchFamily="49" charset="0"/>
              </a:rPr>
              <a:t>&lt;width&gt;.&lt;precision&gt;&lt;type&gt;</a:t>
            </a:r>
          </a:p>
          <a:p>
            <a:r>
              <a:rPr lang="en-US" dirty="0">
                <a:cs typeface="Courier New" panose="02070309020205020404" pitchFamily="49" charset="0"/>
              </a:rPr>
              <a:t>The width specifies how many “spaces” the value should take up.</a:t>
            </a:r>
          </a:p>
          <a:p>
            <a:pPr lvl="1"/>
            <a:r>
              <a:rPr lang="en-US" dirty="0">
                <a:cs typeface="Courier New" panose="02070309020205020404" pitchFamily="49" charset="0"/>
              </a:rPr>
              <a:t>If the value is less than that width, it will be padded with extra characters.</a:t>
            </a:r>
          </a:p>
          <a:p>
            <a:pPr lvl="1"/>
            <a:r>
              <a:rPr lang="en-US" dirty="0">
                <a:cs typeface="Courier New" panose="02070309020205020404" pitchFamily="49" charset="0"/>
              </a:rPr>
              <a:t>Putting a </a:t>
            </a:r>
            <a:r>
              <a:rPr lang="en-US" dirty="0">
                <a:latin typeface="Courier New" panose="02070309020205020404" pitchFamily="49" charset="0"/>
                <a:cs typeface="Courier New" panose="02070309020205020404" pitchFamily="49" charset="0"/>
              </a:rPr>
              <a:t>0</a:t>
            </a:r>
            <a:r>
              <a:rPr lang="en-US" dirty="0">
                <a:cs typeface="Courier New" panose="02070309020205020404" pitchFamily="49" charset="0"/>
              </a:rPr>
              <a:t> here means “Take as much space as you need!”</a:t>
            </a:r>
          </a:p>
          <a:p>
            <a:r>
              <a:rPr lang="en-US" dirty="0">
                <a:cs typeface="Courier New" panose="02070309020205020404" pitchFamily="49" charset="0"/>
              </a:rPr>
              <a:t>The precision is 2, which tells Python to round the value to 2 places. f means ‘fixed point’, meaning specific decimal places.</a:t>
            </a:r>
          </a:p>
        </p:txBody>
      </p:sp>
    </p:spTree>
    <p:extLst>
      <p:ext uri="{BB962C8B-B14F-4D97-AF65-F5344CB8AC3E}">
        <p14:creationId xmlns:p14="http://schemas.microsoft.com/office/powerpoint/2010/main" val="4214545718"/>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 name="CustomShape 1"/>
          <p:cNvSpPr/>
          <p:nvPr/>
        </p:nvSpPr>
        <p:spPr>
          <a:xfrm>
            <a:off x="4876680" y="6324480"/>
            <a:ext cx="289476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1400" spc="-1" dirty="0">
                <a:solidFill>
                  <a:srgbClr val="000000"/>
                </a:solidFill>
                <a:uFill>
                  <a:solidFill>
                    <a:srgbClr val="FFFFFF"/>
                  </a:solidFill>
                </a:uFill>
                <a:latin typeface="Tahoma"/>
              </a:rPr>
              <a:t>Python Programming, 4/e</a:t>
            </a:r>
            <a:endParaRPr lang="en-US" spc="-1" dirty="0">
              <a:solidFill>
                <a:srgbClr val="000000"/>
              </a:solidFill>
              <a:uFill>
                <a:solidFill>
                  <a:srgbClr val="FFFFFF"/>
                </a:solidFill>
              </a:uFill>
              <a:latin typeface="Arial"/>
            </a:endParaRPr>
          </a:p>
        </p:txBody>
      </p:sp>
      <p:sp>
        <p:nvSpPr>
          <p:cNvPr id="489" name="CustomShape 2"/>
          <p:cNvSpPr/>
          <p:nvPr/>
        </p:nvSpPr>
        <p:spPr>
          <a:xfrm>
            <a:off x="8305680" y="6324480"/>
            <a:ext cx="190440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A882400-7DBB-4368-905F-9C8EC1C12D4B}" type="slidenum">
              <a:rPr lang="en-US" sz="1400" spc="-1">
                <a:solidFill>
                  <a:srgbClr val="000000"/>
                </a:solidFill>
                <a:uFill>
                  <a:solidFill>
                    <a:srgbClr val="FFFFFF"/>
                  </a:solidFill>
                </a:uFill>
                <a:latin typeface="Tahoma"/>
              </a:rPr>
              <a:t>59</a:t>
            </a:fld>
            <a:endParaRPr lang="en-US" spc="-1">
              <a:solidFill>
                <a:srgbClr val="000000"/>
              </a:solidFill>
              <a:uFill>
                <a:solidFill>
                  <a:srgbClr val="FFFFFF"/>
                </a:solidFill>
              </a:uFill>
              <a:latin typeface="Arial"/>
            </a:endParaRPr>
          </a:p>
        </p:txBody>
      </p:sp>
      <p:sp>
        <p:nvSpPr>
          <p:cNvPr id="490" name="CustomShape 3"/>
          <p:cNvSpPr/>
          <p:nvPr/>
        </p:nvSpPr>
        <p:spPr>
          <a:xfrm>
            <a:off x="2674920" y="617400"/>
            <a:ext cx="779220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400" spc="-1">
                <a:solidFill>
                  <a:srgbClr val="333399"/>
                </a:solidFill>
                <a:uFill>
                  <a:solidFill>
                    <a:srgbClr val="FFFFFF"/>
                  </a:solidFill>
                </a:uFill>
                <a:latin typeface="Tahoma"/>
              </a:rPr>
              <a:t>String Formatting</a:t>
            </a:r>
            <a:endParaRPr lang="en-US" spc="-1">
              <a:solidFill>
                <a:srgbClr val="000000"/>
              </a:solidFill>
              <a:uFill>
                <a:solidFill>
                  <a:srgbClr val="FFFFFF"/>
                </a:solidFill>
              </a:uFill>
              <a:latin typeface="Arial"/>
            </a:endParaRPr>
          </a:p>
        </p:txBody>
      </p:sp>
      <p:sp>
        <p:nvSpPr>
          <p:cNvPr id="491" name="CustomShape 4"/>
          <p:cNvSpPr/>
          <p:nvPr/>
        </p:nvSpPr>
        <p:spPr>
          <a:xfrm>
            <a:off x="1209675" y="2017799"/>
            <a:ext cx="9972675" cy="444967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buClr>
                <a:srgbClr val="3333CC"/>
              </a:buClr>
              <a:buSzPct val="60000"/>
              <a:buFont typeface="Wingdings" charset="2"/>
              <a:buChar char=""/>
            </a:pPr>
            <a:endParaRPr lang="en-US" sz="2000" spc="-1" dirty="0">
              <a:solidFill>
                <a:srgbClr val="000000"/>
              </a:solidFill>
              <a:uFill>
                <a:solidFill>
                  <a:srgbClr val="FFFFFF"/>
                </a:solidFill>
              </a:uFill>
              <a:latin typeface="Courier New" panose="02070309020205020404" pitchFamily="49" charset="0"/>
              <a:cs typeface="Courier New" panose="02070309020205020404" pitchFamily="49" charset="0"/>
            </a:endParaRPr>
          </a:p>
        </p:txBody>
      </p:sp>
      <p:sp>
        <p:nvSpPr>
          <p:cNvPr id="3" name="Text Placeholder 2">
            <a:extLst>
              <a:ext uri="{FF2B5EF4-FFF2-40B4-BE49-F238E27FC236}">
                <a16:creationId xmlns:a16="http://schemas.microsoft.com/office/drawing/2014/main" id="{D971C0E9-B82A-AA24-89A7-AEF11BE05007}"/>
              </a:ext>
            </a:extLst>
          </p:cNvPr>
          <p:cNvSpPr>
            <a:spLocks noGrp="1"/>
          </p:cNvSpPr>
          <p:nvPr>
            <p:ph type="body"/>
          </p:nvPr>
        </p:nvSpPr>
        <p:spPr>
          <a:xfrm>
            <a:off x="609840" y="2069744"/>
            <a:ext cx="10972320" cy="3977280"/>
          </a:xfrm>
        </p:spPr>
        <p:txBody>
          <a:bodyPr/>
          <a:lstStyle/>
          <a:p>
            <a:pPr marL="108000" indent="0">
              <a:buNone/>
            </a:pPr>
            <a:r>
              <a:rPr lang="en-US" sz="2000" dirty="0">
                <a:latin typeface="Courier New" panose="02070309020205020404" pitchFamily="49" charset="0"/>
                <a:cs typeface="Courier New" panose="02070309020205020404" pitchFamily="49" charset="0"/>
              </a:rPr>
              <a:t>print(</a:t>
            </a:r>
            <a:r>
              <a:rPr lang="en-US" sz="2000" dirty="0" err="1">
                <a:latin typeface="Courier New" panose="02070309020205020404" pitchFamily="49" charset="0"/>
                <a:cs typeface="Courier New" panose="02070309020205020404" pitchFamily="49" charset="0"/>
              </a:rPr>
              <a:t>f"The</a:t>
            </a:r>
            <a:r>
              <a:rPr lang="en-US" sz="2000" dirty="0">
                <a:latin typeface="Courier New" panose="02070309020205020404" pitchFamily="49" charset="0"/>
                <a:cs typeface="Courier New" panose="02070309020205020404" pitchFamily="49" charset="0"/>
              </a:rPr>
              <a:t> total of your change is ${round(total,2)}.")</a:t>
            </a:r>
          </a:p>
          <a:p>
            <a:pPr marL="108000" indent="0">
              <a:buNone/>
            </a:pPr>
            <a:r>
              <a:rPr lang="en-US" sz="2000" dirty="0">
                <a:latin typeface="Courier New" panose="02070309020205020404" pitchFamily="49" charset="0"/>
                <a:cs typeface="Courier New" panose="02070309020205020404" pitchFamily="49" charset="0"/>
              </a:rPr>
              <a:t>The total of your change is $1.5.</a:t>
            </a:r>
          </a:p>
          <a:p>
            <a:pPr marL="108000" indent="0">
              <a:buNone/>
            </a:pPr>
            <a:r>
              <a:rPr lang="en-US" sz="2000" dirty="0">
                <a:latin typeface="Courier New" panose="02070309020205020404" pitchFamily="49" charset="0"/>
                <a:cs typeface="Courier New" panose="02070309020205020404" pitchFamily="49" charset="0"/>
              </a:rPr>
              <a:t>print(</a:t>
            </a:r>
            <a:r>
              <a:rPr lang="en-US" sz="2000" dirty="0" err="1">
                <a:latin typeface="Courier New" panose="02070309020205020404" pitchFamily="49" charset="0"/>
                <a:cs typeface="Courier New" panose="02070309020205020404" pitchFamily="49" charset="0"/>
              </a:rPr>
              <a:t>f"The</a:t>
            </a:r>
            <a:r>
              <a:rPr lang="en-US" sz="2000" dirty="0">
                <a:latin typeface="Courier New" panose="02070309020205020404" pitchFamily="49" charset="0"/>
                <a:cs typeface="Courier New" panose="02070309020205020404" pitchFamily="49" charset="0"/>
              </a:rPr>
              <a:t> total of your change is ${total:0.2f}.")</a:t>
            </a:r>
          </a:p>
          <a:p>
            <a:pPr marL="108000" indent="0">
              <a:buNone/>
            </a:pPr>
            <a:r>
              <a:rPr lang="en-US" sz="2000" dirty="0">
                <a:latin typeface="Courier New" panose="02070309020205020404" pitchFamily="49" charset="0"/>
                <a:cs typeface="Courier New" panose="02070309020205020404" pitchFamily="49" charset="0"/>
              </a:rPr>
              <a:t>The total of your change is $1.50.</a:t>
            </a:r>
          </a:p>
          <a:p>
            <a:pPr marL="108000" indent="0">
              <a:buNone/>
            </a:pPr>
            <a:r>
              <a:rPr lang="en-US" sz="2000" dirty="0" err="1">
                <a:latin typeface="Courier New" panose="02070309020205020404" pitchFamily="49" charset="0"/>
                <a:cs typeface="Courier New" panose="02070309020205020404" pitchFamily="49" charset="0"/>
              </a:rPr>
              <a:t>f"This</a:t>
            </a:r>
            <a:r>
              <a:rPr lang="en-US" sz="2000" dirty="0">
                <a:latin typeface="Courier New" panose="02070309020205020404" pitchFamily="49" charset="0"/>
                <a:cs typeface="Courier New" panose="02070309020205020404" pitchFamily="49" charset="0"/>
              </a:rPr>
              <a:t> int, {7:5}, was placed in a field of width 5"</a:t>
            </a:r>
          </a:p>
          <a:p>
            <a:pPr marL="108000" indent="0">
              <a:buNone/>
            </a:pPr>
            <a:r>
              <a:rPr lang="en-US" sz="2000" dirty="0">
                <a:latin typeface="Courier New" panose="02070309020205020404" pitchFamily="49" charset="0"/>
                <a:cs typeface="Courier New" panose="02070309020205020404" pitchFamily="49" charset="0"/>
              </a:rPr>
              <a:t>'This int,     7, was placed in a field of width 5'</a:t>
            </a:r>
          </a:p>
          <a:p>
            <a:pPr marL="108000" indent="0">
              <a:buNone/>
            </a:pPr>
            <a:r>
              <a:rPr lang="en-US" sz="2000" dirty="0" err="1">
                <a:latin typeface="Courier New" panose="02070309020205020404" pitchFamily="49" charset="0"/>
                <a:cs typeface="Courier New" panose="02070309020205020404" pitchFamily="49" charset="0"/>
              </a:rPr>
              <a:t>f"This</a:t>
            </a:r>
            <a:r>
              <a:rPr lang="en-US" sz="2000" dirty="0">
                <a:latin typeface="Courier New" panose="02070309020205020404" pitchFamily="49" charset="0"/>
                <a:cs typeface="Courier New" panose="02070309020205020404" pitchFamily="49" charset="0"/>
              </a:rPr>
              <a:t> int, {7:10}, was placed in a field of width 10"</a:t>
            </a:r>
          </a:p>
          <a:p>
            <a:pPr marL="108000" indent="0">
              <a:buNone/>
            </a:pPr>
            <a:r>
              <a:rPr lang="en-US" sz="2000" dirty="0">
                <a:latin typeface="Courier New" panose="02070309020205020404" pitchFamily="49" charset="0"/>
                <a:cs typeface="Courier New" panose="02070309020205020404" pitchFamily="49" charset="0"/>
              </a:rPr>
              <a:t>'This int,          7, was placed in a field of width 10'</a:t>
            </a:r>
          </a:p>
        </p:txBody>
      </p:sp>
    </p:spTree>
    <p:extLst>
      <p:ext uri="{BB962C8B-B14F-4D97-AF65-F5344CB8AC3E}">
        <p14:creationId xmlns:p14="http://schemas.microsoft.com/office/powerpoint/2010/main" val="3752601729"/>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3"/>
          <p:cNvSpPr/>
          <p:nvPr/>
        </p:nvSpPr>
        <p:spPr>
          <a:xfrm>
            <a:off x="2674920" y="617400"/>
            <a:ext cx="779220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400" spc="-1">
                <a:solidFill>
                  <a:srgbClr val="333399"/>
                </a:solidFill>
                <a:uFill>
                  <a:solidFill>
                    <a:srgbClr val="FFFFFF"/>
                  </a:solidFill>
                </a:uFill>
                <a:latin typeface="Tahoma"/>
              </a:rPr>
              <a:t>The String Data Type</a:t>
            </a:r>
            <a:endParaRPr lang="en-US" spc="-1">
              <a:solidFill>
                <a:srgbClr val="000000"/>
              </a:solidFill>
              <a:uFill>
                <a:solidFill>
                  <a:srgbClr val="FFFFFF"/>
                </a:solidFill>
              </a:uFill>
              <a:latin typeface="Arial"/>
            </a:endParaRPr>
          </a:p>
        </p:txBody>
      </p:sp>
      <p:sp>
        <p:nvSpPr>
          <p:cNvPr id="170" name="CustomShape 4"/>
          <p:cNvSpPr/>
          <p:nvPr/>
        </p:nvSpPr>
        <p:spPr>
          <a:xfrm>
            <a:off x="1499616" y="2017800"/>
            <a:ext cx="9939528" cy="411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buClr>
                <a:srgbClr val="3333CC"/>
              </a:buClr>
              <a:buSzPct val="60000"/>
              <a:buFont typeface="Wingdings" charset="2"/>
              <a:buChar char=""/>
            </a:pPr>
            <a:r>
              <a:rPr lang="en-US" sz="2800" spc="-1" dirty="0">
                <a:solidFill>
                  <a:srgbClr val="000000"/>
                </a:solidFill>
                <a:uFill>
                  <a:solidFill>
                    <a:srgbClr val="FFFFFF"/>
                  </a:solidFill>
                </a:uFill>
                <a:latin typeface="Tahoma"/>
              </a:rPr>
              <a:t>Getting a string as input</a:t>
            </a:r>
            <a:endParaRPr lang="en-US" spc="-1" dirty="0">
              <a:solidFill>
                <a:srgbClr val="000000"/>
              </a:solidFill>
              <a:uFill>
                <a:solidFill>
                  <a:srgbClr val="FFFFFF"/>
                </a:solidFill>
              </a:uFill>
              <a:latin typeface="Arial"/>
            </a:endParaRPr>
          </a:p>
          <a:p>
            <a:pPr>
              <a:lnSpc>
                <a:spcPct val="100000"/>
              </a:lnSpc>
            </a:pPr>
            <a:endParaRPr lang="en-US" spc="-1" dirty="0">
              <a:solidFill>
                <a:srgbClr val="000000"/>
              </a:solidFill>
              <a:uFill>
                <a:solidFill>
                  <a:srgbClr val="FFFFFF"/>
                </a:solidFill>
              </a:uFill>
              <a:latin typeface="Arial"/>
            </a:endParaRPr>
          </a:p>
          <a:p>
            <a:pPr>
              <a:lnSpc>
                <a:spcPct val="100000"/>
              </a:lnSpc>
            </a:pPr>
            <a:r>
              <a:rPr lang="en-US" sz="2400" spc="-1" dirty="0">
                <a:solidFill>
                  <a:srgbClr val="000000"/>
                </a:solidFill>
                <a:uFill>
                  <a:solidFill>
                    <a:srgbClr val="FFFFFF"/>
                  </a:solidFill>
                </a:uFill>
                <a:latin typeface="Courier New"/>
              </a:rPr>
              <a:t>&gt;&gt;&gt; </a:t>
            </a:r>
            <a:r>
              <a:rPr lang="en-US" sz="2400" spc="-1" dirty="0" err="1">
                <a:solidFill>
                  <a:srgbClr val="000000"/>
                </a:solidFill>
                <a:uFill>
                  <a:solidFill>
                    <a:srgbClr val="FFFFFF"/>
                  </a:solidFill>
                </a:uFill>
                <a:latin typeface="Courier New"/>
              </a:rPr>
              <a:t>firstName</a:t>
            </a:r>
            <a:r>
              <a:rPr lang="en-US" sz="2400" spc="-1" dirty="0">
                <a:solidFill>
                  <a:srgbClr val="000000"/>
                </a:solidFill>
                <a:uFill>
                  <a:solidFill>
                    <a:srgbClr val="FFFFFF"/>
                  </a:solidFill>
                </a:uFill>
                <a:latin typeface="Courier New"/>
              </a:rPr>
              <a:t> = input("Please enter your name: ")</a:t>
            </a:r>
            <a:endParaRPr lang="en-US" sz="2400" spc="-1" dirty="0">
              <a:solidFill>
                <a:srgbClr val="000000"/>
              </a:solidFill>
              <a:uFill>
                <a:solidFill>
                  <a:srgbClr val="FFFFFF"/>
                </a:solidFill>
              </a:uFill>
              <a:latin typeface="Arial"/>
            </a:endParaRPr>
          </a:p>
          <a:p>
            <a:pPr>
              <a:lnSpc>
                <a:spcPct val="100000"/>
              </a:lnSpc>
            </a:pPr>
            <a:r>
              <a:rPr lang="en-US" sz="2400" spc="-1" dirty="0">
                <a:solidFill>
                  <a:srgbClr val="000000"/>
                </a:solidFill>
                <a:uFill>
                  <a:solidFill>
                    <a:srgbClr val="FFFFFF"/>
                  </a:solidFill>
                </a:uFill>
                <a:latin typeface="Courier New"/>
              </a:rPr>
              <a:t>Please enter your name: John</a:t>
            </a:r>
            <a:endParaRPr lang="en-US" sz="2400" spc="-1" dirty="0">
              <a:solidFill>
                <a:srgbClr val="000000"/>
              </a:solidFill>
              <a:uFill>
                <a:solidFill>
                  <a:srgbClr val="FFFFFF"/>
                </a:solidFill>
              </a:uFill>
              <a:latin typeface="Arial"/>
            </a:endParaRPr>
          </a:p>
          <a:p>
            <a:pPr>
              <a:lnSpc>
                <a:spcPct val="100000"/>
              </a:lnSpc>
            </a:pPr>
            <a:r>
              <a:rPr lang="en-US" sz="2400" spc="-1" dirty="0">
                <a:solidFill>
                  <a:srgbClr val="000000"/>
                </a:solidFill>
                <a:uFill>
                  <a:solidFill>
                    <a:srgbClr val="FFFFFF"/>
                  </a:solidFill>
                </a:uFill>
                <a:latin typeface="Courier New"/>
              </a:rPr>
              <a:t>&gt;&gt;&gt; print("Hello", </a:t>
            </a:r>
            <a:r>
              <a:rPr lang="en-US" sz="2400" spc="-1" dirty="0" err="1">
                <a:solidFill>
                  <a:srgbClr val="000000"/>
                </a:solidFill>
                <a:uFill>
                  <a:solidFill>
                    <a:srgbClr val="FFFFFF"/>
                  </a:solidFill>
                </a:uFill>
                <a:latin typeface="Courier New"/>
              </a:rPr>
              <a:t>firstName</a:t>
            </a:r>
            <a:r>
              <a:rPr lang="en-US" sz="2400" spc="-1" dirty="0">
                <a:solidFill>
                  <a:srgbClr val="000000"/>
                </a:solidFill>
                <a:uFill>
                  <a:solidFill>
                    <a:srgbClr val="FFFFFF"/>
                  </a:solidFill>
                </a:uFill>
                <a:latin typeface="Courier New"/>
              </a:rPr>
              <a:t>)</a:t>
            </a:r>
            <a:endParaRPr lang="en-US" sz="2400" spc="-1" dirty="0">
              <a:solidFill>
                <a:srgbClr val="000000"/>
              </a:solidFill>
              <a:uFill>
                <a:solidFill>
                  <a:srgbClr val="FFFFFF"/>
                </a:solidFill>
              </a:uFill>
              <a:latin typeface="Arial"/>
            </a:endParaRPr>
          </a:p>
          <a:p>
            <a:pPr>
              <a:lnSpc>
                <a:spcPct val="100000"/>
              </a:lnSpc>
            </a:pPr>
            <a:r>
              <a:rPr lang="en-US" sz="2400" spc="-1" dirty="0">
                <a:solidFill>
                  <a:srgbClr val="000000"/>
                </a:solidFill>
                <a:uFill>
                  <a:solidFill>
                    <a:srgbClr val="FFFFFF"/>
                  </a:solidFill>
                </a:uFill>
                <a:latin typeface="Courier New"/>
              </a:rPr>
              <a:t>Hello John</a:t>
            </a:r>
            <a:endParaRPr lang="en-US" sz="2400" spc="-1" dirty="0">
              <a:solidFill>
                <a:srgbClr val="000000"/>
              </a:solidFill>
              <a:uFill>
                <a:solidFill>
                  <a:srgbClr val="FFFFFF"/>
                </a:solidFill>
              </a:uFill>
              <a:latin typeface="Arial"/>
            </a:endParaRPr>
          </a:p>
          <a:p>
            <a:pPr>
              <a:lnSpc>
                <a:spcPct val="100000"/>
              </a:lnSpc>
            </a:pPr>
            <a:endParaRPr lang="en-US" spc="-1" dirty="0">
              <a:solidFill>
                <a:srgbClr val="000000"/>
              </a:solidFill>
              <a:uFill>
                <a:solidFill>
                  <a:srgbClr val="FFFFFF"/>
                </a:solidFill>
              </a:uFill>
              <a:latin typeface="Arial"/>
            </a:endParaRPr>
          </a:p>
          <a:p>
            <a:pPr marL="343080" indent="-342360">
              <a:buClr>
                <a:srgbClr val="3333CC"/>
              </a:buClr>
              <a:buSzPct val="60000"/>
              <a:buFont typeface="Wingdings" charset="2"/>
              <a:buChar char=""/>
            </a:pPr>
            <a:r>
              <a:rPr lang="en-US" sz="2800" spc="-1" dirty="0">
                <a:solidFill>
                  <a:srgbClr val="000000"/>
                </a:solidFill>
                <a:uFill>
                  <a:solidFill>
                    <a:srgbClr val="FFFFFF"/>
                  </a:solidFill>
                </a:uFill>
                <a:latin typeface="Tahoma"/>
              </a:rPr>
              <a:t>Notice how we saved the user’s name with a variable to print the name back out again.</a:t>
            </a:r>
            <a:endParaRPr lang="en-US" spc="-1" dirty="0">
              <a:solidFill>
                <a:srgbClr val="000000"/>
              </a:solidFill>
              <a:uFill>
                <a:solidFill>
                  <a:srgbClr val="FFFFFF"/>
                </a:solidFill>
              </a:uFill>
              <a:latin typeface="Arial"/>
            </a:endParaRPr>
          </a:p>
          <a:p>
            <a:pPr marL="343080" indent="-342360"/>
            <a:endParaRPr lang="en-US" spc="-1" dirty="0">
              <a:solidFill>
                <a:srgbClr val="000000"/>
              </a:solidFill>
              <a:uFill>
                <a:solidFill>
                  <a:srgbClr val="FFFFFF"/>
                </a:solidFill>
              </a:uFill>
              <a:latin typeface="Arial"/>
            </a:endParaRPr>
          </a:p>
        </p:txBody>
      </p:sp>
      <p:sp>
        <p:nvSpPr>
          <p:cNvPr id="2" name="CustomShape 1">
            <a:extLst>
              <a:ext uri="{FF2B5EF4-FFF2-40B4-BE49-F238E27FC236}">
                <a16:creationId xmlns:a16="http://schemas.microsoft.com/office/drawing/2014/main" id="{A280321B-6951-20DD-5B61-6DA42C284498}"/>
              </a:ext>
            </a:extLst>
          </p:cNvPr>
          <p:cNvSpPr/>
          <p:nvPr/>
        </p:nvSpPr>
        <p:spPr>
          <a:xfrm>
            <a:off x="4876680" y="6324480"/>
            <a:ext cx="289476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1400" spc="-1" dirty="0">
                <a:solidFill>
                  <a:srgbClr val="000000"/>
                </a:solidFill>
                <a:uFill>
                  <a:solidFill>
                    <a:srgbClr val="FFFFFF"/>
                  </a:solidFill>
                </a:uFill>
                <a:latin typeface="Tahoma"/>
              </a:rPr>
              <a:t>Python Programming, 4/e</a:t>
            </a:r>
            <a:endParaRPr lang="en-US"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8" name="CustomShape 1"/>
          <p:cNvSpPr/>
          <p:nvPr/>
        </p:nvSpPr>
        <p:spPr>
          <a:xfrm>
            <a:off x="4876680" y="6324480"/>
            <a:ext cx="289476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1400" spc="-1" dirty="0">
                <a:solidFill>
                  <a:srgbClr val="000000"/>
                </a:solidFill>
                <a:uFill>
                  <a:solidFill>
                    <a:srgbClr val="FFFFFF"/>
                  </a:solidFill>
                </a:uFill>
                <a:latin typeface="Tahoma"/>
              </a:rPr>
              <a:t>Python Programming, 4/e</a:t>
            </a:r>
            <a:endParaRPr lang="en-US" spc="-1" dirty="0">
              <a:solidFill>
                <a:srgbClr val="000000"/>
              </a:solidFill>
              <a:uFill>
                <a:solidFill>
                  <a:srgbClr val="FFFFFF"/>
                </a:solidFill>
              </a:uFill>
              <a:latin typeface="Arial"/>
            </a:endParaRPr>
          </a:p>
        </p:txBody>
      </p:sp>
      <p:sp>
        <p:nvSpPr>
          <p:cNvPr id="489" name="CustomShape 2"/>
          <p:cNvSpPr/>
          <p:nvPr/>
        </p:nvSpPr>
        <p:spPr>
          <a:xfrm>
            <a:off x="8305680" y="6324480"/>
            <a:ext cx="190440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A882400-7DBB-4368-905F-9C8EC1C12D4B}" type="slidenum">
              <a:rPr lang="en-US" sz="1400" spc="-1">
                <a:solidFill>
                  <a:srgbClr val="000000"/>
                </a:solidFill>
                <a:uFill>
                  <a:solidFill>
                    <a:srgbClr val="FFFFFF"/>
                  </a:solidFill>
                </a:uFill>
                <a:latin typeface="Tahoma"/>
              </a:rPr>
              <a:t>60</a:t>
            </a:fld>
            <a:endParaRPr lang="en-US" spc="-1">
              <a:solidFill>
                <a:srgbClr val="000000"/>
              </a:solidFill>
              <a:uFill>
                <a:solidFill>
                  <a:srgbClr val="FFFFFF"/>
                </a:solidFill>
              </a:uFill>
              <a:latin typeface="Arial"/>
            </a:endParaRPr>
          </a:p>
        </p:txBody>
      </p:sp>
      <p:sp>
        <p:nvSpPr>
          <p:cNvPr id="490" name="CustomShape 3"/>
          <p:cNvSpPr/>
          <p:nvPr/>
        </p:nvSpPr>
        <p:spPr>
          <a:xfrm>
            <a:off x="2674920" y="617400"/>
            <a:ext cx="779220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400" spc="-1">
                <a:solidFill>
                  <a:srgbClr val="333399"/>
                </a:solidFill>
                <a:uFill>
                  <a:solidFill>
                    <a:srgbClr val="FFFFFF"/>
                  </a:solidFill>
                </a:uFill>
                <a:latin typeface="Tahoma"/>
              </a:rPr>
              <a:t>String Formatting</a:t>
            </a:r>
            <a:endParaRPr lang="en-US" spc="-1">
              <a:solidFill>
                <a:srgbClr val="000000"/>
              </a:solidFill>
              <a:uFill>
                <a:solidFill>
                  <a:srgbClr val="FFFFFF"/>
                </a:solidFill>
              </a:uFill>
              <a:latin typeface="Arial"/>
            </a:endParaRPr>
          </a:p>
        </p:txBody>
      </p:sp>
      <p:sp>
        <p:nvSpPr>
          <p:cNvPr id="491" name="CustomShape 4"/>
          <p:cNvSpPr/>
          <p:nvPr/>
        </p:nvSpPr>
        <p:spPr>
          <a:xfrm>
            <a:off x="1209675" y="2017799"/>
            <a:ext cx="9972675" cy="444967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buClr>
                <a:srgbClr val="3333CC"/>
              </a:buClr>
              <a:buSzPct val="60000"/>
              <a:buFont typeface="Wingdings" charset="2"/>
              <a:buChar char=""/>
            </a:pPr>
            <a:endParaRPr lang="en-US" sz="2000" spc="-1" dirty="0">
              <a:solidFill>
                <a:srgbClr val="000000"/>
              </a:solidFill>
              <a:uFill>
                <a:solidFill>
                  <a:srgbClr val="FFFFFF"/>
                </a:solidFill>
              </a:uFill>
              <a:latin typeface="Courier New" panose="02070309020205020404" pitchFamily="49" charset="0"/>
              <a:cs typeface="Courier New" panose="02070309020205020404" pitchFamily="49" charset="0"/>
            </a:endParaRPr>
          </a:p>
        </p:txBody>
      </p:sp>
      <p:sp>
        <p:nvSpPr>
          <p:cNvPr id="3" name="Text Placeholder 2">
            <a:extLst>
              <a:ext uri="{FF2B5EF4-FFF2-40B4-BE49-F238E27FC236}">
                <a16:creationId xmlns:a16="http://schemas.microsoft.com/office/drawing/2014/main" id="{D971C0E9-B82A-AA24-89A7-AEF11BE05007}"/>
              </a:ext>
            </a:extLst>
          </p:cNvPr>
          <p:cNvSpPr>
            <a:spLocks noGrp="1"/>
          </p:cNvSpPr>
          <p:nvPr>
            <p:ph type="body"/>
          </p:nvPr>
        </p:nvSpPr>
        <p:spPr>
          <a:xfrm>
            <a:off x="609840" y="2069744"/>
            <a:ext cx="10972320" cy="4397730"/>
          </a:xfrm>
        </p:spPr>
        <p:txBody>
          <a:bodyPr/>
          <a:lstStyle/>
          <a:p>
            <a:pPr marL="108000" indent="0">
              <a:buNone/>
            </a:pPr>
            <a:r>
              <a:rPr lang="en-US" sz="2000" dirty="0" err="1">
                <a:latin typeface="Courier New" panose="02070309020205020404" pitchFamily="49" charset="0"/>
                <a:cs typeface="Courier New" panose="02070309020205020404" pitchFamily="49" charset="0"/>
              </a:rPr>
              <a:t>f"This</a:t>
            </a:r>
            <a:r>
              <a:rPr lang="en-US" sz="2000" dirty="0">
                <a:latin typeface="Courier New" panose="02070309020205020404" pitchFamily="49" charset="0"/>
                <a:cs typeface="Courier New" panose="02070309020205020404" pitchFamily="49" charset="0"/>
              </a:rPr>
              <a:t> float, {3.1415926:10.5} has width 10 and precision 5"</a:t>
            </a:r>
          </a:p>
          <a:p>
            <a:pPr marL="108000" indent="0">
              <a:buNone/>
            </a:pPr>
            <a:r>
              <a:rPr lang="en-US" sz="2000" dirty="0">
                <a:latin typeface="Courier New" panose="02070309020205020404" pitchFamily="49" charset="0"/>
                <a:cs typeface="Courier New" panose="02070309020205020404" pitchFamily="49" charset="0"/>
              </a:rPr>
              <a:t>'This float,     3.1416 has width 10 and precision 5'</a:t>
            </a:r>
          </a:p>
          <a:p>
            <a:pPr marL="108000" indent="0">
              <a:buNone/>
            </a:pPr>
            <a:r>
              <a:rPr lang="en-US" sz="2000" dirty="0" err="1">
                <a:latin typeface="Courier New" panose="02070309020205020404" pitchFamily="49" charset="0"/>
                <a:cs typeface="Courier New" panose="02070309020205020404" pitchFamily="49" charset="0"/>
              </a:rPr>
              <a:t>f"This</a:t>
            </a:r>
            <a:r>
              <a:rPr lang="en-US" sz="2000" dirty="0">
                <a:latin typeface="Courier New" panose="02070309020205020404" pitchFamily="49" charset="0"/>
                <a:cs typeface="Courier New" panose="02070309020205020404" pitchFamily="49" charset="0"/>
              </a:rPr>
              <a:t> float, {3.1415926:10.5f} is fixed at 5 decimal places"</a:t>
            </a:r>
          </a:p>
          <a:p>
            <a:pPr marL="108000" indent="0">
              <a:buNone/>
            </a:pPr>
            <a:r>
              <a:rPr lang="en-US" sz="2000" dirty="0">
                <a:latin typeface="Courier New" panose="02070309020205020404" pitchFamily="49" charset="0"/>
                <a:cs typeface="Courier New" panose="02070309020205020404" pitchFamily="49" charset="0"/>
              </a:rPr>
              <a:t>'This float,    3.14159 is fixed at 5 decimal places'</a:t>
            </a:r>
          </a:p>
          <a:p>
            <a:pPr marL="108000" indent="0">
              <a:buNone/>
            </a:pPr>
            <a:r>
              <a:rPr lang="en-US" sz="2000" dirty="0" err="1">
                <a:latin typeface="Courier New" panose="02070309020205020404" pitchFamily="49" charset="0"/>
                <a:cs typeface="Courier New" panose="02070309020205020404" pitchFamily="49" charset="0"/>
              </a:rPr>
              <a:t>f"This</a:t>
            </a:r>
            <a:r>
              <a:rPr lang="en-US" sz="2000" dirty="0">
                <a:latin typeface="Courier New" panose="02070309020205020404" pitchFamily="49" charset="0"/>
                <a:cs typeface="Courier New" panose="02070309020205020404" pitchFamily="49" charset="0"/>
              </a:rPr>
              <a:t> float, {3.1415926:0.5} has width 0 and precision 5"</a:t>
            </a:r>
          </a:p>
          <a:p>
            <a:pPr marL="108000" indent="0">
              <a:buNone/>
            </a:pPr>
            <a:r>
              <a:rPr lang="en-US" sz="2000" dirty="0">
                <a:latin typeface="Courier New" panose="02070309020205020404" pitchFamily="49" charset="0"/>
                <a:cs typeface="Courier New" panose="02070309020205020404" pitchFamily="49" charset="0"/>
              </a:rPr>
              <a:t>'This float, 3.1416 has width 0 and precision 5'</a:t>
            </a:r>
          </a:p>
          <a:p>
            <a:pPr marL="108000" indent="0">
              <a:buNone/>
            </a:pPr>
            <a:r>
              <a:rPr lang="en-US" sz="2000" dirty="0" err="1">
                <a:latin typeface="Courier New" panose="02070309020205020404" pitchFamily="49" charset="0"/>
                <a:cs typeface="Courier New" panose="02070309020205020404" pitchFamily="49" charset="0"/>
              </a:rPr>
              <a:t>f"Compare</a:t>
            </a:r>
            <a:r>
              <a:rPr lang="en-US" sz="2000" dirty="0">
                <a:latin typeface="Courier New" panose="02070309020205020404" pitchFamily="49" charset="0"/>
                <a:cs typeface="Courier New" panose="02070309020205020404" pitchFamily="49" charset="0"/>
              </a:rPr>
              <a:t> {3.14} and {3.14:0.20}"</a:t>
            </a:r>
          </a:p>
          <a:p>
            <a:pPr marL="108000" indent="0">
              <a:buNone/>
            </a:pPr>
            <a:r>
              <a:rPr lang="en-US" sz="2000" dirty="0">
                <a:latin typeface="Courier New" panose="02070309020205020404" pitchFamily="49" charset="0"/>
                <a:cs typeface="Courier New" panose="02070309020205020404" pitchFamily="49" charset="0"/>
              </a:rPr>
              <a:t>'Compare 3.14 and 3.1400000000000001243’</a:t>
            </a:r>
          </a:p>
          <a:p>
            <a:pPr marL="450900" indent="-342900">
              <a:buFont typeface="Arial" panose="020B0604020202020204" pitchFamily="34" charset="0"/>
              <a:buChar char="•"/>
            </a:pPr>
            <a:r>
              <a:rPr lang="en-US" sz="2800" dirty="0">
                <a:latin typeface="+mn-lt"/>
                <a:cs typeface="Courier New" panose="02070309020205020404" pitchFamily="49" charset="0"/>
              </a:rPr>
              <a:t>For normal (not fixed-point) floating point numbers, the precision specifies the number of significant digits to print.</a:t>
            </a:r>
          </a:p>
          <a:p>
            <a:pPr marL="450900" indent="-342900">
              <a:buFont typeface="Arial" panose="020B0604020202020204" pitchFamily="34" charset="0"/>
              <a:buChar char="•"/>
            </a:pPr>
            <a:r>
              <a:rPr lang="en-US" sz="2800" dirty="0">
                <a:latin typeface="+mn-lt"/>
                <a:cs typeface="Courier New" panose="02070309020205020404" pitchFamily="49" charset="0"/>
              </a:rPr>
              <a:t>For fixed-point (indicated with </a:t>
            </a:r>
            <a:r>
              <a:rPr lang="en-US" sz="2800" dirty="0">
                <a:latin typeface="Courier New" panose="02070309020205020404" pitchFamily="49" charset="0"/>
                <a:cs typeface="Courier New" panose="02070309020205020404" pitchFamily="49" charset="0"/>
              </a:rPr>
              <a:t>f</a:t>
            </a:r>
            <a:r>
              <a:rPr lang="en-US" sz="2800" dirty="0">
                <a:latin typeface="+mn-lt"/>
                <a:cs typeface="Courier New" panose="02070309020205020404" pitchFamily="49" charset="0"/>
              </a:rPr>
              <a:t>) the precision gives the number of decimal places.</a:t>
            </a:r>
          </a:p>
          <a:p>
            <a:pPr marL="450900" indent="-342900">
              <a:buFont typeface="Arial" panose="020B0604020202020204" pitchFamily="34" charset="0"/>
              <a:buChar char="•"/>
            </a:pPr>
            <a:r>
              <a:rPr lang="en-US" sz="2800" dirty="0">
                <a:latin typeface="+mn-lt"/>
                <a:cs typeface="Courier New" panose="02070309020205020404" pitchFamily="49" charset="0"/>
              </a:rPr>
              <a:t>If you print enough digits, you may find a “surprise” since floating point is only an approximation.</a:t>
            </a:r>
          </a:p>
        </p:txBody>
      </p:sp>
    </p:spTree>
    <p:extLst>
      <p:ext uri="{BB962C8B-B14F-4D97-AF65-F5344CB8AC3E}">
        <p14:creationId xmlns:p14="http://schemas.microsoft.com/office/powerpoint/2010/main" val="134346518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 name="CustomShape 1"/>
          <p:cNvSpPr/>
          <p:nvPr/>
        </p:nvSpPr>
        <p:spPr>
          <a:xfrm>
            <a:off x="4876680" y="6324480"/>
            <a:ext cx="289476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1400" spc="-1" dirty="0">
                <a:solidFill>
                  <a:srgbClr val="000000"/>
                </a:solidFill>
                <a:uFill>
                  <a:solidFill>
                    <a:srgbClr val="FFFFFF"/>
                  </a:solidFill>
                </a:uFill>
                <a:latin typeface="Tahoma"/>
              </a:rPr>
              <a:t>Python Programming, 4/e</a:t>
            </a:r>
            <a:endParaRPr lang="en-US" spc="-1" dirty="0">
              <a:solidFill>
                <a:srgbClr val="000000"/>
              </a:solidFill>
              <a:uFill>
                <a:solidFill>
                  <a:srgbClr val="FFFFFF"/>
                </a:solidFill>
              </a:uFill>
              <a:latin typeface="Arial"/>
            </a:endParaRPr>
          </a:p>
        </p:txBody>
      </p:sp>
      <p:sp>
        <p:nvSpPr>
          <p:cNvPr id="513" name="CustomShape 2"/>
          <p:cNvSpPr/>
          <p:nvPr/>
        </p:nvSpPr>
        <p:spPr>
          <a:xfrm>
            <a:off x="8305680" y="6324480"/>
            <a:ext cx="190440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AADEC39-06E3-4EC2-9284-54C0DF18CEC9}" type="slidenum">
              <a:rPr lang="en-US" sz="1400" spc="-1">
                <a:solidFill>
                  <a:srgbClr val="000000"/>
                </a:solidFill>
                <a:uFill>
                  <a:solidFill>
                    <a:srgbClr val="FFFFFF"/>
                  </a:solidFill>
                </a:uFill>
                <a:latin typeface="Tahoma"/>
              </a:rPr>
              <a:t>61</a:t>
            </a:fld>
            <a:endParaRPr lang="en-US" spc="-1">
              <a:solidFill>
                <a:srgbClr val="000000"/>
              </a:solidFill>
              <a:uFill>
                <a:solidFill>
                  <a:srgbClr val="FFFFFF"/>
                </a:solidFill>
              </a:uFill>
              <a:latin typeface="Arial"/>
            </a:endParaRPr>
          </a:p>
        </p:txBody>
      </p:sp>
      <p:sp>
        <p:nvSpPr>
          <p:cNvPr id="514" name="CustomShape 3"/>
          <p:cNvSpPr/>
          <p:nvPr/>
        </p:nvSpPr>
        <p:spPr>
          <a:xfrm>
            <a:off x="2674920" y="617400"/>
            <a:ext cx="779220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400" spc="-1">
                <a:solidFill>
                  <a:srgbClr val="333399"/>
                </a:solidFill>
                <a:uFill>
                  <a:solidFill>
                    <a:srgbClr val="FFFFFF"/>
                  </a:solidFill>
                </a:uFill>
                <a:latin typeface="Tahoma"/>
              </a:rPr>
              <a:t>String Formatting</a:t>
            </a:r>
            <a:endParaRPr lang="en-US" spc="-1">
              <a:solidFill>
                <a:srgbClr val="000000"/>
              </a:solidFill>
              <a:uFill>
                <a:solidFill>
                  <a:srgbClr val="FFFFFF"/>
                </a:solidFill>
              </a:uFill>
              <a:latin typeface="Arial"/>
            </a:endParaRPr>
          </a:p>
        </p:txBody>
      </p:sp>
      <p:sp>
        <p:nvSpPr>
          <p:cNvPr id="515" name="CustomShape 4"/>
          <p:cNvSpPr/>
          <p:nvPr/>
        </p:nvSpPr>
        <p:spPr>
          <a:xfrm>
            <a:off x="2706600" y="2017800"/>
            <a:ext cx="7771680" cy="411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buClr>
                <a:srgbClr val="3333CC"/>
              </a:buClr>
              <a:buSzPct val="60000"/>
              <a:buFont typeface="Wingdings" charset="2"/>
              <a:buChar char=""/>
            </a:pPr>
            <a:r>
              <a:rPr lang="en-US" sz="2800" spc="-1" dirty="0">
                <a:solidFill>
                  <a:srgbClr val="000000"/>
                </a:solidFill>
                <a:uFill>
                  <a:solidFill>
                    <a:srgbClr val="FFFFFF"/>
                  </a:solidFill>
                </a:uFill>
                <a:latin typeface="Tahoma"/>
              </a:rPr>
              <a:t>Numeric values are right-justified and strings are left- justified, by default.</a:t>
            </a:r>
            <a:endParaRPr lang="en-US" spc="-1" dirty="0">
              <a:solidFill>
                <a:srgbClr val="000000"/>
              </a:solidFill>
              <a:uFill>
                <a:solidFill>
                  <a:srgbClr val="FFFFFF"/>
                </a:solidFill>
              </a:uFill>
              <a:latin typeface="Arial"/>
            </a:endParaRPr>
          </a:p>
          <a:p>
            <a:pPr marL="343080" indent="-342360">
              <a:buClr>
                <a:srgbClr val="3333CC"/>
              </a:buClr>
              <a:buSzPct val="60000"/>
              <a:buFont typeface="Wingdings" charset="2"/>
              <a:buChar char=""/>
            </a:pPr>
            <a:r>
              <a:rPr lang="en-US" sz="2800" spc="-1" dirty="0">
                <a:solidFill>
                  <a:srgbClr val="000000"/>
                </a:solidFill>
                <a:uFill>
                  <a:solidFill>
                    <a:srgbClr val="FFFFFF"/>
                  </a:solidFill>
                </a:uFill>
                <a:latin typeface="Tahoma"/>
              </a:rPr>
              <a:t>You can also specify a justification before the width.</a:t>
            </a:r>
            <a:endParaRPr lang="en-US" spc="-1" dirty="0">
              <a:solidFill>
                <a:srgbClr val="000000"/>
              </a:solidFill>
              <a:uFill>
                <a:solidFill>
                  <a:srgbClr val="FFFFFF"/>
                </a:solidFill>
              </a:uFill>
              <a:latin typeface="Arial"/>
            </a:endParaRPr>
          </a:p>
          <a:p>
            <a:pPr>
              <a:lnSpc>
                <a:spcPct val="100000"/>
              </a:lnSpc>
            </a:pPr>
            <a:r>
              <a:rPr lang="en-US" spc="-1" dirty="0">
                <a:solidFill>
                  <a:srgbClr val="000000"/>
                </a:solidFill>
                <a:uFill>
                  <a:solidFill>
                    <a:srgbClr val="FFFFFF"/>
                  </a:solidFill>
                </a:uFill>
                <a:latin typeface="Courier New"/>
              </a:rPr>
              <a:t>&gt;&gt;&gt; </a:t>
            </a:r>
            <a:r>
              <a:rPr lang="en-US" spc="-1" dirty="0" err="1">
                <a:solidFill>
                  <a:srgbClr val="000000"/>
                </a:solidFill>
                <a:uFill>
                  <a:solidFill>
                    <a:srgbClr val="FFFFFF"/>
                  </a:solidFill>
                </a:uFill>
                <a:latin typeface="Courier New"/>
              </a:rPr>
              <a:t>f"left</a:t>
            </a:r>
            <a:r>
              <a:rPr lang="en-US" spc="-1" dirty="0">
                <a:solidFill>
                  <a:srgbClr val="000000"/>
                </a:solidFill>
                <a:uFill>
                  <a:solidFill>
                    <a:srgbClr val="FFFFFF"/>
                  </a:solidFill>
                </a:uFill>
                <a:latin typeface="Courier New"/>
              </a:rPr>
              <a:t> justification: {"Hi!":&lt;5}</a:t>
            </a:r>
            <a:endParaRPr lang="en-US" spc="-1" dirty="0">
              <a:solidFill>
                <a:srgbClr val="000000"/>
              </a:solidFill>
              <a:uFill>
                <a:solidFill>
                  <a:srgbClr val="FFFFFF"/>
                </a:solidFill>
              </a:uFill>
              <a:latin typeface="Arial"/>
            </a:endParaRPr>
          </a:p>
          <a:p>
            <a:pPr>
              <a:lnSpc>
                <a:spcPct val="100000"/>
              </a:lnSpc>
            </a:pPr>
            <a:r>
              <a:rPr lang="en-US" spc="-1" dirty="0">
                <a:solidFill>
                  <a:srgbClr val="000000"/>
                </a:solidFill>
                <a:uFill>
                  <a:solidFill>
                    <a:srgbClr val="FFFFFF"/>
                  </a:solidFill>
                </a:uFill>
                <a:latin typeface="Courier New"/>
              </a:rPr>
              <a:t>'left justification: Hi!  '</a:t>
            </a:r>
            <a:endParaRPr lang="en-US" spc="-1" dirty="0">
              <a:solidFill>
                <a:srgbClr val="000000"/>
              </a:solidFill>
              <a:uFill>
                <a:solidFill>
                  <a:srgbClr val="FFFFFF"/>
                </a:solidFill>
              </a:uFill>
              <a:latin typeface="Arial"/>
            </a:endParaRPr>
          </a:p>
          <a:p>
            <a:pPr>
              <a:lnSpc>
                <a:spcPct val="100000"/>
              </a:lnSpc>
            </a:pPr>
            <a:r>
              <a:rPr lang="en-US" spc="-1" dirty="0">
                <a:solidFill>
                  <a:srgbClr val="000000"/>
                </a:solidFill>
                <a:uFill>
                  <a:solidFill>
                    <a:srgbClr val="FFFFFF"/>
                  </a:solidFill>
                </a:uFill>
                <a:latin typeface="Courier New"/>
              </a:rPr>
              <a:t>&gt;&gt;&gt; "right justification: {"Hi!":&gt;5}</a:t>
            </a:r>
            <a:endParaRPr lang="en-US" spc="-1" dirty="0">
              <a:solidFill>
                <a:srgbClr val="000000"/>
              </a:solidFill>
              <a:uFill>
                <a:solidFill>
                  <a:srgbClr val="FFFFFF"/>
                </a:solidFill>
              </a:uFill>
              <a:latin typeface="Arial"/>
            </a:endParaRPr>
          </a:p>
          <a:p>
            <a:pPr>
              <a:lnSpc>
                <a:spcPct val="100000"/>
              </a:lnSpc>
            </a:pPr>
            <a:r>
              <a:rPr lang="en-US" spc="-1" dirty="0">
                <a:solidFill>
                  <a:srgbClr val="000000"/>
                </a:solidFill>
                <a:uFill>
                  <a:solidFill>
                    <a:srgbClr val="FFFFFF"/>
                  </a:solidFill>
                </a:uFill>
                <a:latin typeface="Courier New"/>
              </a:rPr>
              <a:t>'right justification:   Hi!'</a:t>
            </a:r>
            <a:endParaRPr lang="en-US" spc="-1" dirty="0">
              <a:solidFill>
                <a:srgbClr val="000000"/>
              </a:solidFill>
              <a:uFill>
                <a:solidFill>
                  <a:srgbClr val="FFFFFF"/>
                </a:solidFill>
              </a:uFill>
              <a:latin typeface="Arial"/>
            </a:endParaRPr>
          </a:p>
          <a:p>
            <a:pPr>
              <a:lnSpc>
                <a:spcPct val="100000"/>
              </a:lnSpc>
            </a:pPr>
            <a:r>
              <a:rPr lang="en-US" spc="-1" dirty="0">
                <a:solidFill>
                  <a:srgbClr val="000000"/>
                </a:solidFill>
                <a:uFill>
                  <a:solidFill>
                    <a:srgbClr val="FFFFFF"/>
                  </a:solidFill>
                </a:uFill>
                <a:latin typeface="Courier New"/>
              </a:rPr>
              <a:t>&gt;&gt;&gt; "centered: {"Hi!":^5}"</a:t>
            </a:r>
            <a:endParaRPr lang="en-US" spc="-1" dirty="0">
              <a:solidFill>
                <a:srgbClr val="000000"/>
              </a:solidFill>
              <a:uFill>
                <a:solidFill>
                  <a:srgbClr val="FFFFFF"/>
                </a:solidFill>
              </a:uFill>
              <a:latin typeface="Arial"/>
            </a:endParaRPr>
          </a:p>
          <a:p>
            <a:pPr>
              <a:lnSpc>
                <a:spcPct val="100000"/>
              </a:lnSpc>
            </a:pPr>
            <a:r>
              <a:rPr lang="en-US" spc="-1" dirty="0">
                <a:solidFill>
                  <a:srgbClr val="000000"/>
                </a:solidFill>
                <a:uFill>
                  <a:solidFill>
                    <a:srgbClr val="FFFFFF"/>
                  </a:solidFill>
                </a:uFill>
                <a:latin typeface="Courier New"/>
              </a:rPr>
              <a:t>'centered:  Hi! '</a:t>
            </a:r>
            <a:endParaRPr lang="en-US"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 name="CustomShape 1"/>
          <p:cNvSpPr/>
          <p:nvPr/>
        </p:nvSpPr>
        <p:spPr>
          <a:xfrm>
            <a:off x="4876680" y="6324480"/>
            <a:ext cx="289476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1400" spc="-1" dirty="0">
                <a:solidFill>
                  <a:srgbClr val="000000"/>
                </a:solidFill>
                <a:uFill>
                  <a:solidFill>
                    <a:srgbClr val="FFFFFF"/>
                  </a:solidFill>
                </a:uFill>
                <a:latin typeface="Tahoma"/>
              </a:rPr>
              <a:t>Python Programming, 4/e</a:t>
            </a:r>
            <a:endParaRPr lang="en-US" spc="-1" dirty="0">
              <a:solidFill>
                <a:srgbClr val="000000"/>
              </a:solidFill>
              <a:uFill>
                <a:solidFill>
                  <a:srgbClr val="FFFFFF"/>
                </a:solidFill>
              </a:uFill>
              <a:latin typeface="Arial"/>
            </a:endParaRPr>
          </a:p>
        </p:txBody>
      </p:sp>
      <p:sp>
        <p:nvSpPr>
          <p:cNvPr id="513" name="CustomShape 2"/>
          <p:cNvSpPr/>
          <p:nvPr/>
        </p:nvSpPr>
        <p:spPr>
          <a:xfrm>
            <a:off x="8305680" y="6324480"/>
            <a:ext cx="190440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AADEC39-06E3-4EC2-9284-54C0DF18CEC9}" type="slidenum">
              <a:rPr lang="en-US" sz="1400" spc="-1">
                <a:solidFill>
                  <a:srgbClr val="000000"/>
                </a:solidFill>
                <a:uFill>
                  <a:solidFill>
                    <a:srgbClr val="FFFFFF"/>
                  </a:solidFill>
                </a:uFill>
                <a:latin typeface="Tahoma"/>
              </a:rPr>
              <a:t>62</a:t>
            </a:fld>
            <a:endParaRPr lang="en-US" spc="-1">
              <a:solidFill>
                <a:srgbClr val="000000"/>
              </a:solidFill>
              <a:uFill>
                <a:solidFill>
                  <a:srgbClr val="FFFFFF"/>
                </a:solidFill>
              </a:uFill>
              <a:latin typeface="Arial"/>
            </a:endParaRPr>
          </a:p>
        </p:txBody>
      </p:sp>
      <p:sp>
        <p:nvSpPr>
          <p:cNvPr id="514" name="CustomShape 3"/>
          <p:cNvSpPr/>
          <p:nvPr/>
        </p:nvSpPr>
        <p:spPr>
          <a:xfrm>
            <a:off x="2674920" y="617400"/>
            <a:ext cx="779220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400" spc="-1">
                <a:solidFill>
                  <a:srgbClr val="333399"/>
                </a:solidFill>
                <a:uFill>
                  <a:solidFill>
                    <a:srgbClr val="FFFFFF"/>
                  </a:solidFill>
                </a:uFill>
                <a:latin typeface="Tahoma"/>
              </a:rPr>
              <a:t>String Formatting</a:t>
            </a:r>
            <a:endParaRPr lang="en-US" spc="-1">
              <a:solidFill>
                <a:srgbClr val="000000"/>
              </a:solidFill>
              <a:uFill>
                <a:solidFill>
                  <a:srgbClr val="FFFFFF"/>
                </a:solidFill>
              </a:uFill>
              <a:latin typeface="Arial"/>
            </a:endParaRPr>
          </a:p>
        </p:txBody>
      </p:sp>
      <p:sp>
        <p:nvSpPr>
          <p:cNvPr id="515" name="CustomShape 4"/>
          <p:cNvSpPr/>
          <p:nvPr/>
        </p:nvSpPr>
        <p:spPr>
          <a:xfrm>
            <a:off x="1409700" y="2017800"/>
            <a:ext cx="9068580" cy="411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720">
              <a:buClr>
                <a:srgbClr val="3333CC"/>
              </a:buClr>
              <a:buSzPct val="60000"/>
            </a:pPr>
            <a:endParaRPr lang="en-US" spc="-1" dirty="0">
              <a:solidFill>
                <a:srgbClr val="000000"/>
              </a:solidFill>
              <a:uFill>
                <a:solidFill>
                  <a:srgbClr val="FFFFFF"/>
                </a:solidFill>
              </a:uFill>
              <a:latin typeface="Arial"/>
            </a:endParaRPr>
          </a:p>
        </p:txBody>
      </p:sp>
      <p:sp>
        <p:nvSpPr>
          <p:cNvPr id="3" name="TextBox 2">
            <a:extLst>
              <a:ext uri="{FF2B5EF4-FFF2-40B4-BE49-F238E27FC236}">
                <a16:creationId xmlns:a16="http://schemas.microsoft.com/office/drawing/2014/main" id="{8E8B95AF-DA22-A5B7-AA60-5B108DB3B83F}"/>
              </a:ext>
            </a:extLst>
          </p:cNvPr>
          <p:cNvSpPr txBox="1"/>
          <p:nvPr/>
        </p:nvSpPr>
        <p:spPr>
          <a:xfrm>
            <a:off x="1895474" y="1952280"/>
            <a:ext cx="9267825" cy="3139321"/>
          </a:xfrm>
          <a:prstGeom prst="rect">
            <a:avLst/>
          </a:prstGeom>
          <a:noFill/>
        </p:spPr>
        <p:txBody>
          <a:bodyPr wrap="square">
            <a:spAutoFit/>
          </a:bodyPr>
          <a:lstStyle/>
          <a:p>
            <a:r>
              <a:rPr lang="en-US" dirty="0">
                <a:latin typeface="Courier New" panose="02070309020205020404" pitchFamily="49" charset="0"/>
                <a:cs typeface="Courier New" panose="02070309020205020404" pitchFamily="49" charset="0"/>
              </a:rPr>
              <a:t># File: chaos3.py</a:t>
            </a:r>
          </a:p>
          <a:p>
            <a:r>
              <a:rPr lang="en-US" dirty="0">
                <a:latin typeface="Courier New" panose="02070309020205020404" pitchFamily="49" charset="0"/>
                <a:cs typeface="Courier New" panose="02070309020205020404" pitchFamily="49" charset="0"/>
              </a:rPr>
              <a:t># A simple program illustrating chaotic behavior.</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def </a:t>
            </a:r>
            <a:r>
              <a:rPr lang="en-US" dirty="0" err="1">
                <a:latin typeface="Courier New" panose="02070309020205020404" pitchFamily="49" charset="0"/>
                <a:cs typeface="Courier New" panose="02070309020205020404" pitchFamily="49" charset="0"/>
              </a:rPr>
              <a:t>get_inputs</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inputs = input("Enter two starting values between 0 and 1: ")</a:t>
            </a:r>
          </a:p>
          <a:p>
            <a:r>
              <a:rPr lang="en-US" dirty="0">
                <a:latin typeface="Courier New" panose="02070309020205020404" pitchFamily="49" charset="0"/>
                <a:cs typeface="Courier New" panose="02070309020205020404" pitchFamily="49" charset="0"/>
              </a:rPr>
              <a:t>    a, b = </a:t>
            </a:r>
            <a:r>
              <a:rPr lang="en-US" dirty="0" err="1">
                <a:latin typeface="Courier New" panose="02070309020205020404" pitchFamily="49" charset="0"/>
                <a:cs typeface="Courier New" panose="02070309020205020404" pitchFamily="49" charset="0"/>
              </a:rPr>
              <a:t>inputs.split</a:t>
            </a:r>
            <a:r>
              <a:rPr lang="en-US" dirty="0">
                <a:latin typeface="Courier New" panose="02070309020205020404" pitchFamily="49" charset="0"/>
                <a:cs typeface="Courier New" panose="02070309020205020404" pitchFamily="49" charset="0"/>
              </a:rPr>
              <a:t>()</a:t>
            </a:r>
          </a:p>
          <a:p>
            <a:r>
              <a:rPr lang="en-US" dirty="0">
                <a:latin typeface="Courier New" panose="02070309020205020404" pitchFamily="49" charset="0"/>
                <a:cs typeface="Courier New" panose="02070309020205020404" pitchFamily="49" charset="0"/>
              </a:rPr>
              <a:t>    return float(a), float(b)</a:t>
            </a:r>
          </a:p>
          <a:p>
            <a:endParaRPr lang="en-US" dirty="0">
              <a:latin typeface="Courier New" panose="02070309020205020404" pitchFamily="49" charset="0"/>
              <a:cs typeface="Courier New" panose="02070309020205020404" pitchFamily="49" charset="0"/>
            </a:endParaRPr>
          </a:p>
          <a:p>
            <a:r>
              <a:rPr lang="en-US" dirty="0">
                <a:latin typeface="Courier New" panose="02070309020205020404" pitchFamily="49" charset="0"/>
                <a:cs typeface="Courier New" panose="02070309020205020404" pitchFamily="49" charset="0"/>
              </a:rPr>
              <a:t>def </a:t>
            </a:r>
            <a:r>
              <a:rPr lang="en-US" dirty="0" err="1">
                <a:latin typeface="Courier New" panose="02070309020205020404" pitchFamily="49" charset="0"/>
                <a:cs typeface="Courier New" panose="02070309020205020404" pitchFamily="49" charset="0"/>
              </a:rPr>
              <a:t>logisticfn</a:t>
            </a:r>
            <a:r>
              <a:rPr lang="en-US" dirty="0">
                <a:latin typeface="Courier New" panose="02070309020205020404" pitchFamily="49" charset="0"/>
                <a:cs typeface="Courier New" panose="02070309020205020404" pitchFamily="49" charset="0"/>
              </a:rPr>
              <a:t>(x):</a:t>
            </a:r>
          </a:p>
          <a:p>
            <a:r>
              <a:rPr lang="en-US" dirty="0">
                <a:latin typeface="Courier New" panose="02070309020205020404" pitchFamily="49" charset="0"/>
                <a:cs typeface="Courier New" panose="02070309020205020404" pitchFamily="49" charset="0"/>
              </a:rPr>
              <a:t>    return 3.9 * x * (1-x)</a:t>
            </a:r>
          </a:p>
          <a:p>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754140902"/>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 name="CustomShape 1"/>
          <p:cNvSpPr/>
          <p:nvPr/>
        </p:nvSpPr>
        <p:spPr>
          <a:xfrm>
            <a:off x="4876680" y="6324480"/>
            <a:ext cx="289476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1400" spc="-1" dirty="0">
                <a:solidFill>
                  <a:srgbClr val="000000"/>
                </a:solidFill>
                <a:uFill>
                  <a:solidFill>
                    <a:srgbClr val="FFFFFF"/>
                  </a:solidFill>
                </a:uFill>
                <a:latin typeface="Tahoma"/>
              </a:rPr>
              <a:t>Python Programming, 4/e</a:t>
            </a:r>
            <a:endParaRPr lang="en-US" spc="-1" dirty="0">
              <a:solidFill>
                <a:srgbClr val="000000"/>
              </a:solidFill>
              <a:uFill>
                <a:solidFill>
                  <a:srgbClr val="FFFFFF"/>
                </a:solidFill>
              </a:uFill>
              <a:latin typeface="Arial"/>
            </a:endParaRPr>
          </a:p>
        </p:txBody>
      </p:sp>
      <p:sp>
        <p:nvSpPr>
          <p:cNvPr id="513" name="CustomShape 2"/>
          <p:cNvSpPr/>
          <p:nvPr/>
        </p:nvSpPr>
        <p:spPr>
          <a:xfrm>
            <a:off x="8305680" y="6324480"/>
            <a:ext cx="190440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AADEC39-06E3-4EC2-9284-54C0DF18CEC9}" type="slidenum">
              <a:rPr lang="en-US" sz="1400" spc="-1">
                <a:solidFill>
                  <a:srgbClr val="000000"/>
                </a:solidFill>
                <a:uFill>
                  <a:solidFill>
                    <a:srgbClr val="FFFFFF"/>
                  </a:solidFill>
                </a:uFill>
                <a:latin typeface="Tahoma"/>
              </a:rPr>
              <a:t>63</a:t>
            </a:fld>
            <a:endParaRPr lang="en-US" spc="-1">
              <a:solidFill>
                <a:srgbClr val="000000"/>
              </a:solidFill>
              <a:uFill>
                <a:solidFill>
                  <a:srgbClr val="FFFFFF"/>
                </a:solidFill>
              </a:uFill>
              <a:latin typeface="Arial"/>
            </a:endParaRPr>
          </a:p>
        </p:txBody>
      </p:sp>
      <p:sp>
        <p:nvSpPr>
          <p:cNvPr id="514" name="CustomShape 3"/>
          <p:cNvSpPr/>
          <p:nvPr/>
        </p:nvSpPr>
        <p:spPr>
          <a:xfrm>
            <a:off x="2674920" y="617400"/>
            <a:ext cx="779220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400" spc="-1">
                <a:solidFill>
                  <a:srgbClr val="333399"/>
                </a:solidFill>
                <a:uFill>
                  <a:solidFill>
                    <a:srgbClr val="FFFFFF"/>
                  </a:solidFill>
                </a:uFill>
                <a:latin typeface="Tahoma"/>
              </a:rPr>
              <a:t>String Formatting</a:t>
            </a:r>
            <a:endParaRPr lang="en-US" spc="-1">
              <a:solidFill>
                <a:srgbClr val="000000"/>
              </a:solidFill>
              <a:uFill>
                <a:solidFill>
                  <a:srgbClr val="FFFFFF"/>
                </a:solidFill>
              </a:uFill>
              <a:latin typeface="Arial"/>
            </a:endParaRPr>
          </a:p>
        </p:txBody>
      </p:sp>
      <p:sp>
        <p:nvSpPr>
          <p:cNvPr id="515" name="CustomShape 4"/>
          <p:cNvSpPr/>
          <p:nvPr/>
        </p:nvSpPr>
        <p:spPr>
          <a:xfrm>
            <a:off x="1409700" y="2017800"/>
            <a:ext cx="9068580" cy="411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720">
              <a:buClr>
                <a:srgbClr val="3333CC"/>
              </a:buClr>
              <a:buSzPct val="60000"/>
            </a:pPr>
            <a:endParaRPr lang="en-US" spc="-1" dirty="0">
              <a:solidFill>
                <a:srgbClr val="000000"/>
              </a:solidFill>
              <a:uFill>
                <a:solidFill>
                  <a:srgbClr val="FFFFFF"/>
                </a:solidFill>
              </a:uFill>
              <a:latin typeface="Arial"/>
            </a:endParaRPr>
          </a:p>
        </p:txBody>
      </p:sp>
      <p:sp>
        <p:nvSpPr>
          <p:cNvPr id="3" name="TextBox 2">
            <a:extLst>
              <a:ext uri="{FF2B5EF4-FFF2-40B4-BE49-F238E27FC236}">
                <a16:creationId xmlns:a16="http://schemas.microsoft.com/office/drawing/2014/main" id="{8E8B95AF-DA22-A5B7-AA60-5B108DB3B83F}"/>
              </a:ext>
            </a:extLst>
          </p:cNvPr>
          <p:cNvSpPr txBox="1"/>
          <p:nvPr/>
        </p:nvSpPr>
        <p:spPr>
          <a:xfrm>
            <a:off x="1895474" y="1952280"/>
            <a:ext cx="9267825" cy="3139321"/>
          </a:xfrm>
          <a:prstGeom prst="rect">
            <a:avLst/>
          </a:prstGeom>
          <a:noFill/>
        </p:spPr>
        <p:txBody>
          <a:bodyPr wrap="square">
            <a:spAutoFit/>
          </a:bodyPr>
          <a:lstStyle/>
          <a:p>
            <a:r>
              <a:rPr lang="en-US">
                <a:latin typeface="Courier New" panose="02070309020205020404" pitchFamily="49" charset="0"/>
                <a:cs typeface="Courier New" panose="02070309020205020404" pitchFamily="49" charset="0"/>
              </a:rPr>
              <a:t>def main():</a:t>
            </a:r>
          </a:p>
          <a:p>
            <a:r>
              <a:rPr lang="en-US">
                <a:latin typeface="Courier New" panose="02070309020205020404" pitchFamily="49" charset="0"/>
                <a:cs typeface="Courier New" panose="02070309020205020404" pitchFamily="49" charset="0"/>
              </a:rPr>
              <a:t>    print("This program illustrates a chaotic function")</a:t>
            </a:r>
          </a:p>
          <a:p>
            <a:r>
              <a:rPr lang="en-US">
                <a:latin typeface="Courier New" panose="02070309020205020404" pitchFamily="49" charset="0"/>
                <a:cs typeface="Courier New" panose="02070309020205020404" pitchFamily="49" charset="0"/>
              </a:rPr>
              <a:t>    x1, x2 = get_inputs()</a:t>
            </a:r>
          </a:p>
          <a:p>
            <a:r>
              <a:rPr lang="en-US">
                <a:latin typeface="Courier New" panose="02070309020205020404" pitchFamily="49" charset="0"/>
                <a:cs typeface="Courier New" panose="02070309020205020404" pitchFamily="49" charset="0"/>
              </a:rPr>
              <a:t>    print(f"\ninput: {x1:^8}   {x2:^8}")</a:t>
            </a:r>
          </a:p>
          <a:p>
            <a:r>
              <a:rPr lang="en-US">
                <a:latin typeface="Courier New" panose="02070309020205020404" pitchFamily="49" charset="0"/>
                <a:cs typeface="Courier New" panose="02070309020205020404" pitchFamily="49" charset="0"/>
              </a:rPr>
              <a:t>    print("---------------------------")</a:t>
            </a:r>
          </a:p>
          <a:p>
            <a:r>
              <a:rPr lang="en-US">
                <a:latin typeface="Courier New" panose="02070309020205020404" pitchFamily="49" charset="0"/>
                <a:cs typeface="Courier New" panose="02070309020205020404" pitchFamily="49" charset="0"/>
              </a:rPr>
              <a:t>    for _ in range(10):</a:t>
            </a:r>
          </a:p>
          <a:p>
            <a:r>
              <a:rPr lang="en-US">
                <a:latin typeface="Courier New" panose="02070309020205020404" pitchFamily="49" charset="0"/>
                <a:cs typeface="Courier New" panose="02070309020205020404" pitchFamily="49" charset="0"/>
              </a:rPr>
              <a:t>        x1 = logisticfn(x1)</a:t>
            </a:r>
          </a:p>
          <a:p>
            <a:r>
              <a:rPr lang="en-US">
                <a:latin typeface="Courier New" panose="02070309020205020404" pitchFamily="49" charset="0"/>
                <a:cs typeface="Courier New" panose="02070309020205020404" pitchFamily="49" charset="0"/>
              </a:rPr>
              <a:t>        x2 = logisticfn(x2)</a:t>
            </a:r>
          </a:p>
          <a:p>
            <a:r>
              <a:rPr lang="en-US">
                <a:latin typeface="Courier New" panose="02070309020205020404" pitchFamily="49" charset="0"/>
                <a:cs typeface="Courier New" panose="02070309020205020404" pitchFamily="49" charset="0"/>
              </a:rPr>
              <a:t>        print(f"       {x1:8.6f}   {x2:8.6f}")</a:t>
            </a:r>
          </a:p>
          <a:p>
            <a:endParaRPr lang="en-US">
              <a:latin typeface="Courier New" panose="02070309020205020404" pitchFamily="49" charset="0"/>
              <a:cs typeface="Courier New" panose="02070309020205020404" pitchFamily="49" charset="0"/>
            </a:endParaRPr>
          </a:p>
          <a:p>
            <a:r>
              <a:rPr lang="en-US">
                <a:latin typeface="Courier New" panose="02070309020205020404" pitchFamily="49" charset="0"/>
                <a:cs typeface="Courier New" panose="02070309020205020404" pitchFamily="49" charset="0"/>
              </a:rPr>
              <a:t>main()</a:t>
            </a:r>
            <a:endParaRPr lang="en-US"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202805454"/>
      </p:ext>
    </p:extLst>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6" name="CustomShape 1"/>
          <p:cNvSpPr/>
          <p:nvPr/>
        </p:nvSpPr>
        <p:spPr>
          <a:xfrm>
            <a:off x="4876680" y="6324480"/>
            <a:ext cx="289476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1400" spc="-1" dirty="0">
                <a:solidFill>
                  <a:srgbClr val="000000"/>
                </a:solidFill>
                <a:uFill>
                  <a:solidFill>
                    <a:srgbClr val="FFFFFF"/>
                  </a:solidFill>
                </a:uFill>
                <a:latin typeface="Tahoma"/>
              </a:rPr>
              <a:t>Python Programming, 4/e</a:t>
            </a:r>
            <a:endParaRPr lang="en-US" spc="-1" dirty="0">
              <a:solidFill>
                <a:srgbClr val="000000"/>
              </a:solidFill>
              <a:uFill>
                <a:solidFill>
                  <a:srgbClr val="FFFFFF"/>
                </a:solidFill>
              </a:uFill>
              <a:latin typeface="Arial"/>
            </a:endParaRPr>
          </a:p>
        </p:txBody>
      </p:sp>
      <p:sp>
        <p:nvSpPr>
          <p:cNvPr id="517" name="CustomShape 2"/>
          <p:cNvSpPr/>
          <p:nvPr/>
        </p:nvSpPr>
        <p:spPr>
          <a:xfrm>
            <a:off x="8305680" y="6324480"/>
            <a:ext cx="190440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01BA6C3-BFCD-41BD-AD88-4C9A3EA45F5C}" type="slidenum">
              <a:rPr lang="en-US" sz="1400" spc="-1">
                <a:solidFill>
                  <a:srgbClr val="000000"/>
                </a:solidFill>
                <a:uFill>
                  <a:solidFill>
                    <a:srgbClr val="FFFFFF"/>
                  </a:solidFill>
                </a:uFill>
                <a:latin typeface="Tahoma"/>
              </a:rPr>
              <a:t>64</a:t>
            </a:fld>
            <a:endParaRPr lang="en-US" spc="-1">
              <a:solidFill>
                <a:srgbClr val="000000"/>
              </a:solidFill>
              <a:uFill>
                <a:solidFill>
                  <a:srgbClr val="FFFFFF"/>
                </a:solidFill>
              </a:uFill>
              <a:latin typeface="Arial"/>
            </a:endParaRPr>
          </a:p>
        </p:txBody>
      </p:sp>
      <p:sp>
        <p:nvSpPr>
          <p:cNvPr id="518" name="CustomShape 3"/>
          <p:cNvSpPr/>
          <p:nvPr/>
        </p:nvSpPr>
        <p:spPr>
          <a:xfrm>
            <a:off x="2674920" y="617400"/>
            <a:ext cx="779220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400" spc="-1">
                <a:solidFill>
                  <a:srgbClr val="333399"/>
                </a:solidFill>
                <a:uFill>
                  <a:solidFill>
                    <a:srgbClr val="FFFFFF"/>
                  </a:solidFill>
                </a:uFill>
                <a:latin typeface="Tahoma"/>
              </a:rPr>
              <a:t>Better Change Counter</a:t>
            </a:r>
            <a:endParaRPr lang="en-US" spc="-1">
              <a:solidFill>
                <a:srgbClr val="000000"/>
              </a:solidFill>
              <a:uFill>
                <a:solidFill>
                  <a:srgbClr val="FFFFFF"/>
                </a:solidFill>
              </a:uFill>
              <a:latin typeface="Arial"/>
            </a:endParaRPr>
          </a:p>
        </p:txBody>
      </p:sp>
      <p:sp>
        <p:nvSpPr>
          <p:cNvPr id="519" name="CustomShape 4"/>
          <p:cNvSpPr/>
          <p:nvPr/>
        </p:nvSpPr>
        <p:spPr>
          <a:xfrm>
            <a:off x="2706600" y="2017800"/>
            <a:ext cx="7771680" cy="411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buClr>
                <a:srgbClr val="3333CC"/>
              </a:buClr>
              <a:buSzPct val="60000"/>
              <a:buFont typeface="Wingdings" charset="2"/>
              <a:buChar char=""/>
            </a:pPr>
            <a:r>
              <a:rPr lang="en-US" sz="3200" spc="-1">
                <a:solidFill>
                  <a:srgbClr val="000000"/>
                </a:solidFill>
                <a:uFill>
                  <a:solidFill>
                    <a:srgbClr val="FFFFFF"/>
                  </a:solidFill>
                </a:uFill>
                <a:latin typeface="Tahoma"/>
              </a:rPr>
              <a:t>With what we know now about floating point numbers, we might be uneasy about using them in a money situation.</a:t>
            </a:r>
            <a:endParaRPr lang="en-US" spc="-1">
              <a:solidFill>
                <a:srgbClr val="000000"/>
              </a:solidFill>
              <a:uFill>
                <a:solidFill>
                  <a:srgbClr val="FFFFFF"/>
                </a:solidFill>
              </a:uFill>
              <a:latin typeface="Arial"/>
            </a:endParaRPr>
          </a:p>
          <a:p>
            <a:pPr marL="343080" indent="-342360">
              <a:buClr>
                <a:srgbClr val="3333CC"/>
              </a:buClr>
              <a:buSzPct val="60000"/>
              <a:buFont typeface="Wingdings" charset="2"/>
              <a:buChar char=""/>
            </a:pPr>
            <a:r>
              <a:rPr lang="en-US" sz="3200" spc="-1">
                <a:solidFill>
                  <a:srgbClr val="000000"/>
                </a:solidFill>
                <a:uFill>
                  <a:solidFill>
                    <a:srgbClr val="FFFFFF"/>
                  </a:solidFill>
                </a:uFill>
                <a:latin typeface="Tahoma"/>
              </a:rPr>
              <a:t>One way around this problem is to keep track of money in cents using an int or long int, and convert it into dollars and cents when output.</a:t>
            </a:r>
            <a:endParaRPr lang="en-US"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0" name="CustomShape 1"/>
          <p:cNvSpPr/>
          <p:nvPr/>
        </p:nvSpPr>
        <p:spPr>
          <a:xfrm>
            <a:off x="4876680" y="6324480"/>
            <a:ext cx="289476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1400" spc="-1" dirty="0">
                <a:solidFill>
                  <a:srgbClr val="000000"/>
                </a:solidFill>
                <a:uFill>
                  <a:solidFill>
                    <a:srgbClr val="FFFFFF"/>
                  </a:solidFill>
                </a:uFill>
                <a:latin typeface="Tahoma"/>
              </a:rPr>
              <a:t>Python Programming, 4/e</a:t>
            </a:r>
            <a:endParaRPr lang="en-US" spc="-1" dirty="0">
              <a:solidFill>
                <a:srgbClr val="000000"/>
              </a:solidFill>
              <a:uFill>
                <a:solidFill>
                  <a:srgbClr val="FFFFFF"/>
                </a:solidFill>
              </a:uFill>
              <a:latin typeface="Arial"/>
            </a:endParaRPr>
          </a:p>
        </p:txBody>
      </p:sp>
      <p:sp>
        <p:nvSpPr>
          <p:cNvPr id="521" name="CustomShape 2"/>
          <p:cNvSpPr/>
          <p:nvPr/>
        </p:nvSpPr>
        <p:spPr>
          <a:xfrm>
            <a:off x="8305680" y="6324480"/>
            <a:ext cx="190440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6196B0B-5096-4755-A529-5DF283CB08DA}" type="slidenum">
              <a:rPr lang="en-US" sz="1400" spc="-1">
                <a:solidFill>
                  <a:srgbClr val="000000"/>
                </a:solidFill>
                <a:uFill>
                  <a:solidFill>
                    <a:srgbClr val="FFFFFF"/>
                  </a:solidFill>
                </a:uFill>
                <a:latin typeface="Tahoma"/>
              </a:rPr>
              <a:t>65</a:t>
            </a:fld>
            <a:endParaRPr lang="en-US" spc="-1">
              <a:solidFill>
                <a:srgbClr val="000000"/>
              </a:solidFill>
              <a:uFill>
                <a:solidFill>
                  <a:srgbClr val="FFFFFF"/>
                </a:solidFill>
              </a:uFill>
              <a:latin typeface="Arial"/>
            </a:endParaRPr>
          </a:p>
        </p:txBody>
      </p:sp>
      <p:sp>
        <p:nvSpPr>
          <p:cNvPr id="522" name="CustomShape 3"/>
          <p:cNvSpPr/>
          <p:nvPr/>
        </p:nvSpPr>
        <p:spPr>
          <a:xfrm>
            <a:off x="2674920" y="617400"/>
            <a:ext cx="779220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400" spc="-1">
                <a:solidFill>
                  <a:srgbClr val="333399"/>
                </a:solidFill>
                <a:uFill>
                  <a:solidFill>
                    <a:srgbClr val="FFFFFF"/>
                  </a:solidFill>
                </a:uFill>
                <a:latin typeface="Tahoma"/>
              </a:rPr>
              <a:t>Better Change Counter</a:t>
            </a:r>
            <a:endParaRPr lang="en-US" spc="-1">
              <a:solidFill>
                <a:srgbClr val="000000"/>
              </a:solidFill>
              <a:uFill>
                <a:solidFill>
                  <a:srgbClr val="FFFFFF"/>
                </a:solidFill>
              </a:uFill>
              <a:latin typeface="Arial"/>
            </a:endParaRPr>
          </a:p>
        </p:txBody>
      </p:sp>
      <p:sp>
        <p:nvSpPr>
          <p:cNvPr id="523" name="CustomShape 4"/>
          <p:cNvSpPr/>
          <p:nvPr/>
        </p:nvSpPr>
        <p:spPr>
          <a:xfrm>
            <a:off x="2706600" y="2017800"/>
            <a:ext cx="7771680" cy="411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r>
              <a:rPr lang="en-US" sz="3200" spc="-1">
                <a:solidFill>
                  <a:srgbClr val="000000"/>
                </a:solidFill>
                <a:uFill>
                  <a:solidFill>
                    <a:srgbClr val="FFFFFF"/>
                  </a:solidFill>
                </a:uFill>
                <a:latin typeface="Tahoma"/>
              </a:rPr>
              <a:t>If total is a value in cents (an int),</a:t>
            </a:r>
            <a:endParaRPr lang="en-US" spc="-1">
              <a:solidFill>
                <a:srgbClr val="000000"/>
              </a:solidFill>
              <a:uFill>
                <a:solidFill>
                  <a:srgbClr val="FFFFFF"/>
                </a:solidFill>
              </a:uFill>
              <a:latin typeface="Arial"/>
            </a:endParaRPr>
          </a:p>
          <a:p>
            <a:r>
              <a:rPr lang="en-US" sz="2800" spc="-1">
                <a:solidFill>
                  <a:srgbClr val="000000"/>
                </a:solidFill>
                <a:uFill>
                  <a:solidFill>
                    <a:srgbClr val="FFFFFF"/>
                  </a:solidFill>
                </a:uFill>
                <a:latin typeface="Courier New"/>
              </a:rPr>
              <a:t>dollars = total//100</a:t>
            </a:r>
            <a:endParaRPr lang="en-US" spc="-1">
              <a:solidFill>
                <a:srgbClr val="000000"/>
              </a:solidFill>
              <a:uFill>
                <a:solidFill>
                  <a:srgbClr val="FFFFFF"/>
                </a:solidFill>
              </a:uFill>
              <a:latin typeface="Arial"/>
            </a:endParaRPr>
          </a:p>
          <a:p>
            <a:pPr marL="343080" indent="-342360">
              <a:lnSpc>
                <a:spcPct val="90000"/>
              </a:lnSpc>
              <a:buClr>
                <a:srgbClr val="3333CC"/>
              </a:buClr>
              <a:buSzPct val="60000"/>
              <a:buFont typeface="Wingdings" charset="2"/>
              <a:buChar char=""/>
            </a:pPr>
            <a:r>
              <a:rPr lang="en-US" sz="2800" spc="-1">
                <a:solidFill>
                  <a:srgbClr val="000000"/>
                </a:solidFill>
                <a:uFill>
                  <a:solidFill>
                    <a:srgbClr val="FFFFFF"/>
                  </a:solidFill>
                </a:uFill>
                <a:latin typeface="Courier New"/>
              </a:rPr>
              <a:t>cents = total%100</a:t>
            </a:r>
            <a:endParaRPr lang="en-US" spc="-1">
              <a:solidFill>
                <a:srgbClr val="000000"/>
              </a:solidFill>
              <a:uFill>
                <a:solidFill>
                  <a:srgbClr val="FFFFFF"/>
                </a:solidFill>
              </a:uFill>
              <a:latin typeface="Arial"/>
            </a:endParaRPr>
          </a:p>
          <a:p>
            <a:pPr marL="343080" indent="-342360">
              <a:lnSpc>
                <a:spcPct val="90000"/>
              </a:lnSpc>
              <a:buClr>
                <a:srgbClr val="3333CC"/>
              </a:buClr>
              <a:buSzPct val="60000"/>
              <a:buFont typeface="Wingdings" charset="2"/>
              <a:buChar char=""/>
            </a:pPr>
            <a:r>
              <a:rPr lang="en-US" sz="3200" spc="-1">
                <a:solidFill>
                  <a:srgbClr val="000000"/>
                </a:solidFill>
                <a:uFill>
                  <a:solidFill>
                    <a:srgbClr val="FFFFFF"/>
                  </a:solidFill>
                </a:uFill>
                <a:latin typeface="Tahoma"/>
              </a:rPr>
              <a:t>Cents is printed using width 0&gt;2 to right-justify it with leading 0s (if necessary) into a field of width 2.</a:t>
            </a:r>
            <a:endParaRPr lang="en-US" spc="-1">
              <a:solidFill>
                <a:srgbClr val="000000"/>
              </a:solidFill>
              <a:uFill>
                <a:solidFill>
                  <a:srgbClr val="FFFFFF"/>
                </a:solidFill>
              </a:uFill>
              <a:latin typeface="Arial"/>
            </a:endParaRPr>
          </a:p>
          <a:p>
            <a:pPr marL="343080" indent="-342360">
              <a:lnSpc>
                <a:spcPct val="90000"/>
              </a:lnSpc>
              <a:buClr>
                <a:srgbClr val="3333CC"/>
              </a:buClr>
              <a:buSzPct val="60000"/>
              <a:buFont typeface="Wingdings" charset="2"/>
              <a:buChar char=""/>
            </a:pPr>
            <a:r>
              <a:rPr lang="en-US" sz="3200" spc="-1">
                <a:solidFill>
                  <a:srgbClr val="000000"/>
                </a:solidFill>
                <a:uFill>
                  <a:solidFill>
                    <a:srgbClr val="FFFFFF"/>
                  </a:solidFill>
                </a:uFill>
                <a:latin typeface="Tahoma"/>
              </a:rPr>
              <a:t>Thus 5 cents becomes '05'</a:t>
            </a:r>
            <a:endParaRPr lang="en-US"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4" name="CustomShape 1"/>
          <p:cNvSpPr/>
          <p:nvPr/>
        </p:nvSpPr>
        <p:spPr>
          <a:xfrm>
            <a:off x="4876680" y="6324480"/>
            <a:ext cx="289476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1400" spc="-1" dirty="0">
                <a:solidFill>
                  <a:srgbClr val="000000"/>
                </a:solidFill>
                <a:uFill>
                  <a:solidFill>
                    <a:srgbClr val="FFFFFF"/>
                  </a:solidFill>
                </a:uFill>
                <a:latin typeface="Tahoma"/>
              </a:rPr>
              <a:t>Python Programming, 4/e</a:t>
            </a:r>
            <a:endParaRPr lang="en-US" spc="-1" dirty="0">
              <a:solidFill>
                <a:srgbClr val="000000"/>
              </a:solidFill>
              <a:uFill>
                <a:solidFill>
                  <a:srgbClr val="FFFFFF"/>
                </a:solidFill>
              </a:uFill>
              <a:latin typeface="Arial"/>
            </a:endParaRPr>
          </a:p>
        </p:txBody>
      </p:sp>
      <p:sp>
        <p:nvSpPr>
          <p:cNvPr id="525" name="CustomShape 2"/>
          <p:cNvSpPr/>
          <p:nvPr/>
        </p:nvSpPr>
        <p:spPr>
          <a:xfrm>
            <a:off x="8305680" y="6324480"/>
            <a:ext cx="190440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6B25953-A643-47ED-A045-61FB2CB89113}" type="slidenum">
              <a:rPr lang="en-US" sz="1400" spc="-1">
                <a:solidFill>
                  <a:srgbClr val="000000"/>
                </a:solidFill>
                <a:uFill>
                  <a:solidFill>
                    <a:srgbClr val="FFFFFF"/>
                  </a:solidFill>
                </a:uFill>
                <a:latin typeface="Tahoma"/>
              </a:rPr>
              <a:t>66</a:t>
            </a:fld>
            <a:endParaRPr lang="en-US" spc="-1">
              <a:solidFill>
                <a:srgbClr val="000000"/>
              </a:solidFill>
              <a:uFill>
                <a:solidFill>
                  <a:srgbClr val="FFFFFF"/>
                </a:solidFill>
              </a:uFill>
              <a:latin typeface="Arial"/>
            </a:endParaRPr>
          </a:p>
        </p:txBody>
      </p:sp>
      <p:sp>
        <p:nvSpPr>
          <p:cNvPr id="526" name="CustomShape 3"/>
          <p:cNvSpPr/>
          <p:nvPr/>
        </p:nvSpPr>
        <p:spPr>
          <a:xfrm>
            <a:off x="2674920" y="617400"/>
            <a:ext cx="779220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400" spc="-1">
                <a:solidFill>
                  <a:srgbClr val="333399"/>
                </a:solidFill>
                <a:uFill>
                  <a:solidFill>
                    <a:srgbClr val="FFFFFF"/>
                  </a:solidFill>
                </a:uFill>
                <a:latin typeface="Tahoma"/>
              </a:rPr>
              <a:t>Better Change Counter</a:t>
            </a:r>
            <a:endParaRPr lang="en-US" spc="-1">
              <a:solidFill>
                <a:srgbClr val="000000"/>
              </a:solidFill>
              <a:uFill>
                <a:solidFill>
                  <a:srgbClr val="FFFFFF"/>
                </a:solidFill>
              </a:uFill>
              <a:latin typeface="Arial"/>
            </a:endParaRPr>
          </a:p>
        </p:txBody>
      </p:sp>
      <p:sp>
        <p:nvSpPr>
          <p:cNvPr id="527" name="CustomShape 4"/>
          <p:cNvSpPr/>
          <p:nvPr/>
        </p:nvSpPr>
        <p:spPr>
          <a:xfrm>
            <a:off x="2706599" y="2017800"/>
            <a:ext cx="8275725" cy="411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90000"/>
              </a:lnSpc>
            </a:pPr>
            <a:r>
              <a:rPr lang="en-US" sz="1400" spc="-1" dirty="0">
                <a:solidFill>
                  <a:srgbClr val="000000"/>
                </a:solidFill>
                <a:uFill>
                  <a:solidFill>
                    <a:srgbClr val="FFFFFF"/>
                  </a:solidFill>
                </a:uFill>
                <a:latin typeface="Courier New"/>
              </a:rPr>
              <a:t># change2.py</a:t>
            </a:r>
            <a:endParaRPr lang="en-US" spc="-1" dirty="0">
              <a:solidFill>
                <a:srgbClr val="000000"/>
              </a:solidFill>
              <a:uFill>
                <a:solidFill>
                  <a:srgbClr val="FFFFFF"/>
                </a:solidFill>
              </a:uFill>
              <a:latin typeface="Arial"/>
            </a:endParaRPr>
          </a:p>
          <a:p>
            <a:pPr marL="343080" indent="-342360">
              <a:lnSpc>
                <a:spcPct val="90000"/>
              </a:lnSpc>
            </a:pPr>
            <a:r>
              <a:rPr lang="en-US" sz="1400" spc="-1" dirty="0">
                <a:solidFill>
                  <a:srgbClr val="000000"/>
                </a:solidFill>
                <a:uFill>
                  <a:solidFill>
                    <a:srgbClr val="FFFFFF"/>
                  </a:solidFill>
                </a:uFill>
                <a:latin typeface="Courier New"/>
              </a:rPr>
              <a:t>#   A program to calculate the value of some change in dollars.</a:t>
            </a:r>
            <a:endParaRPr lang="en-US" spc="-1" dirty="0">
              <a:solidFill>
                <a:srgbClr val="000000"/>
              </a:solidFill>
              <a:uFill>
                <a:solidFill>
                  <a:srgbClr val="FFFFFF"/>
                </a:solidFill>
              </a:uFill>
              <a:latin typeface="Arial"/>
            </a:endParaRPr>
          </a:p>
          <a:p>
            <a:pPr marL="343080" indent="-342360">
              <a:lnSpc>
                <a:spcPct val="90000"/>
              </a:lnSpc>
            </a:pPr>
            <a:r>
              <a:rPr lang="en-US" sz="1400" spc="-1" dirty="0">
                <a:solidFill>
                  <a:srgbClr val="000000"/>
                </a:solidFill>
                <a:uFill>
                  <a:solidFill>
                    <a:srgbClr val="FFFFFF"/>
                  </a:solidFill>
                </a:uFill>
                <a:latin typeface="Courier New"/>
              </a:rPr>
              <a:t>#   This version represents the total cash in cents.</a:t>
            </a:r>
            <a:endParaRPr lang="en-US" spc="-1" dirty="0">
              <a:solidFill>
                <a:srgbClr val="000000"/>
              </a:solidFill>
              <a:uFill>
                <a:solidFill>
                  <a:srgbClr val="FFFFFF"/>
                </a:solidFill>
              </a:uFill>
              <a:latin typeface="Arial"/>
            </a:endParaRPr>
          </a:p>
          <a:p>
            <a:pPr marL="343080" indent="-342360">
              <a:lnSpc>
                <a:spcPct val="90000"/>
              </a:lnSpc>
            </a:pPr>
            <a:endParaRPr lang="en-US" spc="-1" dirty="0">
              <a:solidFill>
                <a:srgbClr val="000000"/>
              </a:solidFill>
              <a:uFill>
                <a:solidFill>
                  <a:srgbClr val="FFFFFF"/>
                </a:solidFill>
              </a:uFill>
              <a:latin typeface="Arial"/>
            </a:endParaRPr>
          </a:p>
          <a:p>
            <a:pPr marL="343080" indent="-342360">
              <a:lnSpc>
                <a:spcPct val="90000"/>
              </a:lnSpc>
            </a:pPr>
            <a:r>
              <a:rPr lang="en-US" sz="1400" spc="-1" dirty="0">
                <a:solidFill>
                  <a:srgbClr val="000000"/>
                </a:solidFill>
                <a:uFill>
                  <a:solidFill>
                    <a:srgbClr val="FFFFFF"/>
                  </a:solidFill>
                </a:uFill>
                <a:latin typeface="Courier New"/>
              </a:rPr>
              <a:t>def main():</a:t>
            </a:r>
            <a:endParaRPr lang="en-US" spc="-1" dirty="0">
              <a:solidFill>
                <a:srgbClr val="000000"/>
              </a:solidFill>
              <a:uFill>
                <a:solidFill>
                  <a:srgbClr val="FFFFFF"/>
                </a:solidFill>
              </a:uFill>
              <a:latin typeface="Arial"/>
            </a:endParaRPr>
          </a:p>
          <a:p>
            <a:pPr marL="343080" indent="-342360">
              <a:lnSpc>
                <a:spcPct val="90000"/>
              </a:lnSpc>
            </a:pPr>
            <a:r>
              <a:rPr lang="en-US" sz="1400" spc="-1" dirty="0">
                <a:solidFill>
                  <a:srgbClr val="000000"/>
                </a:solidFill>
                <a:uFill>
                  <a:solidFill>
                    <a:srgbClr val="FFFFFF"/>
                  </a:solidFill>
                </a:uFill>
                <a:latin typeface="Courier New"/>
              </a:rPr>
              <a:t>    print ("Change Counter\n")</a:t>
            </a:r>
            <a:endParaRPr lang="en-US" spc="-1" dirty="0">
              <a:solidFill>
                <a:srgbClr val="000000"/>
              </a:solidFill>
              <a:uFill>
                <a:solidFill>
                  <a:srgbClr val="FFFFFF"/>
                </a:solidFill>
              </a:uFill>
              <a:latin typeface="Arial"/>
            </a:endParaRPr>
          </a:p>
          <a:p>
            <a:pPr marL="343080" indent="-342360">
              <a:lnSpc>
                <a:spcPct val="90000"/>
              </a:lnSpc>
            </a:pPr>
            <a:r>
              <a:rPr lang="en-US" sz="1400" spc="-1" dirty="0">
                <a:solidFill>
                  <a:srgbClr val="000000"/>
                </a:solidFill>
                <a:uFill>
                  <a:solidFill>
                    <a:srgbClr val="FFFFFF"/>
                  </a:solidFill>
                </a:uFill>
                <a:latin typeface="Courier New"/>
              </a:rPr>
              <a:t>   </a:t>
            </a:r>
            <a:endParaRPr lang="en-US" spc="-1" dirty="0">
              <a:solidFill>
                <a:srgbClr val="000000"/>
              </a:solidFill>
              <a:uFill>
                <a:solidFill>
                  <a:srgbClr val="FFFFFF"/>
                </a:solidFill>
              </a:uFill>
              <a:latin typeface="Arial"/>
            </a:endParaRPr>
          </a:p>
          <a:p>
            <a:pPr marL="343080" indent="-342360">
              <a:lnSpc>
                <a:spcPct val="90000"/>
              </a:lnSpc>
            </a:pPr>
            <a:r>
              <a:rPr lang="en-US" sz="1400" spc="-1" dirty="0">
                <a:solidFill>
                  <a:srgbClr val="000000"/>
                </a:solidFill>
                <a:uFill>
                  <a:solidFill>
                    <a:srgbClr val="FFFFFF"/>
                  </a:solidFill>
                </a:uFill>
                <a:latin typeface="Courier New"/>
              </a:rPr>
              <a:t>    print ("Please enter the count of each coin type.")</a:t>
            </a:r>
            <a:endParaRPr lang="en-US" spc="-1" dirty="0">
              <a:solidFill>
                <a:srgbClr val="000000"/>
              </a:solidFill>
              <a:uFill>
                <a:solidFill>
                  <a:srgbClr val="FFFFFF"/>
                </a:solidFill>
              </a:uFill>
              <a:latin typeface="Arial"/>
            </a:endParaRPr>
          </a:p>
          <a:p>
            <a:pPr marL="343080" indent="-342360">
              <a:lnSpc>
                <a:spcPct val="90000"/>
              </a:lnSpc>
            </a:pPr>
            <a:r>
              <a:rPr lang="en-US" sz="1400" spc="-1" dirty="0">
                <a:solidFill>
                  <a:srgbClr val="000000"/>
                </a:solidFill>
                <a:uFill>
                  <a:solidFill>
                    <a:srgbClr val="FFFFFF"/>
                  </a:solidFill>
                </a:uFill>
                <a:latin typeface="Courier New"/>
              </a:rPr>
              <a:t>    quarters = int(input("Quarters: "))</a:t>
            </a:r>
            <a:endParaRPr lang="en-US" spc="-1" dirty="0">
              <a:solidFill>
                <a:srgbClr val="000000"/>
              </a:solidFill>
              <a:uFill>
                <a:solidFill>
                  <a:srgbClr val="FFFFFF"/>
                </a:solidFill>
              </a:uFill>
              <a:latin typeface="Arial"/>
            </a:endParaRPr>
          </a:p>
          <a:p>
            <a:pPr marL="343080" indent="-342360">
              <a:lnSpc>
                <a:spcPct val="90000"/>
              </a:lnSpc>
            </a:pPr>
            <a:r>
              <a:rPr lang="en-US" sz="1400" spc="-1" dirty="0">
                <a:solidFill>
                  <a:srgbClr val="000000"/>
                </a:solidFill>
                <a:uFill>
                  <a:solidFill>
                    <a:srgbClr val="FFFFFF"/>
                  </a:solidFill>
                </a:uFill>
                <a:latin typeface="Courier New"/>
              </a:rPr>
              <a:t>    dimes = int(input("Dimes: "))</a:t>
            </a:r>
            <a:endParaRPr lang="en-US" spc="-1" dirty="0">
              <a:solidFill>
                <a:srgbClr val="000000"/>
              </a:solidFill>
              <a:uFill>
                <a:solidFill>
                  <a:srgbClr val="FFFFFF"/>
                </a:solidFill>
              </a:uFill>
              <a:latin typeface="Arial"/>
            </a:endParaRPr>
          </a:p>
          <a:p>
            <a:pPr marL="343080" indent="-342360">
              <a:lnSpc>
                <a:spcPct val="90000"/>
              </a:lnSpc>
            </a:pPr>
            <a:r>
              <a:rPr lang="en-US" sz="1400" spc="-1" dirty="0">
                <a:solidFill>
                  <a:srgbClr val="000000"/>
                </a:solidFill>
                <a:uFill>
                  <a:solidFill>
                    <a:srgbClr val="FFFFFF"/>
                  </a:solidFill>
                </a:uFill>
                <a:latin typeface="Courier New"/>
              </a:rPr>
              <a:t>    nickels = int(input("Nickels: "))</a:t>
            </a:r>
            <a:endParaRPr lang="en-US" spc="-1" dirty="0">
              <a:solidFill>
                <a:srgbClr val="000000"/>
              </a:solidFill>
              <a:uFill>
                <a:solidFill>
                  <a:srgbClr val="FFFFFF"/>
                </a:solidFill>
              </a:uFill>
              <a:latin typeface="Arial"/>
            </a:endParaRPr>
          </a:p>
          <a:p>
            <a:pPr marL="343080" indent="-342360">
              <a:lnSpc>
                <a:spcPct val="90000"/>
              </a:lnSpc>
            </a:pPr>
            <a:r>
              <a:rPr lang="en-US" sz="1400" spc="-1" dirty="0">
                <a:solidFill>
                  <a:srgbClr val="000000"/>
                </a:solidFill>
                <a:uFill>
                  <a:solidFill>
                    <a:srgbClr val="FFFFFF"/>
                  </a:solidFill>
                </a:uFill>
                <a:latin typeface="Courier New"/>
              </a:rPr>
              <a:t>    pennies = int(input("Pennies: "))</a:t>
            </a:r>
            <a:endParaRPr lang="en-US" spc="-1" dirty="0">
              <a:solidFill>
                <a:srgbClr val="000000"/>
              </a:solidFill>
              <a:uFill>
                <a:solidFill>
                  <a:srgbClr val="FFFFFF"/>
                </a:solidFill>
              </a:uFill>
              <a:latin typeface="Arial"/>
            </a:endParaRPr>
          </a:p>
          <a:p>
            <a:pPr marL="343080" indent="-342360">
              <a:lnSpc>
                <a:spcPct val="90000"/>
              </a:lnSpc>
            </a:pPr>
            <a:r>
              <a:rPr lang="en-US" sz="1400" spc="-1" dirty="0">
                <a:solidFill>
                  <a:srgbClr val="000000"/>
                </a:solidFill>
                <a:uFill>
                  <a:solidFill>
                    <a:srgbClr val="FFFFFF"/>
                  </a:solidFill>
                </a:uFill>
                <a:latin typeface="Courier New"/>
              </a:rPr>
              <a:t>    total = quarters * 25 + dimes * 10 + nickels * 5 + pennies </a:t>
            </a:r>
          </a:p>
          <a:p>
            <a:pPr marL="343080" indent="-342360">
              <a:lnSpc>
                <a:spcPct val="90000"/>
              </a:lnSpc>
            </a:pPr>
            <a:r>
              <a:rPr lang="en-US" sz="1400" spc="-1" dirty="0">
                <a:solidFill>
                  <a:srgbClr val="000000"/>
                </a:solidFill>
                <a:uFill>
                  <a:solidFill>
                    <a:srgbClr val="FFFFFF"/>
                  </a:solidFill>
                </a:uFill>
                <a:latin typeface="Courier New"/>
              </a:rPr>
              <a:t>    dollars, cents = </a:t>
            </a:r>
            <a:r>
              <a:rPr lang="en-US" sz="1400" spc="-1" dirty="0" err="1">
                <a:solidFill>
                  <a:srgbClr val="000000"/>
                </a:solidFill>
                <a:uFill>
                  <a:solidFill>
                    <a:srgbClr val="FFFFFF"/>
                  </a:solidFill>
                </a:uFill>
                <a:latin typeface="Courier New"/>
              </a:rPr>
              <a:t>divmod</a:t>
            </a:r>
            <a:r>
              <a:rPr lang="en-US" sz="1400" spc="-1" dirty="0">
                <a:solidFill>
                  <a:srgbClr val="000000"/>
                </a:solidFill>
                <a:uFill>
                  <a:solidFill>
                    <a:srgbClr val="FFFFFF"/>
                  </a:solidFill>
                </a:uFill>
                <a:latin typeface="Courier New"/>
              </a:rPr>
              <a:t>(total, 100)</a:t>
            </a:r>
            <a:endParaRPr lang="en-US" spc="-1" dirty="0">
              <a:solidFill>
                <a:srgbClr val="000000"/>
              </a:solidFill>
              <a:uFill>
                <a:solidFill>
                  <a:srgbClr val="FFFFFF"/>
                </a:solidFill>
              </a:uFill>
              <a:latin typeface="Arial"/>
            </a:endParaRPr>
          </a:p>
          <a:p>
            <a:pPr marL="343080" indent="-342360">
              <a:lnSpc>
                <a:spcPct val="90000"/>
              </a:lnSpc>
            </a:pPr>
            <a:r>
              <a:rPr lang="en-US" sz="1400" spc="-1" dirty="0">
                <a:solidFill>
                  <a:srgbClr val="000000"/>
                </a:solidFill>
                <a:uFill>
                  <a:solidFill>
                    <a:srgbClr val="FFFFFF"/>
                  </a:solidFill>
                </a:uFill>
                <a:latin typeface="Courier New"/>
              </a:rPr>
              <a:t>    </a:t>
            </a:r>
            <a:endParaRPr lang="en-US" spc="-1" dirty="0">
              <a:solidFill>
                <a:srgbClr val="000000"/>
              </a:solidFill>
              <a:uFill>
                <a:solidFill>
                  <a:srgbClr val="FFFFFF"/>
                </a:solidFill>
              </a:uFill>
              <a:latin typeface="Arial"/>
            </a:endParaRPr>
          </a:p>
          <a:p>
            <a:pPr marL="343080" indent="-342360">
              <a:lnSpc>
                <a:spcPct val="90000"/>
              </a:lnSpc>
            </a:pPr>
            <a:r>
              <a:rPr lang="en-US" sz="1400" spc="-1" dirty="0">
                <a:solidFill>
                  <a:srgbClr val="000000"/>
                </a:solidFill>
                <a:uFill>
                  <a:solidFill>
                    <a:srgbClr val="FFFFFF"/>
                  </a:solidFill>
                </a:uFill>
                <a:latin typeface="Courier New"/>
              </a:rPr>
              <a:t>    print (</a:t>
            </a:r>
            <a:r>
              <a:rPr lang="en-US" sz="1400" spc="-1" dirty="0" err="1">
                <a:solidFill>
                  <a:srgbClr val="000000"/>
                </a:solidFill>
                <a:uFill>
                  <a:solidFill>
                    <a:srgbClr val="FFFFFF"/>
                  </a:solidFill>
                </a:uFill>
                <a:latin typeface="Courier New"/>
              </a:rPr>
              <a:t>f"The</a:t>
            </a:r>
            <a:r>
              <a:rPr lang="en-US" sz="1400" spc="-1" dirty="0">
                <a:solidFill>
                  <a:srgbClr val="000000"/>
                </a:solidFill>
                <a:uFill>
                  <a:solidFill>
                    <a:srgbClr val="FFFFFF"/>
                  </a:solidFill>
                </a:uFill>
                <a:latin typeface="Courier New"/>
              </a:rPr>
              <a:t> total value of your change is ${dollars}.{cents:0&gt;2}.")</a:t>
            </a:r>
            <a:endParaRPr lang="en-US" spc="-1" dirty="0">
              <a:solidFill>
                <a:srgbClr val="000000"/>
              </a:solidFill>
              <a:uFill>
                <a:solidFill>
                  <a:srgbClr val="FFFFFF"/>
                </a:solidFill>
              </a:uFill>
              <a:latin typeface="Arial"/>
            </a:endParaRPr>
          </a:p>
          <a:p>
            <a:pPr marL="343080" indent="-342360">
              <a:lnSpc>
                <a:spcPct val="90000"/>
              </a:lnSpc>
            </a:pPr>
            <a:endParaRPr lang="en-US"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8" name="CustomShape 1"/>
          <p:cNvSpPr/>
          <p:nvPr/>
        </p:nvSpPr>
        <p:spPr>
          <a:xfrm>
            <a:off x="4876680" y="6324480"/>
            <a:ext cx="289476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1400" spc="-1" dirty="0">
                <a:solidFill>
                  <a:srgbClr val="000000"/>
                </a:solidFill>
                <a:uFill>
                  <a:solidFill>
                    <a:srgbClr val="FFFFFF"/>
                  </a:solidFill>
                </a:uFill>
                <a:latin typeface="Tahoma"/>
              </a:rPr>
              <a:t>Python Programming, 4/e</a:t>
            </a:r>
            <a:endParaRPr lang="en-US" spc="-1" dirty="0">
              <a:solidFill>
                <a:srgbClr val="000000"/>
              </a:solidFill>
              <a:uFill>
                <a:solidFill>
                  <a:srgbClr val="FFFFFF"/>
                </a:solidFill>
              </a:uFill>
              <a:latin typeface="Arial"/>
            </a:endParaRPr>
          </a:p>
        </p:txBody>
      </p:sp>
      <p:sp>
        <p:nvSpPr>
          <p:cNvPr id="529" name="CustomShape 2"/>
          <p:cNvSpPr/>
          <p:nvPr/>
        </p:nvSpPr>
        <p:spPr>
          <a:xfrm>
            <a:off x="8305680" y="6324480"/>
            <a:ext cx="190440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03A5564-61A8-44FB-983F-D952F84DF5C9}" type="slidenum">
              <a:rPr lang="en-US" sz="1400" spc="-1">
                <a:solidFill>
                  <a:srgbClr val="000000"/>
                </a:solidFill>
                <a:uFill>
                  <a:solidFill>
                    <a:srgbClr val="FFFFFF"/>
                  </a:solidFill>
                </a:uFill>
                <a:latin typeface="Tahoma"/>
              </a:rPr>
              <a:t>67</a:t>
            </a:fld>
            <a:endParaRPr lang="en-US" spc="-1">
              <a:solidFill>
                <a:srgbClr val="000000"/>
              </a:solidFill>
              <a:uFill>
                <a:solidFill>
                  <a:srgbClr val="FFFFFF"/>
                </a:solidFill>
              </a:uFill>
              <a:latin typeface="Arial"/>
            </a:endParaRPr>
          </a:p>
        </p:txBody>
      </p:sp>
      <p:sp>
        <p:nvSpPr>
          <p:cNvPr id="530" name="CustomShape 3"/>
          <p:cNvSpPr/>
          <p:nvPr/>
        </p:nvSpPr>
        <p:spPr>
          <a:xfrm>
            <a:off x="2674920" y="617400"/>
            <a:ext cx="779220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400" spc="-1">
                <a:solidFill>
                  <a:srgbClr val="333399"/>
                </a:solidFill>
                <a:uFill>
                  <a:solidFill>
                    <a:srgbClr val="FFFFFF"/>
                  </a:solidFill>
                </a:uFill>
                <a:latin typeface="Tahoma"/>
              </a:rPr>
              <a:t>Better Change Counter</a:t>
            </a:r>
            <a:endParaRPr lang="en-US" spc="-1">
              <a:solidFill>
                <a:srgbClr val="000000"/>
              </a:solidFill>
              <a:uFill>
                <a:solidFill>
                  <a:srgbClr val="FFFFFF"/>
                </a:solidFill>
              </a:uFill>
              <a:latin typeface="Arial"/>
            </a:endParaRPr>
          </a:p>
        </p:txBody>
      </p:sp>
      <p:sp>
        <p:nvSpPr>
          <p:cNvPr id="531" name="CustomShape 4"/>
          <p:cNvSpPr/>
          <p:nvPr/>
        </p:nvSpPr>
        <p:spPr>
          <a:xfrm>
            <a:off x="1524000" y="2017800"/>
            <a:ext cx="4571280" cy="411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r>
              <a:rPr lang="en-US" sz="1400" spc="-1">
                <a:solidFill>
                  <a:srgbClr val="000000"/>
                </a:solidFill>
                <a:uFill>
                  <a:solidFill>
                    <a:srgbClr val="FFFFFF"/>
                  </a:solidFill>
                </a:uFill>
                <a:latin typeface="Courier New"/>
              </a:rPr>
              <a:t>&gt;&gt;&gt; main()</a:t>
            </a:r>
            <a:endParaRPr lang="en-US" spc="-1">
              <a:solidFill>
                <a:srgbClr val="000000"/>
              </a:solidFill>
              <a:uFill>
                <a:solidFill>
                  <a:srgbClr val="FFFFFF"/>
                </a:solidFill>
              </a:uFill>
              <a:latin typeface="Arial"/>
            </a:endParaRPr>
          </a:p>
          <a:p>
            <a:pPr marL="343080" indent="-342360"/>
            <a:r>
              <a:rPr lang="en-US" sz="1400" spc="-1">
                <a:solidFill>
                  <a:srgbClr val="000000"/>
                </a:solidFill>
                <a:uFill>
                  <a:solidFill>
                    <a:srgbClr val="FFFFFF"/>
                  </a:solidFill>
                </a:uFill>
                <a:latin typeface="Courier New"/>
              </a:rPr>
              <a:t>Change Counter</a:t>
            </a:r>
            <a:endParaRPr lang="en-US" spc="-1">
              <a:solidFill>
                <a:srgbClr val="000000"/>
              </a:solidFill>
              <a:uFill>
                <a:solidFill>
                  <a:srgbClr val="FFFFFF"/>
                </a:solidFill>
              </a:uFill>
              <a:latin typeface="Arial"/>
            </a:endParaRPr>
          </a:p>
          <a:p>
            <a:pPr marL="343080" indent="-342360"/>
            <a:endParaRPr lang="en-US" spc="-1">
              <a:solidFill>
                <a:srgbClr val="000000"/>
              </a:solidFill>
              <a:uFill>
                <a:solidFill>
                  <a:srgbClr val="FFFFFF"/>
                </a:solidFill>
              </a:uFill>
              <a:latin typeface="Arial"/>
            </a:endParaRPr>
          </a:p>
          <a:p>
            <a:pPr marL="343080" indent="-342360"/>
            <a:r>
              <a:rPr lang="en-US" sz="1400" spc="-1">
                <a:solidFill>
                  <a:srgbClr val="000000"/>
                </a:solidFill>
                <a:uFill>
                  <a:solidFill>
                    <a:srgbClr val="FFFFFF"/>
                  </a:solidFill>
                </a:uFill>
                <a:latin typeface="Courier New"/>
              </a:rPr>
              <a:t>Please enter the count of each coin type.</a:t>
            </a:r>
            <a:endParaRPr lang="en-US" spc="-1">
              <a:solidFill>
                <a:srgbClr val="000000"/>
              </a:solidFill>
              <a:uFill>
                <a:solidFill>
                  <a:srgbClr val="FFFFFF"/>
                </a:solidFill>
              </a:uFill>
              <a:latin typeface="Arial"/>
            </a:endParaRPr>
          </a:p>
          <a:p>
            <a:pPr marL="343080" indent="-342360"/>
            <a:r>
              <a:rPr lang="en-US" sz="1400" spc="-1">
                <a:solidFill>
                  <a:srgbClr val="000000"/>
                </a:solidFill>
                <a:uFill>
                  <a:solidFill>
                    <a:srgbClr val="FFFFFF"/>
                  </a:solidFill>
                </a:uFill>
                <a:latin typeface="Courier New"/>
              </a:rPr>
              <a:t>Quarters: 0</a:t>
            </a:r>
            <a:endParaRPr lang="en-US" spc="-1">
              <a:solidFill>
                <a:srgbClr val="000000"/>
              </a:solidFill>
              <a:uFill>
                <a:solidFill>
                  <a:srgbClr val="FFFFFF"/>
                </a:solidFill>
              </a:uFill>
              <a:latin typeface="Arial"/>
            </a:endParaRPr>
          </a:p>
          <a:p>
            <a:pPr marL="343080" indent="-342360"/>
            <a:r>
              <a:rPr lang="en-US" sz="1400" spc="-1">
                <a:solidFill>
                  <a:srgbClr val="000000"/>
                </a:solidFill>
                <a:uFill>
                  <a:solidFill>
                    <a:srgbClr val="FFFFFF"/>
                  </a:solidFill>
                </a:uFill>
                <a:latin typeface="Courier New"/>
              </a:rPr>
              <a:t>Dimes: 0</a:t>
            </a:r>
            <a:endParaRPr lang="en-US" spc="-1">
              <a:solidFill>
                <a:srgbClr val="000000"/>
              </a:solidFill>
              <a:uFill>
                <a:solidFill>
                  <a:srgbClr val="FFFFFF"/>
                </a:solidFill>
              </a:uFill>
              <a:latin typeface="Arial"/>
            </a:endParaRPr>
          </a:p>
          <a:p>
            <a:pPr marL="343080" indent="-342360"/>
            <a:r>
              <a:rPr lang="en-US" sz="1400" spc="-1">
                <a:solidFill>
                  <a:srgbClr val="000000"/>
                </a:solidFill>
                <a:uFill>
                  <a:solidFill>
                    <a:srgbClr val="FFFFFF"/>
                  </a:solidFill>
                </a:uFill>
                <a:latin typeface="Courier New"/>
              </a:rPr>
              <a:t>Nickels: 0</a:t>
            </a:r>
            <a:endParaRPr lang="en-US" spc="-1">
              <a:solidFill>
                <a:srgbClr val="000000"/>
              </a:solidFill>
              <a:uFill>
                <a:solidFill>
                  <a:srgbClr val="FFFFFF"/>
                </a:solidFill>
              </a:uFill>
              <a:latin typeface="Arial"/>
            </a:endParaRPr>
          </a:p>
          <a:p>
            <a:pPr marL="343080" indent="-342360"/>
            <a:r>
              <a:rPr lang="en-US" sz="1400" spc="-1">
                <a:solidFill>
                  <a:srgbClr val="000000"/>
                </a:solidFill>
                <a:uFill>
                  <a:solidFill>
                    <a:srgbClr val="FFFFFF"/>
                  </a:solidFill>
                </a:uFill>
                <a:latin typeface="Courier New"/>
              </a:rPr>
              <a:t>Pennies: 1</a:t>
            </a:r>
            <a:endParaRPr lang="en-US" spc="-1">
              <a:solidFill>
                <a:srgbClr val="000000"/>
              </a:solidFill>
              <a:uFill>
                <a:solidFill>
                  <a:srgbClr val="FFFFFF"/>
                </a:solidFill>
              </a:uFill>
              <a:latin typeface="Arial"/>
            </a:endParaRPr>
          </a:p>
          <a:p>
            <a:pPr marL="343080" indent="-342360"/>
            <a:endParaRPr lang="en-US" spc="-1">
              <a:solidFill>
                <a:srgbClr val="000000"/>
              </a:solidFill>
              <a:uFill>
                <a:solidFill>
                  <a:srgbClr val="FFFFFF"/>
                </a:solidFill>
              </a:uFill>
              <a:latin typeface="Arial"/>
            </a:endParaRPr>
          </a:p>
          <a:p>
            <a:pPr marL="343080" indent="-342360"/>
            <a:r>
              <a:rPr lang="en-US" sz="1400" spc="-1">
                <a:solidFill>
                  <a:srgbClr val="000000"/>
                </a:solidFill>
                <a:uFill>
                  <a:solidFill>
                    <a:srgbClr val="FFFFFF"/>
                  </a:solidFill>
                </a:uFill>
                <a:latin typeface="Courier New"/>
              </a:rPr>
              <a:t>The total value of your change is $0.01</a:t>
            </a:r>
            <a:endParaRPr lang="en-US" spc="-1">
              <a:solidFill>
                <a:srgbClr val="000000"/>
              </a:solidFill>
              <a:uFill>
                <a:solidFill>
                  <a:srgbClr val="FFFFFF"/>
                </a:solidFill>
              </a:uFill>
              <a:latin typeface="Arial"/>
            </a:endParaRPr>
          </a:p>
        </p:txBody>
      </p:sp>
      <p:sp>
        <p:nvSpPr>
          <p:cNvPr id="532" name="CustomShape 5"/>
          <p:cNvSpPr/>
          <p:nvPr/>
        </p:nvSpPr>
        <p:spPr>
          <a:xfrm>
            <a:off x="6096000" y="2017800"/>
            <a:ext cx="4571280" cy="411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r>
              <a:rPr lang="en-US" sz="1400" spc="-1">
                <a:solidFill>
                  <a:srgbClr val="000000"/>
                </a:solidFill>
                <a:uFill>
                  <a:solidFill>
                    <a:srgbClr val="FFFFFF"/>
                  </a:solidFill>
                </a:uFill>
                <a:latin typeface="Courier New"/>
              </a:rPr>
              <a:t>&gt;&gt;&gt; main()</a:t>
            </a:r>
            <a:endParaRPr lang="en-US" spc="-1">
              <a:solidFill>
                <a:srgbClr val="000000"/>
              </a:solidFill>
              <a:uFill>
                <a:solidFill>
                  <a:srgbClr val="FFFFFF"/>
                </a:solidFill>
              </a:uFill>
              <a:latin typeface="Arial"/>
            </a:endParaRPr>
          </a:p>
          <a:p>
            <a:pPr marL="343080" indent="-342360"/>
            <a:r>
              <a:rPr lang="en-US" sz="1400" spc="-1">
                <a:solidFill>
                  <a:srgbClr val="000000"/>
                </a:solidFill>
                <a:uFill>
                  <a:solidFill>
                    <a:srgbClr val="FFFFFF"/>
                  </a:solidFill>
                </a:uFill>
                <a:latin typeface="Courier New"/>
              </a:rPr>
              <a:t>Change Counter</a:t>
            </a:r>
            <a:endParaRPr lang="en-US" spc="-1">
              <a:solidFill>
                <a:srgbClr val="000000"/>
              </a:solidFill>
              <a:uFill>
                <a:solidFill>
                  <a:srgbClr val="FFFFFF"/>
                </a:solidFill>
              </a:uFill>
              <a:latin typeface="Arial"/>
            </a:endParaRPr>
          </a:p>
          <a:p>
            <a:pPr marL="343080" indent="-342360"/>
            <a:endParaRPr lang="en-US" spc="-1">
              <a:solidFill>
                <a:srgbClr val="000000"/>
              </a:solidFill>
              <a:uFill>
                <a:solidFill>
                  <a:srgbClr val="FFFFFF"/>
                </a:solidFill>
              </a:uFill>
              <a:latin typeface="Arial"/>
            </a:endParaRPr>
          </a:p>
          <a:p>
            <a:pPr marL="343080" indent="-342360"/>
            <a:r>
              <a:rPr lang="en-US" sz="1400" spc="-1">
                <a:solidFill>
                  <a:srgbClr val="000000"/>
                </a:solidFill>
                <a:uFill>
                  <a:solidFill>
                    <a:srgbClr val="FFFFFF"/>
                  </a:solidFill>
                </a:uFill>
                <a:latin typeface="Courier New"/>
              </a:rPr>
              <a:t>Please enter the count of each coin type.</a:t>
            </a:r>
            <a:endParaRPr lang="en-US" spc="-1">
              <a:solidFill>
                <a:srgbClr val="000000"/>
              </a:solidFill>
              <a:uFill>
                <a:solidFill>
                  <a:srgbClr val="FFFFFF"/>
                </a:solidFill>
              </a:uFill>
              <a:latin typeface="Arial"/>
            </a:endParaRPr>
          </a:p>
          <a:p>
            <a:pPr marL="343080" indent="-342360"/>
            <a:r>
              <a:rPr lang="en-US" sz="1400" spc="-1">
                <a:solidFill>
                  <a:srgbClr val="000000"/>
                </a:solidFill>
                <a:uFill>
                  <a:solidFill>
                    <a:srgbClr val="FFFFFF"/>
                  </a:solidFill>
                </a:uFill>
                <a:latin typeface="Courier New"/>
              </a:rPr>
              <a:t>Quarters: 12</a:t>
            </a:r>
            <a:endParaRPr lang="en-US" spc="-1">
              <a:solidFill>
                <a:srgbClr val="000000"/>
              </a:solidFill>
              <a:uFill>
                <a:solidFill>
                  <a:srgbClr val="FFFFFF"/>
                </a:solidFill>
              </a:uFill>
              <a:latin typeface="Arial"/>
            </a:endParaRPr>
          </a:p>
          <a:p>
            <a:pPr marL="343080" indent="-342360"/>
            <a:r>
              <a:rPr lang="en-US" sz="1400" spc="-1">
                <a:solidFill>
                  <a:srgbClr val="000000"/>
                </a:solidFill>
                <a:uFill>
                  <a:solidFill>
                    <a:srgbClr val="FFFFFF"/>
                  </a:solidFill>
                </a:uFill>
                <a:latin typeface="Courier New"/>
              </a:rPr>
              <a:t>Dimes: 1</a:t>
            </a:r>
            <a:endParaRPr lang="en-US" spc="-1">
              <a:solidFill>
                <a:srgbClr val="000000"/>
              </a:solidFill>
              <a:uFill>
                <a:solidFill>
                  <a:srgbClr val="FFFFFF"/>
                </a:solidFill>
              </a:uFill>
              <a:latin typeface="Arial"/>
            </a:endParaRPr>
          </a:p>
          <a:p>
            <a:pPr marL="343080" indent="-342360"/>
            <a:r>
              <a:rPr lang="en-US" sz="1400" spc="-1">
                <a:solidFill>
                  <a:srgbClr val="000000"/>
                </a:solidFill>
                <a:uFill>
                  <a:solidFill>
                    <a:srgbClr val="FFFFFF"/>
                  </a:solidFill>
                </a:uFill>
                <a:latin typeface="Courier New"/>
              </a:rPr>
              <a:t>Nickels: 0</a:t>
            </a:r>
            <a:endParaRPr lang="en-US" spc="-1">
              <a:solidFill>
                <a:srgbClr val="000000"/>
              </a:solidFill>
              <a:uFill>
                <a:solidFill>
                  <a:srgbClr val="FFFFFF"/>
                </a:solidFill>
              </a:uFill>
              <a:latin typeface="Arial"/>
            </a:endParaRPr>
          </a:p>
          <a:p>
            <a:pPr marL="343080" indent="-342360"/>
            <a:r>
              <a:rPr lang="en-US" sz="1400" spc="-1">
                <a:solidFill>
                  <a:srgbClr val="000000"/>
                </a:solidFill>
                <a:uFill>
                  <a:solidFill>
                    <a:srgbClr val="FFFFFF"/>
                  </a:solidFill>
                </a:uFill>
                <a:latin typeface="Courier New"/>
              </a:rPr>
              <a:t>Pennies: 4</a:t>
            </a:r>
            <a:endParaRPr lang="en-US" spc="-1">
              <a:solidFill>
                <a:srgbClr val="000000"/>
              </a:solidFill>
              <a:uFill>
                <a:solidFill>
                  <a:srgbClr val="FFFFFF"/>
                </a:solidFill>
              </a:uFill>
              <a:latin typeface="Arial"/>
            </a:endParaRPr>
          </a:p>
          <a:p>
            <a:pPr marL="343080" indent="-342360"/>
            <a:endParaRPr lang="en-US" spc="-1">
              <a:solidFill>
                <a:srgbClr val="000000"/>
              </a:solidFill>
              <a:uFill>
                <a:solidFill>
                  <a:srgbClr val="FFFFFF"/>
                </a:solidFill>
              </a:uFill>
              <a:latin typeface="Arial"/>
            </a:endParaRPr>
          </a:p>
          <a:p>
            <a:pPr marL="343080" indent="-342360"/>
            <a:r>
              <a:rPr lang="en-US" sz="1400" spc="-1">
                <a:solidFill>
                  <a:srgbClr val="000000"/>
                </a:solidFill>
                <a:uFill>
                  <a:solidFill>
                    <a:srgbClr val="FFFFFF"/>
                  </a:solidFill>
                </a:uFill>
                <a:latin typeface="Courier New"/>
              </a:rPr>
              <a:t>The total value of your change is $3.14</a:t>
            </a:r>
            <a:endParaRPr lang="en-US"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 name="CustomShape 1"/>
          <p:cNvSpPr/>
          <p:nvPr/>
        </p:nvSpPr>
        <p:spPr>
          <a:xfrm>
            <a:off x="4876680" y="6324480"/>
            <a:ext cx="289476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1400" spc="-1" dirty="0">
                <a:solidFill>
                  <a:srgbClr val="000000"/>
                </a:solidFill>
                <a:uFill>
                  <a:solidFill>
                    <a:srgbClr val="FFFFFF"/>
                  </a:solidFill>
                </a:uFill>
                <a:latin typeface="Tahoma"/>
              </a:rPr>
              <a:t>Python Programming, 4/e</a:t>
            </a:r>
            <a:endParaRPr lang="en-US" spc="-1" dirty="0">
              <a:solidFill>
                <a:srgbClr val="000000"/>
              </a:solidFill>
              <a:uFill>
                <a:solidFill>
                  <a:srgbClr val="FFFFFF"/>
                </a:solidFill>
              </a:uFill>
              <a:latin typeface="Arial"/>
            </a:endParaRPr>
          </a:p>
        </p:txBody>
      </p:sp>
      <p:sp>
        <p:nvSpPr>
          <p:cNvPr id="172" name="CustomShape 2"/>
          <p:cNvSpPr/>
          <p:nvPr/>
        </p:nvSpPr>
        <p:spPr>
          <a:xfrm>
            <a:off x="8305680" y="6324480"/>
            <a:ext cx="190440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C6F64F1-40A4-460A-A106-BAA629BFA9CB}" type="slidenum">
              <a:rPr lang="en-US" sz="1400" spc="-1">
                <a:solidFill>
                  <a:srgbClr val="000000"/>
                </a:solidFill>
                <a:uFill>
                  <a:solidFill>
                    <a:srgbClr val="FFFFFF"/>
                  </a:solidFill>
                </a:uFill>
                <a:latin typeface="Tahoma"/>
              </a:rPr>
              <a:t>7</a:t>
            </a:fld>
            <a:endParaRPr lang="en-US" spc="-1">
              <a:solidFill>
                <a:srgbClr val="000000"/>
              </a:solidFill>
              <a:uFill>
                <a:solidFill>
                  <a:srgbClr val="FFFFFF"/>
                </a:solidFill>
              </a:uFill>
              <a:latin typeface="Arial"/>
            </a:endParaRPr>
          </a:p>
        </p:txBody>
      </p:sp>
      <p:sp>
        <p:nvSpPr>
          <p:cNvPr id="173" name="CustomShape 3"/>
          <p:cNvSpPr/>
          <p:nvPr/>
        </p:nvSpPr>
        <p:spPr>
          <a:xfrm>
            <a:off x="2674920" y="617400"/>
            <a:ext cx="779220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400" spc="-1">
                <a:solidFill>
                  <a:srgbClr val="333399"/>
                </a:solidFill>
                <a:uFill>
                  <a:solidFill>
                    <a:srgbClr val="FFFFFF"/>
                  </a:solidFill>
                </a:uFill>
                <a:latin typeface="Tahoma"/>
              </a:rPr>
              <a:t>The String Data Type</a:t>
            </a:r>
            <a:endParaRPr lang="en-US" spc="-1">
              <a:solidFill>
                <a:srgbClr val="000000"/>
              </a:solidFill>
              <a:uFill>
                <a:solidFill>
                  <a:srgbClr val="FFFFFF"/>
                </a:solidFill>
              </a:uFill>
              <a:latin typeface="Arial"/>
            </a:endParaRPr>
          </a:p>
        </p:txBody>
      </p:sp>
      <p:sp>
        <p:nvSpPr>
          <p:cNvPr id="174" name="CustomShape 4"/>
          <p:cNvSpPr/>
          <p:nvPr/>
        </p:nvSpPr>
        <p:spPr>
          <a:xfrm>
            <a:off x="2706600" y="2017800"/>
            <a:ext cx="7771680" cy="411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90000"/>
              </a:lnSpc>
              <a:buClr>
                <a:srgbClr val="3333CC"/>
              </a:buClr>
              <a:buSzPct val="60000"/>
              <a:buFont typeface="Wingdings" charset="2"/>
              <a:buChar char=""/>
            </a:pPr>
            <a:r>
              <a:rPr lang="en-US" sz="3200" spc="-1" dirty="0">
                <a:solidFill>
                  <a:srgbClr val="000000"/>
                </a:solidFill>
                <a:uFill>
                  <a:solidFill>
                    <a:srgbClr val="FFFFFF"/>
                  </a:solidFill>
                </a:uFill>
                <a:latin typeface="Tahoma"/>
              </a:rPr>
              <a:t>We can access the individual characters in a string through </a:t>
            </a:r>
            <a:r>
              <a:rPr lang="en-US" sz="3200" i="1" spc="-1" dirty="0">
                <a:solidFill>
                  <a:srgbClr val="000000"/>
                </a:solidFill>
                <a:uFill>
                  <a:solidFill>
                    <a:srgbClr val="FFFFFF"/>
                  </a:solidFill>
                </a:uFill>
                <a:latin typeface="Tahoma"/>
              </a:rPr>
              <a:t>indexing</a:t>
            </a:r>
            <a:r>
              <a:rPr lang="en-US" sz="3200" spc="-1" dirty="0">
                <a:solidFill>
                  <a:srgbClr val="000000"/>
                </a:solidFill>
                <a:uFill>
                  <a:solidFill>
                    <a:srgbClr val="FFFFFF"/>
                  </a:solidFill>
                </a:uFill>
                <a:latin typeface="Tahoma"/>
              </a:rPr>
              <a:t>.</a:t>
            </a:r>
            <a:endParaRPr lang="en-US" spc="-1" dirty="0">
              <a:solidFill>
                <a:srgbClr val="000000"/>
              </a:solidFill>
              <a:uFill>
                <a:solidFill>
                  <a:srgbClr val="FFFFFF"/>
                </a:solidFill>
              </a:uFill>
              <a:latin typeface="Arial"/>
            </a:endParaRPr>
          </a:p>
          <a:p>
            <a:pPr marL="343080" indent="-342360">
              <a:lnSpc>
                <a:spcPct val="90000"/>
              </a:lnSpc>
              <a:buClr>
                <a:srgbClr val="3333CC"/>
              </a:buClr>
              <a:buSzPct val="60000"/>
              <a:buFont typeface="Wingdings" charset="2"/>
              <a:buChar char=""/>
            </a:pPr>
            <a:r>
              <a:rPr lang="en-US" sz="3200" spc="-1" dirty="0">
                <a:solidFill>
                  <a:srgbClr val="000000"/>
                </a:solidFill>
                <a:uFill>
                  <a:solidFill>
                    <a:srgbClr val="FFFFFF"/>
                  </a:solidFill>
                </a:uFill>
                <a:latin typeface="Tahoma"/>
              </a:rPr>
              <a:t>The positions in a string are numbered from the left, starting with 0.</a:t>
            </a:r>
            <a:endParaRPr lang="en-US" spc="-1" dirty="0">
              <a:solidFill>
                <a:srgbClr val="000000"/>
              </a:solidFill>
              <a:uFill>
                <a:solidFill>
                  <a:srgbClr val="FFFFFF"/>
                </a:solidFill>
              </a:uFill>
              <a:latin typeface="Arial"/>
            </a:endParaRPr>
          </a:p>
          <a:p>
            <a:pPr marL="343080" indent="-342360">
              <a:lnSpc>
                <a:spcPct val="90000"/>
              </a:lnSpc>
              <a:buClr>
                <a:srgbClr val="3333CC"/>
              </a:buClr>
              <a:buSzPct val="60000"/>
              <a:buFont typeface="Wingdings" charset="2"/>
              <a:buChar char=""/>
            </a:pPr>
            <a:r>
              <a:rPr lang="en-US" sz="3200" spc="-1" dirty="0">
                <a:solidFill>
                  <a:srgbClr val="000000"/>
                </a:solidFill>
                <a:uFill>
                  <a:solidFill>
                    <a:srgbClr val="FFFFFF"/>
                  </a:solidFill>
                </a:uFill>
                <a:latin typeface="Tahoma"/>
              </a:rPr>
              <a:t>The general form is </a:t>
            </a:r>
            <a:r>
              <a:rPr lang="en-US" sz="2800" spc="-1" dirty="0">
                <a:solidFill>
                  <a:srgbClr val="000000"/>
                </a:solidFill>
                <a:uFill>
                  <a:solidFill>
                    <a:srgbClr val="FFFFFF"/>
                  </a:solidFill>
                </a:uFill>
                <a:latin typeface="Courier New"/>
              </a:rPr>
              <a:t>&lt;string&gt;[&lt;expr&gt;]</a:t>
            </a:r>
            <a:r>
              <a:rPr lang="en-US" sz="3200" spc="-1" dirty="0">
                <a:solidFill>
                  <a:srgbClr val="000000"/>
                </a:solidFill>
                <a:uFill>
                  <a:solidFill>
                    <a:srgbClr val="FFFFFF"/>
                  </a:solidFill>
                </a:uFill>
                <a:latin typeface="Tahoma"/>
              </a:rPr>
              <a:t>, where the value of </a:t>
            </a:r>
            <a:r>
              <a:rPr lang="en-US" sz="2800" spc="-1" dirty="0">
                <a:solidFill>
                  <a:srgbClr val="000000"/>
                </a:solidFill>
                <a:uFill>
                  <a:solidFill>
                    <a:srgbClr val="FFFFFF"/>
                  </a:solidFill>
                </a:uFill>
                <a:latin typeface="Courier New" panose="02070309020205020404" pitchFamily="49" charset="0"/>
                <a:cs typeface="Courier New" panose="02070309020205020404" pitchFamily="49" charset="0"/>
              </a:rPr>
              <a:t>expr</a:t>
            </a:r>
            <a:r>
              <a:rPr lang="en-US" sz="3200" spc="-1" dirty="0">
                <a:solidFill>
                  <a:srgbClr val="000000"/>
                </a:solidFill>
                <a:uFill>
                  <a:solidFill>
                    <a:srgbClr val="FFFFFF"/>
                  </a:solidFill>
                </a:uFill>
                <a:latin typeface="Tahoma"/>
              </a:rPr>
              <a:t> determines which character is selected from the string.</a:t>
            </a:r>
            <a:endParaRPr lang="en-US"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CustomShape 1"/>
          <p:cNvSpPr/>
          <p:nvPr/>
        </p:nvSpPr>
        <p:spPr>
          <a:xfrm>
            <a:off x="4876680" y="6324480"/>
            <a:ext cx="289476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1400" spc="-1" dirty="0">
                <a:solidFill>
                  <a:srgbClr val="000000"/>
                </a:solidFill>
                <a:uFill>
                  <a:solidFill>
                    <a:srgbClr val="FFFFFF"/>
                  </a:solidFill>
                </a:uFill>
                <a:latin typeface="Tahoma"/>
              </a:rPr>
              <a:t>Python Programming, 4/e</a:t>
            </a:r>
            <a:endParaRPr lang="en-US" spc="-1" dirty="0">
              <a:solidFill>
                <a:srgbClr val="000000"/>
              </a:solidFill>
              <a:uFill>
                <a:solidFill>
                  <a:srgbClr val="FFFFFF"/>
                </a:solidFill>
              </a:uFill>
              <a:latin typeface="Arial"/>
            </a:endParaRPr>
          </a:p>
        </p:txBody>
      </p:sp>
      <p:sp>
        <p:nvSpPr>
          <p:cNvPr id="176" name="CustomShape 2"/>
          <p:cNvSpPr/>
          <p:nvPr/>
        </p:nvSpPr>
        <p:spPr>
          <a:xfrm>
            <a:off x="8305680" y="6324480"/>
            <a:ext cx="190440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86A7AC4-107A-4286-9513-72AB20635DB5}" type="slidenum">
              <a:rPr lang="en-US" sz="1400" spc="-1">
                <a:solidFill>
                  <a:srgbClr val="000000"/>
                </a:solidFill>
                <a:uFill>
                  <a:solidFill>
                    <a:srgbClr val="FFFFFF"/>
                  </a:solidFill>
                </a:uFill>
                <a:latin typeface="Tahoma"/>
              </a:rPr>
              <a:t>8</a:t>
            </a:fld>
            <a:endParaRPr lang="en-US" spc="-1">
              <a:solidFill>
                <a:srgbClr val="000000"/>
              </a:solidFill>
              <a:uFill>
                <a:solidFill>
                  <a:srgbClr val="FFFFFF"/>
                </a:solidFill>
              </a:uFill>
              <a:latin typeface="Arial"/>
            </a:endParaRPr>
          </a:p>
        </p:txBody>
      </p:sp>
      <p:sp>
        <p:nvSpPr>
          <p:cNvPr id="177" name="CustomShape 3"/>
          <p:cNvSpPr/>
          <p:nvPr/>
        </p:nvSpPr>
        <p:spPr>
          <a:xfrm>
            <a:off x="2674920" y="617400"/>
            <a:ext cx="779220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400" spc="-1">
                <a:solidFill>
                  <a:srgbClr val="333399"/>
                </a:solidFill>
                <a:uFill>
                  <a:solidFill>
                    <a:srgbClr val="FFFFFF"/>
                  </a:solidFill>
                </a:uFill>
                <a:latin typeface="Tahoma"/>
              </a:rPr>
              <a:t>The String Data Type</a:t>
            </a:r>
            <a:endParaRPr lang="en-US" spc="-1">
              <a:solidFill>
                <a:srgbClr val="000000"/>
              </a:solidFill>
              <a:uFill>
                <a:solidFill>
                  <a:srgbClr val="FFFFFF"/>
                </a:solidFill>
              </a:uFill>
              <a:latin typeface="Arial"/>
            </a:endParaRPr>
          </a:p>
        </p:txBody>
      </p:sp>
      <p:sp>
        <p:nvSpPr>
          <p:cNvPr id="178" name="CustomShape 4"/>
          <p:cNvSpPr/>
          <p:nvPr/>
        </p:nvSpPr>
        <p:spPr>
          <a:xfrm>
            <a:off x="832464" y="3429000"/>
            <a:ext cx="10706544" cy="30723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r>
              <a:rPr lang="en-US" spc="-1" dirty="0">
                <a:solidFill>
                  <a:srgbClr val="000000"/>
                </a:solidFill>
                <a:uFill>
                  <a:solidFill>
                    <a:srgbClr val="FFFFFF"/>
                  </a:solidFill>
                </a:uFill>
                <a:latin typeface="Courier New"/>
              </a:rPr>
              <a:t>&gt;&gt;&gt; greet = "Hello Bob"</a:t>
            </a:r>
            <a:endParaRPr lang="en-US" spc="-1" dirty="0">
              <a:solidFill>
                <a:srgbClr val="000000"/>
              </a:solidFill>
              <a:uFill>
                <a:solidFill>
                  <a:srgbClr val="FFFFFF"/>
                </a:solidFill>
              </a:uFill>
              <a:latin typeface="Arial"/>
            </a:endParaRPr>
          </a:p>
          <a:p>
            <a:pPr marL="343080" indent="-342360"/>
            <a:r>
              <a:rPr lang="en-US" spc="-1" dirty="0">
                <a:solidFill>
                  <a:srgbClr val="000000"/>
                </a:solidFill>
                <a:uFill>
                  <a:solidFill>
                    <a:srgbClr val="FFFFFF"/>
                  </a:solidFill>
                </a:uFill>
                <a:latin typeface="Courier New"/>
              </a:rPr>
              <a:t>&gt;&gt;&gt; greet[0]</a:t>
            </a:r>
            <a:endParaRPr lang="en-US" spc="-1" dirty="0">
              <a:solidFill>
                <a:srgbClr val="000000"/>
              </a:solidFill>
              <a:uFill>
                <a:solidFill>
                  <a:srgbClr val="FFFFFF"/>
                </a:solidFill>
              </a:uFill>
              <a:latin typeface="Arial"/>
            </a:endParaRPr>
          </a:p>
          <a:p>
            <a:pPr marL="343080" indent="-342360"/>
            <a:r>
              <a:rPr lang="en-US" spc="-1" dirty="0">
                <a:solidFill>
                  <a:srgbClr val="000000"/>
                </a:solidFill>
                <a:uFill>
                  <a:solidFill>
                    <a:srgbClr val="FFFFFF"/>
                  </a:solidFill>
                </a:uFill>
                <a:latin typeface="Courier New"/>
              </a:rPr>
              <a:t>'H'</a:t>
            </a:r>
            <a:endParaRPr lang="en-US" spc="-1" dirty="0">
              <a:solidFill>
                <a:srgbClr val="000000"/>
              </a:solidFill>
              <a:uFill>
                <a:solidFill>
                  <a:srgbClr val="FFFFFF"/>
                </a:solidFill>
              </a:uFill>
              <a:latin typeface="Arial"/>
            </a:endParaRPr>
          </a:p>
          <a:p>
            <a:pPr marL="343080" indent="-342360"/>
            <a:r>
              <a:rPr lang="en-US" spc="-1" dirty="0">
                <a:solidFill>
                  <a:srgbClr val="000000"/>
                </a:solidFill>
                <a:uFill>
                  <a:solidFill>
                    <a:srgbClr val="FFFFFF"/>
                  </a:solidFill>
                </a:uFill>
                <a:latin typeface="Courier New"/>
              </a:rPr>
              <a:t>&gt;&gt;&gt; print(greet[0], greet[2], greet[4])</a:t>
            </a:r>
            <a:endParaRPr lang="en-US" spc="-1" dirty="0">
              <a:solidFill>
                <a:srgbClr val="000000"/>
              </a:solidFill>
              <a:uFill>
                <a:solidFill>
                  <a:srgbClr val="FFFFFF"/>
                </a:solidFill>
              </a:uFill>
              <a:latin typeface="Arial"/>
            </a:endParaRPr>
          </a:p>
          <a:p>
            <a:pPr marL="343080" indent="-342360"/>
            <a:r>
              <a:rPr lang="en-US" spc="-1" dirty="0">
                <a:solidFill>
                  <a:srgbClr val="000000"/>
                </a:solidFill>
                <a:uFill>
                  <a:solidFill>
                    <a:srgbClr val="FFFFFF"/>
                  </a:solidFill>
                </a:uFill>
                <a:latin typeface="Courier New"/>
              </a:rPr>
              <a:t>H l o</a:t>
            </a:r>
            <a:endParaRPr lang="en-US" spc="-1" dirty="0">
              <a:solidFill>
                <a:srgbClr val="000000"/>
              </a:solidFill>
              <a:uFill>
                <a:solidFill>
                  <a:srgbClr val="FFFFFF"/>
                </a:solidFill>
              </a:uFill>
              <a:latin typeface="Arial"/>
            </a:endParaRPr>
          </a:p>
          <a:p>
            <a:pPr marL="343080" indent="-342360"/>
            <a:r>
              <a:rPr lang="en-US" spc="-1" dirty="0">
                <a:solidFill>
                  <a:srgbClr val="000000"/>
                </a:solidFill>
                <a:uFill>
                  <a:solidFill>
                    <a:srgbClr val="FFFFFF"/>
                  </a:solidFill>
                </a:uFill>
                <a:latin typeface="Courier New"/>
              </a:rPr>
              <a:t>&gt;&gt;&gt; x = 8</a:t>
            </a:r>
            <a:endParaRPr lang="en-US" spc="-1" dirty="0">
              <a:solidFill>
                <a:srgbClr val="000000"/>
              </a:solidFill>
              <a:uFill>
                <a:solidFill>
                  <a:srgbClr val="FFFFFF"/>
                </a:solidFill>
              </a:uFill>
              <a:latin typeface="Arial"/>
            </a:endParaRPr>
          </a:p>
          <a:p>
            <a:pPr marL="343080" indent="-342360"/>
            <a:r>
              <a:rPr lang="en-US" spc="-1" dirty="0">
                <a:solidFill>
                  <a:srgbClr val="000000"/>
                </a:solidFill>
                <a:uFill>
                  <a:solidFill>
                    <a:srgbClr val="FFFFFF"/>
                  </a:solidFill>
                </a:uFill>
                <a:latin typeface="Courier New"/>
              </a:rPr>
              <a:t>&gt;&gt;&gt; print(greet[x - 2])</a:t>
            </a:r>
            <a:endParaRPr lang="en-US" spc="-1" dirty="0">
              <a:solidFill>
                <a:srgbClr val="000000"/>
              </a:solidFill>
              <a:uFill>
                <a:solidFill>
                  <a:srgbClr val="FFFFFF"/>
                </a:solidFill>
              </a:uFill>
              <a:latin typeface="Arial"/>
            </a:endParaRPr>
          </a:p>
          <a:p>
            <a:pPr marL="343080" indent="-342360"/>
            <a:r>
              <a:rPr lang="en-US" spc="-1" dirty="0">
                <a:solidFill>
                  <a:srgbClr val="000000"/>
                </a:solidFill>
                <a:uFill>
                  <a:solidFill>
                    <a:srgbClr val="FFFFFF"/>
                  </a:solidFill>
                </a:uFill>
                <a:latin typeface="Courier New"/>
              </a:rPr>
              <a:t>B</a:t>
            </a:r>
          </a:p>
          <a:p>
            <a:pPr marL="343080" indent="-342360"/>
            <a:endParaRPr lang="en-US" spc="-1" dirty="0">
              <a:solidFill>
                <a:srgbClr val="000000"/>
              </a:solidFill>
              <a:uFill>
                <a:solidFill>
                  <a:srgbClr val="FFFFFF"/>
                </a:solidFill>
              </a:uFill>
              <a:latin typeface="Courier New"/>
            </a:endParaRPr>
          </a:p>
          <a:p>
            <a:pPr marL="343080" indent="-342360"/>
            <a:r>
              <a:rPr lang="en-US" spc="-1" dirty="0">
                <a:solidFill>
                  <a:srgbClr val="000000"/>
                </a:solidFill>
                <a:uFill>
                  <a:solidFill>
                    <a:srgbClr val="FFFFFF"/>
                  </a:solidFill>
                </a:uFill>
                <a:latin typeface="Tahoma" panose="020B0604030504040204" pitchFamily="34" charset="0"/>
                <a:ea typeface="Tahoma" panose="020B0604030504040204" pitchFamily="34" charset="0"/>
                <a:cs typeface="Tahoma" panose="020B0604030504040204" pitchFamily="34" charset="0"/>
              </a:rPr>
              <a:t>The Python shell shows us the value of strings by putting them in single quotes; when we print the string, Python does not put any quotes around the sequence of characters.</a:t>
            </a:r>
          </a:p>
        </p:txBody>
      </p:sp>
      <p:sp>
        <p:nvSpPr>
          <p:cNvPr id="179" name="Line 5"/>
          <p:cNvSpPr/>
          <p:nvPr/>
        </p:nvSpPr>
        <p:spPr>
          <a:xfrm>
            <a:off x="8610600" y="2209680"/>
            <a:ext cx="360" cy="914400"/>
          </a:xfrm>
          <a:prstGeom prst="line">
            <a:avLst/>
          </a:prstGeom>
          <a:ln w="9360">
            <a:solidFill>
              <a:schemeClr val="tx1"/>
            </a:solidFill>
            <a:miter/>
          </a:ln>
        </p:spPr>
        <p:style>
          <a:lnRef idx="0">
            <a:scrgbClr r="0" g="0" b="0"/>
          </a:lnRef>
          <a:fillRef idx="0">
            <a:scrgbClr r="0" g="0" b="0"/>
          </a:fillRef>
          <a:effectRef idx="0">
            <a:scrgbClr r="0" g="0" b="0"/>
          </a:effectRef>
          <a:fontRef idx="minor"/>
        </p:style>
        <p:txBody>
          <a:bodyPr/>
          <a:lstStyle/>
          <a:p>
            <a:endParaRPr lang="en-US"/>
          </a:p>
        </p:txBody>
      </p:sp>
      <p:sp>
        <p:nvSpPr>
          <p:cNvPr id="180" name="CustomShape 6"/>
          <p:cNvSpPr/>
          <p:nvPr/>
        </p:nvSpPr>
        <p:spPr>
          <a:xfrm>
            <a:off x="3124200" y="2209680"/>
            <a:ext cx="5485680" cy="913680"/>
          </a:xfrm>
          <a:prstGeom prst="rect">
            <a:avLst/>
          </a:prstGeom>
          <a:noFill/>
          <a:ln w="9360">
            <a:solidFill>
              <a:schemeClr val="tx1"/>
            </a:solidFill>
            <a:miter/>
          </a:ln>
        </p:spPr>
        <p:style>
          <a:lnRef idx="0">
            <a:scrgbClr r="0" g="0" b="0"/>
          </a:lnRef>
          <a:fillRef idx="0">
            <a:scrgbClr r="0" g="0" b="0"/>
          </a:fillRef>
          <a:effectRef idx="0">
            <a:scrgbClr r="0" g="0" b="0"/>
          </a:effectRef>
          <a:fontRef idx="minor"/>
        </p:style>
        <p:txBody>
          <a:bodyPr/>
          <a:lstStyle/>
          <a:p>
            <a:endParaRPr lang="en-US"/>
          </a:p>
        </p:txBody>
      </p:sp>
      <p:sp>
        <p:nvSpPr>
          <p:cNvPr id="181" name="Line 7"/>
          <p:cNvSpPr/>
          <p:nvPr/>
        </p:nvSpPr>
        <p:spPr>
          <a:xfrm>
            <a:off x="3733680" y="2209680"/>
            <a:ext cx="360" cy="914400"/>
          </a:xfrm>
          <a:prstGeom prst="line">
            <a:avLst/>
          </a:prstGeom>
          <a:ln w="9360">
            <a:solidFill>
              <a:schemeClr val="tx1"/>
            </a:solidFill>
            <a:miter/>
          </a:ln>
        </p:spPr>
        <p:style>
          <a:lnRef idx="0">
            <a:scrgbClr r="0" g="0" b="0"/>
          </a:lnRef>
          <a:fillRef idx="0">
            <a:scrgbClr r="0" g="0" b="0"/>
          </a:fillRef>
          <a:effectRef idx="0">
            <a:scrgbClr r="0" g="0" b="0"/>
          </a:effectRef>
          <a:fontRef idx="minor"/>
        </p:style>
        <p:txBody>
          <a:bodyPr/>
          <a:lstStyle/>
          <a:p>
            <a:endParaRPr lang="en-US"/>
          </a:p>
        </p:txBody>
      </p:sp>
      <p:sp>
        <p:nvSpPr>
          <p:cNvPr id="182" name="Line 8"/>
          <p:cNvSpPr/>
          <p:nvPr/>
        </p:nvSpPr>
        <p:spPr>
          <a:xfrm>
            <a:off x="4343160" y="2209680"/>
            <a:ext cx="360" cy="914400"/>
          </a:xfrm>
          <a:prstGeom prst="line">
            <a:avLst/>
          </a:prstGeom>
          <a:ln w="9360">
            <a:solidFill>
              <a:schemeClr val="tx1"/>
            </a:solidFill>
            <a:miter/>
          </a:ln>
        </p:spPr>
        <p:style>
          <a:lnRef idx="0">
            <a:scrgbClr r="0" g="0" b="0"/>
          </a:lnRef>
          <a:fillRef idx="0">
            <a:scrgbClr r="0" g="0" b="0"/>
          </a:fillRef>
          <a:effectRef idx="0">
            <a:scrgbClr r="0" g="0" b="0"/>
          </a:effectRef>
          <a:fontRef idx="minor"/>
        </p:style>
        <p:txBody>
          <a:bodyPr/>
          <a:lstStyle/>
          <a:p>
            <a:endParaRPr lang="en-US"/>
          </a:p>
        </p:txBody>
      </p:sp>
      <p:sp>
        <p:nvSpPr>
          <p:cNvPr id="183" name="Line 9"/>
          <p:cNvSpPr/>
          <p:nvPr/>
        </p:nvSpPr>
        <p:spPr>
          <a:xfrm>
            <a:off x="4953000" y="2209680"/>
            <a:ext cx="360" cy="914400"/>
          </a:xfrm>
          <a:prstGeom prst="line">
            <a:avLst/>
          </a:prstGeom>
          <a:ln w="9360">
            <a:solidFill>
              <a:schemeClr val="tx1"/>
            </a:solidFill>
            <a:miter/>
          </a:ln>
        </p:spPr>
        <p:style>
          <a:lnRef idx="0">
            <a:scrgbClr r="0" g="0" b="0"/>
          </a:lnRef>
          <a:fillRef idx="0">
            <a:scrgbClr r="0" g="0" b="0"/>
          </a:fillRef>
          <a:effectRef idx="0">
            <a:scrgbClr r="0" g="0" b="0"/>
          </a:effectRef>
          <a:fontRef idx="minor"/>
        </p:style>
        <p:txBody>
          <a:bodyPr/>
          <a:lstStyle/>
          <a:p>
            <a:endParaRPr lang="en-US"/>
          </a:p>
        </p:txBody>
      </p:sp>
      <p:sp>
        <p:nvSpPr>
          <p:cNvPr id="184" name="Line 10"/>
          <p:cNvSpPr/>
          <p:nvPr/>
        </p:nvSpPr>
        <p:spPr>
          <a:xfrm>
            <a:off x="5562480" y="2209680"/>
            <a:ext cx="360" cy="914400"/>
          </a:xfrm>
          <a:prstGeom prst="line">
            <a:avLst/>
          </a:prstGeom>
          <a:ln w="9360">
            <a:solidFill>
              <a:schemeClr val="tx1"/>
            </a:solidFill>
            <a:miter/>
          </a:ln>
        </p:spPr>
        <p:style>
          <a:lnRef idx="0">
            <a:scrgbClr r="0" g="0" b="0"/>
          </a:lnRef>
          <a:fillRef idx="0">
            <a:scrgbClr r="0" g="0" b="0"/>
          </a:fillRef>
          <a:effectRef idx="0">
            <a:scrgbClr r="0" g="0" b="0"/>
          </a:effectRef>
          <a:fontRef idx="minor"/>
        </p:style>
        <p:txBody>
          <a:bodyPr/>
          <a:lstStyle/>
          <a:p>
            <a:endParaRPr lang="en-US"/>
          </a:p>
        </p:txBody>
      </p:sp>
      <p:sp>
        <p:nvSpPr>
          <p:cNvPr id="185" name="Line 11"/>
          <p:cNvSpPr/>
          <p:nvPr/>
        </p:nvSpPr>
        <p:spPr>
          <a:xfrm>
            <a:off x="6171960" y="2209680"/>
            <a:ext cx="360" cy="914400"/>
          </a:xfrm>
          <a:prstGeom prst="line">
            <a:avLst/>
          </a:prstGeom>
          <a:ln w="9360">
            <a:solidFill>
              <a:schemeClr val="tx1"/>
            </a:solidFill>
            <a:miter/>
          </a:ln>
        </p:spPr>
        <p:style>
          <a:lnRef idx="0">
            <a:scrgbClr r="0" g="0" b="0"/>
          </a:lnRef>
          <a:fillRef idx="0">
            <a:scrgbClr r="0" g="0" b="0"/>
          </a:fillRef>
          <a:effectRef idx="0">
            <a:scrgbClr r="0" g="0" b="0"/>
          </a:effectRef>
          <a:fontRef idx="minor"/>
        </p:style>
        <p:txBody>
          <a:bodyPr/>
          <a:lstStyle/>
          <a:p>
            <a:endParaRPr lang="en-US"/>
          </a:p>
        </p:txBody>
      </p:sp>
      <p:sp>
        <p:nvSpPr>
          <p:cNvPr id="186" name="Line 12"/>
          <p:cNvSpPr/>
          <p:nvPr/>
        </p:nvSpPr>
        <p:spPr>
          <a:xfrm>
            <a:off x="6781800" y="2209680"/>
            <a:ext cx="360" cy="914400"/>
          </a:xfrm>
          <a:prstGeom prst="line">
            <a:avLst/>
          </a:prstGeom>
          <a:ln w="9360">
            <a:solidFill>
              <a:schemeClr val="tx1"/>
            </a:solidFill>
            <a:miter/>
          </a:ln>
        </p:spPr>
        <p:style>
          <a:lnRef idx="0">
            <a:scrgbClr r="0" g="0" b="0"/>
          </a:lnRef>
          <a:fillRef idx="0">
            <a:scrgbClr r="0" g="0" b="0"/>
          </a:fillRef>
          <a:effectRef idx="0">
            <a:scrgbClr r="0" g="0" b="0"/>
          </a:effectRef>
          <a:fontRef idx="minor"/>
        </p:style>
        <p:txBody>
          <a:bodyPr/>
          <a:lstStyle/>
          <a:p>
            <a:endParaRPr lang="en-US"/>
          </a:p>
        </p:txBody>
      </p:sp>
      <p:sp>
        <p:nvSpPr>
          <p:cNvPr id="187" name="Line 13"/>
          <p:cNvSpPr/>
          <p:nvPr/>
        </p:nvSpPr>
        <p:spPr>
          <a:xfrm>
            <a:off x="7391280" y="2209680"/>
            <a:ext cx="360" cy="914400"/>
          </a:xfrm>
          <a:prstGeom prst="line">
            <a:avLst/>
          </a:prstGeom>
          <a:ln w="9360">
            <a:solidFill>
              <a:schemeClr val="tx1"/>
            </a:solidFill>
            <a:miter/>
          </a:ln>
        </p:spPr>
        <p:style>
          <a:lnRef idx="0">
            <a:scrgbClr r="0" g="0" b="0"/>
          </a:lnRef>
          <a:fillRef idx="0">
            <a:scrgbClr r="0" g="0" b="0"/>
          </a:fillRef>
          <a:effectRef idx="0">
            <a:scrgbClr r="0" g="0" b="0"/>
          </a:effectRef>
          <a:fontRef idx="minor"/>
        </p:style>
        <p:txBody>
          <a:bodyPr/>
          <a:lstStyle/>
          <a:p>
            <a:endParaRPr lang="en-US"/>
          </a:p>
        </p:txBody>
      </p:sp>
      <p:sp>
        <p:nvSpPr>
          <p:cNvPr id="188" name="CustomShape 14"/>
          <p:cNvSpPr/>
          <p:nvPr/>
        </p:nvSpPr>
        <p:spPr>
          <a:xfrm>
            <a:off x="3267480" y="2438280"/>
            <a:ext cx="407880" cy="455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400" spc="-1">
                <a:solidFill>
                  <a:srgbClr val="000000"/>
                </a:solidFill>
                <a:uFill>
                  <a:solidFill>
                    <a:srgbClr val="FFFFFF"/>
                  </a:solidFill>
                </a:uFill>
                <a:latin typeface="Tahoma"/>
                <a:ea typeface="DejaVu Sans"/>
              </a:rPr>
              <a:t>H</a:t>
            </a:r>
            <a:endParaRPr lang="en-US" spc="-1">
              <a:solidFill>
                <a:srgbClr val="000000"/>
              </a:solidFill>
              <a:uFill>
                <a:solidFill>
                  <a:srgbClr val="FFFFFF"/>
                </a:solidFill>
              </a:uFill>
              <a:latin typeface="Arial"/>
            </a:endParaRPr>
          </a:p>
        </p:txBody>
      </p:sp>
      <p:sp>
        <p:nvSpPr>
          <p:cNvPr id="189" name="CustomShape 15"/>
          <p:cNvSpPr/>
          <p:nvPr/>
        </p:nvSpPr>
        <p:spPr>
          <a:xfrm>
            <a:off x="3874800" y="2438280"/>
            <a:ext cx="366840" cy="455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400" spc="-1">
                <a:solidFill>
                  <a:srgbClr val="000000"/>
                </a:solidFill>
                <a:uFill>
                  <a:solidFill>
                    <a:srgbClr val="FFFFFF"/>
                  </a:solidFill>
                </a:uFill>
                <a:latin typeface="Tahoma"/>
                <a:ea typeface="DejaVu Sans"/>
              </a:rPr>
              <a:t>e</a:t>
            </a:r>
            <a:endParaRPr lang="en-US" spc="-1">
              <a:solidFill>
                <a:srgbClr val="000000"/>
              </a:solidFill>
              <a:uFill>
                <a:solidFill>
                  <a:srgbClr val="FFFFFF"/>
                </a:solidFill>
              </a:uFill>
              <a:latin typeface="Arial"/>
            </a:endParaRPr>
          </a:p>
        </p:txBody>
      </p:sp>
      <p:sp>
        <p:nvSpPr>
          <p:cNvPr id="190" name="CustomShape 16"/>
          <p:cNvSpPr/>
          <p:nvPr/>
        </p:nvSpPr>
        <p:spPr>
          <a:xfrm>
            <a:off x="4566720" y="2438280"/>
            <a:ext cx="264600" cy="455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400" spc="-1">
                <a:solidFill>
                  <a:srgbClr val="000000"/>
                </a:solidFill>
                <a:uFill>
                  <a:solidFill>
                    <a:srgbClr val="FFFFFF"/>
                  </a:solidFill>
                </a:uFill>
                <a:latin typeface="Tahoma"/>
                <a:ea typeface="DejaVu Sans"/>
              </a:rPr>
              <a:t>l</a:t>
            </a:r>
            <a:endParaRPr lang="en-US" spc="-1">
              <a:solidFill>
                <a:srgbClr val="000000"/>
              </a:solidFill>
              <a:uFill>
                <a:solidFill>
                  <a:srgbClr val="FFFFFF"/>
                </a:solidFill>
              </a:uFill>
              <a:latin typeface="Arial"/>
            </a:endParaRPr>
          </a:p>
        </p:txBody>
      </p:sp>
      <p:sp>
        <p:nvSpPr>
          <p:cNvPr id="191" name="CustomShape 17"/>
          <p:cNvSpPr/>
          <p:nvPr/>
        </p:nvSpPr>
        <p:spPr>
          <a:xfrm>
            <a:off x="5099880" y="2438280"/>
            <a:ext cx="264600" cy="455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400" spc="-1">
                <a:solidFill>
                  <a:srgbClr val="000000"/>
                </a:solidFill>
                <a:uFill>
                  <a:solidFill>
                    <a:srgbClr val="FFFFFF"/>
                  </a:solidFill>
                </a:uFill>
                <a:latin typeface="Tahoma"/>
                <a:ea typeface="DejaVu Sans"/>
              </a:rPr>
              <a:t>l</a:t>
            </a:r>
            <a:endParaRPr lang="en-US" spc="-1">
              <a:solidFill>
                <a:srgbClr val="000000"/>
              </a:solidFill>
              <a:uFill>
                <a:solidFill>
                  <a:srgbClr val="FFFFFF"/>
                </a:solidFill>
              </a:uFill>
              <a:latin typeface="Arial"/>
            </a:endParaRPr>
          </a:p>
        </p:txBody>
      </p:sp>
      <p:sp>
        <p:nvSpPr>
          <p:cNvPr id="192" name="CustomShape 18"/>
          <p:cNvSpPr/>
          <p:nvPr/>
        </p:nvSpPr>
        <p:spPr>
          <a:xfrm>
            <a:off x="5706840" y="2438280"/>
            <a:ext cx="365040" cy="455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400" spc="-1">
                <a:solidFill>
                  <a:srgbClr val="000000"/>
                </a:solidFill>
                <a:uFill>
                  <a:solidFill>
                    <a:srgbClr val="FFFFFF"/>
                  </a:solidFill>
                </a:uFill>
                <a:latin typeface="Tahoma"/>
                <a:ea typeface="DejaVu Sans"/>
              </a:rPr>
              <a:t>o</a:t>
            </a:r>
            <a:endParaRPr lang="en-US" spc="-1">
              <a:solidFill>
                <a:srgbClr val="000000"/>
              </a:solidFill>
              <a:uFill>
                <a:solidFill>
                  <a:srgbClr val="FFFFFF"/>
                </a:solidFill>
              </a:uFill>
              <a:latin typeface="Arial"/>
            </a:endParaRPr>
          </a:p>
        </p:txBody>
      </p:sp>
      <p:sp>
        <p:nvSpPr>
          <p:cNvPr id="193" name="CustomShape 19"/>
          <p:cNvSpPr/>
          <p:nvPr/>
        </p:nvSpPr>
        <p:spPr>
          <a:xfrm>
            <a:off x="6921480" y="2438280"/>
            <a:ext cx="388080" cy="455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400" spc="-1">
                <a:solidFill>
                  <a:srgbClr val="000000"/>
                </a:solidFill>
                <a:uFill>
                  <a:solidFill>
                    <a:srgbClr val="FFFFFF"/>
                  </a:solidFill>
                </a:uFill>
                <a:latin typeface="Tahoma"/>
                <a:ea typeface="DejaVu Sans"/>
              </a:rPr>
              <a:t>B</a:t>
            </a:r>
            <a:endParaRPr lang="en-US" spc="-1">
              <a:solidFill>
                <a:srgbClr val="000000"/>
              </a:solidFill>
              <a:uFill>
                <a:solidFill>
                  <a:srgbClr val="FFFFFF"/>
                </a:solidFill>
              </a:uFill>
              <a:latin typeface="Arial"/>
            </a:endParaRPr>
          </a:p>
        </p:txBody>
      </p:sp>
      <p:sp>
        <p:nvSpPr>
          <p:cNvPr id="194" name="Line 20"/>
          <p:cNvSpPr/>
          <p:nvPr/>
        </p:nvSpPr>
        <p:spPr>
          <a:xfrm>
            <a:off x="8000760" y="2209680"/>
            <a:ext cx="360" cy="914400"/>
          </a:xfrm>
          <a:prstGeom prst="line">
            <a:avLst/>
          </a:prstGeom>
          <a:ln w="9360">
            <a:solidFill>
              <a:schemeClr val="tx1"/>
            </a:solidFill>
            <a:miter/>
          </a:ln>
        </p:spPr>
        <p:style>
          <a:lnRef idx="0">
            <a:scrgbClr r="0" g="0" b="0"/>
          </a:lnRef>
          <a:fillRef idx="0">
            <a:scrgbClr r="0" g="0" b="0"/>
          </a:fillRef>
          <a:effectRef idx="0">
            <a:scrgbClr r="0" g="0" b="0"/>
          </a:effectRef>
          <a:fontRef idx="minor"/>
        </p:style>
        <p:txBody>
          <a:bodyPr/>
          <a:lstStyle/>
          <a:p>
            <a:endParaRPr lang="en-US"/>
          </a:p>
        </p:txBody>
      </p:sp>
      <p:sp>
        <p:nvSpPr>
          <p:cNvPr id="195" name="CustomShape 21"/>
          <p:cNvSpPr/>
          <p:nvPr/>
        </p:nvSpPr>
        <p:spPr>
          <a:xfrm>
            <a:off x="7459320" y="2438280"/>
            <a:ext cx="365040" cy="455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400" spc="-1">
                <a:solidFill>
                  <a:srgbClr val="000000"/>
                </a:solidFill>
                <a:uFill>
                  <a:solidFill>
                    <a:srgbClr val="FFFFFF"/>
                  </a:solidFill>
                </a:uFill>
                <a:latin typeface="Tahoma"/>
                <a:ea typeface="DejaVu Sans"/>
              </a:rPr>
              <a:t>o</a:t>
            </a:r>
            <a:endParaRPr lang="en-US" spc="-1">
              <a:solidFill>
                <a:srgbClr val="000000"/>
              </a:solidFill>
              <a:uFill>
                <a:solidFill>
                  <a:srgbClr val="FFFFFF"/>
                </a:solidFill>
              </a:uFill>
              <a:latin typeface="Arial"/>
            </a:endParaRPr>
          </a:p>
        </p:txBody>
      </p:sp>
      <p:sp>
        <p:nvSpPr>
          <p:cNvPr id="196" name="CustomShape 22"/>
          <p:cNvSpPr/>
          <p:nvPr/>
        </p:nvSpPr>
        <p:spPr>
          <a:xfrm>
            <a:off x="8142960" y="2438280"/>
            <a:ext cx="372960" cy="455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400" spc="-1">
                <a:solidFill>
                  <a:srgbClr val="000000"/>
                </a:solidFill>
                <a:uFill>
                  <a:solidFill>
                    <a:srgbClr val="FFFFFF"/>
                  </a:solidFill>
                </a:uFill>
                <a:latin typeface="Tahoma"/>
                <a:ea typeface="DejaVu Sans"/>
              </a:rPr>
              <a:t>b</a:t>
            </a:r>
            <a:endParaRPr lang="en-US" spc="-1">
              <a:solidFill>
                <a:srgbClr val="000000"/>
              </a:solidFill>
              <a:uFill>
                <a:solidFill>
                  <a:srgbClr val="FFFFFF"/>
                </a:solidFill>
              </a:uFill>
              <a:latin typeface="Arial"/>
            </a:endParaRPr>
          </a:p>
        </p:txBody>
      </p:sp>
      <p:sp>
        <p:nvSpPr>
          <p:cNvPr id="197" name="CustomShape 23"/>
          <p:cNvSpPr/>
          <p:nvPr/>
        </p:nvSpPr>
        <p:spPr>
          <a:xfrm>
            <a:off x="3124200" y="3048120"/>
            <a:ext cx="5485680" cy="82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spc="-1">
                <a:solidFill>
                  <a:srgbClr val="000000"/>
                </a:solidFill>
                <a:uFill>
                  <a:solidFill>
                    <a:srgbClr val="FFFFFF"/>
                  </a:solidFill>
                </a:uFill>
                <a:latin typeface="Tahoma"/>
                <a:ea typeface="DejaVu Sans"/>
              </a:rPr>
              <a:t>  0    1     2    3     4    5     6     7     8</a:t>
            </a:r>
            <a:endParaRPr lang="en-US"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CustomShape 1"/>
          <p:cNvSpPr/>
          <p:nvPr/>
        </p:nvSpPr>
        <p:spPr>
          <a:xfrm>
            <a:off x="4876680" y="6324480"/>
            <a:ext cx="289476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ctr">
              <a:lnSpc>
                <a:spcPct val="100000"/>
              </a:lnSpc>
            </a:pPr>
            <a:r>
              <a:rPr lang="en-US" sz="1400" spc="-1" dirty="0">
                <a:solidFill>
                  <a:srgbClr val="000000"/>
                </a:solidFill>
                <a:uFill>
                  <a:solidFill>
                    <a:srgbClr val="FFFFFF"/>
                  </a:solidFill>
                </a:uFill>
                <a:latin typeface="Tahoma"/>
              </a:rPr>
              <a:t>Python Programming, 4/e</a:t>
            </a:r>
            <a:endParaRPr lang="en-US" spc="-1" dirty="0">
              <a:solidFill>
                <a:srgbClr val="000000"/>
              </a:solidFill>
              <a:uFill>
                <a:solidFill>
                  <a:srgbClr val="FFFFFF"/>
                </a:solidFill>
              </a:uFill>
              <a:latin typeface="Arial"/>
            </a:endParaRPr>
          </a:p>
        </p:txBody>
      </p:sp>
      <p:sp>
        <p:nvSpPr>
          <p:cNvPr id="199" name="CustomShape 2"/>
          <p:cNvSpPr/>
          <p:nvPr/>
        </p:nvSpPr>
        <p:spPr>
          <a:xfrm>
            <a:off x="8305680" y="6324480"/>
            <a:ext cx="1904400" cy="456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E0C3300-B7D5-41DD-ACE3-C1726012BAD5}" type="slidenum">
              <a:rPr lang="en-US" sz="1400" spc="-1">
                <a:solidFill>
                  <a:srgbClr val="000000"/>
                </a:solidFill>
                <a:uFill>
                  <a:solidFill>
                    <a:srgbClr val="FFFFFF"/>
                  </a:solidFill>
                </a:uFill>
                <a:latin typeface="Tahoma"/>
              </a:rPr>
              <a:t>9</a:t>
            </a:fld>
            <a:endParaRPr lang="en-US" spc="-1">
              <a:solidFill>
                <a:srgbClr val="000000"/>
              </a:solidFill>
              <a:uFill>
                <a:solidFill>
                  <a:srgbClr val="FFFFFF"/>
                </a:solidFill>
              </a:uFill>
              <a:latin typeface="Arial"/>
            </a:endParaRPr>
          </a:p>
        </p:txBody>
      </p:sp>
      <p:sp>
        <p:nvSpPr>
          <p:cNvPr id="200" name="CustomShape 3"/>
          <p:cNvSpPr/>
          <p:nvPr/>
        </p:nvSpPr>
        <p:spPr>
          <a:xfrm>
            <a:off x="2674920" y="617400"/>
            <a:ext cx="779220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4400" spc="-1">
                <a:solidFill>
                  <a:srgbClr val="333399"/>
                </a:solidFill>
                <a:uFill>
                  <a:solidFill>
                    <a:srgbClr val="FFFFFF"/>
                  </a:solidFill>
                </a:uFill>
                <a:latin typeface="Tahoma"/>
              </a:rPr>
              <a:t>The String Data Type</a:t>
            </a:r>
            <a:endParaRPr lang="en-US" spc="-1">
              <a:solidFill>
                <a:srgbClr val="000000"/>
              </a:solidFill>
              <a:uFill>
                <a:solidFill>
                  <a:srgbClr val="FFFFFF"/>
                </a:solidFill>
              </a:uFill>
              <a:latin typeface="Arial"/>
            </a:endParaRPr>
          </a:p>
        </p:txBody>
      </p:sp>
      <p:sp>
        <p:nvSpPr>
          <p:cNvPr id="201" name="CustomShape 4"/>
          <p:cNvSpPr/>
          <p:nvPr/>
        </p:nvSpPr>
        <p:spPr>
          <a:xfrm>
            <a:off x="2706600" y="3352680"/>
            <a:ext cx="7771680" cy="2778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343080" indent="-342360">
              <a:lnSpc>
                <a:spcPct val="90000"/>
              </a:lnSpc>
              <a:buClr>
                <a:srgbClr val="3333CC"/>
              </a:buClr>
              <a:buSzPct val="60000"/>
              <a:buFont typeface="Wingdings" charset="2"/>
              <a:buChar char=""/>
            </a:pPr>
            <a:r>
              <a:rPr lang="en-US" sz="2800" spc="-1" dirty="0">
                <a:solidFill>
                  <a:srgbClr val="000000"/>
                </a:solidFill>
                <a:uFill>
                  <a:solidFill>
                    <a:srgbClr val="FFFFFF"/>
                  </a:solidFill>
                </a:uFill>
                <a:latin typeface="Tahoma"/>
              </a:rPr>
              <a:t>In a string of </a:t>
            </a:r>
            <a:r>
              <a:rPr lang="en-US" sz="2800" i="1" spc="-1" dirty="0">
                <a:solidFill>
                  <a:srgbClr val="000000"/>
                </a:solidFill>
                <a:uFill>
                  <a:solidFill>
                    <a:srgbClr val="FFFFFF"/>
                  </a:solidFill>
                </a:uFill>
                <a:latin typeface="Tahoma"/>
              </a:rPr>
              <a:t>n</a:t>
            </a:r>
            <a:r>
              <a:rPr lang="en-US" sz="2800" spc="-1" dirty="0">
                <a:solidFill>
                  <a:srgbClr val="000000"/>
                </a:solidFill>
                <a:uFill>
                  <a:solidFill>
                    <a:srgbClr val="FFFFFF"/>
                  </a:solidFill>
                </a:uFill>
                <a:latin typeface="Tahoma"/>
              </a:rPr>
              <a:t> characters, the last character is at position </a:t>
            </a:r>
            <a:r>
              <a:rPr lang="en-US" sz="2800" i="1" spc="-1" dirty="0">
                <a:solidFill>
                  <a:srgbClr val="000000"/>
                </a:solidFill>
                <a:uFill>
                  <a:solidFill>
                    <a:srgbClr val="FFFFFF"/>
                  </a:solidFill>
                </a:uFill>
                <a:latin typeface="Tahoma"/>
              </a:rPr>
              <a:t>n-1</a:t>
            </a:r>
            <a:r>
              <a:rPr lang="en-US" sz="2800" spc="-1" dirty="0">
                <a:solidFill>
                  <a:srgbClr val="000000"/>
                </a:solidFill>
                <a:uFill>
                  <a:solidFill>
                    <a:srgbClr val="FFFFFF"/>
                  </a:solidFill>
                </a:uFill>
                <a:latin typeface="Tahoma"/>
              </a:rPr>
              <a:t> since we start counting with 0.</a:t>
            </a:r>
            <a:endParaRPr lang="en-US" spc="-1" dirty="0">
              <a:solidFill>
                <a:srgbClr val="000000"/>
              </a:solidFill>
              <a:uFill>
                <a:solidFill>
                  <a:srgbClr val="FFFFFF"/>
                </a:solidFill>
              </a:uFill>
              <a:latin typeface="Arial"/>
            </a:endParaRPr>
          </a:p>
          <a:p>
            <a:pPr marL="343080" indent="-342360">
              <a:lnSpc>
                <a:spcPct val="90000"/>
              </a:lnSpc>
              <a:buClr>
                <a:srgbClr val="3333CC"/>
              </a:buClr>
              <a:buSzPct val="60000"/>
              <a:buFont typeface="Wingdings" charset="2"/>
              <a:buChar char=""/>
            </a:pPr>
            <a:r>
              <a:rPr lang="en-US" sz="2800" spc="-1" dirty="0">
                <a:solidFill>
                  <a:srgbClr val="000000"/>
                </a:solidFill>
                <a:uFill>
                  <a:solidFill>
                    <a:srgbClr val="FFFFFF"/>
                  </a:solidFill>
                </a:uFill>
                <a:latin typeface="Tahoma"/>
              </a:rPr>
              <a:t>We can index from the right side using negative indexes.</a:t>
            </a:r>
            <a:endParaRPr lang="en-US" spc="-1" dirty="0">
              <a:solidFill>
                <a:srgbClr val="000000"/>
              </a:solidFill>
              <a:uFill>
                <a:solidFill>
                  <a:srgbClr val="FFFFFF"/>
                </a:solidFill>
              </a:uFill>
              <a:latin typeface="Arial"/>
            </a:endParaRPr>
          </a:p>
          <a:p>
            <a:pPr marL="343080" indent="-342360">
              <a:lnSpc>
                <a:spcPct val="90000"/>
              </a:lnSpc>
            </a:pPr>
            <a:r>
              <a:rPr lang="en-US" sz="2400" spc="-1" dirty="0">
                <a:solidFill>
                  <a:srgbClr val="000000"/>
                </a:solidFill>
                <a:uFill>
                  <a:solidFill>
                    <a:srgbClr val="FFFFFF"/>
                  </a:solidFill>
                </a:uFill>
                <a:latin typeface="Courier New"/>
              </a:rPr>
              <a:t>&gt;&gt;&gt; greet[-1]</a:t>
            </a:r>
            <a:endParaRPr lang="en-US" sz="2400" spc="-1" dirty="0">
              <a:solidFill>
                <a:srgbClr val="000000"/>
              </a:solidFill>
              <a:uFill>
                <a:solidFill>
                  <a:srgbClr val="FFFFFF"/>
                </a:solidFill>
              </a:uFill>
              <a:latin typeface="Arial"/>
            </a:endParaRPr>
          </a:p>
          <a:p>
            <a:pPr marL="343080" indent="-342360">
              <a:lnSpc>
                <a:spcPct val="90000"/>
              </a:lnSpc>
            </a:pPr>
            <a:r>
              <a:rPr lang="en-US" sz="2400" spc="-1" dirty="0">
                <a:solidFill>
                  <a:srgbClr val="000000"/>
                </a:solidFill>
                <a:uFill>
                  <a:solidFill>
                    <a:srgbClr val="FFFFFF"/>
                  </a:solidFill>
                </a:uFill>
                <a:latin typeface="Courier New"/>
              </a:rPr>
              <a:t>'b'</a:t>
            </a:r>
            <a:endParaRPr lang="en-US" sz="2400" spc="-1" dirty="0">
              <a:solidFill>
                <a:srgbClr val="000000"/>
              </a:solidFill>
              <a:uFill>
                <a:solidFill>
                  <a:srgbClr val="FFFFFF"/>
                </a:solidFill>
              </a:uFill>
              <a:latin typeface="Arial"/>
            </a:endParaRPr>
          </a:p>
          <a:p>
            <a:pPr marL="343080" indent="-342360">
              <a:lnSpc>
                <a:spcPct val="90000"/>
              </a:lnSpc>
            </a:pPr>
            <a:r>
              <a:rPr lang="en-US" sz="2400" spc="-1" dirty="0">
                <a:solidFill>
                  <a:srgbClr val="000000"/>
                </a:solidFill>
                <a:uFill>
                  <a:solidFill>
                    <a:srgbClr val="FFFFFF"/>
                  </a:solidFill>
                </a:uFill>
                <a:latin typeface="Courier New"/>
              </a:rPr>
              <a:t>&gt;&gt;&gt; greet[-3]</a:t>
            </a:r>
            <a:endParaRPr lang="en-US" sz="2400" spc="-1" dirty="0">
              <a:solidFill>
                <a:srgbClr val="000000"/>
              </a:solidFill>
              <a:uFill>
                <a:solidFill>
                  <a:srgbClr val="FFFFFF"/>
                </a:solidFill>
              </a:uFill>
              <a:latin typeface="Arial"/>
            </a:endParaRPr>
          </a:p>
          <a:p>
            <a:pPr marL="343080" indent="-342360">
              <a:lnSpc>
                <a:spcPct val="90000"/>
              </a:lnSpc>
            </a:pPr>
            <a:r>
              <a:rPr lang="en-US" sz="2400" spc="-1" dirty="0">
                <a:solidFill>
                  <a:srgbClr val="000000"/>
                </a:solidFill>
                <a:uFill>
                  <a:solidFill>
                    <a:srgbClr val="FFFFFF"/>
                  </a:solidFill>
                </a:uFill>
                <a:latin typeface="Courier New"/>
              </a:rPr>
              <a:t>'B'</a:t>
            </a:r>
            <a:endParaRPr lang="en-US" sz="2400" spc="-1" dirty="0">
              <a:solidFill>
                <a:srgbClr val="000000"/>
              </a:solidFill>
              <a:uFill>
                <a:solidFill>
                  <a:srgbClr val="FFFFFF"/>
                </a:solidFill>
              </a:uFill>
              <a:latin typeface="Arial"/>
            </a:endParaRPr>
          </a:p>
        </p:txBody>
      </p:sp>
      <p:sp>
        <p:nvSpPr>
          <p:cNvPr id="202" name="CustomShape 5"/>
          <p:cNvSpPr/>
          <p:nvPr/>
        </p:nvSpPr>
        <p:spPr>
          <a:xfrm>
            <a:off x="3124200" y="1981080"/>
            <a:ext cx="5485680" cy="913680"/>
          </a:xfrm>
          <a:prstGeom prst="rect">
            <a:avLst/>
          </a:prstGeom>
          <a:noFill/>
          <a:ln w="9360">
            <a:solidFill>
              <a:schemeClr val="tx1"/>
            </a:solidFill>
            <a:miter/>
          </a:ln>
        </p:spPr>
        <p:style>
          <a:lnRef idx="0">
            <a:scrgbClr r="0" g="0" b="0"/>
          </a:lnRef>
          <a:fillRef idx="0">
            <a:scrgbClr r="0" g="0" b="0"/>
          </a:fillRef>
          <a:effectRef idx="0">
            <a:scrgbClr r="0" g="0" b="0"/>
          </a:effectRef>
          <a:fontRef idx="minor"/>
        </p:style>
        <p:txBody>
          <a:bodyPr/>
          <a:lstStyle/>
          <a:p>
            <a:endParaRPr lang="en-US"/>
          </a:p>
        </p:txBody>
      </p:sp>
      <p:sp>
        <p:nvSpPr>
          <p:cNvPr id="203" name="Line 6"/>
          <p:cNvSpPr/>
          <p:nvPr/>
        </p:nvSpPr>
        <p:spPr>
          <a:xfrm>
            <a:off x="3733680" y="1981080"/>
            <a:ext cx="360" cy="914400"/>
          </a:xfrm>
          <a:prstGeom prst="line">
            <a:avLst/>
          </a:prstGeom>
          <a:ln w="9360">
            <a:solidFill>
              <a:schemeClr val="tx1"/>
            </a:solidFill>
            <a:miter/>
          </a:ln>
        </p:spPr>
        <p:style>
          <a:lnRef idx="0">
            <a:scrgbClr r="0" g="0" b="0"/>
          </a:lnRef>
          <a:fillRef idx="0">
            <a:scrgbClr r="0" g="0" b="0"/>
          </a:fillRef>
          <a:effectRef idx="0">
            <a:scrgbClr r="0" g="0" b="0"/>
          </a:effectRef>
          <a:fontRef idx="minor"/>
        </p:style>
        <p:txBody>
          <a:bodyPr/>
          <a:lstStyle/>
          <a:p>
            <a:endParaRPr lang="en-US"/>
          </a:p>
        </p:txBody>
      </p:sp>
      <p:sp>
        <p:nvSpPr>
          <p:cNvPr id="204" name="Line 7"/>
          <p:cNvSpPr/>
          <p:nvPr/>
        </p:nvSpPr>
        <p:spPr>
          <a:xfrm>
            <a:off x="4343160" y="1981080"/>
            <a:ext cx="360" cy="914400"/>
          </a:xfrm>
          <a:prstGeom prst="line">
            <a:avLst/>
          </a:prstGeom>
          <a:ln w="9360">
            <a:solidFill>
              <a:schemeClr val="tx1"/>
            </a:solidFill>
            <a:miter/>
          </a:ln>
        </p:spPr>
        <p:style>
          <a:lnRef idx="0">
            <a:scrgbClr r="0" g="0" b="0"/>
          </a:lnRef>
          <a:fillRef idx="0">
            <a:scrgbClr r="0" g="0" b="0"/>
          </a:fillRef>
          <a:effectRef idx="0">
            <a:scrgbClr r="0" g="0" b="0"/>
          </a:effectRef>
          <a:fontRef idx="minor"/>
        </p:style>
        <p:txBody>
          <a:bodyPr/>
          <a:lstStyle/>
          <a:p>
            <a:endParaRPr lang="en-US"/>
          </a:p>
        </p:txBody>
      </p:sp>
      <p:sp>
        <p:nvSpPr>
          <p:cNvPr id="205" name="Line 8"/>
          <p:cNvSpPr/>
          <p:nvPr/>
        </p:nvSpPr>
        <p:spPr>
          <a:xfrm>
            <a:off x="4953000" y="1981080"/>
            <a:ext cx="360" cy="914400"/>
          </a:xfrm>
          <a:prstGeom prst="line">
            <a:avLst/>
          </a:prstGeom>
          <a:ln w="9360">
            <a:solidFill>
              <a:schemeClr val="tx1"/>
            </a:solidFill>
            <a:miter/>
          </a:ln>
        </p:spPr>
        <p:style>
          <a:lnRef idx="0">
            <a:scrgbClr r="0" g="0" b="0"/>
          </a:lnRef>
          <a:fillRef idx="0">
            <a:scrgbClr r="0" g="0" b="0"/>
          </a:fillRef>
          <a:effectRef idx="0">
            <a:scrgbClr r="0" g="0" b="0"/>
          </a:effectRef>
          <a:fontRef idx="minor"/>
        </p:style>
        <p:txBody>
          <a:bodyPr/>
          <a:lstStyle/>
          <a:p>
            <a:endParaRPr lang="en-US"/>
          </a:p>
        </p:txBody>
      </p:sp>
      <p:sp>
        <p:nvSpPr>
          <p:cNvPr id="206" name="Line 9"/>
          <p:cNvSpPr/>
          <p:nvPr/>
        </p:nvSpPr>
        <p:spPr>
          <a:xfrm>
            <a:off x="5562480" y="1981080"/>
            <a:ext cx="360" cy="914400"/>
          </a:xfrm>
          <a:prstGeom prst="line">
            <a:avLst/>
          </a:prstGeom>
          <a:ln w="9360">
            <a:solidFill>
              <a:schemeClr val="tx1"/>
            </a:solidFill>
            <a:miter/>
          </a:ln>
        </p:spPr>
        <p:style>
          <a:lnRef idx="0">
            <a:scrgbClr r="0" g="0" b="0"/>
          </a:lnRef>
          <a:fillRef idx="0">
            <a:scrgbClr r="0" g="0" b="0"/>
          </a:fillRef>
          <a:effectRef idx="0">
            <a:scrgbClr r="0" g="0" b="0"/>
          </a:effectRef>
          <a:fontRef idx="minor"/>
        </p:style>
        <p:txBody>
          <a:bodyPr/>
          <a:lstStyle/>
          <a:p>
            <a:endParaRPr lang="en-US"/>
          </a:p>
        </p:txBody>
      </p:sp>
      <p:sp>
        <p:nvSpPr>
          <p:cNvPr id="207" name="Line 10"/>
          <p:cNvSpPr/>
          <p:nvPr/>
        </p:nvSpPr>
        <p:spPr>
          <a:xfrm>
            <a:off x="6171960" y="1981080"/>
            <a:ext cx="360" cy="914400"/>
          </a:xfrm>
          <a:prstGeom prst="line">
            <a:avLst/>
          </a:prstGeom>
          <a:ln w="9360">
            <a:solidFill>
              <a:schemeClr val="tx1"/>
            </a:solidFill>
            <a:miter/>
          </a:ln>
        </p:spPr>
        <p:style>
          <a:lnRef idx="0">
            <a:scrgbClr r="0" g="0" b="0"/>
          </a:lnRef>
          <a:fillRef idx="0">
            <a:scrgbClr r="0" g="0" b="0"/>
          </a:fillRef>
          <a:effectRef idx="0">
            <a:scrgbClr r="0" g="0" b="0"/>
          </a:effectRef>
          <a:fontRef idx="minor"/>
        </p:style>
        <p:txBody>
          <a:bodyPr/>
          <a:lstStyle/>
          <a:p>
            <a:endParaRPr lang="en-US"/>
          </a:p>
        </p:txBody>
      </p:sp>
      <p:sp>
        <p:nvSpPr>
          <p:cNvPr id="208" name="Line 11"/>
          <p:cNvSpPr/>
          <p:nvPr/>
        </p:nvSpPr>
        <p:spPr>
          <a:xfrm>
            <a:off x="6781800" y="1981080"/>
            <a:ext cx="360" cy="914400"/>
          </a:xfrm>
          <a:prstGeom prst="line">
            <a:avLst/>
          </a:prstGeom>
          <a:ln w="9360">
            <a:solidFill>
              <a:schemeClr val="tx1"/>
            </a:solidFill>
            <a:miter/>
          </a:ln>
        </p:spPr>
        <p:style>
          <a:lnRef idx="0">
            <a:scrgbClr r="0" g="0" b="0"/>
          </a:lnRef>
          <a:fillRef idx="0">
            <a:scrgbClr r="0" g="0" b="0"/>
          </a:fillRef>
          <a:effectRef idx="0">
            <a:scrgbClr r="0" g="0" b="0"/>
          </a:effectRef>
          <a:fontRef idx="minor"/>
        </p:style>
        <p:txBody>
          <a:bodyPr/>
          <a:lstStyle/>
          <a:p>
            <a:endParaRPr lang="en-US"/>
          </a:p>
        </p:txBody>
      </p:sp>
      <p:sp>
        <p:nvSpPr>
          <p:cNvPr id="209" name="Line 12"/>
          <p:cNvSpPr/>
          <p:nvPr/>
        </p:nvSpPr>
        <p:spPr>
          <a:xfrm>
            <a:off x="7391280" y="1981080"/>
            <a:ext cx="360" cy="914400"/>
          </a:xfrm>
          <a:prstGeom prst="line">
            <a:avLst/>
          </a:prstGeom>
          <a:ln w="9360">
            <a:solidFill>
              <a:schemeClr val="tx1"/>
            </a:solidFill>
            <a:miter/>
          </a:ln>
        </p:spPr>
        <p:style>
          <a:lnRef idx="0">
            <a:scrgbClr r="0" g="0" b="0"/>
          </a:lnRef>
          <a:fillRef idx="0">
            <a:scrgbClr r="0" g="0" b="0"/>
          </a:fillRef>
          <a:effectRef idx="0">
            <a:scrgbClr r="0" g="0" b="0"/>
          </a:effectRef>
          <a:fontRef idx="minor"/>
        </p:style>
        <p:txBody>
          <a:bodyPr/>
          <a:lstStyle/>
          <a:p>
            <a:endParaRPr lang="en-US"/>
          </a:p>
        </p:txBody>
      </p:sp>
      <p:sp>
        <p:nvSpPr>
          <p:cNvPr id="210" name="CustomShape 13"/>
          <p:cNvSpPr/>
          <p:nvPr/>
        </p:nvSpPr>
        <p:spPr>
          <a:xfrm>
            <a:off x="3267480" y="2209680"/>
            <a:ext cx="407880" cy="455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400" spc="-1">
                <a:solidFill>
                  <a:srgbClr val="000000"/>
                </a:solidFill>
                <a:uFill>
                  <a:solidFill>
                    <a:srgbClr val="FFFFFF"/>
                  </a:solidFill>
                </a:uFill>
                <a:latin typeface="Tahoma"/>
                <a:ea typeface="DejaVu Sans"/>
              </a:rPr>
              <a:t>H</a:t>
            </a:r>
            <a:endParaRPr lang="en-US" spc="-1">
              <a:solidFill>
                <a:srgbClr val="000000"/>
              </a:solidFill>
              <a:uFill>
                <a:solidFill>
                  <a:srgbClr val="FFFFFF"/>
                </a:solidFill>
              </a:uFill>
              <a:latin typeface="Arial"/>
            </a:endParaRPr>
          </a:p>
        </p:txBody>
      </p:sp>
      <p:sp>
        <p:nvSpPr>
          <p:cNvPr id="211" name="CustomShape 14"/>
          <p:cNvSpPr/>
          <p:nvPr/>
        </p:nvSpPr>
        <p:spPr>
          <a:xfrm>
            <a:off x="3874800" y="2209680"/>
            <a:ext cx="366840" cy="455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400" spc="-1">
                <a:solidFill>
                  <a:srgbClr val="000000"/>
                </a:solidFill>
                <a:uFill>
                  <a:solidFill>
                    <a:srgbClr val="FFFFFF"/>
                  </a:solidFill>
                </a:uFill>
                <a:latin typeface="Tahoma"/>
                <a:ea typeface="DejaVu Sans"/>
              </a:rPr>
              <a:t>e</a:t>
            </a:r>
            <a:endParaRPr lang="en-US" spc="-1">
              <a:solidFill>
                <a:srgbClr val="000000"/>
              </a:solidFill>
              <a:uFill>
                <a:solidFill>
                  <a:srgbClr val="FFFFFF"/>
                </a:solidFill>
              </a:uFill>
              <a:latin typeface="Arial"/>
            </a:endParaRPr>
          </a:p>
        </p:txBody>
      </p:sp>
      <p:sp>
        <p:nvSpPr>
          <p:cNvPr id="212" name="CustomShape 15"/>
          <p:cNvSpPr/>
          <p:nvPr/>
        </p:nvSpPr>
        <p:spPr>
          <a:xfrm>
            <a:off x="4566720" y="2209680"/>
            <a:ext cx="264600" cy="455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400" spc="-1">
                <a:solidFill>
                  <a:srgbClr val="000000"/>
                </a:solidFill>
                <a:uFill>
                  <a:solidFill>
                    <a:srgbClr val="FFFFFF"/>
                  </a:solidFill>
                </a:uFill>
                <a:latin typeface="Tahoma"/>
                <a:ea typeface="DejaVu Sans"/>
              </a:rPr>
              <a:t>l</a:t>
            </a:r>
            <a:endParaRPr lang="en-US" spc="-1">
              <a:solidFill>
                <a:srgbClr val="000000"/>
              </a:solidFill>
              <a:uFill>
                <a:solidFill>
                  <a:srgbClr val="FFFFFF"/>
                </a:solidFill>
              </a:uFill>
              <a:latin typeface="Arial"/>
            </a:endParaRPr>
          </a:p>
        </p:txBody>
      </p:sp>
      <p:sp>
        <p:nvSpPr>
          <p:cNvPr id="213" name="CustomShape 16"/>
          <p:cNvSpPr/>
          <p:nvPr/>
        </p:nvSpPr>
        <p:spPr>
          <a:xfrm>
            <a:off x="5099880" y="2209680"/>
            <a:ext cx="264600" cy="455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400" spc="-1">
                <a:solidFill>
                  <a:srgbClr val="000000"/>
                </a:solidFill>
                <a:uFill>
                  <a:solidFill>
                    <a:srgbClr val="FFFFFF"/>
                  </a:solidFill>
                </a:uFill>
                <a:latin typeface="Tahoma"/>
                <a:ea typeface="DejaVu Sans"/>
              </a:rPr>
              <a:t>l</a:t>
            </a:r>
            <a:endParaRPr lang="en-US" spc="-1">
              <a:solidFill>
                <a:srgbClr val="000000"/>
              </a:solidFill>
              <a:uFill>
                <a:solidFill>
                  <a:srgbClr val="FFFFFF"/>
                </a:solidFill>
              </a:uFill>
              <a:latin typeface="Arial"/>
            </a:endParaRPr>
          </a:p>
        </p:txBody>
      </p:sp>
      <p:sp>
        <p:nvSpPr>
          <p:cNvPr id="214" name="CustomShape 17"/>
          <p:cNvSpPr/>
          <p:nvPr/>
        </p:nvSpPr>
        <p:spPr>
          <a:xfrm>
            <a:off x="5706840" y="2209680"/>
            <a:ext cx="365040" cy="455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400" spc="-1">
                <a:solidFill>
                  <a:srgbClr val="000000"/>
                </a:solidFill>
                <a:uFill>
                  <a:solidFill>
                    <a:srgbClr val="FFFFFF"/>
                  </a:solidFill>
                </a:uFill>
                <a:latin typeface="Tahoma"/>
                <a:ea typeface="DejaVu Sans"/>
              </a:rPr>
              <a:t>o</a:t>
            </a:r>
            <a:endParaRPr lang="en-US" spc="-1">
              <a:solidFill>
                <a:srgbClr val="000000"/>
              </a:solidFill>
              <a:uFill>
                <a:solidFill>
                  <a:srgbClr val="FFFFFF"/>
                </a:solidFill>
              </a:uFill>
              <a:latin typeface="Arial"/>
            </a:endParaRPr>
          </a:p>
        </p:txBody>
      </p:sp>
      <p:sp>
        <p:nvSpPr>
          <p:cNvPr id="215" name="CustomShape 18"/>
          <p:cNvSpPr/>
          <p:nvPr/>
        </p:nvSpPr>
        <p:spPr>
          <a:xfrm>
            <a:off x="6921480" y="2209680"/>
            <a:ext cx="388080" cy="455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400" spc="-1">
                <a:solidFill>
                  <a:srgbClr val="000000"/>
                </a:solidFill>
                <a:uFill>
                  <a:solidFill>
                    <a:srgbClr val="FFFFFF"/>
                  </a:solidFill>
                </a:uFill>
                <a:latin typeface="Tahoma"/>
                <a:ea typeface="DejaVu Sans"/>
              </a:rPr>
              <a:t>B</a:t>
            </a:r>
            <a:endParaRPr lang="en-US" spc="-1">
              <a:solidFill>
                <a:srgbClr val="000000"/>
              </a:solidFill>
              <a:uFill>
                <a:solidFill>
                  <a:srgbClr val="FFFFFF"/>
                </a:solidFill>
              </a:uFill>
              <a:latin typeface="Arial"/>
            </a:endParaRPr>
          </a:p>
        </p:txBody>
      </p:sp>
      <p:sp>
        <p:nvSpPr>
          <p:cNvPr id="216" name="Line 19"/>
          <p:cNvSpPr/>
          <p:nvPr/>
        </p:nvSpPr>
        <p:spPr>
          <a:xfrm>
            <a:off x="8000760" y="1981080"/>
            <a:ext cx="360" cy="914400"/>
          </a:xfrm>
          <a:prstGeom prst="line">
            <a:avLst/>
          </a:prstGeom>
          <a:ln w="9360">
            <a:solidFill>
              <a:schemeClr val="tx1"/>
            </a:solidFill>
            <a:miter/>
          </a:ln>
        </p:spPr>
        <p:style>
          <a:lnRef idx="0">
            <a:scrgbClr r="0" g="0" b="0"/>
          </a:lnRef>
          <a:fillRef idx="0">
            <a:scrgbClr r="0" g="0" b="0"/>
          </a:fillRef>
          <a:effectRef idx="0">
            <a:scrgbClr r="0" g="0" b="0"/>
          </a:effectRef>
          <a:fontRef idx="minor"/>
        </p:style>
        <p:txBody>
          <a:bodyPr/>
          <a:lstStyle/>
          <a:p>
            <a:endParaRPr lang="en-US"/>
          </a:p>
        </p:txBody>
      </p:sp>
      <p:sp>
        <p:nvSpPr>
          <p:cNvPr id="217" name="CustomShape 20"/>
          <p:cNvSpPr/>
          <p:nvPr/>
        </p:nvSpPr>
        <p:spPr>
          <a:xfrm>
            <a:off x="7459320" y="2209680"/>
            <a:ext cx="365040" cy="455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400" spc="-1">
                <a:solidFill>
                  <a:srgbClr val="000000"/>
                </a:solidFill>
                <a:uFill>
                  <a:solidFill>
                    <a:srgbClr val="FFFFFF"/>
                  </a:solidFill>
                </a:uFill>
                <a:latin typeface="Tahoma"/>
                <a:ea typeface="DejaVu Sans"/>
              </a:rPr>
              <a:t>o</a:t>
            </a:r>
            <a:endParaRPr lang="en-US" spc="-1">
              <a:solidFill>
                <a:srgbClr val="000000"/>
              </a:solidFill>
              <a:uFill>
                <a:solidFill>
                  <a:srgbClr val="FFFFFF"/>
                </a:solidFill>
              </a:uFill>
              <a:latin typeface="Arial"/>
            </a:endParaRPr>
          </a:p>
        </p:txBody>
      </p:sp>
      <p:sp>
        <p:nvSpPr>
          <p:cNvPr id="218" name="CustomShape 21"/>
          <p:cNvSpPr/>
          <p:nvPr/>
        </p:nvSpPr>
        <p:spPr>
          <a:xfrm>
            <a:off x="8142960" y="2209680"/>
            <a:ext cx="372960" cy="45576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lstStyle/>
          <a:p>
            <a:pPr>
              <a:lnSpc>
                <a:spcPct val="100000"/>
              </a:lnSpc>
            </a:pPr>
            <a:r>
              <a:rPr lang="en-US" sz="2400" spc="-1">
                <a:solidFill>
                  <a:srgbClr val="000000"/>
                </a:solidFill>
                <a:uFill>
                  <a:solidFill>
                    <a:srgbClr val="FFFFFF"/>
                  </a:solidFill>
                </a:uFill>
                <a:latin typeface="Tahoma"/>
                <a:ea typeface="DejaVu Sans"/>
              </a:rPr>
              <a:t>b</a:t>
            </a:r>
            <a:endParaRPr lang="en-US" spc="-1">
              <a:solidFill>
                <a:srgbClr val="000000"/>
              </a:solidFill>
              <a:uFill>
                <a:solidFill>
                  <a:srgbClr val="FFFFFF"/>
                </a:solidFill>
              </a:uFill>
              <a:latin typeface="Arial"/>
            </a:endParaRPr>
          </a:p>
        </p:txBody>
      </p:sp>
      <p:sp>
        <p:nvSpPr>
          <p:cNvPr id="219" name="CustomShape 22"/>
          <p:cNvSpPr/>
          <p:nvPr/>
        </p:nvSpPr>
        <p:spPr>
          <a:xfrm>
            <a:off x="3124200" y="2819520"/>
            <a:ext cx="5485680" cy="82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spc="-1">
                <a:solidFill>
                  <a:srgbClr val="000000"/>
                </a:solidFill>
                <a:uFill>
                  <a:solidFill>
                    <a:srgbClr val="FFFFFF"/>
                  </a:solidFill>
                </a:uFill>
                <a:latin typeface="Tahoma"/>
                <a:ea typeface="DejaVu Sans"/>
              </a:rPr>
              <a:t>  0    1     2    3     4    5     6     7     8</a:t>
            </a:r>
            <a:endParaRPr lang="en-US"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A1F079C0CF6D6042BE546F102AE38220" ma:contentTypeVersion="12" ma:contentTypeDescription="Create a new document." ma:contentTypeScope="" ma:versionID="5d2c48ec58d6b68bc2d2fe80f49e973c">
  <xsd:schema xmlns:xsd="http://www.w3.org/2001/XMLSchema" xmlns:xs="http://www.w3.org/2001/XMLSchema" xmlns:p="http://schemas.microsoft.com/office/2006/metadata/properties" xmlns:ns3="8270b1fe-e101-4e34-a151-6eb32e7e433e" targetNamespace="http://schemas.microsoft.com/office/2006/metadata/properties" ma:root="true" ma:fieldsID="77f0e121c0353d7076e4cceeb1b8091f" ns3:_="">
    <xsd:import namespace="8270b1fe-e101-4e34-a151-6eb32e7e433e"/>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MediaServiceSearchProperties" minOccurs="0"/>
                <xsd:element ref="ns3:MediaServiceDateTaken"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_activity"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270b1fe-e101-4e34-a151-6eb32e7e433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ServiceSystemTags" ma:index="13" nillable="true" ma:displayName="MediaServiceSystemTags" ma:hidden="true" ma:internalName="MediaServiceSystemTags" ma:readOnly="true">
      <xsd:simpleType>
        <xsd:restriction base="dms:Note"/>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LengthInSeconds" ma:index="17" nillable="true" ma:displayName="MediaLengthInSeconds" ma:hidden="true" ma:internalName="MediaLengthInSeconds" ma:readOnly="true">
      <xsd:simpleType>
        <xsd:restriction base="dms:Unknown"/>
      </xsd:simpleType>
    </xsd:element>
    <xsd:element name="_activity" ma:index="18" nillable="true" ma:displayName="_activity" ma:hidden="true" ma:internalName="_activity">
      <xsd:simpleType>
        <xsd:restriction base="dms:Note"/>
      </xsd:simpleType>
    </xsd:element>
    <xsd:element name="MediaServiceLocation" ma:index="19" nillable="true" ma:displayName="Location" ma:indexed="true"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8270b1fe-e101-4e34-a151-6eb32e7e433e" xsi:nil="true"/>
  </documentManagement>
</p:properties>
</file>

<file path=customXml/itemProps1.xml><?xml version="1.0" encoding="utf-8"?>
<ds:datastoreItem xmlns:ds="http://schemas.openxmlformats.org/officeDocument/2006/customXml" ds:itemID="{EBEA6584-346C-402B-B0CF-B34B6A8BFEA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270b1fe-e101-4e34-a151-6eb32e7e433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DB1B36F-AE64-4592-8F43-AA74469D9ECE}">
  <ds:schemaRefs>
    <ds:schemaRef ds:uri="http://schemas.microsoft.com/sharepoint/v3/contenttype/forms"/>
  </ds:schemaRefs>
</ds:datastoreItem>
</file>

<file path=customXml/itemProps3.xml><?xml version="1.0" encoding="utf-8"?>
<ds:datastoreItem xmlns:ds="http://schemas.openxmlformats.org/officeDocument/2006/customXml" ds:itemID="{3E5A260C-F31C-49F6-903B-34046AECEB57}">
  <ds:schemaRefs>
    <ds:schemaRef ds:uri="http://www.w3.org/XML/1998/namespace"/>
    <ds:schemaRef ds:uri="http://schemas.microsoft.com/office/infopath/2007/PartnerControls"/>
    <ds:schemaRef ds:uri="http://schemas.microsoft.com/office/2006/documentManagement/types"/>
    <ds:schemaRef ds:uri="http://schemas.openxmlformats.org/package/2006/metadata/core-properties"/>
    <ds:schemaRef ds:uri="http://schemas.microsoft.com/office/2006/metadata/properties"/>
    <ds:schemaRef ds:uri="8270b1fe-e101-4e34-a151-6eb32e7e433e"/>
    <ds:schemaRef ds:uri="http://purl.org/dc/dcmitype/"/>
    <ds:schemaRef ds:uri="http://purl.org/dc/terms/"/>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C:\Program Files\Microsoft Office\Templates\Presentation Designs\Blends.pot</Template>
  <TotalTime>2239</TotalTime>
  <Words>4984</Words>
  <Application>Microsoft Office PowerPoint</Application>
  <PresentationFormat>Widescreen</PresentationFormat>
  <Paragraphs>700</Paragraphs>
  <Slides>67</Slides>
  <Notes>0</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67</vt:i4>
      </vt:variant>
    </vt:vector>
  </HeadingPairs>
  <TitlesOfParts>
    <vt:vector size="76" baseType="lpstr">
      <vt:lpstr>Arial</vt:lpstr>
      <vt:lpstr>Courier New</vt:lpstr>
      <vt:lpstr>Symbol</vt:lpstr>
      <vt:lpstr>Tahoma</vt:lpstr>
      <vt:lpstr>Times New Roman</vt:lpstr>
      <vt:lpstr>Wingdings</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String Representation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More String Methods</vt:lpstr>
      <vt:lpstr>More String Methods</vt:lpstr>
      <vt:lpstr>More String Methods</vt:lpstr>
      <vt:lpstr>More String Methods</vt:lpstr>
      <vt:lpstr>More String Methods</vt:lpstr>
      <vt:lpstr>More String Methods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Python Programming: An Introduction to Computer Science</dc:title>
  <dc:subject/>
  <dc:creator>Terry Letsche</dc:creator>
  <dc:description/>
  <cp:lastModifiedBy>Arthur Belanger</cp:lastModifiedBy>
  <cp:revision>54</cp:revision>
  <dcterms:created xsi:type="dcterms:W3CDTF">2004-01-19T20:52:41Z</dcterms:created>
  <dcterms:modified xsi:type="dcterms:W3CDTF">2024-12-12T14:55:57Z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mpany">
    <vt:lpwstr> </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1</vt:i4>
  </property>
  <property fmtid="{D5CDD505-2E9C-101B-9397-08002B2CF9AE}" pid="9" name="PresentationFormat">
    <vt:lpwstr>On-screen Show (4:3)</vt:lpwstr>
  </property>
  <property fmtid="{D5CDD505-2E9C-101B-9397-08002B2CF9AE}" pid="10" name="ScaleCrop">
    <vt:bool>false</vt:bool>
  </property>
  <property fmtid="{D5CDD505-2E9C-101B-9397-08002B2CF9AE}" pid="11" name="ShareDoc">
    <vt:bool>false</vt:bool>
  </property>
  <property fmtid="{D5CDD505-2E9C-101B-9397-08002B2CF9AE}" pid="12" name="Slides">
    <vt:i4>109</vt:i4>
  </property>
  <property fmtid="{D5CDD505-2E9C-101B-9397-08002B2CF9AE}" pid="13" name="ContentTypeId">
    <vt:lpwstr>0x010100A1F079C0CF6D6042BE546F102AE38220</vt:lpwstr>
  </property>
</Properties>
</file>