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114"/>
  </p:notesMasterIdLst>
  <p:handoutMasterIdLst>
    <p:handoutMasterId r:id="rId115"/>
  </p:handoutMasterIdLst>
  <p:sldIdLst>
    <p:sldId id="256" r:id="rId5"/>
    <p:sldId id="257" r:id="rId6"/>
    <p:sldId id="258" r:id="rId7"/>
    <p:sldId id="259" r:id="rId8"/>
    <p:sldId id="260" r:id="rId9"/>
    <p:sldId id="261" r:id="rId10"/>
    <p:sldId id="262" r:id="rId11"/>
    <p:sldId id="263" r:id="rId12"/>
    <p:sldId id="264" r:id="rId13"/>
    <p:sldId id="266" r:id="rId14"/>
    <p:sldId id="267" r:id="rId15"/>
    <p:sldId id="268" r:id="rId16"/>
    <p:sldId id="269" r:id="rId17"/>
    <p:sldId id="273" r:id="rId18"/>
    <p:sldId id="270" r:id="rId19"/>
    <p:sldId id="271" r:id="rId20"/>
    <p:sldId id="272"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5" r:id="rId42"/>
    <p:sldId id="294" r:id="rId43"/>
    <p:sldId id="297" r:id="rId44"/>
    <p:sldId id="299" r:id="rId45"/>
    <p:sldId id="298"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4" r:id="rId90"/>
    <p:sldId id="345" r:id="rId91"/>
    <p:sldId id="346" r:id="rId92"/>
    <p:sldId id="352" r:id="rId93"/>
    <p:sldId id="347" r:id="rId94"/>
    <p:sldId id="348" r:id="rId95"/>
    <p:sldId id="349" r:id="rId96"/>
    <p:sldId id="350" r:id="rId97"/>
    <p:sldId id="351" r:id="rId98"/>
    <p:sldId id="353" r:id="rId99"/>
    <p:sldId id="354" r:id="rId100"/>
    <p:sldId id="355" r:id="rId101"/>
    <p:sldId id="356" r:id="rId102"/>
    <p:sldId id="357" r:id="rId103"/>
    <p:sldId id="358" r:id="rId104"/>
    <p:sldId id="360" r:id="rId105"/>
    <p:sldId id="364" r:id="rId106"/>
    <p:sldId id="361" r:id="rId107"/>
    <p:sldId id="362" r:id="rId108"/>
    <p:sldId id="363" r:id="rId109"/>
    <p:sldId id="365" r:id="rId110"/>
    <p:sldId id="366" r:id="rId111"/>
    <p:sldId id="367" r:id="rId112"/>
    <p:sldId id="368" r:id="rId113"/>
  </p:sldIdLst>
  <p:sldSz cx="12192000" cy="6858000"/>
  <p:notesSz cx="7315200" cy="9601200"/>
  <p:defaultTextStyle>
    <a:defPPr>
      <a:defRPr lang="en-US"/>
    </a:defPPr>
    <a:lvl1pPr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1pPr>
    <a:lvl2pPr marL="4572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2pPr>
    <a:lvl3pPr marL="9144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3pPr>
    <a:lvl4pPr marL="13716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4pPr>
    <a:lvl5pPr marL="1828800" algn="l" rtl="0" fontAlgn="base">
      <a:spcBef>
        <a:spcPct val="0"/>
      </a:spcBef>
      <a:spcAft>
        <a:spcPct val="0"/>
      </a:spcAft>
      <a:defRPr sz="3200" kern="1200">
        <a:solidFill>
          <a:schemeClr val="tx1"/>
        </a:solidFill>
        <a:latin typeface="Courier New" panose="02070309020205020404" pitchFamily="49" charset="0"/>
        <a:ea typeface="+mn-ea"/>
        <a:cs typeface="Times New Roman" panose="02020603050405020304" pitchFamily="18" charset="0"/>
      </a:defRPr>
    </a:lvl5pPr>
    <a:lvl6pPr marL="22860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6pPr>
    <a:lvl7pPr marL="27432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7pPr>
    <a:lvl8pPr marL="32004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8pPr>
    <a:lvl9pPr marL="3657600" algn="l" defTabSz="914400" rtl="0" eaLnBrk="1" latinLnBrk="0" hangingPunct="1">
      <a:defRPr sz="3200" kern="1200">
        <a:solidFill>
          <a:schemeClr val="tx1"/>
        </a:solidFill>
        <a:latin typeface="Courier New" panose="02070309020205020404" pitchFamily="49"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1" autoAdjust="0"/>
    <p:restoredTop sz="94679" autoAdjust="0"/>
  </p:normalViewPr>
  <p:slideViewPr>
    <p:cSldViewPr>
      <p:cViewPr varScale="1">
        <p:scale>
          <a:sx n="117" d="100"/>
          <a:sy n="117" d="100"/>
        </p:scale>
        <p:origin x="318" y="11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viewProps" Target="viewProps.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theme" Target="theme/theme1.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handoutMaster" Target="handoutMasters/handout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8196"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4/e</a:t>
            </a:r>
          </a:p>
        </p:txBody>
      </p:sp>
      <p:sp>
        <p:nvSpPr>
          <p:cNvPr id="8197"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225E510C-5A67-4124-8B7D-64D1E3A2D530}"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endParaRPr lang="en-US"/>
          </a:p>
        </p:txBody>
      </p:sp>
      <p:sp>
        <p:nvSpPr>
          <p:cNvPr id="6147"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smtClean="0">
                <a:latin typeface="Tahoma" pitchFamily="32" charset="0"/>
                <a:cs typeface="Times New Roman" pitchFamily="16" charset="0"/>
              </a:defRPr>
            </a:lvl1pPr>
          </a:lstStyle>
          <a:p>
            <a:pPr>
              <a:defRPr/>
            </a:pPr>
            <a:endParaRPr lang="en-US"/>
          </a:p>
        </p:txBody>
      </p:sp>
      <p:sp>
        <p:nvSpPr>
          <p:cNvPr id="112644"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smtClean="0">
                <a:latin typeface="Tahoma" pitchFamily="32" charset="0"/>
                <a:cs typeface="Times New Roman" pitchFamily="16" charset="0"/>
              </a:defRPr>
            </a:lvl1pPr>
          </a:lstStyle>
          <a:p>
            <a:pPr>
              <a:defRPr/>
            </a:pPr>
            <a:r>
              <a:rPr lang="en-US"/>
              <a:t>Python Programming, 4/e</a:t>
            </a:r>
          </a:p>
        </p:txBody>
      </p:sp>
      <p:sp>
        <p:nvSpPr>
          <p:cNvPr id="6151"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atin typeface="Tahoma" panose="020B0604030504040204" pitchFamily="34" charset="0"/>
              </a:defRPr>
            </a:lvl1pPr>
          </a:lstStyle>
          <a:p>
            <a:fld id="{34C11D73-0383-4446-9642-1B968C11CA6E}"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defTabSz="966788"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defTabSz="966788"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defTabSz="966788"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defTabSz="966788"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r>
              <a:rPr lang="en-US" altLang="en-US" sz="1300">
                <a:latin typeface="Tahoma" panose="020B0604030504040204" pitchFamily="34" charset="0"/>
              </a:rPr>
              <a:t>Python Programming, 4/e</a:t>
            </a:r>
          </a:p>
        </p:txBody>
      </p:sp>
      <p:sp>
        <p:nvSpPr>
          <p:cNvPr id="11366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defTabSz="966788"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defTabSz="966788"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defTabSz="966788"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defTabSz="966788"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defTabSz="966788"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6846E8FD-B9F1-488B-9AC3-FF2D3FD9BA72}" type="slidenum">
              <a:rPr lang="en-US" altLang="en-US" sz="1300">
                <a:latin typeface="Tahoma" panose="020B0604030504040204" pitchFamily="34" charset="0"/>
              </a:rPr>
              <a:pPr eaLnBrk="1" hangingPunct="1"/>
              <a:t>2</a:t>
            </a:fld>
            <a:endParaRPr lang="en-US" altLang="en-US" sz="1300">
              <a:latin typeface="Tahoma" panose="020B0604030504040204" pitchFamily="34" charset="0"/>
            </a:endParaRPr>
          </a:p>
        </p:txBody>
      </p:sp>
      <p:sp>
        <p:nvSpPr>
          <p:cNvPr id="113668" name="Rectangle 2"/>
          <p:cNvSpPr>
            <a:spLocks noGrp="1" noRot="1" noChangeAspect="1" noChangeArrowheads="1" noTextEdit="1"/>
          </p:cNvSpPr>
          <p:nvPr>
            <p:ph type="sldImg"/>
          </p:nvPr>
        </p:nvSpPr>
        <p:spPr>
          <a:xfrm>
            <a:off x="457200" y="720725"/>
            <a:ext cx="6400800" cy="3600450"/>
          </a:xfrm>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320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320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320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320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320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320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3200">
                <a:cs typeface="Times New Roman" pitchFamily="16" charset="0"/>
              </a:endParaRPr>
            </a:p>
          </p:txBody>
        </p:sp>
      </p:grpSp>
      <p:sp>
        <p:nvSpPr>
          <p:cNvPr id="410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828800" y="3886200"/>
            <a:ext cx="85344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smtClean="0">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smtClean="0">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AD5E3B07-A241-40F0-ADB2-71927DECC55E}" type="slidenum">
              <a:rPr lang="en-US" altLang="en-US"/>
              <a:pPr/>
              <a:t>‹#›</a:t>
            </a:fld>
            <a:endParaRPr lang="en-US" altLang="en-US"/>
          </a:p>
        </p:txBody>
      </p:sp>
    </p:spTree>
    <p:extLst>
      <p:ext uri="{BB962C8B-B14F-4D97-AF65-F5344CB8AC3E}">
        <p14:creationId xmlns:p14="http://schemas.microsoft.com/office/powerpoint/2010/main" val="21021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271CA4D8-3D32-42B7-8A80-689E08C9EA4D}" type="slidenum">
              <a:rPr lang="en-US" altLang="en-US"/>
              <a:pPr/>
              <a:t>‹#›</a:t>
            </a:fld>
            <a:endParaRPr lang="en-US" altLang="en-US"/>
          </a:p>
        </p:txBody>
      </p:sp>
    </p:spTree>
    <p:extLst>
      <p:ext uri="{BB962C8B-B14F-4D97-AF65-F5344CB8AC3E}">
        <p14:creationId xmlns:p14="http://schemas.microsoft.com/office/powerpoint/2010/main" val="1973691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8232DF47-B479-49C2-B601-D335C397F5FF}" type="slidenum">
              <a:rPr lang="en-US" altLang="en-US"/>
              <a:pPr/>
              <a:t>‹#›</a:t>
            </a:fld>
            <a:endParaRPr lang="en-US" altLang="en-US"/>
          </a:p>
        </p:txBody>
      </p:sp>
    </p:spTree>
    <p:extLst>
      <p:ext uri="{BB962C8B-B14F-4D97-AF65-F5344CB8AC3E}">
        <p14:creationId xmlns:p14="http://schemas.microsoft.com/office/powerpoint/2010/main" val="2786555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3EA628B3-F7F1-42A8-ACBF-6A17B2F2BEAD}" type="slidenum">
              <a:rPr lang="en-US" altLang="en-US"/>
              <a:pPr/>
              <a:t>‹#›</a:t>
            </a:fld>
            <a:endParaRPr lang="en-US" altLang="en-US"/>
          </a:p>
        </p:txBody>
      </p:sp>
    </p:spTree>
    <p:extLst>
      <p:ext uri="{BB962C8B-B14F-4D97-AF65-F5344CB8AC3E}">
        <p14:creationId xmlns:p14="http://schemas.microsoft.com/office/powerpoint/2010/main" val="1238893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B94522B2-581F-4BE7-B8B1-84B87A6A2D33}" type="slidenum">
              <a:rPr lang="en-US" altLang="en-US"/>
              <a:pPr/>
              <a:t>‹#›</a:t>
            </a:fld>
            <a:endParaRPr lang="en-US" altLang="en-US"/>
          </a:p>
        </p:txBody>
      </p:sp>
    </p:spTree>
    <p:extLst>
      <p:ext uri="{BB962C8B-B14F-4D97-AF65-F5344CB8AC3E}">
        <p14:creationId xmlns:p14="http://schemas.microsoft.com/office/powerpoint/2010/main" val="3370962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0FD0E854-B62D-4085-A2DB-C634C2CA9BD5}" type="slidenum">
              <a:rPr lang="en-US" altLang="en-US"/>
              <a:pPr/>
              <a:t>‹#›</a:t>
            </a:fld>
            <a:endParaRPr lang="en-US" altLang="en-US"/>
          </a:p>
        </p:txBody>
      </p:sp>
    </p:spTree>
    <p:extLst>
      <p:ext uri="{BB962C8B-B14F-4D97-AF65-F5344CB8AC3E}">
        <p14:creationId xmlns:p14="http://schemas.microsoft.com/office/powerpoint/2010/main" val="2357115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5D97D848-811F-48F0-A37D-BF68EBC46C39}" type="slidenum">
              <a:rPr lang="en-US" altLang="en-US"/>
              <a:pPr/>
              <a:t>‹#›</a:t>
            </a:fld>
            <a:endParaRPr lang="en-US" altLang="en-US"/>
          </a:p>
        </p:txBody>
      </p:sp>
    </p:spTree>
    <p:extLst>
      <p:ext uri="{BB962C8B-B14F-4D97-AF65-F5344CB8AC3E}">
        <p14:creationId xmlns:p14="http://schemas.microsoft.com/office/powerpoint/2010/main" val="3706550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3"/>
          <p:cNvSpPr>
            <a:spLocks noGrp="1" noChangeArrowheads="1"/>
          </p:cNvSpPr>
          <p:nvPr>
            <p:ph type="sldNum" sz="quarter" idx="12"/>
          </p:nvPr>
        </p:nvSpPr>
        <p:spPr>
          <a:ln/>
        </p:spPr>
        <p:txBody>
          <a:bodyPr/>
          <a:lstStyle>
            <a:lvl1pPr>
              <a:defRPr/>
            </a:lvl1pPr>
          </a:lstStyle>
          <a:p>
            <a:fld id="{8F0FC7DB-2272-42C4-A64B-98FAB8681AD9}" type="slidenum">
              <a:rPr lang="en-US" altLang="en-US"/>
              <a:pPr/>
              <a:t>‹#›</a:t>
            </a:fld>
            <a:endParaRPr lang="en-US" altLang="en-US"/>
          </a:p>
        </p:txBody>
      </p:sp>
    </p:spTree>
    <p:extLst>
      <p:ext uri="{BB962C8B-B14F-4D97-AF65-F5344CB8AC3E}">
        <p14:creationId xmlns:p14="http://schemas.microsoft.com/office/powerpoint/2010/main" val="3114506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3"/>
          <p:cNvSpPr>
            <a:spLocks noGrp="1" noChangeArrowheads="1"/>
          </p:cNvSpPr>
          <p:nvPr>
            <p:ph type="sldNum" sz="quarter" idx="12"/>
          </p:nvPr>
        </p:nvSpPr>
        <p:spPr>
          <a:ln/>
        </p:spPr>
        <p:txBody>
          <a:bodyPr/>
          <a:lstStyle>
            <a:lvl1pPr>
              <a:defRPr/>
            </a:lvl1pPr>
          </a:lstStyle>
          <a:p>
            <a:fld id="{BA04E47B-5512-4149-A4E9-20EF2F400F17}" type="slidenum">
              <a:rPr lang="en-US" altLang="en-US"/>
              <a:pPr/>
              <a:t>‹#›</a:t>
            </a:fld>
            <a:endParaRPr lang="en-US" altLang="en-US"/>
          </a:p>
        </p:txBody>
      </p:sp>
    </p:spTree>
    <p:extLst>
      <p:ext uri="{BB962C8B-B14F-4D97-AF65-F5344CB8AC3E}">
        <p14:creationId xmlns:p14="http://schemas.microsoft.com/office/powerpoint/2010/main" val="245090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3"/>
          <p:cNvSpPr>
            <a:spLocks noGrp="1" noChangeArrowheads="1"/>
          </p:cNvSpPr>
          <p:nvPr>
            <p:ph type="sldNum" sz="quarter" idx="12"/>
          </p:nvPr>
        </p:nvSpPr>
        <p:spPr>
          <a:ln/>
        </p:spPr>
        <p:txBody>
          <a:bodyPr/>
          <a:lstStyle>
            <a:lvl1pPr>
              <a:defRPr/>
            </a:lvl1pPr>
          </a:lstStyle>
          <a:p>
            <a:fld id="{CD0374B2-00F3-4CF7-8475-FAD15875C443}" type="slidenum">
              <a:rPr lang="en-US" altLang="en-US"/>
              <a:pPr/>
              <a:t>‹#›</a:t>
            </a:fld>
            <a:endParaRPr lang="en-US" altLang="en-US"/>
          </a:p>
        </p:txBody>
      </p:sp>
    </p:spTree>
    <p:extLst>
      <p:ext uri="{BB962C8B-B14F-4D97-AF65-F5344CB8AC3E}">
        <p14:creationId xmlns:p14="http://schemas.microsoft.com/office/powerpoint/2010/main" val="6914578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BB11F141-9079-4727-9E18-F0D5B04C3C0E}" type="slidenum">
              <a:rPr lang="en-US" altLang="en-US"/>
              <a:pPr/>
              <a:t>‹#›</a:t>
            </a:fld>
            <a:endParaRPr lang="en-US" altLang="en-US"/>
          </a:p>
        </p:txBody>
      </p:sp>
    </p:spTree>
    <p:extLst>
      <p:ext uri="{BB962C8B-B14F-4D97-AF65-F5344CB8AC3E}">
        <p14:creationId xmlns:p14="http://schemas.microsoft.com/office/powerpoint/2010/main" val="2837420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DC3FF939-3B06-4C27-9C79-F7EDCC55AB42}" type="slidenum">
              <a:rPr lang="en-US" altLang="en-US"/>
              <a:pPr/>
              <a:t>‹#›</a:t>
            </a:fld>
            <a:endParaRPr lang="en-US" altLang="en-US"/>
          </a:p>
        </p:txBody>
      </p:sp>
    </p:spTree>
    <p:extLst>
      <p:ext uri="{BB962C8B-B14F-4D97-AF65-F5344CB8AC3E}">
        <p14:creationId xmlns:p14="http://schemas.microsoft.com/office/powerpoint/2010/main" val="3682795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534585" y="617538"/>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mn-lt"/>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smtClean="0">
                <a:latin typeface="+mn-lt"/>
                <a:cs typeface="Times New Roman" pitchFamily="16" charset="0"/>
              </a:defRPr>
            </a:lvl1pPr>
          </a:lstStyle>
          <a:p>
            <a:pPr>
              <a:defRPr/>
            </a:pPr>
            <a:r>
              <a:rPr lang="en-US"/>
              <a:t>Python Programming, 4/e</a:t>
            </a:r>
          </a:p>
        </p:txBody>
      </p:sp>
      <p:sp>
        <p:nvSpPr>
          <p:cNvPr id="308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Tahoma" panose="020B0604030504040204" pitchFamily="34" charset="0"/>
              </a:defRPr>
            </a:lvl1pPr>
          </a:lstStyle>
          <a:p>
            <a:fld id="{EAB26518-3525-4FF2-8504-477A2DAF730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4"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hyperlink" Target="https://mcsp.wartburg.edu/zelle/python/ppics4/code/chapter10/nums2.txt" TargetMode="Externa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11"/>
          </p:nvPr>
        </p:nvSpPr>
        <p:spPr/>
        <p:txBody>
          <a:bodyPr/>
          <a:lstStyle/>
          <a:p>
            <a:pPr>
              <a:defRPr/>
            </a:pPr>
            <a:r>
              <a:rPr lang="en-US" dirty="0"/>
              <a:t>Python Programming, 4/e</a:t>
            </a:r>
          </a:p>
        </p:txBody>
      </p:sp>
      <p:sp>
        <p:nvSpPr>
          <p:cNvPr id="6" name="Rectangle 16"/>
          <p:cNvSpPr>
            <a:spLocks noGrp="1" noChangeArrowheads="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5A000757-61BF-4FB6-A838-B809EE7A555A}" type="slidenum">
              <a:rPr lang="en-US" altLang="en-US" sz="1400">
                <a:solidFill>
                  <a:schemeClr val="bg2"/>
                </a:solidFill>
                <a:latin typeface="Tahoma" panose="020B0604030504040204" pitchFamily="34" charset="0"/>
              </a:rPr>
              <a:pPr eaLnBrk="1" hangingPunct="1"/>
              <a:t>1</a:t>
            </a:fld>
            <a:endParaRPr lang="en-US" altLang="en-US" sz="1400">
              <a:solidFill>
                <a:schemeClr val="bg2"/>
              </a:solidFill>
              <a:latin typeface="Tahoma" panose="020B0604030504040204" pitchFamily="34" charset="0"/>
            </a:endParaRPr>
          </a:p>
        </p:txBody>
      </p:sp>
      <p:sp>
        <p:nvSpPr>
          <p:cNvPr id="3076" name="Rectangle 2"/>
          <p:cNvSpPr>
            <a:spLocks noGrp="1" noChangeArrowheads="1"/>
          </p:cNvSpPr>
          <p:nvPr>
            <p:ph type="ctrTitle"/>
          </p:nvPr>
        </p:nvSpPr>
        <p:spPr/>
        <p:txBody>
          <a:bodyPr/>
          <a:lstStyle/>
          <a:p>
            <a:pPr eaLnBrk="1" hangingPunct="1"/>
            <a:r>
              <a:rPr lang="en-US" altLang="en-US"/>
              <a:t>Python Programming:</a:t>
            </a:r>
            <a:br>
              <a:rPr lang="en-US" altLang="en-US"/>
            </a:br>
            <a:r>
              <a:rPr lang="en-US" altLang="en-US"/>
              <a:t>An Introduction To</a:t>
            </a:r>
            <a:br>
              <a:rPr lang="en-US" altLang="en-US"/>
            </a:br>
            <a:r>
              <a:rPr lang="en-US" altLang="en-US"/>
              <a:t>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dirty="0"/>
              <a:t>Chapter 10</a:t>
            </a:r>
          </a:p>
          <a:p>
            <a:pPr eaLnBrk="1" hangingPunct="1">
              <a:buFont typeface="Wingdings" panose="05000000000000000000" pitchFamily="2" charset="2"/>
              <a:buNone/>
            </a:pPr>
            <a:r>
              <a:rPr lang="en-US" altLang="en-US" dirty="0"/>
              <a:t>Persistent Data</a:t>
            </a: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27489" y="800100"/>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Virtually all programming languages share certain underlying file manipulation concepts.</a:t>
            </a:r>
          </a:p>
          <a:p>
            <a:pPr lvl="1" eaLnBrk="1" hangingPunct="1"/>
            <a:r>
              <a:rPr lang="en-US" altLang="en-US" dirty="0"/>
              <a:t>We need some way to associate a file on disk with an object in a program – this is called </a:t>
            </a:r>
            <a:r>
              <a:rPr lang="en-US" altLang="en-US" i="1" dirty="0"/>
              <a:t>opening</a:t>
            </a:r>
            <a:r>
              <a:rPr lang="en-US" altLang="en-US" dirty="0"/>
              <a:t> a file.</a:t>
            </a:r>
          </a:p>
          <a:p>
            <a:pPr lvl="1" eaLnBrk="1" hangingPunct="1"/>
            <a:r>
              <a:rPr lang="en-US" altLang="en-US" dirty="0"/>
              <a:t>We need a set of operations that can manipulate the file object.</a:t>
            </a:r>
          </a:p>
          <a:p>
            <a:pPr lvl="2" eaLnBrk="1" hangingPunct="1"/>
            <a:r>
              <a:rPr lang="en-US" altLang="en-US" dirty="0"/>
              <a:t>At the very least, we need to be able to read the information from a file and to write new information to a file.</a:t>
            </a:r>
          </a:p>
          <a:p>
            <a:pPr lvl="1" eaLnBrk="1" hangingPunct="1"/>
            <a:r>
              <a:rPr lang="en-US" altLang="en-US" dirty="0"/>
              <a:t>Lastly, when a we are done we need to </a:t>
            </a:r>
            <a:r>
              <a:rPr lang="en-US" altLang="en-US" i="1" dirty="0"/>
              <a:t>close</a:t>
            </a:r>
            <a:r>
              <a:rPr lang="en-US" altLang="en-US" dirty="0"/>
              <a:t> the file.</a:t>
            </a:r>
          </a:p>
        </p:txBody>
      </p:sp>
    </p:spTree>
    <p:extLst>
      <p:ext uri="{BB962C8B-B14F-4D97-AF65-F5344CB8AC3E}">
        <p14:creationId xmlns:p14="http://schemas.microsoft.com/office/powerpoint/2010/main" val="2488655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 calcmode="lin" valueType="num">
                                      <p:cBhvr additive="base">
                                        <p:cTn id="23"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Python uses its own binary format to do the serialization.</a:t>
            </a:r>
          </a:p>
          <a:p>
            <a:pPr eaLnBrk="1" hangingPunct="1"/>
            <a:r>
              <a:rPr lang="en-US" altLang="en-US" dirty="0"/>
              <a:t>To load the list back in again will require another use of pickle.</a:t>
            </a:r>
          </a:p>
          <a:p>
            <a:pPr eaLnBrk="1" hangingPunct="1"/>
            <a:r>
              <a:rPr lang="en-US" altLang="en-US" dirty="0"/>
              <a:t>The inverse of </a:t>
            </a:r>
            <a:r>
              <a:rPr lang="en-US" altLang="en-US" sz="2800" dirty="0">
                <a:latin typeface="Courier New" panose="02070309020205020404" pitchFamily="49" charset="0"/>
                <a:cs typeface="Courier New" panose="02070309020205020404" pitchFamily="49" charset="0"/>
              </a:rPr>
              <a:t>dump</a:t>
            </a:r>
            <a:r>
              <a:rPr lang="en-US" altLang="en-US" dirty="0"/>
              <a:t> is </a:t>
            </a:r>
            <a:r>
              <a:rPr lang="en-US" altLang="en-US" sz="2800" dirty="0">
                <a:latin typeface="Courier New" panose="02070309020205020404" pitchFamily="49" charset="0"/>
                <a:cs typeface="Courier New" panose="02070309020205020404" pitchFamily="49" charset="0"/>
              </a:rPr>
              <a:t>load</a:t>
            </a:r>
            <a:r>
              <a:rPr lang="en-US" altLang="en-US" dirty="0"/>
              <a:t>.</a:t>
            </a:r>
          </a:p>
          <a:p>
            <a:pPr eaLnBrk="1" hangingPunct="1"/>
            <a:r>
              <a:rPr lang="en-US" altLang="en-US" dirty="0"/>
              <a:t>All we need to do is open up the file for reading in binary mode and call </a:t>
            </a:r>
            <a:r>
              <a:rPr lang="en-US" altLang="en-US" sz="2800" dirty="0" err="1">
                <a:latin typeface="Courier New" panose="02070309020205020404" pitchFamily="49" charset="0"/>
                <a:cs typeface="Courier New" panose="02070309020205020404" pitchFamily="49" charset="0"/>
              </a:rPr>
              <a:t>pickle.load</a:t>
            </a:r>
            <a:r>
              <a:rPr lang="en-US" altLang="en-US" dirty="0"/>
              <a:t>.</a:t>
            </a:r>
          </a:p>
          <a:p>
            <a:pPr eaLnBrk="1" hangingPunct="1"/>
            <a:r>
              <a:rPr lang="en-US" altLang="en-US" dirty="0"/>
              <a:t>Python will read in the bytes and decode them back into whatever was pickled in the first place.</a:t>
            </a:r>
          </a:p>
        </p:txBody>
      </p:sp>
    </p:spTree>
    <p:extLst>
      <p:ext uri="{BB962C8B-B14F-4D97-AF65-F5344CB8AC3E}">
        <p14:creationId xmlns:p14="http://schemas.microsoft.com/office/powerpoint/2010/main" val="130066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loadData</a:t>
            </a:r>
            <a:r>
              <a:rPr lang="en-US" sz="2400" dirty="0">
                <a:latin typeface="Courier New" panose="02070309020205020404" pitchFamily="49" charset="0"/>
                <a:cs typeface="Courier New" panose="02070309020205020404" pitchFamily="49" charset="0"/>
              </a:rPr>
              <a:t>(path):</a:t>
            </a:r>
          </a:p>
          <a:p>
            <a:pPr marL="0" indent="0">
              <a:buNone/>
            </a:pPr>
            <a:r>
              <a:rPr lang="en-US" sz="2400" dirty="0">
                <a:latin typeface="Courier New" panose="02070309020205020404" pitchFamily="49" charset="0"/>
                <a:cs typeface="Courier New" panose="02070309020205020404" pitchFamily="49" charset="0"/>
              </a:rPr>
              <a:t>    with open(path, "</a:t>
            </a:r>
            <a:r>
              <a:rPr lang="en-US" sz="2400" dirty="0" err="1">
                <a:latin typeface="Courier New" panose="02070309020205020404" pitchFamily="49" charset="0"/>
                <a:cs typeface="Courier New" panose="02070309020205020404" pitchFamily="49" charset="0"/>
              </a:rPr>
              <a:t>rb</a:t>
            </a:r>
            <a:r>
              <a:rPr lang="en-US" sz="2400" dirty="0">
                <a:latin typeface="Courier New" panose="02070309020205020404" pitchFamily="49" charset="0"/>
                <a:cs typeface="Courier New" panose="02070309020205020404" pitchFamily="49" charset="0"/>
              </a:rPr>
              <a:t>") as </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 </a:t>
            </a:r>
            <a:r>
              <a:rPr lang="en-US" sz="2400" dirty="0" err="1">
                <a:latin typeface="Courier New" panose="02070309020205020404" pitchFamily="49" charset="0"/>
                <a:cs typeface="Courier New" panose="02070309020205020404" pitchFamily="49" charset="0"/>
              </a:rPr>
              <a:t>pickle.load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nums</a:t>
            </a:r>
            <a:endParaRPr lang="en-US" sz="2400" dirty="0">
              <a:latin typeface="Courier New" panose="02070309020205020404" pitchFamily="49" charset="0"/>
              <a:cs typeface="Courier New" panose="02070309020205020404" pitchFamily="49" charset="0"/>
            </a:endParaRPr>
          </a:p>
          <a:p>
            <a:pPr marL="0" indent="0">
              <a:buNone/>
            </a:pPr>
            <a:endParaRPr lang="en-US" altLang="en-US" sz="24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storeData</a:t>
            </a:r>
            <a:r>
              <a:rPr lang="en-US" sz="2800" dirty="0">
                <a:latin typeface="Courier New" panose="02070309020205020404" pitchFamily="49" charset="0"/>
                <a:cs typeface="Courier New" panose="02070309020205020404" pitchFamily="49" charset="0"/>
              </a:rPr>
              <a:t>([3, 1, 4, 1, 5, 9], "</a:t>
            </a:r>
            <a:r>
              <a:rPr lang="en-US" sz="2800" dirty="0" err="1">
                <a:latin typeface="Courier New" panose="02070309020205020404" pitchFamily="49" charset="0"/>
                <a:cs typeface="Courier New" panose="02070309020205020404" pitchFamily="49" charset="0"/>
              </a:rPr>
              <a:t>test.pkl</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loadData</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test.pkl</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&gt;&gt;&gt; </a:t>
            </a:r>
            <a:r>
              <a:rPr lang="en-US" sz="2800" dirty="0" err="1">
                <a:latin typeface="Courier New" panose="02070309020205020404" pitchFamily="49" charset="0"/>
                <a:cs typeface="Courier New" panose="02070309020205020404" pitchFamily="49" charset="0"/>
              </a:rPr>
              <a:t>nums</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[3, 1, 4, 1, 5, 9]</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46695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8" end="8"/>
                                            </p:txEl>
                                          </p:spTgt>
                                        </p:tgtEl>
                                        <p:attrNameLst>
                                          <p:attrName>style.visibility</p:attrName>
                                        </p:attrNameLst>
                                      </p:cBhvr>
                                      <p:to>
                                        <p:strVal val="visible"/>
                                      </p:to>
                                    </p:set>
                                    <p:anim calcmode="lin" valueType="num">
                                      <p:cBhvr additive="base">
                                        <p:cTn id="49"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You can use pickle to save the state of a game so that users can pick up where they left off, or your AI application might serialize a trained neural network so that you can distribute it to thousands of users.</a:t>
            </a:r>
          </a:p>
        </p:txBody>
      </p:sp>
    </p:spTree>
    <p:extLst>
      <p:ext uri="{BB962C8B-B14F-4D97-AF65-F5344CB8AC3E}">
        <p14:creationId xmlns:p14="http://schemas.microsoft.com/office/powerpoint/2010/main" val="219509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But there are some downsides:</a:t>
            </a:r>
          </a:p>
          <a:p>
            <a:pPr lvl="1" eaLnBrk="1" hangingPunct="1"/>
            <a:r>
              <a:rPr lang="en-US" altLang="en-US" dirty="0"/>
              <a:t>The resulting file is binary and so it is not in a human readable format. In many cases (like configuration files) it would be a better idea to keep it human readable.</a:t>
            </a:r>
          </a:p>
          <a:p>
            <a:pPr lvl="1" eaLnBrk="1" hangingPunct="1"/>
            <a:r>
              <a:rPr lang="en-US" altLang="en-US" dirty="0"/>
              <a:t>While pickle works for lots of objects and all Python’s built-in types, it won’t work for all object types.</a:t>
            </a:r>
          </a:p>
          <a:p>
            <a:pPr lvl="1" eaLnBrk="1" hangingPunct="1"/>
            <a:r>
              <a:rPr lang="en-US" altLang="en-US" dirty="0"/>
              <a:t>The process of loading a pickle file could cause the execution of arbitrary (and potentially nefarious) Python. Never load a pickle from an untrusted source!</a:t>
            </a:r>
          </a:p>
          <a:p>
            <a:pPr lvl="1" eaLnBrk="1" hangingPunct="1"/>
            <a:endParaRPr lang="en-US" altLang="en-US" dirty="0"/>
          </a:p>
        </p:txBody>
      </p:sp>
    </p:spTree>
    <p:extLst>
      <p:ext uri="{BB962C8B-B14F-4D97-AF65-F5344CB8AC3E}">
        <p14:creationId xmlns:p14="http://schemas.microsoft.com/office/powerpoint/2010/main" val="180285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Remote Files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A lot of the data that our programs might use is not stored on the local computer, but is accessed by the Internet.</a:t>
            </a:r>
          </a:p>
          <a:p>
            <a:pPr eaLnBrk="1" hangingPunct="1"/>
            <a:r>
              <a:rPr lang="en-US" altLang="en-US" dirty="0"/>
              <a:t>Sometimes this is referred to as storing data “in the cloud.”</a:t>
            </a:r>
          </a:p>
          <a:p>
            <a:pPr eaLnBrk="1" hangingPunct="1"/>
            <a:r>
              <a:rPr lang="en-US" altLang="en-US" dirty="0"/>
              <a:t>The supporting web site for this textbook has all the code and data file from the book. You can locate those files by typing the Uniform Resource Locater into your favorite browser.</a:t>
            </a:r>
          </a:p>
        </p:txBody>
      </p:sp>
    </p:spTree>
    <p:extLst>
      <p:ext uri="{BB962C8B-B14F-4D97-AF65-F5344CB8AC3E}">
        <p14:creationId xmlns:p14="http://schemas.microsoft.com/office/powerpoint/2010/main" val="2444981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Remote Files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sz="2800" dirty="0">
                <a:latin typeface="Courier New" panose="02070309020205020404" pitchFamily="49" charset="0"/>
                <a:cs typeface="Courier New" panose="02070309020205020404" pitchFamily="49" charset="0"/>
                <a:hlinkClick r:id="rId2"/>
              </a:rPr>
              <a:t>https://mcsp.wartburg.edu/zelle/python/ppics4/code/chapter10/nums2.txt</a:t>
            </a:r>
            <a:endParaRPr lang="en-US" altLang="en-US" sz="2800" dirty="0">
              <a:latin typeface="Courier New" panose="02070309020205020404" pitchFamily="49" charset="0"/>
              <a:cs typeface="Courier New" panose="02070309020205020404" pitchFamily="49" charset="0"/>
            </a:endParaRPr>
          </a:p>
          <a:p>
            <a:pPr eaLnBrk="1" hangingPunct="1"/>
            <a:r>
              <a:rPr lang="en-US" altLang="en-US" dirty="0"/>
              <a:t>Assuming you have an Internet connection, this will direct your OS to send a request to another computer asking for the specified data.</a:t>
            </a:r>
          </a:p>
          <a:p>
            <a:pPr eaLnBrk="1" hangingPunct="1"/>
            <a:r>
              <a:rPr lang="en-US" altLang="en-US" dirty="0"/>
              <a:t>You’ll notice that this looks like a path…</a:t>
            </a:r>
          </a:p>
        </p:txBody>
      </p:sp>
    </p:spTree>
    <p:extLst>
      <p:ext uri="{BB962C8B-B14F-4D97-AF65-F5344CB8AC3E}">
        <p14:creationId xmlns:p14="http://schemas.microsoft.com/office/powerpoint/2010/main" val="126919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Remote Files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You could use your browser to save this data to your computer, but wouldn’t it be more convenient if we had a program fetch the data directly off the web for us?</a:t>
            </a:r>
          </a:p>
          <a:p>
            <a:pPr eaLnBrk="1" hangingPunct="1"/>
            <a:r>
              <a:rPr lang="en-US" altLang="en-US" dirty="0"/>
              <a:t>Let’s add one more data fetching function to our statistics library.</a:t>
            </a:r>
          </a:p>
          <a:p>
            <a:pPr eaLnBrk="1" hangingPunct="1"/>
            <a:r>
              <a:rPr lang="en-US" altLang="en-US" dirty="0"/>
              <a:t>Python provides a function that allows us to open a remote file in a fashion analogous to opening a file on the local computer.</a:t>
            </a:r>
          </a:p>
        </p:txBody>
      </p:sp>
    </p:spTree>
    <p:extLst>
      <p:ext uri="{BB962C8B-B14F-4D97-AF65-F5344CB8AC3E}">
        <p14:creationId xmlns:p14="http://schemas.microsoft.com/office/powerpoint/2010/main" val="3313041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Remote Files</a:t>
            </a:r>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400" dirty="0">
                <a:latin typeface="Courier New" panose="02070309020205020404" pitchFamily="49" charset="0"/>
                <a:cs typeface="Courier New" panose="02070309020205020404" pitchFamily="49" charset="0"/>
              </a:rPr>
              <a:t>from </a:t>
            </a:r>
            <a:r>
              <a:rPr lang="en-US" sz="2400" dirty="0" err="1">
                <a:latin typeface="Courier New" panose="02070309020205020404" pitchFamily="49" charset="0"/>
                <a:cs typeface="Courier New" panose="02070309020205020404" pitchFamily="49" charset="0"/>
              </a:rPr>
              <a:t>urllib.request</a:t>
            </a:r>
            <a:r>
              <a:rPr lang="en-US" sz="2400" dirty="0">
                <a:latin typeface="Courier New" panose="02070309020205020404" pitchFamily="49" charset="0"/>
                <a:cs typeface="Courier New" panose="02070309020205020404" pitchFamily="49" charset="0"/>
              </a:rPr>
              <a:t> import </a:t>
            </a:r>
            <a:r>
              <a:rPr lang="en-US" sz="2400" dirty="0" err="1">
                <a:latin typeface="Courier New" panose="02070309020205020404" pitchFamily="49" charset="0"/>
                <a:cs typeface="Courier New" panose="02070309020205020404" pitchFamily="49" charset="0"/>
              </a:rPr>
              <a:t>urlopen</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def </a:t>
            </a:r>
            <a:r>
              <a:rPr lang="en-US" sz="2400" dirty="0" err="1">
                <a:latin typeface="Courier New" panose="02070309020205020404" pitchFamily="49" charset="0"/>
                <a:cs typeface="Courier New" panose="02070309020205020404" pitchFamily="49" charset="0"/>
              </a:rPr>
              <a:t>getNumbersFromURL</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url</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a:t>
            </a:r>
            <a:r>
              <a:rPr lang="en-US" sz="2400" dirty="0">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with </a:t>
            </a:r>
            <a:r>
              <a:rPr lang="en-US" sz="2400" dirty="0" err="1">
                <a:latin typeface="Courier New" panose="02070309020205020404" pitchFamily="49" charset="0"/>
                <a:cs typeface="Courier New" panose="02070309020205020404" pitchFamily="49" charset="0"/>
              </a:rPr>
              <a:t>urlopen</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url</a:t>
            </a:r>
            <a:r>
              <a:rPr lang="en-US" sz="2400" dirty="0">
                <a:latin typeface="Courier New" panose="02070309020205020404" pitchFamily="49" charset="0"/>
                <a:cs typeface="Courier New" panose="02070309020205020404" pitchFamily="49" charset="0"/>
              </a:rPr>
              <a:t>) as </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for line in </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line = </a:t>
            </a:r>
            <a:r>
              <a:rPr lang="en-US" sz="2400" dirty="0" err="1">
                <a:latin typeface="Courier New" panose="02070309020205020404" pitchFamily="49" charset="0"/>
                <a:cs typeface="Courier New" panose="02070309020205020404" pitchFamily="49" charset="0"/>
              </a:rPr>
              <a:t>line.decode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newnums</a:t>
            </a:r>
            <a:r>
              <a:rPr lang="en-US" sz="2400" dirty="0">
                <a:latin typeface="Courier New" panose="02070309020205020404" pitchFamily="49" charset="0"/>
                <a:cs typeface="Courier New" panose="02070309020205020404" pitchFamily="49" charset="0"/>
              </a:rPr>
              <a:t> = [float(x) for x in </a:t>
            </a:r>
            <a:r>
              <a:rPr lang="en-US" sz="2400" dirty="0" err="1">
                <a:latin typeface="Courier New" panose="02070309020205020404" pitchFamily="49" charset="0"/>
                <a:cs typeface="Courier New" panose="02070309020205020404" pitchFamily="49" charset="0"/>
              </a:rPr>
              <a:t>line.split</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nums.extend</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newnums</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nums</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3851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Remote Files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There are really only two slight changes from </a:t>
            </a:r>
            <a:r>
              <a:rPr lang="en-US" altLang="en-US" sz="2800" dirty="0" err="1">
                <a:latin typeface="Courier New" panose="02070309020205020404" pitchFamily="49" charset="0"/>
                <a:cs typeface="Courier New" panose="02070309020205020404" pitchFamily="49" charset="0"/>
              </a:rPr>
              <a:t>getNumbersFromFile</a:t>
            </a:r>
            <a:r>
              <a:rPr lang="en-US" altLang="en-US" dirty="0"/>
              <a:t>.</a:t>
            </a:r>
          </a:p>
          <a:p>
            <a:pPr lvl="1" eaLnBrk="1" hangingPunct="1"/>
            <a:r>
              <a:rPr lang="en-US" altLang="en-US" dirty="0"/>
              <a:t>Instead of using the standard </a:t>
            </a:r>
            <a:r>
              <a:rPr lang="en-US" altLang="en-US" sz="2400" dirty="0">
                <a:latin typeface="Courier New" panose="02070309020205020404" pitchFamily="49" charset="0"/>
                <a:cs typeface="Courier New" panose="02070309020205020404" pitchFamily="49" charset="0"/>
              </a:rPr>
              <a:t>open</a:t>
            </a:r>
            <a:r>
              <a:rPr lang="en-US" altLang="en-US" dirty="0"/>
              <a:t> function, it uses </a:t>
            </a:r>
            <a:r>
              <a:rPr lang="en-US" altLang="en-US" sz="2400" dirty="0" err="1">
                <a:latin typeface="Courier New" panose="02070309020205020404" pitchFamily="49" charset="0"/>
                <a:cs typeface="Courier New" panose="02070309020205020404" pitchFamily="49" charset="0"/>
              </a:rPr>
              <a:t>urlopen</a:t>
            </a:r>
            <a:r>
              <a:rPr lang="en-US" altLang="en-US" dirty="0"/>
              <a:t>, which is imported from the module </a:t>
            </a:r>
            <a:r>
              <a:rPr lang="en-US" altLang="en-US" sz="2400" dirty="0" err="1">
                <a:latin typeface="Courier New" panose="02070309020205020404" pitchFamily="49" charset="0"/>
                <a:cs typeface="Courier New" panose="02070309020205020404" pitchFamily="49" charset="0"/>
              </a:rPr>
              <a:t>urllib.request</a:t>
            </a:r>
            <a:r>
              <a:rPr lang="en-US" altLang="en-US" dirty="0"/>
              <a:t>. </a:t>
            </a:r>
          </a:p>
          <a:p>
            <a:pPr lvl="2" eaLnBrk="1" hangingPunct="1"/>
            <a:r>
              <a:rPr lang="en-US" altLang="en-US" dirty="0"/>
              <a:t>The </a:t>
            </a:r>
            <a:r>
              <a:rPr lang="en-US" altLang="en-US" sz="2000" dirty="0" err="1">
                <a:latin typeface="Courier New" panose="02070309020205020404" pitchFamily="49" charset="0"/>
                <a:cs typeface="Courier New" panose="02070309020205020404" pitchFamily="49" charset="0"/>
              </a:rPr>
              <a:t>urlopen</a:t>
            </a:r>
            <a:r>
              <a:rPr lang="en-US" altLang="en-US" dirty="0"/>
              <a:t> function sends out a network request for the given URL and provides a file-like object from which we can read the data coming back over the network.</a:t>
            </a:r>
          </a:p>
          <a:p>
            <a:pPr lvl="2" eaLnBrk="1" hangingPunct="1"/>
            <a:r>
              <a:rPr lang="en-US" altLang="en-US" dirty="0"/>
              <a:t>This object acts like a file that has been opened in ‘</a:t>
            </a:r>
            <a:r>
              <a:rPr lang="en-US" altLang="en-US" dirty="0" err="1"/>
              <a:t>rb</a:t>
            </a:r>
            <a:r>
              <a:rPr lang="en-US" altLang="en-US" dirty="0"/>
              <a:t>’ mode since the URL may not point to textual data.</a:t>
            </a:r>
          </a:p>
        </p:txBody>
      </p:sp>
    </p:spTree>
    <p:extLst>
      <p:ext uri="{BB962C8B-B14F-4D97-AF65-F5344CB8AC3E}">
        <p14:creationId xmlns:p14="http://schemas.microsoft.com/office/powerpoint/2010/main" val="3072510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109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Remote Files</a:t>
            </a:r>
          </a:p>
        </p:txBody>
      </p:sp>
      <p:sp>
        <p:nvSpPr>
          <p:cNvPr id="10243" name="Rectangle 3"/>
          <p:cNvSpPr>
            <a:spLocks noGrp="1" noChangeArrowheads="1"/>
          </p:cNvSpPr>
          <p:nvPr>
            <p:ph type="body" idx="1"/>
          </p:nvPr>
        </p:nvSpPr>
        <p:spPr>
          <a:xfrm>
            <a:off x="762000" y="2017713"/>
            <a:ext cx="11178117" cy="4114800"/>
          </a:xfrm>
        </p:spPr>
        <p:txBody>
          <a:bodyPr/>
          <a:lstStyle/>
          <a:p>
            <a:pPr lvl="1" eaLnBrk="1" hangingPunct="1"/>
            <a:r>
              <a:rPr lang="en-US" altLang="en-US" dirty="0"/>
              <a:t>After opening the URL, we loop over the resulting data line-by-line. Since this is binary data, the line is initially a bytes object.</a:t>
            </a:r>
          </a:p>
          <a:p>
            <a:pPr lvl="2" eaLnBrk="1" hangingPunct="1"/>
            <a:r>
              <a:rPr lang="en-US" altLang="en-US" dirty="0"/>
              <a:t>The first line in the loop body decodes it into a string so that we can then turn the string into a list of number, </a:t>
            </a:r>
            <a:r>
              <a:rPr lang="en-US" altLang="en-US" sz="2000" dirty="0" err="1">
                <a:latin typeface="Courier New" panose="02070309020205020404" pitchFamily="49" charset="0"/>
                <a:cs typeface="Courier New" panose="02070309020205020404" pitchFamily="49" charset="0"/>
              </a:rPr>
              <a:t>newnums</a:t>
            </a:r>
            <a:r>
              <a:rPr lang="en-US" altLang="en-US" dirty="0"/>
              <a:t>, and accumulate those numbers into the complete list, </a:t>
            </a:r>
            <a:r>
              <a:rPr lang="en-US" altLang="en-US" sz="2000" dirty="0" err="1">
                <a:latin typeface="Courier New" panose="02070309020205020404" pitchFamily="49" charset="0"/>
                <a:cs typeface="Courier New" panose="02070309020205020404" pitchFamily="49" charset="0"/>
              </a:rPr>
              <a:t>nums</a:t>
            </a:r>
            <a:r>
              <a:rPr lang="en-US" altLang="en-US"/>
              <a:t>.</a:t>
            </a:r>
            <a:br>
              <a:rPr lang="en-US" altLang="en-US"/>
            </a:br>
            <a:endParaRPr lang="en-US" altLang="en-US" dirty="0"/>
          </a:p>
          <a:p>
            <a:pPr marL="0" indent="0">
              <a:buNone/>
            </a:pPr>
            <a:r>
              <a:rPr lang="en-US" sz="2000" dirty="0">
                <a:latin typeface="Courier New" panose="02070309020205020404" pitchFamily="49" charset="0"/>
                <a:cs typeface="Courier New" panose="02070309020205020404" pitchFamily="49" charset="0"/>
              </a:rPr>
              <a:t>data = </a:t>
            </a:r>
            <a:r>
              <a:rPr lang="en-US" sz="2000" dirty="0" err="1">
                <a:latin typeface="Courier New" panose="02070309020205020404" pitchFamily="49" charset="0"/>
                <a:cs typeface="Courier New" panose="02070309020205020404" pitchFamily="49" charset="0"/>
              </a:rPr>
              <a:t>getNumbersFromURL</a:t>
            </a:r>
            <a:r>
              <a:rPr lang="en-US" sz="2000" dirty="0">
                <a:latin typeface="Courier New" panose="02070309020205020404" pitchFamily="49" charset="0"/>
                <a:cs typeface="Courier New" panose="02070309020205020404" pitchFamily="49" charset="0"/>
              </a:rPr>
              <a:t>("https://mcsp.wartburg.edu/</a:t>
            </a:r>
            <a:r>
              <a:rPr lang="en-US" sz="2000" dirty="0" err="1">
                <a:latin typeface="Courier New" panose="02070309020205020404" pitchFamily="49" charset="0"/>
                <a:cs typeface="Courier New" panose="02070309020205020404" pitchFamily="49" charset="0"/>
              </a:rPr>
              <a:t>zelle</a:t>
            </a:r>
            <a:r>
              <a:rPr lang="en-US" sz="2000" dirty="0">
                <a:latin typeface="Courier New" panose="02070309020205020404" pitchFamily="49" charset="0"/>
                <a:cs typeface="Courier New" panose="02070309020205020404" pitchFamily="49" charset="0"/>
              </a:rPr>
              <a:t>/python ... ")</a:t>
            </a:r>
          </a:p>
          <a:p>
            <a:pPr marL="0" indent="0">
              <a:buNone/>
            </a:pPr>
            <a:r>
              <a:rPr lang="en-US" sz="2000" dirty="0">
                <a:latin typeface="Courier New" panose="02070309020205020404" pitchFamily="49" charset="0"/>
                <a:cs typeface="Courier New" panose="02070309020205020404" pitchFamily="49" charset="0"/>
              </a:rPr>
              <a:t>&gt;&gt;&gt; data</a:t>
            </a:r>
          </a:p>
          <a:p>
            <a:pPr marL="0" indent="0">
              <a:buNone/>
            </a:pPr>
            <a:r>
              <a:rPr lang="en-US" sz="2000" dirty="0">
                <a:latin typeface="Courier New" panose="02070309020205020404" pitchFamily="49" charset="0"/>
                <a:cs typeface="Courier New" panose="02070309020205020404" pitchFamily="49" charset="0"/>
              </a:rPr>
              <a:t>[26.0, 53.0, 5.0, 89.0, 79.0, 32.0, 38.0, 46.0]</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879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 calcmode="lin" valueType="num">
                                      <p:cBhvr additive="base">
                                        <p:cTn id="23"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anim calcmode="lin" valueType="num">
                                      <p:cBhvr additive="base">
                                        <p:cTn id="29"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This idea of opening and closing files is closely related to how you might work with files in an application program such as IDLE.</a:t>
            </a:r>
          </a:p>
          <a:p>
            <a:pPr lvl="1" eaLnBrk="1" hangingPunct="1"/>
            <a:r>
              <a:rPr lang="en-US" altLang="en-US" dirty="0"/>
              <a:t>When you open a file for editing in IDLE, the file is actually read from disk and stored in RAM.</a:t>
            </a:r>
          </a:p>
          <a:p>
            <a:pPr lvl="1" eaLnBrk="1" hangingPunct="1"/>
            <a:r>
              <a:rPr lang="en-US" altLang="en-US" dirty="0"/>
              <a:t>At this point, the file is closed (in the programming sense).</a:t>
            </a:r>
          </a:p>
          <a:p>
            <a:pPr lvl="1" eaLnBrk="1" hangingPunct="1"/>
            <a:r>
              <a:rPr lang="en-US" altLang="en-US" dirty="0"/>
              <a:t>As you edit the file, you are really making changes to the data in memory, not the file itself.</a:t>
            </a:r>
          </a:p>
          <a:p>
            <a:pPr lvl="1" eaLnBrk="1" hangingPunct="1"/>
            <a:r>
              <a:rPr lang="en-US" altLang="en-US" dirty="0"/>
              <a:t>Changes will not show up on disk until you “save” it.</a:t>
            </a:r>
          </a:p>
        </p:txBody>
      </p:sp>
    </p:spTree>
    <p:extLst>
      <p:ext uri="{BB962C8B-B14F-4D97-AF65-F5344CB8AC3E}">
        <p14:creationId xmlns:p14="http://schemas.microsoft.com/office/powerpoint/2010/main" val="22307463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 calcmode="lin" valueType="num">
                                      <p:cBhvr additive="base">
                                        <p:cTn id="23"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The process of saving a file in IDLE is also a multi-step process.</a:t>
            </a:r>
          </a:p>
          <a:p>
            <a:pPr lvl="1" eaLnBrk="1" hangingPunct="1"/>
            <a:r>
              <a:rPr lang="en-US" altLang="en-US" dirty="0"/>
              <a:t>The original file on the disk is opened, this time in a mode that allows it to store information (opened for </a:t>
            </a:r>
            <a:r>
              <a:rPr lang="en-US" altLang="en-US" i="1" dirty="0"/>
              <a:t>writing</a:t>
            </a:r>
            <a:r>
              <a:rPr lang="en-US" altLang="en-US" dirty="0"/>
              <a:t>).</a:t>
            </a:r>
          </a:p>
          <a:p>
            <a:pPr lvl="1" eaLnBrk="1" hangingPunct="1"/>
            <a:r>
              <a:rPr lang="en-US" altLang="en-US" dirty="0"/>
              <a:t>Doing this actually </a:t>
            </a:r>
            <a:r>
              <a:rPr lang="en-US" altLang="en-US" i="1" dirty="0"/>
              <a:t>erases</a:t>
            </a:r>
            <a:r>
              <a:rPr lang="en-US" altLang="en-US" dirty="0"/>
              <a:t> the old contents of the file!</a:t>
            </a:r>
          </a:p>
          <a:p>
            <a:pPr lvl="1" eaLnBrk="1" hangingPunct="1"/>
            <a:r>
              <a:rPr lang="en-US" altLang="en-US" dirty="0"/>
              <a:t>File writing operations are then used to copy the current contents of the in-memory file into the new file on disk.</a:t>
            </a:r>
          </a:p>
        </p:txBody>
      </p:sp>
    </p:spTree>
    <p:extLst>
      <p:ext uri="{BB962C8B-B14F-4D97-AF65-F5344CB8AC3E}">
        <p14:creationId xmlns:p14="http://schemas.microsoft.com/office/powerpoint/2010/main" val="39468189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Working with text files in Python is easy!</a:t>
            </a:r>
          </a:p>
          <a:p>
            <a:pPr lvl="1" eaLnBrk="1" hangingPunct="1"/>
            <a:r>
              <a:rPr lang="en-US" altLang="en-US" dirty="0"/>
              <a:t>Create a file object that corresponds to a file on disk:</a:t>
            </a:r>
            <a:br>
              <a:rPr lang="en-US" altLang="en-US" dirty="0"/>
            </a:br>
            <a:r>
              <a:rPr lang="en-US" altLang="en-US" sz="2400" dirty="0">
                <a:latin typeface="Courier New" panose="02070309020205020404" pitchFamily="49" charset="0"/>
                <a:cs typeface="Courier New" panose="02070309020205020404" pitchFamily="49" charset="0"/>
              </a:rPr>
              <a:t>&lt;variable&gt; = open(&lt;path&gt;, &lt;mode&gt;)</a:t>
            </a:r>
            <a:endParaRPr lang="en-US" altLang="en-US" dirty="0">
              <a:latin typeface="Courier New" panose="02070309020205020404" pitchFamily="49" charset="0"/>
              <a:cs typeface="Courier New" panose="02070309020205020404" pitchFamily="49" charset="0"/>
            </a:endParaRPr>
          </a:p>
          <a:p>
            <a:pPr lvl="1" eaLnBrk="1" hangingPunct="1"/>
            <a:r>
              <a:rPr lang="en-US" altLang="en-US" dirty="0"/>
              <a:t>Here, </a:t>
            </a:r>
            <a:r>
              <a:rPr lang="en-US" altLang="en-US" sz="2400" dirty="0">
                <a:latin typeface="Courier New" panose="02070309020205020404" pitchFamily="49" charset="0"/>
                <a:cs typeface="Courier New" panose="02070309020205020404" pitchFamily="49" charset="0"/>
              </a:rPr>
              <a:t>path</a:t>
            </a:r>
            <a:r>
              <a:rPr lang="en-US" altLang="en-US" dirty="0"/>
              <a:t> is a string that provides the location of the file on disk.</a:t>
            </a:r>
          </a:p>
          <a:p>
            <a:pPr lvl="1" eaLnBrk="1" hangingPunct="1"/>
            <a:r>
              <a:rPr lang="en-US" altLang="en-US" dirty="0"/>
              <a:t>For a text file, </a:t>
            </a:r>
            <a:r>
              <a:rPr lang="en-US" altLang="en-US" sz="2400" dirty="0">
                <a:latin typeface="Courier New" panose="02070309020205020404" pitchFamily="49" charset="0"/>
                <a:cs typeface="Courier New" panose="02070309020205020404" pitchFamily="49" charset="0"/>
              </a:rPr>
              <a:t>mode</a:t>
            </a:r>
            <a:r>
              <a:rPr lang="en-US" altLang="en-US" dirty="0"/>
              <a:t> is either "r" or "w" depending on whether the file intended to be </a:t>
            </a:r>
            <a:r>
              <a:rPr lang="en-US" altLang="en-US" i="1" dirty="0"/>
              <a:t>read</a:t>
            </a:r>
            <a:r>
              <a:rPr lang="en-US" altLang="en-US" dirty="0"/>
              <a:t> from or </a:t>
            </a:r>
            <a:r>
              <a:rPr lang="en-US" altLang="en-US" i="1" dirty="0"/>
              <a:t>written</a:t>
            </a:r>
            <a:r>
              <a:rPr lang="en-US" altLang="en-US" dirty="0"/>
              <a:t> to.</a:t>
            </a:r>
          </a:p>
          <a:p>
            <a:pPr lvl="1" eaLnBrk="1" hangingPunct="1"/>
            <a:r>
              <a:rPr lang="en-US" altLang="en-US" dirty="0"/>
              <a:t>If the mode is omitted, the file is opened for reading.</a:t>
            </a:r>
          </a:p>
        </p:txBody>
      </p:sp>
    </p:spTree>
    <p:extLst>
      <p:ext uri="{BB962C8B-B14F-4D97-AF65-F5344CB8AC3E}">
        <p14:creationId xmlns:p14="http://schemas.microsoft.com/office/powerpoint/2010/main" val="3006527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 calcmode="lin" valueType="num">
                                      <p:cBhvr additive="base">
                                        <p:cTn id="23"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marL="0" indent="0" eaLnBrk="1" hangingPunct="1">
              <a:buNone/>
            </a:pPr>
            <a:r>
              <a:rPr lang="en-US" altLang="en-US" sz="2400" dirty="0">
                <a:latin typeface="Courier New" panose="02070309020205020404" pitchFamily="49" charset="0"/>
                <a:cs typeface="Courier New" panose="02070309020205020404" pitchFamily="49" charset="0"/>
              </a:rPr>
              <a:t># printfile.py</a:t>
            </a:r>
          </a:p>
          <a:p>
            <a:pPr marL="0" indent="0" eaLnBrk="1" hangingPunct="1">
              <a:buNone/>
            </a:pPr>
            <a:r>
              <a:rPr lang="en-US" altLang="en-US" sz="2400" dirty="0">
                <a:latin typeface="Courier New" panose="02070309020205020404" pitchFamily="49" charset="0"/>
                <a:cs typeface="Courier New" panose="02070309020205020404" pitchFamily="49" charset="0"/>
              </a:rPr>
              <a:t>#   Prints a file to the screen.</a:t>
            </a:r>
          </a:p>
          <a:p>
            <a:pPr marL="0" indent="0" eaLnBrk="1" hangingPunct="1">
              <a:buNone/>
            </a:pPr>
            <a:endParaRPr lang="en-US" altLang="en-US" sz="2400" dirty="0">
              <a:latin typeface="Courier New" panose="02070309020205020404" pitchFamily="49" charset="0"/>
              <a:cs typeface="Courier New" panose="02070309020205020404" pitchFamily="49" charset="0"/>
            </a:endParaRPr>
          </a:p>
          <a:p>
            <a:pPr marL="0" indent="0" eaLnBrk="1" hangingPunct="1">
              <a:buNone/>
            </a:pPr>
            <a:r>
              <a:rPr lang="en-US" altLang="en-US" sz="2400" dirty="0">
                <a:latin typeface="Courier New" panose="02070309020205020404" pitchFamily="49" charset="0"/>
                <a:cs typeface="Courier New" panose="02070309020205020404" pitchFamily="49" charset="0"/>
              </a:rPr>
              <a:t>def main():</a:t>
            </a:r>
          </a:p>
          <a:p>
            <a:pPr marL="0" indent="0" eaLnBrk="1" hangingPunct="1">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fname</a:t>
            </a:r>
            <a:r>
              <a:rPr lang="en-US" altLang="en-US" sz="2400" dirty="0">
                <a:latin typeface="Courier New" panose="02070309020205020404" pitchFamily="49" charset="0"/>
                <a:cs typeface="Courier New" panose="02070309020205020404" pitchFamily="49" charset="0"/>
              </a:rPr>
              <a:t> = input("Enter a filename: ")</a:t>
            </a:r>
          </a:p>
          <a:p>
            <a:pPr marL="0" indent="0" eaLnBrk="1" hangingPunct="1">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infile</a:t>
            </a:r>
            <a:r>
              <a:rPr lang="en-US" altLang="en-US" sz="2400" dirty="0">
                <a:latin typeface="Courier New" panose="02070309020205020404" pitchFamily="49" charset="0"/>
                <a:cs typeface="Courier New" panose="02070309020205020404" pitchFamily="49" charset="0"/>
              </a:rPr>
              <a:t> = open(</a:t>
            </a:r>
            <a:r>
              <a:rPr lang="en-US" altLang="en-US" sz="2400" dirty="0" err="1">
                <a:latin typeface="Courier New" panose="02070309020205020404" pitchFamily="49" charset="0"/>
                <a:cs typeface="Courier New" panose="02070309020205020404" pitchFamily="49" charset="0"/>
              </a:rPr>
              <a:t>fname</a:t>
            </a:r>
            <a:r>
              <a:rPr lang="en-US" altLang="en-US" sz="2400" dirty="0">
                <a:latin typeface="Courier New" panose="02070309020205020404" pitchFamily="49" charset="0"/>
                <a:cs typeface="Courier New" panose="02070309020205020404" pitchFamily="49" charset="0"/>
              </a:rPr>
              <a:t>, "r")</a:t>
            </a:r>
          </a:p>
          <a:p>
            <a:pPr marL="0" indent="0" eaLnBrk="1" hangingPunct="1">
              <a:buNone/>
            </a:pPr>
            <a:r>
              <a:rPr lang="en-US" altLang="en-US" sz="2400" dirty="0">
                <a:latin typeface="Courier New" panose="02070309020205020404" pitchFamily="49" charset="0"/>
                <a:cs typeface="Courier New" panose="02070309020205020404" pitchFamily="49" charset="0"/>
              </a:rPr>
              <a:t>    data = </a:t>
            </a:r>
            <a:r>
              <a:rPr lang="en-US" altLang="en-US" sz="2400" dirty="0" err="1">
                <a:latin typeface="Courier New" panose="02070309020205020404" pitchFamily="49" charset="0"/>
                <a:cs typeface="Courier New" panose="02070309020205020404" pitchFamily="49" charset="0"/>
              </a:rPr>
              <a:t>infile.read</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infile.close</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print(data)</a:t>
            </a:r>
          </a:p>
        </p:txBody>
      </p:sp>
    </p:spTree>
    <p:extLst>
      <p:ext uri="{BB962C8B-B14F-4D97-AF65-F5344CB8AC3E}">
        <p14:creationId xmlns:p14="http://schemas.microsoft.com/office/powerpoint/2010/main" val="3725290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8" end="8"/>
                                            </p:txEl>
                                          </p:spTgt>
                                        </p:tgtEl>
                                        <p:attrNameLst>
                                          <p:attrName>style.visibility</p:attrName>
                                        </p:attrNameLst>
                                      </p:cBhvr>
                                      <p:to>
                                        <p:strVal val="visible"/>
                                      </p:to>
                                    </p:set>
                                    <p:anim calcmode="lin" valueType="num">
                                      <p:cBhvr additive="base">
                                        <p:cTn id="49"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The program first prompts the user for a file name and then opens the file for reading through the variable </a:t>
            </a:r>
            <a:r>
              <a:rPr lang="en-US" altLang="en-US" sz="2800" dirty="0" err="1">
                <a:latin typeface="Courier New" panose="02070309020205020404" pitchFamily="49" charset="0"/>
                <a:cs typeface="Courier New" panose="02070309020205020404" pitchFamily="49" charset="0"/>
              </a:rPr>
              <a:t>infile</a:t>
            </a:r>
            <a:r>
              <a:rPr lang="en-US" altLang="en-US" dirty="0"/>
              <a:t>.</a:t>
            </a:r>
          </a:p>
          <a:p>
            <a:pPr lvl="1" eaLnBrk="1" hangingPunct="1"/>
            <a:r>
              <a:rPr lang="en-US" altLang="en-US" dirty="0"/>
              <a:t>While any identifier works, here the name serves to remind us that the object is a file and it is being used for input.</a:t>
            </a:r>
          </a:p>
          <a:p>
            <a:pPr eaLnBrk="1" hangingPunct="1"/>
            <a:r>
              <a:rPr lang="en-US" altLang="en-US" dirty="0"/>
              <a:t>The entire contents of the file is then read as one multi-line string and stored in the variable </a:t>
            </a:r>
            <a:r>
              <a:rPr lang="en-US" altLang="en-US" sz="2800" dirty="0">
                <a:latin typeface="Courier New" panose="02070309020205020404" pitchFamily="49" charset="0"/>
                <a:cs typeface="Courier New" panose="02070309020205020404" pitchFamily="49" charset="0"/>
              </a:rPr>
              <a:t>data</a:t>
            </a:r>
            <a:r>
              <a:rPr lang="en-US" altLang="en-US" dirty="0"/>
              <a:t>.</a:t>
            </a:r>
          </a:p>
          <a:p>
            <a:pPr eaLnBrk="1" hangingPunct="1"/>
            <a:r>
              <a:rPr lang="en-US" altLang="en-US" dirty="0"/>
              <a:t>Printing </a:t>
            </a:r>
            <a:r>
              <a:rPr lang="en-US" altLang="en-US" sz="2800" dirty="0">
                <a:latin typeface="Courier New" panose="02070309020205020404" pitchFamily="49" charset="0"/>
                <a:cs typeface="Courier New" panose="02070309020205020404" pitchFamily="49" charset="0"/>
              </a:rPr>
              <a:t>data</a:t>
            </a:r>
            <a:r>
              <a:rPr lang="en-US" altLang="en-US" dirty="0"/>
              <a:t> causes the file contents to be displayed.</a:t>
            </a:r>
          </a:p>
        </p:txBody>
      </p:sp>
    </p:spTree>
    <p:extLst>
      <p:ext uri="{BB962C8B-B14F-4D97-AF65-F5344CB8AC3E}">
        <p14:creationId xmlns:p14="http://schemas.microsoft.com/office/powerpoint/2010/main" val="3554871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 calcmode="lin" valueType="num">
                                      <p:cBhvr additive="base">
                                        <p:cTn id="23"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This process illustrates the basic three-step process for working with a file:</a:t>
            </a:r>
          </a:p>
          <a:p>
            <a:pPr marL="971550" lvl="1" indent="-514350" eaLnBrk="1" hangingPunct="1">
              <a:buFont typeface="+mj-lt"/>
              <a:buAutoNum type="arabicPeriod"/>
            </a:pPr>
            <a:r>
              <a:rPr lang="en-US" altLang="en-US" dirty="0"/>
              <a:t>Open the file.</a:t>
            </a:r>
          </a:p>
          <a:p>
            <a:pPr marL="971550" lvl="1" indent="-514350" eaLnBrk="1" hangingPunct="1">
              <a:buFont typeface="+mj-lt"/>
              <a:buAutoNum type="arabicPeriod"/>
            </a:pPr>
            <a:r>
              <a:rPr lang="en-US" altLang="en-US" dirty="0"/>
              <a:t>Use file operations to read or write data.</a:t>
            </a:r>
          </a:p>
          <a:p>
            <a:pPr marL="971550" lvl="1" indent="-514350" eaLnBrk="1" hangingPunct="1">
              <a:buFont typeface="+mj-lt"/>
              <a:buAutoNum type="arabicPeriod"/>
            </a:pPr>
            <a:r>
              <a:rPr lang="en-US" altLang="en-US" dirty="0"/>
              <a:t>Close the file.</a:t>
            </a:r>
          </a:p>
          <a:p>
            <a:pPr eaLnBrk="1" hangingPunct="1"/>
            <a:r>
              <a:rPr lang="en-US" altLang="en-US" dirty="0"/>
              <a:t>Any file that is opened should be closed when the program is done using it. Technically, all files get closed when the program terminates, but doing it explicitly is good programming style.</a:t>
            </a:r>
          </a:p>
        </p:txBody>
      </p:sp>
    </p:spTree>
    <p:extLst>
      <p:ext uri="{BB962C8B-B14F-4D97-AF65-F5344CB8AC3E}">
        <p14:creationId xmlns:p14="http://schemas.microsoft.com/office/powerpoint/2010/main" val="19934093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In order to make sure that necessary actions such as closing a file occur, Python has a powerful feature called a </a:t>
            </a:r>
            <a:r>
              <a:rPr lang="en-US" altLang="en-US" i="1" dirty="0"/>
              <a:t>context manager</a:t>
            </a:r>
            <a:r>
              <a:rPr lang="en-US" altLang="en-US" dirty="0"/>
              <a:t>.</a:t>
            </a:r>
          </a:p>
          <a:p>
            <a:pPr marL="0" indent="0" eaLnBrk="1" hangingPunct="1">
              <a:buNone/>
            </a:pPr>
            <a:r>
              <a:rPr lang="en-US" altLang="en-US" sz="2000" dirty="0">
                <a:latin typeface="Courier New" panose="02070309020205020404" pitchFamily="49" charset="0"/>
                <a:cs typeface="Courier New" panose="02070309020205020404" pitchFamily="49" charset="0"/>
              </a:rPr>
              <a:t># printfile2.py</a:t>
            </a:r>
          </a:p>
          <a:p>
            <a:pPr marL="0" indent="0" eaLnBrk="1" hangingPunct="1">
              <a:buNone/>
            </a:pPr>
            <a:r>
              <a:rPr lang="en-US" altLang="en-US" sz="2000" dirty="0">
                <a:latin typeface="Courier New" panose="02070309020205020404" pitchFamily="49" charset="0"/>
                <a:cs typeface="Courier New" panose="02070309020205020404" pitchFamily="49" charset="0"/>
              </a:rPr>
              <a:t>#   Prints a file to the screen.</a:t>
            </a:r>
          </a:p>
          <a:p>
            <a:pPr marL="0" indent="0" eaLnBrk="1" hangingPunct="1">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r>
              <a:rPr lang="en-US" altLang="en-US" sz="2000" dirty="0">
                <a:latin typeface="Courier New" panose="02070309020205020404" pitchFamily="49" charset="0"/>
                <a:cs typeface="Courier New" panose="02070309020205020404" pitchFamily="49" charset="0"/>
              </a:rPr>
              <a:t>def main():</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fname</a:t>
            </a:r>
            <a:r>
              <a:rPr lang="en-US" altLang="en-US" sz="2000" dirty="0">
                <a:latin typeface="Courier New" panose="02070309020205020404" pitchFamily="49" charset="0"/>
                <a:cs typeface="Courier New" panose="02070309020205020404" pitchFamily="49" charset="0"/>
              </a:rPr>
              <a:t> = input("Enter a filename: ")</a:t>
            </a:r>
          </a:p>
          <a:p>
            <a:pPr marL="0" indent="0" eaLnBrk="1" hangingPunct="1">
              <a:buNone/>
            </a:pPr>
            <a:r>
              <a:rPr lang="en-US" altLang="en-US" sz="2000" dirty="0">
                <a:latin typeface="Courier New" panose="02070309020205020404" pitchFamily="49" charset="0"/>
                <a:cs typeface="Courier New" panose="02070309020205020404" pitchFamily="49" charset="0"/>
              </a:rPr>
              <a:t>    with open(</a:t>
            </a:r>
            <a:r>
              <a:rPr lang="en-US" altLang="en-US" sz="2000" dirty="0" err="1">
                <a:latin typeface="Courier New" panose="02070309020205020404" pitchFamily="49" charset="0"/>
                <a:cs typeface="Courier New" panose="02070309020205020404" pitchFamily="49" charset="0"/>
              </a:rPr>
              <a:t>fname</a:t>
            </a:r>
            <a:r>
              <a:rPr lang="en-US" altLang="en-US" sz="2000" dirty="0">
                <a:latin typeface="Courier New" panose="02070309020205020404" pitchFamily="49" charset="0"/>
                <a:cs typeface="Courier New" panose="02070309020205020404" pitchFamily="49" charset="0"/>
              </a:rPr>
              <a:t>, "r") as </a:t>
            </a:r>
            <a:r>
              <a:rPr lang="en-US" altLang="en-US" sz="2000" dirty="0" err="1">
                <a:latin typeface="Courier New" panose="02070309020205020404" pitchFamily="49" charset="0"/>
                <a:cs typeface="Courier New" panose="02070309020205020404" pitchFamily="49" charset="0"/>
              </a:rPr>
              <a:t>infile</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data = </a:t>
            </a:r>
            <a:r>
              <a:rPr lang="en-US" altLang="en-US" sz="2000" dirty="0" err="1">
                <a:latin typeface="Courier New" panose="02070309020205020404" pitchFamily="49" charset="0"/>
                <a:cs typeface="Courier New" panose="02070309020205020404" pitchFamily="49" charset="0"/>
              </a:rPr>
              <a:t>infile.read</a:t>
            </a:r>
            <a:r>
              <a:rPr lang="en-US" altLang="en-US" sz="2000" dirty="0">
                <a:latin typeface="Courier New" panose="02070309020205020404" pitchFamily="49" charset="0"/>
                <a:cs typeface="Courier New" panose="02070309020205020404" pitchFamily="49" charset="0"/>
              </a:rPr>
              <a:t>()</a:t>
            </a:r>
          </a:p>
          <a:p>
            <a:pPr marL="0" indent="0" eaLnBrk="1" hangingPunct="1">
              <a:buNone/>
            </a:pPr>
            <a:r>
              <a:rPr lang="en-US" altLang="en-US" sz="2000" dirty="0">
                <a:latin typeface="Courier New" panose="02070309020205020404" pitchFamily="49" charset="0"/>
                <a:cs typeface="Courier New" panose="02070309020205020404" pitchFamily="49" charset="0"/>
              </a:rPr>
              <a:t>    print(data)</a:t>
            </a:r>
          </a:p>
        </p:txBody>
      </p:sp>
    </p:spTree>
    <p:extLst>
      <p:ext uri="{BB962C8B-B14F-4D97-AF65-F5344CB8AC3E}">
        <p14:creationId xmlns:p14="http://schemas.microsoft.com/office/powerpoint/2010/main" val="1751283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8" end="8"/>
                                            </p:txEl>
                                          </p:spTgt>
                                        </p:tgtEl>
                                        <p:attrNameLst>
                                          <p:attrName>style.visibility</p:attrName>
                                        </p:attrNameLst>
                                      </p:cBhvr>
                                      <p:to>
                                        <p:strVal val="visible"/>
                                      </p:to>
                                    </p:set>
                                    <p:anim calcmode="lin" valueType="num">
                                      <p:cBhvr additive="base">
                                        <p:cTn id="49"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Processing Outline</a:t>
            </a:r>
          </a:p>
        </p:txBody>
      </p:sp>
      <p:sp>
        <p:nvSpPr>
          <p:cNvPr id="10243" name="Rectangle 3"/>
          <p:cNvSpPr>
            <a:spLocks noGrp="1" noChangeArrowheads="1"/>
          </p:cNvSpPr>
          <p:nvPr>
            <p:ph type="body" idx="1"/>
          </p:nvPr>
        </p:nvSpPr>
        <p:spPr/>
        <p:txBody>
          <a:bodyPr/>
          <a:lstStyle/>
          <a:p>
            <a:pPr eaLnBrk="1" hangingPunct="1"/>
            <a:r>
              <a:rPr lang="en-US" altLang="en-US" dirty="0"/>
              <a:t>The </a:t>
            </a:r>
            <a:r>
              <a:rPr lang="en-US" altLang="en-US" sz="2800" dirty="0">
                <a:latin typeface="Courier New" panose="02070309020205020404" pitchFamily="49" charset="0"/>
                <a:cs typeface="Courier New" panose="02070309020205020404" pitchFamily="49" charset="0"/>
              </a:rPr>
              <a:t>with</a:t>
            </a:r>
            <a:r>
              <a:rPr lang="en-US" altLang="en-US" dirty="0"/>
              <a:t> statement associates the variable with the file object created by </a:t>
            </a:r>
            <a:r>
              <a:rPr lang="en-US" altLang="en-US" sz="2800" dirty="0">
                <a:latin typeface="Courier New" panose="02070309020205020404" pitchFamily="49" charset="0"/>
                <a:cs typeface="Courier New" panose="02070309020205020404" pitchFamily="49" charset="0"/>
              </a:rPr>
              <a:t>open</a:t>
            </a:r>
            <a:r>
              <a:rPr lang="en-US" altLang="en-US" dirty="0"/>
              <a:t>.</a:t>
            </a:r>
          </a:p>
          <a:p>
            <a:pPr eaLnBrk="1" hangingPunct="1"/>
            <a:r>
              <a:rPr lang="en-US" altLang="en-US" dirty="0"/>
              <a:t>The file object acts as a context manager for executing the instructions in the indented body of the with.</a:t>
            </a:r>
          </a:p>
          <a:p>
            <a:pPr eaLnBrk="1" hangingPunct="1"/>
            <a:r>
              <a:rPr lang="en-US" altLang="en-US" dirty="0"/>
              <a:t>When the body has completed, the file will be closed automatically, even if control leaves the body due to an exception or </a:t>
            </a:r>
            <a:r>
              <a:rPr lang="en-US" altLang="en-US" sz="2800" dirty="0">
                <a:latin typeface="Courier New" panose="02070309020205020404" pitchFamily="49" charset="0"/>
                <a:cs typeface="Courier New" panose="02070309020205020404" pitchFamily="49" charset="0"/>
              </a:rPr>
              <a:t>return</a:t>
            </a:r>
            <a:r>
              <a:rPr lang="en-US" altLang="en-US" dirty="0"/>
              <a:t> statement.</a:t>
            </a:r>
          </a:p>
        </p:txBody>
      </p:sp>
    </p:spTree>
    <p:extLst>
      <p:ext uri="{BB962C8B-B14F-4D97-AF65-F5344CB8AC3E}">
        <p14:creationId xmlns:p14="http://schemas.microsoft.com/office/powerpoint/2010/main" val="3598968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19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eaLnBrk="1" hangingPunct="1"/>
            <a:r>
              <a:rPr lang="en-US" altLang="en-US" sz="2800" dirty="0">
                <a:latin typeface="Courier New" panose="02070309020205020404" pitchFamily="49" charset="0"/>
                <a:cs typeface="Courier New" panose="02070309020205020404" pitchFamily="49" charset="0"/>
              </a:rPr>
              <a:t>read</a:t>
            </a:r>
            <a:r>
              <a:rPr lang="en-US" altLang="en-US" dirty="0"/>
              <a:t> is just one of several options that can be used to access the contents of a file.</a:t>
            </a:r>
          </a:p>
          <a:p>
            <a:pPr lvl="1" eaLnBrk="1" hangingPunct="1"/>
            <a:r>
              <a:rPr lang="en-US" altLang="en-US" sz="2400" dirty="0">
                <a:latin typeface="Courier New" panose="02070309020205020404" pitchFamily="49" charset="0"/>
                <a:cs typeface="Courier New" panose="02070309020205020404" pitchFamily="49" charset="0"/>
              </a:rPr>
              <a:t>&lt;file&gt;.read()</a:t>
            </a:r>
            <a:r>
              <a:rPr lang="en-US" altLang="en-US" dirty="0"/>
              <a:t> – Returns the entire remaining contents of the file as a single (potentially large, multi-line) string.</a:t>
            </a:r>
          </a:p>
          <a:p>
            <a:pPr lvl="1" eaLnBrk="1" hangingPunct="1"/>
            <a:r>
              <a:rPr lang="en-US" altLang="en-US" sz="2400" dirty="0">
                <a:latin typeface="Courier New" panose="02070309020205020404" pitchFamily="49" charset="0"/>
                <a:cs typeface="Courier New" panose="02070309020205020404" pitchFamily="49" charset="0"/>
              </a:rPr>
              <a:t>&lt;file&gt;.</a:t>
            </a:r>
            <a:r>
              <a:rPr lang="en-US" altLang="en-US" sz="2400" dirty="0" err="1">
                <a:latin typeface="Courier New" panose="02070309020205020404" pitchFamily="49" charset="0"/>
                <a:cs typeface="Courier New" panose="02070309020205020404" pitchFamily="49" charset="0"/>
              </a:rPr>
              <a:t>readline</a:t>
            </a:r>
            <a:r>
              <a:rPr lang="en-US" altLang="en-US" sz="2400" dirty="0">
                <a:latin typeface="Courier New" panose="02070309020205020404" pitchFamily="49" charset="0"/>
                <a:cs typeface="Courier New" panose="02070309020205020404" pitchFamily="49" charset="0"/>
              </a:rPr>
              <a:t>()</a:t>
            </a:r>
            <a:r>
              <a:rPr lang="en-US" altLang="en-US" dirty="0"/>
              <a:t> – Returns the next line of the file, i.e. all text up to </a:t>
            </a:r>
            <a:r>
              <a:rPr lang="en-US" altLang="en-US" i="1" dirty="0"/>
              <a:t>and including</a:t>
            </a:r>
            <a:r>
              <a:rPr lang="en-US" altLang="en-US" dirty="0"/>
              <a:t> the newline character.</a:t>
            </a:r>
          </a:p>
          <a:p>
            <a:pPr lvl="1" eaLnBrk="1" hangingPunct="1"/>
            <a:r>
              <a:rPr lang="en-US" altLang="en-US" sz="2400" dirty="0">
                <a:latin typeface="Courier New" panose="02070309020205020404" pitchFamily="49" charset="0"/>
                <a:cs typeface="Courier New" panose="02070309020205020404" pitchFamily="49" charset="0"/>
              </a:rPr>
              <a:t>&lt;file&gt;.</a:t>
            </a:r>
            <a:r>
              <a:rPr lang="en-US" altLang="en-US" sz="2400" dirty="0" err="1">
                <a:latin typeface="Courier New" panose="02070309020205020404" pitchFamily="49" charset="0"/>
                <a:cs typeface="Courier New" panose="02070309020205020404" pitchFamily="49" charset="0"/>
              </a:rPr>
              <a:t>readlines</a:t>
            </a:r>
            <a:r>
              <a:rPr lang="en-US" altLang="en-US" sz="2400" dirty="0">
                <a:latin typeface="Courier New" panose="02070309020205020404" pitchFamily="49" charset="0"/>
                <a:cs typeface="Courier New" panose="02070309020205020404" pitchFamily="49" charset="0"/>
              </a:rPr>
              <a:t>()</a:t>
            </a:r>
            <a:r>
              <a:rPr lang="en-US" altLang="en-US" dirty="0"/>
              <a:t> – Returns a list of the remaining lines in the file. Each list item is a string of a single line including the newline character at the end.</a:t>
            </a:r>
          </a:p>
        </p:txBody>
      </p:sp>
    </p:spTree>
    <p:extLst>
      <p:ext uri="{BB962C8B-B14F-4D97-AF65-F5344CB8AC3E}">
        <p14:creationId xmlns:p14="http://schemas.microsoft.com/office/powerpoint/2010/main" val="5149466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9D31DFCB-5977-494D-917D-4AA6D5166E4A}" type="slidenum">
              <a:rPr lang="en-US" altLang="en-US" sz="1400">
                <a:latin typeface="Tahoma" panose="020B0604030504040204" pitchFamily="34" charset="0"/>
              </a:rPr>
              <a:pPr eaLnBrk="1" hangingPunct="1"/>
              <a:t>2</a:t>
            </a:fld>
            <a:endParaRPr lang="en-US" altLang="en-US" sz="1400">
              <a:latin typeface="Tahoma" panose="020B0604030504040204" pitchFamily="34" charset="0"/>
            </a:endParaRPr>
          </a:p>
        </p:txBody>
      </p:sp>
      <p:sp>
        <p:nvSpPr>
          <p:cNvPr id="4100" name="Rectangle 2"/>
          <p:cNvSpPr>
            <a:spLocks noGrp="1" noChangeArrowheads="1"/>
          </p:cNvSpPr>
          <p:nvPr>
            <p:ph type="title"/>
          </p:nvPr>
        </p:nvSpPr>
        <p:spPr/>
        <p:txBody>
          <a:bodyPr/>
          <a:lstStyle/>
          <a:p>
            <a:pPr eaLnBrk="1" hangingPunct="1"/>
            <a:r>
              <a:rPr lang="en-US" altLang="en-US"/>
              <a:t>Objectives</a:t>
            </a:r>
          </a:p>
        </p:txBody>
      </p:sp>
      <p:sp>
        <p:nvSpPr>
          <p:cNvPr id="5123" name="Rectangle 3"/>
          <p:cNvSpPr>
            <a:spLocks noGrp="1" noChangeArrowheads="1"/>
          </p:cNvSpPr>
          <p:nvPr>
            <p:ph type="body" idx="1"/>
          </p:nvPr>
        </p:nvSpPr>
        <p:spPr/>
        <p:txBody>
          <a:bodyPr/>
          <a:lstStyle/>
          <a:p>
            <a:pPr eaLnBrk="1" hangingPunct="1">
              <a:lnSpc>
                <a:spcPct val="90000"/>
              </a:lnSpc>
            </a:pPr>
            <a:r>
              <a:rPr lang="en-US" altLang="en-US" dirty="0"/>
              <a:t>To understand basic file-processing concepts and techniques for opening, reading, and writing files in Python.</a:t>
            </a:r>
          </a:p>
          <a:p>
            <a:pPr eaLnBrk="1" hangingPunct="1">
              <a:lnSpc>
                <a:spcPct val="90000"/>
              </a:lnSpc>
            </a:pPr>
            <a:r>
              <a:rPr lang="en-US" altLang="en-US" dirty="0"/>
              <a:t>To understand the structure of text files and be able to write programs that use them.</a:t>
            </a:r>
          </a:p>
          <a:p>
            <a:pPr eaLnBrk="1" hangingPunct="1">
              <a:lnSpc>
                <a:spcPct val="90000"/>
              </a:lnSpc>
            </a:pPr>
            <a:r>
              <a:rPr lang="en-US" altLang="en-US" dirty="0"/>
              <a:t>To become familiar with the basic organization of file systems, including role of absolute and relative paths play in locating files, and be able to write Python programs that process collections of files.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3">
                                            <p:txEl>
                                              <p:pRg st="0" end="0"/>
                                            </p:txEl>
                                          </p:spTgt>
                                        </p:tgtEl>
                                        <p:attrNameLst>
                                          <p:attrName>style.visibility</p:attrName>
                                        </p:attrNameLst>
                                      </p:cBhvr>
                                      <p:to>
                                        <p:strVal val="visible"/>
                                      </p:to>
                                    </p:set>
                                    <p:anim calcmode="lin" valueType="num">
                                      <p:cBhvr additive="base">
                                        <p:cTn id="7" dur="500" fill="hold"/>
                                        <p:tgtEl>
                                          <p:spTgt spid="51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51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123">
                                            <p:txEl>
                                              <p:pRg st="1" end="1"/>
                                            </p:txEl>
                                          </p:spTgt>
                                        </p:tgtEl>
                                        <p:attrNameLst>
                                          <p:attrName>style.visibility</p:attrName>
                                        </p:attrNameLst>
                                      </p:cBhvr>
                                      <p:to>
                                        <p:strVal val="visible"/>
                                      </p:to>
                                    </p:set>
                                    <p:anim calcmode="lin" valueType="num">
                                      <p:cBhvr additive="base">
                                        <p:cTn id="13" dur="500" fill="hold"/>
                                        <p:tgtEl>
                                          <p:spTgt spid="51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51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pRg st="2" end="2"/>
                                            </p:txEl>
                                          </p:spTgt>
                                        </p:tgtEl>
                                        <p:attrNameLst>
                                          <p:attrName>style.visibility</p:attrName>
                                        </p:attrNameLst>
                                      </p:cBhvr>
                                      <p:to>
                                        <p:strVal val="visible"/>
                                      </p:to>
                                    </p:set>
                                    <p:anim calcmode="lin" valueType="num">
                                      <p:cBhvr additive="base">
                                        <p:cTn id="19" dur="500" fill="hold"/>
                                        <p:tgtEl>
                                          <p:spTgt spid="51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eaLnBrk="1" hangingPunct="1"/>
            <a:r>
              <a:rPr lang="en-US" altLang="en-US" dirty="0"/>
              <a:t>Text files are read sequentially – the system keeps track of what has been read since a file has been opened, so that a later read will pick up where the previous one left off.</a:t>
            </a:r>
          </a:p>
          <a:p>
            <a:pPr eaLnBrk="1" hangingPunct="1"/>
            <a:r>
              <a:rPr lang="en-US" altLang="en-US" dirty="0"/>
              <a:t>If you want to read a previous line, you need to close and reopen the file.</a:t>
            </a:r>
          </a:p>
        </p:txBody>
      </p:sp>
    </p:spTree>
    <p:extLst>
      <p:ext uri="{BB962C8B-B14F-4D97-AF65-F5344CB8AC3E}">
        <p14:creationId xmlns:p14="http://schemas.microsoft.com/office/powerpoint/2010/main" val="3955380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eaLnBrk="1" hangingPunct="1"/>
            <a:r>
              <a:rPr lang="en-US" altLang="en-US" dirty="0"/>
              <a:t>Successive calls to </a:t>
            </a:r>
            <a:r>
              <a:rPr lang="en-US" altLang="en-US" sz="2800" dirty="0" err="1">
                <a:latin typeface="Courier New" panose="02070309020205020404" pitchFamily="49" charset="0"/>
                <a:cs typeface="Courier New" panose="02070309020205020404" pitchFamily="49" charset="0"/>
              </a:rPr>
              <a:t>readline</a:t>
            </a:r>
            <a:r>
              <a:rPr lang="en-US" altLang="en-US" sz="2800" dirty="0">
                <a:latin typeface="Courier New" panose="02070309020205020404" pitchFamily="49" charset="0"/>
                <a:cs typeface="Courier New" panose="02070309020205020404" pitchFamily="49" charset="0"/>
              </a:rPr>
              <a:t>()</a:t>
            </a:r>
            <a:r>
              <a:rPr lang="en-US" altLang="en-US" dirty="0"/>
              <a:t> read successive line from the file.</a:t>
            </a:r>
          </a:p>
          <a:p>
            <a:pPr eaLnBrk="1" hangingPunct="1"/>
            <a:r>
              <a:rPr lang="en-US" altLang="en-US" dirty="0"/>
              <a:t>The string returned by </a:t>
            </a:r>
            <a:r>
              <a:rPr lang="en-US" altLang="en-US" sz="2800" dirty="0" err="1">
                <a:latin typeface="Courier New" panose="02070309020205020404" pitchFamily="49" charset="0"/>
                <a:cs typeface="Courier New" panose="02070309020205020404" pitchFamily="49" charset="0"/>
              </a:rPr>
              <a:t>readline</a:t>
            </a:r>
            <a:r>
              <a:rPr lang="en-US" altLang="en-US" sz="2800" dirty="0">
                <a:latin typeface="Courier New" panose="02070309020205020404" pitchFamily="49" charset="0"/>
                <a:cs typeface="Courier New" panose="02070309020205020404" pitchFamily="49" charset="0"/>
              </a:rPr>
              <a:t>()</a:t>
            </a:r>
            <a:r>
              <a:rPr lang="en-US" altLang="en-US" dirty="0"/>
              <a:t> will always end with a newline character.</a:t>
            </a:r>
          </a:p>
          <a:p>
            <a:pPr eaLnBrk="1" hangingPunct="1"/>
            <a:r>
              <a:rPr lang="en-US" altLang="en-US" dirty="0"/>
              <a:t>Use slicing to strip off the newline character at the end of the line, otherwise it will look double-spaced.</a:t>
            </a:r>
          </a:p>
          <a:p>
            <a:pPr eaLnBrk="1" hangingPunct="1"/>
            <a:r>
              <a:rPr lang="en-US" altLang="en-US" dirty="0"/>
              <a:t>Or, you could also tell print to not add its own newline, e.g. </a:t>
            </a:r>
            <a:r>
              <a:rPr lang="en-US" altLang="en-US" sz="2800" dirty="0">
                <a:latin typeface="Courier New" panose="02070309020205020404" pitchFamily="49" charset="0"/>
                <a:cs typeface="Courier New" panose="02070309020205020404" pitchFamily="49" charset="0"/>
              </a:rPr>
              <a:t>print(line, end="")</a:t>
            </a:r>
            <a:r>
              <a:rPr lang="en-US" altLang="en-US" dirty="0"/>
              <a:t>.</a:t>
            </a:r>
          </a:p>
        </p:txBody>
      </p:sp>
    </p:spTree>
    <p:extLst>
      <p:ext uri="{BB962C8B-B14F-4D97-AF65-F5344CB8AC3E}">
        <p14:creationId xmlns:p14="http://schemas.microsoft.com/office/powerpoint/2010/main" val="2285450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marL="0" indent="0" eaLnBrk="1" hangingPunct="1">
              <a:buNone/>
            </a:pPr>
            <a:r>
              <a:rPr lang="en-US" altLang="en-US" sz="2800" dirty="0">
                <a:latin typeface="Courier New" panose="02070309020205020404" pitchFamily="49" charset="0"/>
                <a:cs typeface="Courier New" panose="02070309020205020404" pitchFamily="49" charset="0"/>
              </a:rPr>
              <a:t>with open(</a:t>
            </a:r>
            <a:r>
              <a:rPr lang="en-US" altLang="en-US" sz="2800" dirty="0" err="1">
                <a:latin typeface="Courier New" panose="02070309020205020404" pitchFamily="49" charset="0"/>
                <a:cs typeface="Courier New" panose="02070309020205020404" pitchFamily="49" charset="0"/>
              </a:rPr>
              <a:t>someFile</a:t>
            </a:r>
            <a:r>
              <a:rPr lang="en-US" altLang="en-US" sz="2800" dirty="0">
                <a:latin typeface="Courier New" panose="02070309020205020404" pitchFamily="49" charset="0"/>
                <a:cs typeface="Courier New" panose="02070309020205020404" pitchFamily="49" charset="0"/>
              </a:rPr>
              <a:t>, "r") as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for _ in range(5):</a:t>
            </a:r>
          </a:p>
          <a:p>
            <a:pPr marL="0" indent="0" eaLnBrk="1" hangingPunct="1">
              <a:buNone/>
            </a:pPr>
            <a:r>
              <a:rPr lang="en-US" altLang="en-US" sz="2800" dirty="0">
                <a:latin typeface="Courier New" panose="02070309020205020404" pitchFamily="49" charset="0"/>
                <a:cs typeface="Courier New" panose="02070309020205020404" pitchFamily="49" charset="0"/>
              </a:rPr>
              <a:t>        line = </a:t>
            </a:r>
            <a:r>
              <a:rPr lang="en-US" altLang="en-US" sz="2800" dirty="0" err="1">
                <a:latin typeface="Courier New" panose="02070309020205020404" pitchFamily="49" charset="0"/>
                <a:cs typeface="Courier New" panose="02070309020205020404" pitchFamily="49" charset="0"/>
              </a:rPr>
              <a:t>infile.readline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print(line[:-1])</a:t>
            </a:r>
          </a:p>
        </p:txBody>
      </p:sp>
    </p:spTree>
    <p:extLst>
      <p:ext uri="{BB962C8B-B14F-4D97-AF65-F5344CB8AC3E}">
        <p14:creationId xmlns:p14="http://schemas.microsoft.com/office/powerpoint/2010/main" val="3250301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eaLnBrk="1" hangingPunct="1"/>
            <a:r>
              <a:rPr lang="en-US" altLang="en-US" dirty="0"/>
              <a:t>One way to loop through the entire contents of a file is to read in all of the file using </a:t>
            </a:r>
            <a:r>
              <a:rPr lang="en-US" altLang="en-US" sz="2800" dirty="0" err="1">
                <a:latin typeface="Courier New" panose="02070309020205020404" pitchFamily="49" charset="0"/>
                <a:cs typeface="Courier New" panose="02070309020205020404" pitchFamily="49" charset="0"/>
              </a:rPr>
              <a:t>readlines</a:t>
            </a:r>
            <a:r>
              <a:rPr lang="en-US" altLang="en-US" dirty="0"/>
              <a:t>, then loop through the resulting list.</a:t>
            </a:r>
          </a:p>
          <a:p>
            <a:pPr marL="0" indent="0" eaLnBrk="1" hangingPunct="1">
              <a:buNone/>
            </a:pPr>
            <a:r>
              <a:rPr lang="en-US" altLang="en-US" sz="2800" dirty="0">
                <a:latin typeface="Courier New" panose="02070309020205020404" pitchFamily="49" charset="0"/>
                <a:cs typeface="Courier New" panose="02070309020205020404" pitchFamily="49" charset="0"/>
              </a:rPr>
              <a:t>with open(</a:t>
            </a:r>
            <a:r>
              <a:rPr lang="en-US" altLang="en-US" sz="2800" dirty="0" err="1">
                <a:latin typeface="Courier New" panose="02070309020205020404" pitchFamily="49" charset="0"/>
                <a:cs typeface="Courier New" panose="02070309020205020404" pitchFamily="49" charset="0"/>
              </a:rPr>
              <a:t>someFile</a:t>
            </a:r>
            <a:r>
              <a:rPr lang="en-US" altLang="en-US" sz="2800" dirty="0">
                <a:latin typeface="Courier New" panose="02070309020205020404" pitchFamily="49" charset="0"/>
                <a:cs typeface="Courier New" panose="02070309020205020404" pitchFamily="49" charset="0"/>
              </a:rPr>
              <a:t>, "r") as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for line in </a:t>
            </a:r>
            <a:r>
              <a:rPr lang="en-US" altLang="en-US" sz="2800" dirty="0" err="1">
                <a:latin typeface="Courier New" panose="02070309020205020404" pitchFamily="49" charset="0"/>
                <a:cs typeface="Courier New" panose="02070309020205020404" pitchFamily="49" charset="0"/>
              </a:rPr>
              <a:t>infile.readlines</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 process the line here</a:t>
            </a:r>
          </a:p>
          <a:p>
            <a:pPr eaLnBrk="1" hangingPunct="1"/>
            <a:r>
              <a:rPr lang="en-US" altLang="en-US" dirty="0">
                <a:cs typeface="Courier New" panose="02070309020205020404" pitchFamily="49" charset="0"/>
              </a:rPr>
              <a:t>What happens if the file is too large to fit in your computer’s memory?</a:t>
            </a:r>
          </a:p>
        </p:txBody>
      </p:sp>
    </p:spTree>
    <p:extLst>
      <p:ext uri="{BB962C8B-B14F-4D97-AF65-F5344CB8AC3E}">
        <p14:creationId xmlns:p14="http://schemas.microsoft.com/office/powerpoint/2010/main" val="21426670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eaLnBrk="1" hangingPunct="1"/>
            <a:r>
              <a:rPr lang="en-US" altLang="en-US" dirty="0"/>
              <a:t>Python treats a file as sequence of lines, so looping through the lines can be done directly:</a:t>
            </a:r>
          </a:p>
          <a:p>
            <a:pPr eaLnBrk="1" hangingPunct="1"/>
            <a:endParaRPr lang="en-US" altLang="en-US" dirty="0"/>
          </a:p>
          <a:p>
            <a:pPr marL="0" indent="0" eaLnBrk="1" hangingPunct="1">
              <a:buNone/>
            </a:pPr>
            <a:r>
              <a:rPr lang="en-US" altLang="en-US" sz="2800" dirty="0">
                <a:latin typeface="Courier New" panose="02070309020205020404" pitchFamily="49" charset="0"/>
                <a:cs typeface="Courier New" panose="02070309020205020404" pitchFamily="49" charset="0"/>
              </a:rPr>
              <a:t>with open(</a:t>
            </a:r>
            <a:r>
              <a:rPr lang="en-US" altLang="en-US" sz="2800" dirty="0" err="1">
                <a:latin typeface="Courier New" panose="02070309020205020404" pitchFamily="49" charset="0"/>
                <a:cs typeface="Courier New" panose="02070309020205020404" pitchFamily="49" charset="0"/>
              </a:rPr>
              <a:t>someFile</a:t>
            </a:r>
            <a:r>
              <a:rPr lang="en-US" altLang="en-US" sz="2800" dirty="0">
                <a:latin typeface="Courier New" panose="02070309020205020404" pitchFamily="49" charset="0"/>
                <a:cs typeface="Courier New" panose="02070309020205020404" pitchFamily="49" charset="0"/>
              </a:rPr>
              <a:t>, "r") as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for line in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 process the line here</a:t>
            </a:r>
          </a:p>
        </p:txBody>
      </p:sp>
    </p:spTree>
    <p:extLst>
      <p:ext uri="{BB962C8B-B14F-4D97-AF65-F5344CB8AC3E}">
        <p14:creationId xmlns:p14="http://schemas.microsoft.com/office/powerpoint/2010/main" val="1986404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 calcmode="lin" valueType="num">
                                      <p:cBhvr additive="base">
                                        <p:cTn id="13"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p:txBody>
          <a:bodyPr/>
          <a:lstStyle/>
          <a:p>
            <a:pPr eaLnBrk="1" hangingPunct="1"/>
            <a:r>
              <a:rPr lang="en-US" altLang="en-US" dirty="0"/>
              <a:t>Let’s improve our statistics library from last chapter.</a:t>
            </a:r>
          </a:p>
          <a:p>
            <a:pPr eaLnBrk="1" hangingPunct="1"/>
            <a:r>
              <a:rPr lang="en-US" altLang="en-US" dirty="0"/>
              <a:t>One disadvantage of the previous version is that </a:t>
            </a:r>
            <a:r>
              <a:rPr lang="en-US" altLang="en-US" sz="2800" dirty="0" err="1">
                <a:latin typeface="Courier New" panose="02070309020205020404" pitchFamily="49" charset="0"/>
                <a:cs typeface="Courier New" panose="02070309020205020404" pitchFamily="49" charset="0"/>
              </a:rPr>
              <a:t>getNumbers</a:t>
            </a:r>
            <a:r>
              <a:rPr lang="en-US" altLang="en-US" sz="2800" dirty="0">
                <a:latin typeface="Courier New" panose="02070309020205020404" pitchFamily="49" charset="0"/>
                <a:cs typeface="Courier New" panose="02070309020205020404" pitchFamily="49" charset="0"/>
              </a:rPr>
              <a:t>()</a:t>
            </a:r>
            <a:r>
              <a:rPr lang="en-US" altLang="en-US" dirty="0"/>
              <a:t> gets numbers from the user interactively.</a:t>
            </a:r>
          </a:p>
          <a:p>
            <a:pPr eaLnBrk="1" hangingPunct="1"/>
            <a:r>
              <a:rPr lang="en-US" altLang="en-US" dirty="0"/>
              <a:t>What if you are trying to average one hundred numbers and you make a mistake on number 98? Doh! You’d need to start over again.</a:t>
            </a:r>
          </a:p>
        </p:txBody>
      </p:sp>
    </p:spTree>
    <p:extLst>
      <p:ext uri="{BB962C8B-B14F-4D97-AF65-F5344CB8AC3E}">
        <p14:creationId xmlns:p14="http://schemas.microsoft.com/office/powerpoint/2010/main" val="39943678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A better approach – type all the numbers into a file. We can then edit the data before sending it to the program.</a:t>
            </a:r>
          </a:p>
          <a:p>
            <a:pPr eaLnBrk="1" hangingPunct="1"/>
            <a:r>
              <a:rPr lang="en-US" altLang="en-US" dirty="0"/>
              <a:t>This file-oriented approach is typically used for data-processing applications.</a:t>
            </a:r>
          </a:p>
          <a:p>
            <a:pPr eaLnBrk="1" hangingPunct="1"/>
            <a:r>
              <a:rPr lang="en-US" altLang="en-US" dirty="0"/>
              <a:t>We can improve the usefulness of our library by adding a </a:t>
            </a:r>
            <a:r>
              <a:rPr lang="en-US" altLang="en-US" sz="2800" dirty="0" err="1">
                <a:latin typeface="Courier New" panose="02070309020205020404" pitchFamily="49" charset="0"/>
                <a:cs typeface="Courier New" panose="02070309020205020404" pitchFamily="49" charset="0"/>
              </a:rPr>
              <a:t>getNumbersFromFile</a:t>
            </a:r>
            <a:r>
              <a:rPr lang="en-US" altLang="en-US" dirty="0"/>
              <a:t> function that takes the name of a file as a parameter and returns a list of numbers read from the file.</a:t>
            </a:r>
          </a:p>
        </p:txBody>
      </p:sp>
    </p:spTree>
    <p:extLst>
      <p:ext uri="{BB962C8B-B14F-4D97-AF65-F5344CB8AC3E}">
        <p14:creationId xmlns:p14="http://schemas.microsoft.com/office/powerpoint/2010/main" val="3377640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Suppose our numbers are in a text file, with each line containing a single number.</a:t>
            </a:r>
          </a:p>
          <a:p>
            <a:pPr marL="0" indent="0" eaLnBrk="1" hangingPunct="1">
              <a:buNone/>
            </a:pPr>
            <a:r>
              <a:rPr lang="en-US" altLang="en-US" sz="2800" dirty="0">
                <a:latin typeface="Courier New" panose="02070309020205020404" pitchFamily="49" charset="0"/>
                <a:cs typeface="Courier New" panose="02070309020205020404" pitchFamily="49" charset="0"/>
              </a:rPr>
              <a:t>def </a:t>
            </a:r>
            <a:r>
              <a:rPr lang="en-US" altLang="en-US" sz="2800" dirty="0" err="1">
                <a:latin typeface="Courier New" panose="02070309020205020404" pitchFamily="49" charset="0"/>
                <a:cs typeface="Courier New" panose="02070309020205020404" pitchFamily="49" charset="0"/>
              </a:rPr>
              <a:t>getNumbersFromFile</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fname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nums</a:t>
            </a:r>
            <a:r>
              <a:rPr lang="en-US" altLang="en-US" sz="2800" dirty="0">
                <a:latin typeface="Courier New" panose="02070309020205020404" pitchFamily="49" charset="0"/>
                <a:cs typeface="Courier New" panose="02070309020205020404" pitchFamily="49" charset="0"/>
              </a:rPr>
              <a:t> = []</a:t>
            </a:r>
          </a:p>
          <a:p>
            <a:pPr marL="0" indent="0" eaLnBrk="1" hangingPunct="1">
              <a:buNone/>
            </a:pPr>
            <a:r>
              <a:rPr lang="en-US" altLang="en-US" sz="2800" dirty="0">
                <a:latin typeface="Courier New" panose="02070309020205020404" pitchFamily="49" charset="0"/>
                <a:cs typeface="Courier New" panose="02070309020205020404" pitchFamily="49" charset="0"/>
              </a:rPr>
              <a:t>    with open(</a:t>
            </a:r>
            <a:r>
              <a:rPr lang="en-US" altLang="en-US" sz="2800" dirty="0" err="1">
                <a:latin typeface="Courier New" panose="02070309020205020404" pitchFamily="49" charset="0"/>
                <a:cs typeface="Courier New" panose="02070309020205020404" pitchFamily="49" charset="0"/>
              </a:rPr>
              <a:t>fname</a:t>
            </a:r>
            <a:r>
              <a:rPr lang="en-US" altLang="en-US" sz="2800" dirty="0">
                <a:latin typeface="Courier New" panose="02070309020205020404" pitchFamily="49" charset="0"/>
                <a:cs typeface="Courier New" panose="02070309020205020404" pitchFamily="49" charset="0"/>
              </a:rPr>
              <a:t>, "r") as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for line in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nums.append</a:t>
            </a:r>
            <a:r>
              <a:rPr lang="en-US" altLang="en-US" sz="2800" dirty="0">
                <a:latin typeface="Courier New" panose="02070309020205020404" pitchFamily="49" charset="0"/>
                <a:cs typeface="Courier New" panose="02070309020205020404" pitchFamily="49" charset="0"/>
              </a:rPr>
              <a:t>(float(line))</a:t>
            </a:r>
          </a:p>
          <a:p>
            <a:pPr marL="0" indent="0" eaLnBrk="1" hangingPunct="1">
              <a:buNone/>
            </a:pPr>
            <a:r>
              <a:rPr lang="en-US" altLang="en-US" sz="2800" dirty="0">
                <a:latin typeface="Courier New" panose="02070309020205020404" pitchFamily="49" charset="0"/>
                <a:cs typeface="Courier New" panose="02070309020205020404" pitchFamily="49" charset="0"/>
              </a:rPr>
              <a:t>    return </a:t>
            </a:r>
            <a:r>
              <a:rPr lang="en-US" altLang="en-US" sz="2800" dirty="0" err="1">
                <a:latin typeface="Courier New" panose="02070309020205020404" pitchFamily="49" charset="0"/>
                <a:cs typeface="Courier New" panose="02070309020205020404" pitchFamily="49" charset="0"/>
              </a:rPr>
              <a:t>nums</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730369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We could also do this more succinctly with a list comprehension:</a:t>
            </a:r>
          </a:p>
          <a:p>
            <a:pPr marL="0" indent="0" eaLnBrk="1" hangingPunct="1">
              <a:buNone/>
            </a:pPr>
            <a:r>
              <a:rPr lang="en-US" altLang="en-US" sz="2800" dirty="0">
                <a:latin typeface="Courier New" panose="02070309020205020404" pitchFamily="49" charset="0"/>
                <a:cs typeface="Courier New" panose="02070309020205020404" pitchFamily="49" charset="0"/>
              </a:rPr>
              <a:t>def </a:t>
            </a:r>
            <a:r>
              <a:rPr lang="en-US" altLang="en-US" sz="2800" dirty="0" err="1">
                <a:latin typeface="Courier New" panose="02070309020205020404" pitchFamily="49" charset="0"/>
                <a:cs typeface="Courier New" panose="02070309020205020404" pitchFamily="49" charset="0"/>
              </a:rPr>
              <a:t>getNumbersFromFile</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fname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nums</a:t>
            </a:r>
            <a:r>
              <a:rPr lang="en-US" altLang="en-US" sz="2800" dirty="0">
                <a:latin typeface="Courier New" panose="02070309020205020404" pitchFamily="49" charset="0"/>
                <a:cs typeface="Courier New" panose="02070309020205020404" pitchFamily="49" charset="0"/>
              </a:rPr>
              <a:t> = []</a:t>
            </a:r>
          </a:p>
          <a:p>
            <a:pPr marL="0" indent="0" eaLnBrk="1" hangingPunct="1">
              <a:buNone/>
            </a:pPr>
            <a:r>
              <a:rPr lang="en-US" altLang="en-US" sz="2800" dirty="0">
                <a:latin typeface="Courier New" panose="02070309020205020404" pitchFamily="49" charset="0"/>
                <a:cs typeface="Courier New" panose="02070309020205020404" pitchFamily="49" charset="0"/>
              </a:rPr>
              <a:t>    with open(</a:t>
            </a:r>
            <a:r>
              <a:rPr lang="en-US" altLang="en-US" sz="2800" dirty="0" err="1">
                <a:latin typeface="Courier New" panose="02070309020205020404" pitchFamily="49" charset="0"/>
                <a:cs typeface="Courier New" panose="02070309020205020404" pitchFamily="49" charset="0"/>
              </a:rPr>
              <a:t>fname</a:t>
            </a:r>
            <a:r>
              <a:rPr lang="en-US" altLang="en-US" sz="2800" dirty="0">
                <a:latin typeface="Courier New" panose="02070309020205020404" pitchFamily="49" charset="0"/>
                <a:cs typeface="Courier New" panose="02070309020205020404" pitchFamily="49" charset="0"/>
              </a:rPr>
              <a:t>, "r") as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nums</a:t>
            </a:r>
            <a:r>
              <a:rPr lang="en-US" altLang="en-US" sz="2800" dirty="0">
                <a:latin typeface="Courier New" panose="02070309020205020404" pitchFamily="49" charset="0"/>
                <a:cs typeface="Courier New" panose="02070309020205020404" pitchFamily="49" charset="0"/>
              </a:rPr>
              <a:t> = [float(line) for line in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return </a:t>
            </a:r>
            <a:r>
              <a:rPr lang="en-US" altLang="en-US" sz="2800" dirty="0" err="1">
                <a:latin typeface="Courier New" panose="02070309020205020404" pitchFamily="49" charset="0"/>
                <a:cs typeface="Courier New" panose="02070309020205020404" pitchFamily="49" charset="0"/>
              </a:rPr>
              <a:t>nums</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6733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29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Using this approach, we need to be very careful with the format of the input file – there must be </a:t>
            </a:r>
            <a:r>
              <a:rPr lang="en-US" altLang="en-US" i="1" dirty="0"/>
              <a:t>exactly one</a:t>
            </a:r>
            <a:r>
              <a:rPr lang="en-US" altLang="en-US" dirty="0"/>
              <a:t> number on each line.</a:t>
            </a:r>
          </a:p>
          <a:p>
            <a:pPr eaLnBrk="1" hangingPunct="1"/>
            <a:r>
              <a:rPr lang="en-US" altLang="en-US" dirty="0"/>
              <a:t>A common error is to introduce an extra blank line at the bottom that may go unnoticed. This would cause</a:t>
            </a:r>
          </a:p>
          <a:p>
            <a:pPr marL="0" indent="0">
              <a:buNone/>
            </a:pPr>
            <a:r>
              <a:rPr lang="en-US" sz="2800" dirty="0">
                <a:latin typeface="Courier New" panose="02070309020205020404" pitchFamily="49" charset="0"/>
                <a:cs typeface="Courier New" panose="02070309020205020404" pitchFamily="49" charset="0"/>
              </a:rPr>
              <a:t>in &lt;</a:t>
            </a:r>
            <a:r>
              <a:rPr lang="en-US" sz="2800" dirty="0" err="1">
                <a:latin typeface="Courier New" panose="02070309020205020404" pitchFamily="49" charset="0"/>
                <a:cs typeface="Courier New" panose="02070309020205020404" pitchFamily="49" charset="0"/>
              </a:rPr>
              <a:t>listcomp</a:t>
            </a:r>
            <a:r>
              <a:rPr lang="en-US" sz="2800" dirty="0">
                <a:latin typeface="Courier New" panose="02070309020205020404" pitchFamily="49" charset="0"/>
                <a:cs typeface="Courier New" panose="02070309020205020404" pitchFamily="49" charset="0"/>
              </a:rPr>
              <a:t>&gt;</a:t>
            </a:r>
          </a:p>
          <a:p>
            <a:pPr marL="0" indent="0">
              <a:buNone/>
            </a:pP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 [float(line) for line in </a:t>
            </a:r>
            <a:r>
              <a:rPr lang="en-US" sz="2800" dirty="0" err="1">
                <a:latin typeface="Courier New" panose="02070309020205020404" pitchFamily="49" charset="0"/>
                <a:cs typeface="Courier New" panose="02070309020205020404" pitchFamily="49" charset="0"/>
              </a:rPr>
              <a:t>infile</a:t>
            </a:r>
            <a:r>
              <a:rPr lang="en-US" sz="2800" dirty="0">
                <a:latin typeface="Courier New" panose="02070309020205020404" pitchFamily="49" charset="0"/>
                <a:cs typeface="Courier New" panose="02070309020205020404" pitchFamily="49" charset="0"/>
              </a:rPr>
              <a:t>]</a:t>
            </a:r>
          </a:p>
          <a:p>
            <a:pPr marL="0" indent="0">
              <a:buNone/>
            </a:pPr>
            <a:r>
              <a:rPr lang="en-US" sz="2800" dirty="0" err="1">
                <a:latin typeface="Courier New" panose="02070309020205020404" pitchFamily="49" charset="0"/>
                <a:cs typeface="Courier New" panose="02070309020205020404" pitchFamily="49" charset="0"/>
              </a:rPr>
              <a:t>ValueError</a:t>
            </a:r>
            <a:r>
              <a:rPr lang="en-US" sz="2800" dirty="0">
                <a:latin typeface="Courier New" panose="02070309020205020404" pitchFamily="49" charset="0"/>
                <a:cs typeface="Courier New" panose="02070309020205020404" pitchFamily="49" charset="0"/>
              </a:rPr>
              <a:t>: could not convert string to float: ’’</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201821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23591233-8FB1-4DB1-910E-CBBF4402DA9F}" type="slidenum">
              <a:rPr lang="en-US" altLang="en-US" sz="1400">
                <a:latin typeface="Tahoma" panose="020B0604030504040204" pitchFamily="34" charset="0"/>
              </a:rPr>
              <a:pPr eaLnBrk="1" hangingPunct="1"/>
              <a:t>3</a:t>
            </a:fld>
            <a:endParaRPr lang="en-US" altLang="en-US" sz="1400">
              <a:latin typeface="Tahoma" panose="020B0604030504040204" pitchFamily="34" charset="0"/>
            </a:endParaRPr>
          </a:p>
        </p:txBody>
      </p:sp>
      <p:sp>
        <p:nvSpPr>
          <p:cNvPr id="5124" name="Rectangle 2"/>
          <p:cNvSpPr>
            <a:spLocks noGrp="1" noChangeArrowheads="1"/>
          </p:cNvSpPr>
          <p:nvPr>
            <p:ph type="title"/>
          </p:nvPr>
        </p:nvSpPr>
        <p:spPr/>
        <p:txBody>
          <a:bodyPr/>
          <a:lstStyle/>
          <a:p>
            <a:pPr eaLnBrk="1" hangingPunct="1"/>
            <a:r>
              <a:rPr lang="en-US" altLang="en-US"/>
              <a:t>Objectives</a:t>
            </a:r>
          </a:p>
        </p:txBody>
      </p:sp>
      <p:sp>
        <p:nvSpPr>
          <p:cNvPr id="9219" name="Rectangle 3"/>
          <p:cNvSpPr>
            <a:spLocks noGrp="1" noChangeArrowheads="1"/>
          </p:cNvSpPr>
          <p:nvPr>
            <p:ph type="body" idx="1"/>
          </p:nvPr>
        </p:nvSpPr>
        <p:spPr/>
        <p:txBody>
          <a:bodyPr/>
          <a:lstStyle/>
          <a:p>
            <a:pPr eaLnBrk="1" hangingPunct="1"/>
            <a:r>
              <a:rPr lang="en-US" altLang="en-US" dirty="0"/>
              <a:t>To understand binary data and the bytes data type and be able to create programs that store and load Python objects from files using the </a:t>
            </a:r>
            <a:r>
              <a:rPr lang="en-US" altLang="en-US" sz="2800" dirty="0">
                <a:latin typeface="Courier New" panose="02070309020205020404" pitchFamily="49" charset="0"/>
                <a:cs typeface="Courier New" panose="02070309020205020404" pitchFamily="49" charset="0"/>
              </a:rPr>
              <a:t>pickle</a:t>
            </a:r>
            <a:r>
              <a:rPr lang="en-US" altLang="en-US" dirty="0"/>
              <a:t> module.</a:t>
            </a:r>
          </a:p>
          <a:p>
            <a:pPr eaLnBrk="1" hangingPunct="1"/>
            <a:r>
              <a:rPr lang="en-US" altLang="en-US" dirty="0"/>
              <a:t>To recognize the similarity between working with local files and working with network resources.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 calcmode="lin" valueType="num">
                                      <p:cBhvr additive="base">
                                        <p:cTn id="7" dur="500" fill="hold"/>
                                        <p:tgtEl>
                                          <p:spTgt spid="921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21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219">
                                            <p:txEl>
                                              <p:pRg st="1" end="1"/>
                                            </p:txEl>
                                          </p:spTgt>
                                        </p:tgtEl>
                                        <p:attrNameLst>
                                          <p:attrName>style.visibility</p:attrName>
                                        </p:attrNameLst>
                                      </p:cBhvr>
                                      <p:to>
                                        <p:strVal val="visible"/>
                                      </p:to>
                                    </p:set>
                                    <p:anim calcmode="lin" valueType="num">
                                      <p:cBhvr additive="base">
                                        <p:cTn id="13" dur="500" fill="hold"/>
                                        <p:tgtEl>
                                          <p:spTgt spid="9219">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921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We could make our function more flexible by having it accept multiple numbers on the same line.</a:t>
            </a:r>
          </a:p>
          <a:p>
            <a:pPr eaLnBrk="1" hangingPunct="1"/>
            <a:r>
              <a:rPr lang="en-US" altLang="en-US" dirty="0"/>
              <a:t>A single line can easily be turned into a list of numbers using split in the list comprehension, similar to what we did when we had multiple numbers on a single line of interactive input:</a:t>
            </a:r>
          </a:p>
          <a:p>
            <a:pPr marL="0" indent="0" eaLnBrk="1" hangingPunct="1">
              <a:buNone/>
            </a:pPr>
            <a:r>
              <a:rPr lang="en-US" altLang="en-US" sz="2800" dirty="0" err="1">
                <a:latin typeface="Courier New" panose="02070309020205020404" pitchFamily="49" charset="0"/>
                <a:cs typeface="Courier New" panose="02070309020205020404" pitchFamily="49" charset="0"/>
              </a:rPr>
              <a:t>nums</a:t>
            </a:r>
            <a:r>
              <a:rPr lang="en-US" altLang="en-US" sz="2800" dirty="0">
                <a:latin typeface="Courier New" panose="02070309020205020404" pitchFamily="49" charset="0"/>
                <a:cs typeface="Courier New" panose="02070309020205020404" pitchFamily="49" charset="0"/>
              </a:rPr>
              <a:t> = [float(num) for x in </a:t>
            </a:r>
            <a:r>
              <a:rPr lang="en-US" altLang="en-US" sz="2800" dirty="0" err="1">
                <a:latin typeface="Courier New" panose="02070309020205020404" pitchFamily="49" charset="0"/>
                <a:cs typeface="Courier New" panose="02070309020205020404" pitchFamily="49" charset="0"/>
              </a:rPr>
              <a:t>line.split</a:t>
            </a:r>
            <a:r>
              <a:rPr lang="en-US" alt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604131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381000" y="2017713"/>
            <a:ext cx="11559117" cy="4114800"/>
          </a:xfrm>
        </p:spPr>
        <p:txBody>
          <a:bodyPr/>
          <a:lstStyle/>
          <a:p>
            <a:pPr eaLnBrk="1" hangingPunct="1"/>
            <a:r>
              <a:rPr lang="en-US" altLang="en-US" dirty="0"/>
              <a:t>To get all the numbers across multiple lines, we simply wrap this up in an accumulator loop that processes the lines of the input file:</a:t>
            </a:r>
          </a:p>
          <a:p>
            <a:pPr marL="0" indent="0" eaLnBrk="1" hangingPunct="1">
              <a:buNone/>
            </a:pPr>
            <a:r>
              <a:rPr lang="en-US" altLang="en-US" sz="2400" dirty="0">
                <a:latin typeface="Courier New" panose="02070309020205020404" pitchFamily="49" charset="0"/>
                <a:cs typeface="Courier New" panose="02070309020205020404" pitchFamily="49" charset="0"/>
              </a:rPr>
              <a:t>def </a:t>
            </a:r>
            <a:r>
              <a:rPr lang="en-US" altLang="en-US" sz="2400" dirty="0" err="1">
                <a:latin typeface="Courier New" panose="02070309020205020404" pitchFamily="49" charset="0"/>
                <a:cs typeface="Courier New" panose="02070309020205020404" pitchFamily="49" charset="0"/>
              </a:rPr>
              <a:t>getNumbersFromFile</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fname</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nums</a:t>
            </a:r>
            <a:r>
              <a:rPr lang="en-US" altLang="en-US" sz="2400" dirty="0">
                <a:latin typeface="Courier New" panose="02070309020205020404" pitchFamily="49" charset="0"/>
                <a:cs typeface="Courier New" panose="02070309020205020404" pitchFamily="49" charset="0"/>
              </a:rPr>
              <a:t> = []</a:t>
            </a:r>
          </a:p>
          <a:p>
            <a:pPr marL="0" indent="0" eaLnBrk="1" hangingPunct="1">
              <a:buNone/>
            </a:pPr>
            <a:r>
              <a:rPr lang="en-US" altLang="en-US" sz="2400" dirty="0">
                <a:latin typeface="Courier New" panose="02070309020205020404" pitchFamily="49" charset="0"/>
                <a:cs typeface="Courier New" panose="02070309020205020404" pitchFamily="49" charset="0"/>
              </a:rPr>
              <a:t>    with open(</a:t>
            </a:r>
            <a:r>
              <a:rPr lang="en-US" altLang="en-US" sz="2400" dirty="0" err="1">
                <a:latin typeface="Courier New" panose="02070309020205020404" pitchFamily="49" charset="0"/>
                <a:cs typeface="Courier New" panose="02070309020205020404" pitchFamily="49" charset="0"/>
              </a:rPr>
              <a:t>fname</a:t>
            </a:r>
            <a:r>
              <a:rPr lang="en-US" altLang="en-US" sz="2400" dirty="0">
                <a:latin typeface="Courier New" panose="02070309020205020404" pitchFamily="49" charset="0"/>
                <a:cs typeface="Courier New" panose="02070309020205020404" pitchFamily="49" charset="0"/>
              </a:rPr>
              <a:t>, "r") as </a:t>
            </a:r>
            <a:r>
              <a:rPr lang="en-US" altLang="en-US" sz="2400" dirty="0" err="1">
                <a:latin typeface="Courier New" panose="02070309020205020404" pitchFamily="49" charset="0"/>
                <a:cs typeface="Courier New" panose="02070309020205020404" pitchFamily="49" charset="0"/>
              </a:rPr>
              <a:t>infile</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for line in </a:t>
            </a:r>
            <a:r>
              <a:rPr lang="en-US" altLang="en-US" sz="2400" dirty="0" err="1">
                <a:latin typeface="Courier New" panose="02070309020205020404" pitchFamily="49" charset="0"/>
                <a:cs typeface="Courier New" panose="02070309020205020404" pitchFamily="49" charset="0"/>
              </a:rPr>
              <a:t>infile</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newnums</a:t>
            </a:r>
            <a:r>
              <a:rPr lang="en-US" altLang="en-US" sz="2400" dirty="0">
                <a:latin typeface="Courier New" panose="02070309020205020404" pitchFamily="49" charset="0"/>
                <a:cs typeface="Courier New" panose="02070309020205020404" pitchFamily="49" charset="0"/>
              </a:rPr>
              <a:t> = [float(num) for x in </a:t>
            </a:r>
            <a:r>
              <a:rPr lang="en-US" altLang="en-US" sz="2400" dirty="0" err="1">
                <a:latin typeface="Courier New" panose="02070309020205020404" pitchFamily="49" charset="0"/>
                <a:cs typeface="Courier New" panose="02070309020205020404" pitchFamily="49" charset="0"/>
              </a:rPr>
              <a:t>line.split</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a:t>
            </a:r>
            <a:r>
              <a:rPr lang="en-US" altLang="en-US" sz="2400" dirty="0" err="1">
                <a:latin typeface="Courier New" panose="02070309020205020404" pitchFamily="49" charset="0"/>
                <a:cs typeface="Courier New" panose="02070309020205020404" pitchFamily="49" charset="0"/>
              </a:rPr>
              <a:t>nums.extend</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newnums</a:t>
            </a:r>
            <a:r>
              <a:rPr lang="en-US" altLang="en-US" sz="2400" dirty="0">
                <a:latin typeface="Courier New" panose="02070309020205020404" pitchFamily="49" charset="0"/>
                <a:cs typeface="Courier New" panose="02070309020205020404" pitchFamily="49" charset="0"/>
              </a:rPr>
              <a:t>)</a:t>
            </a:r>
          </a:p>
          <a:p>
            <a:pPr marL="0" indent="0" eaLnBrk="1" hangingPunct="1">
              <a:buNone/>
            </a:pPr>
            <a:r>
              <a:rPr lang="en-US" altLang="en-US" sz="2400" dirty="0">
                <a:latin typeface="Courier New" panose="02070309020205020404" pitchFamily="49" charset="0"/>
                <a:cs typeface="Courier New" panose="02070309020205020404" pitchFamily="49" charset="0"/>
              </a:rPr>
              <a:t>    return </a:t>
            </a:r>
            <a:r>
              <a:rPr lang="en-US" altLang="en-US" sz="2400" dirty="0" err="1">
                <a:latin typeface="Courier New" panose="02070309020205020404" pitchFamily="49" charset="0"/>
                <a:cs typeface="Courier New" panose="02070309020205020404" pitchFamily="49" charset="0"/>
              </a:rPr>
              <a:t>nums</a:t>
            </a:r>
            <a:endParaRPr lang="en-US" altLang="en-US" sz="2400" dirty="0">
              <a:latin typeface="Courier New" panose="02070309020205020404" pitchFamily="49" charset="0"/>
              <a:cs typeface="Courier New" panose="02070309020205020404" pitchFamily="49" charset="0"/>
            </a:endParaRPr>
          </a:p>
          <a:p>
            <a:pPr marL="0" indent="0" eaLnBrk="1" hangingPunct="1">
              <a:buNone/>
            </a:pPr>
            <a:endParaRPr lang="en-US" altLang="en-US" dirty="0"/>
          </a:p>
        </p:txBody>
      </p:sp>
    </p:spTree>
    <p:extLst>
      <p:ext uri="{BB962C8B-B14F-4D97-AF65-F5344CB8AC3E}">
        <p14:creationId xmlns:p14="http://schemas.microsoft.com/office/powerpoint/2010/main" val="24551507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Here the accumulator is called </a:t>
            </a:r>
            <a:r>
              <a:rPr lang="en-US" altLang="en-US" sz="2800" dirty="0" err="1">
                <a:latin typeface="Courier New" panose="02070309020205020404" pitchFamily="49" charset="0"/>
                <a:cs typeface="Courier New" panose="02070309020205020404" pitchFamily="49" charset="0"/>
              </a:rPr>
              <a:t>nums</a:t>
            </a:r>
            <a:r>
              <a:rPr lang="en-US" altLang="en-US" dirty="0"/>
              <a:t> and the list created from each line is called </a:t>
            </a:r>
            <a:r>
              <a:rPr lang="en-US" altLang="en-US" sz="2800" dirty="0" err="1">
                <a:latin typeface="Courier New" panose="02070309020205020404" pitchFamily="49" charset="0"/>
                <a:cs typeface="Courier New" panose="02070309020205020404" pitchFamily="49" charset="0"/>
              </a:rPr>
              <a:t>newnums</a:t>
            </a:r>
            <a:r>
              <a:rPr lang="en-US" altLang="en-US" dirty="0"/>
              <a:t>.</a:t>
            </a:r>
          </a:p>
          <a:p>
            <a:pPr eaLnBrk="1" hangingPunct="1"/>
            <a:r>
              <a:rPr lang="en-US" altLang="en-US" dirty="0"/>
              <a:t>The final line in the loop body appends the numbers from the current line to the end of the accumulator using the </a:t>
            </a:r>
            <a:r>
              <a:rPr lang="en-US" altLang="en-US" sz="2800" dirty="0">
                <a:latin typeface="Courier New" panose="02070309020205020404" pitchFamily="49" charset="0"/>
                <a:cs typeface="Courier New" panose="02070309020205020404" pitchFamily="49" charset="0"/>
              </a:rPr>
              <a:t>list</a:t>
            </a:r>
            <a:r>
              <a:rPr lang="en-US" altLang="en-US" dirty="0"/>
              <a:t> extend method introduced in chapter 9.</a:t>
            </a:r>
          </a:p>
          <a:p>
            <a:pPr eaLnBrk="1" hangingPunct="1"/>
            <a:r>
              <a:rPr lang="en-US" altLang="en-US" dirty="0"/>
              <a:t>This version of the stats program appears in </a:t>
            </a:r>
            <a:r>
              <a:rPr lang="en-US" altLang="en-US" sz="2800" dirty="0">
                <a:latin typeface="Courier New" panose="02070309020205020404" pitchFamily="49" charset="0"/>
                <a:cs typeface="Courier New" panose="02070309020205020404" pitchFamily="49" charset="0"/>
              </a:rPr>
              <a:t>stats3.py</a:t>
            </a:r>
            <a:r>
              <a:rPr lang="en-US" altLang="en-US" dirty="0"/>
              <a:t>.</a:t>
            </a:r>
          </a:p>
        </p:txBody>
      </p:sp>
    </p:spTree>
    <p:extLst>
      <p:ext uri="{BB962C8B-B14F-4D97-AF65-F5344CB8AC3E}">
        <p14:creationId xmlns:p14="http://schemas.microsoft.com/office/powerpoint/2010/main" val="39212023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Reading from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Using this approach has several benefits:</a:t>
            </a:r>
          </a:p>
          <a:p>
            <a:pPr lvl="1" eaLnBrk="1" hangingPunct="1"/>
            <a:r>
              <a:rPr lang="en-US" altLang="en-US" dirty="0"/>
              <a:t>It allows you to create a data file with as many numbers on each line as you want.</a:t>
            </a:r>
          </a:p>
          <a:p>
            <a:pPr lvl="1" eaLnBrk="1" hangingPunct="1"/>
            <a:r>
              <a:rPr lang="en-US" altLang="en-US" dirty="0"/>
              <a:t>The program will also be more robust by handling accidental blank lines (Do you see how?).</a:t>
            </a:r>
          </a:p>
        </p:txBody>
      </p:sp>
    </p:spTree>
    <p:extLst>
      <p:ext uri="{BB962C8B-B14F-4D97-AF65-F5344CB8AC3E}">
        <p14:creationId xmlns:p14="http://schemas.microsoft.com/office/powerpoint/2010/main" val="5212211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Writing to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Opening a file for writing prepares that file to receive data.</a:t>
            </a:r>
          </a:p>
          <a:p>
            <a:pPr eaLnBrk="1" hangingPunct="1"/>
            <a:r>
              <a:rPr lang="en-US" altLang="en-US" dirty="0"/>
              <a:t>If no file with the given name exists, a new file will be created.</a:t>
            </a:r>
          </a:p>
          <a:p>
            <a:pPr eaLnBrk="1" hangingPunct="1"/>
            <a:r>
              <a:rPr lang="en-US" altLang="en-US" b="1" dirty="0"/>
              <a:t>If a file with the given name </a:t>
            </a:r>
            <a:r>
              <a:rPr lang="en-US" altLang="en-US" b="1" i="1" dirty="0"/>
              <a:t>does</a:t>
            </a:r>
            <a:r>
              <a:rPr lang="en-US" altLang="en-US" b="1" dirty="0"/>
              <a:t> exist, Python will delete it and create a new, empty file.</a:t>
            </a:r>
            <a:endParaRPr lang="en-US" altLang="en-US" dirty="0"/>
          </a:p>
          <a:p>
            <a:pPr marL="0" indent="0">
              <a:buNone/>
            </a:pPr>
            <a:r>
              <a:rPr lang="en-US" sz="2800" dirty="0">
                <a:latin typeface="Courier New" panose="02070309020205020404" pitchFamily="49" charset="0"/>
                <a:cs typeface="Courier New" panose="02070309020205020404" pitchFamily="49" charset="0"/>
              </a:rPr>
              <a:t>with open("</a:t>
            </a:r>
            <a:r>
              <a:rPr lang="en-US" sz="2800" dirty="0" err="1">
                <a:latin typeface="Courier New" panose="02070309020205020404" pitchFamily="49" charset="0"/>
                <a:cs typeface="Courier New" panose="02070309020205020404" pitchFamily="49" charset="0"/>
              </a:rPr>
              <a:t>mydata.out</a:t>
            </a:r>
            <a:r>
              <a:rPr lang="en-US" sz="2800" dirty="0">
                <a:latin typeface="Courier New" panose="02070309020205020404" pitchFamily="49" charset="0"/>
                <a:cs typeface="Courier New" panose="02070309020205020404" pitchFamily="49" charset="0"/>
              </a:rPr>
              <a:t>", "w") as </a:t>
            </a:r>
            <a:r>
              <a:rPr lang="en-US" sz="2800" dirty="0" err="1">
                <a:latin typeface="Courier New" panose="02070309020205020404" pitchFamily="49" charset="0"/>
                <a:cs typeface="Courier New" panose="02070309020205020404" pitchFamily="49" charset="0"/>
              </a:rPr>
              <a:t>outfile</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 do things with </a:t>
            </a:r>
            <a:r>
              <a:rPr lang="en-US" sz="2800" dirty="0" err="1">
                <a:latin typeface="Courier New" panose="02070309020205020404" pitchFamily="49" charset="0"/>
                <a:cs typeface="Courier New" panose="02070309020205020404" pitchFamily="49" charset="0"/>
              </a:rPr>
              <a:t>outfile</a:t>
            </a:r>
            <a:r>
              <a:rPr lang="en-US" sz="2800" dirty="0">
                <a:latin typeface="Courier New" panose="02070309020205020404" pitchFamily="49" charset="0"/>
                <a:cs typeface="Courier New" panose="02070309020205020404" pitchFamily="49" charset="0"/>
              </a:rPr>
              <a:t> here</a:t>
            </a:r>
            <a:endParaRPr lang="en-US" altLang="en-US"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759723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Writing to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 easiest way to write information into a text file is to use the </a:t>
            </a:r>
            <a:r>
              <a:rPr lang="en-US" altLang="en-US" sz="2800" dirty="0">
                <a:latin typeface="Courier New" panose="02070309020205020404" pitchFamily="49" charset="0"/>
                <a:cs typeface="Courier New" panose="02070309020205020404" pitchFamily="49" charset="0"/>
              </a:rPr>
              <a:t>print</a:t>
            </a:r>
            <a:r>
              <a:rPr lang="en-US" altLang="en-US" dirty="0"/>
              <a:t> function.</a:t>
            </a:r>
          </a:p>
          <a:p>
            <a:pPr eaLnBrk="1" hangingPunct="1"/>
            <a:r>
              <a:rPr lang="en-US" altLang="en-US" dirty="0"/>
              <a:t>To do this, simply add an extra keyword parameter that specifies the file:</a:t>
            </a:r>
            <a:br>
              <a:rPr lang="en-US" altLang="en-US" dirty="0"/>
            </a:br>
            <a:r>
              <a:rPr lang="en-US" sz="2800" dirty="0">
                <a:latin typeface="Courier New" panose="02070309020205020404" pitchFamily="49" charset="0"/>
                <a:cs typeface="Courier New" panose="02070309020205020404" pitchFamily="49" charset="0"/>
              </a:rPr>
              <a:t>print(..., file=&lt;</a:t>
            </a:r>
            <a:r>
              <a:rPr lang="en-US" sz="2800" dirty="0" err="1">
                <a:latin typeface="Courier New" panose="02070309020205020404" pitchFamily="49" charset="0"/>
                <a:cs typeface="Courier New" panose="02070309020205020404" pitchFamily="49" charset="0"/>
              </a:rPr>
              <a:t>outputfile</a:t>
            </a:r>
            <a:r>
              <a:rPr lang="en-US" sz="2800" dirty="0">
                <a:latin typeface="Courier New" panose="02070309020205020404" pitchFamily="49" charset="0"/>
                <a:cs typeface="Courier New" panose="02070309020205020404" pitchFamily="49" charset="0"/>
              </a:rPr>
              <a:t>&gt;)</a:t>
            </a:r>
          </a:p>
          <a:p>
            <a:pPr eaLnBrk="1" hangingPunct="1"/>
            <a:r>
              <a:rPr lang="en-US" altLang="en-US" dirty="0">
                <a:cs typeface="Courier New" panose="02070309020205020404" pitchFamily="49" charset="0"/>
              </a:rPr>
              <a:t>This behaves exactly like a normal </a:t>
            </a:r>
            <a:r>
              <a:rPr lang="en-US" altLang="en-US" sz="2800"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except the result is sent to </a:t>
            </a:r>
            <a:r>
              <a:rPr lang="en-US" altLang="en-US" sz="2800" dirty="0" err="1">
                <a:latin typeface="Courier New" panose="02070309020205020404" pitchFamily="49" charset="0"/>
                <a:cs typeface="Courier New" panose="02070309020205020404" pitchFamily="49" charset="0"/>
              </a:rPr>
              <a:t>outputfile</a:t>
            </a:r>
            <a:r>
              <a:rPr lang="en-US" altLang="en-US" dirty="0">
                <a:cs typeface="Courier New" panose="02070309020205020404" pitchFamily="49" charset="0"/>
              </a:rPr>
              <a:t> rather than the screen.</a:t>
            </a:r>
          </a:p>
        </p:txBody>
      </p:sp>
    </p:spTree>
    <p:extLst>
      <p:ext uri="{BB962C8B-B14F-4D97-AF65-F5344CB8AC3E}">
        <p14:creationId xmlns:p14="http://schemas.microsoft.com/office/powerpoint/2010/main" val="32878583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Writing to a File</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Here’s a program to create a text file with a haiku about programming:</a:t>
            </a:r>
          </a:p>
          <a:p>
            <a:pPr marL="0" indent="0">
              <a:buNone/>
            </a:pPr>
            <a:r>
              <a:rPr lang="en-US" sz="2800" dirty="0">
                <a:latin typeface="Courier New" panose="02070309020205020404" pitchFamily="49" charset="0"/>
                <a:cs typeface="Courier New" panose="02070309020205020404" pitchFamily="49" charset="0"/>
              </a:rPr>
              <a:t># haiku.py</a:t>
            </a:r>
          </a:p>
          <a:p>
            <a:pPr marL="0" indent="0">
              <a:buNone/>
            </a:pPr>
            <a:r>
              <a:rPr lang="en-US" sz="2800" dirty="0">
                <a:latin typeface="Courier New" panose="02070309020205020404" pitchFamily="49" charset="0"/>
                <a:cs typeface="Courier New" panose="02070309020205020404" pitchFamily="49" charset="0"/>
              </a:rPr>
              <a:t>def main():</a:t>
            </a:r>
          </a:p>
          <a:p>
            <a:pPr marL="0" indent="0">
              <a:buNone/>
            </a:pPr>
            <a:r>
              <a:rPr lang="en-US" sz="2800" dirty="0">
                <a:latin typeface="Courier New" panose="02070309020205020404" pitchFamily="49" charset="0"/>
                <a:cs typeface="Courier New" panose="02070309020205020404" pitchFamily="49" charset="0"/>
              </a:rPr>
              <a:t>    haiku = ["White space and syntax",</a:t>
            </a:r>
          </a:p>
          <a:p>
            <a:pPr marL="0" indent="0">
              <a:buNone/>
            </a:pPr>
            <a:r>
              <a:rPr lang="en-US" sz="2800" dirty="0">
                <a:latin typeface="Courier New" panose="02070309020205020404" pitchFamily="49" charset="0"/>
                <a:cs typeface="Courier New" panose="02070309020205020404" pitchFamily="49" charset="0"/>
              </a:rPr>
              <a:t>             "Python code flows like water",</a:t>
            </a:r>
          </a:p>
          <a:p>
            <a:pPr marL="0" indent="0">
              <a:buNone/>
            </a:pPr>
            <a:r>
              <a:rPr lang="en-US" sz="2800" dirty="0">
                <a:latin typeface="Courier New" panose="02070309020205020404" pitchFamily="49" charset="0"/>
                <a:cs typeface="Courier New" panose="02070309020205020404" pitchFamily="49" charset="0"/>
              </a:rPr>
              <a:t>             "Solutions emerge"]</a:t>
            </a:r>
            <a:br>
              <a:rPr lang="en-US" sz="2800" dirty="0">
                <a:latin typeface="Courier New" panose="02070309020205020404" pitchFamily="49" charset="0"/>
                <a:cs typeface="Courier New" panose="02070309020205020404" pitchFamily="49" charset="0"/>
              </a:rPr>
            </a:br>
            <a:r>
              <a:rPr lang="en-US" sz="2800" dirty="0">
                <a:latin typeface="Courier New" panose="02070309020205020404" pitchFamily="49" charset="0"/>
                <a:cs typeface="Courier New" panose="02070309020205020404" pitchFamily="49" charset="0"/>
              </a:rPr>
              <a:t>    print("I have a haiku for you.")</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25711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Writing to a File</a:t>
            </a:r>
          </a:p>
        </p:txBody>
      </p:sp>
      <p:sp>
        <p:nvSpPr>
          <p:cNvPr id="10243" name="Rectangle 3"/>
          <p:cNvSpPr>
            <a:spLocks noGrp="1" noChangeArrowheads="1"/>
          </p:cNvSpPr>
          <p:nvPr>
            <p:ph type="body" idx="1"/>
          </p:nvPr>
        </p:nvSpPr>
        <p:spPr>
          <a:xfrm>
            <a:off x="304800" y="2017713"/>
            <a:ext cx="12039600" cy="4114800"/>
          </a:xfrm>
        </p:spPr>
        <p:txBody>
          <a:bodyPr/>
          <a:lstStyle/>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fname</a:t>
            </a:r>
            <a:r>
              <a:rPr lang="en-US" sz="2400" dirty="0">
                <a:latin typeface="Courier New" panose="02070309020205020404" pitchFamily="49" charset="0"/>
                <a:cs typeface="Courier New" panose="02070309020205020404" pitchFamily="49" charset="0"/>
              </a:rPr>
              <a:t> = input("Enter a file name to receive the haiku: ")</a:t>
            </a:r>
          </a:p>
          <a:p>
            <a:pPr marL="0" indent="0">
              <a:buNone/>
            </a:pPr>
            <a:r>
              <a:rPr lang="en-US" sz="2400" dirty="0">
                <a:latin typeface="Courier New" panose="02070309020205020404" pitchFamily="49" charset="0"/>
                <a:cs typeface="Courier New" panose="02070309020205020404" pitchFamily="49" charset="0"/>
              </a:rPr>
              <a:t>    with open(</a:t>
            </a:r>
            <a:r>
              <a:rPr lang="en-US" sz="2400" dirty="0" err="1">
                <a:latin typeface="Courier New" panose="02070309020205020404" pitchFamily="49" charset="0"/>
                <a:cs typeface="Courier New" panose="02070309020205020404" pitchFamily="49" charset="0"/>
              </a:rPr>
              <a:t>fname</a:t>
            </a:r>
            <a:r>
              <a:rPr lang="en-US" sz="2400" dirty="0">
                <a:latin typeface="Courier New" panose="02070309020205020404" pitchFamily="49" charset="0"/>
                <a:cs typeface="Courier New" panose="02070309020205020404" pitchFamily="49" charset="0"/>
              </a:rPr>
              <a:t>, "w") as </a:t>
            </a:r>
            <a:r>
              <a:rPr lang="en-US" sz="2400" dirty="0" err="1">
                <a:latin typeface="Courier New" panose="02070309020205020404" pitchFamily="49" charset="0"/>
                <a:cs typeface="Courier New" panose="02070309020205020404" pitchFamily="49" charset="0"/>
              </a:rPr>
              <a:t>haikufile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for line in haiku:</a:t>
            </a:r>
          </a:p>
          <a:p>
            <a:pPr marL="0" indent="0">
              <a:buNone/>
            </a:pPr>
            <a:r>
              <a:rPr lang="en-US" sz="2400" dirty="0">
                <a:latin typeface="Courier New" panose="02070309020205020404" pitchFamily="49" charset="0"/>
                <a:cs typeface="Courier New" panose="02070309020205020404" pitchFamily="49" charset="0"/>
              </a:rPr>
              <a:t>            print(line, file=</a:t>
            </a:r>
            <a:r>
              <a:rPr lang="en-US" sz="2400" dirty="0" err="1">
                <a:latin typeface="Courier New" panose="02070309020205020404" pitchFamily="49" charset="0"/>
                <a:cs typeface="Courier New" panose="02070309020205020404" pitchFamily="49" charset="0"/>
              </a:rPr>
              <a:t>haikufile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f"Look</a:t>
            </a:r>
            <a:r>
              <a:rPr lang="en-US" sz="2400" dirty="0">
                <a:latin typeface="Courier New" panose="02070309020205020404" pitchFamily="49" charset="0"/>
                <a:cs typeface="Courier New" panose="02070309020205020404" pitchFamily="49" charset="0"/>
              </a:rPr>
              <a:t> in {</a:t>
            </a:r>
            <a:r>
              <a:rPr lang="en-US" sz="2400" dirty="0" err="1">
                <a:latin typeface="Courier New" panose="02070309020205020404" pitchFamily="49" charset="0"/>
                <a:cs typeface="Courier New" panose="02070309020205020404" pitchFamily="49" charset="0"/>
              </a:rPr>
              <a:t>fname</a:t>
            </a:r>
            <a:r>
              <a:rPr lang="en-US" sz="2400" dirty="0">
                <a:latin typeface="Courier New" panose="02070309020205020404" pitchFamily="49" charset="0"/>
                <a:cs typeface="Courier New" panose="02070309020205020404" pitchFamily="49" charset="0"/>
              </a:rPr>
              <a:t>} to see your haiku")</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32673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Batch Processing</a:t>
            </a:r>
          </a:p>
        </p:txBody>
      </p:sp>
      <p:sp>
        <p:nvSpPr>
          <p:cNvPr id="10243" name="Rectangle 3"/>
          <p:cNvSpPr>
            <a:spLocks noGrp="1" noChangeArrowheads="1"/>
          </p:cNvSpPr>
          <p:nvPr>
            <p:ph type="body" idx="1"/>
          </p:nvPr>
        </p:nvSpPr>
        <p:spPr>
          <a:xfrm>
            <a:off x="609600" y="2017713"/>
            <a:ext cx="11330517" cy="4114800"/>
          </a:xfrm>
        </p:spPr>
        <p:txBody>
          <a:bodyPr/>
          <a:lstStyle/>
          <a:p>
            <a:pPr eaLnBrk="1" hangingPunct="1"/>
            <a:r>
              <a:rPr lang="en-US" altLang="en-US" dirty="0"/>
              <a:t>To see how these pieces fit together in a larger example, let’s redo the username generation program from Chapter 8.</a:t>
            </a:r>
          </a:p>
          <a:p>
            <a:pPr eaLnBrk="1" hangingPunct="1"/>
            <a:r>
              <a:rPr lang="en-US" altLang="en-US" dirty="0"/>
              <a:t>Our previous version created usernames interactively by having the user type in his or her name.</a:t>
            </a:r>
          </a:p>
          <a:p>
            <a:pPr eaLnBrk="1" hangingPunct="1"/>
            <a:r>
              <a:rPr lang="en-US" altLang="en-US" dirty="0"/>
              <a:t>If we were setting up accounts for a large number of users, this process would probably not be done interactively,  but in </a:t>
            </a:r>
            <a:r>
              <a:rPr lang="en-US" altLang="en-US" i="1" dirty="0"/>
              <a:t>batch</a:t>
            </a:r>
            <a:r>
              <a:rPr lang="en-US" altLang="en-US" dirty="0"/>
              <a:t> mode, where program input and output is done through files.</a:t>
            </a:r>
          </a:p>
        </p:txBody>
      </p:sp>
    </p:spTree>
    <p:extLst>
      <p:ext uri="{BB962C8B-B14F-4D97-AF65-F5344CB8AC3E}">
        <p14:creationId xmlns:p14="http://schemas.microsoft.com/office/powerpoint/2010/main" val="15133937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39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Batch Processing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Each line of the input file will contain the first and last names of a new user separated by one or more spaces.</a:t>
            </a:r>
          </a:p>
          <a:p>
            <a:pPr eaLnBrk="1" hangingPunct="1"/>
            <a:r>
              <a:rPr lang="en-US" altLang="en-US" dirty="0"/>
              <a:t>The program produces an output file containing a line for each generated username.</a:t>
            </a:r>
          </a:p>
        </p:txBody>
      </p:sp>
    </p:spTree>
    <p:extLst>
      <p:ext uri="{BB962C8B-B14F-4D97-AF65-F5344CB8AC3E}">
        <p14:creationId xmlns:p14="http://schemas.microsoft.com/office/powerpoint/2010/main" val="3650831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Text Files</a:t>
            </a:r>
          </a:p>
        </p:txBody>
      </p:sp>
      <p:sp>
        <p:nvSpPr>
          <p:cNvPr id="10243" name="Rectangle 3"/>
          <p:cNvSpPr>
            <a:spLocks noGrp="1" noChangeArrowheads="1"/>
          </p:cNvSpPr>
          <p:nvPr>
            <p:ph type="body" idx="1"/>
          </p:nvPr>
        </p:nvSpPr>
        <p:spPr/>
        <p:txBody>
          <a:bodyPr/>
          <a:lstStyle/>
          <a:p>
            <a:pPr eaLnBrk="1" hangingPunct="1"/>
            <a:r>
              <a:rPr lang="en-US" altLang="en-US" dirty="0"/>
              <a:t>In all of the examples so far, data has either been embedded in the program code or entered by the user when the program runs.</a:t>
            </a:r>
          </a:p>
          <a:p>
            <a:pPr eaLnBrk="1" hangingPunct="1"/>
            <a:r>
              <a:rPr lang="en-US" altLang="en-US" dirty="0"/>
              <a:t>We lack a mechanism for entering data and having that data persist from one run of the program to the next.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Batch Processing</a:t>
            </a:r>
          </a:p>
        </p:txBody>
      </p:sp>
      <p:sp>
        <p:nvSpPr>
          <p:cNvPr id="10243" name="Rectangle 3"/>
          <p:cNvSpPr>
            <a:spLocks noGrp="1" noChangeArrowheads="1"/>
          </p:cNvSpPr>
          <p:nvPr>
            <p:ph type="body" idx="1"/>
          </p:nvPr>
        </p:nvSpPr>
        <p:spPr>
          <a:xfrm>
            <a:off x="152400" y="2017713"/>
            <a:ext cx="11787717" cy="4114800"/>
          </a:xfrm>
        </p:spPr>
        <p:txBody>
          <a:bodyPr/>
          <a:lstStyle/>
          <a:p>
            <a:pPr marL="0" indent="0">
              <a:buNone/>
            </a:pPr>
            <a:r>
              <a:rPr lang="en-US" sz="2200" dirty="0">
                <a:latin typeface="Courier New" panose="02070309020205020404" pitchFamily="49" charset="0"/>
                <a:cs typeface="Courier New" panose="02070309020205020404" pitchFamily="49" charset="0"/>
              </a:rPr>
              <a:t># userfile.py</a:t>
            </a:r>
          </a:p>
          <a:p>
            <a:pPr marL="0" indent="0">
              <a:buNone/>
            </a:pPr>
            <a:r>
              <a:rPr lang="en-US" sz="2200" dirty="0">
                <a:latin typeface="Courier New" panose="02070309020205020404" pitchFamily="49" charset="0"/>
                <a:cs typeface="Courier New" panose="02070309020205020404" pitchFamily="49" charset="0"/>
              </a:rPr>
              <a:t># Program to create a file of usernames in batch mode.</a:t>
            </a:r>
          </a:p>
          <a:p>
            <a:pPr marL="0" indent="0">
              <a:buNone/>
            </a:pPr>
            <a:r>
              <a:rPr lang="en-US" sz="2200" dirty="0">
                <a:latin typeface="Courier New" panose="02070309020205020404" pitchFamily="49" charset="0"/>
                <a:cs typeface="Courier New" panose="02070309020205020404" pitchFamily="49" charset="0"/>
              </a:rPr>
              <a:t>def main():</a:t>
            </a:r>
          </a:p>
          <a:p>
            <a:pPr marL="0" indent="0">
              <a:buNone/>
            </a:pPr>
            <a:r>
              <a:rPr lang="en-US" sz="2200" dirty="0">
                <a:latin typeface="Courier New" panose="02070309020205020404" pitchFamily="49" charset="0"/>
                <a:cs typeface="Courier New" panose="02070309020205020404" pitchFamily="49" charset="0"/>
              </a:rPr>
              <a:t>    print("This program creates a file of usernames from a")</a:t>
            </a:r>
          </a:p>
          <a:p>
            <a:pPr marL="0" indent="0">
              <a:buNone/>
            </a:pPr>
            <a:r>
              <a:rPr lang="en-US" sz="2200" dirty="0">
                <a:latin typeface="Courier New" panose="02070309020205020404" pitchFamily="49" charset="0"/>
                <a:cs typeface="Courier New" panose="02070309020205020404" pitchFamily="49" charset="0"/>
              </a:rPr>
              <a:t>    print("file of names.")</a:t>
            </a:r>
          </a:p>
          <a:p>
            <a:pPr marL="0" indent="0">
              <a:buNone/>
            </a:pPr>
            <a:r>
              <a:rPr lang="en-US" sz="2200" dirty="0">
                <a:latin typeface="Courier New" panose="02070309020205020404" pitchFamily="49" charset="0"/>
                <a:cs typeface="Courier New" panose="02070309020205020404" pitchFamily="49" charset="0"/>
              </a:rPr>
              <a:t>    # get the file names</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infileName</a:t>
            </a:r>
            <a:r>
              <a:rPr lang="en-US" sz="2200" dirty="0">
                <a:latin typeface="Courier New" panose="02070309020205020404" pitchFamily="49" charset="0"/>
                <a:cs typeface="Courier New" panose="02070309020205020404" pitchFamily="49" charset="0"/>
              </a:rPr>
              <a:t> = input("What file are the names in? ")</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outfileName</a:t>
            </a:r>
            <a:r>
              <a:rPr lang="en-US" sz="2200" dirty="0">
                <a:latin typeface="Courier New" panose="02070309020205020404" pitchFamily="49" charset="0"/>
                <a:cs typeface="Courier New" panose="02070309020205020404" pitchFamily="49" charset="0"/>
              </a:rPr>
              <a:t> = input("What file should the usernames go in? ")</a:t>
            </a: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478566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Batch Processing</a:t>
            </a:r>
          </a:p>
        </p:txBody>
      </p:sp>
      <p:sp>
        <p:nvSpPr>
          <p:cNvPr id="10243" name="Rectangle 3"/>
          <p:cNvSpPr>
            <a:spLocks noGrp="1" noChangeArrowheads="1"/>
          </p:cNvSpPr>
          <p:nvPr>
            <p:ph type="body" idx="1"/>
          </p:nvPr>
        </p:nvSpPr>
        <p:spPr>
          <a:xfrm>
            <a:off x="202141" y="1985169"/>
            <a:ext cx="11989859" cy="4114800"/>
          </a:xfrm>
        </p:spPr>
        <p:txBody>
          <a:bodyPr/>
          <a:lstStyle/>
          <a:p>
            <a:pPr marL="0" indent="0">
              <a:buNone/>
            </a:pPr>
            <a:r>
              <a:rPr lang="en-US" sz="2200" dirty="0">
                <a:latin typeface="Courier New" panose="02070309020205020404" pitchFamily="49" charset="0"/>
                <a:cs typeface="Courier New" panose="02070309020205020404" pitchFamily="49" charset="0"/>
              </a:rPr>
              <a:t>    # open the files</a:t>
            </a:r>
          </a:p>
          <a:p>
            <a:pPr marL="0" indent="0">
              <a:buNone/>
            </a:pPr>
            <a:r>
              <a:rPr lang="en-US" sz="2200"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with open(</a:t>
            </a:r>
            <a:r>
              <a:rPr lang="en-US" sz="2000" dirty="0" err="1">
                <a:latin typeface="Courier New" panose="02070309020205020404" pitchFamily="49" charset="0"/>
                <a:cs typeface="Courier New" panose="02070309020205020404" pitchFamily="49" charset="0"/>
              </a:rPr>
              <a:t>infileName</a:t>
            </a:r>
            <a:r>
              <a:rPr lang="en-US" sz="2000" dirty="0">
                <a:latin typeface="Courier New" panose="02070309020205020404" pitchFamily="49" charset="0"/>
                <a:cs typeface="Courier New" panose="02070309020205020404" pitchFamily="49" charset="0"/>
              </a:rPr>
              <a:t>, "r") as </a:t>
            </a:r>
            <a:r>
              <a:rPr lang="en-US" sz="2000" dirty="0" err="1">
                <a:latin typeface="Courier New" panose="02070309020205020404" pitchFamily="49" charset="0"/>
                <a:cs typeface="Courier New" panose="02070309020205020404" pitchFamily="49" charset="0"/>
              </a:rPr>
              <a:t>infile</a:t>
            </a:r>
            <a:r>
              <a:rPr lang="en-US" sz="2000" dirty="0">
                <a:latin typeface="Courier New" panose="02070309020205020404" pitchFamily="49" charset="0"/>
                <a:cs typeface="Courier New" panose="02070309020205020404" pitchFamily="49" charset="0"/>
              </a:rPr>
              <a:t>, open(</a:t>
            </a:r>
            <a:r>
              <a:rPr lang="en-US" sz="2000" dirty="0" err="1">
                <a:latin typeface="Courier New" panose="02070309020205020404" pitchFamily="49" charset="0"/>
                <a:cs typeface="Courier New" panose="02070309020205020404" pitchFamily="49" charset="0"/>
              </a:rPr>
              <a:t>outfileName</a:t>
            </a:r>
            <a:r>
              <a:rPr lang="en-US" sz="2000" dirty="0">
                <a:latin typeface="Courier New" panose="02070309020205020404" pitchFamily="49" charset="0"/>
                <a:cs typeface="Courier New" panose="02070309020205020404" pitchFamily="49" charset="0"/>
              </a:rPr>
              <a:t>, "w") as </a:t>
            </a:r>
            <a:r>
              <a:rPr lang="en-US" sz="2000" dirty="0" err="1">
                <a:latin typeface="Courier New" panose="02070309020205020404" pitchFamily="49" charset="0"/>
                <a:cs typeface="Courier New" panose="02070309020205020404" pitchFamily="49" charset="0"/>
              </a:rPr>
              <a:t>outfile</a:t>
            </a:r>
            <a:r>
              <a:rPr lang="en-US" sz="20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 process each line of the input file</a:t>
            </a:r>
          </a:p>
          <a:p>
            <a:pPr marL="0" indent="0">
              <a:buNone/>
            </a:pPr>
            <a:r>
              <a:rPr lang="en-US" sz="2200" dirty="0">
                <a:latin typeface="Courier New" panose="02070309020205020404" pitchFamily="49" charset="0"/>
                <a:cs typeface="Courier New" panose="02070309020205020404" pitchFamily="49" charset="0"/>
              </a:rPr>
              <a:t>    for line in </a:t>
            </a:r>
            <a:r>
              <a:rPr lang="en-US" sz="2200" dirty="0" err="1">
                <a:latin typeface="Courier New" panose="02070309020205020404" pitchFamily="49" charset="0"/>
                <a:cs typeface="Courier New" panose="02070309020205020404" pitchFamily="49" charset="0"/>
              </a:rPr>
              <a:t>infile</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 get the first and last names from line</a:t>
            </a:r>
          </a:p>
          <a:p>
            <a:pPr marL="0" indent="0">
              <a:buNone/>
            </a:pPr>
            <a:r>
              <a:rPr lang="en-US" sz="2200" dirty="0">
                <a:latin typeface="Courier New" panose="02070309020205020404" pitchFamily="49" charset="0"/>
                <a:cs typeface="Courier New" panose="02070309020205020404" pitchFamily="49" charset="0"/>
              </a:rPr>
              <a:t>        first, last = </a:t>
            </a:r>
            <a:r>
              <a:rPr lang="en-US" sz="2200" dirty="0" err="1">
                <a:latin typeface="Courier New" panose="02070309020205020404" pitchFamily="49" charset="0"/>
                <a:cs typeface="Courier New" panose="02070309020205020404" pitchFamily="49" charset="0"/>
              </a:rPr>
              <a:t>line.split</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        # create the username</a:t>
            </a:r>
          </a:p>
          <a:p>
            <a:pPr marL="0" indent="0">
              <a:buNone/>
            </a:pPr>
            <a:r>
              <a:rPr lang="en-US" sz="2200" dirty="0">
                <a:latin typeface="Courier New" panose="02070309020205020404" pitchFamily="49" charset="0"/>
                <a:cs typeface="Courier New" panose="02070309020205020404" pitchFamily="49" charset="0"/>
              </a:rPr>
              <a:t>        </a:t>
            </a:r>
            <a:r>
              <a:rPr lang="en-US" sz="2200" dirty="0" err="1">
                <a:latin typeface="Courier New" panose="02070309020205020404" pitchFamily="49" charset="0"/>
                <a:cs typeface="Courier New" panose="02070309020205020404" pitchFamily="49" charset="0"/>
              </a:rPr>
              <a:t>uname</a:t>
            </a:r>
            <a:r>
              <a:rPr lang="en-US" sz="2200" dirty="0">
                <a:latin typeface="Courier New" panose="02070309020205020404" pitchFamily="49" charset="0"/>
                <a:cs typeface="Courier New" panose="02070309020205020404" pitchFamily="49" charset="0"/>
              </a:rPr>
              <a:t> = (first[0]+last[:7]).lower()</a:t>
            </a:r>
          </a:p>
          <a:p>
            <a:pPr marL="0" indent="0">
              <a:buNone/>
            </a:pPr>
            <a:r>
              <a:rPr lang="en-US" sz="2200" dirty="0">
                <a:latin typeface="Courier New" panose="02070309020205020404" pitchFamily="49" charset="0"/>
                <a:cs typeface="Courier New" panose="02070309020205020404" pitchFamily="49" charset="0"/>
              </a:rPr>
              <a:t>        # write it to the output file</a:t>
            </a:r>
          </a:p>
          <a:p>
            <a:pPr marL="0" indent="0">
              <a:buNone/>
            </a:pPr>
            <a:r>
              <a:rPr lang="en-US" sz="2200" dirty="0">
                <a:latin typeface="Courier New" panose="02070309020205020404" pitchFamily="49" charset="0"/>
                <a:cs typeface="Courier New" panose="02070309020205020404" pitchFamily="49" charset="0"/>
              </a:rPr>
              <a:t>        print(</a:t>
            </a:r>
            <a:r>
              <a:rPr lang="en-US" sz="2200" dirty="0" err="1">
                <a:latin typeface="Courier New" panose="02070309020205020404" pitchFamily="49" charset="0"/>
                <a:cs typeface="Courier New" panose="02070309020205020404" pitchFamily="49" charset="0"/>
              </a:rPr>
              <a:t>uname</a:t>
            </a:r>
            <a:r>
              <a:rPr lang="en-US" sz="2200" dirty="0">
                <a:latin typeface="Courier New" panose="02070309020205020404" pitchFamily="49" charset="0"/>
                <a:cs typeface="Courier New" panose="02070309020205020404" pitchFamily="49" charset="0"/>
              </a:rPr>
              <a:t>, file=</a:t>
            </a:r>
            <a:r>
              <a:rPr lang="en-US" sz="2200" dirty="0" err="1">
                <a:latin typeface="Courier New" panose="02070309020205020404" pitchFamily="49" charset="0"/>
                <a:cs typeface="Courier New" panose="02070309020205020404" pitchFamily="49" charset="0"/>
              </a:rPr>
              <a:t>outfile</a:t>
            </a:r>
            <a:r>
              <a:rPr lang="en-US" sz="2200" dirty="0">
                <a:latin typeface="Courier New" panose="02070309020205020404" pitchFamily="49" charset="0"/>
                <a:cs typeface="Courier New" panose="02070309020205020404" pitchFamily="49" charset="0"/>
              </a:rPr>
              <a:t>)</a:t>
            </a:r>
          </a:p>
          <a:p>
            <a:pPr marL="0" indent="0">
              <a:buNone/>
            </a:pPr>
            <a:r>
              <a:rPr lang="en-US" sz="2200" dirty="0">
                <a:latin typeface="Courier New" panose="02070309020205020404" pitchFamily="49" charset="0"/>
                <a:cs typeface="Courier New" panose="02070309020205020404" pitchFamily="49" charset="0"/>
              </a:rPr>
              <a:t>print("Usernames have been written to", </a:t>
            </a:r>
            <a:r>
              <a:rPr lang="en-US" sz="2200" dirty="0" err="1">
                <a:latin typeface="Courier New" panose="02070309020205020404" pitchFamily="49" charset="0"/>
                <a:cs typeface="Courier New" panose="02070309020205020404" pitchFamily="49" charset="0"/>
              </a:rPr>
              <a:t>outfileName</a:t>
            </a:r>
            <a:r>
              <a:rPr lang="en-US" sz="2200" dirty="0">
                <a:latin typeface="Courier New" panose="02070309020205020404" pitchFamily="49" charset="0"/>
                <a:cs typeface="Courier New" panose="02070309020205020404" pitchFamily="49" charset="0"/>
              </a:rPr>
              <a:t>)</a:t>
            </a:r>
          </a:p>
          <a:p>
            <a:pPr marL="0" indent="0">
              <a:buNone/>
            </a:pPr>
            <a:endParaRPr 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17518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243">
                                            <p:txEl>
                                              <p:pRg st="9" end="9"/>
                                            </p:txEl>
                                          </p:spTgt>
                                        </p:tgtEl>
                                        <p:attrNameLst>
                                          <p:attrName>style.visibility</p:attrName>
                                        </p:attrNameLst>
                                      </p:cBhvr>
                                      <p:to>
                                        <p:strVal val="visible"/>
                                      </p:to>
                                    </p:set>
                                    <p:anim calcmode="lin" valueType="num">
                                      <p:cBhvr additive="base">
                                        <p:cTn id="61" dur="500" fill="hold"/>
                                        <p:tgtEl>
                                          <p:spTgt spid="102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2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243">
                                            <p:txEl>
                                              <p:pRg st="10" end="10"/>
                                            </p:txEl>
                                          </p:spTgt>
                                        </p:tgtEl>
                                        <p:attrNameLst>
                                          <p:attrName>style.visibility</p:attrName>
                                        </p:attrNameLst>
                                      </p:cBhvr>
                                      <p:to>
                                        <p:strVal val="visible"/>
                                      </p:to>
                                    </p:set>
                                    <p:anim calcmode="lin" valueType="num">
                                      <p:cBhvr additive="base">
                                        <p:cTn id="67" dur="500" fill="hold"/>
                                        <p:tgtEl>
                                          <p:spTgt spid="102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24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Batch Processing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A couple things worth noticing:</a:t>
            </a:r>
          </a:p>
          <a:p>
            <a:pPr lvl="1" eaLnBrk="1" hangingPunct="1"/>
            <a:r>
              <a:rPr lang="en-US" altLang="en-US" dirty="0"/>
              <a:t>Two files are open at the same time, one for input (</a:t>
            </a:r>
            <a:r>
              <a:rPr lang="en-US" altLang="en-US" sz="2400" dirty="0" err="1">
                <a:latin typeface="Courier New" panose="02070309020205020404" pitchFamily="49" charset="0"/>
                <a:cs typeface="Courier New" panose="02070309020205020404" pitchFamily="49" charset="0"/>
              </a:rPr>
              <a:t>infile</a:t>
            </a:r>
            <a:r>
              <a:rPr lang="en-US" altLang="en-US" dirty="0"/>
              <a:t>) and one for output (</a:t>
            </a:r>
            <a:r>
              <a:rPr lang="en-US" altLang="en-US" sz="2400" dirty="0" err="1">
                <a:latin typeface="Courier New" panose="02070309020205020404" pitchFamily="49" charset="0"/>
                <a:cs typeface="Courier New" panose="02070309020205020404" pitchFamily="49" charset="0"/>
              </a:rPr>
              <a:t>outfile</a:t>
            </a:r>
            <a:r>
              <a:rPr lang="en-US" altLang="en-US" dirty="0"/>
              <a:t>). This is accomplished in the </a:t>
            </a:r>
            <a:r>
              <a:rPr lang="en-US" altLang="en-US" sz="2400" dirty="0">
                <a:latin typeface="Courier New" panose="02070309020205020404" pitchFamily="49" charset="0"/>
                <a:cs typeface="Courier New" panose="02070309020205020404" pitchFamily="49" charset="0"/>
              </a:rPr>
              <a:t>with</a:t>
            </a:r>
            <a:r>
              <a:rPr lang="en-US" altLang="en-US" dirty="0"/>
              <a:t> by including two </a:t>
            </a:r>
            <a:r>
              <a:rPr lang="en-US" altLang="en-US" sz="2400" dirty="0">
                <a:latin typeface="Courier New" panose="02070309020205020404" pitchFamily="49" charset="0"/>
                <a:cs typeface="Courier New" panose="02070309020205020404" pitchFamily="49" charset="0"/>
              </a:rPr>
              <a:t>open(…) as &lt;variable&gt;</a:t>
            </a:r>
            <a:r>
              <a:rPr lang="en-US" altLang="en-US" dirty="0"/>
              <a:t> clauses separated by a comma. It’s not unusual for a program to act on multiple files simultaneously.</a:t>
            </a:r>
          </a:p>
          <a:p>
            <a:pPr lvl="1" eaLnBrk="1" hangingPunct="1"/>
            <a:r>
              <a:rPr lang="en-US" altLang="en-US" dirty="0"/>
              <a:t>When creating the username, the lower string method was used to ensure that the username is all lowercase, even if the input names are mixed case.</a:t>
            </a:r>
          </a:p>
        </p:txBody>
      </p:sp>
    </p:spTree>
    <p:extLst>
      <p:ext uri="{BB962C8B-B14F-4D97-AF65-F5344CB8AC3E}">
        <p14:creationId xmlns:p14="http://schemas.microsoft.com/office/powerpoint/2010/main" val="3288763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Names and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So far in our examples we’ve indicated the file to be opened by supplying the name of the file as a string.</a:t>
            </a:r>
          </a:p>
          <a:p>
            <a:pPr eaLnBrk="1" hangingPunct="1"/>
            <a:r>
              <a:rPr lang="en-US" altLang="en-US" dirty="0"/>
              <a:t>Using this approach, files end up in the folder where the programs live.</a:t>
            </a:r>
          </a:p>
          <a:p>
            <a:pPr eaLnBrk="1" hangingPunct="1"/>
            <a:r>
              <a:rPr lang="en-US" altLang="en-US" dirty="0"/>
              <a:t>This might be OK for assignments, but in the real world we’d like users to be able to select files from anywhere in secondary memory.</a:t>
            </a:r>
          </a:p>
        </p:txBody>
      </p:sp>
    </p:spTree>
    <p:extLst>
      <p:ext uri="{BB962C8B-B14F-4D97-AF65-F5344CB8AC3E}">
        <p14:creationId xmlns:p14="http://schemas.microsoft.com/office/powerpoint/2010/main" val="35543727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Way back in Chapter 1 we looked at how a computer’s operating system generally organizes secondary memory as a hierarchical collection of directories (also called folders) that can contain files as well as other directories.</a:t>
            </a:r>
          </a:p>
          <a:p>
            <a:pPr eaLnBrk="1" hangingPunct="1"/>
            <a:r>
              <a:rPr lang="en-US" altLang="en-US" dirty="0"/>
              <a:t>The directory at the top of this hierarchy is called the root directory.</a:t>
            </a:r>
          </a:p>
          <a:p>
            <a:pPr eaLnBrk="1" hangingPunct="1"/>
            <a:r>
              <a:rPr lang="en-US" altLang="en-US" dirty="0"/>
              <a:t>A file is located by specifying a </a:t>
            </a:r>
            <a:r>
              <a:rPr lang="en-US" altLang="en-US" i="1" dirty="0"/>
              <a:t>path</a:t>
            </a:r>
            <a:r>
              <a:rPr lang="en-US" altLang="en-US" dirty="0"/>
              <a:t> from the root directory down through the hierarchy of directories.</a:t>
            </a:r>
          </a:p>
        </p:txBody>
      </p:sp>
    </p:spTree>
    <p:extLst>
      <p:ext uri="{BB962C8B-B14F-4D97-AF65-F5344CB8AC3E}">
        <p14:creationId xmlns:p14="http://schemas.microsoft.com/office/powerpoint/2010/main" val="37469403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304800" y="2017713"/>
            <a:ext cx="11635317" cy="4114800"/>
          </a:xfrm>
        </p:spPr>
        <p:txBody>
          <a:bodyPr/>
          <a:lstStyle/>
          <a:p>
            <a:pPr eaLnBrk="1" hangingPunct="1"/>
            <a:r>
              <a:rPr lang="en-US" altLang="en-US" dirty="0"/>
              <a:t>E.g., the text of this chapter is in a file having the path</a:t>
            </a:r>
            <a:br>
              <a:rPr lang="en-US" altLang="en-US" dirty="0"/>
            </a:br>
            <a:r>
              <a:rPr lang="en-US" sz="2400" dirty="0">
                <a:latin typeface="Courier New" panose="02070309020205020404" pitchFamily="49" charset="0"/>
                <a:cs typeface="Courier New" panose="02070309020205020404" pitchFamily="49" charset="0"/>
              </a:rPr>
              <a:t>/home/</a:t>
            </a:r>
            <a:r>
              <a:rPr lang="en-US" sz="2400" dirty="0" err="1">
                <a:latin typeface="Courier New" panose="02070309020205020404" pitchFamily="49" charset="0"/>
                <a:cs typeface="Courier New" panose="02070309020205020404" pitchFamily="49" charset="0"/>
              </a:rPr>
              <a:t>zelle</a:t>
            </a:r>
            <a:r>
              <a:rPr lang="en-US" sz="2400" dirty="0">
                <a:latin typeface="Courier New" panose="02070309020205020404" pitchFamily="49" charset="0"/>
                <a:cs typeface="Courier New" panose="02070309020205020404" pitchFamily="49" charset="0"/>
              </a:rPr>
              <a:t>/Books/cs1book/cs1book4e/textbook/chapter10.tex</a:t>
            </a:r>
          </a:p>
          <a:p>
            <a:pPr eaLnBrk="1" hangingPunct="1"/>
            <a:r>
              <a:rPr lang="en-US" altLang="en-US" dirty="0">
                <a:cs typeface="Courier New" panose="02070309020205020404" pitchFamily="49" charset="0"/>
              </a:rPr>
              <a:t>The top-level directory on Dr. </a:t>
            </a:r>
            <a:r>
              <a:rPr lang="en-US" altLang="en-US" dirty="0" err="1">
                <a:cs typeface="Courier New" panose="02070309020205020404" pitchFamily="49" charset="0"/>
              </a:rPr>
              <a:t>Zelle’s</a:t>
            </a:r>
            <a:r>
              <a:rPr lang="en-US" altLang="en-US" dirty="0">
                <a:cs typeface="Courier New" panose="02070309020205020404" pitchFamily="49" charset="0"/>
              </a:rPr>
              <a:t> computer is designated with a </a:t>
            </a:r>
            <a:r>
              <a:rPr lang="en-US" altLang="en-US" sz="2800"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His computer’s root directory contains around 20 subdirectories, including one called </a:t>
            </a:r>
            <a:r>
              <a:rPr lang="en-US" altLang="en-US" sz="2800" dirty="0">
                <a:latin typeface="Courier New" panose="02070309020205020404" pitchFamily="49" charset="0"/>
                <a:cs typeface="Courier New" panose="02070309020205020404" pitchFamily="49" charset="0"/>
              </a:rPr>
              <a:t>home</a:t>
            </a:r>
            <a:r>
              <a:rPr lang="en-US" altLang="en-US" dirty="0">
                <a:cs typeface="Courier New" panose="02070309020205020404" pitchFamily="49" charset="0"/>
              </a:rPr>
              <a:t>.</a:t>
            </a:r>
          </a:p>
          <a:p>
            <a:pPr eaLnBrk="1" hangingPunct="1"/>
            <a:r>
              <a:rPr lang="en-US" altLang="en-US" dirty="0">
                <a:cs typeface="Courier New" panose="02070309020205020404" pitchFamily="49" charset="0"/>
              </a:rPr>
              <a:t>A slash (</a:t>
            </a:r>
            <a:r>
              <a:rPr lang="en-US" altLang="en-US" sz="2800" dirty="0">
                <a:latin typeface="Courier New" panose="02070309020205020404" pitchFamily="49" charset="0"/>
                <a:cs typeface="Courier New" panose="02070309020205020404" pitchFamily="49" charset="0"/>
              </a:rPr>
              <a:t>/</a:t>
            </a:r>
            <a:r>
              <a:rPr lang="en-US" altLang="en-US" dirty="0">
                <a:cs typeface="Courier New" panose="02070309020205020404" pitchFamily="49" charset="0"/>
              </a:rPr>
              <a:t>) is also used to separate the directory names along the path.</a:t>
            </a:r>
          </a:p>
        </p:txBody>
      </p:sp>
    </p:spTree>
    <p:extLst>
      <p:ext uri="{BB962C8B-B14F-4D97-AF65-F5344CB8AC3E}">
        <p14:creationId xmlns:p14="http://schemas.microsoft.com/office/powerpoint/2010/main" val="3296122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cs typeface="Courier New" panose="02070309020205020404" pitchFamily="49" charset="0"/>
              </a:rPr>
              <a:t>You can think of the path from the root as representing the “full name” of any given file.</a:t>
            </a:r>
          </a:p>
          <a:p>
            <a:pPr eaLnBrk="1" hangingPunct="1"/>
            <a:r>
              <a:rPr lang="en-US" altLang="en-US" dirty="0">
                <a:cs typeface="Courier New" panose="02070309020205020404" pitchFamily="49" charset="0"/>
              </a:rPr>
              <a:t>The name has to be so complex because a typical computer contains millions of files; there must be a way to uniquely identify each of these files.</a:t>
            </a:r>
          </a:p>
          <a:p>
            <a:pPr eaLnBrk="1" hangingPunct="1"/>
            <a:r>
              <a:rPr lang="en-US" altLang="en-US" dirty="0">
                <a:cs typeface="Courier New" panose="02070309020205020404" pitchFamily="49" charset="0"/>
              </a:rPr>
              <a:t>This complete path to a given directory or file is called the </a:t>
            </a:r>
            <a:r>
              <a:rPr lang="en-US" altLang="en-US" i="1" dirty="0">
                <a:cs typeface="Courier New" panose="02070309020205020404" pitchFamily="49" charset="0"/>
              </a:rPr>
              <a:t>absolute path</a:t>
            </a:r>
            <a:r>
              <a:rPr lang="en-US" altLang="en-US" dirty="0">
                <a:cs typeface="Courier New" panose="02070309020205020404" pitchFamily="49" charset="0"/>
              </a:rPr>
              <a:t>.</a:t>
            </a:r>
          </a:p>
          <a:p>
            <a:pPr eaLnBrk="1" hangingPunct="1"/>
            <a:r>
              <a:rPr lang="en-US" altLang="en-US" dirty="0">
                <a:cs typeface="Courier New" panose="02070309020205020404" pitchFamily="49" charset="0"/>
              </a:rPr>
              <a:t>Anywhere in Python where a file path is needed, an absolute path can be used.</a:t>
            </a:r>
          </a:p>
          <a:p>
            <a:pPr eaLnBrk="1" hangingPunct="1"/>
            <a:endParaRPr lang="en-US" altLang="en-US" dirty="0"/>
          </a:p>
        </p:txBody>
      </p:sp>
    </p:spTree>
    <p:extLst>
      <p:ext uri="{BB962C8B-B14F-4D97-AF65-F5344CB8AC3E}">
        <p14:creationId xmlns:p14="http://schemas.microsoft.com/office/powerpoint/2010/main" val="3516327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cs typeface="Courier New" panose="02070309020205020404" pitchFamily="49" charset="0"/>
              </a:rPr>
              <a:t>Anywhere in Python where a file path is needed, an absolute path can be used.</a:t>
            </a:r>
          </a:p>
          <a:p>
            <a:pPr eaLnBrk="1" hangingPunct="1"/>
            <a:r>
              <a:rPr lang="en-US" altLang="en-US" dirty="0">
                <a:cs typeface="Courier New" panose="02070309020205020404" pitchFamily="49" charset="0"/>
              </a:rPr>
              <a:t>Working with absolute paths can be a pain!</a:t>
            </a:r>
          </a:p>
          <a:p>
            <a:pPr lvl="1" eaLnBrk="1" hangingPunct="1"/>
            <a:r>
              <a:rPr lang="en-US" altLang="en-US" dirty="0">
                <a:cs typeface="Courier New" panose="02070309020205020404" pitchFamily="49" charset="0"/>
              </a:rPr>
              <a:t>They’re long</a:t>
            </a:r>
          </a:p>
          <a:p>
            <a:pPr lvl="1" eaLnBrk="1" hangingPunct="1"/>
            <a:r>
              <a:rPr lang="en-US" altLang="en-US" dirty="0">
                <a:cs typeface="Courier New" panose="02070309020205020404" pitchFamily="49" charset="0"/>
              </a:rPr>
              <a:t>Moving a file or folder changes the absolute paths of files and folders!</a:t>
            </a:r>
          </a:p>
          <a:p>
            <a:pPr eaLnBrk="1" hangingPunct="1"/>
            <a:r>
              <a:rPr lang="en-US" altLang="en-US" dirty="0">
                <a:cs typeface="Courier New" panose="02070309020205020404" pitchFamily="49" charset="0"/>
              </a:rPr>
              <a:t>Any path that beings with something other than the root directory is considered a </a:t>
            </a:r>
            <a:r>
              <a:rPr lang="en-US" altLang="en-US" i="1" dirty="0">
                <a:cs typeface="Courier New" panose="02070309020205020404" pitchFamily="49" charset="0"/>
              </a:rPr>
              <a:t>relative</a:t>
            </a:r>
            <a:r>
              <a:rPr lang="en-US" altLang="en-US" dirty="0">
                <a:cs typeface="Courier New" panose="02070309020205020404" pitchFamily="49" charset="0"/>
              </a:rPr>
              <a:t> path.</a:t>
            </a:r>
          </a:p>
          <a:p>
            <a:pPr eaLnBrk="1" hangingPunct="1"/>
            <a:endParaRPr lang="en-US" altLang="en-US" dirty="0"/>
          </a:p>
        </p:txBody>
      </p:sp>
    </p:spTree>
    <p:extLst>
      <p:ext uri="{BB962C8B-B14F-4D97-AF65-F5344CB8AC3E}">
        <p14:creationId xmlns:p14="http://schemas.microsoft.com/office/powerpoint/2010/main" val="2417110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 calcmode="lin" valueType="num">
                                      <p:cBhvr additive="base">
                                        <p:cTn id="21"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 calcmode="lin" valueType="num">
                                      <p:cBhvr additive="base">
                                        <p:cTn id="27"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When we just use the name of a file in our examples, those were relative paths.</a:t>
            </a:r>
          </a:p>
          <a:p>
            <a:pPr eaLnBrk="1" hangingPunct="1"/>
            <a:r>
              <a:rPr lang="en-US" altLang="en-US" dirty="0"/>
              <a:t>Running programs always have an associated </a:t>
            </a:r>
            <a:r>
              <a:rPr lang="en-US" altLang="en-US" i="1" dirty="0"/>
              <a:t>working directory</a:t>
            </a:r>
            <a:r>
              <a:rPr lang="en-US" altLang="en-US" dirty="0"/>
              <a:t> which is the directory that it is currently working in.</a:t>
            </a:r>
          </a:p>
          <a:p>
            <a:pPr eaLnBrk="1" hangingPunct="1"/>
            <a:r>
              <a:rPr lang="en-US" altLang="en-US" dirty="0"/>
              <a:t>Typically, this is the directory where your program file is located.</a:t>
            </a:r>
          </a:p>
        </p:txBody>
      </p:sp>
    </p:spTree>
    <p:extLst>
      <p:ext uri="{BB962C8B-B14F-4D97-AF65-F5344CB8AC3E}">
        <p14:creationId xmlns:p14="http://schemas.microsoft.com/office/powerpoint/2010/main" val="1775509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49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47184" y="1985169"/>
            <a:ext cx="11178117" cy="4114800"/>
          </a:xfrm>
        </p:spPr>
        <p:txBody>
          <a:bodyPr/>
          <a:lstStyle/>
          <a:p>
            <a:pPr eaLnBrk="1" hangingPunct="1"/>
            <a:r>
              <a:rPr lang="en-US" altLang="en-US" dirty="0"/>
              <a:t>Suppose we have a program </a:t>
            </a:r>
            <a:r>
              <a:rPr lang="en-US" altLang="en-US" sz="2800" dirty="0">
                <a:latin typeface="Courier New" panose="02070309020205020404" pitchFamily="49" charset="0"/>
                <a:cs typeface="Courier New" panose="02070309020205020404" pitchFamily="49" charset="0"/>
              </a:rPr>
              <a:t>data_analyzer.py</a:t>
            </a:r>
            <a:r>
              <a:rPr lang="en-US" altLang="en-US" dirty="0"/>
              <a:t> stored in </a:t>
            </a:r>
            <a:r>
              <a:rPr lang="en-US" altLang="en-US" sz="2800" dirty="0">
                <a:latin typeface="Courier New" panose="02070309020205020404" pitchFamily="49" charset="0"/>
                <a:cs typeface="Courier New" panose="02070309020205020404" pitchFamily="49" charset="0"/>
              </a:rPr>
              <a:t>/home/</a:t>
            </a:r>
            <a:r>
              <a:rPr lang="en-US" altLang="en-US" sz="2800" dirty="0" err="1">
                <a:latin typeface="Courier New" panose="02070309020205020404" pitchFamily="49" charset="0"/>
                <a:cs typeface="Courier New" panose="02070309020205020404" pitchFamily="49" charset="0"/>
              </a:rPr>
              <a:t>zelle</a:t>
            </a:r>
            <a:r>
              <a:rPr lang="en-US" altLang="en-US" sz="2800" dirty="0">
                <a:latin typeface="Courier New" panose="02070309020205020404" pitchFamily="49" charset="0"/>
                <a:cs typeface="Courier New" panose="02070309020205020404" pitchFamily="49" charset="0"/>
              </a:rPr>
              <a:t>/python</a:t>
            </a:r>
            <a:r>
              <a:rPr lang="en-US" altLang="en-US" dirty="0"/>
              <a:t>.</a:t>
            </a:r>
          </a:p>
          <a:p>
            <a:pPr eaLnBrk="1" hangingPunct="1"/>
            <a:r>
              <a:rPr lang="en-US" altLang="en-US" dirty="0"/>
              <a:t>When this program is run its working directory will be </a:t>
            </a:r>
            <a:r>
              <a:rPr lang="en-US" altLang="en-US" sz="2800" dirty="0">
                <a:latin typeface="Courier New" panose="02070309020205020404" pitchFamily="49" charset="0"/>
                <a:cs typeface="Courier New" panose="02070309020205020404" pitchFamily="49" charset="0"/>
              </a:rPr>
              <a:t>/home/</a:t>
            </a:r>
            <a:r>
              <a:rPr lang="en-US" altLang="en-US" sz="2800" dirty="0" err="1">
                <a:latin typeface="Courier New" panose="02070309020205020404" pitchFamily="49" charset="0"/>
                <a:cs typeface="Courier New" panose="02070309020205020404" pitchFamily="49" charset="0"/>
              </a:rPr>
              <a:t>zelle</a:t>
            </a:r>
            <a:r>
              <a:rPr lang="en-US" altLang="en-US" sz="2800" dirty="0">
                <a:latin typeface="Courier New" panose="02070309020205020404" pitchFamily="49" charset="0"/>
                <a:cs typeface="Courier New" panose="02070309020205020404" pitchFamily="49" charset="0"/>
              </a:rPr>
              <a:t>/python</a:t>
            </a:r>
            <a:r>
              <a:rPr lang="en-US" altLang="en-US" dirty="0"/>
              <a:t>.</a:t>
            </a:r>
          </a:p>
          <a:p>
            <a:pPr marL="0" indent="0">
              <a:buNone/>
            </a:pPr>
            <a:r>
              <a:rPr lang="en-US" sz="2800" dirty="0">
                <a:latin typeface="Courier New" panose="02070309020205020404" pitchFamily="49" charset="0"/>
                <a:cs typeface="Courier New" panose="02070309020205020404" pitchFamily="49" charset="0"/>
              </a:rPr>
              <a:t>path = input("What file should I analyze? ")</a:t>
            </a:r>
          </a:p>
          <a:p>
            <a:pPr marL="0" indent="0">
              <a:buNone/>
            </a:pPr>
            <a:r>
              <a:rPr lang="en-US" sz="2800" dirty="0">
                <a:latin typeface="Courier New" panose="02070309020205020404" pitchFamily="49" charset="0"/>
                <a:cs typeface="Courier New" panose="02070309020205020404" pitchFamily="49" charset="0"/>
              </a:rPr>
              <a:t>with open(path, "r") as </a:t>
            </a:r>
            <a:r>
              <a:rPr lang="en-US" sz="2800" dirty="0" err="1">
                <a:latin typeface="Courier New" panose="02070309020205020404" pitchFamily="49" charset="0"/>
                <a:cs typeface="Courier New" panose="02070309020205020404" pitchFamily="49" charset="0"/>
              </a:rPr>
              <a:t>infile</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 process the file</a:t>
            </a:r>
          </a:p>
          <a:p>
            <a:r>
              <a:rPr lang="en-US" altLang="en-US" dirty="0">
                <a:cs typeface="Courier New" panose="02070309020205020404" pitchFamily="49" charset="0"/>
              </a:rPr>
              <a:t>If the user enters </a:t>
            </a:r>
            <a:r>
              <a:rPr lang="en-US" altLang="en-US" sz="2800" dirty="0">
                <a:latin typeface="Courier New" panose="02070309020205020404" pitchFamily="49" charset="0"/>
                <a:cs typeface="Courier New" panose="02070309020205020404" pitchFamily="49" charset="0"/>
              </a:rPr>
              <a:t>nums.txt</a:t>
            </a:r>
            <a:r>
              <a:rPr lang="en-US" altLang="en-US" dirty="0">
                <a:cs typeface="Courier New" panose="02070309020205020404" pitchFamily="49" charset="0"/>
              </a:rPr>
              <a:t>, the program will look for </a:t>
            </a:r>
            <a:r>
              <a:rPr lang="en-US" altLang="en-US" sz="2800" dirty="0">
                <a:latin typeface="Courier New" panose="02070309020205020404" pitchFamily="49" charset="0"/>
                <a:cs typeface="Courier New" panose="02070309020205020404" pitchFamily="49" charset="0"/>
              </a:rPr>
              <a:t>/home/</a:t>
            </a:r>
            <a:r>
              <a:rPr lang="en-US" altLang="en-US" sz="2800" dirty="0" err="1">
                <a:latin typeface="Courier New" panose="02070309020205020404" pitchFamily="49" charset="0"/>
                <a:cs typeface="Courier New" panose="02070309020205020404" pitchFamily="49" charset="0"/>
              </a:rPr>
              <a:t>zelle</a:t>
            </a:r>
            <a:r>
              <a:rPr lang="en-US" altLang="en-US" sz="2800" dirty="0">
                <a:latin typeface="Courier New" panose="02070309020205020404" pitchFamily="49" charset="0"/>
                <a:cs typeface="Courier New" panose="02070309020205020404" pitchFamily="49" charset="0"/>
              </a:rPr>
              <a:t>/python/nums.txt</a:t>
            </a:r>
            <a:r>
              <a:rPr lang="en-US" altLang="en-US" dirty="0">
                <a:cs typeface="Courier New" panose="02070309020205020404" pitchFamily="49" charset="0"/>
              </a:rPr>
              <a:t>.</a:t>
            </a:r>
          </a:p>
          <a:p>
            <a:pPr eaLnBrk="1" hangingPunct="1"/>
            <a:endParaRPr lang="en-US" altLang="en-US" dirty="0"/>
          </a:p>
        </p:txBody>
      </p:sp>
    </p:spTree>
    <p:extLst>
      <p:ext uri="{BB962C8B-B14F-4D97-AF65-F5344CB8AC3E}">
        <p14:creationId xmlns:p14="http://schemas.microsoft.com/office/powerpoint/2010/main" val="3334571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Text Files</a:t>
            </a:r>
          </a:p>
        </p:txBody>
      </p:sp>
      <p:sp>
        <p:nvSpPr>
          <p:cNvPr id="10243" name="Rectangle 3"/>
          <p:cNvSpPr>
            <a:spLocks noGrp="1" noChangeArrowheads="1"/>
          </p:cNvSpPr>
          <p:nvPr>
            <p:ph type="body" idx="1"/>
          </p:nvPr>
        </p:nvSpPr>
        <p:spPr/>
        <p:txBody>
          <a:bodyPr/>
          <a:lstStyle/>
          <a:p>
            <a:pPr eaLnBrk="1" hangingPunct="1"/>
            <a:r>
              <a:rPr lang="en-US" altLang="en-US" dirty="0"/>
              <a:t>Persistent data is a critical component of any modern computing system.</a:t>
            </a:r>
          </a:p>
          <a:p>
            <a:pPr lvl="1" eaLnBrk="1" hangingPunct="1"/>
            <a:r>
              <a:rPr lang="en-US" altLang="en-US" dirty="0"/>
              <a:t>Your word processor needs to save the paper you’re working on.</a:t>
            </a:r>
          </a:p>
          <a:p>
            <a:pPr lvl="1" eaLnBrk="1" hangingPunct="1"/>
            <a:r>
              <a:rPr lang="en-US" altLang="en-US" dirty="0"/>
              <a:t>Your programming environment needs to be able to save and reload your Python code.</a:t>
            </a:r>
          </a:p>
          <a:p>
            <a:pPr eaLnBrk="1" hangingPunct="1"/>
            <a:r>
              <a:rPr lang="en-US" altLang="en-US" dirty="0"/>
              <a:t>Typically, such information is stored in files.</a:t>
            </a:r>
          </a:p>
        </p:txBody>
      </p:sp>
    </p:spTree>
    <p:extLst>
      <p:ext uri="{BB962C8B-B14F-4D97-AF65-F5344CB8AC3E}">
        <p14:creationId xmlns:p14="http://schemas.microsoft.com/office/powerpoint/2010/main" val="2127299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 calcmode="lin" valueType="num">
                                      <p:cBhvr additive="base">
                                        <p:cTn id="21"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Suppose the user instead enters </a:t>
            </a:r>
            <a:r>
              <a:rPr lang="en-US" altLang="en-US" sz="2800" dirty="0">
                <a:latin typeface="Courier New" panose="02070309020205020404" pitchFamily="49" charset="0"/>
                <a:cs typeface="Courier New" panose="02070309020205020404" pitchFamily="49" charset="0"/>
              </a:rPr>
              <a:t>data/nums.txt</a:t>
            </a:r>
            <a:r>
              <a:rPr lang="en-US" altLang="en-US" dirty="0"/>
              <a:t>.</a:t>
            </a:r>
          </a:p>
          <a:p>
            <a:pPr eaLnBrk="1" hangingPunct="1"/>
            <a:r>
              <a:rPr lang="en-US" altLang="en-US" dirty="0"/>
              <a:t>Python will threat this as a path starting at the current working directory: </a:t>
            </a:r>
            <a:r>
              <a:rPr lang="en-US" altLang="en-US" sz="2800" b="1" dirty="0">
                <a:latin typeface="Courier New" panose="02070309020205020404" pitchFamily="49" charset="0"/>
                <a:cs typeface="Courier New" panose="02070309020205020404" pitchFamily="49" charset="0"/>
              </a:rPr>
              <a:t>/home/</a:t>
            </a:r>
            <a:r>
              <a:rPr lang="en-US" altLang="en-US" sz="2800" b="1" dirty="0" err="1">
                <a:latin typeface="Courier New" panose="02070309020205020404" pitchFamily="49" charset="0"/>
                <a:cs typeface="Courier New" panose="02070309020205020404" pitchFamily="49" charset="0"/>
              </a:rPr>
              <a:t>zelle</a:t>
            </a:r>
            <a:r>
              <a:rPr lang="en-US" altLang="en-US" sz="2800" b="1" dirty="0">
                <a:latin typeface="Courier New" panose="02070309020205020404" pitchFamily="49" charset="0"/>
                <a:cs typeface="Courier New" panose="02070309020205020404" pitchFamily="49" charset="0"/>
              </a:rPr>
              <a:t>/python/</a:t>
            </a:r>
            <a:r>
              <a:rPr lang="en-US" altLang="en-US" sz="2800" dirty="0">
                <a:latin typeface="Courier New" panose="02070309020205020404" pitchFamily="49" charset="0"/>
                <a:cs typeface="Courier New" panose="02070309020205020404" pitchFamily="49" charset="0"/>
              </a:rPr>
              <a:t>data/nums.txt</a:t>
            </a:r>
            <a:r>
              <a:rPr lang="en-US" altLang="en-US" dirty="0"/>
              <a:t>.</a:t>
            </a:r>
          </a:p>
          <a:p>
            <a:pPr eaLnBrk="1" hangingPunct="1"/>
            <a:r>
              <a:rPr lang="en-US" altLang="en-US" dirty="0"/>
              <a:t>The characters “.” and “..” have special meanings for relative paths.</a:t>
            </a:r>
          </a:p>
          <a:p>
            <a:pPr lvl="1" eaLnBrk="1" hangingPunct="1"/>
            <a:r>
              <a:rPr lang="en-US" altLang="en-US" dirty="0"/>
              <a:t>“.” indicates the current working directory</a:t>
            </a:r>
          </a:p>
          <a:p>
            <a:pPr lvl="1" eaLnBrk="1" hangingPunct="1"/>
            <a:r>
              <a:rPr lang="en-US" altLang="en-US" dirty="0"/>
              <a:t>“..” indicates the parent of the current working directory.</a:t>
            </a:r>
          </a:p>
          <a:p>
            <a:pPr lvl="1" eaLnBrk="1" hangingPunct="1"/>
            <a:r>
              <a:rPr lang="en-US" altLang="en-US" dirty="0"/>
              <a:t>In our previous example, an equivalent would be </a:t>
            </a:r>
            <a:r>
              <a:rPr lang="en-US" altLang="en-US" sz="2400" dirty="0">
                <a:latin typeface="Courier New" panose="02070309020205020404" pitchFamily="49" charset="0"/>
                <a:cs typeface="Courier New" panose="02070309020205020404" pitchFamily="49" charset="0"/>
              </a:rPr>
              <a:t>../data/nums.txt</a:t>
            </a:r>
          </a:p>
          <a:p>
            <a:pPr eaLnBrk="1" hangingPunct="1"/>
            <a:endParaRPr lang="en-US" altLang="en-US" dirty="0"/>
          </a:p>
        </p:txBody>
      </p:sp>
    </p:spTree>
    <p:extLst>
      <p:ext uri="{BB962C8B-B14F-4D97-AF65-F5344CB8AC3E}">
        <p14:creationId xmlns:p14="http://schemas.microsoft.com/office/powerpoint/2010/main" val="225541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 calcmode="lin" valueType="num">
                                      <p:cBhvr additive="base">
                                        <p:cTn id="23"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 calcmode="lin" valueType="num">
                                      <p:cBhvr additive="base">
                                        <p:cTn id="27"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24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Dr. </a:t>
            </a:r>
            <a:r>
              <a:rPr lang="en-US" altLang="en-US" dirty="0" err="1"/>
              <a:t>Zelle’s</a:t>
            </a:r>
            <a:r>
              <a:rPr lang="en-US" altLang="en-US" dirty="0"/>
              <a:t> laptop is running Linux. While the ideas are the same, the details differ among operating systems.</a:t>
            </a:r>
          </a:p>
          <a:p>
            <a:pPr eaLnBrk="1" hangingPunct="1"/>
            <a:r>
              <a:rPr lang="en-US" altLang="en-US" dirty="0"/>
              <a:t>On macOS, a user’s home directory is in </a:t>
            </a:r>
            <a:r>
              <a:rPr lang="en-US" altLang="en-US" sz="2800" dirty="0">
                <a:latin typeface="Courier New" panose="02070309020205020404" pitchFamily="49" charset="0"/>
                <a:cs typeface="Courier New" panose="02070309020205020404" pitchFamily="49" charset="0"/>
              </a:rPr>
              <a:t>/Users</a:t>
            </a:r>
            <a:r>
              <a:rPr lang="en-US" altLang="en-US" dirty="0"/>
              <a:t>.</a:t>
            </a:r>
          </a:p>
          <a:p>
            <a:pPr lvl="1" eaLnBrk="1" hangingPunct="1"/>
            <a:r>
              <a:rPr lang="en-US" altLang="en-US" sz="2400" dirty="0">
                <a:latin typeface="Courier New" panose="02070309020205020404" pitchFamily="49" charset="0"/>
                <a:cs typeface="Courier New" panose="02070309020205020404" pitchFamily="49" charset="0"/>
              </a:rPr>
              <a:t>/Users/</a:t>
            </a:r>
            <a:r>
              <a:rPr lang="en-US" altLang="en-US" sz="2400" dirty="0" err="1">
                <a:latin typeface="Courier New" panose="02070309020205020404" pitchFamily="49" charset="0"/>
                <a:cs typeface="Courier New" panose="02070309020205020404" pitchFamily="49" charset="0"/>
              </a:rPr>
              <a:t>zelle</a:t>
            </a:r>
            <a:r>
              <a:rPr lang="en-US" altLang="en-US" sz="2400" dirty="0">
                <a:latin typeface="Courier New" panose="02070309020205020404" pitchFamily="49" charset="0"/>
                <a:cs typeface="Courier New" panose="02070309020205020404" pitchFamily="49" charset="0"/>
              </a:rPr>
              <a:t>/data/nums.txt</a:t>
            </a:r>
          </a:p>
          <a:p>
            <a:pPr eaLnBrk="1" hangingPunct="1"/>
            <a:r>
              <a:rPr lang="en-US" altLang="en-US" dirty="0"/>
              <a:t>On Windows, the path notation is a little different.</a:t>
            </a:r>
          </a:p>
          <a:p>
            <a:pPr lvl="1" eaLnBrk="1" hangingPunct="1"/>
            <a:r>
              <a:rPr lang="en-US" altLang="en-US" sz="2400" dirty="0">
                <a:latin typeface="Courier New" panose="02070309020205020404" pitchFamily="49" charset="0"/>
                <a:cs typeface="Courier New" panose="02070309020205020404" pitchFamily="49" charset="0"/>
              </a:rPr>
              <a:t>C:\Users\zelle\data\nums.txt</a:t>
            </a:r>
          </a:p>
          <a:p>
            <a:pPr lvl="1" eaLnBrk="1" hangingPunct="1"/>
            <a:r>
              <a:rPr lang="en-US" altLang="en-US" dirty="0"/>
              <a:t>Each hard drive (</a:t>
            </a:r>
            <a:r>
              <a:rPr lang="en-US" altLang="en-US" sz="2400" dirty="0">
                <a:latin typeface="Courier New" panose="02070309020205020404" pitchFamily="49" charset="0"/>
                <a:cs typeface="Courier New" panose="02070309020205020404" pitchFamily="49" charset="0"/>
              </a:rPr>
              <a:t>C:</a:t>
            </a:r>
            <a:r>
              <a:rPr lang="en-US" altLang="en-US" dirty="0"/>
              <a:t>, </a:t>
            </a:r>
            <a:r>
              <a:rPr lang="en-US" altLang="en-US" sz="2400" dirty="0">
                <a:latin typeface="Courier New" panose="02070309020205020404" pitchFamily="49" charset="0"/>
                <a:cs typeface="Courier New" panose="02070309020205020404" pitchFamily="49" charset="0"/>
              </a:rPr>
              <a:t>D</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sym typeface="Wingdings" panose="05000000000000000000" pitchFamily="2" charset="2"/>
              </a:rPr>
              <a:t>) has its own file system with its own root directory.</a:t>
            </a:r>
          </a:p>
          <a:p>
            <a:pPr lvl="1" eaLnBrk="1" hangingPunct="1"/>
            <a:r>
              <a:rPr lang="en-US" altLang="en-US" dirty="0">
                <a:sym typeface="Wingdings" panose="05000000000000000000" pitchFamily="2" charset="2"/>
              </a:rPr>
              <a:t>Windows uses </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sym typeface="Wingdings" panose="05000000000000000000" pitchFamily="2" charset="2"/>
              </a:rPr>
              <a:t> rather than </a:t>
            </a:r>
            <a:r>
              <a:rPr lang="en-US" altLang="en-US" sz="2400"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cs typeface="Courier New" panose="02070309020205020404" pitchFamily="49" charset="0"/>
                <a:sym typeface="Wingdings" panose="05000000000000000000" pitchFamily="2" charset="2"/>
              </a:rPr>
              <a:t> in paths</a:t>
            </a:r>
            <a:endParaRPr lang="en-US" altLang="en-US" sz="2400" dirty="0">
              <a:latin typeface="Courier New" panose="02070309020205020404" pitchFamily="49" charset="0"/>
              <a:cs typeface="Courier New" panose="02070309020205020404" pitchFamily="49" charset="0"/>
            </a:endParaRPr>
          </a:p>
          <a:p>
            <a:pPr eaLnBrk="1" hangingPunct="1"/>
            <a:endParaRPr lang="en-US" altLang="en-US" dirty="0"/>
          </a:p>
        </p:txBody>
      </p:sp>
    </p:spTree>
    <p:extLst>
      <p:ext uri="{BB962C8B-B14F-4D97-AF65-F5344CB8AC3E}">
        <p14:creationId xmlns:p14="http://schemas.microsoft.com/office/powerpoint/2010/main" val="3945636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243">
                                            <p:txEl>
                                              <p:pRg st="3" end="3"/>
                                            </p:txEl>
                                          </p:spTgt>
                                        </p:tgtEl>
                                        <p:attrNameLst>
                                          <p:attrName>style.visibility</p:attrName>
                                        </p:attrNameLst>
                                      </p:cBhvr>
                                      <p:to>
                                        <p:strVal val="visible"/>
                                      </p:to>
                                    </p:set>
                                    <p:anim calcmode="lin" valueType="num">
                                      <p:cBhvr additive="base">
                                        <p:cTn id="23"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 calcmode="lin" valueType="num">
                                      <p:cBhvr additive="base">
                                        <p:cTn id="27"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243">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 calcmode="lin" valueType="num">
                                      <p:cBhvr additive="base">
                                        <p:cTn id="35"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Python always allows paths to be separated using a regular slash (</a:t>
            </a:r>
            <a:r>
              <a:rPr lang="en-US" altLang="en-US" sz="2800" dirty="0">
                <a:latin typeface="Courier New" panose="02070309020205020404" pitchFamily="49" charset="0"/>
                <a:cs typeface="Courier New" panose="02070309020205020404" pitchFamily="49" charset="0"/>
              </a:rPr>
              <a:t>/</a:t>
            </a:r>
            <a:r>
              <a:rPr lang="en-US" altLang="en-US" dirty="0"/>
              <a:t>) on any OS for interoperability.</a:t>
            </a:r>
          </a:p>
          <a:p>
            <a:pPr eaLnBrk="1" hangingPunct="1"/>
            <a:r>
              <a:rPr lang="en-US" altLang="en-US" dirty="0"/>
              <a:t>It’s best practice to avoid “</a:t>
            </a:r>
            <a:r>
              <a:rPr lang="en-US" altLang="en-US" sz="2800" dirty="0">
                <a:latin typeface="Courier New" panose="02070309020205020404" pitchFamily="49" charset="0"/>
                <a:cs typeface="Courier New" panose="02070309020205020404" pitchFamily="49" charset="0"/>
              </a:rPr>
              <a:t>\</a:t>
            </a:r>
            <a:r>
              <a:rPr lang="en-US" altLang="en-US" dirty="0"/>
              <a:t>” in Windows paths in Python since the backslash is used in string literals to indicate special characters, i.e. </a:t>
            </a:r>
            <a:r>
              <a:rPr lang="en-US" altLang="en-US" sz="2800" dirty="0">
                <a:latin typeface="Courier New" panose="02070309020205020404" pitchFamily="49" charset="0"/>
                <a:cs typeface="Courier New" panose="02070309020205020404" pitchFamily="49" charset="0"/>
              </a:rPr>
              <a:t>\t</a:t>
            </a:r>
            <a:r>
              <a:rPr lang="en-US" altLang="en-US" dirty="0"/>
              <a:t>, </a:t>
            </a:r>
            <a:r>
              <a:rPr lang="en-US" altLang="en-US" sz="2800" dirty="0">
                <a:latin typeface="Courier New" panose="02070309020205020404" pitchFamily="49" charset="0"/>
                <a:cs typeface="Courier New" panose="02070309020205020404" pitchFamily="49" charset="0"/>
              </a:rPr>
              <a:t>\n</a:t>
            </a:r>
            <a:r>
              <a:rPr lang="en-US" altLang="en-US" dirty="0"/>
              <a:t>. To use an actual backslash in a literal, you’d need to escape it (</a:t>
            </a:r>
            <a:r>
              <a:rPr lang="en-US" altLang="en-US" sz="2800" dirty="0">
                <a:latin typeface="Courier New" panose="02070309020205020404" pitchFamily="49" charset="0"/>
                <a:cs typeface="Courier New" panose="02070309020205020404" pitchFamily="49" charset="0"/>
              </a:rPr>
              <a:t>\\</a:t>
            </a:r>
            <a:r>
              <a:rPr lang="en-US" altLang="en-US" dirty="0"/>
              <a:t>) or prefix the string with r to indicate it is a “raw” string (don’t interpret).</a:t>
            </a:r>
          </a:p>
        </p:txBody>
      </p:sp>
    </p:spTree>
    <p:extLst>
      <p:ext uri="{BB962C8B-B14F-4D97-AF65-F5344CB8AC3E}">
        <p14:creationId xmlns:p14="http://schemas.microsoft.com/office/powerpoint/2010/main" val="255769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Absolute and Relative Paths</a:t>
            </a:r>
          </a:p>
        </p:txBody>
      </p:sp>
      <p:sp>
        <p:nvSpPr>
          <p:cNvPr id="10243" name="Rectangle 3"/>
          <p:cNvSpPr>
            <a:spLocks noGrp="1" noChangeArrowheads="1"/>
          </p:cNvSpPr>
          <p:nvPr>
            <p:ph type="body" idx="1"/>
          </p:nvPr>
        </p:nvSpPr>
        <p:spPr>
          <a:xfrm>
            <a:off x="180680" y="1988917"/>
            <a:ext cx="11744621" cy="4114800"/>
          </a:xfrm>
        </p:spPr>
        <p:txBody>
          <a:bodyPr/>
          <a:lstStyle/>
          <a:p>
            <a:pPr eaLnBrk="1" hangingPunct="1"/>
            <a:r>
              <a:rPr lang="en-US" altLang="en-US" dirty="0"/>
              <a:t>Three ways to open the same file in Windows</a:t>
            </a:r>
          </a:p>
          <a:p>
            <a:pPr lvl="1" eaLnBrk="1" hangingPunct="1"/>
            <a:r>
              <a:rPr lang="en-US" altLang="en-US" sz="2400" dirty="0">
                <a:latin typeface="Courier New" panose="02070309020205020404" pitchFamily="49" charset="0"/>
                <a:cs typeface="Courier New" panose="02070309020205020404" pitchFamily="49" charset="0"/>
              </a:rPr>
              <a:t>with open("data/nums.txt") as </a:t>
            </a:r>
            <a:r>
              <a:rPr lang="en-US" altLang="en-US" sz="2400" dirty="0" err="1">
                <a:latin typeface="Courier New" panose="02070309020205020404" pitchFamily="49" charset="0"/>
                <a:cs typeface="Courier New" panose="02070309020205020404" pitchFamily="49" charset="0"/>
              </a:rPr>
              <a:t>infile</a:t>
            </a:r>
            <a:r>
              <a:rPr lang="en-US" altLang="en-US" sz="2400" dirty="0">
                <a:latin typeface="Courier New" panose="02070309020205020404" pitchFamily="49" charset="0"/>
                <a:cs typeface="Courier New" panose="02070309020205020404" pitchFamily="49" charset="0"/>
              </a:rPr>
              <a:t>:  # generic Python</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 notation</a:t>
            </a:r>
          </a:p>
          <a:p>
            <a:pPr lvl="1" eaLnBrk="1" hangingPunct="1"/>
            <a:r>
              <a:rPr lang="en-US" altLang="en-US" sz="2400" dirty="0">
                <a:latin typeface="Courier New" panose="02070309020205020404" pitchFamily="49" charset="0"/>
                <a:cs typeface="Courier New" panose="02070309020205020404" pitchFamily="49" charset="0"/>
              </a:rPr>
              <a:t>with open("data\\nums.txt") as </a:t>
            </a:r>
            <a:r>
              <a:rPr lang="en-US" altLang="en-US" sz="2400" dirty="0" err="1">
                <a:latin typeface="Courier New" panose="02070309020205020404" pitchFamily="49" charset="0"/>
                <a:cs typeface="Courier New" panose="02070309020205020404" pitchFamily="49" charset="0"/>
              </a:rPr>
              <a:t>infile</a:t>
            </a:r>
            <a:r>
              <a:rPr lang="en-US" altLang="en-US" sz="2400" dirty="0">
                <a:latin typeface="Courier New" panose="02070309020205020404" pitchFamily="49" charset="0"/>
                <a:cs typeface="Courier New" panose="02070309020205020404" pitchFamily="49" charset="0"/>
              </a:rPr>
              <a:t>: # Windows notation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 using special char</a:t>
            </a:r>
          </a:p>
          <a:p>
            <a:pPr lvl="1" eaLnBrk="1" hangingPunct="1"/>
            <a:r>
              <a:rPr lang="en-US" altLang="en-US" sz="2400" dirty="0">
                <a:latin typeface="Courier New" panose="02070309020205020404" pitchFamily="49" charset="0"/>
                <a:cs typeface="Courier New" panose="02070309020205020404" pitchFamily="49" charset="0"/>
              </a:rPr>
              <a:t>with open(</a:t>
            </a:r>
            <a:r>
              <a:rPr lang="en-US" altLang="en-US" sz="2400" dirty="0" err="1">
                <a:latin typeface="Courier New" panose="02070309020205020404" pitchFamily="49" charset="0"/>
                <a:cs typeface="Courier New" panose="02070309020205020404" pitchFamily="49" charset="0"/>
              </a:rPr>
              <a:t>r"data</a:t>
            </a:r>
            <a:r>
              <a:rPr lang="en-US" altLang="en-US" sz="2400" dirty="0">
                <a:latin typeface="Courier New" panose="02070309020205020404" pitchFamily="49" charset="0"/>
                <a:cs typeface="Courier New" panose="02070309020205020404" pitchFamily="49" charset="0"/>
              </a:rPr>
              <a:t>\nums.txt") as </a:t>
            </a:r>
            <a:r>
              <a:rPr lang="en-US" altLang="en-US" sz="2400" dirty="0" err="1">
                <a:latin typeface="Courier New" panose="02070309020205020404" pitchFamily="49" charset="0"/>
                <a:cs typeface="Courier New" panose="02070309020205020404" pitchFamily="49" charset="0"/>
              </a:rPr>
              <a:t>infile</a:t>
            </a:r>
            <a:r>
              <a:rPr lang="en-US" altLang="en-US" sz="2400" dirty="0">
                <a:latin typeface="Courier New" panose="02070309020205020404" pitchFamily="49" charset="0"/>
                <a:cs typeface="Courier New" panose="02070309020205020404" pitchFamily="49" charset="0"/>
              </a:rPr>
              <a:t>: # Windows notation </a:t>
            </a:r>
            <a:br>
              <a:rPr lang="en-US" altLang="en-US" sz="2400" dirty="0">
                <a:latin typeface="Courier New" panose="02070309020205020404" pitchFamily="49" charset="0"/>
                <a:cs typeface="Courier New" panose="02070309020205020404" pitchFamily="49" charset="0"/>
              </a:rPr>
            </a:br>
            <a:r>
              <a:rPr lang="en-US" altLang="en-US" sz="2400" dirty="0">
                <a:latin typeface="Courier New" panose="02070309020205020404" pitchFamily="49" charset="0"/>
                <a:cs typeface="Courier New" panose="02070309020205020404" pitchFamily="49" charset="0"/>
              </a:rPr>
              <a:t>                                       # using raw string</a:t>
            </a:r>
          </a:p>
          <a:p>
            <a:pPr eaLnBrk="1" hangingPunct="1"/>
            <a:r>
              <a:rPr lang="en-US" altLang="en-US" dirty="0">
                <a:cs typeface="Courier New" panose="02070309020205020404" pitchFamily="49" charset="0"/>
              </a:rPr>
              <a:t>The best one? Number one – it will work on other operating systems besides Windows.</a:t>
            </a:r>
          </a:p>
        </p:txBody>
      </p:sp>
    </p:spTree>
    <p:extLst>
      <p:ext uri="{BB962C8B-B14F-4D97-AF65-F5344CB8AC3E}">
        <p14:creationId xmlns:p14="http://schemas.microsoft.com/office/powerpoint/2010/main" val="2968896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File are a ubiquitous part of the computing landscape, and just about every program has to manipulate them in one way or another.</a:t>
            </a:r>
          </a:p>
          <a:p>
            <a:pPr eaLnBrk="1" hangingPunct="1"/>
            <a:r>
              <a:rPr lang="en-US" altLang="en-US" dirty="0"/>
              <a:t>Python provides a library called </a:t>
            </a:r>
            <a:r>
              <a:rPr lang="en-US" altLang="en-US" sz="2800" dirty="0" err="1">
                <a:latin typeface="Courier New" panose="02070309020205020404" pitchFamily="49" charset="0"/>
                <a:cs typeface="Courier New" panose="02070309020205020404" pitchFamily="49" charset="0"/>
              </a:rPr>
              <a:t>pathlib</a:t>
            </a:r>
            <a:r>
              <a:rPr lang="en-US" altLang="en-US" dirty="0"/>
              <a:t> to help with some of the common, but tedious tasks.</a:t>
            </a:r>
          </a:p>
          <a:p>
            <a:pPr eaLnBrk="1" hangingPunct="1"/>
            <a:r>
              <a:rPr lang="en-US" altLang="en-US" dirty="0"/>
              <a:t>The main tool is the </a:t>
            </a:r>
            <a:r>
              <a:rPr lang="en-US" altLang="en-US" sz="2800" dirty="0">
                <a:latin typeface="Courier New" panose="02070309020205020404" pitchFamily="49" charset="0"/>
                <a:cs typeface="Courier New" panose="02070309020205020404" pitchFamily="49" charset="0"/>
              </a:rPr>
              <a:t>Path</a:t>
            </a:r>
            <a:r>
              <a:rPr lang="en-US" altLang="en-US" dirty="0"/>
              <a:t> object. </a:t>
            </a:r>
            <a:r>
              <a:rPr lang="en-US" altLang="en-US" sz="2800" dirty="0">
                <a:latin typeface="Courier New" panose="02070309020205020404" pitchFamily="49" charset="0"/>
                <a:cs typeface="Courier New" panose="02070309020205020404" pitchFamily="49" charset="0"/>
              </a:rPr>
              <a:t>Path</a:t>
            </a:r>
            <a:r>
              <a:rPr lang="en-US" altLang="en-US" dirty="0"/>
              <a:t> is a sort of “wrapper” around a path string that gives it some convenient superpowers.</a:t>
            </a:r>
          </a:p>
        </p:txBody>
      </p:sp>
    </p:spTree>
    <p:extLst>
      <p:ext uri="{BB962C8B-B14F-4D97-AF65-F5344CB8AC3E}">
        <p14:creationId xmlns:p14="http://schemas.microsoft.com/office/powerpoint/2010/main" val="53676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Let’s improve our batch-oriented username program so that it checks if the intended output file exists. If it does, create a backup of that file so that the contents aren’t lost when the new usernames are written.</a:t>
            </a:r>
          </a:p>
        </p:txBody>
      </p:sp>
    </p:spTree>
    <p:extLst>
      <p:ext uri="{BB962C8B-B14F-4D97-AF65-F5344CB8AC3E}">
        <p14:creationId xmlns:p14="http://schemas.microsoft.com/office/powerpoint/2010/main" val="1888339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000" dirty="0">
                <a:latin typeface="Courier New" panose="02070309020205020404" pitchFamily="49" charset="0"/>
                <a:cs typeface="Courier New" panose="02070309020205020404" pitchFamily="49" charset="0"/>
              </a:rPr>
              <a:t># userfile2.py</a:t>
            </a:r>
          </a:p>
          <a:p>
            <a:pPr marL="0" indent="0">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pathlib</a:t>
            </a:r>
            <a:r>
              <a:rPr lang="en-US" sz="2000" dirty="0">
                <a:latin typeface="Courier New" panose="02070309020205020404" pitchFamily="49" charset="0"/>
                <a:cs typeface="Courier New" panose="02070309020205020404" pitchFamily="49" charset="0"/>
              </a:rPr>
              <a:t> import Path</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def main():</a:t>
            </a:r>
          </a:p>
          <a:p>
            <a:pPr marL="0" indent="0">
              <a:buNone/>
            </a:pPr>
            <a:r>
              <a:rPr lang="en-US" sz="2000" dirty="0">
                <a:latin typeface="Courier New" panose="02070309020205020404" pitchFamily="49" charset="0"/>
                <a:cs typeface="Courier New" panose="02070309020205020404" pitchFamily="49" charset="0"/>
              </a:rPr>
              <a:t>   print("This program creates a file of usernames from a")</a:t>
            </a:r>
          </a:p>
          <a:p>
            <a:pPr marL="0" indent="0">
              <a:buNone/>
            </a:pPr>
            <a:r>
              <a:rPr lang="en-US" sz="2000" dirty="0">
                <a:latin typeface="Courier New" panose="02070309020205020404" pitchFamily="49" charset="0"/>
                <a:cs typeface="Courier New" panose="02070309020205020404" pitchFamily="49" charset="0"/>
              </a:rPr>
              <a:t>   print("file of names.")</a:t>
            </a:r>
          </a:p>
          <a:p>
            <a:pPr marL="0" indent="0">
              <a:buNone/>
            </a:pPr>
            <a:r>
              <a:rPr lang="en-US" sz="2000" dirty="0">
                <a:latin typeface="Courier New" panose="02070309020205020404" pitchFamily="49" charset="0"/>
                <a:cs typeface="Courier New" panose="02070309020205020404" pitchFamily="49" charset="0"/>
              </a:rPr>
              <a:t>   # get the file names</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inPath</a:t>
            </a:r>
            <a:r>
              <a:rPr lang="en-US" sz="2000" dirty="0">
                <a:latin typeface="Courier New" panose="02070309020205020404" pitchFamily="49" charset="0"/>
                <a:cs typeface="Courier New" panose="02070309020205020404" pitchFamily="49" charset="0"/>
              </a:rPr>
              <a:t> = Path(input("What file are the names in?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outPath</a:t>
            </a:r>
            <a:r>
              <a:rPr lang="en-US" sz="2000" dirty="0">
                <a:latin typeface="Courier New" panose="02070309020205020404" pitchFamily="49" charset="0"/>
                <a:cs typeface="Courier New" panose="02070309020205020404" pitchFamily="49" charset="0"/>
              </a:rPr>
              <a:t> = Path(input("What file should the usernames go in? "))</a:t>
            </a:r>
          </a:p>
        </p:txBody>
      </p:sp>
    </p:spTree>
    <p:extLst>
      <p:ext uri="{BB962C8B-B14F-4D97-AF65-F5344CB8AC3E}">
        <p14:creationId xmlns:p14="http://schemas.microsoft.com/office/powerpoint/2010/main" val="309180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6" end="6"/>
                                            </p:txEl>
                                          </p:spTgt>
                                        </p:tgtEl>
                                        <p:attrNameLst>
                                          <p:attrName>style.visibility</p:attrName>
                                        </p:attrNameLst>
                                      </p:cBhvr>
                                      <p:to>
                                        <p:strVal val="visible"/>
                                      </p:to>
                                    </p:set>
                                    <p:anim calcmode="lin" valueType="num">
                                      <p:cBhvr additive="base">
                                        <p:cTn id="37"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7" end="7"/>
                                            </p:txEl>
                                          </p:spTgt>
                                        </p:tgtEl>
                                        <p:attrNameLst>
                                          <p:attrName>style.visibility</p:attrName>
                                        </p:attrNameLst>
                                      </p:cBhvr>
                                      <p:to>
                                        <p:strVal val="visible"/>
                                      </p:to>
                                    </p:set>
                                    <p:anim calcmode="lin" valueType="num">
                                      <p:cBhvr additive="base">
                                        <p:cTn id="43"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8" end="8"/>
                                            </p:txEl>
                                          </p:spTgt>
                                        </p:tgtEl>
                                        <p:attrNameLst>
                                          <p:attrName>style.visibility</p:attrName>
                                        </p:attrNameLst>
                                      </p:cBhvr>
                                      <p:to>
                                        <p:strVal val="visible"/>
                                      </p:to>
                                    </p:set>
                                    <p:anim calcmode="lin" valueType="num">
                                      <p:cBhvr additive="base">
                                        <p:cTn id="49"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000" dirty="0">
                <a:latin typeface="Courier New" panose="02070309020205020404" pitchFamily="49" charset="0"/>
                <a:cs typeface="Courier New" panose="02070309020205020404" pitchFamily="49" charset="0"/>
              </a:rPr>
              <a:t>    # backup the output file if it already exists</a:t>
            </a:r>
          </a:p>
          <a:p>
            <a:pPr marL="0" indent="0">
              <a:buNone/>
            </a:pPr>
            <a:r>
              <a:rPr lang="en-US" sz="2000" dirty="0">
                <a:latin typeface="Courier New" panose="02070309020205020404" pitchFamily="49" charset="0"/>
                <a:cs typeface="Courier New" panose="02070309020205020404" pitchFamily="49" charset="0"/>
              </a:rPr>
              <a:t>    if </a:t>
            </a:r>
            <a:r>
              <a:rPr lang="en-US" sz="2000" dirty="0" err="1">
                <a:latin typeface="Courier New" panose="02070309020205020404" pitchFamily="49" charset="0"/>
                <a:cs typeface="Courier New" panose="02070309020205020404" pitchFamily="49" charset="0"/>
              </a:rPr>
              <a:t>outPath.exists</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backupPath</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outPath.with_suffix</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bak</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f"Renaming</a:t>
            </a:r>
            <a:r>
              <a:rPr lang="en-US" sz="2000" dirty="0">
                <a:latin typeface="Courier New" panose="02070309020205020404" pitchFamily="49" charset="0"/>
                <a:cs typeface="Courier New" panose="02070309020205020404" pitchFamily="49" charset="0"/>
              </a:rPr>
              <a:t> existing {outPath.name} to {backupPath.name}")</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outPath.rename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backupPath</a:t>
            </a:r>
            <a:r>
              <a:rPr lang="en-US" sz="2000" dirty="0">
                <a:latin typeface="Courier New" panose="02070309020205020404" pitchFamily="49" charset="0"/>
                <a:cs typeface="Courier New" panose="02070309020205020404" pitchFamily="49" charset="0"/>
              </a:rPr>
              <a:t>)</a:t>
            </a:r>
          </a:p>
          <a:p>
            <a:pPr marL="0" indent="0">
              <a:buNone/>
            </a:pPr>
            <a:endParaRPr lang="en-US" altLang="en-US" sz="2000" dirty="0">
              <a:latin typeface="Courier New" panose="02070309020205020404" pitchFamily="49" charset="0"/>
              <a:cs typeface="Courier New" panose="02070309020205020404" pitchFamily="49" charset="0"/>
            </a:endParaRPr>
          </a:p>
          <a:p>
            <a:pPr marL="0" indent="0" eaLnBrk="1" hangingPunct="1">
              <a:buNone/>
            </a:pPr>
            <a:endParaRPr lang="en-US" altLang="en-US" dirty="0"/>
          </a:p>
        </p:txBody>
      </p:sp>
    </p:spTree>
    <p:extLst>
      <p:ext uri="{BB962C8B-B14F-4D97-AF65-F5344CB8AC3E}">
        <p14:creationId xmlns:p14="http://schemas.microsoft.com/office/powerpoint/2010/main" val="292122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000" dirty="0">
                <a:latin typeface="Courier New" panose="02070309020205020404" pitchFamily="49" charset="0"/>
                <a:cs typeface="Courier New" panose="02070309020205020404" pitchFamily="49" charset="0"/>
              </a:rPr>
              <a:t>    # open the files</a:t>
            </a:r>
          </a:p>
          <a:p>
            <a:pPr marL="0" indent="0">
              <a:buNone/>
            </a:pPr>
            <a:r>
              <a:rPr lang="en-US" sz="2000" dirty="0">
                <a:latin typeface="Courier New" panose="02070309020205020404" pitchFamily="49" charset="0"/>
                <a:cs typeface="Courier New" panose="02070309020205020404" pitchFamily="49" charset="0"/>
              </a:rPr>
              <a:t>    with open(</a:t>
            </a:r>
            <a:r>
              <a:rPr lang="en-US" sz="2000" dirty="0" err="1">
                <a:latin typeface="Courier New" panose="02070309020205020404" pitchFamily="49" charset="0"/>
                <a:cs typeface="Courier New" panose="02070309020205020404" pitchFamily="49" charset="0"/>
              </a:rPr>
              <a:t>inPath</a:t>
            </a:r>
            <a:r>
              <a:rPr lang="en-US" sz="2000" dirty="0">
                <a:latin typeface="Courier New" panose="02070309020205020404" pitchFamily="49" charset="0"/>
                <a:cs typeface="Courier New" panose="02070309020205020404" pitchFamily="49" charset="0"/>
              </a:rPr>
              <a:t>, "r") as </a:t>
            </a:r>
            <a:r>
              <a:rPr lang="en-US" sz="2000" dirty="0" err="1">
                <a:latin typeface="Courier New" panose="02070309020205020404" pitchFamily="49" charset="0"/>
                <a:cs typeface="Courier New" panose="02070309020205020404" pitchFamily="49" charset="0"/>
              </a:rPr>
              <a:t>infile</a:t>
            </a:r>
            <a:r>
              <a:rPr lang="en-US" sz="2000" dirty="0">
                <a:latin typeface="Courier New" panose="02070309020205020404" pitchFamily="49" charset="0"/>
                <a:cs typeface="Courier New" panose="02070309020205020404" pitchFamily="49" charset="0"/>
              </a:rPr>
              <a:t>, open(</a:t>
            </a:r>
            <a:r>
              <a:rPr lang="en-US" sz="2000" dirty="0" err="1">
                <a:latin typeface="Courier New" panose="02070309020205020404" pitchFamily="49" charset="0"/>
                <a:cs typeface="Courier New" panose="02070309020205020404" pitchFamily="49" charset="0"/>
              </a:rPr>
              <a:t>outPath</a:t>
            </a:r>
            <a:r>
              <a:rPr lang="en-US" sz="2000" dirty="0">
                <a:latin typeface="Courier New" panose="02070309020205020404" pitchFamily="49" charset="0"/>
                <a:cs typeface="Courier New" panose="02070309020205020404" pitchFamily="49" charset="0"/>
              </a:rPr>
              <a:t>, "w") as </a:t>
            </a:r>
            <a:r>
              <a:rPr lang="en-US" sz="2000" dirty="0" err="1">
                <a:latin typeface="Courier New" panose="02070309020205020404" pitchFamily="49" charset="0"/>
                <a:cs typeface="Courier New" panose="02070309020205020404" pitchFamily="49" charset="0"/>
              </a:rPr>
              <a:t>outfile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 process each line of the input file</a:t>
            </a:r>
          </a:p>
          <a:p>
            <a:pPr marL="0" indent="0">
              <a:buNone/>
            </a:pPr>
            <a:r>
              <a:rPr lang="en-US" sz="2000" dirty="0">
                <a:latin typeface="Courier New" panose="02070309020205020404" pitchFamily="49" charset="0"/>
                <a:cs typeface="Courier New" panose="02070309020205020404" pitchFamily="49" charset="0"/>
              </a:rPr>
              <a:t>       for line in </a:t>
            </a:r>
            <a:r>
              <a:rPr lang="en-US" sz="2000" dirty="0" err="1">
                <a:latin typeface="Courier New" panose="02070309020205020404" pitchFamily="49" charset="0"/>
                <a:cs typeface="Courier New" panose="02070309020205020404" pitchFamily="49" charset="0"/>
              </a:rPr>
              <a:t>infile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 get the first and last names from line</a:t>
            </a:r>
          </a:p>
          <a:p>
            <a:pPr marL="0" indent="0">
              <a:buNone/>
            </a:pPr>
            <a:r>
              <a:rPr lang="en-US" sz="2000" dirty="0">
                <a:latin typeface="Courier New" panose="02070309020205020404" pitchFamily="49" charset="0"/>
                <a:cs typeface="Courier New" panose="02070309020205020404" pitchFamily="49" charset="0"/>
              </a:rPr>
              <a:t>          first, last = </a:t>
            </a:r>
            <a:r>
              <a:rPr lang="en-US" sz="2000" dirty="0" err="1">
                <a:latin typeface="Courier New" panose="02070309020205020404" pitchFamily="49" charset="0"/>
                <a:cs typeface="Courier New" panose="02070309020205020404" pitchFamily="49" charset="0"/>
              </a:rPr>
              <a:t>line.split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 create the username</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uname</a:t>
            </a:r>
            <a:r>
              <a:rPr lang="en-US" sz="2000" dirty="0">
                <a:latin typeface="Courier New" panose="02070309020205020404" pitchFamily="49" charset="0"/>
                <a:cs typeface="Courier New" panose="02070309020205020404" pitchFamily="49" charset="0"/>
              </a:rPr>
              <a:t> = (first[0]+last[:7]).lower()</a:t>
            </a:r>
          </a:p>
          <a:p>
            <a:pPr marL="0" indent="0">
              <a:buNone/>
            </a:pPr>
            <a:r>
              <a:rPr lang="en-US" sz="2000" dirty="0">
                <a:latin typeface="Courier New" panose="02070309020205020404" pitchFamily="49" charset="0"/>
                <a:cs typeface="Courier New" panose="02070309020205020404" pitchFamily="49" charset="0"/>
              </a:rPr>
              <a:t>          # write it to the output file</a:t>
            </a:r>
          </a:p>
          <a:p>
            <a:pPr marL="0" indent="0">
              <a:buNone/>
            </a:pPr>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uname</a:t>
            </a:r>
            <a:r>
              <a:rPr lang="en-US" sz="2000" dirty="0">
                <a:latin typeface="Courier New" panose="02070309020205020404" pitchFamily="49" charset="0"/>
                <a:cs typeface="Courier New" panose="02070309020205020404" pitchFamily="49" charset="0"/>
              </a:rPr>
              <a:t>, file=</a:t>
            </a:r>
            <a:r>
              <a:rPr lang="en-US" sz="2000" dirty="0" err="1">
                <a:latin typeface="Courier New" panose="02070309020205020404" pitchFamily="49" charset="0"/>
                <a:cs typeface="Courier New" panose="02070309020205020404" pitchFamily="49" charset="0"/>
              </a:rPr>
              <a:t>outfile</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print("Usernames have been written to", </a:t>
            </a:r>
            <a:r>
              <a:rPr lang="en-US" sz="2000" dirty="0" err="1">
                <a:latin typeface="Courier New" panose="02070309020205020404" pitchFamily="49" charset="0"/>
                <a:cs typeface="Courier New" panose="02070309020205020404" pitchFamily="49" charset="0"/>
              </a:rPr>
              <a:t>outPath</a:t>
            </a:r>
            <a:r>
              <a:rPr lang="en-US" sz="2000" dirty="0">
                <a:latin typeface="Courier New" panose="02070309020205020404" pitchFamily="49" charset="0"/>
                <a:cs typeface="Courier New" panose="02070309020205020404" pitchFamily="49" charset="0"/>
              </a:rPr>
              <a:t>)</a:t>
            </a:r>
            <a:endParaRPr lang="en-US" alt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4792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8" fill="hold" grpId="0" nodeType="clickEffect">
                                  <p:stCondLst>
                                    <p:cond delay="0"/>
                                  </p:stCondLst>
                                  <p:childTnLst>
                                    <p:set>
                                      <p:cBhvr>
                                        <p:cTn id="54" dur="1" fill="hold">
                                          <p:stCondLst>
                                            <p:cond delay="0"/>
                                          </p:stCondLst>
                                        </p:cTn>
                                        <p:tgtEl>
                                          <p:spTgt spid="10243">
                                            <p:txEl>
                                              <p:pRg st="8" end="8"/>
                                            </p:txEl>
                                          </p:spTgt>
                                        </p:tgtEl>
                                        <p:attrNameLst>
                                          <p:attrName>style.visibility</p:attrName>
                                        </p:attrNameLst>
                                      </p:cBhvr>
                                      <p:to>
                                        <p:strVal val="visible"/>
                                      </p:to>
                                    </p:set>
                                    <p:anim calcmode="lin" valueType="num">
                                      <p:cBhvr additive="base">
                                        <p:cTn id="55" dur="500" fill="hold"/>
                                        <p:tgtEl>
                                          <p:spTgt spid="10243">
                                            <p:txEl>
                                              <p:pRg st="8" end="8"/>
                                            </p:txEl>
                                          </p:spTgt>
                                        </p:tgtEl>
                                        <p:attrNameLst>
                                          <p:attrName>ppt_x</p:attrName>
                                        </p:attrNameLst>
                                      </p:cBhvr>
                                      <p:tavLst>
                                        <p:tav tm="0">
                                          <p:val>
                                            <p:strVal val="0-#ppt_w/2"/>
                                          </p:val>
                                        </p:tav>
                                        <p:tav tm="100000">
                                          <p:val>
                                            <p:strVal val="#ppt_x"/>
                                          </p:val>
                                        </p:tav>
                                      </p:tavLst>
                                    </p:anim>
                                    <p:anim calcmode="lin" valueType="num">
                                      <p:cBhvr additive="base">
                                        <p:cTn id="56" dur="500" fill="hold"/>
                                        <p:tgtEl>
                                          <p:spTgt spid="10243">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grpId="0" nodeType="clickEffect">
                                  <p:stCondLst>
                                    <p:cond delay="0"/>
                                  </p:stCondLst>
                                  <p:childTnLst>
                                    <p:set>
                                      <p:cBhvr>
                                        <p:cTn id="60" dur="1" fill="hold">
                                          <p:stCondLst>
                                            <p:cond delay="0"/>
                                          </p:stCondLst>
                                        </p:cTn>
                                        <p:tgtEl>
                                          <p:spTgt spid="10243">
                                            <p:txEl>
                                              <p:pRg st="9" end="9"/>
                                            </p:txEl>
                                          </p:spTgt>
                                        </p:tgtEl>
                                        <p:attrNameLst>
                                          <p:attrName>style.visibility</p:attrName>
                                        </p:attrNameLst>
                                      </p:cBhvr>
                                      <p:to>
                                        <p:strVal val="visible"/>
                                      </p:to>
                                    </p:set>
                                    <p:anim calcmode="lin" valueType="num">
                                      <p:cBhvr additive="base">
                                        <p:cTn id="61" dur="500" fill="hold"/>
                                        <p:tgtEl>
                                          <p:spTgt spid="10243">
                                            <p:txEl>
                                              <p:pRg st="9" end="9"/>
                                            </p:txEl>
                                          </p:spTgt>
                                        </p:tgtEl>
                                        <p:attrNameLst>
                                          <p:attrName>ppt_x</p:attrName>
                                        </p:attrNameLst>
                                      </p:cBhvr>
                                      <p:tavLst>
                                        <p:tav tm="0">
                                          <p:val>
                                            <p:strVal val="0-#ppt_w/2"/>
                                          </p:val>
                                        </p:tav>
                                        <p:tav tm="100000">
                                          <p:val>
                                            <p:strVal val="#ppt_x"/>
                                          </p:val>
                                        </p:tav>
                                      </p:tavLst>
                                    </p:anim>
                                    <p:anim calcmode="lin" valueType="num">
                                      <p:cBhvr additive="base">
                                        <p:cTn id="62" dur="500" fill="hold"/>
                                        <p:tgtEl>
                                          <p:spTgt spid="10243">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grpId="0" nodeType="clickEffect">
                                  <p:stCondLst>
                                    <p:cond delay="0"/>
                                  </p:stCondLst>
                                  <p:childTnLst>
                                    <p:set>
                                      <p:cBhvr>
                                        <p:cTn id="66" dur="1" fill="hold">
                                          <p:stCondLst>
                                            <p:cond delay="0"/>
                                          </p:stCondLst>
                                        </p:cTn>
                                        <p:tgtEl>
                                          <p:spTgt spid="10243">
                                            <p:txEl>
                                              <p:pRg st="10" end="10"/>
                                            </p:txEl>
                                          </p:spTgt>
                                        </p:tgtEl>
                                        <p:attrNameLst>
                                          <p:attrName>style.visibility</p:attrName>
                                        </p:attrNameLst>
                                      </p:cBhvr>
                                      <p:to>
                                        <p:strVal val="visible"/>
                                      </p:to>
                                    </p:set>
                                    <p:anim calcmode="lin" valueType="num">
                                      <p:cBhvr additive="base">
                                        <p:cTn id="67" dur="500" fill="hold"/>
                                        <p:tgtEl>
                                          <p:spTgt spid="10243">
                                            <p:txEl>
                                              <p:pRg st="10" end="10"/>
                                            </p:txEl>
                                          </p:spTgt>
                                        </p:tgtEl>
                                        <p:attrNameLst>
                                          <p:attrName>ppt_x</p:attrName>
                                        </p:attrNameLst>
                                      </p:cBhvr>
                                      <p:tavLst>
                                        <p:tav tm="0">
                                          <p:val>
                                            <p:strVal val="0-#ppt_w/2"/>
                                          </p:val>
                                        </p:tav>
                                        <p:tav tm="100000">
                                          <p:val>
                                            <p:strVal val="#ppt_x"/>
                                          </p:val>
                                        </p:tav>
                                      </p:tavLst>
                                    </p:anim>
                                    <p:anim calcmode="lin" valueType="num">
                                      <p:cBhvr additive="base">
                                        <p:cTn id="68" dur="500" fill="hold"/>
                                        <p:tgtEl>
                                          <p:spTgt spid="10243">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59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You can extract different parts of a path using simple attributes from a Path object.</a:t>
            </a:r>
          </a:p>
          <a:p>
            <a:pPr marL="0" indent="0" eaLnBrk="1" hangingPunct="1">
              <a:buNone/>
            </a:pPr>
            <a:r>
              <a:rPr lang="en-US" altLang="en-US" sz="2000" dirty="0">
                <a:latin typeface="Courier New" panose="02070309020205020404" pitchFamily="49" charset="0"/>
                <a:cs typeface="Courier New" panose="02070309020205020404" pitchFamily="49" charset="0"/>
              </a:rPr>
              <a:t>&gt;&gt;&gt; path = Path("/home/</a:t>
            </a:r>
            <a:r>
              <a:rPr lang="en-US" altLang="en-US" sz="2000" dirty="0" err="1">
                <a:latin typeface="Courier New" panose="02070309020205020404" pitchFamily="49" charset="0"/>
                <a:cs typeface="Courier New" panose="02070309020205020404" pitchFamily="49" charset="0"/>
              </a:rPr>
              <a:t>zelle</a:t>
            </a:r>
            <a:r>
              <a:rPr lang="en-US" altLang="en-US" sz="2000" dirty="0">
                <a:latin typeface="Courier New" panose="02070309020205020404" pitchFamily="49" charset="0"/>
                <a:cs typeface="Courier New" panose="02070309020205020404" pitchFamily="49" charset="0"/>
              </a:rPr>
              <a:t>/python/data.txt")            </a:t>
            </a:r>
          </a:p>
          <a:p>
            <a:pPr marL="0" indent="0" eaLnBrk="1" hangingPunct="1">
              <a:buNone/>
            </a:pPr>
            <a:r>
              <a:rPr lang="en-US" altLang="en-US" sz="2000" dirty="0">
                <a:latin typeface="Courier New" panose="02070309020205020404" pitchFamily="49" charset="0"/>
                <a:cs typeface="Courier New" panose="02070309020205020404" pitchFamily="49" charset="0"/>
              </a:rPr>
              <a:t>&gt;&gt;&gt; path.name        </a:t>
            </a:r>
          </a:p>
          <a:p>
            <a:pPr marL="0" indent="0" eaLnBrk="1" hangingPunct="1">
              <a:buNone/>
            </a:pPr>
            <a:r>
              <a:rPr lang="en-US" altLang="en-US" sz="2000" dirty="0">
                <a:latin typeface="Courier New" panose="02070309020205020404" pitchFamily="49" charset="0"/>
                <a:cs typeface="Courier New" panose="02070309020205020404" pitchFamily="49" charset="0"/>
              </a:rPr>
              <a:t>    'data.txt’</a:t>
            </a:r>
          </a:p>
          <a:p>
            <a:pPr marL="0" indent="0" eaLnBrk="1" hangingPunct="1">
              <a:buNone/>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path.stem</a:t>
            </a:r>
            <a:r>
              <a:rPr lang="en-US" altLang="en-US" sz="2000" dirty="0">
                <a:latin typeface="Courier New" panose="02070309020205020404" pitchFamily="49" charset="0"/>
                <a:cs typeface="Courier New" panose="02070309020205020404" pitchFamily="49" charset="0"/>
              </a:rPr>
              <a:t>        </a:t>
            </a:r>
          </a:p>
          <a:p>
            <a:pPr marL="0" indent="0" eaLnBrk="1" hangingPunct="1">
              <a:buNone/>
            </a:pPr>
            <a:r>
              <a:rPr lang="en-US" altLang="en-US" sz="2000" dirty="0">
                <a:latin typeface="Courier New" panose="02070309020205020404" pitchFamily="49" charset="0"/>
                <a:cs typeface="Courier New" panose="02070309020205020404" pitchFamily="49" charset="0"/>
              </a:rPr>
              <a:t>    'data’</a:t>
            </a:r>
          </a:p>
          <a:p>
            <a:pPr marL="0" indent="0" eaLnBrk="1" hangingPunct="1">
              <a:buNone/>
            </a:pPr>
            <a:r>
              <a:rPr lang="en-US" altLang="en-US" sz="2000" dirty="0">
                <a:latin typeface="Courier New" panose="02070309020205020404" pitchFamily="49" charset="0"/>
                <a:cs typeface="Courier New" panose="02070309020205020404" pitchFamily="49" charset="0"/>
              </a:rPr>
              <a:t>&gt;&gt;&gt; </a:t>
            </a:r>
            <a:r>
              <a:rPr lang="en-US" altLang="en-US" sz="2000" dirty="0" err="1">
                <a:latin typeface="Courier New" panose="02070309020205020404" pitchFamily="49" charset="0"/>
                <a:cs typeface="Courier New" panose="02070309020205020404" pitchFamily="49" charset="0"/>
              </a:rPr>
              <a:t>path.suffix</a:t>
            </a:r>
            <a:r>
              <a:rPr lang="en-US" altLang="en-US" sz="2000" dirty="0">
                <a:latin typeface="Courier New" panose="02070309020205020404" pitchFamily="49" charset="0"/>
                <a:cs typeface="Courier New" panose="02070309020205020404" pitchFamily="49" charset="0"/>
              </a:rPr>
              <a:t>            </a:t>
            </a:r>
          </a:p>
          <a:p>
            <a:pPr marL="0" indent="0" eaLnBrk="1" hangingPunct="1">
              <a:buNone/>
            </a:pPr>
            <a:r>
              <a:rPr lang="en-US" altLang="en-US" sz="2000" dirty="0">
                <a:latin typeface="Courier New" panose="02070309020205020404" pitchFamily="49" charset="0"/>
                <a:cs typeface="Courier New" panose="02070309020205020404" pitchFamily="49" charset="0"/>
              </a:rPr>
              <a:t>    '.txt'</a:t>
            </a:r>
          </a:p>
        </p:txBody>
      </p:sp>
    </p:spTree>
    <p:extLst>
      <p:ext uri="{BB962C8B-B14F-4D97-AF65-F5344CB8AC3E}">
        <p14:creationId xmlns:p14="http://schemas.microsoft.com/office/powerpoint/2010/main" val="2667594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Text Files</a:t>
            </a:r>
          </a:p>
        </p:txBody>
      </p:sp>
      <p:sp>
        <p:nvSpPr>
          <p:cNvPr id="10243" name="Rectangle 3"/>
          <p:cNvSpPr>
            <a:spLocks noGrp="1" noChangeArrowheads="1"/>
          </p:cNvSpPr>
          <p:nvPr>
            <p:ph type="body" idx="1"/>
          </p:nvPr>
        </p:nvSpPr>
        <p:spPr/>
        <p:txBody>
          <a:bodyPr/>
          <a:lstStyle/>
          <a:p>
            <a:pPr eaLnBrk="1" hangingPunct="1"/>
            <a:r>
              <a:rPr lang="en-US" altLang="en-US" dirty="0"/>
              <a:t>A </a:t>
            </a:r>
            <a:r>
              <a:rPr lang="en-US" altLang="en-US" i="1" dirty="0"/>
              <a:t>file</a:t>
            </a:r>
            <a:r>
              <a:rPr lang="en-US" altLang="en-US" dirty="0"/>
              <a:t> is a sequence of data that is stored in secondary memory (usually on a disk drive of some sort).</a:t>
            </a:r>
          </a:p>
          <a:p>
            <a:pPr lvl="1" eaLnBrk="1" hangingPunct="1"/>
            <a:r>
              <a:rPr lang="en-US" altLang="en-US" dirty="0"/>
              <a:t>Files can contain any data type, but the easiest files to work with a those that contain text.</a:t>
            </a:r>
          </a:p>
          <a:p>
            <a:pPr lvl="1" eaLnBrk="1" hangingPunct="1"/>
            <a:r>
              <a:rPr lang="en-US" altLang="en-US" dirty="0"/>
              <a:t>Files of text have the advantage that they can be read and understood by humans, and they are easily created and edited using general purpose text editors, like IDLE.</a:t>
            </a:r>
          </a:p>
        </p:txBody>
      </p:sp>
    </p:spTree>
    <p:extLst>
      <p:ext uri="{BB962C8B-B14F-4D97-AF65-F5344CB8AC3E}">
        <p14:creationId xmlns:p14="http://schemas.microsoft.com/office/powerpoint/2010/main" val="42354133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We can create a slightly modified path by using </a:t>
            </a:r>
            <a:r>
              <a:rPr lang="en-US" altLang="en-US" sz="2800" dirty="0">
                <a:latin typeface="Courier New" panose="02070309020205020404" pitchFamily="49" charset="0"/>
                <a:cs typeface="Courier New" panose="02070309020205020404" pitchFamily="49" charset="0"/>
              </a:rPr>
              <a:t>with_&lt;part&gt;</a:t>
            </a:r>
            <a:r>
              <a:rPr lang="en-US" altLang="en-US" dirty="0"/>
              <a:t> methods to replace specific parts in an existing path.</a:t>
            </a:r>
          </a:p>
          <a:p>
            <a:pPr lvl="1" eaLnBrk="1" hangingPunct="1"/>
            <a:r>
              <a:rPr lang="en-US" altLang="en-US" sz="2400" dirty="0" err="1">
                <a:latin typeface="Courier New" panose="02070309020205020404" pitchFamily="49" charset="0"/>
                <a:cs typeface="Courier New" panose="02070309020205020404" pitchFamily="49" charset="0"/>
              </a:rPr>
              <a:t>backupPath</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outPath.with_suffix</a:t>
            </a:r>
            <a:r>
              <a:rPr lang="en-US" altLang="en-US" sz="2400" dirty="0">
                <a:latin typeface="Courier New" panose="02070309020205020404" pitchFamily="49" charset="0"/>
                <a:cs typeface="Courier New" panose="02070309020205020404" pitchFamily="49" charset="0"/>
              </a:rPr>
              <a:t>(".</a:t>
            </a:r>
            <a:r>
              <a:rPr lang="en-US" altLang="en-US" sz="2400" dirty="0" err="1">
                <a:latin typeface="Courier New" panose="02070309020205020404" pitchFamily="49" charset="0"/>
                <a:cs typeface="Courier New" panose="02070309020205020404" pitchFamily="49" charset="0"/>
              </a:rPr>
              <a:t>bak</a:t>
            </a:r>
            <a:r>
              <a:rPr lang="en-US" altLang="en-US" sz="2400" dirty="0">
                <a:latin typeface="Courier New" panose="02070309020205020404" pitchFamily="49" charset="0"/>
                <a:cs typeface="Courier New" panose="02070309020205020404" pitchFamily="49" charset="0"/>
              </a:rPr>
              <a:t>")</a:t>
            </a:r>
          </a:p>
          <a:p>
            <a:pPr lvl="1" eaLnBrk="1" hangingPunct="1"/>
            <a:r>
              <a:rPr lang="en-US" altLang="en-US" dirty="0">
                <a:cs typeface="Courier New" panose="02070309020205020404" pitchFamily="49" charset="0"/>
              </a:rPr>
              <a:t>This creates a new </a:t>
            </a:r>
            <a:r>
              <a:rPr lang="en-US" altLang="en-US" sz="2400" dirty="0">
                <a:latin typeface="Courier New" panose="02070309020205020404" pitchFamily="49" charset="0"/>
                <a:cs typeface="Courier New" panose="02070309020205020404" pitchFamily="49" charset="0"/>
              </a:rPr>
              <a:t>Path</a:t>
            </a:r>
            <a:r>
              <a:rPr lang="en-US" altLang="en-US" dirty="0">
                <a:cs typeface="Courier New" panose="02070309020205020404" pitchFamily="49" charset="0"/>
              </a:rPr>
              <a:t> that is just like </a:t>
            </a:r>
            <a:r>
              <a:rPr lang="en-US" altLang="en-US" sz="2400" dirty="0" err="1">
                <a:latin typeface="Courier New" panose="02070309020205020404" pitchFamily="49" charset="0"/>
                <a:cs typeface="Courier New" panose="02070309020205020404" pitchFamily="49" charset="0"/>
              </a:rPr>
              <a:t>outPath</a:t>
            </a:r>
            <a:r>
              <a:rPr lang="en-US" altLang="en-US" dirty="0">
                <a:cs typeface="Courier New" panose="02070309020205020404" pitchFamily="49" charset="0"/>
              </a:rPr>
              <a:t>, except it has the extension (suffix) “.</a:t>
            </a:r>
            <a:r>
              <a:rPr lang="en-US" altLang="en-US" dirty="0" err="1">
                <a:cs typeface="Courier New" panose="02070309020205020404" pitchFamily="49" charset="0"/>
              </a:rPr>
              <a:t>bak</a:t>
            </a:r>
            <a:r>
              <a:rPr lang="en-US" altLang="en-US" dirty="0">
                <a:cs typeface="Courier New" panose="02070309020205020404" pitchFamily="49" charset="0"/>
              </a:rPr>
              <a:t>” instead of its original extension.</a:t>
            </a:r>
          </a:p>
          <a:p>
            <a:pPr eaLnBrk="1" hangingPunct="1"/>
            <a:r>
              <a:rPr lang="en-US" altLang="en-US" dirty="0">
                <a:cs typeface="Courier New" panose="02070309020205020404" pitchFamily="49" charset="0"/>
              </a:rPr>
              <a:t>Our program’s output will look something like</a:t>
            </a:r>
            <a:br>
              <a:rPr lang="en-US" altLang="en-US" dirty="0">
                <a:cs typeface="Courier New" panose="02070309020205020404" pitchFamily="49" charset="0"/>
              </a:rPr>
            </a:br>
            <a:r>
              <a:rPr lang="en-US" sz="2800" dirty="0">
                <a:latin typeface="Courier New" panose="02070309020205020404" pitchFamily="49" charset="0"/>
                <a:cs typeface="Courier New" panose="02070309020205020404" pitchFamily="49" charset="0"/>
              </a:rPr>
              <a:t>Renaming existing usernames.txt to </a:t>
            </a:r>
            <a:r>
              <a:rPr lang="en-US" sz="2800" dirty="0" err="1">
                <a:latin typeface="Courier New" panose="02070309020205020404" pitchFamily="49" charset="0"/>
                <a:cs typeface="Courier New" panose="02070309020205020404" pitchFamily="49" charset="0"/>
              </a:rPr>
              <a:t>usernames.bak</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4031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 calcmode="lin" valueType="num">
                                      <p:cBhvr additive="base">
                                        <p:cTn id="21"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Using </a:t>
            </a:r>
            <a:r>
              <a:rPr lang="en-US" altLang="en-US" dirty="0" err="1"/>
              <a:t>pathlib</a:t>
            </a:r>
            <a:endParaRPr lang="en-US" altLang="en-US" dirty="0"/>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 actual renaming of the file happens with</a:t>
            </a:r>
            <a:br>
              <a:rPr lang="en-US" altLang="en-US" dirty="0"/>
            </a:br>
            <a:r>
              <a:rPr lang="en-US" altLang="en-US" sz="2800" dirty="0" err="1">
                <a:latin typeface="Courier New" panose="02070309020205020404" pitchFamily="49" charset="0"/>
                <a:cs typeface="Courier New" panose="02070309020205020404" pitchFamily="49" charset="0"/>
              </a:rPr>
              <a:t>outPath.rename</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backupPath</a:t>
            </a:r>
            <a:r>
              <a:rPr lang="en-US" altLang="en-US" sz="2800" dirty="0">
                <a:latin typeface="Courier New" panose="02070309020205020404" pitchFamily="49" charset="0"/>
                <a:cs typeface="Courier New" panose="02070309020205020404" pitchFamily="49" charset="0"/>
              </a:rPr>
              <a:t>)</a:t>
            </a:r>
          </a:p>
          <a:p>
            <a:pPr eaLnBrk="1" hangingPunct="1"/>
            <a:r>
              <a:rPr lang="en-US" altLang="en-US" dirty="0">
                <a:cs typeface="Courier New" panose="02070309020205020404" pitchFamily="49" charset="0"/>
              </a:rPr>
              <a:t>The rename method is one of a number of Path object methods that can be used to make changes in the underlying file system.</a:t>
            </a:r>
          </a:p>
          <a:p>
            <a:pPr eaLnBrk="1" hangingPunct="1"/>
            <a:r>
              <a:rPr lang="en-US" altLang="en-US" dirty="0">
                <a:cs typeface="Courier New" panose="02070309020205020404" pitchFamily="49" charset="0"/>
              </a:rPr>
              <a:t>The necessary commands differ by operating system, but the </a:t>
            </a:r>
            <a:r>
              <a:rPr lang="en-US" altLang="en-US" sz="2800" dirty="0">
                <a:latin typeface="Courier New" panose="02070309020205020404" pitchFamily="49" charset="0"/>
                <a:cs typeface="Courier New" panose="02070309020205020404" pitchFamily="49" charset="0"/>
              </a:rPr>
              <a:t>Path</a:t>
            </a:r>
            <a:r>
              <a:rPr lang="en-US" altLang="en-US" dirty="0">
                <a:cs typeface="Courier New" panose="02070309020205020404" pitchFamily="49" charset="0"/>
              </a:rPr>
              <a:t> object handles the differences in a transparent way!</a:t>
            </a:r>
          </a:p>
        </p:txBody>
      </p:sp>
    </p:spTree>
    <p:extLst>
      <p:ext uri="{BB962C8B-B14F-4D97-AF65-F5344CB8AC3E}">
        <p14:creationId xmlns:p14="http://schemas.microsoft.com/office/powerpoint/2010/main" val="538234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Another task that programs often need to do is to process a whole batch of files at a time.</a:t>
            </a:r>
          </a:p>
          <a:p>
            <a:pPr eaLnBrk="1" hangingPunct="1"/>
            <a:r>
              <a:rPr lang="en-US" altLang="en-US" dirty="0"/>
              <a:t>For example, a photo management app might allow the user to load all the images in a given directory.</a:t>
            </a:r>
          </a:p>
          <a:p>
            <a:pPr eaLnBrk="1" hangingPunct="1"/>
            <a:r>
              <a:rPr lang="en-US" altLang="en-US" dirty="0"/>
              <a:t>If you have a </a:t>
            </a:r>
            <a:r>
              <a:rPr lang="en-US" altLang="en-US" sz="2800" dirty="0">
                <a:latin typeface="Courier New" panose="02070309020205020404" pitchFamily="49" charset="0"/>
                <a:cs typeface="Courier New" panose="02070309020205020404" pitchFamily="49" charset="0"/>
              </a:rPr>
              <a:t>Path</a:t>
            </a:r>
            <a:r>
              <a:rPr lang="en-US" altLang="en-US" dirty="0"/>
              <a:t> object that points to a directory on your hard disk, there are a couple methods that allow you to loop over the contents of that directory.</a:t>
            </a:r>
          </a:p>
        </p:txBody>
      </p:sp>
    </p:spTree>
    <p:extLst>
      <p:ext uri="{BB962C8B-B14F-4D97-AF65-F5344CB8AC3E}">
        <p14:creationId xmlns:p14="http://schemas.microsoft.com/office/powerpoint/2010/main" val="4005922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 simplest of these methods is </a:t>
            </a:r>
            <a:r>
              <a:rPr lang="en-US" altLang="en-US" sz="2800" dirty="0" err="1">
                <a:latin typeface="Courier New" panose="02070309020205020404" pitchFamily="49" charset="0"/>
                <a:cs typeface="Courier New" panose="02070309020205020404" pitchFamily="49" charset="0"/>
              </a:rPr>
              <a:t>iterdir</a:t>
            </a:r>
            <a:r>
              <a:rPr lang="en-US" altLang="en-US" dirty="0"/>
              <a:t>.</a:t>
            </a:r>
          </a:p>
          <a:p>
            <a:pPr eaLnBrk="1" hangingPunct="1"/>
            <a:r>
              <a:rPr lang="en-US" altLang="en-US" dirty="0"/>
              <a:t>It produces a sequence of </a:t>
            </a:r>
            <a:r>
              <a:rPr lang="en-US" altLang="en-US" sz="2800" dirty="0">
                <a:latin typeface="Courier New" panose="02070309020205020404" pitchFamily="49" charset="0"/>
                <a:cs typeface="Courier New" panose="02070309020205020404" pitchFamily="49" charset="0"/>
              </a:rPr>
              <a:t>Path</a:t>
            </a:r>
            <a:r>
              <a:rPr lang="en-US" altLang="en-US" dirty="0"/>
              <a:t> objects, one for each file or directory contained in the original directory.</a:t>
            </a:r>
          </a:p>
          <a:p>
            <a:pPr marL="0" indent="0" eaLnBrk="1" hangingPunct="1">
              <a:buNone/>
            </a:pPr>
            <a:r>
              <a:rPr lang="en-US" altLang="en-US" sz="2800" dirty="0">
                <a:latin typeface="Courier New" panose="02070309020205020404" pitchFamily="49" charset="0"/>
                <a:cs typeface="Courier New" panose="02070309020205020404" pitchFamily="49" charset="0"/>
              </a:rPr>
              <a:t>&gt;&gt;&gt; path = Path(".")           </a:t>
            </a:r>
          </a:p>
          <a:p>
            <a:pPr marL="0" indent="0" eaLnBrk="1" hangingPunct="1">
              <a:buNone/>
            </a:pPr>
            <a:r>
              <a:rPr lang="en-US" altLang="en-US" sz="2800" dirty="0">
                <a:latin typeface="Courier New" panose="02070309020205020404" pitchFamily="49" charset="0"/>
                <a:cs typeface="Courier New" panose="02070309020205020404" pitchFamily="49" charset="0"/>
              </a:rPr>
              <a:t>&gt;&gt;&gt; for p in </a:t>
            </a:r>
            <a:r>
              <a:rPr lang="en-US" altLang="en-US" sz="2800" dirty="0" err="1">
                <a:latin typeface="Courier New" panose="02070309020205020404" pitchFamily="49" charset="0"/>
                <a:cs typeface="Courier New" panose="02070309020205020404" pitchFamily="49" charset="0"/>
              </a:rPr>
              <a:t>path.iterdir</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print(p)</a:t>
            </a:r>
          </a:p>
          <a:p>
            <a:pPr marL="0" indent="0" eaLnBrk="1" hangingPunct="1">
              <a:buNone/>
            </a:pPr>
            <a:r>
              <a:rPr lang="en-US" altLang="en-US" sz="2800" dirty="0">
                <a:latin typeface="Courier New" panose="02070309020205020404" pitchFamily="49" charset="0"/>
                <a:cs typeface="Courier New" panose="02070309020205020404" pitchFamily="49" charset="0"/>
              </a:rPr>
              <a:t>names.txt</a:t>
            </a:r>
          </a:p>
          <a:p>
            <a:pPr marL="0" indent="0" eaLnBrk="1" hangingPunct="1">
              <a:buNone/>
            </a:pPr>
            <a:r>
              <a:rPr lang="en-US" altLang="en-US" sz="2800" dirty="0">
                <a:latin typeface="Courier New" panose="02070309020205020404" pitchFamily="49" charset="0"/>
                <a:cs typeface="Courier New" panose="02070309020205020404" pitchFamily="49" charset="0"/>
              </a:rPr>
              <a:t>stats3.py</a:t>
            </a:r>
          </a:p>
          <a:p>
            <a:pPr marL="0" indent="0" eaLnBrk="1" hangingPunct="1">
              <a:buNone/>
            </a:pPr>
            <a:r>
              <a:rPr lang="en-US" altLang="en-US" sz="28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8091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800" dirty="0">
                <a:latin typeface="Courier New" panose="02070309020205020404" pitchFamily="49" charset="0"/>
                <a:cs typeface="Courier New" panose="02070309020205020404" pitchFamily="49" charset="0"/>
              </a:rPr>
              <a:t>list(</a:t>
            </a:r>
            <a:r>
              <a:rPr lang="en-US" sz="2800" dirty="0" err="1">
                <a:latin typeface="Courier New" panose="02070309020205020404" pitchFamily="49" charset="0"/>
                <a:cs typeface="Courier New" panose="02070309020205020404" pitchFamily="49" charset="0"/>
              </a:rPr>
              <a:t>path.iterdir</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(’names.txt’), </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(’test.txt’),</a:t>
            </a:r>
          </a:p>
          <a:p>
            <a:pPr marL="0" indent="0">
              <a:buNone/>
            </a:pP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(’stats3.py’), </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(’data’), </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(’nums1.txt’),</a:t>
            </a:r>
          </a:p>
          <a:p>
            <a:pPr marL="0" indent="0">
              <a:buNone/>
            </a:pP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usernames.bak</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(’nums2.txt’),</a:t>
            </a:r>
          </a:p>
          <a:p>
            <a:pPr marL="0" indent="0">
              <a:buNone/>
            </a:pP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(’usernames.txt’), </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(’userfile2.py’),</a:t>
            </a:r>
          </a:p>
          <a:p>
            <a:pPr marL="0" indent="0">
              <a:buNone/>
            </a:pP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(’userfile.py’), </a:t>
            </a:r>
            <a:r>
              <a:rPr lang="en-US" sz="2800" dirty="0" err="1">
                <a:latin typeface="Courier New" panose="02070309020205020404" pitchFamily="49" charset="0"/>
                <a:cs typeface="Courier New" panose="02070309020205020404" pitchFamily="49" charset="0"/>
              </a:rPr>
              <a:t>PosixPath</a:t>
            </a:r>
            <a:r>
              <a:rPr lang="en-US" sz="2800" dirty="0">
                <a:latin typeface="Courier New" panose="02070309020205020404" pitchFamily="49" charset="0"/>
                <a:cs typeface="Courier New" panose="02070309020205020404" pitchFamily="49" charset="0"/>
              </a:rPr>
              <a:t>(’haiku.py’)]</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0239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Notice that each item in the sequence produce by </a:t>
            </a:r>
            <a:r>
              <a:rPr lang="en-US" altLang="en-US" sz="2800" dirty="0" err="1">
                <a:latin typeface="Courier New" panose="02070309020205020404" pitchFamily="49" charset="0"/>
                <a:cs typeface="Courier New" panose="02070309020205020404" pitchFamily="49" charset="0"/>
              </a:rPr>
              <a:t>listdir</a:t>
            </a:r>
            <a:r>
              <a:rPr lang="en-US" altLang="en-US" sz="2800" dirty="0">
                <a:latin typeface="Courier New" panose="02070309020205020404" pitchFamily="49" charset="0"/>
                <a:cs typeface="Courier New" panose="02070309020205020404" pitchFamily="49" charset="0"/>
              </a:rPr>
              <a:t>()</a:t>
            </a:r>
            <a:r>
              <a:rPr lang="en-US" altLang="en-US" dirty="0"/>
              <a:t> is itself a </a:t>
            </a:r>
            <a:r>
              <a:rPr lang="en-US" altLang="en-US" sz="2800" dirty="0">
                <a:latin typeface="Courier New" panose="02070309020205020404" pitchFamily="49" charset="0"/>
                <a:cs typeface="Courier New" panose="02070309020205020404" pitchFamily="49" charset="0"/>
              </a:rPr>
              <a:t>Path</a:t>
            </a:r>
            <a:r>
              <a:rPr lang="en-US" altLang="en-US" dirty="0"/>
              <a:t> object.</a:t>
            </a:r>
          </a:p>
          <a:p>
            <a:pPr eaLnBrk="1" hangingPunct="1"/>
            <a:r>
              <a:rPr lang="en-US" altLang="en-US" dirty="0"/>
              <a:t>It means we can make use of the various </a:t>
            </a:r>
            <a:r>
              <a:rPr lang="en-US" altLang="en-US" sz="2800" dirty="0">
                <a:latin typeface="Courier New" panose="02070309020205020404" pitchFamily="49" charset="0"/>
                <a:cs typeface="Courier New" panose="02070309020205020404" pitchFamily="49" charset="0"/>
              </a:rPr>
              <a:t>Path</a:t>
            </a:r>
            <a:r>
              <a:rPr lang="en-US" altLang="en-US" dirty="0"/>
              <a:t> methods on these items.</a:t>
            </a:r>
          </a:p>
          <a:p>
            <a:pPr eaLnBrk="1" hangingPunct="1"/>
            <a:r>
              <a:rPr lang="en-US" altLang="en-US" dirty="0"/>
              <a:t>The </a:t>
            </a:r>
            <a:r>
              <a:rPr lang="en-US" altLang="en-US" sz="2800" dirty="0" err="1">
                <a:latin typeface="Courier New" panose="02070309020205020404" pitchFamily="49" charset="0"/>
                <a:cs typeface="Courier New" panose="02070309020205020404" pitchFamily="49" charset="0"/>
              </a:rPr>
              <a:t>is_file</a:t>
            </a:r>
            <a:r>
              <a:rPr lang="en-US" altLang="en-US" dirty="0"/>
              <a:t> method returns </a:t>
            </a:r>
            <a:r>
              <a:rPr lang="en-US" altLang="en-US" sz="2800" dirty="0">
                <a:latin typeface="Courier New" panose="02070309020205020404" pitchFamily="49" charset="0"/>
                <a:cs typeface="Courier New" panose="02070309020205020404" pitchFamily="49" charset="0"/>
              </a:rPr>
              <a:t>True</a:t>
            </a:r>
            <a:r>
              <a:rPr lang="en-US" altLang="en-US" dirty="0"/>
              <a:t> if the path is a file (as opposed to a directory).</a:t>
            </a:r>
          </a:p>
          <a:p>
            <a:pPr marL="0" indent="0" eaLnBrk="1" hangingPunct="1">
              <a:buNone/>
            </a:pPr>
            <a:r>
              <a:rPr lang="en-US" altLang="en-US" sz="2800" dirty="0">
                <a:latin typeface="Courier New" panose="02070309020205020404" pitchFamily="49" charset="0"/>
                <a:cs typeface="Courier New" panose="02070309020205020404" pitchFamily="49" charset="0"/>
              </a:rPr>
              <a:t>files = [p for p in </a:t>
            </a:r>
            <a:r>
              <a:rPr lang="en-US" altLang="en-US" sz="2800" dirty="0" err="1">
                <a:latin typeface="Courier New" panose="02070309020205020404" pitchFamily="49" charset="0"/>
                <a:cs typeface="Courier New" panose="02070309020205020404" pitchFamily="49" charset="0"/>
              </a:rPr>
              <a:t>path.iterdir</a:t>
            </a:r>
            <a:r>
              <a:rPr lang="en-US" altLang="en-US" sz="2800" dirty="0">
                <a:latin typeface="Courier New" panose="02070309020205020404" pitchFamily="49" charset="0"/>
                <a:cs typeface="Courier New" panose="02070309020205020404" pitchFamily="49" charset="0"/>
              </a:rPr>
              <a:t>() if </a:t>
            </a:r>
            <a:r>
              <a:rPr lang="en-US" altLang="en-US" sz="2800" dirty="0" err="1">
                <a:latin typeface="Courier New" panose="02070309020205020404" pitchFamily="49" charset="0"/>
                <a:cs typeface="Courier New" panose="02070309020205020404" pitchFamily="49" charset="0"/>
              </a:rPr>
              <a:t>p.is_file</a:t>
            </a:r>
            <a:r>
              <a:rPr lang="en-US" altLang="en-US" sz="2800" dirty="0">
                <a:latin typeface="Courier New" panose="02070309020205020404" pitchFamily="49" charset="0"/>
                <a:cs typeface="Courier New" panose="02070309020205020404" pitchFamily="49" charset="0"/>
              </a:rPr>
              <a:t>()]</a:t>
            </a:r>
          </a:p>
          <a:p>
            <a:pPr eaLnBrk="1" hangingPunct="1"/>
            <a:endParaRPr lang="en-US" altLang="en-US" dirty="0"/>
          </a:p>
        </p:txBody>
      </p:sp>
    </p:spTree>
    <p:extLst>
      <p:ext uri="{BB962C8B-B14F-4D97-AF65-F5344CB8AC3E}">
        <p14:creationId xmlns:p14="http://schemas.microsoft.com/office/powerpoint/2010/main" val="3505759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152400" y="1985169"/>
            <a:ext cx="12039600" cy="4114800"/>
          </a:xfrm>
        </p:spPr>
        <p:txBody>
          <a:bodyPr/>
          <a:lstStyle/>
          <a:p>
            <a:pPr eaLnBrk="1" hangingPunct="1"/>
            <a:r>
              <a:rPr lang="en-US" altLang="en-US" dirty="0"/>
              <a:t>If we wanted just the Python program files, we could grab just the items that had a .</a:t>
            </a:r>
            <a:r>
              <a:rPr lang="en-US" altLang="en-US" dirty="0" err="1"/>
              <a:t>py</a:t>
            </a:r>
            <a:r>
              <a:rPr lang="en-US" altLang="en-US" dirty="0"/>
              <a:t> suffix.</a:t>
            </a:r>
          </a:p>
          <a:p>
            <a:pPr eaLnBrk="1" hangingPunct="1"/>
            <a:r>
              <a:rPr lang="en-US" altLang="en-US" sz="2400" dirty="0" err="1">
                <a:latin typeface="Courier New" panose="02070309020205020404" pitchFamily="49" charset="0"/>
                <a:cs typeface="Courier New" panose="02070309020205020404" pitchFamily="49" charset="0"/>
              </a:rPr>
              <a:t>python_files</a:t>
            </a:r>
            <a:r>
              <a:rPr lang="en-US" altLang="en-US" sz="2400" dirty="0">
                <a:latin typeface="Courier New" panose="02070309020205020404" pitchFamily="49" charset="0"/>
                <a:cs typeface="Courier New" panose="02070309020205020404" pitchFamily="49" charset="0"/>
              </a:rPr>
              <a:t> = [p for p in </a:t>
            </a:r>
            <a:r>
              <a:rPr lang="en-US" altLang="en-US" sz="2400" dirty="0" err="1">
                <a:latin typeface="Courier New" panose="02070309020205020404" pitchFamily="49" charset="0"/>
                <a:cs typeface="Courier New" panose="02070309020205020404" pitchFamily="49" charset="0"/>
              </a:rPr>
              <a:t>path.iterdir</a:t>
            </a:r>
            <a:r>
              <a:rPr lang="en-US" altLang="en-US" sz="2400" dirty="0">
                <a:latin typeface="Courier New" panose="02070309020205020404" pitchFamily="49" charset="0"/>
                <a:cs typeface="Courier New" panose="02070309020205020404" pitchFamily="49" charset="0"/>
              </a:rPr>
              <a:t>() if </a:t>
            </a:r>
            <a:r>
              <a:rPr lang="en-US" altLang="en-US" sz="2400" dirty="0" err="1">
                <a:latin typeface="Courier New" panose="02070309020205020404" pitchFamily="49" charset="0"/>
                <a:cs typeface="Courier New" panose="02070309020205020404" pitchFamily="49" charset="0"/>
              </a:rPr>
              <a:t>p.suffix</a:t>
            </a:r>
            <a:r>
              <a:rPr lang="en-US" altLang="en-US" sz="2400" dirty="0">
                <a:latin typeface="Courier New" panose="02070309020205020404" pitchFamily="49" charset="0"/>
                <a:cs typeface="Courier New" panose="02070309020205020404" pitchFamily="49" charset="0"/>
              </a:rPr>
              <a:t> == ".</a:t>
            </a:r>
            <a:r>
              <a:rPr lang="en-US" altLang="en-US" sz="2400" dirty="0" err="1">
                <a:latin typeface="Courier New" panose="02070309020205020404" pitchFamily="49" charset="0"/>
                <a:cs typeface="Courier New" panose="02070309020205020404" pitchFamily="49" charset="0"/>
              </a:rPr>
              <a:t>py</a:t>
            </a:r>
            <a:r>
              <a:rPr lang="en-US" altLang="en-US" sz="2400" dirty="0">
                <a:latin typeface="Courier New" panose="02070309020205020404" pitchFamily="49" charset="0"/>
                <a:cs typeface="Courier New" panose="02070309020205020404" pitchFamily="49" charset="0"/>
              </a:rPr>
              <a:t>"]</a:t>
            </a:r>
          </a:p>
          <a:p>
            <a:pPr eaLnBrk="1" hangingPunct="1"/>
            <a:r>
              <a:rPr lang="en-US" altLang="en-US" dirty="0"/>
              <a:t>This last example could have been handled more simply using a technique known as </a:t>
            </a:r>
            <a:r>
              <a:rPr lang="en-US" altLang="en-US" i="1" dirty="0"/>
              <a:t>file </a:t>
            </a:r>
            <a:r>
              <a:rPr lang="en-US" altLang="en-US" i="1" dirty="0" err="1"/>
              <a:t>globbing</a:t>
            </a:r>
            <a:r>
              <a:rPr lang="en-US" altLang="en-US" dirty="0"/>
              <a:t>.</a:t>
            </a:r>
          </a:p>
          <a:p>
            <a:pPr eaLnBrk="1" hangingPunct="1"/>
            <a:r>
              <a:rPr lang="en-US" altLang="en-US" dirty="0"/>
              <a:t>You can select a subset of files that match a pattern using the </a:t>
            </a:r>
            <a:r>
              <a:rPr lang="en-US" altLang="en-US" sz="2800" dirty="0">
                <a:latin typeface="Courier New" panose="02070309020205020404" pitchFamily="49" charset="0"/>
                <a:cs typeface="Courier New" panose="02070309020205020404" pitchFamily="49" charset="0"/>
              </a:rPr>
              <a:t>glob</a:t>
            </a:r>
            <a:r>
              <a:rPr lang="en-US" altLang="en-US" dirty="0"/>
              <a:t> method:</a:t>
            </a:r>
            <a:br>
              <a:rPr lang="en-US" altLang="en-US" dirty="0"/>
            </a:br>
            <a:r>
              <a:rPr lang="en-US" altLang="en-US" sz="2800" dirty="0" err="1">
                <a:latin typeface="Courier New" panose="02070309020205020404" pitchFamily="49" charset="0"/>
                <a:cs typeface="Courier New" panose="02070309020205020404" pitchFamily="49" charset="0"/>
              </a:rPr>
              <a:t>path.glob</a:t>
            </a:r>
            <a:r>
              <a:rPr lang="en-US" altLang="en-US" sz="2800" dirty="0">
                <a:latin typeface="Courier New" panose="02070309020205020404" pitchFamily="49" charset="0"/>
                <a:cs typeface="Courier New" panose="02070309020205020404" pitchFamily="49" charset="0"/>
              </a:rPr>
              <a:t>(pattern)</a:t>
            </a:r>
          </a:p>
        </p:txBody>
      </p:sp>
    </p:spTree>
    <p:extLst>
      <p:ext uri="{BB962C8B-B14F-4D97-AF65-F5344CB8AC3E}">
        <p14:creationId xmlns:p14="http://schemas.microsoft.com/office/powerpoint/2010/main" val="49964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 pattern looks like a regular path string except that it can contain certain “wildcard” characters.</a:t>
            </a:r>
          </a:p>
          <a:p>
            <a:pPr lvl="1" eaLnBrk="1" hangingPunct="1"/>
            <a:r>
              <a:rPr lang="en-US" altLang="en-US" dirty="0"/>
              <a:t>“?” matches any single character</a:t>
            </a:r>
          </a:p>
          <a:p>
            <a:pPr lvl="1" eaLnBrk="1" hangingPunct="1"/>
            <a:r>
              <a:rPr lang="en-US" altLang="en-US" dirty="0"/>
              <a:t>“*” matches any sequence of characters</a:t>
            </a:r>
          </a:p>
          <a:p>
            <a:pPr lvl="1" eaLnBrk="1" hangingPunct="1"/>
            <a:r>
              <a:rPr lang="fr-FR" altLang="en-US" sz="2400" dirty="0" err="1">
                <a:latin typeface="Courier New" panose="02070309020205020404" pitchFamily="49" charset="0"/>
                <a:cs typeface="Courier New" panose="02070309020205020404" pitchFamily="49" charset="0"/>
              </a:rPr>
              <a:t>python_files</a:t>
            </a:r>
            <a:r>
              <a:rPr lang="fr-FR" altLang="en-US" sz="2400" dirty="0">
                <a:latin typeface="Courier New" panose="02070309020205020404" pitchFamily="49" charset="0"/>
                <a:cs typeface="Courier New" panose="02070309020205020404" pitchFamily="49" charset="0"/>
              </a:rPr>
              <a:t> = </a:t>
            </a:r>
            <a:r>
              <a:rPr lang="fr-FR" altLang="en-US" sz="2400" dirty="0" err="1">
                <a:latin typeface="Courier New" panose="02070309020205020404" pitchFamily="49" charset="0"/>
                <a:cs typeface="Courier New" panose="02070309020205020404" pitchFamily="49" charset="0"/>
              </a:rPr>
              <a:t>list</a:t>
            </a:r>
            <a:r>
              <a:rPr lang="fr-FR" altLang="en-US" sz="2400" dirty="0">
                <a:latin typeface="Courier New" panose="02070309020205020404" pitchFamily="49" charset="0"/>
                <a:cs typeface="Courier New" panose="02070309020205020404" pitchFamily="49" charset="0"/>
              </a:rPr>
              <a:t>(</a:t>
            </a:r>
            <a:r>
              <a:rPr lang="fr-FR" altLang="en-US" sz="2400" dirty="0" err="1">
                <a:latin typeface="Courier New" panose="02070309020205020404" pitchFamily="49" charset="0"/>
                <a:cs typeface="Courier New" panose="02070309020205020404" pitchFamily="49" charset="0"/>
              </a:rPr>
              <a:t>path.glob</a:t>
            </a:r>
            <a:r>
              <a:rPr lang="fr-FR" altLang="en-US" sz="2400" dirty="0">
                <a:latin typeface="Courier New" panose="02070309020205020404" pitchFamily="49" charset="0"/>
                <a:cs typeface="Courier New" panose="02070309020205020404" pitchFamily="49" charset="0"/>
              </a:rPr>
              <a:t>("*.</a:t>
            </a:r>
            <a:r>
              <a:rPr lang="fr-FR" altLang="en-US" sz="2400" dirty="0" err="1">
                <a:latin typeface="Courier New" panose="02070309020205020404" pitchFamily="49" charset="0"/>
                <a:cs typeface="Courier New" panose="02070309020205020404" pitchFamily="49" charset="0"/>
              </a:rPr>
              <a:t>py</a:t>
            </a:r>
            <a:r>
              <a:rPr lang="fr-FR" altLang="en-US" sz="2400" dirty="0">
                <a:latin typeface="Courier New" panose="02070309020205020404" pitchFamily="49" charset="0"/>
                <a:cs typeface="Courier New" panose="02070309020205020404" pitchFamily="49" charset="0"/>
              </a:rPr>
              <a:t>"))</a:t>
            </a:r>
          </a:p>
          <a:p>
            <a:pPr lvl="1" eaLnBrk="1" hangingPunct="1"/>
            <a:r>
              <a:rPr lang="en-US" altLang="en-US" dirty="0">
                <a:cs typeface="Courier New" panose="02070309020205020404" pitchFamily="49" charset="0"/>
              </a:rPr>
              <a:t>The glob </a:t>
            </a:r>
            <a:r>
              <a:rPr lang="fr-FR" altLang="en-US" dirty="0">
                <a:latin typeface="Courier New" panose="02070309020205020404" pitchFamily="49" charset="0"/>
                <a:cs typeface="Courier New" panose="02070309020205020404" pitchFamily="49" charset="0"/>
              </a:rPr>
              <a:t>"*.</a:t>
            </a:r>
            <a:r>
              <a:rPr lang="fr-FR" altLang="en-US" dirty="0" err="1">
                <a:latin typeface="Courier New" panose="02070309020205020404" pitchFamily="49" charset="0"/>
                <a:cs typeface="Courier New" panose="02070309020205020404" pitchFamily="49" charset="0"/>
              </a:rPr>
              <a:t>py</a:t>
            </a:r>
            <a:r>
              <a:rPr lang="fr-FR" altLang="en-US" dirty="0">
                <a:latin typeface="Courier New" panose="02070309020205020404" pitchFamily="49" charset="0"/>
                <a:cs typeface="Courier New" panose="02070309020205020404" pitchFamily="49" charset="0"/>
              </a:rPr>
              <a:t>"</a:t>
            </a:r>
            <a:r>
              <a:rPr lang="fr-FR" altLang="en-US" dirty="0">
                <a:cs typeface="Courier New" panose="02070309020205020404" pitchFamily="49" charset="0"/>
              </a:rPr>
              <a:t> </a:t>
            </a:r>
            <a:r>
              <a:rPr lang="fr-FR" altLang="en-US" dirty="0" err="1">
                <a:cs typeface="Courier New" panose="02070309020205020404" pitchFamily="49" charset="0"/>
              </a:rPr>
              <a:t>will</a:t>
            </a:r>
            <a:r>
              <a:rPr lang="fr-FR" altLang="en-US" dirty="0">
                <a:cs typeface="Courier New" panose="02070309020205020404" pitchFamily="49" charset="0"/>
              </a:rPr>
              <a:t> match </a:t>
            </a:r>
            <a:r>
              <a:rPr lang="fr-FR" altLang="en-US" dirty="0" err="1">
                <a:cs typeface="Courier New" panose="02070309020205020404" pitchFamily="49" charset="0"/>
              </a:rPr>
              <a:t>any</a:t>
            </a:r>
            <a:r>
              <a:rPr lang="fr-FR" altLang="en-US" dirty="0">
                <a:cs typeface="Courier New" panose="02070309020205020404" pitchFamily="49" charset="0"/>
              </a:rPr>
              <a:t> file </a:t>
            </a:r>
            <a:r>
              <a:rPr lang="fr-FR" altLang="en-US" dirty="0" err="1">
                <a:cs typeface="Courier New" panose="02070309020205020404" pitchFamily="49" charset="0"/>
              </a:rPr>
              <a:t>that</a:t>
            </a:r>
            <a:r>
              <a:rPr lang="fr-FR" altLang="en-US" dirty="0">
                <a:cs typeface="Courier New" panose="02070309020205020404" pitchFamily="49" charset="0"/>
              </a:rPr>
              <a:t> ends </a:t>
            </a:r>
            <a:r>
              <a:rPr lang="fr-FR" altLang="en-US" dirty="0" err="1">
                <a:cs typeface="Courier New" panose="02070309020205020404" pitchFamily="49" charset="0"/>
              </a:rPr>
              <a:t>with</a:t>
            </a:r>
            <a:r>
              <a:rPr lang="fr-FR" altLang="en-US" dirty="0">
                <a:cs typeface="Courier New" panose="02070309020205020404" pitchFamily="49" charset="0"/>
              </a:rPr>
              <a:t> .</a:t>
            </a:r>
            <a:r>
              <a:rPr lang="fr-FR" altLang="en-US" dirty="0" err="1">
                <a:cs typeface="Courier New" panose="02070309020205020404" pitchFamily="49" charset="0"/>
              </a:rPr>
              <a:t>py</a:t>
            </a:r>
            <a:r>
              <a:rPr lang="fr-FR" altLang="en-US" dirty="0">
                <a:cs typeface="Courier New" panose="02070309020205020404" pitchFamily="49" charset="0"/>
              </a:rPr>
              <a:t> </a:t>
            </a:r>
            <a:endParaRPr lang="en-US" altLang="en-US" dirty="0">
              <a:cs typeface="Courier New" panose="02070309020205020404" pitchFamily="49" charset="0"/>
            </a:endParaRPr>
          </a:p>
        </p:txBody>
      </p:sp>
    </p:spTree>
    <p:extLst>
      <p:ext uri="{BB962C8B-B14F-4D97-AF65-F5344CB8AC3E}">
        <p14:creationId xmlns:p14="http://schemas.microsoft.com/office/powerpoint/2010/main" val="45513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 calcmode="lin" valueType="num">
                                      <p:cBhvr additive="base">
                                        <p:cTn id="23"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Our last addition was a </a:t>
            </a:r>
            <a:r>
              <a:rPr lang="en-US" altLang="en-US" sz="2800" dirty="0" err="1">
                <a:latin typeface="Courier New" panose="02070309020205020404" pitchFamily="49" charset="0"/>
                <a:cs typeface="Courier New" panose="02070309020205020404" pitchFamily="49" charset="0"/>
              </a:rPr>
              <a:t>getNumbersFromFile</a:t>
            </a:r>
            <a:r>
              <a:rPr lang="en-US" altLang="en-US" sz="2800" dirty="0">
                <a:latin typeface="Courier New" panose="02070309020205020404" pitchFamily="49" charset="0"/>
                <a:cs typeface="Courier New" panose="02070309020205020404" pitchFamily="49" charset="0"/>
              </a:rPr>
              <a:t>(path) </a:t>
            </a:r>
            <a:r>
              <a:rPr lang="en-US" altLang="en-US" dirty="0"/>
              <a:t>function that can be used to get a data set from a specific file.</a:t>
            </a:r>
          </a:p>
          <a:p>
            <a:pPr eaLnBrk="1" hangingPunct="1"/>
            <a:r>
              <a:rPr lang="en-US" altLang="en-US" dirty="0"/>
              <a:t>Suppose we have a number of data sets, each stored in a separate file in our data directory.</a:t>
            </a:r>
          </a:p>
          <a:p>
            <a:pPr eaLnBrk="1" hangingPunct="1"/>
            <a:r>
              <a:rPr lang="en-US" altLang="en-US" dirty="0"/>
              <a:t>It would have handy to have a </a:t>
            </a:r>
            <a:r>
              <a:rPr lang="en-US" altLang="en-US" sz="2800" dirty="0" err="1">
                <a:latin typeface="Courier New" panose="02070309020205020404" pitchFamily="49" charset="0"/>
                <a:cs typeface="Courier New" panose="02070309020205020404" pitchFamily="49" charset="0"/>
              </a:rPr>
              <a:t>getNumbersFromFiles</a:t>
            </a:r>
            <a:r>
              <a:rPr lang="en-US" altLang="en-US" dirty="0"/>
              <a:t> function making use of file </a:t>
            </a:r>
            <a:r>
              <a:rPr lang="en-US" altLang="en-US" dirty="0" err="1"/>
              <a:t>globbing</a:t>
            </a:r>
            <a:r>
              <a:rPr lang="en-US" altLang="en-US" dirty="0"/>
              <a:t> to accumulate all the data across the set of files.</a:t>
            </a:r>
          </a:p>
        </p:txBody>
      </p:sp>
    </p:spTree>
    <p:extLst>
      <p:ext uri="{BB962C8B-B14F-4D97-AF65-F5344CB8AC3E}">
        <p14:creationId xmlns:p14="http://schemas.microsoft.com/office/powerpoint/2010/main" val="61957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69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Let’s write a function with two parameters.</a:t>
            </a:r>
          </a:p>
          <a:p>
            <a:pPr lvl="1" eaLnBrk="1" hangingPunct="1"/>
            <a:r>
              <a:rPr lang="en-US" altLang="en-US" sz="2400" dirty="0" err="1">
                <a:latin typeface="Courier New" panose="02070309020205020404" pitchFamily="49" charset="0"/>
                <a:cs typeface="Courier New" panose="02070309020205020404" pitchFamily="49" charset="0"/>
              </a:rPr>
              <a:t>basedir</a:t>
            </a:r>
            <a:r>
              <a:rPr lang="en-US" altLang="en-US" dirty="0"/>
              <a:t> gives the directory containing the data</a:t>
            </a:r>
          </a:p>
          <a:p>
            <a:pPr lvl="1" eaLnBrk="1" hangingPunct="1"/>
            <a:r>
              <a:rPr lang="en-US" altLang="en-US" sz="2400" dirty="0">
                <a:latin typeface="Courier New" panose="02070309020205020404" pitchFamily="49" charset="0"/>
                <a:cs typeface="Courier New" panose="02070309020205020404" pitchFamily="49" charset="0"/>
              </a:rPr>
              <a:t>pattern</a:t>
            </a:r>
            <a:r>
              <a:rPr lang="en-US" altLang="en-US" dirty="0"/>
              <a:t> is a pattern for which files to look in</a:t>
            </a:r>
          </a:p>
          <a:p>
            <a:pPr lvl="1" eaLnBrk="1" hangingPunct="1"/>
            <a:r>
              <a:rPr lang="en-US" altLang="en-US" dirty="0"/>
              <a:t>To get the number from all the flies in a data directory, we could do </a:t>
            </a:r>
            <a:r>
              <a:rPr lang="en-US" sz="2400" dirty="0">
                <a:latin typeface="Courier New" panose="02070309020205020404" pitchFamily="49" charset="0"/>
                <a:cs typeface="Courier New" panose="02070309020205020404" pitchFamily="49" charset="0"/>
              </a:rPr>
              <a:t>data = </a:t>
            </a:r>
            <a:r>
              <a:rPr lang="en-US" sz="2400" dirty="0" err="1">
                <a:latin typeface="Courier New" panose="02070309020205020404" pitchFamily="49" charset="0"/>
                <a:cs typeface="Courier New" panose="02070309020205020404" pitchFamily="49" charset="0"/>
              </a:rPr>
              <a:t>getNumbersFromFiles</a:t>
            </a:r>
            <a:r>
              <a:rPr lang="en-US" sz="2400" dirty="0">
                <a:latin typeface="Courier New" panose="02070309020205020404" pitchFamily="49" charset="0"/>
                <a:cs typeface="Courier New" panose="02070309020205020404" pitchFamily="49" charset="0"/>
              </a:rPr>
              <a:t>("data", "*")</a:t>
            </a:r>
          </a:p>
          <a:p>
            <a:pPr lvl="1" eaLnBrk="1" hangingPunct="1"/>
            <a:r>
              <a:rPr lang="en-US" altLang="en-US" dirty="0">
                <a:cs typeface="Courier New" panose="02070309020205020404" pitchFamily="49" charset="0"/>
              </a:rPr>
              <a:t>To get data from all files having “exam” in the name,</a:t>
            </a:r>
            <a:br>
              <a:rPr lang="en-US" altLang="en-US"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data = </a:t>
            </a:r>
            <a:r>
              <a:rPr lang="en-US" sz="2400" dirty="0" err="1">
                <a:latin typeface="Courier New" panose="02070309020205020404" pitchFamily="49" charset="0"/>
                <a:cs typeface="Courier New" panose="02070309020205020404" pitchFamily="49" charset="0"/>
              </a:rPr>
              <a:t>getNumbersFromFiles</a:t>
            </a:r>
            <a:r>
              <a:rPr lang="en-US" sz="2400" dirty="0">
                <a:latin typeface="Courier New" panose="02070309020205020404" pitchFamily="49" charset="0"/>
                <a:cs typeface="Courier New" panose="02070309020205020404" pitchFamily="49" charset="0"/>
              </a:rPr>
              <a:t>("data", "*exam*")</a:t>
            </a:r>
          </a:p>
          <a:p>
            <a:pPr lvl="1" eaLnBrk="1" hangingPunct="1"/>
            <a:r>
              <a:rPr lang="en-US" altLang="en-US" dirty="0">
                <a:cs typeface="Courier New" panose="02070309020205020404" pitchFamily="49" charset="0"/>
              </a:rPr>
              <a:t>To write this you need an accumulator to build a list of all the numbers.</a:t>
            </a:r>
          </a:p>
        </p:txBody>
      </p:sp>
    </p:spTree>
    <p:extLst>
      <p:ext uri="{BB962C8B-B14F-4D97-AF65-F5344CB8AC3E}">
        <p14:creationId xmlns:p14="http://schemas.microsoft.com/office/powerpoint/2010/main" val="1918061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anim calcmode="lin" valueType="num">
                                      <p:cBhvr additive="base">
                                        <p:cTn id="11"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 calcmode="lin" valueType="num">
                                      <p:cBhvr additive="base">
                                        <p:cTn id="15"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0243">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10243">
                                            <p:txEl>
                                              <p:pRg st="4" end="4"/>
                                            </p:txEl>
                                          </p:spTgt>
                                        </p:tgtEl>
                                        <p:attrNameLst>
                                          <p:attrName>style.visibility</p:attrName>
                                        </p:attrNameLst>
                                      </p:cBhvr>
                                      <p:to>
                                        <p:strVal val="visible"/>
                                      </p:to>
                                    </p:set>
                                    <p:anim calcmode="lin" valueType="num">
                                      <p:cBhvr additive="base">
                                        <p:cTn id="23"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0243">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10243">
                                            <p:txEl>
                                              <p:pRg st="5" end="5"/>
                                            </p:txEl>
                                          </p:spTgt>
                                        </p:tgtEl>
                                        <p:attrNameLst>
                                          <p:attrName>style.visibility</p:attrName>
                                        </p:attrNameLst>
                                      </p:cBhvr>
                                      <p:to>
                                        <p:strVal val="visible"/>
                                      </p:to>
                                    </p:set>
                                    <p:anim calcmode="lin" valueType="num">
                                      <p:cBhvr additive="base">
                                        <p:cTn id="2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Multi-line Strings</a:t>
            </a:r>
          </a:p>
        </p:txBody>
      </p:sp>
      <p:sp>
        <p:nvSpPr>
          <p:cNvPr id="10243" name="Rectangle 3"/>
          <p:cNvSpPr>
            <a:spLocks noGrp="1" noChangeArrowheads="1"/>
          </p:cNvSpPr>
          <p:nvPr>
            <p:ph type="body" idx="1"/>
          </p:nvPr>
        </p:nvSpPr>
        <p:spPr/>
        <p:txBody>
          <a:bodyPr/>
          <a:lstStyle/>
          <a:p>
            <a:pPr eaLnBrk="1" hangingPunct="1"/>
            <a:r>
              <a:rPr lang="en-US" altLang="en-US" dirty="0"/>
              <a:t>You can think of a text file as a (possibly long) string that happens to be stored on disk.</a:t>
            </a:r>
          </a:p>
          <a:p>
            <a:pPr eaLnBrk="1" hangingPunct="1"/>
            <a:r>
              <a:rPr lang="en-US" altLang="en-US" dirty="0"/>
              <a:t>A special character or sequence of characters is used to mark the end of each line.</a:t>
            </a:r>
          </a:p>
          <a:p>
            <a:pPr lvl="1" eaLnBrk="1" hangingPunct="1"/>
            <a:r>
              <a:rPr lang="en-US" altLang="en-US" dirty="0"/>
              <a:t>While this convention varies by operating system, Python takes care of these different conventions for us and just uses the regular newline character (</a:t>
            </a:r>
            <a:r>
              <a:rPr lang="en-US" altLang="en-US" sz="2400" dirty="0">
                <a:latin typeface="Courier New" panose="02070309020205020404" pitchFamily="49" charset="0"/>
                <a:cs typeface="Courier New" panose="02070309020205020404" pitchFamily="49" charset="0"/>
              </a:rPr>
              <a:t>\n</a:t>
            </a:r>
            <a:r>
              <a:rPr lang="en-US" altLang="en-US" dirty="0"/>
              <a:t>).</a:t>
            </a:r>
          </a:p>
        </p:txBody>
      </p:sp>
    </p:spTree>
    <p:extLst>
      <p:ext uri="{BB962C8B-B14F-4D97-AF65-F5344CB8AC3E}">
        <p14:creationId xmlns:p14="http://schemas.microsoft.com/office/powerpoint/2010/main" val="14336199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8" fill="hold" grpId="0"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 calcmode="lin" valueType="num">
                                      <p:cBhvr additive="base">
                                        <p:cTn id="17"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getNumbersFromFiles</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basedir</a:t>
            </a:r>
            <a:r>
              <a:rPr lang="en-US" sz="2800" dirty="0">
                <a:latin typeface="Courier New" panose="02070309020205020404" pitchFamily="49" charset="0"/>
                <a:cs typeface="Courier New" panose="02070309020205020404" pitchFamily="49" charset="0"/>
              </a:rPr>
              <a:t>, pattern):</a:t>
            </a:r>
          </a:p>
          <a:p>
            <a:pPr marL="0" indent="0">
              <a:buNone/>
            </a:pPr>
            <a:r>
              <a:rPr lang="en-US" sz="2800" dirty="0">
                <a:latin typeface="Courier New" panose="02070309020205020404" pitchFamily="49" charset="0"/>
                <a:cs typeface="Courier New" panose="02070309020205020404" pitchFamily="49" charset="0"/>
              </a:rPr>
              <a:t>   path = Path(</a:t>
            </a:r>
            <a:r>
              <a:rPr lang="en-US" sz="2800" dirty="0" err="1">
                <a:latin typeface="Courier New" panose="02070309020205020404" pitchFamily="49" charset="0"/>
                <a:cs typeface="Courier New" panose="02070309020205020404" pitchFamily="49" charset="0"/>
              </a:rPr>
              <a:t>basedir</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 []</a:t>
            </a:r>
          </a:p>
          <a:p>
            <a:pPr marL="0" indent="0">
              <a:buNone/>
            </a:pPr>
            <a:r>
              <a:rPr lang="en-US" sz="2800" dirty="0">
                <a:latin typeface="Courier New" panose="02070309020205020404" pitchFamily="49" charset="0"/>
                <a:cs typeface="Courier New" panose="02070309020205020404" pitchFamily="49" charset="0"/>
              </a:rPr>
              <a:t>   for </a:t>
            </a:r>
            <a:r>
              <a:rPr lang="en-US" sz="2800" dirty="0" err="1">
                <a:latin typeface="Courier New" panose="02070309020205020404" pitchFamily="49" charset="0"/>
                <a:cs typeface="Courier New" panose="02070309020205020404" pitchFamily="49" charset="0"/>
              </a:rPr>
              <a:t>filepath</a:t>
            </a:r>
            <a:r>
              <a:rPr lang="en-US" sz="2800" dirty="0">
                <a:latin typeface="Courier New" panose="02070309020205020404" pitchFamily="49" charset="0"/>
                <a:cs typeface="Courier New" panose="02070309020205020404" pitchFamily="49" charset="0"/>
              </a:rPr>
              <a:t> in </a:t>
            </a:r>
            <a:r>
              <a:rPr lang="en-US" sz="2800" dirty="0" err="1">
                <a:latin typeface="Courier New" panose="02070309020205020404" pitchFamily="49" charset="0"/>
                <a:cs typeface="Courier New" panose="02070309020205020404" pitchFamily="49" charset="0"/>
              </a:rPr>
              <a:t>path.glob</a:t>
            </a:r>
            <a:r>
              <a:rPr lang="en-US" sz="2800" dirty="0">
                <a:latin typeface="Courier New" panose="02070309020205020404" pitchFamily="49" charset="0"/>
                <a:cs typeface="Courier New" panose="02070309020205020404" pitchFamily="49" charset="0"/>
              </a:rPr>
              <a:t>(pattern):</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newnums</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getNumbersFromFile</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filepath</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nums.extend</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newnums</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return </a:t>
            </a:r>
            <a:r>
              <a:rPr lang="en-US" sz="2800" dirty="0" err="1">
                <a:latin typeface="Courier New" panose="02070309020205020404" pitchFamily="49" charset="0"/>
                <a:cs typeface="Courier New" panose="02070309020205020404" pitchFamily="49" charset="0"/>
              </a:rPr>
              <a:t>nums</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1871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Iterating over Directories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Notice how </a:t>
            </a:r>
            <a:r>
              <a:rPr lang="en-US" altLang="en-US" sz="2800" dirty="0" err="1">
                <a:latin typeface="Courier New" panose="02070309020205020404" pitchFamily="49" charset="0"/>
                <a:cs typeface="Courier New" panose="02070309020205020404" pitchFamily="49" charset="0"/>
              </a:rPr>
              <a:t>basedir</a:t>
            </a:r>
            <a:r>
              <a:rPr lang="en-US" altLang="en-US" dirty="0"/>
              <a:t> was turned into a </a:t>
            </a:r>
            <a:r>
              <a:rPr lang="en-US" altLang="en-US" sz="2800" dirty="0">
                <a:latin typeface="Courier New" panose="02070309020205020404" pitchFamily="49" charset="0"/>
                <a:cs typeface="Courier New" panose="02070309020205020404" pitchFamily="49" charset="0"/>
              </a:rPr>
              <a:t>Path</a:t>
            </a:r>
            <a:r>
              <a:rPr lang="en-US" altLang="en-US" dirty="0"/>
              <a:t> object at the start – that ensures that you can call </a:t>
            </a:r>
            <a:r>
              <a:rPr lang="en-US" altLang="en-US" sz="2800" dirty="0">
                <a:latin typeface="Courier New" panose="02070309020205020404" pitchFamily="49" charset="0"/>
                <a:cs typeface="Courier New" panose="02070309020205020404" pitchFamily="49" charset="0"/>
              </a:rPr>
              <a:t>glob</a:t>
            </a:r>
            <a:r>
              <a:rPr lang="en-US" altLang="en-US" dirty="0"/>
              <a:t> in the heading.</a:t>
            </a:r>
          </a:p>
          <a:p>
            <a:pPr eaLnBrk="1" hangingPunct="1"/>
            <a:r>
              <a:rPr lang="en-US" altLang="en-US" dirty="0"/>
              <a:t>This function will work when </a:t>
            </a:r>
            <a:r>
              <a:rPr lang="en-US" altLang="en-US" sz="2800" dirty="0" err="1">
                <a:latin typeface="Courier New" panose="02070309020205020404" pitchFamily="49" charset="0"/>
                <a:cs typeface="Courier New" panose="02070309020205020404" pitchFamily="49" charset="0"/>
              </a:rPr>
              <a:t>basedir</a:t>
            </a:r>
            <a:r>
              <a:rPr lang="en-US" altLang="en-US" dirty="0"/>
              <a:t> is passed as either a string or a </a:t>
            </a:r>
            <a:r>
              <a:rPr lang="en-US" altLang="en-US" sz="2800" dirty="0">
                <a:latin typeface="Courier New" panose="02070309020205020404" pitchFamily="49" charset="0"/>
                <a:cs typeface="Courier New" panose="02070309020205020404" pitchFamily="49" charset="0"/>
              </a:rPr>
              <a:t>Path</a:t>
            </a:r>
            <a:r>
              <a:rPr lang="en-US" altLang="en-US" dirty="0"/>
              <a:t> object.</a:t>
            </a:r>
          </a:p>
        </p:txBody>
      </p:sp>
    </p:spTree>
    <p:extLst>
      <p:ext uri="{BB962C8B-B14F-4D97-AF65-F5344CB8AC3E}">
        <p14:creationId xmlns:p14="http://schemas.microsoft.com/office/powerpoint/2010/main" val="48849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Some operating systems (e.g. Windows and macOS), by default will only show the main stem of the filename and not the type suffix, making it hard to know the full filename for performing file operations.</a:t>
            </a:r>
          </a:p>
          <a:p>
            <a:pPr eaLnBrk="1" hangingPunct="1"/>
            <a:r>
              <a:rPr lang="en-US" altLang="en-US" dirty="0"/>
              <a:t>This situation is even more complicated when the file exists somewhere other than the current working directory. In order to operate on these far-flung files, we need the complete path to them! Do you know how to find the complete path to an arbitrary file on your computer?</a:t>
            </a:r>
          </a:p>
        </p:txBody>
      </p:sp>
    </p:spTree>
    <p:extLst>
      <p:ext uri="{BB962C8B-B14F-4D97-AF65-F5344CB8AC3E}">
        <p14:creationId xmlns:p14="http://schemas.microsoft.com/office/powerpoint/2010/main" val="92531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One solution to this problem is to allow users to browse the file system visually and navigate their way to particular file/directory.</a:t>
            </a:r>
          </a:p>
          <a:p>
            <a:pPr eaLnBrk="1" hangingPunct="1"/>
            <a:r>
              <a:rPr lang="en-US" altLang="en-US" dirty="0"/>
              <a:t>The usual technique incorporates a dialog box that allows a user to click around in the file system and either select or type in </a:t>
            </a:r>
            <a:r>
              <a:rPr lang="en-US" altLang="en-US" dirty="0" err="1"/>
              <a:t>th</a:t>
            </a:r>
            <a:r>
              <a:rPr lang="en-US" altLang="en-US" dirty="0"/>
              <a:t> </a:t>
            </a:r>
            <a:r>
              <a:rPr lang="en-US" altLang="en-US" dirty="0" err="1"/>
              <a:t>ename</a:t>
            </a:r>
            <a:r>
              <a:rPr lang="en-US" altLang="en-US" dirty="0"/>
              <a:t> of a file.</a:t>
            </a:r>
          </a:p>
          <a:p>
            <a:pPr eaLnBrk="1" hangingPunct="1"/>
            <a:r>
              <a:rPr lang="en-US" altLang="en-US" dirty="0"/>
              <a:t>Fortunately for us, the </a:t>
            </a:r>
            <a:r>
              <a:rPr lang="en-US" altLang="en-US" dirty="0" err="1"/>
              <a:t>tkinter</a:t>
            </a:r>
            <a:r>
              <a:rPr lang="en-US" altLang="en-US" dirty="0"/>
              <a:t> GUI library included with (most) standard Pythons has these kinds of functions!</a:t>
            </a:r>
          </a:p>
        </p:txBody>
      </p:sp>
    </p:spTree>
    <p:extLst>
      <p:ext uri="{BB962C8B-B14F-4D97-AF65-F5344CB8AC3E}">
        <p14:creationId xmlns:p14="http://schemas.microsoft.com/office/powerpoint/2010/main" val="3626897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To ask the user for the name of a file to open, you can use the </a:t>
            </a:r>
            <a:r>
              <a:rPr lang="en-US" altLang="en-US" sz="2800" dirty="0" err="1">
                <a:latin typeface="Courier New" panose="02070309020205020404" pitchFamily="49" charset="0"/>
                <a:cs typeface="Courier New" panose="02070309020205020404" pitchFamily="49" charset="0"/>
              </a:rPr>
              <a:t>askopenfilename</a:t>
            </a:r>
            <a:r>
              <a:rPr lang="en-US" altLang="en-US" dirty="0"/>
              <a:t> function found in the </a:t>
            </a:r>
            <a:r>
              <a:rPr lang="en-US" altLang="en-US" sz="2800" dirty="0" err="1">
                <a:latin typeface="Courier New" panose="02070309020205020404" pitchFamily="49" charset="0"/>
                <a:cs typeface="Courier New" panose="02070309020205020404" pitchFamily="49" charset="0"/>
              </a:rPr>
              <a:t>tkinter.filedialog</a:t>
            </a:r>
            <a:r>
              <a:rPr lang="en-US" altLang="en-US" dirty="0"/>
              <a:t> module.</a:t>
            </a:r>
            <a:br>
              <a:rPr lang="en-US" altLang="en-US" dirty="0"/>
            </a:b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tkinter.filedialog</a:t>
            </a:r>
            <a:r>
              <a:rPr lang="en-US" sz="2800" dirty="0">
                <a:latin typeface="Courier New" panose="02070309020205020404" pitchFamily="49" charset="0"/>
                <a:cs typeface="Courier New" panose="02070309020205020404" pitchFamily="49" charset="0"/>
              </a:rPr>
              <a:t> import </a:t>
            </a:r>
            <a:r>
              <a:rPr lang="en-US" sz="2800" dirty="0" err="1">
                <a:latin typeface="Courier New" panose="02070309020205020404" pitchFamily="49" charset="0"/>
                <a:cs typeface="Courier New" panose="02070309020205020404" pitchFamily="49" charset="0"/>
              </a:rPr>
              <a:t>askopenfilename</a:t>
            </a:r>
            <a:endParaRPr lang="en-US" sz="2800" dirty="0">
              <a:latin typeface="Courier New" panose="02070309020205020404" pitchFamily="49" charset="0"/>
              <a:cs typeface="Courier New" panose="02070309020205020404" pitchFamily="49" charset="0"/>
            </a:endParaRPr>
          </a:p>
          <a:p>
            <a:pPr eaLnBrk="1" hangingPunct="1"/>
            <a:r>
              <a:rPr lang="en-US" dirty="0">
                <a:cs typeface="Courier New" panose="02070309020205020404" pitchFamily="49" charset="0"/>
              </a:rPr>
              <a:t>The reason for the dot notation is that </a:t>
            </a:r>
            <a:r>
              <a:rPr lang="en-US" dirty="0" err="1">
                <a:cs typeface="Courier New" panose="02070309020205020404" pitchFamily="49" charset="0"/>
              </a:rPr>
              <a:t>tkinter</a:t>
            </a:r>
            <a:r>
              <a:rPr lang="en-US" dirty="0">
                <a:cs typeface="Courier New" panose="02070309020205020404" pitchFamily="49" charset="0"/>
              </a:rPr>
              <a:t> is package composed of multiple modules.</a:t>
            </a:r>
          </a:p>
          <a:p>
            <a:pPr eaLnBrk="1" hangingPunct="1"/>
            <a:r>
              <a:rPr lang="en-US" dirty="0">
                <a:cs typeface="Courier New" panose="02070309020205020404" pitchFamily="49" charset="0"/>
              </a:rPr>
              <a:t>To get the name of the user names file</a:t>
            </a:r>
            <a:br>
              <a:rPr lang="en-US" dirty="0">
                <a:cs typeface="Courier New" panose="02070309020205020404" pitchFamily="49" charset="0"/>
              </a:rPr>
            </a:br>
            <a:r>
              <a:rPr lang="en-US" sz="2800" dirty="0" err="1">
                <a:latin typeface="Courier New" panose="02070309020205020404" pitchFamily="49" charset="0"/>
                <a:cs typeface="Courier New" panose="02070309020205020404" pitchFamily="49" charset="0"/>
              </a:rPr>
              <a:t>infileName</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askopenfilename</a:t>
            </a:r>
            <a:r>
              <a:rPr lang="en-US" sz="2800" dirty="0">
                <a:latin typeface="Courier New" panose="02070309020205020404" pitchFamily="49" charset="0"/>
                <a:cs typeface="Courier New" panose="02070309020205020404" pitchFamily="49" charset="0"/>
              </a:rPr>
              <a:t>()</a:t>
            </a:r>
          </a:p>
          <a:p>
            <a:pPr eaLnBrk="1" hangingPunct="1"/>
            <a:endParaRPr lang="en-US" altLang="en-US" dirty="0"/>
          </a:p>
        </p:txBody>
      </p:sp>
    </p:spTree>
    <p:extLst>
      <p:ext uri="{BB962C8B-B14F-4D97-AF65-F5344CB8AC3E}">
        <p14:creationId xmlns:p14="http://schemas.microsoft.com/office/powerpoint/2010/main" val="257381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pic>
        <p:nvPicPr>
          <p:cNvPr id="3" name="Picture 2">
            <a:extLst>
              <a:ext uri="{FF2B5EF4-FFF2-40B4-BE49-F238E27FC236}">
                <a16:creationId xmlns:a16="http://schemas.microsoft.com/office/drawing/2014/main" id="{9113F274-A80B-447E-3C23-3C28F1D2BA23}"/>
              </a:ext>
            </a:extLst>
          </p:cNvPr>
          <p:cNvPicPr>
            <a:picLocks noChangeAspect="1"/>
          </p:cNvPicPr>
          <p:nvPr/>
        </p:nvPicPr>
        <p:blipFill>
          <a:blip r:embed="rId2"/>
          <a:stretch>
            <a:fillRect/>
          </a:stretch>
        </p:blipFill>
        <p:spPr>
          <a:xfrm>
            <a:off x="2876550" y="1884899"/>
            <a:ext cx="6438900" cy="4460937"/>
          </a:xfrm>
          <a:prstGeom prst="rect">
            <a:avLst/>
          </a:prstGeom>
        </p:spPr>
      </p:pic>
    </p:spTree>
    <p:extLst>
      <p:ext uri="{BB962C8B-B14F-4D97-AF65-F5344CB8AC3E}">
        <p14:creationId xmlns:p14="http://schemas.microsoft.com/office/powerpoint/2010/main" val="28360532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 dialog box allows the user to either type in </a:t>
            </a:r>
            <a:r>
              <a:rPr lang="en-US" altLang="en-US" dirty="0" err="1"/>
              <a:t>th</a:t>
            </a:r>
            <a:r>
              <a:rPr lang="en-US" altLang="en-US" dirty="0"/>
              <a:t> </a:t>
            </a:r>
            <a:r>
              <a:rPr lang="en-US" altLang="en-US" dirty="0" err="1"/>
              <a:t>ename</a:t>
            </a:r>
            <a:r>
              <a:rPr lang="en-US" altLang="en-US" dirty="0"/>
              <a:t> of the file or to simply select it with the mouse.</a:t>
            </a:r>
          </a:p>
          <a:p>
            <a:pPr eaLnBrk="1" hangingPunct="1"/>
            <a:r>
              <a:rPr lang="en-US" altLang="en-US" dirty="0"/>
              <a:t>When the user clicks the “Open” button, the complete path name of the file is returned as a string and saved into the variable </a:t>
            </a:r>
            <a:r>
              <a:rPr lang="en-US" altLang="en-US" sz="2800" dirty="0" err="1">
                <a:latin typeface="Courier New" panose="02070309020205020404" pitchFamily="49" charset="0"/>
                <a:cs typeface="Courier New" panose="02070309020205020404" pitchFamily="49" charset="0"/>
              </a:rPr>
              <a:t>infileName</a:t>
            </a:r>
            <a:r>
              <a:rPr lang="en-US" altLang="en-US" dirty="0"/>
              <a:t>.</a:t>
            </a:r>
          </a:p>
          <a:p>
            <a:pPr eaLnBrk="1" hangingPunct="1"/>
            <a:r>
              <a:rPr lang="en-US" altLang="en-US" dirty="0"/>
              <a:t>If the user clicks the “Cancel” button, the function will </a:t>
            </a:r>
            <a:r>
              <a:rPr lang="en-US" altLang="en-US" dirty="0" err="1"/>
              <a:t>simpley</a:t>
            </a:r>
            <a:r>
              <a:rPr lang="en-US" altLang="en-US" dirty="0"/>
              <a:t> return the empty string, "".</a:t>
            </a:r>
          </a:p>
        </p:txBody>
      </p:sp>
    </p:spTree>
    <p:extLst>
      <p:ext uri="{BB962C8B-B14F-4D97-AF65-F5344CB8AC3E}">
        <p14:creationId xmlns:p14="http://schemas.microsoft.com/office/powerpoint/2010/main" val="346717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sp>
        <p:nvSpPr>
          <p:cNvPr id="10243" name="Rectangle 3"/>
          <p:cNvSpPr>
            <a:spLocks noGrp="1" noChangeArrowheads="1"/>
          </p:cNvSpPr>
          <p:nvPr>
            <p:ph type="body" idx="1"/>
          </p:nvPr>
        </p:nvSpPr>
        <p:spPr>
          <a:xfrm>
            <a:off x="152400" y="2018897"/>
            <a:ext cx="12192000" cy="4114800"/>
          </a:xfrm>
        </p:spPr>
        <p:txBody>
          <a:bodyPr/>
          <a:lstStyle/>
          <a:p>
            <a:pPr marL="0" indent="0">
              <a:buNone/>
            </a:pPr>
            <a:r>
              <a:rPr lang="en-US" sz="2800" dirty="0">
                <a:latin typeface="Courier New" panose="02070309020205020404" pitchFamily="49" charset="0"/>
                <a:cs typeface="Courier New" panose="02070309020205020404" pitchFamily="49" charset="0"/>
              </a:rPr>
              <a:t>from </a:t>
            </a:r>
            <a:r>
              <a:rPr lang="en-US" sz="2800" dirty="0" err="1">
                <a:latin typeface="Courier New" panose="02070309020205020404" pitchFamily="49" charset="0"/>
                <a:cs typeface="Courier New" panose="02070309020205020404" pitchFamily="49" charset="0"/>
              </a:rPr>
              <a:t>tkinter.filedialog</a:t>
            </a:r>
            <a:r>
              <a:rPr lang="en-US" sz="2800" dirty="0">
                <a:latin typeface="Courier New" panose="02070309020205020404" pitchFamily="49" charset="0"/>
                <a:cs typeface="Courier New" panose="02070309020205020404" pitchFamily="49" charset="0"/>
              </a:rPr>
              <a:t> import </a:t>
            </a:r>
            <a:r>
              <a:rPr lang="en-US" sz="2800" dirty="0" err="1">
                <a:latin typeface="Courier New" panose="02070309020205020404" pitchFamily="49" charset="0"/>
                <a:cs typeface="Courier New" panose="02070309020205020404" pitchFamily="49" charset="0"/>
              </a:rPr>
              <a:t>asksaveasfilename</a:t>
            </a: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a:t>
            </a:r>
          </a:p>
          <a:p>
            <a:pPr marL="0" indent="0">
              <a:buNone/>
            </a:pPr>
            <a:r>
              <a:rPr lang="en-US" sz="2800" dirty="0" err="1">
                <a:latin typeface="Courier New" panose="02070309020205020404" pitchFamily="49" charset="0"/>
                <a:cs typeface="Courier New" panose="02070309020205020404" pitchFamily="49" charset="0"/>
              </a:rPr>
              <a:t>outfileName</a:t>
            </a:r>
            <a:r>
              <a:rPr lang="en-US" sz="2800" dirty="0">
                <a:latin typeface="Courier New" panose="02070309020205020404" pitchFamily="49" charset="0"/>
                <a:cs typeface="Courier New" panose="02070309020205020404" pitchFamily="49" charset="0"/>
              </a:rPr>
              <a:t> = </a:t>
            </a:r>
            <a:r>
              <a:rPr lang="en-US" sz="2800" dirty="0" err="1">
                <a:latin typeface="Courier New" panose="02070309020205020404" pitchFamily="49" charset="0"/>
                <a:cs typeface="Courier New" panose="02070309020205020404" pitchFamily="49" charset="0"/>
              </a:rPr>
              <a:t>asksaveasfilename</a:t>
            </a:r>
            <a:r>
              <a:rPr lang="en-US" sz="2800" dirty="0">
                <a:latin typeface="Courier New" panose="02070309020205020404" pitchFamily="49" charset="0"/>
                <a:cs typeface="Courier New" panose="02070309020205020404" pitchFamily="49" charset="0"/>
              </a:rPr>
              <a:t>()</a:t>
            </a:r>
          </a:p>
          <a:p>
            <a:r>
              <a:rPr lang="en-US" dirty="0"/>
              <a:t>You could, of course, import both at once:</a:t>
            </a:r>
          </a:p>
          <a:p>
            <a:pPr marL="0" indent="0">
              <a:buNone/>
            </a:pPr>
            <a:r>
              <a:rPr lang="en-US" sz="2400" dirty="0">
                <a:latin typeface="Courier New" panose="02070309020205020404" pitchFamily="49" charset="0"/>
                <a:cs typeface="Courier New" panose="02070309020205020404" pitchFamily="49" charset="0"/>
              </a:rPr>
              <a:t>from </a:t>
            </a:r>
            <a:r>
              <a:rPr lang="en-US" sz="2400" dirty="0" err="1">
                <a:latin typeface="Courier New" panose="02070309020205020404" pitchFamily="49" charset="0"/>
                <a:cs typeface="Courier New" panose="02070309020205020404" pitchFamily="49" charset="0"/>
              </a:rPr>
              <a:t>tkinter.filedialog</a:t>
            </a:r>
            <a:r>
              <a:rPr lang="en-US" sz="2400" dirty="0">
                <a:latin typeface="Courier New" panose="02070309020205020404" pitchFamily="49" charset="0"/>
                <a:cs typeface="Courier New" panose="02070309020205020404" pitchFamily="49" charset="0"/>
              </a:rPr>
              <a:t> import </a:t>
            </a:r>
            <a:r>
              <a:rPr lang="en-US" sz="2400" dirty="0" err="1">
                <a:latin typeface="Courier New" panose="02070309020205020404" pitchFamily="49" charset="0"/>
                <a:cs typeface="Courier New" panose="02070309020205020404" pitchFamily="49" charset="0"/>
              </a:rPr>
              <a:t>askopenfilename</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asksaveasfilename</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3799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pic>
        <p:nvPicPr>
          <p:cNvPr id="3" name="Picture 2">
            <a:extLst>
              <a:ext uri="{FF2B5EF4-FFF2-40B4-BE49-F238E27FC236}">
                <a16:creationId xmlns:a16="http://schemas.microsoft.com/office/drawing/2014/main" id="{19A4C42F-8759-B85A-1F6F-7BE7350E3654}"/>
              </a:ext>
            </a:extLst>
          </p:cNvPr>
          <p:cNvPicPr>
            <a:picLocks noChangeAspect="1"/>
          </p:cNvPicPr>
          <p:nvPr/>
        </p:nvPicPr>
        <p:blipFill>
          <a:blip r:embed="rId2"/>
          <a:stretch>
            <a:fillRect/>
          </a:stretch>
        </p:blipFill>
        <p:spPr>
          <a:xfrm>
            <a:off x="3065163" y="1906288"/>
            <a:ext cx="6671274" cy="4621928"/>
          </a:xfrm>
          <a:prstGeom prst="rect">
            <a:avLst/>
          </a:prstGeom>
        </p:spPr>
      </p:pic>
    </p:spTree>
    <p:extLst>
      <p:ext uri="{BB962C8B-B14F-4D97-AF65-F5344CB8AC3E}">
        <p14:creationId xmlns:p14="http://schemas.microsoft.com/office/powerpoint/2010/main" val="14106966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79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File Dialogs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If you need to get a directory path from the user, there’s also an </a:t>
            </a:r>
            <a:r>
              <a:rPr lang="en-US" altLang="en-US" sz="2800" dirty="0" err="1">
                <a:latin typeface="Courier New" panose="02070309020205020404" pitchFamily="49" charset="0"/>
                <a:cs typeface="Courier New" panose="02070309020205020404" pitchFamily="49" charset="0"/>
              </a:rPr>
              <a:t>askdirectory</a:t>
            </a:r>
            <a:r>
              <a:rPr lang="en-US" altLang="en-US" dirty="0"/>
              <a:t> function.</a:t>
            </a:r>
          </a:p>
          <a:p>
            <a:pPr eaLnBrk="1" hangingPunct="1"/>
            <a:r>
              <a:rPr lang="en-US" altLang="en-US" dirty="0"/>
              <a:t>All these functions have numerous optional parameters that allow a program to customize the resulting dialogs.</a:t>
            </a:r>
          </a:p>
        </p:txBody>
      </p:sp>
    </p:spTree>
    <p:extLst>
      <p:ext uri="{BB962C8B-B14F-4D97-AF65-F5344CB8AC3E}">
        <p14:creationId xmlns:p14="http://schemas.microsoft.com/office/powerpoint/2010/main" val="171783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Multi-line Strings</a:t>
            </a:r>
          </a:p>
        </p:txBody>
      </p:sp>
      <p:sp>
        <p:nvSpPr>
          <p:cNvPr id="10243" name="Rectangle 3"/>
          <p:cNvSpPr>
            <a:spLocks noGrp="1" noChangeArrowheads="1"/>
          </p:cNvSpPr>
          <p:nvPr>
            <p:ph type="body" idx="1"/>
          </p:nvPr>
        </p:nvSpPr>
        <p:spPr>
          <a:xfrm>
            <a:off x="457200" y="2017713"/>
            <a:ext cx="11482917" cy="4114800"/>
          </a:xfrm>
        </p:spPr>
        <p:txBody>
          <a:bodyPr/>
          <a:lstStyle/>
          <a:p>
            <a:pPr marL="0" indent="0" eaLnBrk="1" hangingPunct="1">
              <a:buNone/>
            </a:pPr>
            <a:r>
              <a:rPr lang="en-US" altLang="en-US" sz="2800" dirty="0">
                <a:latin typeface="Courier New" panose="02070309020205020404" pitchFamily="49" charset="0"/>
                <a:cs typeface="Courier New" panose="02070309020205020404" pitchFamily="49" charset="0"/>
              </a:rPr>
              <a:t>Hello</a:t>
            </a:r>
          </a:p>
          <a:p>
            <a:pPr marL="0" indent="0" eaLnBrk="1" hangingPunct="1">
              <a:buNone/>
            </a:pPr>
            <a:r>
              <a:rPr lang="en-US" altLang="en-US" sz="2800" dirty="0">
                <a:latin typeface="Courier New" panose="02070309020205020404" pitchFamily="49" charset="0"/>
                <a:cs typeface="Courier New" panose="02070309020205020404" pitchFamily="49" charset="0"/>
              </a:rPr>
              <a:t>World</a:t>
            </a:r>
          </a:p>
          <a:p>
            <a:pPr marL="0" indent="0" eaLnBrk="1" hangingPunct="1">
              <a:buNone/>
            </a:pPr>
            <a:endParaRPr lang="en-US" altLang="en-US" sz="2800" dirty="0">
              <a:latin typeface="Courier New" panose="02070309020205020404" pitchFamily="49" charset="0"/>
              <a:cs typeface="Courier New" panose="02070309020205020404" pitchFamily="49" charset="0"/>
            </a:endParaRPr>
          </a:p>
          <a:p>
            <a:pPr marL="0" indent="0" eaLnBrk="1" hangingPunct="1">
              <a:buNone/>
            </a:pPr>
            <a:r>
              <a:rPr lang="en-US" altLang="en-US" sz="2800" dirty="0">
                <a:latin typeface="Courier New" panose="02070309020205020404" pitchFamily="49" charset="0"/>
                <a:cs typeface="Courier New" panose="02070309020205020404" pitchFamily="49" charset="0"/>
              </a:rPr>
              <a:t>Goodbye 32</a:t>
            </a:r>
          </a:p>
          <a:p>
            <a:pPr eaLnBrk="1" hangingPunct="1"/>
            <a:r>
              <a:rPr lang="en-US" altLang="en-US" dirty="0">
                <a:cs typeface="Courier New" panose="02070309020205020404" pitchFamily="49" charset="0"/>
              </a:rPr>
              <a:t>When stored to a file, you get this:</a:t>
            </a:r>
          </a:p>
          <a:p>
            <a:pPr marL="0" indent="0" eaLnBrk="1" hangingPunct="1">
              <a:buNone/>
            </a:pPr>
            <a:r>
              <a:rPr lang="en-US" altLang="en-US" sz="2800" dirty="0">
                <a:latin typeface="Courier New" panose="02070309020205020404" pitchFamily="49" charset="0"/>
                <a:cs typeface="Courier New" panose="02070309020205020404" pitchFamily="49" charset="0"/>
              </a:rPr>
              <a:t>Hello\</a:t>
            </a:r>
            <a:r>
              <a:rPr lang="en-US" altLang="en-US" sz="2800" dirty="0" err="1">
                <a:latin typeface="Courier New" panose="02070309020205020404" pitchFamily="49" charset="0"/>
                <a:cs typeface="Courier New" panose="02070309020205020404" pitchFamily="49" charset="0"/>
              </a:rPr>
              <a:t>nWorld</a:t>
            </a:r>
            <a:r>
              <a:rPr lang="en-US" altLang="en-US" sz="2800" dirty="0">
                <a:latin typeface="Courier New" panose="02070309020205020404" pitchFamily="49" charset="0"/>
                <a:cs typeface="Courier New" panose="02070309020205020404" pitchFamily="49" charset="0"/>
              </a:rPr>
              <a:t>\n\</a:t>
            </a:r>
            <a:r>
              <a:rPr lang="en-US" altLang="en-US" sz="2800" dirty="0" err="1">
                <a:latin typeface="Courier New" panose="02070309020205020404" pitchFamily="49" charset="0"/>
                <a:cs typeface="Courier New" panose="02070309020205020404" pitchFamily="49" charset="0"/>
              </a:rPr>
              <a:t>nGoodbye</a:t>
            </a:r>
            <a:r>
              <a:rPr lang="en-US" altLang="en-US" sz="2800" dirty="0">
                <a:latin typeface="Courier New" panose="02070309020205020404" pitchFamily="49" charset="0"/>
                <a:cs typeface="Courier New" panose="02070309020205020404" pitchFamily="49" charset="0"/>
              </a:rPr>
              <a:t> 32\n</a:t>
            </a:r>
          </a:p>
          <a:p>
            <a:pPr lvl="1" eaLnBrk="1" hangingPunct="1"/>
            <a:r>
              <a:rPr lang="en-US" altLang="en-US" dirty="0">
                <a:cs typeface="Courier New" panose="02070309020205020404" pitchFamily="49" charset="0"/>
              </a:rPr>
              <a:t>Notice that the blank line becomes a bare newline.</a:t>
            </a:r>
          </a:p>
        </p:txBody>
      </p:sp>
    </p:spTree>
    <p:extLst>
      <p:ext uri="{BB962C8B-B14F-4D97-AF65-F5344CB8AC3E}">
        <p14:creationId xmlns:p14="http://schemas.microsoft.com/office/powerpoint/2010/main" val="13909324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3" end="3"/>
                                            </p:txEl>
                                          </p:spTgt>
                                        </p:tgtEl>
                                        <p:attrNameLst>
                                          <p:attrName>style.visibility</p:attrName>
                                        </p:attrNameLst>
                                      </p:cBhvr>
                                      <p:to>
                                        <p:strVal val="visible"/>
                                      </p:to>
                                    </p:set>
                                    <p:anim calcmode="lin" valueType="num">
                                      <p:cBhvr additive="base">
                                        <p:cTn id="19"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4" end="4"/>
                                            </p:txEl>
                                          </p:spTgt>
                                        </p:tgtEl>
                                        <p:attrNameLst>
                                          <p:attrName>style.visibility</p:attrName>
                                        </p:attrNameLst>
                                      </p:cBhvr>
                                      <p:to>
                                        <p:strVal val="visible"/>
                                      </p:to>
                                    </p:set>
                                    <p:anim calcmode="lin" valueType="num">
                                      <p:cBhvr additive="base">
                                        <p:cTn id="25"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5" end="5"/>
                                            </p:txEl>
                                          </p:spTgt>
                                        </p:tgtEl>
                                        <p:attrNameLst>
                                          <p:attrName>style.visibility</p:attrName>
                                        </p:attrNameLst>
                                      </p:cBhvr>
                                      <p:to>
                                        <p:strVal val="visible"/>
                                      </p:to>
                                    </p:set>
                                    <p:anim calcmode="lin" valueType="num">
                                      <p:cBhvr additive="base">
                                        <p:cTn id="31"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5" end="5"/>
                                            </p:txEl>
                                          </p:spTgt>
                                        </p:tgtEl>
                                        <p:attrNameLst>
                                          <p:attrName>ppt_y</p:attrName>
                                        </p:attrNameLst>
                                      </p:cBhvr>
                                      <p:tavLst>
                                        <p:tav tm="0">
                                          <p:val>
                                            <p:strVal val="#ppt_y"/>
                                          </p:val>
                                        </p:tav>
                                        <p:tav tm="100000">
                                          <p:val>
                                            <p:strVal val="#ppt_y"/>
                                          </p:val>
                                        </p:tav>
                                      </p:tavLst>
                                    </p:anim>
                                  </p:childTnLst>
                                </p:cTn>
                              </p:par>
                              <p:par>
                                <p:cTn id="33" presetID="2" presetClass="entr" presetSubtype="8" fill="hold" grpId="0" nodeType="withEffect">
                                  <p:stCondLst>
                                    <p:cond delay="0"/>
                                  </p:stCondLst>
                                  <p:childTnLst>
                                    <p:set>
                                      <p:cBhvr>
                                        <p:cTn id="34" dur="1" fill="hold">
                                          <p:stCondLst>
                                            <p:cond delay="0"/>
                                          </p:stCondLst>
                                        </p:cTn>
                                        <p:tgtEl>
                                          <p:spTgt spid="10243">
                                            <p:txEl>
                                              <p:pRg st="6" end="6"/>
                                            </p:txEl>
                                          </p:spTgt>
                                        </p:tgtEl>
                                        <p:attrNameLst>
                                          <p:attrName>style.visibility</p:attrName>
                                        </p:attrNameLst>
                                      </p:cBhvr>
                                      <p:to>
                                        <p:strVal val="visible"/>
                                      </p:to>
                                    </p:set>
                                    <p:anim calcmode="lin" valueType="num">
                                      <p:cBhvr additive="base">
                                        <p:cTn id="35"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Files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Files can store any kind of data, even though we’ve focused on string data so far.</a:t>
            </a:r>
          </a:p>
          <a:p>
            <a:pPr eaLnBrk="1" hangingPunct="1"/>
            <a:r>
              <a:rPr lang="en-US" altLang="en-US" dirty="0"/>
              <a:t>Files on disk are really just a sequence of bytes, so arbitrary data can be encoded into the bytes stored in a particular file.</a:t>
            </a:r>
          </a:p>
          <a:p>
            <a:pPr eaLnBrk="1" hangingPunct="1"/>
            <a:r>
              <a:rPr lang="en-US" altLang="en-US" dirty="0"/>
              <a:t>You undoubtedly have files on your computer that store images, audio, video, etc.</a:t>
            </a:r>
          </a:p>
        </p:txBody>
      </p:sp>
    </p:spTree>
    <p:extLst>
      <p:ext uri="{BB962C8B-B14F-4D97-AF65-F5344CB8AC3E}">
        <p14:creationId xmlns:p14="http://schemas.microsoft.com/office/powerpoint/2010/main" val="1025425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There is a close correspondence between characters of a string and bytes.</a:t>
            </a:r>
          </a:p>
          <a:p>
            <a:pPr eaLnBrk="1" hangingPunct="1"/>
            <a:r>
              <a:rPr lang="en-US" altLang="en-US" dirty="0"/>
              <a:t>Before Unicode, each character in a string was treated as a single byte of data.</a:t>
            </a:r>
          </a:p>
          <a:p>
            <a:pPr eaLnBrk="1" hangingPunct="1"/>
            <a:r>
              <a:rPr lang="en-US" altLang="en-US" dirty="0"/>
              <a:t>When a string that contains only characters from the original ASCII alphabet is encoded as bytes, each character is stored as a single byte.</a:t>
            </a:r>
          </a:p>
        </p:txBody>
      </p:sp>
    </p:spTree>
    <p:extLst>
      <p:ext uri="{BB962C8B-B14F-4D97-AF65-F5344CB8AC3E}">
        <p14:creationId xmlns:p14="http://schemas.microsoft.com/office/powerpoint/2010/main" val="33770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marL="0" indent="0" eaLnBrk="1" hangingPunct="1">
              <a:buNone/>
            </a:pPr>
            <a:r>
              <a:rPr lang="en-US" altLang="en-US" sz="2800" dirty="0">
                <a:latin typeface="Courier New" panose="02070309020205020404" pitchFamily="49" charset="0"/>
                <a:cs typeface="Courier New" panose="02070309020205020404" pitchFamily="49" charset="0"/>
              </a:rPr>
              <a:t>&gt;&gt;&gt; s = "Hello, Bytes!"</a:t>
            </a:r>
          </a:p>
          <a:p>
            <a:pPr marL="0" indent="0" eaLnBrk="1" hangingPunct="1">
              <a:buNone/>
            </a:pPr>
            <a:r>
              <a:rPr lang="en-US" altLang="en-US" sz="2800" dirty="0">
                <a:latin typeface="Courier New" panose="02070309020205020404" pitchFamily="49" charset="0"/>
                <a:cs typeface="Courier New" panose="02070309020205020404" pitchFamily="49" charset="0"/>
              </a:rPr>
              <a:t>&gt;&gt;&gt; b = </a:t>
            </a:r>
            <a:r>
              <a:rPr lang="en-US" altLang="en-US" sz="2800" dirty="0" err="1">
                <a:latin typeface="Courier New" panose="02070309020205020404" pitchFamily="49" charset="0"/>
                <a:cs typeface="Courier New" panose="02070309020205020404" pitchFamily="49" charset="0"/>
              </a:rPr>
              <a:t>s.encode</a:t>
            </a:r>
            <a:r>
              <a:rPr lang="en-US" altLang="en-US" sz="2800" dirty="0">
                <a:latin typeface="Courier New" panose="02070309020205020404" pitchFamily="49" charset="0"/>
                <a:cs typeface="Courier New" panose="02070309020205020404" pitchFamily="49" charset="0"/>
              </a:rPr>
              <a:t>()  </a:t>
            </a:r>
          </a:p>
          <a:p>
            <a:pPr marL="0" indent="0" eaLnBrk="1" hangingPunct="1">
              <a:buNone/>
            </a:pPr>
            <a:r>
              <a:rPr lang="en-US" altLang="en-US" sz="2800" dirty="0">
                <a:latin typeface="Courier New" panose="02070309020205020404" pitchFamily="49" charset="0"/>
                <a:cs typeface="Courier New" panose="02070309020205020404" pitchFamily="49" charset="0"/>
              </a:rPr>
              <a:t>&gt;&gt;&gt; type(b)</a:t>
            </a:r>
          </a:p>
          <a:p>
            <a:pPr marL="0" indent="0" eaLnBrk="1" hangingPunct="1">
              <a:buNone/>
            </a:pPr>
            <a:r>
              <a:rPr lang="en-US" altLang="en-US" sz="2800" dirty="0">
                <a:latin typeface="Courier New" panose="02070309020205020404" pitchFamily="49" charset="0"/>
                <a:cs typeface="Courier New" panose="02070309020205020404" pitchFamily="49" charset="0"/>
              </a:rPr>
              <a:t>    &lt;class 'bytes’&gt;</a:t>
            </a:r>
          </a:p>
          <a:p>
            <a:pPr eaLnBrk="1" hangingPunct="1"/>
            <a:r>
              <a:rPr lang="en-US" altLang="en-US" dirty="0">
                <a:cs typeface="Courier New" panose="02070309020205020404" pitchFamily="49" charset="0"/>
              </a:rPr>
              <a:t>Here, we created a string, </a:t>
            </a:r>
            <a:r>
              <a:rPr lang="en-US" altLang="en-US" sz="2800" dirty="0">
                <a:latin typeface="Courier New" panose="02070309020205020404" pitchFamily="49" charset="0"/>
                <a:cs typeface="Courier New" panose="02070309020205020404" pitchFamily="49" charset="0"/>
              </a:rPr>
              <a:t>s</a:t>
            </a:r>
            <a:r>
              <a:rPr lang="en-US" altLang="en-US" dirty="0">
                <a:cs typeface="Courier New" panose="02070309020205020404" pitchFamily="49" charset="0"/>
              </a:rPr>
              <a:t>, then encoded it into bytes, storing it into variable </a:t>
            </a:r>
            <a:r>
              <a:rPr lang="en-US" altLang="en-US" sz="2800" dirty="0">
                <a:latin typeface="Courier New" panose="02070309020205020404" pitchFamily="49" charset="0"/>
                <a:cs typeface="Courier New" panose="02070309020205020404" pitchFamily="49" charset="0"/>
              </a:rPr>
              <a:t>b</a:t>
            </a:r>
            <a:r>
              <a:rPr lang="en-US" altLang="en-US" dirty="0">
                <a:cs typeface="Courier New" panose="02070309020205020404" pitchFamily="49" charset="0"/>
              </a:rPr>
              <a:t>.</a:t>
            </a:r>
          </a:p>
        </p:txBody>
      </p:sp>
    </p:spTree>
    <p:extLst>
      <p:ext uri="{BB962C8B-B14F-4D97-AF65-F5344CB8AC3E}">
        <p14:creationId xmlns:p14="http://schemas.microsoft.com/office/powerpoint/2010/main" val="1292600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A byte is 8 bits, which means there are 256 different byte values.</a:t>
            </a:r>
          </a:p>
          <a:p>
            <a:pPr eaLnBrk="1" hangingPunct="1"/>
            <a:r>
              <a:rPr lang="en-US" altLang="en-US" dirty="0"/>
              <a:t>Typically, bytes are stored as unsigned integers in the range 0-255, inclusive.</a:t>
            </a:r>
          </a:p>
          <a:p>
            <a:pPr marL="0" indent="0" eaLnBrk="1" hangingPunct="1">
              <a:buNone/>
            </a:pPr>
            <a:r>
              <a:rPr lang="en-US" altLang="en-US" sz="2800" dirty="0">
                <a:latin typeface="Courier New" panose="02070309020205020404" pitchFamily="49" charset="0"/>
                <a:cs typeface="Courier New" panose="02070309020205020404" pitchFamily="49" charset="0"/>
              </a:rPr>
              <a:t>&gt;&gt;&gt; b[0]      </a:t>
            </a:r>
          </a:p>
          <a:p>
            <a:pPr marL="0" indent="0" eaLnBrk="1" hangingPunct="1">
              <a:buNone/>
            </a:pPr>
            <a:r>
              <a:rPr lang="en-US" altLang="en-US" sz="2800" dirty="0">
                <a:latin typeface="Courier New" panose="02070309020205020404" pitchFamily="49" charset="0"/>
                <a:cs typeface="Courier New" panose="02070309020205020404" pitchFamily="49" charset="0"/>
              </a:rPr>
              <a:t>    72</a:t>
            </a:r>
          </a:p>
          <a:p>
            <a:pPr marL="0" indent="0" eaLnBrk="1" hangingPunct="1">
              <a:buNone/>
            </a:pPr>
            <a:r>
              <a:rPr lang="en-US" altLang="en-US" sz="2800" dirty="0">
                <a:latin typeface="Courier New" panose="02070309020205020404" pitchFamily="49" charset="0"/>
                <a:cs typeface="Courier New" panose="02070309020205020404" pitchFamily="49" charset="0"/>
              </a:rPr>
              <a:t>&gt;&gt;&gt; b[1]       </a:t>
            </a:r>
          </a:p>
          <a:p>
            <a:pPr marL="0" indent="0" eaLnBrk="1" hangingPunct="1">
              <a:buNone/>
            </a:pPr>
            <a:r>
              <a:rPr lang="en-US" altLang="en-US" sz="2800" dirty="0">
                <a:latin typeface="Courier New" panose="02070309020205020404" pitchFamily="49" charset="0"/>
                <a:cs typeface="Courier New" panose="02070309020205020404" pitchFamily="49" charset="0"/>
              </a:rPr>
              <a:t>    101</a:t>
            </a:r>
          </a:p>
        </p:txBody>
      </p:sp>
    </p:spTree>
    <p:extLst>
      <p:ext uri="{BB962C8B-B14F-4D97-AF65-F5344CB8AC3E}">
        <p14:creationId xmlns:p14="http://schemas.microsoft.com/office/powerpoint/2010/main" val="67858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The first byte of </a:t>
            </a:r>
            <a:r>
              <a:rPr lang="en-US" altLang="en-US" sz="2800" dirty="0">
                <a:latin typeface="Courier New" panose="02070309020205020404" pitchFamily="49" charset="0"/>
                <a:cs typeface="Courier New" panose="02070309020205020404" pitchFamily="49" charset="0"/>
              </a:rPr>
              <a:t>b</a:t>
            </a:r>
            <a:r>
              <a:rPr lang="en-US" altLang="en-US" dirty="0"/>
              <a:t> is 72, because that is the Unicode value of “H”. In other words, it is </a:t>
            </a:r>
            <a:r>
              <a:rPr lang="en-US" altLang="en-US" dirty="0" err="1"/>
              <a:t>ord</a:t>
            </a:r>
            <a:r>
              <a:rPr lang="en-US" altLang="en-US" dirty="0"/>
              <a:t>(“H”).</a:t>
            </a:r>
          </a:p>
          <a:p>
            <a:pPr marL="0" indent="0" eaLnBrk="1" hangingPunct="1">
              <a:buNone/>
            </a:pPr>
            <a:r>
              <a:rPr lang="en-US" altLang="en-US" sz="2800" dirty="0">
                <a:latin typeface="Courier New" panose="02070309020205020404" pitchFamily="49" charset="0"/>
                <a:cs typeface="Courier New" panose="02070309020205020404" pitchFamily="49" charset="0"/>
              </a:rPr>
              <a:t>&gt;&gt;&gt; </a:t>
            </a:r>
            <a:r>
              <a:rPr lang="en-US" altLang="en-US" sz="2800" dirty="0" err="1">
                <a:latin typeface="Courier New" panose="02070309020205020404" pitchFamily="49" charset="0"/>
                <a:cs typeface="Courier New" panose="02070309020205020404" pitchFamily="49" charset="0"/>
              </a:rPr>
              <a:t>len</a:t>
            </a:r>
            <a:r>
              <a:rPr lang="en-US" altLang="en-US" sz="2800" dirty="0">
                <a:latin typeface="Courier New" panose="02070309020205020404" pitchFamily="49" charset="0"/>
                <a:cs typeface="Courier New" panose="02070309020205020404" pitchFamily="49" charset="0"/>
              </a:rPr>
              <a:t>(s)    </a:t>
            </a:r>
          </a:p>
          <a:p>
            <a:pPr marL="0" indent="0" eaLnBrk="1" hangingPunct="1">
              <a:buNone/>
            </a:pPr>
            <a:r>
              <a:rPr lang="en-US" altLang="en-US" sz="2800" dirty="0">
                <a:latin typeface="Courier New" panose="02070309020205020404" pitchFamily="49" charset="0"/>
                <a:cs typeface="Courier New" panose="02070309020205020404" pitchFamily="49" charset="0"/>
              </a:rPr>
              <a:t>    13</a:t>
            </a:r>
          </a:p>
          <a:p>
            <a:pPr marL="0" indent="0" eaLnBrk="1" hangingPunct="1">
              <a:buNone/>
            </a:pPr>
            <a:r>
              <a:rPr lang="en-US" altLang="en-US" sz="2800" dirty="0">
                <a:latin typeface="Courier New" panose="02070309020205020404" pitchFamily="49" charset="0"/>
                <a:cs typeface="Courier New" panose="02070309020205020404" pitchFamily="49" charset="0"/>
              </a:rPr>
              <a:t>&gt;&gt;&gt; </a:t>
            </a:r>
            <a:r>
              <a:rPr lang="en-US" altLang="en-US" sz="2800" dirty="0" err="1">
                <a:latin typeface="Courier New" panose="02070309020205020404" pitchFamily="49" charset="0"/>
                <a:cs typeface="Courier New" panose="02070309020205020404" pitchFamily="49" charset="0"/>
              </a:rPr>
              <a:t>len</a:t>
            </a:r>
            <a:r>
              <a:rPr lang="en-US" altLang="en-US" sz="2800" dirty="0">
                <a:latin typeface="Courier New" panose="02070309020205020404" pitchFamily="49" charset="0"/>
                <a:cs typeface="Courier New" panose="02070309020205020404" pitchFamily="49" charset="0"/>
              </a:rPr>
              <a:t>(b)          </a:t>
            </a:r>
          </a:p>
          <a:p>
            <a:pPr marL="0" indent="0" eaLnBrk="1" hangingPunct="1">
              <a:buNone/>
            </a:pPr>
            <a:r>
              <a:rPr lang="en-US" altLang="en-US" sz="2800" dirty="0">
                <a:latin typeface="Courier New" panose="02070309020205020404" pitchFamily="49" charset="0"/>
                <a:cs typeface="Courier New" panose="02070309020205020404" pitchFamily="49" charset="0"/>
              </a:rPr>
              <a:t>    13</a:t>
            </a:r>
          </a:p>
          <a:p>
            <a:pPr marL="0" indent="0" eaLnBrk="1" hangingPunct="1">
              <a:buNone/>
            </a:pPr>
            <a:r>
              <a:rPr lang="en-US" altLang="en-US" sz="2800" dirty="0">
                <a:latin typeface="Courier New" panose="02070309020205020404" pitchFamily="49" charset="0"/>
                <a:cs typeface="Courier New" panose="02070309020205020404" pitchFamily="49" charset="0"/>
              </a:rPr>
              <a:t>&gt;&gt;&gt; b</a:t>
            </a:r>
          </a:p>
          <a:p>
            <a:pPr marL="0" indent="0" eaLnBrk="1" hangingPunct="1">
              <a:buNone/>
            </a:pPr>
            <a:r>
              <a:rPr lang="en-US" altLang="en-US" sz="2800" dirty="0">
                <a:latin typeface="Courier New" panose="02070309020205020404" pitchFamily="49" charset="0"/>
                <a:cs typeface="Courier New" panose="02070309020205020404" pitchFamily="49" charset="0"/>
              </a:rPr>
              <a:t>    </a:t>
            </a:r>
            <a:r>
              <a:rPr lang="en-US" altLang="en-US" sz="2800" dirty="0" err="1">
                <a:latin typeface="Courier New" panose="02070309020205020404" pitchFamily="49" charset="0"/>
                <a:cs typeface="Courier New" panose="02070309020205020404" pitchFamily="49" charset="0"/>
              </a:rPr>
              <a:t>b'Hello</a:t>
            </a:r>
            <a:r>
              <a:rPr lang="en-US" altLang="en-US" sz="2800" dirty="0">
                <a:latin typeface="Courier New" panose="02070309020205020404" pitchFamily="49" charset="0"/>
                <a:cs typeface="Courier New" panose="02070309020205020404" pitchFamily="49" charset="0"/>
              </a:rPr>
              <a:t>, Bytes!'</a:t>
            </a:r>
          </a:p>
        </p:txBody>
      </p:sp>
    </p:spTree>
    <p:extLst>
      <p:ext uri="{BB962C8B-B14F-4D97-AF65-F5344CB8AC3E}">
        <p14:creationId xmlns:p14="http://schemas.microsoft.com/office/powerpoint/2010/main" val="2693069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sz="2800" dirty="0">
                <a:latin typeface="Courier New" panose="02070309020205020404" pitchFamily="49" charset="0"/>
                <a:cs typeface="Courier New" panose="02070309020205020404" pitchFamily="49" charset="0"/>
              </a:rPr>
              <a:t>s</a:t>
            </a:r>
            <a:r>
              <a:rPr lang="en-US" altLang="en-US" dirty="0"/>
              <a:t> has 13 characters, </a:t>
            </a:r>
            <a:r>
              <a:rPr lang="en-US" altLang="en-US" sz="2800" dirty="0">
                <a:latin typeface="Courier New" panose="02070309020205020404" pitchFamily="49" charset="0"/>
                <a:cs typeface="Courier New" panose="02070309020205020404" pitchFamily="49" charset="0"/>
              </a:rPr>
              <a:t>b</a:t>
            </a:r>
            <a:r>
              <a:rPr lang="en-US" altLang="en-US" dirty="0"/>
              <a:t> has 13 bytes</a:t>
            </a:r>
          </a:p>
          <a:p>
            <a:pPr eaLnBrk="1" hangingPunct="1"/>
            <a:r>
              <a:rPr lang="en-US" altLang="en-US" dirty="0"/>
              <a:t>The last line shows a string literal prefaced with b (for bytes), which is a compact way of showing the byte sequence, exploiting the standard ASCII mapping of byte values to character.</a:t>
            </a:r>
          </a:p>
          <a:p>
            <a:pPr eaLnBrk="1" hangingPunct="1"/>
            <a:r>
              <a:rPr lang="en-US" altLang="en-US" dirty="0"/>
              <a:t>What if our string contains non-ASCII characters?</a:t>
            </a:r>
          </a:p>
          <a:p>
            <a:pPr eaLnBrk="1" hangingPunct="1"/>
            <a:r>
              <a:rPr lang="en-US" altLang="en-US" dirty="0"/>
              <a:t>Let’s concatenate some Unicode characters with values greater than 255 to our string.</a:t>
            </a:r>
          </a:p>
          <a:p>
            <a:pPr marL="0" indent="0" eaLnBrk="1" hangingPunct="1">
              <a:buNone/>
            </a:pPr>
            <a:endParaRPr lang="en-US" altLang="en-US" dirty="0"/>
          </a:p>
        </p:txBody>
      </p:sp>
    </p:spTree>
    <p:extLst>
      <p:ext uri="{BB962C8B-B14F-4D97-AF65-F5344CB8AC3E}">
        <p14:creationId xmlns:p14="http://schemas.microsoft.com/office/powerpoint/2010/main" val="2924791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marL="0" indent="0" eaLnBrk="1" hangingPunct="1">
              <a:buNone/>
            </a:pPr>
            <a:r>
              <a:rPr lang="en-US" altLang="en-US" sz="2800" dirty="0" err="1">
                <a:latin typeface="Courier New" panose="02070309020205020404" pitchFamily="49" charset="0"/>
                <a:cs typeface="Courier New" panose="02070309020205020404" pitchFamily="49" charset="0"/>
              </a:rPr>
              <a:t>sx</a:t>
            </a:r>
            <a:r>
              <a:rPr lang="en-US" altLang="en-US" sz="2800" dirty="0">
                <a:latin typeface="Courier New" panose="02070309020205020404" pitchFamily="49" charset="0"/>
                <a:cs typeface="Courier New" panose="02070309020205020404" pitchFamily="49" charset="0"/>
              </a:rPr>
              <a:t> = s + chr(128) + chr(256) + chr(512) + chr(1024)</a:t>
            </a:r>
          </a:p>
          <a:p>
            <a:pPr marL="0" indent="0" eaLnBrk="1" hangingPunct="1">
              <a:buNone/>
            </a:pPr>
            <a:r>
              <a:rPr lang="en-US" altLang="en-US" sz="2800" dirty="0">
                <a:latin typeface="Courier New" panose="02070309020205020404" pitchFamily="49" charset="0"/>
                <a:cs typeface="Courier New" panose="02070309020205020404" pitchFamily="49" charset="0"/>
              </a:rPr>
              <a:t>bx = </a:t>
            </a:r>
            <a:r>
              <a:rPr lang="en-US" altLang="en-US" sz="2800" dirty="0" err="1">
                <a:latin typeface="Courier New" panose="02070309020205020404" pitchFamily="49" charset="0"/>
                <a:cs typeface="Courier New" panose="02070309020205020404" pitchFamily="49" charset="0"/>
              </a:rPr>
              <a:t>sx.encode</a:t>
            </a:r>
            <a:r>
              <a:rPr lang="en-US" altLang="en-US" sz="2800" dirty="0">
                <a:latin typeface="Courier New" panose="02070309020205020404" pitchFamily="49" charset="0"/>
                <a:cs typeface="Courier New" panose="02070309020205020404" pitchFamily="49" charset="0"/>
              </a:rPr>
              <a:t>()  </a:t>
            </a:r>
          </a:p>
          <a:p>
            <a:pPr marL="0" indent="0" eaLnBrk="1" hangingPunct="1">
              <a:buNone/>
            </a:pPr>
            <a:r>
              <a:rPr lang="en-US" altLang="en-US" sz="2800" dirty="0" err="1">
                <a:latin typeface="Courier New" panose="02070309020205020404" pitchFamily="49" charset="0"/>
                <a:cs typeface="Courier New" panose="02070309020205020404" pitchFamily="49" charset="0"/>
              </a:rPr>
              <a:t>len</a:t>
            </a:r>
            <a:r>
              <a:rPr lang="en-US" altLang="en-US" sz="2800" dirty="0">
                <a:latin typeface="Courier New" panose="02070309020205020404" pitchFamily="49" charset="0"/>
                <a:cs typeface="Courier New" panose="02070309020205020404" pitchFamily="49" charset="0"/>
              </a:rPr>
              <a:t>(</a:t>
            </a:r>
            <a:r>
              <a:rPr lang="en-US" altLang="en-US" sz="2800" dirty="0" err="1">
                <a:latin typeface="Courier New" panose="02070309020205020404" pitchFamily="49" charset="0"/>
                <a:cs typeface="Courier New" panose="02070309020205020404" pitchFamily="49" charset="0"/>
              </a:rPr>
              <a:t>sx</a:t>
            </a:r>
            <a:r>
              <a:rPr lang="en-US" altLang="en-US" sz="2800" dirty="0">
                <a:latin typeface="Courier New" panose="02070309020205020404" pitchFamily="49" charset="0"/>
                <a:cs typeface="Courier New" panose="02070309020205020404" pitchFamily="49" charset="0"/>
              </a:rPr>
              <a:t>)  </a:t>
            </a:r>
          </a:p>
          <a:p>
            <a:pPr marL="0" indent="0" eaLnBrk="1" hangingPunct="1">
              <a:buNone/>
            </a:pPr>
            <a:r>
              <a:rPr lang="en-US" altLang="en-US" sz="2800" dirty="0">
                <a:latin typeface="Courier New" panose="02070309020205020404" pitchFamily="49" charset="0"/>
                <a:cs typeface="Courier New" panose="02070309020205020404" pitchFamily="49" charset="0"/>
              </a:rPr>
              <a:t>17</a:t>
            </a:r>
          </a:p>
          <a:p>
            <a:pPr marL="0" indent="0" eaLnBrk="1" hangingPunct="1">
              <a:buNone/>
            </a:pPr>
            <a:r>
              <a:rPr lang="en-US" altLang="en-US" sz="2800" dirty="0" err="1">
                <a:latin typeface="Courier New" panose="02070309020205020404" pitchFamily="49" charset="0"/>
                <a:cs typeface="Courier New" panose="02070309020205020404" pitchFamily="49" charset="0"/>
              </a:rPr>
              <a:t>len</a:t>
            </a:r>
            <a:r>
              <a:rPr lang="en-US" altLang="en-US" sz="2800" dirty="0">
                <a:latin typeface="Courier New" panose="02070309020205020404" pitchFamily="49" charset="0"/>
                <a:cs typeface="Courier New" panose="02070309020205020404" pitchFamily="49" charset="0"/>
              </a:rPr>
              <a:t>(bx)         </a:t>
            </a:r>
          </a:p>
          <a:p>
            <a:pPr marL="0" indent="0" eaLnBrk="1" hangingPunct="1">
              <a:buNone/>
            </a:pPr>
            <a:r>
              <a:rPr lang="en-US" altLang="en-US" sz="2800" dirty="0">
                <a:latin typeface="Courier New" panose="02070309020205020404" pitchFamily="49" charset="0"/>
                <a:cs typeface="Courier New" panose="02070309020205020404" pitchFamily="49" charset="0"/>
              </a:rPr>
              <a:t>21</a:t>
            </a:r>
          </a:p>
          <a:p>
            <a:pPr marL="0" indent="0" eaLnBrk="1" hangingPunct="1">
              <a:buNone/>
            </a:pPr>
            <a:r>
              <a:rPr lang="en-US" altLang="en-US" sz="2800" dirty="0">
                <a:latin typeface="Courier New" panose="02070309020205020404" pitchFamily="49" charset="0"/>
                <a:cs typeface="Courier New" panose="02070309020205020404" pitchFamily="49" charset="0"/>
              </a:rPr>
              <a:t>bx</a:t>
            </a:r>
          </a:p>
          <a:p>
            <a:pPr marL="0" indent="0" eaLnBrk="1" hangingPunct="1">
              <a:buNone/>
            </a:pPr>
            <a:r>
              <a:rPr lang="en-US" altLang="en-US" sz="2800" dirty="0" err="1">
                <a:latin typeface="Courier New" panose="02070309020205020404" pitchFamily="49" charset="0"/>
                <a:cs typeface="Courier New" panose="02070309020205020404" pitchFamily="49" charset="0"/>
              </a:rPr>
              <a:t>b'Hello</a:t>
            </a:r>
            <a:r>
              <a:rPr lang="en-US" altLang="en-US" sz="2800" dirty="0">
                <a:latin typeface="Courier New" panose="02070309020205020404" pitchFamily="49" charset="0"/>
                <a:cs typeface="Courier New" panose="02070309020205020404" pitchFamily="49" charset="0"/>
              </a:rPr>
              <a:t>, Bytes!\xc2\x80\xc4\x80\xc8\x80\xd0\x80'</a:t>
            </a:r>
          </a:p>
        </p:txBody>
      </p:sp>
    </p:spTree>
    <p:extLst>
      <p:ext uri="{BB962C8B-B14F-4D97-AF65-F5344CB8AC3E}">
        <p14:creationId xmlns:p14="http://schemas.microsoft.com/office/powerpoint/2010/main" val="35853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10243">
                                            <p:txEl>
                                              <p:pRg st="7" end="7"/>
                                            </p:txEl>
                                          </p:spTgt>
                                        </p:tgtEl>
                                        <p:attrNameLst>
                                          <p:attrName>style.visibility</p:attrName>
                                        </p:attrNameLst>
                                      </p:cBhvr>
                                      <p:to>
                                        <p:strVal val="visible"/>
                                      </p:to>
                                    </p:set>
                                    <p:anim calcmode="lin" valueType="num">
                                      <p:cBhvr additive="base">
                                        <p:cTn id="49" dur="500" fill="hold"/>
                                        <p:tgtEl>
                                          <p:spTgt spid="10243">
                                            <p:txEl>
                                              <p:pRg st="7" end="7"/>
                                            </p:txEl>
                                          </p:spTgt>
                                        </p:tgtEl>
                                        <p:attrNameLst>
                                          <p:attrName>ppt_x</p:attrName>
                                        </p:attrNameLst>
                                      </p:cBhvr>
                                      <p:tavLst>
                                        <p:tav tm="0">
                                          <p:val>
                                            <p:strVal val="0-#ppt_w/2"/>
                                          </p:val>
                                        </p:tav>
                                        <p:tav tm="100000">
                                          <p:val>
                                            <p:strVal val="#ppt_x"/>
                                          </p:val>
                                        </p:tav>
                                      </p:tavLst>
                                    </p:anim>
                                    <p:anim calcmode="lin" valueType="num">
                                      <p:cBhvr additive="base">
                                        <p:cTn id="50" dur="500" fill="hold"/>
                                        <p:tgtEl>
                                          <p:spTgt spid="10243">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We added four characters, so the length of the string is now 17 (characters).</a:t>
            </a:r>
          </a:p>
          <a:p>
            <a:pPr eaLnBrk="1" hangingPunct="1"/>
            <a:r>
              <a:rPr lang="en-US" altLang="en-US" dirty="0"/>
              <a:t>The encoding of the string, though, is now 21 bytes. The non-ASCII characters were encoded into a </a:t>
            </a:r>
            <a:r>
              <a:rPr lang="en-US" altLang="en-US" i="1" dirty="0"/>
              <a:t>pair</a:t>
            </a:r>
            <a:r>
              <a:rPr lang="en-US" altLang="en-US" dirty="0"/>
              <a:t> of bytes, and are displayed in hexadecimal (base 16) notation.</a:t>
            </a:r>
          </a:p>
          <a:p>
            <a:pPr eaLnBrk="1" hangingPunct="1"/>
            <a:r>
              <a:rPr lang="en-US" altLang="en-US" dirty="0"/>
              <a:t>We can also convert a bytes object back into a string.</a:t>
            </a:r>
          </a:p>
          <a:p>
            <a:pPr marL="0" indent="0" eaLnBrk="1" hangingPunct="1">
              <a:buNone/>
            </a:pPr>
            <a:r>
              <a:rPr lang="en-US" altLang="en-US" sz="2800" dirty="0">
                <a:latin typeface="Courier New" panose="02070309020205020404" pitchFamily="49" charset="0"/>
                <a:cs typeface="Courier New" panose="02070309020205020404" pitchFamily="49" charset="0"/>
              </a:rPr>
              <a:t>&gt;&gt;&gt; </a:t>
            </a:r>
            <a:r>
              <a:rPr lang="en-US" altLang="en-US" sz="2800" dirty="0" err="1">
                <a:latin typeface="Courier New" panose="02070309020205020404" pitchFamily="49" charset="0"/>
                <a:cs typeface="Courier New" panose="02070309020205020404" pitchFamily="49" charset="0"/>
              </a:rPr>
              <a:t>b.decode</a:t>
            </a:r>
            <a:r>
              <a:rPr lang="en-US" altLang="en-US" sz="2800" dirty="0">
                <a:latin typeface="Courier New" panose="02070309020205020404" pitchFamily="49" charset="0"/>
                <a:cs typeface="Courier New" panose="02070309020205020404" pitchFamily="49" charset="0"/>
              </a:rPr>
              <a:t>()            </a:t>
            </a:r>
          </a:p>
          <a:p>
            <a:pPr marL="0" indent="0" eaLnBrk="1" hangingPunct="1">
              <a:buNone/>
            </a:pPr>
            <a:r>
              <a:rPr lang="en-US" altLang="en-US" sz="2800" dirty="0">
                <a:latin typeface="Courier New" panose="02070309020205020404" pitchFamily="49" charset="0"/>
                <a:cs typeface="Courier New" panose="02070309020205020404" pitchFamily="49" charset="0"/>
              </a:rPr>
              <a:t>    'Hello, Bytes!'</a:t>
            </a:r>
          </a:p>
        </p:txBody>
      </p:sp>
    </p:spTree>
    <p:extLst>
      <p:ext uri="{BB962C8B-B14F-4D97-AF65-F5344CB8AC3E}">
        <p14:creationId xmlns:p14="http://schemas.microsoft.com/office/powerpoint/2010/main" val="103892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Strings and Bytes</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In fact, when we work with a text file in Python, this is exactly what’s happening behind the scenes!</a:t>
            </a:r>
          </a:p>
          <a:p>
            <a:pPr eaLnBrk="1" hangingPunct="1"/>
            <a:r>
              <a:rPr lang="en-US" altLang="en-US" dirty="0"/>
              <a:t>When reading from a file, Python reads in a sequence of bytes from the file and decodes them into a string.</a:t>
            </a:r>
          </a:p>
          <a:p>
            <a:pPr eaLnBrk="1" hangingPunct="1"/>
            <a:r>
              <a:rPr lang="en-US" altLang="en-US" dirty="0"/>
              <a:t>To write to a text file, Python encodes the string as a sequence of bytes and streams the bytes into the file.</a:t>
            </a:r>
          </a:p>
        </p:txBody>
      </p:sp>
    </p:spTree>
    <p:extLst>
      <p:ext uri="{BB962C8B-B14F-4D97-AF65-F5344CB8AC3E}">
        <p14:creationId xmlns:p14="http://schemas.microsoft.com/office/powerpoint/2010/main" val="1919149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89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Python also allows byte-level access to files.</a:t>
            </a:r>
          </a:p>
          <a:p>
            <a:pPr eaLnBrk="1" hangingPunct="1"/>
            <a:r>
              <a:rPr lang="en-US" altLang="en-US" dirty="0"/>
              <a:t>We can read and write data as sequences of bytes rather than strings.</a:t>
            </a:r>
          </a:p>
          <a:p>
            <a:pPr eaLnBrk="1" hangingPunct="1"/>
            <a:r>
              <a:rPr lang="en-US" altLang="en-US" dirty="0"/>
              <a:t>Let’s assume the haiku we wrote earlier is stored in the file </a:t>
            </a:r>
            <a:r>
              <a:rPr lang="en-US" altLang="en-US" sz="2800" dirty="0">
                <a:latin typeface="Courier New" panose="02070309020205020404" pitchFamily="49" charset="0"/>
                <a:cs typeface="Courier New" panose="02070309020205020404" pitchFamily="49" charset="0"/>
              </a:rPr>
              <a:t>haiku_out.txt</a:t>
            </a:r>
            <a:r>
              <a:rPr lang="en-US" altLang="en-US" dirty="0"/>
              <a:t>.</a:t>
            </a:r>
          </a:p>
        </p:txBody>
      </p:sp>
    </p:spTree>
    <p:extLst>
      <p:ext uri="{BB962C8B-B14F-4D97-AF65-F5344CB8AC3E}">
        <p14:creationId xmlns:p14="http://schemas.microsoft.com/office/powerpoint/2010/main" val="329420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Multi-line Strings</a:t>
            </a:r>
          </a:p>
        </p:txBody>
      </p:sp>
      <p:sp>
        <p:nvSpPr>
          <p:cNvPr id="10243" name="Rectangle 3"/>
          <p:cNvSpPr>
            <a:spLocks noGrp="1" noChangeArrowheads="1"/>
          </p:cNvSpPr>
          <p:nvPr>
            <p:ph type="body" idx="1"/>
          </p:nvPr>
        </p:nvSpPr>
        <p:spPr/>
        <p:txBody>
          <a:bodyPr/>
          <a:lstStyle/>
          <a:p>
            <a:pPr eaLnBrk="1" hangingPunct="1"/>
            <a:r>
              <a:rPr lang="en-US" altLang="en-US" dirty="0"/>
              <a:t>This is no different than when we embed newline characters into output strings to produce multiple lines of output with a single </a:t>
            </a:r>
            <a:r>
              <a:rPr lang="en-US" altLang="en-US" sz="2800" dirty="0">
                <a:latin typeface="Courier New" panose="02070309020205020404" pitchFamily="49" charset="0"/>
                <a:cs typeface="Courier New" panose="02070309020205020404" pitchFamily="49" charset="0"/>
              </a:rPr>
              <a:t>print</a:t>
            </a:r>
            <a:r>
              <a:rPr lang="en-US" altLang="en-US" dirty="0"/>
              <a:t> statement.</a:t>
            </a:r>
          </a:p>
          <a:p>
            <a:pPr marL="0" indent="0" eaLnBrk="1" hangingPunct="1">
              <a:buNone/>
            </a:pPr>
            <a:r>
              <a:rPr lang="en-US" altLang="en-US" sz="2800" dirty="0">
                <a:latin typeface="Courier New" panose="02070309020205020404" pitchFamily="49" charset="0"/>
                <a:cs typeface="Courier New" panose="02070309020205020404" pitchFamily="49" charset="0"/>
              </a:rPr>
              <a:t>print("Hello\</a:t>
            </a:r>
            <a:r>
              <a:rPr lang="en-US" altLang="en-US" sz="2800" dirty="0" err="1">
                <a:latin typeface="Courier New" panose="02070309020205020404" pitchFamily="49" charset="0"/>
                <a:cs typeface="Courier New" panose="02070309020205020404" pitchFamily="49" charset="0"/>
              </a:rPr>
              <a:t>nWorld</a:t>
            </a:r>
            <a:r>
              <a:rPr lang="en-US" altLang="en-US" sz="2800" dirty="0">
                <a:latin typeface="Courier New" panose="02070309020205020404" pitchFamily="49" charset="0"/>
                <a:cs typeface="Courier New" panose="02070309020205020404" pitchFamily="49" charset="0"/>
              </a:rPr>
              <a:t>\n\</a:t>
            </a:r>
            <a:r>
              <a:rPr lang="en-US" altLang="en-US" sz="2800" dirty="0" err="1">
                <a:latin typeface="Courier New" panose="02070309020205020404" pitchFamily="49" charset="0"/>
                <a:cs typeface="Courier New" panose="02070309020205020404" pitchFamily="49" charset="0"/>
              </a:rPr>
              <a:t>nGoodbye</a:t>
            </a:r>
            <a:r>
              <a:rPr lang="en-US" altLang="en-US" sz="2800" dirty="0">
                <a:latin typeface="Courier New" panose="02070309020205020404" pitchFamily="49" charset="0"/>
                <a:cs typeface="Courier New" panose="02070309020205020404" pitchFamily="49" charset="0"/>
              </a:rPr>
              <a:t> 32\n")</a:t>
            </a:r>
          </a:p>
          <a:p>
            <a:pPr eaLnBrk="1" hangingPunct="1"/>
            <a:r>
              <a:rPr lang="en-US" altLang="en-US" dirty="0"/>
              <a:t>Remember, if you simply evaluate a string containing newline characters in the shell, you will just get the embedded newline representation back.</a:t>
            </a:r>
          </a:p>
          <a:p>
            <a:pPr marL="0" indent="0" eaLnBrk="1" hangingPunct="1">
              <a:buNone/>
            </a:pPr>
            <a:r>
              <a:rPr lang="en-US" altLang="en-US" dirty="0">
                <a:latin typeface="Courier New" panose="02070309020205020404" pitchFamily="49" charset="0"/>
                <a:cs typeface="Courier New" panose="02070309020205020404" pitchFamily="49" charset="0"/>
              </a:rPr>
              <a:t>"Hello\</a:t>
            </a:r>
            <a:r>
              <a:rPr lang="en-US" altLang="en-US" dirty="0" err="1">
                <a:latin typeface="Courier New" panose="02070309020205020404" pitchFamily="49" charset="0"/>
                <a:cs typeface="Courier New" panose="02070309020205020404" pitchFamily="49" charset="0"/>
              </a:rPr>
              <a:t>nWorld</a:t>
            </a:r>
            <a:r>
              <a:rPr lang="en-US" altLang="en-US" dirty="0">
                <a:latin typeface="Courier New" panose="02070309020205020404" pitchFamily="49" charset="0"/>
                <a:cs typeface="Courier New" panose="02070309020205020404" pitchFamily="49" charset="0"/>
              </a:rPr>
              <a:t>\n\</a:t>
            </a:r>
            <a:r>
              <a:rPr lang="en-US" altLang="en-US" dirty="0" err="1">
                <a:latin typeface="Courier New" panose="02070309020205020404" pitchFamily="49" charset="0"/>
                <a:cs typeface="Courier New" panose="02070309020205020404" pitchFamily="49" charset="0"/>
              </a:rPr>
              <a:t>nGoodbye</a:t>
            </a:r>
            <a:r>
              <a:rPr lang="en-US" altLang="en-US" dirty="0">
                <a:latin typeface="Courier New" panose="02070309020205020404" pitchFamily="49" charset="0"/>
                <a:cs typeface="Courier New" panose="02070309020205020404" pitchFamily="49" charset="0"/>
              </a:rPr>
              <a:t> 32\n"</a:t>
            </a:r>
            <a:endParaRPr lang="en-US" altLang="en-US" dirty="0"/>
          </a:p>
        </p:txBody>
      </p:sp>
    </p:spTree>
    <p:extLst>
      <p:ext uri="{BB962C8B-B14F-4D97-AF65-F5344CB8AC3E}">
        <p14:creationId xmlns:p14="http://schemas.microsoft.com/office/powerpoint/2010/main" val="14439485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90</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marL="0" indent="0" eaLnBrk="1" hangingPunct="1">
              <a:buNone/>
            </a:pPr>
            <a:r>
              <a:rPr lang="en-US" altLang="en-US" sz="2800" dirty="0">
                <a:latin typeface="Courier New" panose="02070309020205020404" pitchFamily="49" charset="0"/>
                <a:cs typeface="Courier New" panose="02070309020205020404" pitchFamily="49" charset="0"/>
              </a:rPr>
              <a:t>&gt;&gt;&gt; with open("haiku_out.txt", "r") as </a:t>
            </a:r>
            <a:r>
              <a:rPr lang="en-US" altLang="en-US" sz="2800" dirty="0" err="1">
                <a:latin typeface="Courier New" panose="02070309020205020404" pitchFamily="49" charset="0"/>
                <a:cs typeface="Courier New" panose="02070309020205020404" pitchFamily="49" charset="0"/>
              </a:rPr>
              <a:t>infile</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data = </a:t>
            </a:r>
            <a:r>
              <a:rPr lang="en-US" altLang="en-US" sz="2800" dirty="0" err="1">
                <a:latin typeface="Courier New" panose="02070309020205020404" pitchFamily="49" charset="0"/>
                <a:cs typeface="Courier New" panose="02070309020205020404" pitchFamily="49" charset="0"/>
              </a:rPr>
              <a:t>infile.read</a:t>
            </a:r>
            <a:r>
              <a:rPr lang="en-US" altLang="en-US" sz="2800" dirty="0">
                <a:latin typeface="Courier New" panose="02070309020205020404" pitchFamily="49" charset="0"/>
                <a:cs typeface="Courier New" panose="02070309020205020404" pitchFamily="49" charset="0"/>
              </a:rPr>
              <a:t>()</a:t>
            </a:r>
          </a:p>
          <a:p>
            <a:pPr marL="0" indent="0" eaLnBrk="1" hangingPunct="1">
              <a:buNone/>
            </a:pPr>
            <a:r>
              <a:rPr lang="en-US" altLang="en-US" sz="2800" dirty="0">
                <a:latin typeface="Courier New" panose="02070309020205020404" pitchFamily="49" charset="0"/>
                <a:cs typeface="Courier New" panose="02070309020205020404" pitchFamily="49" charset="0"/>
              </a:rPr>
              <a:t>       print(data)</a:t>
            </a:r>
          </a:p>
          <a:p>
            <a:pPr marL="0" indent="0">
              <a:buNone/>
            </a:pPr>
            <a:r>
              <a:rPr lang="en-US" sz="2800" dirty="0">
                <a:latin typeface="Courier New" panose="02070309020205020404" pitchFamily="49" charset="0"/>
                <a:cs typeface="Courier New" panose="02070309020205020404" pitchFamily="49" charset="0"/>
              </a:rPr>
              <a:t>White space and syntax</a:t>
            </a:r>
          </a:p>
          <a:p>
            <a:pPr marL="0" indent="0">
              <a:buNone/>
            </a:pPr>
            <a:r>
              <a:rPr lang="en-US" sz="2800" dirty="0">
                <a:latin typeface="Courier New" panose="02070309020205020404" pitchFamily="49" charset="0"/>
                <a:cs typeface="Courier New" panose="02070309020205020404" pitchFamily="49" charset="0"/>
              </a:rPr>
              <a:t>Python code flows like water</a:t>
            </a:r>
          </a:p>
          <a:p>
            <a:pPr marL="0" indent="0">
              <a:buNone/>
            </a:pPr>
            <a:r>
              <a:rPr lang="en-US" sz="2800" dirty="0">
                <a:latin typeface="Courier New" panose="02070309020205020404" pitchFamily="49" charset="0"/>
                <a:cs typeface="Courier New" panose="02070309020205020404" pitchFamily="49" charset="0"/>
              </a:rPr>
              <a:t>Solutions emerge</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930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91</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To treat the file as a sequence of bytes instead of text, we just append a ‘b’ (for binary) to the mode string when opening the file.</a:t>
            </a:r>
          </a:p>
          <a:p>
            <a:pPr eaLnBrk="1" hangingPunct="1"/>
            <a:r>
              <a:rPr lang="en-US" altLang="en-US" dirty="0"/>
              <a:t>Notice the difference in our next interaction!</a:t>
            </a:r>
          </a:p>
          <a:p>
            <a:pPr eaLnBrk="1" hangingPunct="1"/>
            <a:r>
              <a:rPr lang="en-US" altLang="en-US" dirty="0"/>
              <a:t>Using the mode ‘</a:t>
            </a:r>
            <a:r>
              <a:rPr lang="en-US" altLang="en-US" dirty="0" err="1"/>
              <a:t>rb</a:t>
            </a:r>
            <a:r>
              <a:rPr lang="en-US" altLang="en-US" dirty="0"/>
              <a:t>’ opens the file for reading in binary mode.</a:t>
            </a:r>
          </a:p>
          <a:p>
            <a:pPr eaLnBrk="1" hangingPunct="1"/>
            <a:r>
              <a:rPr lang="en-US" altLang="en-US" dirty="0"/>
              <a:t>Reading the file in this mode gets back a bytes object instead of a string.</a:t>
            </a:r>
          </a:p>
          <a:p>
            <a:pPr eaLnBrk="1" hangingPunct="1"/>
            <a:endParaRPr lang="en-US" altLang="en-US" dirty="0"/>
          </a:p>
        </p:txBody>
      </p:sp>
    </p:spTree>
    <p:extLst>
      <p:ext uri="{BB962C8B-B14F-4D97-AF65-F5344CB8AC3E}">
        <p14:creationId xmlns:p14="http://schemas.microsoft.com/office/powerpoint/2010/main" val="1585027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92</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marL="0" indent="0">
              <a:buNone/>
            </a:pPr>
            <a:r>
              <a:rPr lang="en-US" sz="2800" dirty="0">
                <a:latin typeface="Courier New" panose="02070309020205020404" pitchFamily="49" charset="0"/>
                <a:cs typeface="Courier New" panose="02070309020205020404" pitchFamily="49" charset="0"/>
              </a:rPr>
              <a:t>&gt;&gt;&gt; with open("haiku_out.txt", "</a:t>
            </a:r>
            <a:r>
              <a:rPr lang="en-US" sz="2800" dirty="0" err="1">
                <a:latin typeface="Courier New" panose="02070309020205020404" pitchFamily="49" charset="0"/>
                <a:cs typeface="Courier New" panose="02070309020205020404" pitchFamily="49" charset="0"/>
              </a:rPr>
              <a:t>rb</a:t>
            </a:r>
            <a:r>
              <a:rPr lang="en-US" sz="2800" dirty="0">
                <a:latin typeface="Courier New" panose="02070309020205020404" pitchFamily="49" charset="0"/>
                <a:cs typeface="Courier New" panose="02070309020205020404" pitchFamily="49" charset="0"/>
              </a:rPr>
              <a:t>") as </a:t>
            </a:r>
            <a:r>
              <a:rPr lang="en-US" sz="2800" dirty="0" err="1">
                <a:latin typeface="Courier New" panose="02070309020205020404" pitchFamily="49" charset="0"/>
                <a:cs typeface="Courier New" panose="02070309020205020404" pitchFamily="49" charset="0"/>
              </a:rPr>
              <a:t>infile</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data = </a:t>
            </a:r>
            <a:r>
              <a:rPr lang="en-US" sz="2800" dirty="0" err="1">
                <a:latin typeface="Courier New" panose="02070309020205020404" pitchFamily="49" charset="0"/>
                <a:cs typeface="Courier New" panose="02070309020205020404" pitchFamily="49" charset="0"/>
              </a:rPr>
              <a:t>infile.read</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print(data)</a:t>
            </a:r>
          </a:p>
          <a:p>
            <a:pPr marL="0" indent="0">
              <a:buNone/>
            </a:pPr>
            <a:r>
              <a:rPr lang="en-US" sz="2800" dirty="0" err="1">
                <a:latin typeface="Courier New" panose="02070309020205020404" pitchFamily="49" charset="0"/>
                <a:cs typeface="Courier New" panose="02070309020205020404" pitchFamily="49" charset="0"/>
              </a:rPr>
              <a:t>b’White</a:t>
            </a:r>
            <a:r>
              <a:rPr lang="en-US" sz="2800" dirty="0">
                <a:latin typeface="Courier New" panose="02070309020205020404" pitchFamily="49" charset="0"/>
                <a:cs typeface="Courier New" panose="02070309020205020404" pitchFamily="49" charset="0"/>
              </a:rPr>
              <a:t> space and syntax\</a:t>
            </a:r>
            <a:r>
              <a:rPr lang="en-US" sz="2800" dirty="0" err="1">
                <a:latin typeface="Courier New" panose="02070309020205020404" pitchFamily="49" charset="0"/>
                <a:cs typeface="Courier New" panose="02070309020205020404" pitchFamily="49" charset="0"/>
              </a:rPr>
              <a:t>nPython</a:t>
            </a:r>
            <a:r>
              <a:rPr lang="en-US" sz="2800" dirty="0">
                <a:latin typeface="Courier New" panose="02070309020205020404" pitchFamily="49" charset="0"/>
                <a:cs typeface="Courier New" panose="02070309020205020404" pitchFamily="49" charset="0"/>
              </a:rPr>
              <a:t> code flows like water\</a:t>
            </a:r>
            <a:r>
              <a:rPr lang="en-US" sz="2800" dirty="0" err="1">
                <a:latin typeface="Courier New" panose="02070309020205020404" pitchFamily="49" charset="0"/>
                <a:cs typeface="Courier New" panose="02070309020205020404" pitchFamily="49" charset="0"/>
              </a:rPr>
              <a:t>nSolutions</a:t>
            </a:r>
            <a:r>
              <a:rPr lang="en-US" sz="2800" dirty="0">
                <a:latin typeface="Courier New" panose="02070309020205020404" pitchFamily="49" charset="0"/>
                <a:cs typeface="Courier New" panose="02070309020205020404" pitchFamily="49" charset="0"/>
              </a:rPr>
              <a:t> emerge\n’</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88943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93</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If we want a string back, we must explicitly decode it.</a:t>
            </a:r>
          </a:p>
          <a:p>
            <a:pPr marL="0" indent="0">
              <a:buNone/>
            </a:pPr>
            <a:r>
              <a:rPr lang="en-US" sz="2400" dirty="0">
                <a:latin typeface="Courier New" panose="02070309020205020404" pitchFamily="49" charset="0"/>
                <a:cs typeface="Courier New" panose="02070309020205020404" pitchFamily="49" charset="0"/>
              </a:rPr>
              <a:t>&gt;&gt;&gt; with open("haiku_out.txt", "</a:t>
            </a:r>
            <a:r>
              <a:rPr lang="en-US" sz="2400" dirty="0" err="1">
                <a:latin typeface="Courier New" panose="02070309020205020404" pitchFamily="49" charset="0"/>
                <a:cs typeface="Courier New" panose="02070309020205020404" pitchFamily="49" charset="0"/>
              </a:rPr>
              <a:t>rb</a:t>
            </a:r>
            <a:r>
              <a:rPr lang="en-US" sz="2400" dirty="0">
                <a:latin typeface="Courier New" panose="02070309020205020404" pitchFamily="49" charset="0"/>
                <a:cs typeface="Courier New" panose="02070309020205020404" pitchFamily="49" charset="0"/>
              </a:rPr>
              <a:t>") as </a:t>
            </a:r>
            <a:r>
              <a:rPr lang="en-US" sz="2400" dirty="0" err="1">
                <a:latin typeface="Courier New" panose="02070309020205020404" pitchFamily="49" charset="0"/>
                <a:cs typeface="Courier New" panose="02070309020205020404" pitchFamily="49" charset="0"/>
              </a:rPr>
              <a:t>infile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data = </a:t>
            </a:r>
            <a:r>
              <a:rPr lang="en-US" sz="2400" dirty="0" err="1">
                <a:latin typeface="Courier New" panose="02070309020205020404" pitchFamily="49" charset="0"/>
                <a:cs typeface="Courier New" panose="02070309020205020404" pitchFamily="49" charset="0"/>
              </a:rPr>
              <a:t>infile.read</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    print(</a:t>
            </a:r>
            <a:r>
              <a:rPr lang="en-US" sz="2400" dirty="0" err="1">
                <a:latin typeface="Courier New" panose="02070309020205020404" pitchFamily="49" charset="0"/>
                <a:cs typeface="Courier New" panose="02070309020205020404" pitchFamily="49" charset="0"/>
              </a:rPr>
              <a:t>data.decode</a:t>
            </a:r>
            <a:r>
              <a:rPr lang="en-US" sz="2400" dirty="0">
                <a:latin typeface="Courier New" panose="02070309020205020404" pitchFamily="49" charset="0"/>
                <a:cs typeface="Courier New" panose="02070309020205020404" pitchFamily="49" charset="0"/>
              </a:rPr>
              <a:t>())</a:t>
            </a:r>
          </a:p>
          <a:p>
            <a:pPr marL="0" indent="0">
              <a:buNone/>
            </a:pPr>
            <a:r>
              <a:rPr lang="en-US" sz="2400" dirty="0">
                <a:latin typeface="Courier New" panose="02070309020205020404" pitchFamily="49" charset="0"/>
                <a:cs typeface="Courier New" panose="02070309020205020404" pitchFamily="49" charset="0"/>
              </a:rPr>
              <a:t>White space and syntax</a:t>
            </a:r>
          </a:p>
          <a:p>
            <a:pPr marL="0" indent="0">
              <a:buNone/>
            </a:pPr>
            <a:r>
              <a:rPr lang="en-US" sz="2400" dirty="0">
                <a:latin typeface="Courier New" panose="02070309020205020404" pitchFamily="49" charset="0"/>
                <a:cs typeface="Courier New" panose="02070309020205020404" pitchFamily="49" charset="0"/>
              </a:rPr>
              <a:t>Python code flows like water</a:t>
            </a:r>
          </a:p>
          <a:p>
            <a:pPr marL="0" indent="0">
              <a:buNone/>
            </a:pPr>
            <a:r>
              <a:rPr lang="en-US" sz="2400" dirty="0">
                <a:latin typeface="Courier New" panose="02070309020205020404" pitchFamily="49" charset="0"/>
                <a:cs typeface="Courier New" panose="02070309020205020404" pitchFamily="49" charset="0"/>
              </a:rPr>
              <a:t>Solutions emerge</a:t>
            </a:r>
            <a:endParaRPr lang="en-US" altLang="en-US" sz="2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4009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 calcmode="lin" valueType="num">
                                      <p:cBhvr additive="base">
                                        <p:cTn id="37" dur="500" fill="hold"/>
                                        <p:tgtEl>
                                          <p:spTgt spid="10243">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0243">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0243">
                                            <p:txEl>
                                              <p:pRg st="6" end="6"/>
                                            </p:txEl>
                                          </p:spTgt>
                                        </p:tgtEl>
                                        <p:attrNameLst>
                                          <p:attrName>style.visibility</p:attrName>
                                        </p:attrNameLst>
                                      </p:cBhvr>
                                      <p:to>
                                        <p:strVal val="visible"/>
                                      </p:to>
                                    </p:set>
                                    <p:anim calcmode="lin" valueType="num">
                                      <p:cBhvr additive="base">
                                        <p:cTn id="43" dur="500" fill="hold"/>
                                        <p:tgtEl>
                                          <p:spTgt spid="10243">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024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94</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We can also open a file for binary writing using the mode ‘</a:t>
            </a:r>
            <a:r>
              <a:rPr lang="en-US" altLang="en-US" dirty="0" err="1"/>
              <a:t>wb</a:t>
            </a:r>
            <a:r>
              <a:rPr lang="en-US" altLang="en-US" dirty="0"/>
              <a:t>’.</a:t>
            </a:r>
          </a:p>
          <a:p>
            <a:pPr eaLnBrk="1" hangingPunct="1"/>
            <a:r>
              <a:rPr lang="en-US" altLang="en-US" dirty="0"/>
              <a:t>To write to a file in this mode, we must write bytes, not strings.</a:t>
            </a:r>
          </a:p>
          <a:p>
            <a:pPr marL="0" indent="0">
              <a:buNone/>
            </a:pPr>
            <a:r>
              <a:rPr lang="en-US" sz="2800" dirty="0">
                <a:latin typeface="Courier New" panose="02070309020205020404" pitchFamily="49" charset="0"/>
                <a:cs typeface="Courier New" panose="02070309020205020404" pitchFamily="49" charset="0"/>
              </a:rPr>
              <a:t>with open("</a:t>
            </a:r>
            <a:r>
              <a:rPr lang="en-US" sz="2800" dirty="0" err="1">
                <a:latin typeface="Courier New" panose="02070309020205020404" pitchFamily="49" charset="0"/>
                <a:cs typeface="Courier New" panose="02070309020205020404" pitchFamily="49" charset="0"/>
              </a:rPr>
              <a:t>bytes.out</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wb</a:t>
            </a:r>
            <a:r>
              <a:rPr lang="en-US" sz="2800" dirty="0">
                <a:latin typeface="Courier New" panose="02070309020205020404" pitchFamily="49" charset="0"/>
                <a:cs typeface="Courier New" panose="02070309020205020404" pitchFamily="49" charset="0"/>
              </a:rPr>
              <a:t>") as </a:t>
            </a:r>
            <a:r>
              <a:rPr lang="en-US" sz="2800" dirty="0" err="1">
                <a:latin typeface="Courier New" panose="02070309020205020404" pitchFamily="49" charset="0"/>
                <a:cs typeface="Courier New" panose="02070309020205020404" pitchFamily="49" charset="0"/>
              </a:rPr>
              <a:t>outfile</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outfile.write</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b"Hello</a:t>
            </a:r>
            <a:r>
              <a:rPr lang="en-US" sz="2800" dirty="0">
                <a:latin typeface="Courier New" panose="02070309020205020404" pitchFamily="49" charset="0"/>
                <a:cs typeface="Courier New" panose="02070309020205020404" pitchFamily="49" charset="0"/>
              </a:rPr>
              <a:t>, Bytes!")</a:t>
            </a:r>
          </a:p>
          <a:p>
            <a:r>
              <a:rPr lang="en-US" altLang="en-US" dirty="0">
                <a:cs typeface="Courier New" panose="02070309020205020404" pitchFamily="49" charset="0"/>
              </a:rPr>
              <a:t>Notice we didn’t use </a:t>
            </a:r>
            <a:r>
              <a:rPr lang="en-US" altLang="en-US" sz="2800"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since </a:t>
            </a:r>
            <a:r>
              <a:rPr lang="en-US" altLang="en-US" sz="2800" dirty="0">
                <a:latin typeface="Courier New" panose="02070309020205020404" pitchFamily="49" charset="0"/>
                <a:cs typeface="Courier New" panose="02070309020205020404" pitchFamily="49" charset="0"/>
              </a:rPr>
              <a:t>print</a:t>
            </a:r>
            <a:r>
              <a:rPr lang="en-US" altLang="en-US" dirty="0">
                <a:cs typeface="Courier New" panose="02070309020205020404" pitchFamily="49" charset="0"/>
              </a:rPr>
              <a:t> turns its arguments into strings.</a:t>
            </a:r>
          </a:p>
        </p:txBody>
      </p:sp>
    </p:spTree>
    <p:extLst>
      <p:ext uri="{BB962C8B-B14F-4D97-AF65-F5344CB8AC3E}">
        <p14:creationId xmlns:p14="http://schemas.microsoft.com/office/powerpoint/2010/main" val="1840473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95</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To output bytes to a file, use the file method </a:t>
            </a:r>
            <a:r>
              <a:rPr lang="en-US" altLang="en-US" sz="2800" dirty="0">
                <a:latin typeface="Courier New" panose="02070309020205020404" pitchFamily="49" charset="0"/>
                <a:cs typeface="Courier New" panose="02070309020205020404" pitchFamily="49" charset="0"/>
              </a:rPr>
              <a:t>write</a:t>
            </a:r>
            <a:r>
              <a:rPr lang="en-US" altLang="en-US" dirty="0"/>
              <a:t>.</a:t>
            </a:r>
          </a:p>
          <a:p>
            <a:pPr eaLnBrk="1" hangingPunct="1"/>
            <a:r>
              <a:rPr lang="en-US" altLang="en-US" dirty="0"/>
              <a:t>The binary mode is really for manipulating non-text data.</a:t>
            </a:r>
          </a:p>
          <a:p>
            <a:pPr eaLnBrk="1" hangingPunct="1"/>
            <a:r>
              <a:rPr lang="en-US" altLang="en-US" dirty="0"/>
              <a:t>Doing so requires some sort of binary encoding to represent the data as a raw sequence of bytes.</a:t>
            </a:r>
          </a:p>
          <a:p>
            <a:pPr eaLnBrk="1" hangingPunct="1"/>
            <a:r>
              <a:rPr lang="en-US" altLang="en-US" dirty="0"/>
              <a:t>Usually, we can use existing libraries that handle whatever specialized data format we need.</a:t>
            </a:r>
          </a:p>
        </p:txBody>
      </p:sp>
    </p:spTree>
    <p:extLst>
      <p:ext uri="{BB962C8B-B14F-4D97-AF65-F5344CB8AC3E}">
        <p14:creationId xmlns:p14="http://schemas.microsoft.com/office/powerpoint/2010/main" val="403665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96</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One standard library that’s handy for storing binary data is </a:t>
            </a:r>
            <a:r>
              <a:rPr lang="en-US" altLang="en-US" sz="2800" dirty="0">
                <a:latin typeface="Courier New" panose="02070309020205020404" pitchFamily="49" charset="0"/>
                <a:cs typeface="Courier New" panose="02070309020205020404" pitchFamily="49" charset="0"/>
              </a:rPr>
              <a:t>pickle</a:t>
            </a:r>
            <a:r>
              <a:rPr lang="en-US" altLang="en-US" dirty="0"/>
              <a:t>. The purpose of the library is to preserve your arbitrary Python objects as a sequence of bytes in a file.</a:t>
            </a:r>
          </a:p>
          <a:p>
            <a:pPr eaLnBrk="1" hangingPunct="1"/>
            <a:r>
              <a:rPr lang="en-US" altLang="en-US" dirty="0"/>
              <a:t>The process of turning an object into a sequence of bytes is called </a:t>
            </a:r>
            <a:r>
              <a:rPr lang="en-US" altLang="en-US" i="1" dirty="0"/>
              <a:t>serialization</a:t>
            </a:r>
            <a:r>
              <a:rPr lang="en-US" altLang="en-US" dirty="0"/>
              <a:t>.</a:t>
            </a:r>
          </a:p>
        </p:txBody>
      </p:sp>
    </p:spTree>
    <p:extLst>
      <p:ext uri="{BB962C8B-B14F-4D97-AF65-F5344CB8AC3E}">
        <p14:creationId xmlns:p14="http://schemas.microsoft.com/office/powerpoint/2010/main" val="3116896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97</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Suppose we have created a data set and would like to save it so that it can be loaded back up again later.</a:t>
            </a:r>
          </a:p>
          <a:p>
            <a:pPr eaLnBrk="1" hangingPunct="1"/>
            <a:r>
              <a:rPr lang="en-US" altLang="en-US" dirty="0"/>
              <a:t>If we quit our program, our list of numbers will be lost unless we </a:t>
            </a:r>
            <a:r>
              <a:rPr lang="en-US" altLang="en-US" dirty="0" err="1"/>
              <a:t>somewhow</a:t>
            </a:r>
            <a:r>
              <a:rPr lang="en-US" altLang="en-US" dirty="0"/>
              <a:t> write it to a file!</a:t>
            </a:r>
          </a:p>
          <a:p>
            <a:pPr eaLnBrk="1" hangingPunct="1"/>
            <a:r>
              <a:rPr lang="en-US" altLang="en-US" dirty="0"/>
              <a:t>We could do this with a text file, e.g. </a:t>
            </a:r>
            <a:r>
              <a:rPr lang="en-US" altLang="en-US" sz="2800" dirty="0" err="1">
                <a:latin typeface="Courier New" panose="02070309020205020404" pitchFamily="49" charset="0"/>
                <a:cs typeface="Courier New" panose="02070309020205020404" pitchFamily="49" charset="0"/>
              </a:rPr>
              <a:t>writeNumbersToFile</a:t>
            </a:r>
            <a:r>
              <a:rPr lang="en-US" altLang="en-US" sz="2800" dirty="0">
                <a:latin typeface="Courier New" panose="02070309020205020404" pitchFamily="49" charset="0"/>
                <a:cs typeface="Courier New" panose="02070309020205020404" pitchFamily="49" charset="0"/>
              </a:rPr>
              <a:t>()</a:t>
            </a:r>
            <a:r>
              <a:rPr lang="en-US" altLang="en-US" dirty="0"/>
              <a:t> (left as an exercise for you).</a:t>
            </a:r>
          </a:p>
          <a:p>
            <a:pPr eaLnBrk="1" hangingPunct="1"/>
            <a:r>
              <a:rPr lang="en-US" altLang="en-US" dirty="0"/>
              <a:t>But what’s the fun of that?</a:t>
            </a:r>
          </a:p>
        </p:txBody>
      </p:sp>
    </p:spTree>
    <p:extLst>
      <p:ext uri="{BB962C8B-B14F-4D97-AF65-F5344CB8AC3E}">
        <p14:creationId xmlns:p14="http://schemas.microsoft.com/office/powerpoint/2010/main" val="3710341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98</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Let’s have two functions – one that serializes the list into a binary file and another that reads it back in again.</a:t>
            </a:r>
          </a:p>
          <a:p>
            <a:pPr marL="0" indent="0">
              <a:buNone/>
            </a:pPr>
            <a:r>
              <a:rPr lang="en-US" sz="2800" dirty="0">
                <a:latin typeface="Courier New" panose="02070309020205020404" pitchFamily="49" charset="0"/>
                <a:cs typeface="Courier New" panose="02070309020205020404" pitchFamily="49" charset="0"/>
              </a:rPr>
              <a:t>import pickle</a:t>
            </a:r>
            <a:br>
              <a:rPr lang="en-US" sz="2800" dirty="0">
                <a:latin typeface="Courier New" panose="02070309020205020404" pitchFamily="49" charset="0"/>
                <a:cs typeface="Courier New" panose="02070309020205020404" pitchFamily="49" charset="0"/>
              </a:rPr>
            </a:br>
            <a:endParaRPr lang="en-US" sz="2800" dirty="0">
              <a:latin typeface="Courier New" panose="02070309020205020404" pitchFamily="49" charset="0"/>
              <a:cs typeface="Courier New" panose="02070309020205020404" pitchFamily="49" charset="0"/>
            </a:endParaRPr>
          </a:p>
          <a:p>
            <a:pPr marL="0" indent="0">
              <a:buNone/>
            </a:pPr>
            <a:r>
              <a:rPr lang="en-US" sz="2800" dirty="0">
                <a:latin typeface="Courier New" panose="02070309020205020404" pitchFamily="49" charset="0"/>
                <a:cs typeface="Courier New" panose="02070309020205020404" pitchFamily="49" charset="0"/>
              </a:rPr>
              <a:t>def </a:t>
            </a:r>
            <a:r>
              <a:rPr lang="en-US" sz="2800" dirty="0" err="1">
                <a:latin typeface="Courier New" panose="02070309020205020404" pitchFamily="49" charset="0"/>
                <a:cs typeface="Courier New" panose="02070309020205020404" pitchFamily="49" charset="0"/>
              </a:rPr>
              <a:t>storeData</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path):</a:t>
            </a:r>
          </a:p>
          <a:p>
            <a:pPr marL="0" indent="0">
              <a:buNone/>
            </a:pPr>
            <a:r>
              <a:rPr lang="en-US" sz="2800" dirty="0">
                <a:latin typeface="Courier New" panose="02070309020205020404" pitchFamily="49" charset="0"/>
                <a:cs typeface="Courier New" panose="02070309020205020404" pitchFamily="49" charset="0"/>
              </a:rPr>
              <a:t>    with open(path, "</a:t>
            </a:r>
            <a:r>
              <a:rPr lang="en-US" sz="2800" dirty="0" err="1">
                <a:latin typeface="Courier New" panose="02070309020205020404" pitchFamily="49" charset="0"/>
                <a:cs typeface="Courier New" panose="02070309020205020404" pitchFamily="49" charset="0"/>
              </a:rPr>
              <a:t>wb</a:t>
            </a:r>
            <a:r>
              <a:rPr lang="en-US" sz="2800" dirty="0">
                <a:latin typeface="Courier New" panose="02070309020205020404" pitchFamily="49" charset="0"/>
                <a:cs typeface="Courier New" panose="02070309020205020404" pitchFamily="49" charset="0"/>
              </a:rPr>
              <a:t>") as </a:t>
            </a:r>
            <a:r>
              <a:rPr lang="en-US" sz="2800" dirty="0" err="1">
                <a:latin typeface="Courier New" panose="02070309020205020404" pitchFamily="49" charset="0"/>
                <a:cs typeface="Courier New" panose="02070309020205020404" pitchFamily="49" charset="0"/>
              </a:rPr>
              <a:t>outfile</a:t>
            </a:r>
            <a:r>
              <a:rPr lang="en-US" sz="2800" dirty="0">
                <a:latin typeface="Courier New" panose="02070309020205020404" pitchFamily="49" charset="0"/>
                <a:cs typeface="Courier New" panose="02070309020205020404" pitchFamily="49" charset="0"/>
              </a:rPr>
              <a:t>:</a:t>
            </a:r>
          </a:p>
          <a:p>
            <a:pPr marL="0" indent="0">
              <a:buNone/>
            </a:pP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pickle.dump</a:t>
            </a:r>
            <a:r>
              <a:rPr lang="en-US" sz="2800" dirty="0">
                <a:latin typeface="Courier New" panose="02070309020205020404" pitchFamily="49" charset="0"/>
                <a:cs typeface="Courier New" panose="02070309020205020404" pitchFamily="49" charset="0"/>
              </a:rPr>
              <a:t>(</a:t>
            </a:r>
            <a:r>
              <a:rPr lang="en-US" sz="2800" dirty="0" err="1">
                <a:latin typeface="Courier New" panose="02070309020205020404" pitchFamily="49" charset="0"/>
                <a:cs typeface="Courier New" panose="02070309020205020404" pitchFamily="49" charset="0"/>
              </a:rPr>
              <a:t>nums</a:t>
            </a:r>
            <a:r>
              <a:rPr lang="en-US" sz="2800" dirty="0">
                <a:latin typeface="Courier New" panose="02070309020205020404" pitchFamily="49" charset="0"/>
                <a:cs typeface="Courier New" panose="02070309020205020404" pitchFamily="49" charset="0"/>
              </a:rPr>
              <a:t>, </a:t>
            </a:r>
            <a:r>
              <a:rPr lang="en-US" sz="2800" dirty="0" err="1">
                <a:latin typeface="Courier New" panose="02070309020205020404" pitchFamily="49" charset="0"/>
                <a:cs typeface="Courier New" panose="02070309020205020404" pitchFamily="49" charset="0"/>
              </a:rPr>
              <a:t>outfile</a:t>
            </a:r>
            <a:r>
              <a:rPr lang="en-US" sz="2800" dirty="0">
                <a:latin typeface="Courier New" panose="02070309020205020404" pitchFamily="49" charset="0"/>
                <a:cs typeface="Courier New" panose="02070309020205020404" pitchFamily="49" charset="0"/>
              </a:rPr>
              <a:t>)</a:t>
            </a:r>
            <a:endParaRPr lang="en-US" altLang="en-US" sz="2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41634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243">
                                            <p:txEl>
                                              <p:pRg st="2" end="2"/>
                                            </p:txEl>
                                          </p:spTgt>
                                        </p:tgtEl>
                                        <p:attrNameLst>
                                          <p:attrName>style.visibility</p:attrName>
                                        </p:attrNameLst>
                                      </p:cBhvr>
                                      <p:to>
                                        <p:strVal val="visible"/>
                                      </p:to>
                                    </p:set>
                                    <p:anim calcmode="lin" valueType="num">
                                      <p:cBhvr additive="base">
                                        <p:cTn id="19" dur="500" fill="hold"/>
                                        <p:tgtEl>
                                          <p:spTgt spid="1024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24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10243">
                                            <p:txEl>
                                              <p:pRg st="3" end="3"/>
                                            </p:txEl>
                                          </p:spTgt>
                                        </p:tgtEl>
                                        <p:attrNameLst>
                                          <p:attrName>style.visibility</p:attrName>
                                        </p:attrNameLst>
                                      </p:cBhvr>
                                      <p:to>
                                        <p:strVal val="visible"/>
                                      </p:to>
                                    </p:set>
                                    <p:anim calcmode="lin" valueType="num">
                                      <p:cBhvr additive="base">
                                        <p:cTn id="25" dur="500" fill="hold"/>
                                        <p:tgtEl>
                                          <p:spTgt spid="1024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1024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243">
                                            <p:txEl>
                                              <p:pRg st="4" end="4"/>
                                            </p:txEl>
                                          </p:spTgt>
                                        </p:tgtEl>
                                        <p:attrNameLst>
                                          <p:attrName>style.visibility</p:attrName>
                                        </p:attrNameLst>
                                      </p:cBhvr>
                                      <p:to>
                                        <p:strVal val="visible"/>
                                      </p:to>
                                    </p:set>
                                    <p:anim calcmode="lin" valueType="num">
                                      <p:cBhvr additive="base">
                                        <p:cTn id="31" dur="500" fill="hold"/>
                                        <p:tgtEl>
                                          <p:spTgt spid="10243">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024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Python Programming, 4/e</a:t>
            </a:r>
          </a:p>
        </p:txBody>
      </p:sp>
      <p:sp>
        <p:nvSpPr>
          <p:cNvPr id="5" name="Slide Number Placeholder 5"/>
          <p:cNvSpPr>
            <a:spLocks noGrp="1"/>
          </p:cNvSpPr>
          <p:nvPr>
            <p:ph type="sldNum" sz="quarter" idx="12"/>
          </p:nvPr>
        </p:nvSpPr>
        <p:spPr/>
        <p:txBody>
          <a:bodyPr/>
          <a:lstStyle>
            <a:lvl1pPr eaLnBrk="0" hangingPunct="0">
              <a:defRPr sz="3200">
                <a:solidFill>
                  <a:schemeClr val="tx1"/>
                </a:solidFill>
                <a:latin typeface="Courier New" panose="02070309020205020404" pitchFamily="49" charset="0"/>
                <a:cs typeface="Times New Roman" panose="02020603050405020304" pitchFamily="18" charset="0"/>
              </a:defRPr>
            </a:lvl1pPr>
            <a:lvl2pPr marL="742950" indent="-285750" eaLnBrk="0" hangingPunct="0">
              <a:defRPr sz="3200">
                <a:solidFill>
                  <a:schemeClr val="tx1"/>
                </a:solidFill>
                <a:latin typeface="Courier New" panose="02070309020205020404" pitchFamily="49" charset="0"/>
                <a:cs typeface="Times New Roman" panose="02020603050405020304" pitchFamily="18" charset="0"/>
              </a:defRPr>
            </a:lvl2pPr>
            <a:lvl3pPr marL="1143000" indent="-228600" eaLnBrk="0" hangingPunct="0">
              <a:defRPr sz="3200">
                <a:solidFill>
                  <a:schemeClr val="tx1"/>
                </a:solidFill>
                <a:latin typeface="Courier New" panose="02070309020205020404" pitchFamily="49" charset="0"/>
                <a:cs typeface="Times New Roman" panose="02020603050405020304" pitchFamily="18" charset="0"/>
              </a:defRPr>
            </a:lvl3pPr>
            <a:lvl4pPr marL="1600200" indent="-228600" eaLnBrk="0" hangingPunct="0">
              <a:defRPr sz="3200">
                <a:solidFill>
                  <a:schemeClr val="tx1"/>
                </a:solidFill>
                <a:latin typeface="Courier New" panose="02070309020205020404" pitchFamily="49" charset="0"/>
                <a:cs typeface="Times New Roman" panose="02020603050405020304" pitchFamily="18" charset="0"/>
              </a:defRPr>
            </a:lvl4pPr>
            <a:lvl5pPr marL="2057400" indent="-228600" eaLnBrk="0" hangingPunct="0">
              <a:defRPr sz="3200">
                <a:solidFill>
                  <a:schemeClr val="tx1"/>
                </a:solidFill>
                <a:latin typeface="Courier New" panose="02070309020205020404" pitchFamily="49" charset="0"/>
                <a:cs typeface="Times New Roman" panose="02020603050405020304" pitchFamily="18" charset="0"/>
              </a:defRPr>
            </a:lvl5pPr>
            <a:lvl6pPr marL="25146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6pPr>
            <a:lvl7pPr marL="29718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7pPr>
            <a:lvl8pPr marL="34290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8pPr>
            <a:lvl9pPr marL="3886200" indent="-228600" eaLnBrk="0" fontAlgn="base" hangingPunct="0">
              <a:spcBef>
                <a:spcPct val="0"/>
              </a:spcBef>
              <a:spcAft>
                <a:spcPct val="0"/>
              </a:spcAft>
              <a:defRPr sz="3200">
                <a:solidFill>
                  <a:schemeClr val="tx1"/>
                </a:solidFill>
                <a:latin typeface="Courier New" panose="02070309020205020404" pitchFamily="49" charset="0"/>
                <a:cs typeface="Times New Roman" panose="02020603050405020304" pitchFamily="18" charset="0"/>
              </a:defRPr>
            </a:lvl9pPr>
          </a:lstStyle>
          <a:p>
            <a:pPr eaLnBrk="1" hangingPunct="1"/>
            <a:fld id="{CB7688F5-1C52-4D56-8E41-3FB940BA37A6}" type="slidenum">
              <a:rPr lang="en-US" altLang="en-US" sz="1400">
                <a:latin typeface="Tahoma" panose="020B0604030504040204" pitchFamily="34" charset="0"/>
              </a:rPr>
              <a:pPr eaLnBrk="1" hangingPunct="1"/>
              <a:t>99</a:t>
            </a:fld>
            <a:endParaRPr lang="en-US" altLang="en-US" sz="1400">
              <a:latin typeface="Tahoma" panose="020B0604030504040204" pitchFamily="34" charset="0"/>
            </a:endParaRPr>
          </a:p>
        </p:txBody>
      </p:sp>
      <p:sp>
        <p:nvSpPr>
          <p:cNvPr id="6148" name="Rectangle 2"/>
          <p:cNvSpPr>
            <a:spLocks noGrp="1" noChangeArrowheads="1"/>
          </p:cNvSpPr>
          <p:nvPr>
            <p:ph type="title"/>
          </p:nvPr>
        </p:nvSpPr>
        <p:spPr/>
        <p:txBody>
          <a:bodyPr/>
          <a:lstStyle/>
          <a:p>
            <a:pPr eaLnBrk="1" hangingPunct="1"/>
            <a:r>
              <a:rPr lang="en-US" altLang="en-US" dirty="0"/>
              <a:t>Binary Mode and Pickling</a:t>
            </a:r>
          </a:p>
        </p:txBody>
      </p:sp>
      <p:sp>
        <p:nvSpPr>
          <p:cNvPr id="10243" name="Rectangle 3"/>
          <p:cNvSpPr>
            <a:spLocks noGrp="1" noChangeArrowheads="1"/>
          </p:cNvSpPr>
          <p:nvPr>
            <p:ph type="body" idx="1"/>
          </p:nvPr>
        </p:nvSpPr>
        <p:spPr>
          <a:xfrm>
            <a:off x="762000" y="2017713"/>
            <a:ext cx="11178117" cy="4114800"/>
          </a:xfrm>
        </p:spPr>
        <p:txBody>
          <a:bodyPr/>
          <a:lstStyle/>
          <a:p>
            <a:pPr eaLnBrk="1" hangingPunct="1"/>
            <a:r>
              <a:rPr lang="en-US" altLang="en-US" dirty="0"/>
              <a:t>In this function, </a:t>
            </a:r>
            <a:r>
              <a:rPr lang="en-US" altLang="en-US" sz="2800" dirty="0" err="1">
                <a:latin typeface="Courier New" panose="02070309020205020404" pitchFamily="49" charset="0"/>
                <a:cs typeface="Courier New" panose="02070309020205020404" pitchFamily="49" charset="0"/>
              </a:rPr>
              <a:t>nums</a:t>
            </a:r>
            <a:r>
              <a:rPr lang="en-US" altLang="en-US" dirty="0"/>
              <a:t> is the list of numbers that we want to save and </a:t>
            </a:r>
            <a:r>
              <a:rPr lang="en-US" altLang="en-US" sz="2800" dirty="0">
                <a:latin typeface="Courier New" panose="02070309020205020404" pitchFamily="49" charset="0"/>
                <a:cs typeface="Courier New" panose="02070309020205020404" pitchFamily="49" charset="0"/>
              </a:rPr>
              <a:t>path</a:t>
            </a:r>
            <a:r>
              <a:rPr lang="en-US" altLang="en-US" dirty="0"/>
              <a:t> is the path string (or </a:t>
            </a:r>
            <a:r>
              <a:rPr lang="en-US" altLang="en-US" sz="2800" dirty="0">
                <a:latin typeface="Courier New" panose="02070309020205020404" pitchFamily="49" charset="0"/>
                <a:cs typeface="Courier New" panose="02070309020205020404" pitchFamily="49" charset="0"/>
              </a:rPr>
              <a:t>Path</a:t>
            </a:r>
            <a:r>
              <a:rPr lang="en-US" altLang="en-US" dirty="0"/>
              <a:t> object) for the file to save the list into.</a:t>
            </a:r>
          </a:p>
          <a:p>
            <a:pPr eaLnBrk="1" hangingPunct="1"/>
            <a:r>
              <a:rPr lang="en-US" altLang="en-US" dirty="0"/>
              <a:t>Our list is pickled for storage and later consumption with no loops our futzing around with the </a:t>
            </a:r>
            <a:r>
              <a:rPr lang="en-US" altLang="en-US" sz="2800" dirty="0">
                <a:latin typeface="Courier New" panose="02070309020205020404" pitchFamily="49" charset="0"/>
                <a:cs typeface="Courier New" panose="02070309020205020404" pitchFamily="49" charset="0"/>
              </a:rPr>
              <a:t>dump</a:t>
            </a:r>
            <a:r>
              <a:rPr lang="en-US" altLang="en-US" dirty="0"/>
              <a:t> method.</a:t>
            </a:r>
          </a:p>
        </p:txBody>
      </p:sp>
    </p:spTree>
    <p:extLst>
      <p:ext uri="{BB962C8B-B14F-4D97-AF65-F5344CB8AC3E}">
        <p14:creationId xmlns:p14="http://schemas.microsoft.com/office/powerpoint/2010/main" val="272180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 calcmode="lin" valueType="num">
                                      <p:cBhvr additive="base">
                                        <p:cTn id="7" dur="500" fill="hold"/>
                                        <p:tgtEl>
                                          <p:spTgt spid="1024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24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243">
                                            <p:txEl>
                                              <p:pRg st="1" end="1"/>
                                            </p:txEl>
                                          </p:spTgt>
                                        </p:tgtEl>
                                        <p:attrNameLst>
                                          <p:attrName>style.visibility</p:attrName>
                                        </p:attrNameLst>
                                      </p:cBhvr>
                                      <p:to>
                                        <p:strVal val="visible"/>
                                      </p:to>
                                    </p:set>
                                    <p:anim calcmode="lin" valueType="num">
                                      <p:cBhvr additive="base">
                                        <p:cTn id="13" dur="500" fill="hold"/>
                                        <p:tgtEl>
                                          <p:spTgt spid="1024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243">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200" b="0" i="0" u="none" strike="noStrike" cap="none" normalizeH="0" baseline="0" smtClean="0">
            <a:ln>
              <a:noFill/>
            </a:ln>
            <a:solidFill>
              <a:schemeClr val="tx1"/>
            </a:solidFill>
            <a:effectLst/>
            <a:latin typeface="Courier New" pitchFamily="49"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60F7500F-7579-434B-ACDA-EAE29C15DD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8FF897A-BDCB-45F7-AA09-83F41CCE3AF4}">
  <ds:schemaRefs>
    <ds:schemaRef ds:uri="http://schemas.microsoft.com/sharepoint/v3/contenttype/forms"/>
  </ds:schemaRefs>
</ds:datastoreItem>
</file>

<file path=customXml/itemProps3.xml><?xml version="1.0" encoding="utf-8"?>
<ds:datastoreItem xmlns:ds="http://schemas.openxmlformats.org/officeDocument/2006/customXml" ds:itemID="{2548A6C6-9B7F-495D-BD02-18F6D2B8C37B}">
  <ds:schemaRefs>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8270b1fe-e101-4e34-a151-6eb32e7e433e"/>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1458</TotalTime>
  <Words>8068</Words>
  <Application>Microsoft Office PowerPoint</Application>
  <PresentationFormat>Widescreen</PresentationFormat>
  <Paragraphs>812</Paragraphs>
  <Slides>109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109</vt:i4>
      </vt:variant>
    </vt:vector>
  </HeadingPairs>
  <TitlesOfParts>
    <vt:vector size="114" baseType="lpstr">
      <vt:lpstr>Courier New</vt:lpstr>
      <vt:lpstr>Tahoma</vt:lpstr>
      <vt:lpstr>Times New Roman</vt:lpstr>
      <vt:lpstr>Wingdings</vt:lpstr>
      <vt:lpstr>Blends</vt:lpstr>
      <vt:lpstr>Python Programming: An Introduction To Computer Science</vt:lpstr>
      <vt:lpstr>Objectives</vt:lpstr>
      <vt:lpstr>Objectives</vt:lpstr>
      <vt:lpstr>Text Files</vt:lpstr>
      <vt:lpstr>Text Files</vt:lpstr>
      <vt:lpstr>Text Files</vt:lpstr>
      <vt:lpstr>Multi-line Strings</vt:lpstr>
      <vt:lpstr>Multi-line Strings</vt:lpstr>
      <vt:lpstr>Multi-line Strings</vt:lpstr>
      <vt:lpstr>File Processing Outline</vt:lpstr>
      <vt:lpstr>File Processing Outline</vt:lpstr>
      <vt:lpstr>File Processing Outline</vt:lpstr>
      <vt:lpstr>File Processing Outline</vt:lpstr>
      <vt:lpstr>File Processing Outline</vt:lpstr>
      <vt:lpstr>File Processing Outline</vt:lpstr>
      <vt:lpstr>File Processing Outline</vt:lpstr>
      <vt:lpstr>File Processing Outline</vt:lpstr>
      <vt:lpstr>File Processing Outline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Reading from a File</vt:lpstr>
      <vt:lpstr>Writing to a File</vt:lpstr>
      <vt:lpstr>Writing to a File</vt:lpstr>
      <vt:lpstr>Writing to a File</vt:lpstr>
      <vt:lpstr>Writing to a File</vt:lpstr>
      <vt:lpstr>Batch Processing</vt:lpstr>
      <vt:lpstr>Batch Processing</vt:lpstr>
      <vt:lpstr>Batch Processing</vt:lpstr>
      <vt:lpstr>Batch Processing</vt:lpstr>
      <vt:lpstr>Batch Processing</vt:lpstr>
      <vt:lpstr>File Names and Paths</vt:lpstr>
      <vt:lpstr>Absolute and Relative Paths</vt:lpstr>
      <vt:lpstr>Absolute and Relative Paths</vt:lpstr>
      <vt:lpstr>Absolute and Relative Paths</vt:lpstr>
      <vt:lpstr>Absolute and Relative Paths</vt:lpstr>
      <vt:lpstr>Absolute and Relative Paths</vt:lpstr>
      <vt:lpstr>Absolute and Relative Paths</vt:lpstr>
      <vt:lpstr>Absolute and Relative Paths</vt:lpstr>
      <vt:lpstr>Absolute and Relative Paths</vt:lpstr>
      <vt:lpstr>Absolute and Relative Paths</vt:lpstr>
      <vt:lpstr>Absolute and Relative Paths</vt:lpstr>
      <vt:lpstr>Using pathlib</vt:lpstr>
      <vt:lpstr>Using pathlib</vt:lpstr>
      <vt:lpstr>Using pathlib</vt:lpstr>
      <vt:lpstr>Using pathlib</vt:lpstr>
      <vt:lpstr>Using pathlib</vt:lpstr>
      <vt:lpstr>Using pathlib</vt:lpstr>
      <vt:lpstr>Using pathlib</vt:lpstr>
      <vt:lpstr>Using pathlib</vt:lpstr>
      <vt:lpstr>Iterating over Directories</vt:lpstr>
      <vt:lpstr>Iterating over Directories</vt:lpstr>
      <vt:lpstr>Iterating over Directories</vt:lpstr>
      <vt:lpstr>Iterating over Directories</vt:lpstr>
      <vt:lpstr>Iterating over Directories</vt:lpstr>
      <vt:lpstr>Iterating over Directories</vt:lpstr>
      <vt:lpstr>Iterating over Directories</vt:lpstr>
      <vt:lpstr>Iterating over Directories</vt:lpstr>
      <vt:lpstr>Iterating over Directories</vt:lpstr>
      <vt:lpstr>Iterating over Directories</vt:lpstr>
      <vt:lpstr>File Dialogs</vt:lpstr>
      <vt:lpstr>File Dialogs</vt:lpstr>
      <vt:lpstr>File Dialogs</vt:lpstr>
      <vt:lpstr>File Dialogs</vt:lpstr>
      <vt:lpstr>File Dialogs</vt:lpstr>
      <vt:lpstr>File Dialogs</vt:lpstr>
      <vt:lpstr>File Dialogs</vt:lpstr>
      <vt:lpstr>File Dialogs</vt:lpstr>
      <vt:lpstr>Binary Files and Pickling</vt:lpstr>
      <vt:lpstr>Strings and Bytes</vt:lpstr>
      <vt:lpstr>Strings and Bytes</vt:lpstr>
      <vt:lpstr>Strings and Bytes</vt:lpstr>
      <vt:lpstr>Strings and Bytes</vt:lpstr>
      <vt:lpstr>Strings and Bytes</vt:lpstr>
      <vt:lpstr>Strings and Bytes</vt:lpstr>
      <vt:lpstr>Strings and Bytes</vt:lpstr>
      <vt:lpstr>Strings and Bytes</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Binary Mode and Pickling</vt:lpstr>
      <vt:lpstr>Remote Files</vt:lpstr>
      <vt:lpstr>Remote Files</vt:lpstr>
      <vt:lpstr>Remote Files</vt:lpstr>
      <vt:lpstr>Remote Files</vt:lpstr>
      <vt:lpstr>Remote Files</vt:lpstr>
      <vt:lpstr>Remote Files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Arthur Belanger</cp:lastModifiedBy>
  <cp:revision>54</cp:revision>
  <dcterms:created xsi:type="dcterms:W3CDTF">2004-03-15T01:34:38Z</dcterms:created>
  <dcterms:modified xsi:type="dcterms:W3CDTF">2024-12-12T14:56:58Z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