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 id="2147483687" r:id="rId7"/>
  </p:sldMasterIdLst>
  <p:notesMasterIdLst>
    <p:notesMasterId r:id="rId86"/>
  </p:notesMasterIdLst>
  <p:sldIdLst>
    <p:sldId id="256" r:id="rId8"/>
    <p:sldId id="257"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theme" Target="theme/theme1.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90" Type="http://schemas.openxmlformats.org/officeDocument/2006/relationships/tableStyles" Target="tableStyles.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presProps" Target="presProp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2"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93"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 </a:t>
            </a:r>
          </a:p>
        </p:txBody>
      </p:sp>
      <p:sp>
        <p:nvSpPr>
          <p:cNvPr id="194"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 </a:t>
            </a:r>
          </a:p>
        </p:txBody>
      </p:sp>
      <p:sp>
        <p:nvSpPr>
          <p:cNvPr id="195"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 </a:t>
            </a:r>
          </a:p>
        </p:txBody>
      </p:sp>
      <p:sp>
        <p:nvSpPr>
          <p:cNvPr id="196" name="PlaceHolder 5"/>
          <p:cNvSpPr>
            <a:spLocks noGrp="1"/>
          </p:cNvSpPr>
          <p:nvPr>
            <p:ph type="sldNum"/>
          </p:nvPr>
        </p:nvSpPr>
        <p:spPr>
          <a:xfrm>
            <a:off x="4399200" y="9555480"/>
            <a:ext cx="3372840" cy="502560"/>
          </a:xfrm>
          <a:prstGeom prst="rect">
            <a:avLst/>
          </a:prstGeom>
        </p:spPr>
        <p:txBody>
          <a:bodyPr lIns="0" tIns="0" rIns="0" bIns="0" anchor="b"/>
          <a:lstStyle/>
          <a:p>
            <a:pPr algn="r"/>
            <a:fld id="{B460E28F-5BE8-427D-BA29-105B01F766A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TextShape 1"/>
          <p:cNvSpPr txBox="1"/>
          <p:nvPr/>
        </p:nvSpPr>
        <p:spPr>
          <a:xfrm>
            <a:off x="0" y="9121680"/>
            <a:ext cx="3169800" cy="479160"/>
          </a:xfrm>
          <a:prstGeom prst="rect">
            <a:avLst/>
          </a:prstGeom>
          <a:noFill/>
          <a:ln w="9360">
            <a:noFill/>
          </a:ln>
        </p:spPr>
        <p:txBody>
          <a:bodyPr lIns="96840" tIns="48240" rIns="96840" bIns="48240" anchor="b"/>
          <a:lstStyle/>
          <a:p>
            <a:pPr>
              <a:lnSpc>
                <a:spcPct val="100000"/>
              </a:lnSpc>
            </a:pPr>
            <a:r>
              <a:rPr lang="en-US" sz="1300" b="0" strike="noStrike" spc="-1">
                <a:solidFill>
                  <a:srgbClr val="000000"/>
                </a:solidFill>
                <a:uFill>
                  <a:solidFill>
                    <a:srgbClr val="FFFFFF"/>
                  </a:solidFill>
                </a:uFill>
                <a:latin typeface="Tahoma"/>
              </a:rPr>
              <a:t>Python Programming, 3/e</a:t>
            </a:r>
            <a:endParaRPr lang="en-US" sz="1400" b="0" strike="noStrike" spc="-1">
              <a:solidFill>
                <a:srgbClr val="000000"/>
              </a:solidFill>
              <a:uFill>
                <a:solidFill>
                  <a:srgbClr val="FFFFFF"/>
                </a:solidFill>
              </a:uFill>
              <a:latin typeface="Times New Roman"/>
            </a:endParaRPr>
          </a:p>
        </p:txBody>
      </p:sp>
      <p:sp>
        <p:nvSpPr>
          <p:cNvPr id="518" name="TextShape 2"/>
          <p:cNvSpPr txBox="1"/>
          <p:nvPr/>
        </p:nvSpPr>
        <p:spPr>
          <a:xfrm>
            <a:off x="4145040" y="9121680"/>
            <a:ext cx="3169800" cy="479160"/>
          </a:xfrm>
          <a:prstGeom prst="rect">
            <a:avLst/>
          </a:prstGeom>
          <a:noFill/>
          <a:ln w="9360">
            <a:noFill/>
          </a:ln>
        </p:spPr>
        <p:txBody>
          <a:bodyPr lIns="96840" tIns="48240" rIns="96840" bIns="48240" anchor="b"/>
          <a:lstStyle/>
          <a:p>
            <a:pPr algn="r">
              <a:lnSpc>
                <a:spcPct val="100000"/>
              </a:lnSpc>
            </a:pPr>
            <a:fld id="{4F1B8893-AC7B-46FF-AF00-2704AB9F0F28}" type="slidenum">
              <a:rPr lang="en-US" sz="1300" b="0" strike="noStrike" spc="-1">
                <a:solidFill>
                  <a:srgbClr val="000000"/>
                </a:solidFill>
                <a:uFill>
                  <a:solidFill>
                    <a:srgbClr val="FFFFFF"/>
                  </a:solidFill>
                </a:uFill>
                <a:latin typeface="Tahoma"/>
              </a:rPr>
              <a:t>7</a:t>
            </a:fld>
            <a:endParaRPr lang="en-US" sz="1400" b="0" strike="noStrike" spc="-1">
              <a:solidFill>
                <a:srgbClr val="000000"/>
              </a:solidFill>
              <a:uFill>
                <a:solidFill>
                  <a:srgbClr val="FFFFFF"/>
                </a:solidFill>
              </a:uFill>
              <a:latin typeface="Times New Roman"/>
            </a:endParaRPr>
          </a:p>
        </p:txBody>
      </p:sp>
      <p:sp>
        <p:nvSpPr>
          <p:cNvPr id="519" name="PlaceHolder 3"/>
          <p:cNvSpPr>
            <a:spLocks noGrp="1"/>
          </p:cNvSpPr>
          <p:nvPr>
            <p:ph type="body"/>
          </p:nvPr>
        </p:nvSpPr>
        <p:spPr>
          <a:xfrm>
            <a:off x="974880" y="4560840"/>
            <a:ext cx="5365440" cy="4319280"/>
          </a:xfrm>
          <a:prstGeom prst="rect">
            <a:avLst/>
          </a:prstGeom>
        </p:spPr>
        <p:txBody>
          <a:bodyPr lIns="96840" tIns="48240" rIns="96840" bIns="48240"/>
          <a:lstStyle/>
          <a:p>
            <a:endParaRPr lang="en-US" sz="2000" b="0" strike="noStrike" spc="-1">
              <a:solidFill>
                <a:srgbClr val="000000"/>
              </a:solidFill>
              <a:uFill>
                <a:solidFill>
                  <a:srgbClr val="FFFFFF"/>
                </a:solidFill>
              </a:uFill>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41" name="PlaceHolder 2"/>
          <p:cNvSpPr>
            <a:spLocks noGrp="1"/>
          </p:cNvSpPr>
          <p:nvPr>
            <p:ph type="body"/>
          </p:nvPr>
        </p:nvSpPr>
        <p:spPr>
          <a:xfrm>
            <a:off x="1576800" y="2017800"/>
            <a:ext cx="1036272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42" name="PlaceHolder 3"/>
          <p:cNvSpPr>
            <a:spLocks noGrp="1"/>
          </p:cNvSpPr>
          <p:nvPr>
            <p:ph type="body"/>
          </p:nvPr>
        </p:nvSpPr>
        <p:spPr>
          <a:xfrm>
            <a:off x="1576800" y="4167000"/>
            <a:ext cx="1036272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44" name="PlaceHolder 2"/>
          <p:cNvSpPr>
            <a:spLocks noGrp="1"/>
          </p:cNvSpPr>
          <p:nvPr>
            <p:ph type="body"/>
          </p:nvPr>
        </p:nvSpPr>
        <p:spPr>
          <a:xfrm>
            <a:off x="157680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45" name="PlaceHolder 3"/>
          <p:cNvSpPr>
            <a:spLocks noGrp="1"/>
          </p:cNvSpPr>
          <p:nvPr>
            <p:ph type="body"/>
          </p:nvPr>
        </p:nvSpPr>
        <p:spPr>
          <a:xfrm>
            <a:off x="688704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46" name="PlaceHolder 4"/>
          <p:cNvSpPr>
            <a:spLocks noGrp="1"/>
          </p:cNvSpPr>
          <p:nvPr>
            <p:ph type="body"/>
          </p:nvPr>
        </p:nvSpPr>
        <p:spPr>
          <a:xfrm>
            <a:off x="688704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47" name="PlaceHolder 5"/>
          <p:cNvSpPr>
            <a:spLocks noGrp="1"/>
          </p:cNvSpPr>
          <p:nvPr>
            <p:ph type="body"/>
          </p:nvPr>
        </p:nvSpPr>
        <p:spPr>
          <a:xfrm>
            <a:off x="157680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49" name="PlaceHolder 2"/>
          <p:cNvSpPr>
            <a:spLocks noGrp="1"/>
          </p:cNvSpPr>
          <p:nvPr>
            <p:ph type="body"/>
          </p:nvPr>
        </p:nvSpPr>
        <p:spPr>
          <a:xfrm>
            <a:off x="1576800" y="2017800"/>
            <a:ext cx="1036272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50" name="PlaceHolder 3"/>
          <p:cNvSpPr>
            <a:spLocks noGrp="1"/>
          </p:cNvSpPr>
          <p:nvPr>
            <p:ph type="body"/>
          </p:nvPr>
        </p:nvSpPr>
        <p:spPr>
          <a:xfrm>
            <a:off x="1576800" y="2017800"/>
            <a:ext cx="1036272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pic>
        <p:nvPicPr>
          <p:cNvPr id="51" name="Picture 50"/>
          <p:cNvPicPr/>
          <p:nvPr/>
        </p:nvPicPr>
        <p:blipFill>
          <a:blip r:embed="rId2"/>
          <a:stretch/>
        </p:blipFill>
        <p:spPr>
          <a:xfrm>
            <a:off x="3319680" y="2017440"/>
            <a:ext cx="6876000" cy="4114440"/>
          </a:xfrm>
          <a:prstGeom prst="rect">
            <a:avLst/>
          </a:prstGeom>
          <a:ln>
            <a:noFill/>
          </a:ln>
        </p:spPr>
      </p:pic>
      <p:pic>
        <p:nvPicPr>
          <p:cNvPr id="52" name="Picture 51"/>
          <p:cNvPicPr/>
          <p:nvPr/>
        </p:nvPicPr>
        <p:blipFill>
          <a:blip r:embed="rId2"/>
          <a:stretch/>
        </p:blipFill>
        <p:spPr>
          <a:xfrm>
            <a:off x="3319680" y="2017440"/>
            <a:ext cx="6876000" cy="41144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66" name="PlaceHolder 2"/>
          <p:cNvSpPr>
            <a:spLocks noGrp="1"/>
          </p:cNvSpPr>
          <p:nvPr>
            <p:ph type="subTitle"/>
          </p:nvPr>
        </p:nvSpPr>
        <p:spPr>
          <a:xfrm>
            <a:off x="1576800" y="2017800"/>
            <a:ext cx="10362720" cy="4114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68" name="PlaceHolder 2"/>
          <p:cNvSpPr>
            <a:spLocks noGrp="1"/>
          </p:cNvSpPr>
          <p:nvPr>
            <p:ph type="body"/>
          </p:nvPr>
        </p:nvSpPr>
        <p:spPr>
          <a:xfrm>
            <a:off x="1576800" y="2017800"/>
            <a:ext cx="1036272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70" name="PlaceHolder 2"/>
          <p:cNvSpPr>
            <a:spLocks noGrp="1"/>
          </p:cNvSpPr>
          <p:nvPr>
            <p:ph type="body"/>
          </p:nvPr>
        </p:nvSpPr>
        <p:spPr>
          <a:xfrm>
            <a:off x="157680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71" name="PlaceHolder 3"/>
          <p:cNvSpPr>
            <a:spLocks noGrp="1"/>
          </p:cNvSpPr>
          <p:nvPr>
            <p:ph type="body"/>
          </p:nvPr>
        </p:nvSpPr>
        <p:spPr>
          <a:xfrm>
            <a:off x="688704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1534560" y="617400"/>
            <a:ext cx="10390080" cy="5297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75" name="PlaceHolder 2"/>
          <p:cNvSpPr>
            <a:spLocks noGrp="1"/>
          </p:cNvSpPr>
          <p:nvPr>
            <p:ph type="body"/>
          </p:nvPr>
        </p:nvSpPr>
        <p:spPr>
          <a:xfrm>
            <a:off x="157680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76" name="PlaceHolder 3"/>
          <p:cNvSpPr>
            <a:spLocks noGrp="1"/>
          </p:cNvSpPr>
          <p:nvPr>
            <p:ph type="body"/>
          </p:nvPr>
        </p:nvSpPr>
        <p:spPr>
          <a:xfrm>
            <a:off x="157680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77" name="PlaceHolder 4"/>
          <p:cNvSpPr>
            <a:spLocks noGrp="1"/>
          </p:cNvSpPr>
          <p:nvPr>
            <p:ph type="body"/>
          </p:nvPr>
        </p:nvSpPr>
        <p:spPr>
          <a:xfrm>
            <a:off x="688704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9"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20" name="PlaceHolder 2"/>
          <p:cNvSpPr>
            <a:spLocks noGrp="1"/>
          </p:cNvSpPr>
          <p:nvPr>
            <p:ph type="subTitle"/>
          </p:nvPr>
        </p:nvSpPr>
        <p:spPr>
          <a:xfrm>
            <a:off x="1576800" y="2017800"/>
            <a:ext cx="10362720" cy="4114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79" name="PlaceHolder 2"/>
          <p:cNvSpPr>
            <a:spLocks noGrp="1"/>
          </p:cNvSpPr>
          <p:nvPr>
            <p:ph type="body"/>
          </p:nvPr>
        </p:nvSpPr>
        <p:spPr>
          <a:xfrm>
            <a:off x="157680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80" name="PlaceHolder 3"/>
          <p:cNvSpPr>
            <a:spLocks noGrp="1"/>
          </p:cNvSpPr>
          <p:nvPr>
            <p:ph type="body"/>
          </p:nvPr>
        </p:nvSpPr>
        <p:spPr>
          <a:xfrm>
            <a:off x="688704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81" name="PlaceHolder 4"/>
          <p:cNvSpPr>
            <a:spLocks noGrp="1"/>
          </p:cNvSpPr>
          <p:nvPr>
            <p:ph type="body"/>
          </p:nvPr>
        </p:nvSpPr>
        <p:spPr>
          <a:xfrm>
            <a:off x="688704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83" name="PlaceHolder 2"/>
          <p:cNvSpPr>
            <a:spLocks noGrp="1"/>
          </p:cNvSpPr>
          <p:nvPr>
            <p:ph type="body"/>
          </p:nvPr>
        </p:nvSpPr>
        <p:spPr>
          <a:xfrm>
            <a:off x="157680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84" name="PlaceHolder 3"/>
          <p:cNvSpPr>
            <a:spLocks noGrp="1"/>
          </p:cNvSpPr>
          <p:nvPr>
            <p:ph type="body"/>
          </p:nvPr>
        </p:nvSpPr>
        <p:spPr>
          <a:xfrm>
            <a:off x="688704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85" name="PlaceHolder 4"/>
          <p:cNvSpPr>
            <a:spLocks noGrp="1"/>
          </p:cNvSpPr>
          <p:nvPr>
            <p:ph type="body"/>
          </p:nvPr>
        </p:nvSpPr>
        <p:spPr>
          <a:xfrm>
            <a:off x="1576800" y="4167000"/>
            <a:ext cx="1036272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87" name="PlaceHolder 2"/>
          <p:cNvSpPr>
            <a:spLocks noGrp="1"/>
          </p:cNvSpPr>
          <p:nvPr>
            <p:ph type="body"/>
          </p:nvPr>
        </p:nvSpPr>
        <p:spPr>
          <a:xfrm>
            <a:off x="1576800" y="2017800"/>
            <a:ext cx="1036272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88" name="PlaceHolder 3"/>
          <p:cNvSpPr>
            <a:spLocks noGrp="1"/>
          </p:cNvSpPr>
          <p:nvPr>
            <p:ph type="body"/>
          </p:nvPr>
        </p:nvSpPr>
        <p:spPr>
          <a:xfrm>
            <a:off x="1576800" y="4167000"/>
            <a:ext cx="1036272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90" name="PlaceHolder 2"/>
          <p:cNvSpPr>
            <a:spLocks noGrp="1"/>
          </p:cNvSpPr>
          <p:nvPr>
            <p:ph type="body"/>
          </p:nvPr>
        </p:nvSpPr>
        <p:spPr>
          <a:xfrm>
            <a:off x="157680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91" name="PlaceHolder 3"/>
          <p:cNvSpPr>
            <a:spLocks noGrp="1"/>
          </p:cNvSpPr>
          <p:nvPr>
            <p:ph type="body"/>
          </p:nvPr>
        </p:nvSpPr>
        <p:spPr>
          <a:xfrm>
            <a:off x="688704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92" name="PlaceHolder 4"/>
          <p:cNvSpPr>
            <a:spLocks noGrp="1"/>
          </p:cNvSpPr>
          <p:nvPr>
            <p:ph type="body"/>
          </p:nvPr>
        </p:nvSpPr>
        <p:spPr>
          <a:xfrm>
            <a:off x="688704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93" name="PlaceHolder 5"/>
          <p:cNvSpPr>
            <a:spLocks noGrp="1"/>
          </p:cNvSpPr>
          <p:nvPr>
            <p:ph type="body"/>
          </p:nvPr>
        </p:nvSpPr>
        <p:spPr>
          <a:xfrm>
            <a:off x="157680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95" name="PlaceHolder 2"/>
          <p:cNvSpPr>
            <a:spLocks noGrp="1"/>
          </p:cNvSpPr>
          <p:nvPr>
            <p:ph type="body"/>
          </p:nvPr>
        </p:nvSpPr>
        <p:spPr>
          <a:xfrm>
            <a:off x="1576800" y="2017800"/>
            <a:ext cx="1036272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96" name="PlaceHolder 3"/>
          <p:cNvSpPr>
            <a:spLocks noGrp="1"/>
          </p:cNvSpPr>
          <p:nvPr>
            <p:ph type="body"/>
          </p:nvPr>
        </p:nvSpPr>
        <p:spPr>
          <a:xfrm>
            <a:off x="1576800" y="2017800"/>
            <a:ext cx="1036272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pic>
        <p:nvPicPr>
          <p:cNvPr id="97" name="Picture 96"/>
          <p:cNvPicPr/>
          <p:nvPr/>
        </p:nvPicPr>
        <p:blipFill>
          <a:blip r:embed="rId2"/>
          <a:stretch/>
        </p:blipFill>
        <p:spPr>
          <a:xfrm>
            <a:off x="3319680" y="2017440"/>
            <a:ext cx="6876000" cy="4114440"/>
          </a:xfrm>
          <a:prstGeom prst="rect">
            <a:avLst/>
          </a:prstGeom>
          <a:ln>
            <a:noFill/>
          </a:ln>
        </p:spPr>
      </p:pic>
      <p:pic>
        <p:nvPicPr>
          <p:cNvPr id="98" name="Picture 97"/>
          <p:cNvPicPr/>
          <p:nvPr/>
        </p:nvPicPr>
        <p:blipFill>
          <a:blip r:embed="rId2"/>
          <a:stretch/>
        </p:blipFill>
        <p:spPr>
          <a:xfrm>
            <a:off x="3319680" y="2017440"/>
            <a:ext cx="6876000" cy="41144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2"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13" name="PlaceHolder 2"/>
          <p:cNvSpPr>
            <a:spLocks noGrp="1"/>
          </p:cNvSpPr>
          <p:nvPr>
            <p:ph type="subTitle"/>
          </p:nvPr>
        </p:nvSpPr>
        <p:spPr>
          <a:xfrm>
            <a:off x="1576800" y="2017800"/>
            <a:ext cx="10362720" cy="4114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15" name="PlaceHolder 2"/>
          <p:cNvSpPr>
            <a:spLocks noGrp="1"/>
          </p:cNvSpPr>
          <p:nvPr>
            <p:ph type="body"/>
          </p:nvPr>
        </p:nvSpPr>
        <p:spPr>
          <a:xfrm>
            <a:off x="1576800" y="2017800"/>
            <a:ext cx="1036272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17" name="PlaceHolder 2"/>
          <p:cNvSpPr>
            <a:spLocks noGrp="1"/>
          </p:cNvSpPr>
          <p:nvPr>
            <p:ph type="body"/>
          </p:nvPr>
        </p:nvSpPr>
        <p:spPr>
          <a:xfrm>
            <a:off x="157680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18" name="PlaceHolder 3"/>
          <p:cNvSpPr>
            <a:spLocks noGrp="1"/>
          </p:cNvSpPr>
          <p:nvPr>
            <p:ph type="body"/>
          </p:nvPr>
        </p:nvSpPr>
        <p:spPr>
          <a:xfrm>
            <a:off x="688704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9"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22" name="PlaceHolder 2"/>
          <p:cNvSpPr>
            <a:spLocks noGrp="1"/>
          </p:cNvSpPr>
          <p:nvPr>
            <p:ph type="body"/>
          </p:nvPr>
        </p:nvSpPr>
        <p:spPr>
          <a:xfrm>
            <a:off x="1576800" y="2017800"/>
            <a:ext cx="1036272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0" name="PlaceHolder 1"/>
          <p:cNvSpPr>
            <a:spLocks noGrp="1"/>
          </p:cNvSpPr>
          <p:nvPr>
            <p:ph type="subTitle"/>
          </p:nvPr>
        </p:nvSpPr>
        <p:spPr>
          <a:xfrm>
            <a:off x="1534560" y="617400"/>
            <a:ext cx="10390080" cy="5297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22" name="PlaceHolder 2"/>
          <p:cNvSpPr>
            <a:spLocks noGrp="1"/>
          </p:cNvSpPr>
          <p:nvPr>
            <p:ph type="body"/>
          </p:nvPr>
        </p:nvSpPr>
        <p:spPr>
          <a:xfrm>
            <a:off x="157680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23" name="PlaceHolder 3"/>
          <p:cNvSpPr>
            <a:spLocks noGrp="1"/>
          </p:cNvSpPr>
          <p:nvPr>
            <p:ph type="body"/>
          </p:nvPr>
        </p:nvSpPr>
        <p:spPr>
          <a:xfrm>
            <a:off x="157680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24" name="PlaceHolder 4"/>
          <p:cNvSpPr>
            <a:spLocks noGrp="1"/>
          </p:cNvSpPr>
          <p:nvPr>
            <p:ph type="body"/>
          </p:nvPr>
        </p:nvSpPr>
        <p:spPr>
          <a:xfrm>
            <a:off x="688704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26" name="PlaceHolder 2"/>
          <p:cNvSpPr>
            <a:spLocks noGrp="1"/>
          </p:cNvSpPr>
          <p:nvPr>
            <p:ph type="body"/>
          </p:nvPr>
        </p:nvSpPr>
        <p:spPr>
          <a:xfrm>
            <a:off x="157680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27" name="PlaceHolder 3"/>
          <p:cNvSpPr>
            <a:spLocks noGrp="1"/>
          </p:cNvSpPr>
          <p:nvPr>
            <p:ph type="body"/>
          </p:nvPr>
        </p:nvSpPr>
        <p:spPr>
          <a:xfrm>
            <a:off x="688704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28" name="PlaceHolder 4"/>
          <p:cNvSpPr>
            <a:spLocks noGrp="1"/>
          </p:cNvSpPr>
          <p:nvPr>
            <p:ph type="body"/>
          </p:nvPr>
        </p:nvSpPr>
        <p:spPr>
          <a:xfrm>
            <a:off x="688704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30" name="PlaceHolder 2"/>
          <p:cNvSpPr>
            <a:spLocks noGrp="1"/>
          </p:cNvSpPr>
          <p:nvPr>
            <p:ph type="body"/>
          </p:nvPr>
        </p:nvSpPr>
        <p:spPr>
          <a:xfrm>
            <a:off x="157680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31" name="PlaceHolder 3"/>
          <p:cNvSpPr>
            <a:spLocks noGrp="1"/>
          </p:cNvSpPr>
          <p:nvPr>
            <p:ph type="body"/>
          </p:nvPr>
        </p:nvSpPr>
        <p:spPr>
          <a:xfrm>
            <a:off x="688704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32" name="PlaceHolder 4"/>
          <p:cNvSpPr>
            <a:spLocks noGrp="1"/>
          </p:cNvSpPr>
          <p:nvPr>
            <p:ph type="body"/>
          </p:nvPr>
        </p:nvSpPr>
        <p:spPr>
          <a:xfrm>
            <a:off x="1576800" y="4167000"/>
            <a:ext cx="1036272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34" name="PlaceHolder 2"/>
          <p:cNvSpPr>
            <a:spLocks noGrp="1"/>
          </p:cNvSpPr>
          <p:nvPr>
            <p:ph type="body"/>
          </p:nvPr>
        </p:nvSpPr>
        <p:spPr>
          <a:xfrm>
            <a:off x="1576800" y="2017800"/>
            <a:ext cx="1036272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35" name="PlaceHolder 3"/>
          <p:cNvSpPr>
            <a:spLocks noGrp="1"/>
          </p:cNvSpPr>
          <p:nvPr>
            <p:ph type="body"/>
          </p:nvPr>
        </p:nvSpPr>
        <p:spPr>
          <a:xfrm>
            <a:off x="1576800" y="4167000"/>
            <a:ext cx="1036272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37" name="PlaceHolder 2"/>
          <p:cNvSpPr>
            <a:spLocks noGrp="1"/>
          </p:cNvSpPr>
          <p:nvPr>
            <p:ph type="body"/>
          </p:nvPr>
        </p:nvSpPr>
        <p:spPr>
          <a:xfrm>
            <a:off x="157680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38" name="PlaceHolder 3"/>
          <p:cNvSpPr>
            <a:spLocks noGrp="1"/>
          </p:cNvSpPr>
          <p:nvPr>
            <p:ph type="body"/>
          </p:nvPr>
        </p:nvSpPr>
        <p:spPr>
          <a:xfrm>
            <a:off x="688704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39" name="PlaceHolder 4"/>
          <p:cNvSpPr>
            <a:spLocks noGrp="1"/>
          </p:cNvSpPr>
          <p:nvPr>
            <p:ph type="body"/>
          </p:nvPr>
        </p:nvSpPr>
        <p:spPr>
          <a:xfrm>
            <a:off x="688704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40" name="PlaceHolder 5"/>
          <p:cNvSpPr>
            <a:spLocks noGrp="1"/>
          </p:cNvSpPr>
          <p:nvPr>
            <p:ph type="body"/>
          </p:nvPr>
        </p:nvSpPr>
        <p:spPr>
          <a:xfrm>
            <a:off x="157680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42" name="PlaceHolder 2"/>
          <p:cNvSpPr>
            <a:spLocks noGrp="1"/>
          </p:cNvSpPr>
          <p:nvPr>
            <p:ph type="body"/>
          </p:nvPr>
        </p:nvSpPr>
        <p:spPr>
          <a:xfrm>
            <a:off x="1576800" y="2017800"/>
            <a:ext cx="1036272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43" name="PlaceHolder 3"/>
          <p:cNvSpPr>
            <a:spLocks noGrp="1"/>
          </p:cNvSpPr>
          <p:nvPr>
            <p:ph type="body"/>
          </p:nvPr>
        </p:nvSpPr>
        <p:spPr>
          <a:xfrm>
            <a:off x="1576800" y="2017800"/>
            <a:ext cx="1036272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pic>
        <p:nvPicPr>
          <p:cNvPr id="144" name="Picture 143"/>
          <p:cNvPicPr/>
          <p:nvPr/>
        </p:nvPicPr>
        <p:blipFill>
          <a:blip r:embed="rId2"/>
          <a:stretch/>
        </p:blipFill>
        <p:spPr>
          <a:xfrm>
            <a:off x="3319680" y="2017440"/>
            <a:ext cx="6876000" cy="4114440"/>
          </a:xfrm>
          <a:prstGeom prst="rect">
            <a:avLst/>
          </a:prstGeom>
          <a:ln>
            <a:noFill/>
          </a:ln>
        </p:spPr>
      </p:pic>
      <p:pic>
        <p:nvPicPr>
          <p:cNvPr id="145" name="Picture 144"/>
          <p:cNvPicPr/>
          <p:nvPr/>
        </p:nvPicPr>
        <p:blipFill>
          <a:blip r:embed="rId2"/>
          <a:stretch/>
        </p:blipFill>
        <p:spPr>
          <a:xfrm>
            <a:off x="3319680" y="2017440"/>
            <a:ext cx="6876000" cy="411444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8"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59" name="PlaceHolder 2"/>
          <p:cNvSpPr>
            <a:spLocks noGrp="1"/>
          </p:cNvSpPr>
          <p:nvPr>
            <p:ph type="subTitle"/>
          </p:nvPr>
        </p:nvSpPr>
        <p:spPr>
          <a:xfrm>
            <a:off x="1576800" y="2017800"/>
            <a:ext cx="10362720" cy="41144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0"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61" name="PlaceHolder 2"/>
          <p:cNvSpPr>
            <a:spLocks noGrp="1"/>
          </p:cNvSpPr>
          <p:nvPr>
            <p:ph type="body"/>
          </p:nvPr>
        </p:nvSpPr>
        <p:spPr>
          <a:xfrm>
            <a:off x="1576800" y="2017800"/>
            <a:ext cx="1036272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24" name="PlaceHolder 2"/>
          <p:cNvSpPr>
            <a:spLocks noGrp="1"/>
          </p:cNvSpPr>
          <p:nvPr>
            <p:ph type="body"/>
          </p:nvPr>
        </p:nvSpPr>
        <p:spPr>
          <a:xfrm>
            <a:off x="157680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25" name="PlaceHolder 3"/>
          <p:cNvSpPr>
            <a:spLocks noGrp="1"/>
          </p:cNvSpPr>
          <p:nvPr>
            <p:ph type="body"/>
          </p:nvPr>
        </p:nvSpPr>
        <p:spPr>
          <a:xfrm>
            <a:off x="688704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63" name="PlaceHolder 2"/>
          <p:cNvSpPr>
            <a:spLocks noGrp="1"/>
          </p:cNvSpPr>
          <p:nvPr>
            <p:ph type="body"/>
          </p:nvPr>
        </p:nvSpPr>
        <p:spPr>
          <a:xfrm>
            <a:off x="157680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64" name="PlaceHolder 3"/>
          <p:cNvSpPr>
            <a:spLocks noGrp="1"/>
          </p:cNvSpPr>
          <p:nvPr>
            <p:ph type="body"/>
          </p:nvPr>
        </p:nvSpPr>
        <p:spPr>
          <a:xfrm>
            <a:off x="688704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5"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6" name="PlaceHolder 1"/>
          <p:cNvSpPr>
            <a:spLocks noGrp="1"/>
          </p:cNvSpPr>
          <p:nvPr>
            <p:ph type="subTitle"/>
          </p:nvPr>
        </p:nvSpPr>
        <p:spPr>
          <a:xfrm>
            <a:off x="1534560" y="617400"/>
            <a:ext cx="10390080" cy="5297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68" name="PlaceHolder 2"/>
          <p:cNvSpPr>
            <a:spLocks noGrp="1"/>
          </p:cNvSpPr>
          <p:nvPr>
            <p:ph type="body"/>
          </p:nvPr>
        </p:nvSpPr>
        <p:spPr>
          <a:xfrm>
            <a:off x="157680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69" name="PlaceHolder 3"/>
          <p:cNvSpPr>
            <a:spLocks noGrp="1"/>
          </p:cNvSpPr>
          <p:nvPr>
            <p:ph type="body"/>
          </p:nvPr>
        </p:nvSpPr>
        <p:spPr>
          <a:xfrm>
            <a:off x="157680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70" name="PlaceHolder 4"/>
          <p:cNvSpPr>
            <a:spLocks noGrp="1"/>
          </p:cNvSpPr>
          <p:nvPr>
            <p:ph type="body"/>
          </p:nvPr>
        </p:nvSpPr>
        <p:spPr>
          <a:xfrm>
            <a:off x="688704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72" name="PlaceHolder 2"/>
          <p:cNvSpPr>
            <a:spLocks noGrp="1"/>
          </p:cNvSpPr>
          <p:nvPr>
            <p:ph type="body"/>
          </p:nvPr>
        </p:nvSpPr>
        <p:spPr>
          <a:xfrm>
            <a:off x="157680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73" name="PlaceHolder 3"/>
          <p:cNvSpPr>
            <a:spLocks noGrp="1"/>
          </p:cNvSpPr>
          <p:nvPr>
            <p:ph type="body"/>
          </p:nvPr>
        </p:nvSpPr>
        <p:spPr>
          <a:xfrm>
            <a:off x="688704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74" name="PlaceHolder 4"/>
          <p:cNvSpPr>
            <a:spLocks noGrp="1"/>
          </p:cNvSpPr>
          <p:nvPr>
            <p:ph type="body"/>
          </p:nvPr>
        </p:nvSpPr>
        <p:spPr>
          <a:xfrm>
            <a:off x="688704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76" name="PlaceHolder 2"/>
          <p:cNvSpPr>
            <a:spLocks noGrp="1"/>
          </p:cNvSpPr>
          <p:nvPr>
            <p:ph type="body"/>
          </p:nvPr>
        </p:nvSpPr>
        <p:spPr>
          <a:xfrm>
            <a:off x="157680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77" name="PlaceHolder 3"/>
          <p:cNvSpPr>
            <a:spLocks noGrp="1"/>
          </p:cNvSpPr>
          <p:nvPr>
            <p:ph type="body"/>
          </p:nvPr>
        </p:nvSpPr>
        <p:spPr>
          <a:xfrm>
            <a:off x="688704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78" name="PlaceHolder 4"/>
          <p:cNvSpPr>
            <a:spLocks noGrp="1"/>
          </p:cNvSpPr>
          <p:nvPr>
            <p:ph type="body"/>
          </p:nvPr>
        </p:nvSpPr>
        <p:spPr>
          <a:xfrm>
            <a:off x="1576800" y="4167000"/>
            <a:ext cx="1036272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80" name="PlaceHolder 2"/>
          <p:cNvSpPr>
            <a:spLocks noGrp="1"/>
          </p:cNvSpPr>
          <p:nvPr>
            <p:ph type="body"/>
          </p:nvPr>
        </p:nvSpPr>
        <p:spPr>
          <a:xfrm>
            <a:off x="1576800" y="2017800"/>
            <a:ext cx="1036272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81" name="PlaceHolder 3"/>
          <p:cNvSpPr>
            <a:spLocks noGrp="1"/>
          </p:cNvSpPr>
          <p:nvPr>
            <p:ph type="body"/>
          </p:nvPr>
        </p:nvSpPr>
        <p:spPr>
          <a:xfrm>
            <a:off x="1576800" y="4167000"/>
            <a:ext cx="1036272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83" name="PlaceHolder 2"/>
          <p:cNvSpPr>
            <a:spLocks noGrp="1"/>
          </p:cNvSpPr>
          <p:nvPr>
            <p:ph type="body"/>
          </p:nvPr>
        </p:nvSpPr>
        <p:spPr>
          <a:xfrm>
            <a:off x="157680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84" name="PlaceHolder 3"/>
          <p:cNvSpPr>
            <a:spLocks noGrp="1"/>
          </p:cNvSpPr>
          <p:nvPr>
            <p:ph type="body"/>
          </p:nvPr>
        </p:nvSpPr>
        <p:spPr>
          <a:xfrm>
            <a:off x="688704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85" name="PlaceHolder 4"/>
          <p:cNvSpPr>
            <a:spLocks noGrp="1"/>
          </p:cNvSpPr>
          <p:nvPr>
            <p:ph type="body"/>
          </p:nvPr>
        </p:nvSpPr>
        <p:spPr>
          <a:xfrm>
            <a:off x="688704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86" name="PlaceHolder 5"/>
          <p:cNvSpPr>
            <a:spLocks noGrp="1"/>
          </p:cNvSpPr>
          <p:nvPr>
            <p:ph type="body"/>
          </p:nvPr>
        </p:nvSpPr>
        <p:spPr>
          <a:xfrm>
            <a:off x="157680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188" name="PlaceHolder 2"/>
          <p:cNvSpPr>
            <a:spLocks noGrp="1"/>
          </p:cNvSpPr>
          <p:nvPr>
            <p:ph type="body"/>
          </p:nvPr>
        </p:nvSpPr>
        <p:spPr>
          <a:xfrm>
            <a:off x="1576800" y="2017800"/>
            <a:ext cx="1036272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189" name="PlaceHolder 3"/>
          <p:cNvSpPr>
            <a:spLocks noGrp="1"/>
          </p:cNvSpPr>
          <p:nvPr>
            <p:ph type="body"/>
          </p:nvPr>
        </p:nvSpPr>
        <p:spPr>
          <a:xfrm>
            <a:off x="1576800" y="2017800"/>
            <a:ext cx="1036272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pic>
        <p:nvPicPr>
          <p:cNvPr id="190" name="Picture 189"/>
          <p:cNvPicPr/>
          <p:nvPr/>
        </p:nvPicPr>
        <p:blipFill>
          <a:blip r:embed="rId2"/>
          <a:stretch/>
        </p:blipFill>
        <p:spPr>
          <a:xfrm>
            <a:off x="3319680" y="2017440"/>
            <a:ext cx="6876000" cy="4114440"/>
          </a:xfrm>
          <a:prstGeom prst="rect">
            <a:avLst/>
          </a:prstGeom>
          <a:ln>
            <a:noFill/>
          </a:ln>
        </p:spPr>
      </p:pic>
      <p:pic>
        <p:nvPicPr>
          <p:cNvPr id="191" name="Picture 190"/>
          <p:cNvPicPr/>
          <p:nvPr/>
        </p:nvPicPr>
        <p:blipFill>
          <a:blip r:embed="rId2"/>
          <a:stretch/>
        </p:blipFill>
        <p:spPr>
          <a:xfrm>
            <a:off x="3319680" y="2017440"/>
            <a:ext cx="6876000" cy="411444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 name="PlaceHolder 1"/>
          <p:cNvSpPr>
            <a:spLocks noGrp="1"/>
          </p:cNvSpPr>
          <p:nvPr>
            <p:ph type="subTitle"/>
          </p:nvPr>
        </p:nvSpPr>
        <p:spPr>
          <a:xfrm>
            <a:off x="1534560" y="617400"/>
            <a:ext cx="10390080" cy="5297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29" name="PlaceHolder 2"/>
          <p:cNvSpPr>
            <a:spLocks noGrp="1"/>
          </p:cNvSpPr>
          <p:nvPr>
            <p:ph type="body"/>
          </p:nvPr>
        </p:nvSpPr>
        <p:spPr>
          <a:xfrm>
            <a:off x="157680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30" name="PlaceHolder 3"/>
          <p:cNvSpPr>
            <a:spLocks noGrp="1"/>
          </p:cNvSpPr>
          <p:nvPr>
            <p:ph type="body"/>
          </p:nvPr>
        </p:nvSpPr>
        <p:spPr>
          <a:xfrm>
            <a:off x="157680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31" name="PlaceHolder 4"/>
          <p:cNvSpPr>
            <a:spLocks noGrp="1"/>
          </p:cNvSpPr>
          <p:nvPr>
            <p:ph type="body"/>
          </p:nvPr>
        </p:nvSpPr>
        <p:spPr>
          <a:xfrm>
            <a:off x="688704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33" name="PlaceHolder 2"/>
          <p:cNvSpPr>
            <a:spLocks noGrp="1"/>
          </p:cNvSpPr>
          <p:nvPr>
            <p:ph type="body"/>
          </p:nvPr>
        </p:nvSpPr>
        <p:spPr>
          <a:xfrm>
            <a:off x="1576800" y="2017800"/>
            <a:ext cx="5056800" cy="411444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34" name="PlaceHolder 3"/>
          <p:cNvSpPr>
            <a:spLocks noGrp="1"/>
          </p:cNvSpPr>
          <p:nvPr>
            <p:ph type="body"/>
          </p:nvPr>
        </p:nvSpPr>
        <p:spPr>
          <a:xfrm>
            <a:off x="688704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35" name="PlaceHolder 4"/>
          <p:cNvSpPr>
            <a:spLocks noGrp="1"/>
          </p:cNvSpPr>
          <p:nvPr>
            <p:ph type="body"/>
          </p:nvPr>
        </p:nvSpPr>
        <p:spPr>
          <a:xfrm>
            <a:off x="6887040" y="41670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534560" y="617400"/>
            <a:ext cx="10390080" cy="1142640"/>
          </a:xfrm>
          <a:prstGeom prst="rect">
            <a:avLst/>
          </a:prstGeom>
        </p:spPr>
        <p:txBody>
          <a:bodyPr lIns="0" tIns="0" rIns="0" bIns="0" anchor="ctr"/>
          <a:lstStyle/>
          <a:p>
            <a:endParaRPr lang="en-US" sz="2400" b="0" strike="noStrike" spc="-1">
              <a:solidFill>
                <a:srgbClr val="000000"/>
              </a:solidFill>
              <a:uFill>
                <a:solidFill>
                  <a:srgbClr val="FFFFFF"/>
                </a:solidFill>
              </a:uFill>
              <a:latin typeface="Tahoma"/>
            </a:endParaRPr>
          </a:p>
        </p:txBody>
      </p:sp>
      <p:sp>
        <p:nvSpPr>
          <p:cNvPr id="37" name="PlaceHolder 2"/>
          <p:cNvSpPr>
            <a:spLocks noGrp="1"/>
          </p:cNvSpPr>
          <p:nvPr>
            <p:ph type="body"/>
          </p:nvPr>
        </p:nvSpPr>
        <p:spPr>
          <a:xfrm>
            <a:off x="157680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38" name="PlaceHolder 3"/>
          <p:cNvSpPr>
            <a:spLocks noGrp="1"/>
          </p:cNvSpPr>
          <p:nvPr>
            <p:ph type="body"/>
          </p:nvPr>
        </p:nvSpPr>
        <p:spPr>
          <a:xfrm>
            <a:off x="6887040" y="2017800"/>
            <a:ext cx="505680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
        <p:nvSpPr>
          <p:cNvPr id="39" name="PlaceHolder 4"/>
          <p:cNvSpPr>
            <a:spLocks noGrp="1"/>
          </p:cNvSpPr>
          <p:nvPr>
            <p:ph type="body"/>
          </p:nvPr>
        </p:nvSpPr>
        <p:spPr>
          <a:xfrm>
            <a:off x="1576800" y="4167000"/>
            <a:ext cx="10362720" cy="1962360"/>
          </a:xfrm>
          <a:prstGeom prst="rect">
            <a:avLst/>
          </a:prstGeom>
        </p:spPr>
        <p:txBody>
          <a:bodyPr lIns="0" tIns="0" rIns="0" bIns="0"/>
          <a:lstStyle/>
          <a:p>
            <a:endParaRPr lang="en-US" sz="3200" b="0" strike="noStrike" spc="-1">
              <a:solidFill>
                <a:srgbClr val="000000"/>
              </a:solidFill>
              <a:uFill>
                <a:solidFill>
                  <a:srgbClr val="FFFFFF"/>
                </a:solidFill>
              </a:uFill>
              <a:latin typeface="Tahom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CustomShape 1" hidden="1"/>
          <p:cNvSpPr/>
          <p:nvPr/>
        </p:nvSpPr>
        <p:spPr>
          <a:xfrm>
            <a:off x="556800" y="1098720"/>
            <a:ext cx="583680" cy="4744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20" name="CustomShape 2" hidden="1"/>
          <p:cNvSpPr/>
          <p:nvPr/>
        </p:nvSpPr>
        <p:spPr>
          <a:xfrm>
            <a:off x="1067040" y="1098720"/>
            <a:ext cx="437760" cy="474480"/>
          </a:xfrm>
          <a:prstGeom prst="rect">
            <a:avLst/>
          </a:prstGeom>
          <a:gradFill>
            <a:gsLst>
              <a:gs pos="0">
                <a:schemeClr val="accent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2" name="CustomShape 3" hidden="1"/>
          <p:cNvSpPr/>
          <p:nvPr/>
        </p:nvSpPr>
        <p:spPr>
          <a:xfrm>
            <a:off x="721920" y="1521000"/>
            <a:ext cx="562560" cy="4744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3" name="CustomShape 4" hidden="1"/>
          <p:cNvSpPr/>
          <p:nvPr/>
        </p:nvSpPr>
        <p:spPr>
          <a:xfrm>
            <a:off x="1214880" y="1521000"/>
            <a:ext cx="490560" cy="474480"/>
          </a:xfrm>
          <a:prstGeom prst="rect">
            <a:avLst/>
          </a:prstGeom>
          <a:gradFill>
            <a:gsLst>
              <a:gs pos="0">
                <a:schemeClr val="folHlink"/>
              </a:gs>
              <a:gs pos="100000">
                <a:schemeClr val="bg1"/>
              </a:gs>
            </a:gsLst>
            <a:lin ang="0"/>
          </a:gradFill>
          <a:ln w="9360">
            <a:noFill/>
          </a:ln>
        </p:spPr>
        <p:style>
          <a:lnRef idx="0">
            <a:scrgbClr r="0" g="0" b="0"/>
          </a:lnRef>
          <a:fillRef idx="0">
            <a:scrgbClr r="0" g="0" b="0"/>
          </a:fillRef>
          <a:effectRef idx="0">
            <a:scrgbClr r="0" g="0" b="0"/>
          </a:effectRef>
          <a:fontRef idx="minor"/>
        </p:style>
      </p:sp>
      <p:sp>
        <p:nvSpPr>
          <p:cNvPr id="4" name="CustomShape 5" hidden="1"/>
          <p:cNvSpPr/>
          <p:nvPr/>
        </p:nvSpPr>
        <p:spPr>
          <a:xfrm>
            <a:off x="169440" y="1447920"/>
            <a:ext cx="746880" cy="421920"/>
          </a:xfrm>
          <a:prstGeom prst="rect">
            <a:avLst/>
          </a:prstGeom>
          <a:gradFill>
            <a:gsLst>
              <a:gs pos="0">
                <a:schemeClr val="bg1"/>
              </a:gs>
              <a:gs pos="100000">
                <a:schemeClr val="hlink"/>
              </a:gs>
            </a:gsLst>
            <a:lin ang="18900000"/>
          </a:gradFill>
          <a:ln w="9360">
            <a:noFill/>
          </a:ln>
        </p:spPr>
        <p:style>
          <a:lnRef idx="0">
            <a:scrgbClr r="0" g="0" b="0"/>
          </a:lnRef>
          <a:fillRef idx="0">
            <a:scrgbClr r="0" g="0" b="0"/>
          </a:fillRef>
          <a:effectRef idx="0">
            <a:scrgbClr r="0" g="0" b="0"/>
          </a:effectRef>
          <a:fontRef idx="minor"/>
        </p:style>
      </p:sp>
      <p:sp>
        <p:nvSpPr>
          <p:cNvPr id="5" name="CustomShape 6" hidden="1"/>
          <p:cNvSpPr/>
          <p:nvPr/>
        </p:nvSpPr>
        <p:spPr>
          <a:xfrm>
            <a:off x="1016160" y="990720"/>
            <a:ext cx="41760" cy="10522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6" name="CustomShape 7" hidden="1"/>
          <p:cNvSpPr/>
          <p:nvPr/>
        </p:nvSpPr>
        <p:spPr>
          <a:xfrm>
            <a:off x="590400" y="1781280"/>
            <a:ext cx="10968000" cy="31320"/>
          </a:xfrm>
          <a:prstGeom prst="rect">
            <a:avLst/>
          </a:prstGeom>
          <a:gradFill>
            <a:gsLst>
              <a:gs pos="0">
                <a:schemeClr val="bg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7" name="CustomShape 8"/>
          <p:cNvSpPr/>
          <p:nvPr/>
        </p:nvSpPr>
        <p:spPr>
          <a:xfrm>
            <a:off x="391680" y="2546280"/>
            <a:ext cx="584160" cy="4744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8" name="CustomShape 9"/>
          <p:cNvSpPr/>
          <p:nvPr/>
        </p:nvSpPr>
        <p:spPr>
          <a:xfrm>
            <a:off x="903360" y="2546280"/>
            <a:ext cx="438240" cy="474480"/>
          </a:xfrm>
          <a:prstGeom prst="rect">
            <a:avLst/>
          </a:prstGeom>
          <a:gradFill>
            <a:gsLst>
              <a:gs pos="0">
                <a:schemeClr val="folHlink"/>
              </a:gs>
              <a:gs pos="100000">
                <a:schemeClr val="bg1"/>
              </a:gs>
            </a:gsLst>
            <a:lin ang="0"/>
          </a:gradFill>
          <a:ln w="9360">
            <a:noFill/>
          </a:ln>
        </p:spPr>
        <p:style>
          <a:lnRef idx="0">
            <a:scrgbClr r="0" g="0" b="0"/>
          </a:lnRef>
          <a:fillRef idx="0">
            <a:scrgbClr r="0" g="0" b="0"/>
          </a:fillRef>
          <a:effectRef idx="0">
            <a:scrgbClr r="0" g="0" b="0"/>
          </a:effectRef>
          <a:fontRef idx="minor"/>
        </p:style>
      </p:sp>
      <p:sp>
        <p:nvSpPr>
          <p:cNvPr id="9" name="CustomShape 10"/>
          <p:cNvSpPr/>
          <p:nvPr/>
        </p:nvSpPr>
        <p:spPr>
          <a:xfrm>
            <a:off x="556800" y="2968560"/>
            <a:ext cx="563040" cy="4744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0" name="CustomShape 11"/>
          <p:cNvSpPr/>
          <p:nvPr/>
        </p:nvSpPr>
        <p:spPr>
          <a:xfrm>
            <a:off x="1049760" y="2968560"/>
            <a:ext cx="492480" cy="474480"/>
          </a:xfrm>
          <a:prstGeom prst="rect">
            <a:avLst/>
          </a:prstGeom>
          <a:gradFill>
            <a:gsLst>
              <a:gs pos="0">
                <a:schemeClr val="accent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11" name="CustomShape 12"/>
          <p:cNvSpPr/>
          <p:nvPr/>
        </p:nvSpPr>
        <p:spPr>
          <a:xfrm>
            <a:off x="0" y="2895480"/>
            <a:ext cx="746880" cy="421920"/>
          </a:xfrm>
          <a:prstGeom prst="rect">
            <a:avLst/>
          </a:prstGeom>
          <a:gradFill>
            <a:gsLst>
              <a:gs pos="0">
                <a:schemeClr val="bg1"/>
              </a:gs>
              <a:gs pos="100000">
                <a:schemeClr val="hlink"/>
              </a:gs>
            </a:gsLst>
            <a:lin ang="18900000"/>
          </a:gradFill>
          <a:ln w="9360">
            <a:noFill/>
          </a:ln>
        </p:spPr>
        <p:style>
          <a:lnRef idx="0">
            <a:scrgbClr r="0" g="0" b="0"/>
          </a:lnRef>
          <a:fillRef idx="0">
            <a:scrgbClr r="0" g="0" b="0"/>
          </a:fillRef>
          <a:effectRef idx="0">
            <a:scrgbClr r="0" g="0" b="0"/>
          </a:effectRef>
          <a:fontRef idx="minor"/>
        </p:style>
      </p:sp>
      <p:sp>
        <p:nvSpPr>
          <p:cNvPr id="12" name="CustomShape 13"/>
          <p:cNvSpPr/>
          <p:nvPr/>
        </p:nvSpPr>
        <p:spPr>
          <a:xfrm>
            <a:off x="846720" y="2438280"/>
            <a:ext cx="41760" cy="10522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13" name="CustomShape 14"/>
          <p:cNvSpPr/>
          <p:nvPr/>
        </p:nvSpPr>
        <p:spPr>
          <a:xfrm flipV="1">
            <a:off x="421440" y="3260160"/>
            <a:ext cx="11590560" cy="55080"/>
          </a:xfrm>
          <a:prstGeom prst="rect">
            <a:avLst/>
          </a:prstGeom>
          <a:gradFill>
            <a:gsLst>
              <a:gs pos="0">
                <a:schemeClr val="bg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14" name="PlaceHolder 15"/>
          <p:cNvSpPr>
            <a:spLocks noGrp="1"/>
          </p:cNvSpPr>
          <p:nvPr>
            <p:ph type="title"/>
          </p:nvPr>
        </p:nvSpPr>
        <p:spPr>
          <a:xfrm>
            <a:off x="1320960" y="1828800"/>
            <a:ext cx="10362720" cy="1142640"/>
          </a:xfrm>
          <a:prstGeom prst="rect">
            <a:avLst/>
          </a:prstGeom>
        </p:spPr>
        <p:txBody>
          <a:bodyPr anchor="b"/>
          <a:lstStyle/>
          <a:p>
            <a:pPr>
              <a:lnSpc>
                <a:spcPct val="100000"/>
              </a:lnSpc>
            </a:pPr>
            <a:r>
              <a:rPr lang="en-US" sz="4400" b="0" strike="noStrike" spc="-1">
                <a:solidFill>
                  <a:srgbClr val="333399"/>
                </a:solidFill>
                <a:uFill>
                  <a:solidFill>
                    <a:srgbClr val="FFFFFF"/>
                  </a:solidFill>
                </a:uFill>
                <a:latin typeface="Tahoma"/>
              </a:rPr>
              <a:t>Click to edit Master title style</a:t>
            </a:r>
            <a:endParaRPr lang="en-US" sz="2400" b="0" strike="noStrike" spc="-1">
              <a:solidFill>
                <a:srgbClr val="000000"/>
              </a:solidFill>
              <a:uFill>
                <a:solidFill>
                  <a:srgbClr val="FFFFFF"/>
                </a:solidFill>
              </a:uFill>
              <a:latin typeface="Tahoma"/>
            </a:endParaRPr>
          </a:p>
        </p:txBody>
      </p:sp>
      <p:sp>
        <p:nvSpPr>
          <p:cNvPr id="15" name="PlaceHolder 16"/>
          <p:cNvSpPr>
            <a:spLocks noGrp="1"/>
          </p:cNvSpPr>
          <p:nvPr>
            <p:ph type="dt"/>
          </p:nvPr>
        </p:nvSpPr>
        <p:spPr>
          <a:xfrm>
            <a:off x="1320960" y="6248520"/>
            <a:ext cx="2539680" cy="456840"/>
          </a:xfrm>
          <a:prstGeom prst="rect">
            <a:avLst/>
          </a:prstGeom>
        </p:spPr>
        <p:txBody>
          <a:bodyPr anchor="b"/>
          <a:lstStyle/>
          <a:p>
            <a:endParaRPr lang="en-US" sz="2400" b="0" strike="noStrike" spc="-1">
              <a:solidFill>
                <a:srgbClr val="000000"/>
              </a:solidFill>
              <a:uFill>
                <a:solidFill>
                  <a:srgbClr val="FFFFFF"/>
                </a:solidFill>
              </a:uFill>
              <a:latin typeface="Times New Roman"/>
            </a:endParaRPr>
          </a:p>
        </p:txBody>
      </p:sp>
      <p:sp>
        <p:nvSpPr>
          <p:cNvPr id="16" name="PlaceHolder 17"/>
          <p:cNvSpPr>
            <a:spLocks noGrp="1"/>
          </p:cNvSpPr>
          <p:nvPr>
            <p:ph type="ftr"/>
          </p:nvPr>
        </p:nvSpPr>
        <p:spPr>
          <a:xfrm>
            <a:off x="4572000" y="6248520"/>
            <a:ext cx="3860160" cy="456840"/>
          </a:xfrm>
          <a:prstGeom prst="rect">
            <a:avLst/>
          </a:prstGeom>
        </p:spPr>
        <p:txBody>
          <a:bodyPr anchor="b"/>
          <a:lstStyle/>
          <a:p>
            <a:pPr algn="ctr">
              <a:lnSpc>
                <a:spcPct val="100000"/>
              </a:lnSpc>
            </a:pPr>
            <a:r>
              <a:rPr lang="en-US" sz="1400" b="0" strike="noStrike" spc="-1">
                <a:solidFill>
                  <a:srgbClr val="1C1C1C"/>
                </a:solidFill>
                <a:uFill>
                  <a:solidFill>
                    <a:srgbClr val="FFFFFF"/>
                  </a:solidFill>
                </a:uFill>
                <a:latin typeface="Tahoma"/>
              </a:rPr>
              <a:t>Python Programming, 4/e</a:t>
            </a:r>
            <a:endParaRPr lang="en-US" sz="1400" b="0" strike="noStrike" spc="-1">
              <a:solidFill>
                <a:srgbClr val="000000"/>
              </a:solidFill>
              <a:uFill>
                <a:solidFill>
                  <a:srgbClr val="FFFFFF"/>
                </a:solidFill>
              </a:uFill>
              <a:latin typeface="Times New Roman"/>
            </a:endParaRPr>
          </a:p>
        </p:txBody>
      </p:sp>
      <p:sp>
        <p:nvSpPr>
          <p:cNvPr id="17" name="PlaceHolder 18"/>
          <p:cNvSpPr>
            <a:spLocks noGrp="1"/>
          </p:cNvSpPr>
          <p:nvPr>
            <p:ph type="sldNum"/>
          </p:nvPr>
        </p:nvSpPr>
        <p:spPr>
          <a:xfrm>
            <a:off x="9144000" y="6248520"/>
            <a:ext cx="2539680" cy="456840"/>
          </a:xfrm>
          <a:prstGeom prst="rect">
            <a:avLst/>
          </a:prstGeom>
        </p:spPr>
        <p:txBody>
          <a:bodyPr anchor="b"/>
          <a:lstStyle/>
          <a:p>
            <a:pPr algn="r">
              <a:lnSpc>
                <a:spcPct val="100000"/>
              </a:lnSpc>
            </a:pPr>
            <a:fld id="{C0FACF26-0641-4849-8A91-6E5DD6AE620D}" type="slidenum">
              <a:rPr lang="en-US" sz="1400" b="0" strike="noStrike" spc="-1">
                <a:solidFill>
                  <a:srgbClr val="1C1C1C"/>
                </a:solidFill>
                <a:uFill>
                  <a:solidFill>
                    <a:srgbClr val="FFFFFF"/>
                  </a:solidFill>
                </a:uFill>
                <a:latin typeface="Tahoma"/>
              </a:rPr>
              <a:t>‹#›</a:t>
            </a:fld>
            <a:endParaRPr lang="en-US" sz="1400" b="0" strike="noStrike" spc="-1">
              <a:solidFill>
                <a:srgbClr val="000000"/>
              </a:solidFill>
              <a:uFill>
                <a:solidFill>
                  <a:srgbClr val="FFFFFF"/>
                </a:solidFill>
              </a:uFill>
              <a:latin typeface="Times New Roman"/>
            </a:endParaRPr>
          </a:p>
        </p:txBody>
      </p:sp>
      <p:sp>
        <p:nvSpPr>
          <p:cNvPr id="18" name="PlaceHolder 19"/>
          <p:cNvSpPr>
            <a:spLocks noGrp="1"/>
          </p:cNvSpPr>
          <p:nvPr>
            <p:ph type="body"/>
          </p:nvPr>
        </p:nvSpPr>
        <p:spPr>
          <a:xfrm>
            <a:off x="609600" y="1604520"/>
            <a:ext cx="1097232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Tahoma"/>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Tahoma"/>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Tahoma"/>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Tahoma"/>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Tahoma"/>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Tahoma"/>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Tahoma"/>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000"/>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CustomShape 1"/>
          <p:cNvSpPr/>
          <p:nvPr/>
        </p:nvSpPr>
        <p:spPr>
          <a:xfrm>
            <a:off x="556800" y="1098720"/>
            <a:ext cx="583680" cy="4744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54" name="CustomShape 2"/>
          <p:cNvSpPr/>
          <p:nvPr/>
        </p:nvSpPr>
        <p:spPr>
          <a:xfrm>
            <a:off x="1067040" y="1098720"/>
            <a:ext cx="437760" cy="474480"/>
          </a:xfrm>
          <a:prstGeom prst="rect">
            <a:avLst/>
          </a:prstGeom>
          <a:gradFill>
            <a:gsLst>
              <a:gs pos="0">
                <a:schemeClr val="accent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55" name="CustomShape 3"/>
          <p:cNvSpPr/>
          <p:nvPr/>
        </p:nvSpPr>
        <p:spPr>
          <a:xfrm>
            <a:off x="721920" y="1521000"/>
            <a:ext cx="562560" cy="4744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56" name="CustomShape 4"/>
          <p:cNvSpPr/>
          <p:nvPr/>
        </p:nvSpPr>
        <p:spPr>
          <a:xfrm>
            <a:off x="1214880" y="1521000"/>
            <a:ext cx="490560" cy="474480"/>
          </a:xfrm>
          <a:prstGeom prst="rect">
            <a:avLst/>
          </a:prstGeom>
          <a:gradFill>
            <a:gsLst>
              <a:gs pos="0">
                <a:schemeClr val="folHlink"/>
              </a:gs>
              <a:gs pos="100000">
                <a:schemeClr val="bg1"/>
              </a:gs>
            </a:gsLst>
            <a:lin ang="0"/>
          </a:gradFill>
          <a:ln w="9360">
            <a:noFill/>
          </a:ln>
        </p:spPr>
        <p:style>
          <a:lnRef idx="0">
            <a:scrgbClr r="0" g="0" b="0"/>
          </a:lnRef>
          <a:fillRef idx="0">
            <a:scrgbClr r="0" g="0" b="0"/>
          </a:fillRef>
          <a:effectRef idx="0">
            <a:scrgbClr r="0" g="0" b="0"/>
          </a:effectRef>
          <a:fontRef idx="minor"/>
        </p:style>
      </p:sp>
      <p:sp>
        <p:nvSpPr>
          <p:cNvPr id="57" name="CustomShape 5"/>
          <p:cNvSpPr/>
          <p:nvPr/>
        </p:nvSpPr>
        <p:spPr>
          <a:xfrm>
            <a:off x="169440" y="1447920"/>
            <a:ext cx="746880" cy="421920"/>
          </a:xfrm>
          <a:prstGeom prst="rect">
            <a:avLst/>
          </a:prstGeom>
          <a:gradFill>
            <a:gsLst>
              <a:gs pos="0">
                <a:schemeClr val="bg1"/>
              </a:gs>
              <a:gs pos="100000">
                <a:schemeClr val="hlink"/>
              </a:gs>
            </a:gsLst>
            <a:lin ang="18900000"/>
          </a:gradFill>
          <a:ln w="9360">
            <a:noFill/>
          </a:ln>
        </p:spPr>
        <p:style>
          <a:lnRef idx="0">
            <a:scrgbClr r="0" g="0" b="0"/>
          </a:lnRef>
          <a:fillRef idx="0">
            <a:scrgbClr r="0" g="0" b="0"/>
          </a:fillRef>
          <a:effectRef idx="0">
            <a:scrgbClr r="0" g="0" b="0"/>
          </a:effectRef>
          <a:fontRef idx="minor"/>
        </p:style>
      </p:sp>
      <p:sp>
        <p:nvSpPr>
          <p:cNvPr id="58" name="CustomShape 6"/>
          <p:cNvSpPr/>
          <p:nvPr/>
        </p:nvSpPr>
        <p:spPr>
          <a:xfrm>
            <a:off x="1016160" y="990720"/>
            <a:ext cx="41760" cy="10522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59" name="CustomShape 7"/>
          <p:cNvSpPr/>
          <p:nvPr/>
        </p:nvSpPr>
        <p:spPr>
          <a:xfrm>
            <a:off x="590400" y="1781280"/>
            <a:ext cx="10968000" cy="31320"/>
          </a:xfrm>
          <a:prstGeom prst="rect">
            <a:avLst/>
          </a:prstGeom>
          <a:gradFill>
            <a:gsLst>
              <a:gs pos="0">
                <a:schemeClr val="bg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60" name="PlaceHolder 8"/>
          <p:cNvSpPr>
            <a:spLocks noGrp="1"/>
          </p:cNvSpPr>
          <p:nvPr>
            <p:ph type="title"/>
          </p:nvPr>
        </p:nvSpPr>
        <p:spPr>
          <a:xfrm>
            <a:off x="1534560" y="617400"/>
            <a:ext cx="10390080" cy="1142640"/>
          </a:xfrm>
          <a:prstGeom prst="rect">
            <a:avLst/>
          </a:prstGeom>
        </p:spPr>
        <p:txBody>
          <a:bodyPr anchor="b"/>
          <a:lstStyle/>
          <a:p>
            <a:pPr>
              <a:lnSpc>
                <a:spcPct val="100000"/>
              </a:lnSpc>
            </a:pPr>
            <a:r>
              <a:rPr lang="en-US" sz="4400" b="0" strike="noStrike" spc="-1">
                <a:solidFill>
                  <a:srgbClr val="333399"/>
                </a:solidFill>
                <a:uFill>
                  <a:solidFill>
                    <a:srgbClr val="FFFFFF"/>
                  </a:solidFill>
                </a:uFill>
                <a:latin typeface="Tahoma"/>
              </a:rPr>
              <a:t>Click to edit Master title style</a:t>
            </a:r>
            <a:endParaRPr lang="en-US" sz="2400" b="0" strike="noStrike" spc="-1">
              <a:solidFill>
                <a:srgbClr val="000000"/>
              </a:solidFill>
              <a:uFill>
                <a:solidFill>
                  <a:srgbClr val="FFFFFF"/>
                </a:solidFill>
              </a:uFill>
              <a:latin typeface="Tahoma"/>
            </a:endParaRPr>
          </a:p>
        </p:txBody>
      </p:sp>
      <p:sp>
        <p:nvSpPr>
          <p:cNvPr id="61" name="PlaceHolder 9"/>
          <p:cNvSpPr>
            <a:spLocks noGrp="1"/>
          </p:cNvSpPr>
          <p:nvPr>
            <p:ph type="body"/>
          </p:nvPr>
        </p:nvSpPr>
        <p:spPr>
          <a:xfrm>
            <a:off x="1576800" y="2017800"/>
            <a:ext cx="10362720" cy="411444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Tahoma"/>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Tahoma"/>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Tahoma"/>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Tahoma"/>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Tahoma"/>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Tahoma"/>
              </a:rPr>
              <a:t>Sixth Outline Level</a:t>
            </a:r>
          </a:p>
          <a:p>
            <a:pPr marL="343080" indent="-342720">
              <a:lnSpc>
                <a:spcPct val="100000"/>
              </a:lnSpc>
              <a:buClr>
                <a:srgbClr val="3333CC"/>
              </a:buClr>
              <a:buSzPct val="60000"/>
              <a:buFont typeface="Wingdings" charset="2"/>
              <a:buChar char=""/>
            </a:pPr>
            <a:r>
              <a:rPr lang="en-US" sz="3200" b="0" strike="noStrike" spc="-1">
                <a:solidFill>
                  <a:srgbClr val="000000"/>
                </a:solidFill>
                <a:uFill>
                  <a:solidFill>
                    <a:srgbClr val="FFFFFF"/>
                  </a:solidFill>
                </a:uFill>
                <a:latin typeface="Tahoma"/>
              </a:rPr>
              <a:t>Seventh Outline LevelClick to edit Master text styles</a:t>
            </a:r>
          </a:p>
          <a:p>
            <a:pPr marL="743040" lvl="1" indent="-285480">
              <a:lnSpc>
                <a:spcPct val="100000"/>
              </a:lnSpc>
              <a:buClr>
                <a:srgbClr val="FF0000"/>
              </a:buClr>
              <a:buSzPct val="55000"/>
              <a:buFont typeface="Wingdings" charset="2"/>
              <a:buChar char=""/>
            </a:pPr>
            <a:r>
              <a:rPr lang="en-US" sz="2800" b="0" strike="noStrike" spc="-1">
                <a:solidFill>
                  <a:srgbClr val="000000"/>
                </a:solidFill>
                <a:uFill>
                  <a:solidFill>
                    <a:srgbClr val="FFFFFF"/>
                  </a:solidFill>
                </a:uFill>
                <a:latin typeface="Tahoma"/>
              </a:rPr>
              <a:t>Second level</a:t>
            </a:r>
            <a:endParaRPr lang="en-US" sz="3200" b="0" strike="noStrike" spc="-1">
              <a:solidFill>
                <a:srgbClr val="000000"/>
              </a:solidFill>
              <a:uFill>
                <a:solidFill>
                  <a:srgbClr val="FFFFFF"/>
                </a:solidFill>
              </a:uFill>
              <a:latin typeface="Tahoma"/>
            </a:endParaRPr>
          </a:p>
          <a:p>
            <a:pPr marL="1143000" lvl="2" indent="-228240">
              <a:lnSpc>
                <a:spcPct val="100000"/>
              </a:lnSpc>
              <a:buClr>
                <a:srgbClr val="3333CC"/>
              </a:buClr>
              <a:buSzPct val="50000"/>
              <a:buFont typeface="Wingdings" charset="2"/>
              <a:buChar char=""/>
            </a:pPr>
            <a:r>
              <a:rPr lang="en-US" sz="2400" b="0" strike="noStrike" spc="-1">
                <a:solidFill>
                  <a:srgbClr val="000000"/>
                </a:solidFill>
                <a:uFill>
                  <a:solidFill>
                    <a:srgbClr val="FFFFFF"/>
                  </a:solidFill>
                </a:uFill>
                <a:latin typeface="Tahoma"/>
              </a:rPr>
              <a:t>Third level</a:t>
            </a:r>
            <a:endParaRPr lang="en-US" sz="3200" b="0" strike="noStrike" spc="-1">
              <a:solidFill>
                <a:srgbClr val="000000"/>
              </a:solidFill>
              <a:uFill>
                <a:solidFill>
                  <a:srgbClr val="FFFFFF"/>
                </a:solidFill>
              </a:uFill>
              <a:latin typeface="Tahoma"/>
            </a:endParaRPr>
          </a:p>
          <a:p>
            <a:pPr marL="1600200" lvl="3" indent="-228240">
              <a:lnSpc>
                <a:spcPct val="100000"/>
              </a:lnSpc>
              <a:buClr>
                <a:srgbClr val="FFCF01"/>
              </a:buClr>
              <a:buSzPct val="55000"/>
              <a:buFont typeface="Wingdings" charset="2"/>
              <a:buChar char=""/>
            </a:pPr>
            <a:r>
              <a:rPr lang="en-US" sz="2000" b="0" strike="noStrike" spc="-1">
                <a:solidFill>
                  <a:srgbClr val="000000"/>
                </a:solidFill>
                <a:uFill>
                  <a:solidFill>
                    <a:srgbClr val="FFFFFF"/>
                  </a:solidFill>
                </a:uFill>
                <a:latin typeface="Tahoma"/>
              </a:rPr>
              <a:t>Fourth level</a:t>
            </a:r>
            <a:endParaRPr lang="en-US" sz="3200" b="0" strike="noStrike" spc="-1">
              <a:solidFill>
                <a:srgbClr val="000000"/>
              </a:solidFill>
              <a:uFill>
                <a:solidFill>
                  <a:srgbClr val="FFFFFF"/>
                </a:solidFill>
              </a:uFill>
              <a:latin typeface="Tahoma"/>
            </a:endParaRPr>
          </a:p>
          <a:p>
            <a:pPr marL="2057400" lvl="4" indent="-228240">
              <a:lnSpc>
                <a:spcPct val="100000"/>
              </a:lnSpc>
              <a:buClr>
                <a:srgbClr val="00E4A8"/>
              </a:buClr>
              <a:buSzPct val="50000"/>
              <a:buFont typeface="Wingdings" charset="2"/>
              <a:buChar char=""/>
            </a:pPr>
            <a:r>
              <a:rPr lang="en-US" sz="2000" b="0" strike="noStrike" spc="-1">
                <a:solidFill>
                  <a:srgbClr val="000000"/>
                </a:solidFill>
                <a:uFill>
                  <a:solidFill>
                    <a:srgbClr val="FFFFFF"/>
                  </a:solidFill>
                </a:uFill>
                <a:latin typeface="Tahoma"/>
              </a:rPr>
              <a:t>Fifth level</a:t>
            </a:r>
            <a:endParaRPr lang="en-US" sz="3200" b="0" strike="noStrike" spc="-1">
              <a:solidFill>
                <a:srgbClr val="000000"/>
              </a:solidFill>
              <a:uFill>
                <a:solidFill>
                  <a:srgbClr val="FFFFFF"/>
                </a:solidFill>
              </a:uFill>
              <a:latin typeface="Tahoma"/>
            </a:endParaRPr>
          </a:p>
        </p:txBody>
      </p:sp>
      <p:sp>
        <p:nvSpPr>
          <p:cNvPr id="62" name="PlaceHolder 10"/>
          <p:cNvSpPr>
            <a:spLocks noGrp="1"/>
          </p:cNvSpPr>
          <p:nvPr>
            <p:ph type="dt"/>
          </p:nvPr>
        </p:nvSpPr>
        <p:spPr>
          <a:xfrm>
            <a:off x="1219200" y="6324480"/>
            <a:ext cx="2539680" cy="456840"/>
          </a:xfrm>
          <a:prstGeom prst="rect">
            <a:avLst/>
          </a:prstGeom>
        </p:spPr>
        <p:txBody>
          <a:bodyPr anchor="b"/>
          <a:lstStyle/>
          <a:p>
            <a:endParaRPr lang="en-US" sz="2400" b="0" strike="noStrike" spc="-1">
              <a:solidFill>
                <a:srgbClr val="000000"/>
              </a:solidFill>
              <a:uFill>
                <a:solidFill>
                  <a:srgbClr val="FFFFFF"/>
                </a:solidFill>
              </a:uFill>
              <a:latin typeface="Times New Roman"/>
            </a:endParaRPr>
          </a:p>
        </p:txBody>
      </p:sp>
      <p:sp>
        <p:nvSpPr>
          <p:cNvPr id="63" name="PlaceHolder 11"/>
          <p:cNvSpPr>
            <a:spLocks noGrp="1"/>
          </p:cNvSpPr>
          <p:nvPr>
            <p:ph type="ftr"/>
          </p:nvPr>
        </p:nvSpPr>
        <p:spPr>
          <a:xfrm>
            <a:off x="4470240" y="6324480"/>
            <a:ext cx="3860160" cy="456840"/>
          </a:xfrm>
          <a:prstGeom prst="rect">
            <a:avLst/>
          </a:prstGeom>
        </p:spPr>
        <p:txBody>
          <a:bodyPr anchor="b"/>
          <a:lstStyle/>
          <a:p>
            <a:pPr algn="ctr">
              <a:lnSpc>
                <a:spcPct val="100000"/>
              </a:lnSpc>
            </a:pPr>
            <a:r>
              <a:rPr lang="en-US" sz="1400" b="0" strike="noStrike" spc="-1">
                <a:solidFill>
                  <a:srgbClr val="000000"/>
                </a:solidFill>
                <a:uFill>
                  <a:solidFill>
                    <a:srgbClr val="FFFFFF"/>
                  </a:solidFill>
                </a:uFill>
                <a:latin typeface="Tahoma"/>
              </a:rPr>
              <a:t>Python Programming, 4/e</a:t>
            </a:r>
            <a:endParaRPr lang="en-US" sz="1400" b="0" strike="noStrike" spc="-1">
              <a:solidFill>
                <a:srgbClr val="000000"/>
              </a:solidFill>
              <a:uFill>
                <a:solidFill>
                  <a:srgbClr val="FFFFFF"/>
                </a:solidFill>
              </a:uFill>
              <a:latin typeface="Times New Roman"/>
            </a:endParaRPr>
          </a:p>
        </p:txBody>
      </p:sp>
      <p:sp>
        <p:nvSpPr>
          <p:cNvPr id="64" name="PlaceHolder 12"/>
          <p:cNvSpPr>
            <a:spLocks noGrp="1"/>
          </p:cNvSpPr>
          <p:nvPr>
            <p:ph type="sldNum"/>
          </p:nvPr>
        </p:nvSpPr>
        <p:spPr>
          <a:xfrm>
            <a:off x="9042240" y="6324480"/>
            <a:ext cx="2539680" cy="456840"/>
          </a:xfrm>
          <a:prstGeom prst="rect">
            <a:avLst/>
          </a:prstGeom>
        </p:spPr>
        <p:txBody>
          <a:bodyPr anchor="b"/>
          <a:lstStyle/>
          <a:p>
            <a:pPr algn="r">
              <a:lnSpc>
                <a:spcPct val="100000"/>
              </a:lnSpc>
            </a:pPr>
            <a:fld id="{7ECCB640-9839-42E8-8AAA-346E79291CA8}" type="slidenum">
              <a:rPr lang="en-US" sz="1400" b="0" strike="noStrike" spc="-1">
                <a:solidFill>
                  <a:srgbClr val="000000"/>
                </a:solidFill>
                <a:uFill>
                  <a:solidFill>
                    <a:srgbClr val="FFFFFF"/>
                  </a:solidFill>
                </a:uFill>
                <a:latin typeface="Tahoma"/>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343080" indent="-342720" algn="l" defTabSz="914400" rtl="0" eaLnBrk="1" latinLnBrk="0" hangingPunct="1">
        <a:lnSpc>
          <a:spcPct val="100000"/>
        </a:lnSpc>
        <a:spcBef>
          <a:spcPts val="1000"/>
        </a:spcBef>
        <a:buClr>
          <a:srgbClr val="3333CC"/>
        </a:buClr>
        <a:buSzPct val="60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CustomShape 1"/>
          <p:cNvSpPr/>
          <p:nvPr/>
        </p:nvSpPr>
        <p:spPr>
          <a:xfrm>
            <a:off x="556800" y="1098720"/>
            <a:ext cx="583680" cy="4744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00" name="CustomShape 2"/>
          <p:cNvSpPr/>
          <p:nvPr/>
        </p:nvSpPr>
        <p:spPr>
          <a:xfrm>
            <a:off x="1067040" y="1098720"/>
            <a:ext cx="437760" cy="474480"/>
          </a:xfrm>
          <a:prstGeom prst="rect">
            <a:avLst/>
          </a:prstGeom>
          <a:gradFill>
            <a:gsLst>
              <a:gs pos="0">
                <a:schemeClr val="accent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101" name="CustomShape 3"/>
          <p:cNvSpPr/>
          <p:nvPr/>
        </p:nvSpPr>
        <p:spPr>
          <a:xfrm>
            <a:off x="721920" y="1521000"/>
            <a:ext cx="562560" cy="4744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02" name="CustomShape 4"/>
          <p:cNvSpPr/>
          <p:nvPr/>
        </p:nvSpPr>
        <p:spPr>
          <a:xfrm>
            <a:off x="1214880" y="1521000"/>
            <a:ext cx="490560" cy="474480"/>
          </a:xfrm>
          <a:prstGeom prst="rect">
            <a:avLst/>
          </a:prstGeom>
          <a:gradFill>
            <a:gsLst>
              <a:gs pos="0">
                <a:schemeClr val="folHlink"/>
              </a:gs>
              <a:gs pos="100000">
                <a:schemeClr val="bg1"/>
              </a:gs>
            </a:gsLst>
            <a:lin ang="0"/>
          </a:gradFill>
          <a:ln w="9360">
            <a:noFill/>
          </a:ln>
        </p:spPr>
        <p:style>
          <a:lnRef idx="0">
            <a:scrgbClr r="0" g="0" b="0"/>
          </a:lnRef>
          <a:fillRef idx="0">
            <a:scrgbClr r="0" g="0" b="0"/>
          </a:fillRef>
          <a:effectRef idx="0">
            <a:scrgbClr r="0" g="0" b="0"/>
          </a:effectRef>
          <a:fontRef idx="minor"/>
        </p:style>
      </p:sp>
      <p:sp>
        <p:nvSpPr>
          <p:cNvPr id="103" name="CustomShape 5"/>
          <p:cNvSpPr/>
          <p:nvPr/>
        </p:nvSpPr>
        <p:spPr>
          <a:xfrm>
            <a:off x="169440" y="1447920"/>
            <a:ext cx="746880" cy="421920"/>
          </a:xfrm>
          <a:prstGeom prst="rect">
            <a:avLst/>
          </a:prstGeom>
          <a:gradFill>
            <a:gsLst>
              <a:gs pos="0">
                <a:schemeClr val="bg1"/>
              </a:gs>
              <a:gs pos="100000">
                <a:schemeClr val="hlink"/>
              </a:gs>
            </a:gsLst>
            <a:lin ang="18900000"/>
          </a:gradFill>
          <a:ln w="9360">
            <a:noFill/>
          </a:ln>
        </p:spPr>
        <p:style>
          <a:lnRef idx="0">
            <a:scrgbClr r="0" g="0" b="0"/>
          </a:lnRef>
          <a:fillRef idx="0">
            <a:scrgbClr r="0" g="0" b="0"/>
          </a:fillRef>
          <a:effectRef idx="0">
            <a:scrgbClr r="0" g="0" b="0"/>
          </a:effectRef>
          <a:fontRef idx="minor"/>
        </p:style>
      </p:sp>
      <p:sp>
        <p:nvSpPr>
          <p:cNvPr id="104" name="CustomShape 6"/>
          <p:cNvSpPr/>
          <p:nvPr/>
        </p:nvSpPr>
        <p:spPr>
          <a:xfrm>
            <a:off x="1016160" y="990720"/>
            <a:ext cx="41760" cy="10522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105" name="CustomShape 7"/>
          <p:cNvSpPr/>
          <p:nvPr/>
        </p:nvSpPr>
        <p:spPr>
          <a:xfrm>
            <a:off x="590400" y="1781280"/>
            <a:ext cx="10968000" cy="31320"/>
          </a:xfrm>
          <a:prstGeom prst="rect">
            <a:avLst/>
          </a:prstGeom>
          <a:gradFill>
            <a:gsLst>
              <a:gs pos="0">
                <a:schemeClr val="bg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106" name="PlaceHolder 8"/>
          <p:cNvSpPr>
            <a:spLocks noGrp="1"/>
          </p:cNvSpPr>
          <p:nvPr>
            <p:ph type="title"/>
          </p:nvPr>
        </p:nvSpPr>
        <p:spPr>
          <a:xfrm>
            <a:off x="1534560" y="617400"/>
            <a:ext cx="10390080" cy="1142640"/>
          </a:xfrm>
          <a:prstGeom prst="rect">
            <a:avLst/>
          </a:prstGeom>
        </p:spPr>
        <p:txBody>
          <a:bodyPr anchor="b"/>
          <a:lstStyle/>
          <a:p>
            <a:pPr>
              <a:lnSpc>
                <a:spcPct val="100000"/>
              </a:lnSpc>
            </a:pPr>
            <a:r>
              <a:rPr lang="en-US" sz="4400" b="0" strike="noStrike" spc="-1">
                <a:solidFill>
                  <a:srgbClr val="333399"/>
                </a:solidFill>
                <a:uFill>
                  <a:solidFill>
                    <a:srgbClr val="FFFFFF"/>
                  </a:solidFill>
                </a:uFill>
                <a:latin typeface="Tahoma"/>
              </a:rPr>
              <a:t>Click to edit Master title style</a:t>
            </a:r>
            <a:endParaRPr lang="en-US" sz="2400" b="0" strike="noStrike" spc="-1">
              <a:solidFill>
                <a:srgbClr val="000000"/>
              </a:solidFill>
              <a:uFill>
                <a:solidFill>
                  <a:srgbClr val="FFFFFF"/>
                </a:solidFill>
              </a:uFill>
              <a:latin typeface="Tahoma"/>
            </a:endParaRPr>
          </a:p>
        </p:txBody>
      </p:sp>
      <p:sp>
        <p:nvSpPr>
          <p:cNvPr id="107" name="PlaceHolder 9"/>
          <p:cNvSpPr>
            <a:spLocks noGrp="1"/>
          </p:cNvSpPr>
          <p:nvPr>
            <p:ph type="body"/>
          </p:nvPr>
        </p:nvSpPr>
        <p:spPr>
          <a:xfrm>
            <a:off x="1576800" y="2017800"/>
            <a:ext cx="5079360" cy="4114440"/>
          </a:xfrm>
          <a:prstGeom prst="rect">
            <a:avLst/>
          </a:prstGeom>
        </p:spPr>
        <p:txBody>
          <a:bodyPr/>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Tahoma"/>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Tahoma"/>
              </a:rPr>
              <a:t>Second Outline Level</a:t>
            </a: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Tahoma"/>
              </a:rPr>
              <a:t>Third Outline Level</a:t>
            </a: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Tahoma"/>
              </a:rPr>
              <a:t>Fourth Outline Level</a:t>
            </a: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Tahoma"/>
              </a:rPr>
              <a:t>Fifth Outline Level</a:t>
            </a: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Tahoma"/>
              </a:rPr>
              <a:t>Sixth Outline Level</a:t>
            </a:r>
          </a:p>
          <a:p>
            <a:pPr marL="343080" indent="-342720">
              <a:lnSpc>
                <a:spcPct val="100000"/>
              </a:lnSpc>
              <a:buClr>
                <a:srgbClr val="3333CC"/>
              </a:buClr>
              <a:buSzPct val="60000"/>
              <a:buFont typeface="Wingdings" charset="2"/>
              <a:buChar char=""/>
            </a:pPr>
            <a:r>
              <a:rPr lang="en-US" sz="2800" b="0" strike="noStrike" spc="-1">
                <a:solidFill>
                  <a:srgbClr val="000000"/>
                </a:solidFill>
                <a:uFill>
                  <a:solidFill>
                    <a:srgbClr val="FFFFFF"/>
                  </a:solidFill>
                </a:uFill>
                <a:latin typeface="Tahoma"/>
              </a:rPr>
              <a:t>Seventh Outline LevelClick to edit Master text styles</a:t>
            </a:r>
          </a:p>
          <a:p>
            <a:pPr marL="743040" lvl="1" indent="-285480">
              <a:lnSpc>
                <a:spcPct val="100000"/>
              </a:lnSpc>
              <a:buClr>
                <a:srgbClr val="FF0000"/>
              </a:buClr>
              <a:buSzPct val="55000"/>
              <a:buFont typeface="Wingdings" charset="2"/>
              <a:buChar char=""/>
            </a:pPr>
            <a:r>
              <a:rPr lang="en-US" sz="2400" b="0" strike="noStrike" spc="-1">
                <a:solidFill>
                  <a:srgbClr val="000000"/>
                </a:solidFill>
                <a:uFill>
                  <a:solidFill>
                    <a:srgbClr val="FFFFFF"/>
                  </a:solidFill>
                </a:uFill>
                <a:latin typeface="Tahoma"/>
              </a:rPr>
              <a:t>Second level</a:t>
            </a:r>
            <a:endParaRPr lang="en-US" sz="2800" b="0" strike="noStrike" spc="-1">
              <a:solidFill>
                <a:srgbClr val="000000"/>
              </a:solidFill>
              <a:uFill>
                <a:solidFill>
                  <a:srgbClr val="FFFFFF"/>
                </a:solidFill>
              </a:uFill>
              <a:latin typeface="Tahoma"/>
            </a:endParaRPr>
          </a:p>
          <a:p>
            <a:pPr marL="1143000" lvl="2" indent="-228240">
              <a:lnSpc>
                <a:spcPct val="100000"/>
              </a:lnSpc>
              <a:buClr>
                <a:srgbClr val="3333CC"/>
              </a:buClr>
              <a:buSzPct val="50000"/>
              <a:buFont typeface="Wingdings" charset="2"/>
              <a:buChar char=""/>
            </a:pPr>
            <a:r>
              <a:rPr lang="en-US" sz="2000" b="0" strike="noStrike" spc="-1">
                <a:solidFill>
                  <a:srgbClr val="000000"/>
                </a:solidFill>
                <a:uFill>
                  <a:solidFill>
                    <a:srgbClr val="FFFFFF"/>
                  </a:solidFill>
                </a:uFill>
                <a:latin typeface="Tahoma"/>
              </a:rPr>
              <a:t>Third level</a:t>
            </a:r>
            <a:endParaRPr lang="en-US" sz="2800" b="0" strike="noStrike" spc="-1">
              <a:solidFill>
                <a:srgbClr val="000000"/>
              </a:solidFill>
              <a:uFill>
                <a:solidFill>
                  <a:srgbClr val="FFFFFF"/>
                </a:solidFill>
              </a:uFill>
              <a:latin typeface="Tahoma"/>
            </a:endParaRPr>
          </a:p>
          <a:p>
            <a:pPr marL="1600200" lvl="3" indent="-228240">
              <a:lnSpc>
                <a:spcPct val="100000"/>
              </a:lnSpc>
              <a:buClr>
                <a:srgbClr val="FFCF01"/>
              </a:buClr>
              <a:buSzPct val="55000"/>
              <a:buFont typeface="Wingdings" charset="2"/>
              <a:buChar char=""/>
            </a:pPr>
            <a:r>
              <a:rPr lang="en-US" sz="1800" b="0" strike="noStrike" spc="-1">
                <a:solidFill>
                  <a:srgbClr val="000000"/>
                </a:solidFill>
                <a:uFill>
                  <a:solidFill>
                    <a:srgbClr val="FFFFFF"/>
                  </a:solidFill>
                </a:uFill>
                <a:latin typeface="Tahoma"/>
              </a:rPr>
              <a:t>Fourth level</a:t>
            </a:r>
            <a:endParaRPr lang="en-US" sz="2800" b="0" strike="noStrike" spc="-1">
              <a:solidFill>
                <a:srgbClr val="000000"/>
              </a:solidFill>
              <a:uFill>
                <a:solidFill>
                  <a:srgbClr val="FFFFFF"/>
                </a:solidFill>
              </a:uFill>
              <a:latin typeface="Tahoma"/>
            </a:endParaRPr>
          </a:p>
          <a:p>
            <a:pPr marL="2057400" lvl="4" indent="-228240">
              <a:lnSpc>
                <a:spcPct val="100000"/>
              </a:lnSpc>
              <a:buClr>
                <a:srgbClr val="00E4A8"/>
              </a:buClr>
              <a:buSzPct val="50000"/>
              <a:buFont typeface="Wingdings" charset="2"/>
              <a:buChar char=""/>
            </a:pPr>
            <a:r>
              <a:rPr lang="en-US" sz="1800" b="0" strike="noStrike" spc="-1">
                <a:solidFill>
                  <a:srgbClr val="000000"/>
                </a:solidFill>
                <a:uFill>
                  <a:solidFill>
                    <a:srgbClr val="FFFFFF"/>
                  </a:solidFill>
                </a:uFill>
                <a:latin typeface="Tahoma"/>
              </a:rPr>
              <a:t>Fifth level</a:t>
            </a:r>
            <a:endParaRPr lang="en-US" sz="2800" b="0" strike="noStrike" spc="-1">
              <a:solidFill>
                <a:srgbClr val="000000"/>
              </a:solidFill>
              <a:uFill>
                <a:solidFill>
                  <a:srgbClr val="FFFFFF"/>
                </a:solidFill>
              </a:uFill>
              <a:latin typeface="Tahoma"/>
            </a:endParaRPr>
          </a:p>
        </p:txBody>
      </p:sp>
      <p:sp>
        <p:nvSpPr>
          <p:cNvPr id="108" name="PlaceHolder 10"/>
          <p:cNvSpPr>
            <a:spLocks noGrp="1"/>
          </p:cNvSpPr>
          <p:nvPr>
            <p:ph type="body"/>
          </p:nvPr>
        </p:nvSpPr>
        <p:spPr>
          <a:xfrm>
            <a:off x="6860160" y="2017800"/>
            <a:ext cx="5079360" cy="4114440"/>
          </a:xfrm>
          <a:prstGeom prst="rect">
            <a:avLst/>
          </a:prstGeom>
        </p:spPr>
        <p:txBody>
          <a:bodyPr/>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Tahoma"/>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Tahoma"/>
              </a:rPr>
              <a:t>Second Outline Level</a:t>
            </a:r>
          </a:p>
          <a:p>
            <a:pPr marL="1296000" lvl="2" indent="-288000">
              <a:buClr>
                <a:srgbClr val="000000"/>
              </a:buClr>
              <a:buSzPct val="45000"/>
              <a:buFont typeface="Wingdings" charset="2"/>
              <a:buChar char=""/>
            </a:pPr>
            <a:r>
              <a:rPr lang="en-US" sz="2800" b="0" strike="noStrike" spc="-1">
                <a:solidFill>
                  <a:srgbClr val="000000"/>
                </a:solidFill>
                <a:uFill>
                  <a:solidFill>
                    <a:srgbClr val="FFFFFF"/>
                  </a:solidFill>
                </a:uFill>
                <a:latin typeface="Tahoma"/>
              </a:rPr>
              <a:t>Third Outline Level</a:t>
            </a:r>
          </a:p>
          <a:p>
            <a:pPr marL="1728000" lvl="3" indent="-216000">
              <a:buClr>
                <a:srgbClr val="000000"/>
              </a:buClr>
              <a:buSzPct val="75000"/>
              <a:buFont typeface="Symbol" charset="2"/>
              <a:buChar char=""/>
            </a:pPr>
            <a:r>
              <a:rPr lang="en-US" sz="2800" b="0" strike="noStrike" spc="-1">
                <a:solidFill>
                  <a:srgbClr val="000000"/>
                </a:solidFill>
                <a:uFill>
                  <a:solidFill>
                    <a:srgbClr val="FFFFFF"/>
                  </a:solidFill>
                </a:uFill>
                <a:latin typeface="Tahoma"/>
              </a:rPr>
              <a:t>Fourth Outline Level</a:t>
            </a:r>
          </a:p>
          <a:p>
            <a:pPr marL="2160000" lvl="4" indent="-216000">
              <a:buClr>
                <a:srgbClr val="000000"/>
              </a:buClr>
              <a:buSzPct val="45000"/>
              <a:buFont typeface="Wingdings" charset="2"/>
              <a:buChar char=""/>
            </a:pPr>
            <a:r>
              <a:rPr lang="en-US" sz="2800" b="0" strike="noStrike" spc="-1">
                <a:solidFill>
                  <a:srgbClr val="000000"/>
                </a:solidFill>
                <a:uFill>
                  <a:solidFill>
                    <a:srgbClr val="FFFFFF"/>
                  </a:solidFill>
                </a:uFill>
                <a:latin typeface="Tahoma"/>
              </a:rPr>
              <a:t>Fifth Outline Level</a:t>
            </a:r>
          </a:p>
          <a:p>
            <a:pPr marL="2592000" lvl="5" indent="-216000">
              <a:buClr>
                <a:srgbClr val="000000"/>
              </a:buClr>
              <a:buSzPct val="45000"/>
              <a:buFont typeface="Wingdings" charset="2"/>
              <a:buChar char=""/>
            </a:pPr>
            <a:r>
              <a:rPr lang="en-US" sz="2800" b="0" strike="noStrike" spc="-1">
                <a:solidFill>
                  <a:srgbClr val="000000"/>
                </a:solidFill>
                <a:uFill>
                  <a:solidFill>
                    <a:srgbClr val="FFFFFF"/>
                  </a:solidFill>
                </a:uFill>
                <a:latin typeface="Tahoma"/>
              </a:rPr>
              <a:t>Sixth Outline Level</a:t>
            </a:r>
          </a:p>
          <a:p>
            <a:pPr marL="343080" indent="-342720">
              <a:lnSpc>
                <a:spcPct val="100000"/>
              </a:lnSpc>
              <a:buClr>
                <a:srgbClr val="3333CC"/>
              </a:buClr>
              <a:buSzPct val="60000"/>
              <a:buFont typeface="Wingdings" charset="2"/>
              <a:buChar char=""/>
            </a:pPr>
            <a:r>
              <a:rPr lang="en-US" sz="2800" b="0" strike="noStrike" spc="-1">
                <a:solidFill>
                  <a:srgbClr val="000000"/>
                </a:solidFill>
                <a:uFill>
                  <a:solidFill>
                    <a:srgbClr val="FFFFFF"/>
                  </a:solidFill>
                </a:uFill>
                <a:latin typeface="Tahoma"/>
              </a:rPr>
              <a:t>Seventh Outline LevelClick to edit Master text styles</a:t>
            </a:r>
          </a:p>
          <a:p>
            <a:pPr marL="743040" lvl="1" indent="-285480">
              <a:lnSpc>
                <a:spcPct val="100000"/>
              </a:lnSpc>
              <a:buClr>
                <a:srgbClr val="FF0000"/>
              </a:buClr>
              <a:buSzPct val="55000"/>
              <a:buFont typeface="Wingdings" charset="2"/>
              <a:buChar char=""/>
            </a:pPr>
            <a:r>
              <a:rPr lang="en-US" sz="2400" b="0" strike="noStrike" spc="-1">
                <a:solidFill>
                  <a:srgbClr val="000000"/>
                </a:solidFill>
                <a:uFill>
                  <a:solidFill>
                    <a:srgbClr val="FFFFFF"/>
                  </a:solidFill>
                </a:uFill>
                <a:latin typeface="Tahoma"/>
              </a:rPr>
              <a:t>Second level</a:t>
            </a:r>
            <a:endParaRPr lang="en-US" sz="2800" b="0" strike="noStrike" spc="-1">
              <a:solidFill>
                <a:srgbClr val="000000"/>
              </a:solidFill>
              <a:uFill>
                <a:solidFill>
                  <a:srgbClr val="FFFFFF"/>
                </a:solidFill>
              </a:uFill>
              <a:latin typeface="Tahoma"/>
            </a:endParaRPr>
          </a:p>
          <a:p>
            <a:pPr marL="1143000" lvl="2" indent="-228240">
              <a:lnSpc>
                <a:spcPct val="100000"/>
              </a:lnSpc>
              <a:buClr>
                <a:srgbClr val="3333CC"/>
              </a:buClr>
              <a:buSzPct val="50000"/>
              <a:buFont typeface="Wingdings" charset="2"/>
              <a:buChar char=""/>
            </a:pPr>
            <a:r>
              <a:rPr lang="en-US" sz="2000" b="0" strike="noStrike" spc="-1">
                <a:solidFill>
                  <a:srgbClr val="000000"/>
                </a:solidFill>
                <a:uFill>
                  <a:solidFill>
                    <a:srgbClr val="FFFFFF"/>
                  </a:solidFill>
                </a:uFill>
                <a:latin typeface="Tahoma"/>
              </a:rPr>
              <a:t>Third level</a:t>
            </a:r>
            <a:endParaRPr lang="en-US" sz="2800" b="0" strike="noStrike" spc="-1">
              <a:solidFill>
                <a:srgbClr val="000000"/>
              </a:solidFill>
              <a:uFill>
                <a:solidFill>
                  <a:srgbClr val="FFFFFF"/>
                </a:solidFill>
              </a:uFill>
              <a:latin typeface="Tahoma"/>
            </a:endParaRPr>
          </a:p>
          <a:p>
            <a:pPr marL="1600200" lvl="3" indent="-228240">
              <a:lnSpc>
                <a:spcPct val="100000"/>
              </a:lnSpc>
              <a:buClr>
                <a:srgbClr val="FFCF01"/>
              </a:buClr>
              <a:buSzPct val="55000"/>
              <a:buFont typeface="Wingdings" charset="2"/>
              <a:buChar char=""/>
            </a:pPr>
            <a:r>
              <a:rPr lang="en-US" sz="1800" b="0" strike="noStrike" spc="-1">
                <a:solidFill>
                  <a:srgbClr val="000000"/>
                </a:solidFill>
                <a:uFill>
                  <a:solidFill>
                    <a:srgbClr val="FFFFFF"/>
                  </a:solidFill>
                </a:uFill>
                <a:latin typeface="Tahoma"/>
              </a:rPr>
              <a:t>Fourth level</a:t>
            </a:r>
            <a:endParaRPr lang="en-US" sz="2800" b="0" strike="noStrike" spc="-1">
              <a:solidFill>
                <a:srgbClr val="000000"/>
              </a:solidFill>
              <a:uFill>
                <a:solidFill>
                  <a:srgbClr val="FFFFFF"/>
                </a:solidFill>
              </a:uFill>
              <a:latin typeface="Tahoma"/>
            </a:endParaRPr>
          </a:p>
          <a:p>
            <a:pPr marL="2057400" lvl="4" indent="-228240">
              <a:lnSpc>
                <a:spcPct val="100000"/>
              </a:lnSpc>
              <a:buClr>
                <a:srgbClr val="00E4A8"/>
              </a:buClr>
              <a:buSzPct val="50000"/>
              <a:buFont typeface="Wingdings" charset="2"/>
              <a:buChar char=""/>
            </a:pPr>
            <a:r>
              <a:rPr lang="en-US" sz="1800" b="0" strike="noStrike" spc="-1">
                <a:solidFill>
                  <a:srgbClr val="000000"/>
                </a:solidFill>
                <a:uFill>
                  <a:solidFill>
                    <a:srgbClr val="FFFFFF"/>
                  </a:solidFill>
                </a:uFill>
                <a:latin typeface="Tahoma"/>
              </a:rPr>
              <a:t>Fifth level</a:t>
            </a:r>
            <a:endParaRPr lang="en-US" sz="2800" b="0" strike="noStrike" spc="-1">
              <a:solidFill>
                <a:srgbClr val="000000"/>
              </a:solidFill>
              <a:uFill>
                <a:solidFill>
                  <a:srgbClr val="FFFFFF"/>
                </a:solidFill>
              </a:uFill>
              <a:latin typeface="Tahoma"/>
            </a:endParaRPr>
          </a:p>
        </p:txBody>
      </p:sp>
      <p:sp>
        <p:nvSpPr>
          <p:cNvPr id="109" name="PlaceHolder 11"/>
          <p:cNvSpPr>
            <a:spLocks noGrp="1"/>
          </p:cNvSpPr>
          <p:nvPr>
            <p:ph type="dt"/>
          </p:nvPr>
        </p:nvSpPr>
        <p:spPr>
          <a:xfrm>
            <a:off x="1219200" y="6324480"/>
            <a:ext cx="2539680" cy="456840"/>
          </a:xfrm>
          <a:prstGeom prst="rect">
            <a:avLst/>
          </a:prstGeom>
        </p:spPr>
        <p:txBody>
          <a:bodyPr anchor="b"/>
          <a:lstStyle/>
          <a:p>
            <a:endParaRPr lang="en-US" sz="2400" b="0" strike="noStrike" spc="-1">
              <a:solidFill>
                <a:srgbClr val="000000"/>
              </a:solidFill>
              <a:uFill>
                <a:solidFill>
                  <a:srgbClr val="FFFFFF"/>
                </a:solidFill>
              </a:uFill>
              <a:latin typeface="Times New Roman"/>
            </a:endParaRPr>
          </a:p>
        </p:txBody>
      </p:sp>
      <p:sp>
        <p:nvSpPr>
          <p:cNvPr id="110" name="PlaceHolder 12"/>
          <p:cNvSpPr>
            <a:spLocks noGrp="1"/>
          </p:cNvSpPr>
          <p:nvPr>
            <p:ph type="ftr"/>
          </p:nvPr>
        </p:nvSpPr>
        <p:spPr>
          <a:xfrm>
            <a:off x="4470240" y="6324480"/>
            <a:ext cx="3860160" cy="456840"/>
          </a:xfrm>
          <a:prstGeom prst="rect">
            <a:avLst/>
          </a:prstGeom>
        </p:spPr>
        <p:txBody>
          <a:bodyPr anchor="b"/>
          <a:lstStyle/>
          <a:p>
            <a:pPr algn="ctr">
              <a:lnSpc>
                <a:spcPct val="100000"/>
              </a:lnSpc>
            </a:pPr>
            <a:r>
              <a:rPr lang="en-US" sz="1400" b="0" strike="noStrike" spc="-1">
                <a:solidFill>
                  <a:srgbClr val="000000"/>
                </a:solidFill>
                <a:uFill>
                  <a:solidFill>
                    <a:srgbClr val="FFFFFF"/>
                  </a:solidFill>
                </a:uFill>
                <a:latin typeface="Tahoma"/>
              </a:rPr>
              <a:t>Python Programming, 4/e</a:t>
            </a:r>
            <a:endParaRPr lang="en-US" sz="1400" b="0" strike="noStrike" spc="-1">
              <a:solidFill>
                <a:srgbClr val="000000"/>
              </a:solidFill>
              <a:uFill>
                <a:solidFill>
                  <a:srgbClr val="FFFFFF"/>
                </a:solidFill>
              </a:uFill>
              <a:latin typeface="Times New Roman"/>
            </a:endParaRPr>
          </a:p>
        </p:txBody>
      </p:sp>
      <p:sp>
        <p:nvSpPr>
          <p:cNvPr id="111" name="PlaceHolder 13"/>
          <p:cNvSpPr>
            <a:spLocks noGrp="1"/>
          </p:cNvSpPr>
          <p:nvPr>
            <p:ph type="sldNum"/>
          </p:nvPr>
        </p:nvSpPr>
        <p:spPr>
          <a:xfrm>
            <a:off x="9042240" y="6324480"/>
            <a:ext cx="2539680" cy="456840"/>
          </a:xfrm>
          <a:prstGeom prst="rect">
            <a:avLst/>
          </a:prstGeom>
        </p:spPr>
        <p:txBody>
          <a:bodyPr anchor="b"/>
          <a:lstStyle/>
          <a:p>
            <a:pPr algn="r">
              <a:lnSpc>
                <a:spcPct val="100000"/>
              </a:lnSpc>
            </a:pPr>
            <a:fld id="{594E5656-1B4F-4DEE-88B4-A29AAABA43FF}" type="slidenum">
              <a:rPr lang="en-US" sz="1400" b="0" strike="noStrike" spc="-1">
                <a:solidFill>
                  <a:srgbClr val="000000"/>
                </a:solidFill>
                <a:uFill>
                  <a:solidFill>
                    <a:srgbClr val="FFFFFF"/>
                  </a:solidFill>
                </a:uFill>
                <a:latin typeface="Tahoma"/>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343080" indent="-342720" algn="l" defTabSz="914400" rtl="0" eaLnBrk="1" latinLnBrk="0" hangingPunct="1">
        <a:lnSpc>
          <a:spcPct val="100000"/>
        </a:lnSpc>
        <a:spcBef>
          <a:spcPts val="1000"/>
        </a:spcBef>
        <a:buClr>
          <a:srgbClr val="3333CC"/>
        </a:buClr>
        <a:buSzPct val="60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 name="CustomShape 1"/>
          <p:cNvSpPr/>
          <p:nvPr/>
        </p:nvSpPr>
        <p:spPr>
          <a:xfrm>
            <a:off x="556800" y="1098720"/>
            <a:ext cx="583680" cy="47448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47" name="CustomShape 2"/>
          <p:cNvSpPr/>
          <p:nvPr/>
        </p:nvSpPr>
        <p:spPr>
          <a:xfrm>
            <a:off x="1067040" y="1098720"/>
            <a:ext cx="437760" cy="474480"/>
          </a:xfrm>
          <a:prstGeom prst="rect">
            <a:avLst/>
          </a:prstGeom>
          <a:gradFill>
            <a:gsLst>
              <a:gs pos="0">
                <a:schemeClr val="accent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148" name="CustomShape 3"/>
          <p:cNvSpPr/>
          <p:nvPr/>
        </p:nvSpPr>
        <p:spPr>
          <a:xfrm>
            <a:off x="721920" y="1521000"/>
            <a:ext cx="562560" cy="47448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149" name="CustomShape 4"/>
          <p:cNvSpPr/>
          <p:nvPr/>
        </p:nvSpPr>
        <p:spPr>
          <a:xfrm>
            <a:off x="1214880" y="1521000"/>
            <a:ext cx="490560" cy="474480"/>
          </a:xfrm>
          <a:prstGeom prst="rect">
            <a:avLst/>
          </a:prstGeom>
          <a:gradFill>
            <a:gsLst>
              <a:gs pos="0">
                <a:schemeClr val="folHlink"/>
              </a:gs>
              <a:gs pos="100000">
                <a:schemeClr val="bg1"/>
              </a:gs>
            </a:gsLst>
            <a:lin ang="0"/>
          </a:gradFill>
          <a:ln w="9360">
            <a:noFill/>
          </a:ln>
        </p:spPr>
        <p:style>
          <a:lnRef idx="0">
            <a:scrgbClr r="0" g="0" b="0"/>
          </a:lnRef>
          <a:fillRef idx="0">
            <a:scrgbClr r="0" g="0" b="0"/>
          </a:fillRef>
          <a:effectRef idx="0">
            <a:scrgbClr r="0" g="0" b="0"/>
          </a:effectRef>
          <a:fontRef idx="minor"/>
        </p:style>
      </p:sp>
      <p:sp>
        <p:nvSpPr>
          <p:cNvPr id="150" name="CustomShape 5"/>
          <p:cNvSpPr/>
          <p:nvPr/>
        </p:nvSpPr>
        <p:spPr>
          <a:xfrm>
            <a:off x="169440" y="1447920"/>
            <a:ext cx="746880" cy="421920"/>
          </a:xfrm>
          <a:prstGeom prst="rect">
            <a:avLst/>
          </a:prstGeom>
          <a:gradFill>
            <a:gsLst>
              <a:gs pos="0">
                <a:schemeClr val="bg1"/>
              </a:gs>
              <a:gs pos="100000">
                <a:schemeClr val="hlink"/>
              </a:gs>
            </a:gsLst>
            <a:lin ang="18900000"/>
          </a:gradFill>
          <a:ln w="9360">
            <a:noFill/>
          </a:ln>
        </p:spPr>
        <p:style>
          <a:lnRef idx="0">
            <a:scrgbClr r="0" g="0" b="0"/>
          </a:lnRef>
          <a:fillRef idx="0">
            <a:scrgbClr r="0" g="0" b="0"/>
          </a:fillRef>
          <a:effectRef idx="0">
            <a:scrgbClr r="0" g="0" b="0"/>
          </a:effectRef>
          <a:fontRef idx="minor"/>
        </p:style>
      </p:sp>
      <p:sp>
        <p:nvSpPr>
          <p:cNvPr id="151" name="CustomShape 6"/>
          <p:cNvSpPr/>
          <p:nvPr/>
        </p:nvSpPr>
        <p:spPr>
          <a:xfrm>
            <a:off x="1016160" y="990720"/>
            <a:ext cx="41760" cy="105228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152" name="CustomShape 7"/>
          <p:cNvSpPr/>
          <p:nvPr/>
        </p:nvSpPr>
        <p:spPr>
          <a:xfrm>
            <a:off x="590400" y="1781280"/>
            <a:ext cx="10968000" cy="31320"/>
          </a:xfrm>
          <a:prstGeom prst="rect">
            <a:avLst/>
          </a:prstGeom>
          <a:gradFill>
            <a:gsLst>
              <a:gs pos="0">
                <a:schemeClr val="bg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153" name="PlaceHolder 8"/>
          <p:cNvSpPr>
            <a:spLocks noGrp="1"/>
          </p:cNvSpPr>
          <p:nvPr>
            <p:ph type="title"/>
          </p:nvPr>
        </p:nvSpPr>
        <p:spPr>
          <a:xfrm>
            <a:off x="1534560" y="617400"/>
            <a:ext cx="10390080" cy="1142640"/>
          </a:xfrm>
          <a:prstGeom prst="rect">
            <a:avLst/>
          </a:prstGeom>
        </p:spPr>
        <p:txBody>
          <a:bodyPr anchor="b"/>
          <a:lstStyle/>
          <a:p>
            <a:pPr>
              <a:lnSpc>
                <a:spcPct val="100000"/>
              </a:lnSpc>
            </a:pPr>
            <a:r>
              <a:rPr lang="en-US" sz="4400" b="0" strike="noStrike" spc="-1">
                <a:solidFill>
                  <a:srgbClr val="333399"/>
                </a:solidFill>
                <a:uFill>
                  <a:solidFill>
                    <a:srgbClr val="FFFFFF"/>
                  </a:solidFill>
                </a:uFill>
                <a:latin typeface="Tahoma"/>
              </a:rPr>
              <a:t>Click to edit Master title style</a:t>
            </a:r>
            <a:endParaRPr lang="en-US" sz="2400" b="0" strike="noStrike" spc="-1">
              <a:solidFill>
                <a:srgbClr val="000000"/>
              </a:solidFill>
              <a:uFill>
                <a:solidFill>
                  <a:srgbClr val="FFFFFF"/>
                </a:solidFill>
              </a:uFill>
              <a:latin typeface="Tahoma"/>
            </a:endParaRPr>
          </a:p>
        </p:txBody>
      </p:sp>
      <p:sp>
        <p:nvSpPr>
          <p:cNvPr id="154" name="PlaceHolder 9"/>
          <p:cNvSpPr>
            <a:spLocks noGrp="1"/>
          </p:cNvSpPr>
          <p:nvPr>
            <p:ph type="dt"/>
          </p:nvPr>
        </p:nvSpPr>
        <p:spPr>
          <a:xfrm>
            <a:off x="1219200" y="6324480"/>
            <a:ext cx="2539680" cy="456840"/>
          </a:xfrm>
          <a:prstGeom prst="rect">
            <a:avLst/>
          </a:prstGeom>
        </p:spPr>
        <p:txBody>
          <a:bodyPr anchor="b"/>
          <a:lstStyle/>
          <a:p>
            <a:endParaRPr lang="en-US" sz="2400" b="0" strike="noStrike" spc="-1">
              <a:solidFill>
                <a:srgbClr val="000000"/>
              </a:solidFill>
              <a:uFill>
                <a:solidFill>
                  <a:srgbClr val="FFFFFF"/>
                </a:solidFill>
              </a:uFill>
              <a:latin typeface="Times New Roman"/>
            </a:endParaRPr>
          </a:p>
        </p:txBody>
      </p:sp>
      <p:sp>
        <p:nvSpPr>
          <p:cNvPr id="155" name="PlaceHolder 10"/>
          <p:cNvSpPr>
            <a:spLocks noGrp="1"/>
          </p:cNvSpPr>
          <p:nvPr>
            <p:ph type="ftr"/>
          </p:nvPr>
        </p:nvSpPr>
        <p:spPr>
          <a:xfrm>
            <a:off x="4470240" y="6324480"/>
            <a:ext cx="3860160" cy="456840"/>
          </a:xfrm>
          <a:prstGeom prst="rect">
            <a:avLst/>
          </a:prstGeom>
        </p:spPr>
        <p:txBody>
          <a:bodyPr anchor="b"/>
          <a:lstStyle/>
          <a:p>
            <a:pPr algn="ctr">
              <a:lnSpc>
                <a:spcPct val="100000"/>
              </a:lnSpc>
            </a:pPr>
            <a:r>
              <a:rPr lang="en-US" sz="1400" b="0" strike="noStrike" spc="-1">
                <a:solidFill>
                  <a:srgbClr val="000000"/>
                </a:solidFill>
                <a:uFill>
                  <a:solidFill>
                    <a:srgbClr val="FFFFFF"/>
                  </a:solidFill>
                </a:uFill>
                <a:latin typeface="Tahoma"/>
              </a:rPr>
              <a:t>Python Programming, 4/e</a:t>
            </a:r>
            <a:endParaRPr lang="en-US" sz="1400" b="0" strike="noStrike" spc="-1">
              <a:solidFill>
                <a:srgbClr val="000000"/>
              </a:solidFill>
              <a:uFill>
                <a:solidFill>
                  <a:srgbClr val="FFFFFF"/>
                </a:solidFill>
              </a:uFill>
              <a:latin typeface="Times New Roman"/>
            </a:endParaRPr>
          </a:p>
        </p:txBody>
      </p:sp>
      <p:sp>
        <p:nvSpPr>
          <p:cNvPr id="156" name="PlaceHolder 11"/>
          <p:cNvSpPr>
            <a:spLocks noGrp="1"/>
          </p:cNvSpPr>
          <p:nvPr>
            <p:ph type="sldNum"/>
          </p:nvPr>
        </p:nvSpPr>
        <p:spPr>
          <a:xfrm>
            <a:off x="9042240" y="6324480"/>
            <a:ext cx="2539680" cy="456840"/>
          </a:xfrm>
          <a:prstGeom prst="rect">
            <a:avLst/>
          </a:prstGeom>
        </p:spPr>
        <p:txBody>
          <a:bodyPr anchor="b"/>
          <a:lstStyle/>
          <a:p>
            <a:pPr algn="r">
              <a:lnSpc>
                <a:spcPct val="100000"/>
              </a:lnSpc>
            </a:pPr>
            <a:fld id="{32221B0D-A2DB-4A6D-B6C2-915DB1F1CD99}" type="slidenum">
              <a:rPr lang="en-US" sz="1400" b="0" strike="noStrike" spc="-1">
                <a:solidFill>
                  <a:srgbClr val="000000"/>
                </a:solidFill>
                <a:uFill>
                  <a:solidFill>
                    <a:srgbClr val="FFFFFF"/>
                  </a:solidFill>
                </a:uFill>
                <a:latin typeface="Tahoma"/>
              </a:rPr>
              <a:t>‹#›</a:t>
            </a:fld>
            <a:endParaRPr lang="en-US" sz="1400" b="0" strike="noStrike" spc="-1">
              <a:solidFill>
                <a:srgbClr val="000000"/>
              </a:solidFill>
              <a:uFill>
                <a:solidFill>
                  <a:srgbClr val="FFFFFF"/>
                </a:solidFill>
              </a:uFill>
              <a:latin typeface="Times New Roman"/>
            </a:endParaRPr>
          </a:p>
        </p:txBody>
      </p:sp>
      <p:sp>
        <p:nvSpPr>
          <p:cNvPr id="157" name="PlaceHolder 12"/>
          <p:cNvSpPr>
            <a:spLocks noGrp="1"/>
          </p:cNvSpPr>
          <p:nvPr>
            <p:ph type="body"/>
          </p:nvPr>
        </p:nvSpPr>
        <p:spPr>
          <a:xfrm>
            <a:off x="609600" y="1604520"/>
            <a:ext cx="1097232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Tahoma"/>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Tahoma"/>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Tahoma"/>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Tahoma"/>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Tahoma"/>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Tahoma"/>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Tahoma"/>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000"/>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TextShape 3"/>
          <p:cNvSpPr txBox="1"/>
          <p:nvPr/>
        </p:nvSpPr>
        <p:spPr>
          <a:xfrm>
            <a:off x="2514720" y="1828800"/>
            <a:ext cx="777204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Python Programming:
An Introduction to
Computer Science</a:t>
            </a:r>
            <a:endParaRPr lang="en-US" sz="2400" spc="-1">
              <a:solidFill>
                <a:srgbClr val="000000"/>
              </a:solidFill>
              <a:uFill>
                <a:solidFill>
                  <a:srgbClr val="FFFFFF"/>
                </a:solidFill>
              </a:uFill>
              <a:latin typeface="Tahoma"/>
            </a:endParaRPr>
          </a:p>
        </p:txBody>
      </p:sp>
      <p:sp>
        <p:nvSpPr>
          <p:cNvPr id="200" name="TextShape 4"/>
          <p:cNvSpPr txBox="1"/>
          <p:nvPr/>
        </p:nvSpPr>
        <p:spPr>
          <a:xfrm>
            <a:off x="2895600" y="3886200"/>
            <a:ext cx="6400440" cy="1752120"/>
          </a:xfrm>
          <a:prstGeom prst="rect">
            <a:avLst/>
          </a:prstGeom>
          <a:noFill/>
          <a:ln>
            <a:noFill/>
          </a:ln>
        </p:spPr>
        <p:txBody>
          <a:bodyPr/>
          <a:lstStyle/>
          <a:p>
            <a:pPr algn="ctr">
              <a:lnSpc>
                <a:spcPct val="100000"/>
              </a:lnSpc>
            </a:pPr>
            <a:r>
              <a:rPr lang="en-US" sz="3200" spc="-1" dirty="0">
                <a:solidFill>
                  <a:srgbClr val="000000"/>
                </a:solidFill>
                <a:uFill>
                  <a:solidFill>
                    <a:srgbClr val="FFFFFF"/>
                  </a:solidFill>
                </a:uFill>
                <a:latin typeface="Tahoma"/>
              </a:rPr>
              <a:t>Chapter 11
Simulation and Design</a:t>
            </a:r>
            <a:endParaRPr lang="en-US" sz="3200" spc="-1" dirty="0">
              <a:solidFill>
                <a:srgbClr val="000000"/>
              </a:solidFill>
              <a:uFill>
                <a:solidFill>
                  <a:srgbClr val="FFFFFF"/>
                </a:solidFill>
              </a:uFill>
              <a:latin typeface="Arial"/>
            </a:endParaRPr>
          </a:p>
        </p:txBody>
      </p:sp>
      <p:pic>
        <p:nvPicPr>
          <p:cNvPr id="2" name="Picture 1" descr="A book cover of a book&#10;&#10;Description automatically generated">
            <a:extLst>
              <a:ext uri="{FF2B5EF4-FFF2-40B4-BE49-F238E27FC236}">
                <a16:creationId xmlns:a16="http://schemas.microsoft.com/office/drawing/2014/main" id="{889084B6-B672-CA51-3324-F961893AF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2420" y="800100"/>
            <a:ext cx="1635711" cy="20574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Analysis and Specification</a:t>
            </a:r>
            <a:endParaRPr lang="en-US" sz="2400" spc="-1">
              <a:solidFill>
                <a:srgbClr val="000000"/>
              </a:solidFill>
              <a:uFill>
                <a:solidFill>
                  <a:srgbClr val="FFFFFF"/>
                </a:solidFill>
              </a:uFill>
              <a:latin typeface="Tahoma"/>
            </a:endParaRPr>
          </a:p>
        </p:txBody>
      </p:sp>
      <p:sp>
        <p:nvSpPr>
          <p:cNvPr id="241"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b="1" spc="-1">
                <a:solidFill>
                  <a:srgbClr val="000000"/>
                </a:solidFill>
                <a:uFill>
                  <a:solidFill>
                    <a:srgbClr val="FFFFFF"/>
                  </a:solidFill>
                </a:uFill>
                <a:latin typeface="Tahoma"/>
              </a:rPr>
              <a:t>Notes:</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All inputs are assumed to be legal numeric values, no error or validity checking is required.</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In each simulated game, player A serves first.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45"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When we say that player A wins 50% of the time, that doesn</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t mean they win every other game. Rather, it</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more like a coin toss.</a:t>
            </a:r>
          </a:p>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Overall, half the time the coin will come up heads, the other half the time it will come up tails, but one coin toss does not effect the next (it</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possible to get 5 heads in a row).</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49"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2800" spc="-1" dirty="0">
                <a:solidFill>
                  <a:srgbClr val="000000"/>
                </a:solidFill>
                <a:uFill>
                  <a:solidFill>
                    <a:srgbClr val="FFFFFF"/>
                  </a:solidFill>
                </a:uFill>
                <a:latin typeface="Tahoma"/>
              </a:rPr>
              <a:t>Many simulations require events to occur with a certain likelihood. These sorts of simulations are called </a:t>
            </a:r>
            <a:r>
              <a:rPr lang="en-US" sz="2800" i="1" spc="-1" dirty="0">
                <a:solidFill>
                  <a:srgbClr val="000000"/>
                </a:solidFill>
                <a:uFill>
                  <a:solidFill>
                    <a:srgbClr val="FFFFFF"/>
                  </a:solidFill>
                </a:uFill>
                <a:latin typeface="Tahoma"/>
              </a:rPr>
              <a:t>Monte Carlo</a:t>
            </a:r>
            <a:r>
              <a:rPr lang="en-US" sz="2800" spc="-1" dirty="0">
                <a:solidFill>
                  <a:srgbClr val="000000"/>
                </a:solidFill>
                <a:uFill>
                  <a:solidFill>
                    <a:srgbClr val="FFFFFF"/>
                  </a:solidFill>
                </a:uFill>
                <a:latin typeface="Tahoma"/>
              </a:rPr>
              <a:t> algorithms because the results depend on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chance</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probabilities.</a:t>
            </a:r>
            <a:endParaRPr lang="en-US" sz="3200"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dirty="0">
                <a:solidFill>
                  <a:srgbClr val="000000"/>
                </a:solidFill>
                <a:uFill>
                  <a:solidFill>
                    <a:srgbClr val="FFFFFF"/>
                  </a:solidFill>
                </a:uFill>
                <a:latin typeface="Tahoma"/>
              </a:rPr>
              <a:t>Do you remember the chaos program from chapter 1? The apparent randomness of the result came from repeatedly applying a function to generate a sequence of numbers.</a:t>
            </a:r>
            <a:endParaRPr lang="en-US" sz="3200" spc="-1" dirty="0">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53"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A similar approach is used to generate random (technically </a:t>
            </a:r>
            <a:r>
              <a:rPr lang="en-US" sz="2800" i="1" spc="-1">
                <a:solidFill>
                  <a:srgbClr val="000000"/>
                </a:solidFill>
                <a:uFill>
                  <a:solidFill>
                    <a:srgbClr val="FFFFFF"/>
                  </a:solidFill>
                </a:uFill>
                <a:latin typeface="Tahoma"/>
              </a:rPr>
              <a:t>pseudorandom</a:t>
            </a:r>
            <a:r>
              <a:rPr lang="en-US" sz="2800" spc="-1">
                <a:solidFill>
                  <a:srgbClr val="000000"/>
                </a:solidFill>
                <a:uFill>
                  <a:solidFill>
                    <a:srgbClr val="FFFFFF"/>
                  </a:solidFill>
                </a:uFill>
                <a:latin typeface="Tahoma"/>
              </a:rPr>
              <a:t>) numbers.</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A pseudorandom number generator works by starting with a </a:t>
            </a:r>
            <a:r>
              <a:rPr lang="en-US" sz="2800" i="1" spc="-1">
                <a:solidFill>
                  <a:srgbClr val="000000"/>
                </a:solidFill>
                <a:uFill>
                  <a:solidFill>
                    <a:srgbClr val="FFFFFF"/>
                  </a:solidFill>
                </a:uFill>
                <a:latin typeface="Tahoma"/>
              </a:rPr>
              <a:t>seed</a:t>
            </a:r>
            <a:r>
              <a:rPr lang="en-US" sz="2800" spc="-1">
                <a:solidFill>
                  <a:srgbClr val="000000"/>
                </a:solidFill>
                <a:uFill>
                  <a:solidFill>
                    <a:srgbClr val="FFFFFF"/>
                  </a:solidFill>
                </a:uFill>
                <a:latin typeface="Tahoma"/>
              </a:rPr>
              <a:t> value. This value is given to a function to produce a </a:t>
            </a:r>
            <a:r>
              <a:rPr lang="en-US" sz="2800" spc="-1">
                <a:solidFill>
                  <a:srgbClr val="000000"/>
                </a:solidFill>
                <a:uFill>
                  <a:solidFill>
                    <a:srgbClr val="FFFFFF"/>
                  </a:solidFill>
                </a:uFill>
                <a:latin typeface="Times New Roman"/>
              </a:rPr>
              <a:t>“</a:t>
            </a:r>
            <a:r>
              <a:rPr lang="en-US" sz="2800" spc="-1">
                <a:solidFill>
                  <a:srgbClr val="000000"/>
                </a:solidFill>
                <a:uFill>
                  <a:solidFill>
                    <a:srgbClr val="FFFFFF"/>
                  </a:solidFill>
                </a:uFill>
                <a:latin typeface="Tahoma"/>
              </a:rPr>
              <a:t>random</a:t>
            </a:r>
            <a:r>
              <a:rPr lang="en-US" sz="2800" spc="-1">
                <a:solidFill>
                  <a:srgbClr val="000000"/>
                </a:solidFill>
                <a:uFill>
                  <a:solidFill>
                    <a:srgbClr val="FFFFFF"/>
                  </a:solidFill>
                </a:uFill>
                <a:latin typeface="Times New Roman"/>
              </a:rPr>
              <a:t>”</a:t>
            </a:r>
            <a:r>
              <a:rPr lang="en-US" sz="2800" spc="-1">
                <a:solidFill>
                  <a:srgbClr val="000000"/>
                </a:solidFill>
                <a:uFill>
                  <a:solidFill>
                    <a:srgbClr val="FFFFFF"/>
                  </a:solidFill>
                </a:uFill>
                <a:latin typeface="Tahoma"/>
              </a:rPr>
              <a:t> number.</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The next time a random number is required, the current value is fed back into the function to produce a new number.</a:t>
            </a:r>
            <a:endParaRPr lang="en-US" sz="3200" spc="-1">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57"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This sequence of numbers appears to be random, but if you start the process over again with the same seed number, you</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ll get the same sequence of </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random</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 numbers.</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Python provides a library module that contains a number of functions for working with pseudorandom numbers.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61"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These functions derive an initial seed value from the computer</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date and time when the module is loaded, so each time a program is run a different sequence of random numbers is produced.</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The two functions of greatest interest are </a:t>
            </a:r>
            <a:r>
              <a:rPr lang="en-US" sz="3200" spc="-1">
                <a:solidFill>
                  <a:srgbClr val="000000"/>
                </a:solidFill>
                <a:uFill>
                  <a:solidFill>
                    <a:srgbClr val="FFFFFF"/>
                  </a:solidFill>
                </a:uFill>
                <a:latin typeface="Courier New"/>
              </a:rPr>
              <a:t>randrange</a:t>
            </a:r>
            <a:r>
              <a:rPr lang="en-US" sz="3200" spc="-1">
                <a:solidFill>
                  <a:srgbClr val="000000"/>
                </a:solidFill>
                <a:uFill>
                  <a:solidFill>
                    <a:srgbClr val="FFFFFF"/>
                  </a:solidFill>
                </a:uFill>
                <a:latin typeface="Tahoma"/>
              </a:rPr>
              <a:t> and </a:t>
            </a:r>
            <a:r>
              <a:rPr lang="en-US" sz="3200" spc="-1">
                <a:solidFill>
                  <a:srgbClr val="000000"/>
                </a:solidFill>
                <a:uFill>
                  <a:solidFill>
                    <a:srgbClr val="FFFFFF"/>
                  </a:solidFill>
                </a:uFill>
                <a:latin typeface="Courier New"/>
              </a:rPr>
              <a:t>random</a:t>
            </a:r>
            <a:r>
              <a:rPr lang="en-US" sz="3200" spc="-1">
                <a:solidFill>
                  <a:srgbClr val="000000"/>
                </a:solidFill>
                <a:uFill>
                  <a:solidFill>
                    <a:srgbClr val="FFFFFF"/>
                  </a:solidFill>
                </a:uFill>
                <a:latin typeface="Tahoma"/>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65"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The </a:t>
            </a:r>
            <a:r>
              <a:rPr lang="en-US" sz="2800" spc="-1">
                <a:solidFill>
                  <a:srgbClr val="000000"/>
                </a:solidFill>
                <a:uFill>
                  <a:solidFill>
                    <a:srgbClr val="FFFFFF"/>
                  </a:solidFill>
                </a:uFill>
                <a:latin typeface="Courier New"/>
              </a:rPr>
              <a:t>randrange</a:t>
            </a:r>
            <a:r>
              <a:rPr lang="en-US" sz="2800" spc="-1">
                <a:solidFill>
                  <a:srgbClr val="000000"/>
                </a:solidFill>
                <a:uFill>
                  <a:solidFill>
                    <a:srgbClr val="FFFFFF"/>
                  </a:solidFill>
                </a:uFill>
                <a:latin typeface="Tahoma"/>
              </a:rPr>
              <a:t> function is used to select a pseudorandom int from a given range.</a:t>
            </a:r>
            <a:endParaRPr lang="en-US" sz="3200" spc="-1">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The syntax is similar to that of the </a:t>
            </a:r>
            <a:r>
              <a:rPr lang="en-US" sz="2800" spc="-1">
                <a:solidFill>
                  <a:srgbClr val="000000"/>
                </a:solidFill>
                <a:uFill>
                  <a:solidFill>
                    <a:srgbClr val="FFFFFF"/>
                  </a:solidFill>
                </a:uFill>
                <a:latin typeface="Courier New"/>
              </a:rPr>
              <a:t>range</a:t>
            </a:r>
            <a:r>
              <a:rPr lang="en-US" sz="2800" spc="-1">
                <a:solidFill>
                  <a:srgbClr val="000000"/>
                </a:solidFill>
                <a:uFill>
                  <a:solidFill>
                    <a:srgbClr val="FFFFFF"/>
                  </a:solidFill>
                </a:uFill>
                <a:latin typeface="Tahoma"/>
              </a:rPr>
              <a:t> command.</a:t>
            </a:r>
            <a:endParaRPr lang="en-US" sz="3200" spc="-1">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Courier New"/>
              </a:rPr>
              <a:t>randrange(1,6)</a:t>
            </a:r>
            <a:r>
              <a:rPr lang="en-US" sz="2800" spc="-1">
                <a:solidFill>
                  <a:srgbClr val="000000"/>
                </a:solidFill>
                <a:uFill>
                  <a:solidFill>
                    <a:srgbClr val="FFFFFF"/>
                  </a:solidFill>
                </a:uFill>
                <a:latin typeface="Tahoma"/>
              </a:rPr>
              <a:t> returns some number from </a:t>
            </a:r>
            <a:r>
              <a:rPr lang="en-US" sz="2800" spc="-1">
                <a:solidFill>
                  <a:srgbClr val="000000"/>
                </a:solidFill>
                <a:uFill>
                  <a:solidFill>
                    <a:srgbClr val="FFFFFF"/>
                  </a:solidFill>
                </a:uFill>
                <a:latin typeface="Courier New"/>
              </a:rPr>
              <a:t>[1,2,3,4,5]</a:t>
            </a:r>
            <a:r>
              <a:rPr lang="en-US" sz="2800" spc="-1">
                <a:solidFill>
                  <a:srgbClr val="000000"/>
                </a:solidFill>
                <a:uFill>
                  <a:solidFill>
                    <a:srgbClr val="FFFFFF"/>
                  </a:solidFill>
                </a:uFill>
                <a:latin typeface="Tahoma"/>
              </a:rPr>
              <a:t> and </a:t>
            </a:r>
            <a:r>
              <a:rPr lang="en-US" sz="2800" spc="-1">
                <a:solidFill>
                  <a:srgbClr val="000000"/>
                </a:solidFill>
                <a:uFill>
                  <a:solidFill>
                    <a:srgbClr val="FFFFFF"/>
                  </a:solidFill>
                </a:uFill>
                <a:latin typeface="Courier New"/>
              </a:rPr>
              <a:t>randrange(5,105,5)</a:t>
            </a:r>
            <a:r>
              <a:rPr lang="en-US" sz="2800" spc="-1">
                <a:solidFill>
                  <a:srgbClr val="000000"/>
                </a:solidFill>
                <a:uFill>
                  <a:solidFill>
                    <a:srgbClr val="FFFFFF"/>
                  </a:solidFill>
                </a:uFill>
                <a:latin typeface="Tahoma"/>
              </a:rPr>
              <a:t> returns a multiple of 5 between 5 and 100, inclusive.</a:t>
            </a:r>
            <a:endParaRPr lang="en-US" sz="3200" spc="-1">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Ranges go up to, but don’t include, the stopping value.</a:t>
            </a:r>
            <a:endParaRPr lang="en-US" sz="3200" spc="-1">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67" name="TextShape 2"/>
          <p:cNvSpPr txBox="1"/>
          <p:nvPr/>
        </p:nvSpPr>
        <p:spPr>
          <a:xfrm>
            <a:off x="2706600" y="2017800"/>
            <a:ext cx="380952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Each call to </a:t>
            </a:r>
            <a:r>
              <a:rPr lang="en-US" sz="2800" spc="-1">
                <a:solidFill>
                  <a:srgbClr val="000000"/>
                </a:solidFill>
                <a:uFill>
                  <a:solidFill>
                    <a:srgbClr val="FFFFFF"/>
                  </a:solidFill>
                </a:uFill>
                <a:latin typeface="Courier New"/>
              </a:rPr>
              <a:t>randrange</a:t>
            </a:r>
            <a:r>
              <a:rPr lang="en-US" sz="2800" spc="-1">
                <a:solidFill>
                  <a:srgbClr val="000000"/>
                </a:solidFill>
                <a:uFill>
                  <a:solidFill>
                    <a:srgbClr val="FFFFFF"/>
                  </a:solidFill>
                </a:uFill>
                <a:latin typeface="Tahoma"/>
              </a:rPr>
              <a:t> generates a new pseudorandom int.</a:t>
            </a:r>
            <a:endParaRPr lang="en-US" sz="3200" spc="-1">
              <a:solidFill>
                <a:srgbClr val="000000"/>
              </a:solidFill>
              <a:uFill>
                <a:solidFill>
                  <a:srgbClr val="FFFFFF"/>
                </a:solidFill>
              </a:uFill>
              <a:latin typeface="Tahoma"/>
            </a:endParaRPr>
          </a:p>
        </p:txBody>
      </p:sp>
      <p:sp>
        <p:nvSpPr>
          <p:cNvPr id="268" name="TextShape 3"/>
          <p:cNvSpPr txBox="1"/>
          <p:nvPr/>
        </p:nvSpPr>
        <p:spPr>
          <a:xfrm>
            <a:off x="6248280" y="2017800"/>
            <a:ext cx="5154288" cy="4114440"/>
          </a:xfrm>
          <a:prstGeom prst="rect">
            <a:avLst/>
          </a:prstGeom>
          <a:noFill/>
          <a:ln>
            <a:noFill/>
          </a:ln>
        </p:spPr>
        <p:txBody>
          <a:bodyPr/>
          <a:lstStyle/>
          <a:p>
            <a:pPr marL="343080" indent="-342720">
              <a:lnSpc>
                <a:spcPct val="90000"/>
              </a:lnSpc>
            </a:pPr>
            <a:r>
              <a:rPr lang="en-US" sz="2000" spc="-1" dirty="0">
                <a:solidFill>
                  <a:srgbClr val="000000"/>
                </a:solidFill>
                <a:uFill>
                  <a:solidFill>
                    <a:srgbClr val="FFFFFF"/>
                  </a:solidFill>
                </a:uFill>
                <a:latin typeface="Courier New"/>
              </a:rPr>
              <a:t>&gt;&gt;&gt; from random import </a:t>
            </a:r>
            <a:r>
              <a:rPr lang="en-US" sz="2000" spc="-1" dirty="0" err="1">
                <a:solidFill>
                  <a:srgbClr val="000000"/>
                </a:solidFill>
                <a:uFill>
                  <a:solidFill>
                    <a:srgbClr val="FFFFFF"/>
                  </a:solidFill>
                </a:uFill>
                <a:latin typeface="Courier New"/>
              </a:rPr>
              <a:t>randrange</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a:t>
            </a:r>
            <a:r>
              <a:rPr lang="en-US" sz="2000" spc="-1" dirty="0" err="1">
                <a:solidFill>
                  <a:srgbClr val="000000"/>
                </a:solidFill>
                <a:uFill>
                  <a:solidFill>
                    <a:srgbClr val="FFFFFF"/>
                  </a:solidFill>
                </a:uFill>
                <a:latin typeface="Courier New"/>
              </a:rPr>
              <a:t>randrange</a:t>
            </a:r>
            <a:r>
              <a:rPr lang="en-US" sz="2000" spc="-1" dirty="0">
                <a:solidFill>
                  <a:srgbClr val="000000"/>
                </a:solidFill>
                <a:uFill>
                  <a:solidFill>
                    <a:srgbClr val="FFFFFF"/>
                  </a:solidFill>
                </a:uFill>
                <a:latin typeface="Courier New"/>
              </a:rPr>
              <a:t>(1,6)</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5</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a:t>
            </a:r>
            <a:r>
              <a:rPr lang="en-US" sz="2000" spc="-1" dirty="0" err="1">
                <a:solidFill>
                  <a:srgbClr val="000000"/>
                </a:solidFill>
                <a:uFill>
                  <a:solidFill>
                    <a:srgbClr val="FFFFFF"/>
                  </a:solidFill>
                </a:uFill>
                <a:latin typeface="Courier New"/>
              </a:rPr>
              <a:t>randrange</a:t>
            </a:r>
            <a:r>
              <a:rPr lang="en-US" sz="2000" spc="-1" dirty="0">
                <a:solidFill>
                  <a:srgbClr val="000000"/>
                </a:solidFill>
                <a:uFill>
                  <a:solidFill>
                    <a:srgbClr val="FFFFFF"/>
                  </a:solidFill>
                </a:uFill>
                <a:latin typeface="Courier New"/>
              </a:rPr>
              <a:t>(1,6)</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3</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a:t>
            </a:r>
            <a:r>
              <a:rPr lang="en-US" sz="2000" spc="-1" dirty="0" err="1">
                <a:solidFill>
                  <a:srgbClr val="000000"/>
                </a:solidFill>
                <a:uFill>
                  <a:solidFill>
                    <a:srgbClr val="FFFFFF"/>
                  </a:solidFill>
                </a:uFill>
                <a:latin typeface="Courier New"/>
              </a:rPr>
              <a:t>randrange</a:t>
            </a:r>
            <a:r>
              <a:rPr lang="en-US" sz="2000" spc="-1" dirty="0">
                <a:solidFill>
                  <a:srgbClr val="000000"/>
                </a:solidFill>
                <a:uFill>
                  <a:solidFill>
                    <a:srgbClr val="FFFFFF"/>
                  </a:solidFill>
                </a:uFill>
                <a:latin typeface="Courier New"/>
              </a:rPr>
              <a:t>(1,6)</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2</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a:t>
            </a:r>
            <a:r>
              <a:rPr lang="en-US" sz="2000" spc="-1" dirty="0" err="1">
                <a:solidFill>
                  <a:srgbClr val="000000"/>
                </a:solidFill>
                <a:uFill>
                  <a:solidFill>
                    <a:srgbClr val="FFFFFF"/>
                  </a:solidFill>
                </a:uFill>
                <a:latin typeface="Courier New"/>
              </a:rPr>
              <a:t>randrange</a:t>
            </a:r>
            <a:r>
              <a:rPr lang="en-US" sz="2000" spc="-1" dirty="0">
                <a:solidFill>
                  <a:srgbClr val="000000"/>
                </a:solidFill>
                <a:uFill>
                  <a:solidFill>
                    <a:srgbClr val="FFFFFF"/>
                  </a:solidFill>
                </a:uFill>
                <a:latin typeface="Courier New"/>
              </a:rPr>
              <a:t>(1,6)</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5</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a:t>
            </a:r>
            <a:r>
              <a:rPr lang="en-US" sz="2000" spc="-1" dirty="0" err="1">
                <a:solidFill>
                  <a:srgbClr val="000000"/>
                </a:solidFill>
                <a:uFill>
                  <a:solidFill>
                    <a:srgbClr val="FFFFFF"/>
                  </a:solidFill>
                </a:uFill>
                <a:latin typeface="Courier New"/>
              </a:rPr>
              <a:t>randrange</a:t>
            </a:r>
            <a:r>
              <a:rPr lang="en-US" sz="2000" spc="-1" dirty="0">
                <a:solidFill>
                  <a:srgbClr val="000000"/>
                </a:solidFill>
                <a:uFill>
                  <a:solidFill>
                    <a:srgbClr val="FFFFFF"/>
                  </a:solidFill>
                </a:uFill>
                <a:latin typeface="Courier New"/>
              </a:rPr>
              <a:t>(1,6)</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5</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a:t>
            </a:r>
            <a:r>
              <a:rPr lang="en-US" sz="2000" spc="-1" dirty="0" err="1">
                <a:solidFill>
                  <a:srgbClr val="000000"/>
                </a:solidFill>
                <a:uFill>
                  <a:solidFill>
                    <a:srgbClr val="FFFFFF"/>
                  </a:solidFill>
                </a:uFill>
                <a:latin typeface="Courier New"/>
              </a:rPr>
              <a:t>randrange</a:t>
            </a:r>
            <a:r>
              <a:rPr lang="en-US" sz="2000" spc="-1" dirty="0">
                <a:solidFill>
                  <a:srgbClr val="000000"/>
                </a:solidFill>
                <a:uFill>
                  <a:solidFill>
                    <a:srgbClr val="FFFFFF"/>
                  </a:solidFill>
                </a:uFill>
                <a:latin typeface="Courier New"/>
              </a:rPr>
              <a:t>(1,6)</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5</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a:t>
            </a:r>
            <a:r>
              <a:rPr lang="en-US" sz="2000" spc="-1" dirty="0" err="1">
                <a:solidFill>
                  <a:srgbClr val="000000"/>
                </a:solidFill>
                <a:uFill>
                  <a:solidFill>
                    <a:srgbClr val="FFFFFF"/>
                  </a:solidFill>
                </a:uFill>
                <a:latin typeface="Courier New"/>
              </a:rPr>
              <a:t>randrange</a:t>
            </a:r>
            <a:r>
              <a:rPr lang="en-US" sz="2000" spc="-1" dirty="0">
                <a:solidFill>
                  <a:srgbClr val="000000"/>
                </a:solidFill>
                <a:uFill>
                  <a:solidFill>
                    <a:srgbClr val="FFFFFF"/>
                  </a:solidFill>
                </a:uFill>
                <a:latin typeface="Courier New"/>
              </a:rPr>
              <a:t>(1,6)</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4</a:t>
            </a:r>
            <a:endParaRPr lang="en-US" sz="4000" spc="-1" dirty="0">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74"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The value 5 comes up over half the time, demonstrating the probabilistic nature of random numbers.</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Over time, this function will produce a uniform distribution, which means that all values will appear an approximately equal number of times.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78"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The </a:t>
            </a:r>
            <a:r>
              <a:rPr lang="en-US" sz="3200" spc="-1">
                <a:solidFill>
                  <a:srgbClr val="000000"/>
                </a:solidFill>
                <a:uFill>
                  <a:solidFill>
                    <a:srgbClr val="FFFFFF"/>
                  </a:solidFill>
                </a:uFill>
                <a:latin typeface="Courier New"/>
              </a:rPr>
              <a:t>random</a:t>
            </a:r>
            <a:r>
              <a:rPr lang="en-US" sz="3200" spc="-1">
                <a:solidFill>
                  <a:srgbClr val="000000"/>
                </a:solidFill>
                <a:uFill>
                  <a:solidFill>
                    <a:srgbClr val="FFFFFF"/>
                  </a:solidFill>
                </a:uFill>
                <a:latin typeface="Tahoma"/>
              </a:rPr>
              <a:t> function is used to generate pseudorandom floating point values.</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It takes no parameters and returns values uniformly distributed between 0 and 1 (including 0 but excluding 1).</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Objectives</a:t>
            </a:r>
            <a:endParaRPr lang="en-US" sz="2400" spc="-1">
              <a:solidFill>
                <a:srgbClr val="000000"/>
              </a:solidFill>
              <a:uFill>
                <a:solidFill>
                  <a:srgbClr val="FFFFFF"/>
                </a:solidFill>
              </a:uFill>
              <a:latin typeface="Tahoma"/>
            </a:endParaRPr>
          </a:p>
        </p:txBody>
      </p:sp>
      <p:sp>
        <p:nvSpPr>
          <p:cNvPr id="205" name="TextShape 4"/>
          <p:cNvSpPr txBox="1"/>
          <p:nvPr/>
        </p:nvSpPr>
        <p:spPr>
          <a:xfrm>
            <a:off x="1463040" y="2017800"/>
            <a:ext cx="9015600" cy="4114440"/>
          </a:xfrm>
          <a:prstGeom prst="rect">
            <a:avLst/>
          </a:prstGeom>
          <a:noFill/>
          <a:ln>
            <a:noFill/>
          </a:ln>
        </p:spPr>
        <p:txBody>
          <a:bodyPr/>
          <a:lstStyle/>
          <a:p>
            <a:pPr marL="343080" indent="-342720">
              <a:buClr>
                <a:srgbClr val="3333CC"/>
              </a:buClr>
              <a:buSzPct val="60000"/>
              <a:buFont typeface="Wingdings" charset="2"/>
              <a:buChar char=""/>
            </a:pPr>
            <a:r>
              <a:rPr lang="en-US" sz="2800" spc="-1" dirty="0">
                <a:solidFill>
                  <a:srgbClr val="000000"/>
                </a:solidFill>
                <a:uFill>
                  <a:solidFill>
                    <a:srgbClr val="FFFFFF"/>
                  </a:solidFill>
                </a:uFill>
                <a:latin typeface="Tahoma"/>
              </a:rPr>
              <a:t>To understand the potential applications of simulation as a way to solve real-world problems.</a:t>
            </a:r>
            <a:endParaRPr lang="en-US" sz="3200"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dirty="0">
                <a:solidFill>
                  <a:srgbClr val="000000"/>
                </a:solidFill>
                <a:uFill>
                  <a:solidFill>
                    <a:srgbClr val="FFFFFF"/>
                  </a:solidFill>
                </a:uFill>
                <a:latin typeface="Tahoma"/>
              </a:rPr>
              <a:t>To understand pseudorandom numbers and their application in Monte Carlo simulations.</a:t>
            </a:r>
            <a:endParaRPr lang="en-US" sz="3200"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dirty="0">
                <a:solidFill>
                  <a:srgbClr val="000000"/>
                </a:solidFill>
                <a:uFill>
                  <a:solidFill>
                    <a:srgbClr val="FFFFFF"/>
                  </a:solidFill>
                </a:uFill>
                <a:latin typeface="Tahoma"/>
              </a:rPr>
              <a:t>To understand and be able to apply top-down and spiral design techniques in writing complex programs.</a:t>
            </a:r>
          </a:p>
          <a:p>
            <a:pPr marL="343080" indent="-342720">
              <a:buClr>
                <a:srgbClr val="3333CC"/>
              </a:buClr>
              <a:buSzPct val="60000"/>
              <a:buFont typeface="Wingdings" charset="2"/>
              <a:buChar char=""/>
            </a:pPr>
            <a:r>
              <a:rPr lang="en-US" sz="2800" spc="-1" dirty="0">
                <a:solidFill>
                  <a:srgbClr val="000000"/>
                </a:solidFill>
                <a:uFill>
                  <a:solidFill>
                    <a:srgbClr val="FFFFFF"/>
                  </a:solidFill>
                </a:uFill>
                <a:latin typeface="Tahoma"/>
              </a:rPr>
              <a:t>To understand unit-testing and be able to apply this technique in the implementation and debugging of complex programming.</a:t>
            </a:r>
          </a:p>
          <a:p>
            <a:pPr marL="343080" indent="-342720">
              <a:buClr>
                <a:srgbClr val="3333CC"/>
              </a:buClr>
              <a:buSzPct val="60000"/>
              <a:buFont typeface="Wingdings" charset="2"/>
              <a:buChar char=""/>
            </a:pPr>
            <a:endParaRPr lang="en-US" sz="3200" spc="-1" dirty="0">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82" name="TextShape 4"/>
          <p:cNvSpPr txBox="1"/>
          <p:nvPr/>
        </p:nvSpPr>
        <p:spPr>
          <a:xfrm>
            <a:off x="2706600" y="2017800"/>
            <a:ext cx="7772040" cy="4114440"/>
          </a:xfrm>
          <a:prstGeom prst="rect">
            <a:avLst/>
          </a:prstGeom>
          <a:noFill/>
          <a:ln>
            <a:noFill/>
          </a:ln>
        </p:spPr>
        <p:txBody>
          <a:bodyPr/>
          <a:lstStyle/>
          <a:p>
            <a:pPr marL="343080" indent="-342720">
              <a:lnSpc>
                <a:spcPct val="90000"/>
              </a:lnSpc>
            </a:pPr>
            <a:r>
              <a:rPr lang="en-US" sz="2000" spc="-1" dirty="0">
                <a:solidFill>
                  <a:srgbClr val="000000"/>
                </a:solidFill>
                <a:uFill>
                  <a:solidFill>
                    <a:srgbClr val="FFFFFF"/>
                  </a:solidFill>
                </a:uFill>
                <a:latin typeface="Courier New"/>
              </a:rPr>
              <a:t>&gt;&gt;&gt; from random import random</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random()</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0.79432800912898816</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random()</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0.00049858619405451776</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random()</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0.1341231400816878</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random()</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0.98724554535361653</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random()</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0.21429424175032197</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random()</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0.23903583712127141</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&gt;&gt;&gt; random()</a:t>
            </a:r>
            <a:endParaRPr lang="en-US" sz="4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0.72918328843408919</a:t>
            </a:r>
            <a:endParaRPr lang="en-US" sz="3200" spc="-1" dirty="0">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86"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The racquetball simulation makes use of the </a:t>
            </a:r>
            <a:r>
              <a:rPr lang="en-US" sz="2800" spc="-1" dirty="0">
                <a:solidFill>
                  <a:srgbClr val="000000"/>
                </a:solidFill>
                <a:uFill>
                  <a:solidFill>
                    <a:srgbClr val="FFFFFF"/>
                  </a:solidFill>
                </a:uFill>
                <a:latin typeface="Courier New"/>
              </a:rPr>
              <a:t>random</a:t>
            </a:r>
            <a:r>
              <a:rPr lang="en-US" sz="2800" spc="-1" dirty="0">
                <a:solidFill>
                  <a:srgbClr val="000000"/>
                </a:solidFill>
                <a:uFill>
                  <a:solidFill>
                    <a:srgbClr val="FFFFFF"/>
                  </a:solidFill>
                </a:uFill>
                <a:latin typeface="Tahoma"/>
              </a:rPr>
              <a:t> function to determine if a player has won a serve.</a:t>
            </a:r>
            <a:endParaRPr lang="en-US" sz="3200" spc="-1" dirty="0">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Suppose a player</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s service probability is 70%, or 0.70.</a:t>
            </a:r>
            <a:br>
              <a:rPr lang="en-US" sz="3200" spc="-1" dirty="0">
                <a:solidFill>
                  <a:srgbClr val="000000"/>
                </a:solidFill>
                <a:uFill>
                  <a:solidFill>
                    <a:srgbClr val="FFFFFF"/>
                  </a:solidFill>
                </a:uFill>
                <a:latin typeface="Tahoma"/>
              </a:rPr>
            </a:br>
            <a:r>
              <a:rPr lang="en-US" sz="2800" spc="-1" dirty="0">
                <a:solidFill>
                  <a:srgbClr val="000000"/>
                </a:solidFill>
                <a:uFill>
                  <a:solidFill>
                    <a:srgbClr val="FFFFFF"/>
                  </a:solidFill>
                </a:uFill>
                <a:latin typeface="Courier New"/>
              </a:rPr>
              <a:t>if &lt;player wins serve&gt;:</a:t>
            </a:r>
            <a:br>
              <a:rPr lang="en-US" sz="2800" spc="-1" dirty="0">
                <a:solidFill>
                  <a:srgbClr val="000000"/>
                </a:solidFill>
                <a:uFill>
                  <a:solidFill>
                    <a:srgbClr val="FFFFFF"/>
                  </a:solidFill>
                </a:uFill>
                <a:latin typeface="Courier New"/>
              </a:rPr>
            </a:br>
            <a:r>
              <a:rPr lang="en-US" sz="2800" spc="-1" dirty="0">
                <a:solidFill>
                  <a:srgbClr val="000000"/>
                </a:solidFill>
                <a:uFill>
                  <a:solidFill>
                    <a:srgbClr val="FFFFFF"/>
                  </a:solidFill>
                </a:uFill>
                <a:latin typeface="Courier New"/>
              </a:rPr>
              <a:t>   score = score + 1</a:t>
            </a:r>
            <a:endParaRPr lang="en-US" sz="3200" spc="-1" dirty="0">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We need to insert a probabilistic function that will succeed 70% of the time.</a:t>
            </a:r>
            <a:endParaRPr lang="en-US" sz="3200" spc="-1" dirty="0">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90"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Suppose we generate a random number between 0 and 1. Exactly 70% of the interval 0..1 is to the left of 0.7.</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So 70% of the time the random number will be &lt; 0.7, and it will be ≥ 0.7 the other 30% of the time. (The = goes on the upper end since the random number generator can produce a 0 but not a 1.)</a:t>
            </a:r>
            <a:endParaRPr lang="en-US" sz="3200" spc="-1">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Pseudo-Random Numbers</a:t>
            </a:r>
            <a:endParaRPr lang="en-US" sz="2400" spc="-1" dirty="0">
              <a:solidFill>
                <a:srgbClr val="000000"/>
              </a:solidFill>
              <a:uFill>
                <a:solidFill>
                  <a:srgbClr val="FFFFFF"/>
                </a:solidFill>
              </a:uFill>
              <a:latin typeface="Tahoma"/>
            </a:endParaRPr>
          </a:p>
        </p:txBody>
      </p:sp>
      <p:sp>
        <p:nvSpPr>
          <p:cNvPr id="294"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If </a:t>
            </a:r>
            <a:r>
              <a:rPr lang="en-US" sz="3200" spc="-1" dirty="0">
                <a:solidFill>
                  <a:srgbClr val="000000"/>
                </a:solidFill>
                <a:uFill>
                  <a:solidFill>
                    <a:srgbClr val="FFFFFF"/>
                  </a:solidFill>
                </a:uFill>
                <a:latin typeface="Courier New"/>
              </a:rPr>
              <a:t>prob</a:t>
            </a:r>
            <a:r>
              <a:rPr lang="en-US" sz="3200" spc="-1" dirty="0">
                <a:solidFill>
                  <a:srgbClr val="000000"/>
                </a:solidFill>
                <a:uFill>
                  <a:solidFill>
                    <a:srgbClr val="FFFFFF"/>
                  </a:solidFill>
                </a:uFill>
                <a:latin typeface="Tahoma"/>
              </a:rPr>
              <a:t> represents the probability of winning the server, the condition </a:t>
            </a:r>
            <a:r>
              <a:rPr lang="en-US" sz="3200" spc="-1" dirty="0">
                <a:solidFill>
                  <a:srgbClr val="000000"/>
                </a:solidFill>
                <a:uFill>
                  <a:solidFill>
                    <a:srgbClr val="FFFFFF"/>
                  </a:solidFill>
                </a:uFill>
                <a:latin typeface="Courier New"/>
              </a:rPr>
              <a:t>random() &lt; prob</a:t>
            </a:r>
            <a:r>
              <a:rPr lang="en-US" sz="3200" spc="-1" dirty="0">
                <a:solidFill>
                  <a:srgbClr val="000000"/>
                </a:solidFill>
                <a:uFill>
                  <a:solidFill>
                    <a:srgbClr val="FFFFFF"/>
                  </a:solidFill>
                </a:uFill>
                <a:latin typeface="Tahoma"/>
              </a:rPr>
              <a:t> will succeed with the correct probability.</a:t>
            </a:r>
            <a:br>
              <a:rPr lang="en-US" sz="3200" spc="-1" dirty="0">
                <a:solidFill>
                  <a:srgbClr val="000000"/>
                </a:solidFill>
                <a:uFill>
                  <a:solidFill>
                    <a:srgbClr val="FFFFFF"/>
                  </a:solidFill>
                </a:uFill>
                <a:latin typeface="Tahoma"/>
              </a:rPr>
            </a:br>
            <a:r>
              <a:rPr lang="en-US" sz="3200" spc="-1" dirty="0">
                <a:solidFill>
                  <a:srgbClr val="000000"/>
                </a:solidFill>
                <a:uFill>
                  <a:solidFill>
                    <a:srgbClr val="FFFFFF"/>
                  </a:solidFill>
                </a:uFill>
                <a:latin typeface="Courier New"/>
              </a:rPr>
              <a:t>if random() &lt; prob:</a:t>
            </a:r>
            <a:br>
              <a:rPr lang="en-US" sz="3200" spc="-1" dirty="0">
                <a:solidFill>
                  <a:srgbClr val="000000"/>
                </a:solidFill>
                <a:uFill>
                  <a:solidFill>
                    <a:srgbClr val="FFFFFF"/>
                  </a:solidFill>
                </a:uFill>
                <a:latin typeface="Courier New"/>
              </a:rPr>
            </a:br>
            <a:r>
              <a:rPr lang="en-US" sz="3200" spc="-1" dirty="0">
                <a:solidFill>
                  <a:srgbClr val="000000"/>
                </a:solidFill>
                <a:uFill>
                  <a:solidFill>
                    <a:srgbClr val="FFFFFF"/>
                  </a:solidFill>
                </a:uFill>
                <a:latin typeface="Courier New"/>
              </a:rPr>
              <a:t>    score = score + 1</a:t>
            </a:r>
            <a:endParaRPr lang="en-US" sz="3200" spc="-1" dirty="0">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Top-Down Design</a:t>
            </a:r>
            <a:endParaRPr lang="en-US" sz="2400" spc="-1">
              <a:solidFill>
                <a:srgbClr val="000000"/>
              </a:solidFill>
              <a:uFill>
                <a:solidFill>
                  <a:srgbClr val="FFFFFF"/>
                </a:solidFill>
              </a:uFill>
              <a:latin typeface="Tahoma"/>
            </a:endParaRPr>
          </a:p>
        </p:txBody>
      </p:sp>
      <p:sp>
        <p:nvSpPr>
          <p:cNvPr id="298"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In </a:t>
            </a:r>
            <a:r>
              <a:rPr lang="en-US" sz="2800" i="1" spc="-1">
                <a:solidFill>
                  <a:srgbClr val="000000"/>
                </a:solidFill>
                <a:uFill>
                  <a:solidFill>
                    <a:srgbClr val="FFFFFF"/>
                  </a:solidFill>
                </a:uFill>
                <a:latin typeface="Tahoma"/>
              </a:rPr>
              <a:t>top-down design</a:t>
            </a:r>
            <a:r>
              <a:rPr lang="en-US" sz="2800" spc="-1">
                <a:solidFill>
                  <a:srgbClr val="000000"/>
                </a:solidFill>
                <a:uFill>
                  <a:solidFill>
                    <a:srgbClr val="FFFFFF"/>
                  </a:solidFill>
                </a:uFill>
                <a:latin typeface="Tahoma"/>
              </a:rPr>
              <a:t>, a complex problem is expressed as a solution in terms of smaller, simpler problems.</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These smaller problems are then solved by expressing them in terms of smaller, simpler problems.</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This continues until the problems are trivial to solve. The little pieces are then put back together as a solution to the original problem!</a:t>
            </a:r>
            <a:endParaRPr lang="en-US" sz="3200" spc="-1">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Top-Level Design</a:t>
            </a:r>
            <a:endParaRPr lang="en-US" sz="2400" spc="-1">
              <a:solidFill>
                <a:srgbClr val="000000"/>
              </a:solidFill>
              <a:uFill>
                <a:solidFill>
                  <a:srgbClr val="FFFFFF"/>
                </a:solidFill>
              </a:uFill>
              <a:latin typeface="Tahoma"/>
            </a:endParaRPr>
          </a:p>
        </p:txBody>
      </p:sp>
      <p:sp>
        <p:nvSpPr>
          <p:cNvPr id="302" name="TextShape 4"/>
          <p:cNvSpPr txBox="1"/>
          <p:nvPr/>
        </p:nvSpPr>
        <p:spPr>
          <a:xfrm>
            <a:off x="1051560" y="2017800"/>
            <a:ext cx="10808208" cy="4114440"/>
          </a:xfrm>
          <a:prstGeom prst="rect">
            <a:avLst/>
          </a:prstGeom>
          <a:noFill/>
          <a:ln>
            <a:noFill/>
          </a:ln>
        </p:spPr>
        <p:txBody>
          <a:bodyPr/>
          <a:lstStyle/>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Typically a program uses the </a:t>
            </a:r>
            <a:r>
              <a:rPr lang="en-US" sz="3200" i="1" spc="-1" dirty="0">
                <a:solidFill>
                  <a:srgbClr val="000000"/>
                </a:solidFill>
                <a:uFill>
                  <a:solidFill>
                    <a:srgbClr val="FFFFFF"/>
                  </a:solidFill>
                </a:uFill>
                <a:latin typeface="Tahoma"/>
              </a:rPr>
              <a:t>input</a:t>
            </a:r>
            <a:r>
              <a:rPr lang="en-US" sz="3200" spc="-1" dirty="0">
                <a:solidFill>
                  <a:srgbClr val="000000"/>
                </a:solidFill>
                <a:uFill>
                  <a:solidFill>
                    <a:srgbClr val="FFFFFF"/>
                  </a:solidFill>
                </a:uFill>
                <a:latin typeface="Tahoma"/>
              </a:rPr>
              <a:t>, </a:t>
            </a:r>
            <a:r>
              <a:rPr lang="en-US" sz="3200" i="1" spc="-1" dirty="0">
                <a:solidFill>
                  <a:srgbClr val="000000"/>
                </a:solidFill>
                <a:uFill>
                  <a:solidFill>
                    <a:srgbClr val="FFFFFF"/>
                  </a:solidFill>
                </a:uFill>
                <a:latin typeface="Tahoma"/>
              </a:rPr>
              <a:t>process</a:t>
            </a:r>
            <a:r>
              <a:rPr lang="en-US" sz="3200" spc="-1" dirty="0">
                <a:solidFill>
                  <a:srgbClr val="000000"/>
                </a:solidFill>
                <a:uFill>
                  <a:solidFill>
                    <a:srgbClr val="FFFFFF"/>
                  </a:solidFill>
                </a:uFill>
                <a:latin typeface="Tahoma"/>
              </a:rPr>
              <a:t>, </a:t>
            </a:r>
            <a:r>
              <a:rPr lang="en-US" sz="3200" i="1" spc="-1" dirty="0">
                <a:solidFill>
                  <a:srgbClr val="000000"/>
                </a:solidFill>
                <a:uFill>
                  <a:solidFill>
                    <a:srgbClr val="FFFFFF"/>
                  </a:solidFill>
                </a:uFill>
                <a:latin typeface="Tahoma"/>
              </a:rPr>
              <a:t>output</a:t>
            </a:r>
            <a:r>
              <a:rPr lang="en-US" sz="3200" spc="-1" dirty="0">
                <a:solidFill>
                  <a:srgbClr val="000000"/>
                </a:solidFill>
                <a:uFill>
                  <a:solidFill>
                    <a:srgbClr val="FFFFFF"/>
                  </a:solidFill>
                </a:uFill>
                <a:latin typeface="Tahoma"/>
              </a:rPr>
              <a:t> pattern.</a:t>
            </a:r>
          </a:p>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The algorithm for the racquetball simulation:
</a:t>
            </a:r>
            <a:r>
              <a:rPr lang="en-US" sz="2400" spc="-1" dirty="0">
                <a:solidFill>
                  <a:srgbClr val="000000"/>
                </a:solidFill>
                <a:uFill>
                  <a:solidFill>
                    <a:srgbClr val="FFFFFF"/>
                  </a:solidFill>
                </a:uFill>
                <a:latin typeface="Courier New"/>
              </a:rPr>
              <a:t>Print an introduction</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Get the inputs: </a:t>
            </a:r>
            <a:r>
              <a:rPr lang="en-US" sz="2400" spc="-1" dirty="0" err="1">
                <a:solidFill>
                  <a:srgbClr val="000000"/>
                </a:solidFill>
                <a:uFill>
                  <a:solidFill>
                    <a:srgbClr val="FFFFFF"/>
                  </a:solidFill>
                </a:uFill>
                <a:latin typeface="Courier New"/>
              </a:rPr>
              <a:t>probA</a:t>
            </a: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probB</a:t>
            </a:r>
            <a:r>
              <a:rPr lang="en-US" sz="2400" spc="-1" dirty="0">
                <a:solidFill>
                  <a:srgbClr val="000000"/>
                </a:solidFill>
                <a:uFill>
                  <a:solidFill>
                    <a:srgbClr val="FFFFFF"/>
                  </a:solidFill>
                </a:uFill>
                <a:latin typeface="Courier New"/>
              </a:rPr>
              <a:t>, n</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Simulate n games of racquetball using </a:t>
            </a:r>
            <a:r>
              <a:rPr lang="en-US" sz="2400" spc="-1" dirty="0" err="1">
                <a:solidFill>
                  <a:srgbClr val="000000"/>
                </a:solidFill>
                <a:uFill>
                  <a:solidFill>
                    <a:srgbClr val="FFFFFF"/>
                  </a:solidFill>
                </a:uFill>
                <a:latin typeface="Courier New"/>
              </a:rPr>
              <a:t>probA</a:t>
            </a:r>
            <a:r>
              <a:rPr lang="en-US" sz="2400" spc="-1" dirty="0">
                <a:solidFill>
                  <a:srgbClr val="000000"/>
                </a:solidFill>
                <a:uFill>
                  <a:solidFill>
                    <a:srgbClr val="FFFFFF"/>
                  </a:solidFill>
                </a:uFill>
                <a:latin typeface="Courier New"/>
              </a:rPr>
              <a:t> and </a:t>
            </a:r>
            <a:r>
              <a:rPr lang="en-US" sz="2400" spc="-1" dirty="0" err="1">
                <a:solidFill>
                  <a:srgbClr val="000000"/>
                </a:solidFill>
                <a:uFill>
                  <a:solidFill>
                    <a:srgbClr val="FFFFFF"/>
                  </a:solidFill>
                </a:uFill>
                <a:latin typeface="Courier New"/>
              </a:rPr>
              <a:t>probB</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Print a report on the wins for </a:t>
            </a:r>
            <a:r>
              <a:rPr lang="en-US" sz="2400" spc="-1" dirty="0" err="1">
                <a:solidFill>
                  <a:srgbClr val="000000"/>
                </a:solidFill>
                <a:uFill>
                  <a:solidFill>
                    <a:srgbClr val="FFFFFF"/>
                  </a:solidFill>
                </a:uFill>
                <a:latin typeface="Courier New"/>
              </a:rPr>
              <a:t>playerA</a:t>
            </a:r>
            <a:r>
              <a:rPr lang="en-US" sz="2400" spc="-1" dirty="0">
                <a:solidFill>
                  <a:srgbClr val="000000"/>
                </a:solidFill>
                <a:uFill>
                  <a:solidFill>
                    <a:srgbClr val="FFFFFF"/>
                  </a:solidFill>
                </a:uFill>
                <a:latin typeface="Courier New"/>
              </a:rPr>
              <a:t> and </a:t>
            </a:r>
            <a:r>
              <a:rPr lang="en-US" sz="2400" spc="-1" dirty="0" err="1">
                <a:solidFill>
                  <a:srgbClr val="000000"/>
                </a:solidFill>
                <a:uFill>
                  <a:solidFill>
                    <a:srgbClr val="FFFFFF"/>
                  </a:solidFill>
                </a:uFill>
                <a:latin typeface="Courier New"/>
              </a:rPr>
              <a:t>playerB</a:t>
            </a:r>
            <a:endParaRPr lang="en-US" sz="3200" spc="-1" dirty="0">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Top-Level Design</a:t>
            </a:r>
            <a:endParaRPr lang="en-US" sz="2400" spc="-1">
              <a:solidFill>
                <a:srgbClr val="000000"/>
              </a:solidFill>
              <a:uFill>
                <a:solidFill>
                  <a:srgbClr val="FFFFFF"/>
                </a:solidFill>
              </a:uFill>
              <a:latin typeface="Tahoma"/>
            </a:endParaRPr>
          </a:p>
        </p:txBody>
      </p:sp>
      <p:sp>
        <p:nvSpPr>
          <p:cNvPr id="306"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Is this design too high level? Whatever we don</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t know how to do, we</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ll ignore for now.</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Assume that all the components needed to implement the algorithm have been written already, and that your task is to finish this top-level algorithm using those components.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Top-Level Design</a:t>
            </a:r>
            <a:endParaRPr lang="en-US" sz="2400" spc="-1">
              <a:solidFill>
                <a:srgbClr val="000000"/>
              </a:solidFill>
              <a:uFill>
                <a:solidFill>
                  <a:srgbClr val="FFFFFF"/>
                </a:solidFill>
              </a:uFill>
              <a:latin typeface="Tahoma"/>
            </a:endParaRPr>
          </a:p>
        </p:txBody>
      </p:sp>
      <p:sp>
        <p:nvSpPr>
          <p:cNvPr id="310"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First we print an introduction.</a:t>
            </a:r>
          </a:p>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This is easy, and we don</a:t>
            </a:r>
            <a:r>
              <a:rPr lang="en-US" sz="3200" spc="-1" dirty="0">
                <a:solidFill>
                  <a:srgbClr val="000000"/>
                </a:solidFill>
                <a:uFill>
                  <a:solidFill>
                    <a:srgbClr val="FFFFFF"/>
                  </a:solidFill>
                </a:uFill>
                <a:latin typeface="Times New Roman"/>
              </a:rPr>
              <a:t>’</a:t>
            </a:r>
            <a:r>
              <a:rPr lang="en-US" sz="3200" spc="-1" dirty="0">
                <a:solidFill>
                  <a:srgbClr val="000000"/>
                </a:solidFill>
                <a:uFill>
                  <a:solidFill>
                    <a:srgbClr val="FFFFFF"/>
                  </a:solidFill>
                </a:uFill>
                <a:latin typeface="Tahoma"/>
              </a:rPr>
              <a:t>t want to bother with it.</a:t>
            </a:r>
          </a:p>
          <a:p>
            <a:pPr marL="343080" indent="-342720">
              <a:buClr>
                <a:srgbClr val="3333CC"/>
              </a:buClr>
              <a:buSzPct val="60000"/>
              <a:buFont typeface="Wingdings" charset="2"/>
              <a:buChar char=""/>
            </a:pPr>
            <a:r>
              <a:rPr lang="en-US" sz="2400" spc="-1" dirty="0">
                <a:solidFill>
                  <a:srgbClr val="000000"/>
                </a:solidFill>
                <a:uFill>
                  <a:solidFill>
                    <a:srgbClr val="FFFFFF"/>
                  </a:solidFill>
                </a:uFill>
                <a:latin typeface="Courier New"/>
              </a:rPr>
              <a:t>def main():</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printIntro</a:t>
            </a:r>
            <a:r>
              <a:rPr lang="en-US" sz="2400" spc="-1" dirty="0">
                <a:solidFill>
                  <a:srgbClr val="000000"/>
                </a:solidFill>
                <a:uFill>
                  <a:solidFill>
                    <a:srgbClr val="FFFFFF"/>
                  </a:solidFill>
                </a:uFill>
                <a:latin typeface="Courier New"/>
              </a:rPr>
              <a:t>()</a:t>
            </a:r>
            <a:endParaRPr lang="en-US" sz="2400"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We assume that there’s a </a:t>
            </a:r>
            <a:r>
              <a:rPr lang="en-US" sz="2800" spc="-1" dirty="0" err="1">
                <a:solidFill>
                  <a:srgbClr val="000000"/>
                </a:solidFill>
                <a:uFill>
                  <a:solidFill>
                    <a:srgbClr val="FFFFFF"/>
                  </a:solidFill>
                </a:uFill>
                <a:latin typeface="Courier New"/>
              </a:rPr>
              <a:t>printIntro</a:t>
            </a:r>
            <a:r>
              <a:rPr lang="en-US" sz="3200" spc="-1" dirty="0">
                <a:solidFill>
                  <a:srgbClr val="000000"/>
                </a:solidFill>
                <a:uFill>
                  <a:solidFill>
                    <a:srgbClr val="FFFFFF"/>
                  </a:solidFill>
                </a:uFill>
                <a:latin typeface="Tahoma"/>
              </a:rPr>
              <a:t> function that prints the instructions!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Top-Level Design</a:t>
            </a:r>
            <a:endParaRPr lang="en-US" sz="2400" spc="-1">
              <a:solidFill>
                <a:srgbClr val="000000"/>
              </a:solidFill>
              <a:uFill>
                <a:solidFill>
                  <a:srgbClr val="FFFFFF"/>
                </a:solidFill>
              </a:uFill>
              <a:latin typeface="Tahoma"/>
            </a:endParaRPr>
          </a:p>
        </p:txBody>
      </p:sp>
      <p:sp>
        <p:nvSpPr>
          <p:cNvPr id="314"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The next step is to get the inputs.</a:t>
            </a:r>
          </a:p>
          <a:p>
            <a:pPr marL="343080" indent="-34272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We know how to do that! Let</a:t>
            </a:r>
            <a:r>
              <a:rPr lang="en-US" sz="3200" spc="-1" dirty="0">
                <a:solidFill>
                  <a:srgbClr val="000000"/>
                </a:solidFill>
                <a:uFill>
                  <a:solidFill>
                    <a:srgbClr val="FFFFFF"/>
                  </a:solidFill>
                </a:uFill>
                <a:latin typeface="Times New Roman"/>
              </a:rPr>
              <a:t>’</a:t>
            </a:r>
            <a:r>
              <a:rPr lang="en-US" sz="3200" spc="-1" dirty="0">
                <a:solidFill>
                  <a:srgbClr val="000000"/>
                </a:solidFill>
                <a:uFill>
                  <a:solidFill>
                    <a:srgbClr val="FFFFFF"/>
                  </a:solidFill>
                </a:uFill>
                <a:latin typeface="Tahoma"/>
              </a:rPr>
              <a:t>s assume there</a:t>
            </a:r>
            <a:r>
              <a:rPr lang="en-US" sz="3200" spc="-1" dirty="0">
                <a:solidFill>
                  <a:srgbClr val="000000"/>
                </a:solidFill>
                <a:uFill>
                  <a:solidFill>
                    <a:srgbClr val="FFFFFF"/>
                  </a:solidFill>
                </a:uFill>
                <a:latin typeface="Times New Roman"/>
              </a:rPr>
              <a:t>’</a:t>
            </a:r>
            <a:r>
              <a:rPr lang="en-US" sz="3200" spc="-1" dirty="0">
                <a:solidFill>
                  <a:srgbClr val="000000"/>
                </a:solidFill>
                <a:uFill>
                  <a:solidFill>
                    <a:srgbClr val="FFFFFF"/>
                  </a:solidFill>
                </a:uFill>
                <a:latin typeface="Tahoma"/>
              </a:rPr>
              <a:t>s already a component that can do that called </a:t>
            </a:r>
            <a:r>
              <a:rPr lang="en-US" sz="2800" spc="-1" dirty="0" err="1">
                <a:solidFill>
                  <a:srgbClr val="000000"/>
                </a:solidFill>
                <a:uFill>
                  <a:solidFill>
                    <a:srgbClr val="FFFFFF"/>
                  </a:solidFill>
                </a:uFill>
                <a:latin typeface="Courier New"/>
              </a:rPr>
              <a:t>getInputs</a:t>
            </a:r>
            <a:r>
              <a:rPr lang="en-US" sz="3200" spc="-1" dirty="0">
                <a:solidFill>
                  <a:srgbClr val="000000"/>
                </a:solidFill>
                <a:uFill>
                  <a:solidFill>
                    <a:srgbClr val="FFFFFF"/>
                  </a:solidFill>
                </a:uFill>
                <a:latin typeface="Tahoma"/>
              </a:rPr>
              <a:t>.</a:t>
            </a:r>
          </a:p>
          <a:p>
            <a:pPr marL="343080" indent="-342720">
              <a:lnSpc>
                <a:spcPct val="90000"/>
              </a:lnSpc>
              <a:buClr>
                <a:srgbClr val="3333CC"/>
              </a:buClr>
              <a:buSzPct val="60000"/>
              <a:buFont typeface="Wingdings" charset="2"/>
              <a:buChar char=""/>
            </a:pPr>
            <a:r>
              <a:rPr lang="en-US" sz="2800" spc="-1" dirty="0" err="1">
                <a:solidFill>
                  <a:srgbClr val="000000"/>
                </a:solidFill>
                <a:uFill>
                  <a:solidFill>
                    <a:srgbClr val="FFFFFF"/>
                  </a:solidFill>
                </a:uFill>
                <a:latin typeface="Courier New"/>
              </a:rPr>
              <a:t>getInputs</a:t>
            </a:r>
            <a:r>
              <a:rPr lang="en-US" sz="3200" spc="-1" dirty="0">
                <a:solidFill>
                  <a:srgbClr val="000000"/>
                </a:solidFill>
                <a:uFill>
                  <a:solidFill>
                    <a:srgbClr val="FFFFFF"/>
                  </a:solidFill>
                </a:uFill>
                <a:latin typeface="Tahoma"/>
              </a:rPr>
              <a:t> gets the values for </a:t>
            </a:r>
            <a:r>
              <a:rPr lang="en-US" sz="3200" spc="-1" dirty="0" err="1">
                <a:solidFill>
                  <a:srgbClr val="000000"/>
                </a:solidFill>
                <a:uFill>
                  <a:solidFill>
                    <a:srgbClr val="FFFFFF"/>
                  </a:solidFill>
                </a:uFill>
                <a:latin typeface="Courier New"/>
              </a:rPr>
              <a:t>probA</a:t>
            </a:r>
            <a:r>
              <a:rPr lang="en-US" sz="3200" spc="-1" dirty="0">
                <a:solidFill>
                  <a:srgbClr val="000000"/>
                </a:solidFill>
                <a:uFill>
                  <a:solidFill>
                    <a:srgbClr val="FFFFFF"/>
                  </a:solidFill>
                </a:uFill>
                <a:latin typeface="Tahoma"/>
              </a:rPr>
              <a:t>, </a:t>
            </a:r>
            <a:r>
              <a:rPr lang="en-US" sz="3200" spc="-1" dirty="0" err="1">
                <a:solidFill>
                  <a:srgbClr val="000000"/>
                </a:solidFill>
                <a:uFill>
                  <a:solidFill>
                    <a:srgbClr val="FFFFFF"/>
                  </a:solidFill>
                </a:uFill>
                <a:latin typeface="Courier New"/>
              </a:rPr>
              <a:t>probB</a:t>
            </a:r>
            <a:r>
              <a:rPr lang="en-US" sz="3200" spc="-1" dirty="0">
                <a:solidFill>
                  <a:srgbClr val="000000"/>
                </a:solidFill>
                <a:uFill>
                  <a:solidFill>
                    <a:srgbClr val="FFFFFF"/>
                  </a:solidFill>
                </a:uFill>
                <a:latin typeface="Tahoma"/>
              </a:rPr>
              <a:t>, and </a:t>
            </a:r>
            <a:r>
              <a:rPr lang="en-US" sz="3200" spc="-1" dirty="0">
                <a:solidFill>
                  <a:srgbClr val="000000"/>
                </a:solidFill>
                <a:uFill>
                  <a:solidFill>
                    <a:srgbClr val="FFFFFF"/>
                  </a:solidFill>
                </a:uFill>
                <a:latin typeface="Courier New"/>
              </a:rPr>
              <a:t>n</a:t>
            </a:r>
            <a:r>
              <a:rPr lang="en-US" sz="3200" spc="-1" dirty="0">
                <a:solidFill>
                  <a:srgbClr val="000000"/>
                </a:solidFill>
                <a:uFill>
                  <a:solidFill>
                    <a:srgbClr val="FFFFFF"/>
                  </a:solidFill>
                </a:uFill>
                <a:latin typeface="Tahoma"/>
              </a:rPr>
              <a:t>.</a:t>
            </a:r>
          </a:p>
          <a:p>
            <a:pPr marL="343080" indent="-342720">
              <a:lnSpc>
                <a:spcPct val="90000"/>
              </a:lnSpc>
              <a:buClr>
                <a:srgbClr val="3333CC"/>
              </a:buClr>
              <a:buSzPct val="60000"/>
              <a:buFont typeface="Wingdings" charset="2"/>
              <a:buChar char=""/>
            </a:pPr>
            <a:r>
              <a:rPr lang="en-US" sz="2400" spc="-1" dirty="0">
                <a:solidFill>
                  <a:srgbClr val="000000"/>
                </a:solidFill>
                <a:uFill>
                  <a:solidFill>
                    <a:srgbClr val="FFFFFF"/>
                  </a:solidFill>
                </a:uFill>
                <a:latin typeface="Courier New"/>
              </a:rPr>
              <a:t>def main():</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printIntro</a:t>
            </a:r>
            <a:r>
              <a:rPr lang="en-US" sz="2400" spc="-1" dirty="0">
                <a:solidFill>
                  <a:srgbClr val="000000"/>
                </a:solidFill>
                <a:uFill>
                  <a:solidFill>
                    <a:srgbClr val="FFFFFF"/>
                  </a:solidFill>
                </a:uFill>
                <a:latin typeface="Courier New"/>
              </a:rPr>
              <a:t>()</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probA</a:t>
            </a: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probB</a:t>
            </a:r>
            <a:r>
              <a:rPr lang="en-US" sz="2400" spc="-1" dirty="0">
                <a:solidFill>
                  <a:srgbClr val="000000"/>
                </a:solidFill>
                <a:uFill>
                  <a:solidFill>
                    <a:srgbClr val="FFFFFF"/>
                  </a:solidFill>
                </a:uFill>
                <a:latin typeface="Courier New"/>
              </a:rPr>
              <a:t>, n = </a:t>
            </a:r>
            <a:r>
              <a:rPr lang="en-US" sz="2400" spc="-1" dirty="0" err="1">
                <a:solidFill>
                  <a:srgbClr val="000000"/>
                </a:solidFill>
                <a:uFill>
                  <a:solidFill>
                    <a:srgbClr val="FFFFFF"/>
                  </a:solidFill>
                </a:uFill>
                <a:latin typeface="Courier New"/>
              </a:rPr>
              <a:t>getInputs</a:t>
            </a:r>
            <a:r>
              <a:rPr lang="en-US" sz="2400" spc="-1" dirty="0">
                <a:solidFill>
                  <a:srgbClr val="000000"/>
                </a:solidFill>
                <a:uFill>
                  <a:solidFill>
                    <a:srgbClr val="FFFFFF"/>
                  </a:solidFill>
                </a:uFill>
                <a:latin typeface="Courier New"/>
              </a:rPr>
              <a:t>()</a:t>
            </a:r>
            <a:endParaRPr lang="en-US" sz="3200" spc="-1" dirty="0">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Top-Level Design</a:t>
            </a:r>
            <a:endParaRPr lang="en-US" sz="2400" spc="-1">
              <a:solidFill>
                <a:srgbClr val="000000"/>
              </a:solidFill>
              <a:uFill>
                <a:solidFill>
                  <a:srgbClr val="FFFFFF"/>
                </a:solidFill>
              </a:uFill>
              <a:latin typeface="Tahoma"/>
            </a:endParaRPr>
          </a:p>
        </p:txBody>
      </p:sp>
      <p:sp>
        <p:nvSpPr>
          <p:cNvPr id="318"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Now we need to simulate </a:t>
            </a:r>
            <a:r>
              <a:rPr lang="en-US" sz="3200" i="1" spc="-1">
                <a:solidFill>
                  <a:srgbClr val="000000"/>
                </a:solidFill>
                <a:uFill>
                  <a:solidFill>
                    <a:srgbClr val="FFFFFF"/>
                  </a:solidFill>
                </a:uFill>
                <a:latin typeface="Tahoma"/>
              </a:rPr>
              <a:t>n</a:t>
            </a:r>
            <a:r>
              <a:rPr lang="en-US" sz="3200" spc="-1">
                <a:solidFill>
                  <a:srgbClr val="000000"/>
                </a:solidFill>
                <a:uFill>
                  <a:solidFill>
                    <a:srgbClr val="FFFFFF"/>
                  </a:solidFill>
                </a:uFill>
                <a:latin typeface="Tahoma"/>
              </a:rPr>
              <a:t> games of racquetball using the values of </a:t>
            </a:r>
            <a:r>
              <a:rPr lang="en-US" sz="3200" spc="-1">
                <a:solidFill>
                  <a:srgbClr val="000000"/>
                </a:solidFill>
                <a:uFill>
                  <a:solidFill>
                    <a:srgbClr val="FFFFFF"/>
                  </a:solidFill>
                </a:uFill>
                <a:latin typeface="Courier New"/>
              </a:rPr>
              <a:t>probA </a:t>
            </a:r>
            <a:r>
              <a:rPr lang="en-US" sz="3200" spc="-1">
                <a:solidFill>
                  <a:srgbClr val="000000"/>
                </a:solidFill>
                <a:uFill>
                  <a:solidFill>
                    <a:srgbClr val="FFFFFF"/>
                  </a:solidFill>
                </a:uFill>
                <a:latin typeface="Tahoma"/>
              </a:rPr>
              <a:t>and</a:t>
            </a:r>
            <a:r>
              <a:rPr lang="en-US" sz="3200" spc="-1">
                <a:solidFill>
                  <a:srgbClr val="000000"/>
                </a:solidFill>
                <a:uFill>
                  <a:solidFill>
                    <a:srgbClr val="FFFFFF"/>
                  </a:solidFill>
                </a:uFill>
                <a:latin typeface="Courier New"/>
              </a:rPr>
              <a:t> probB</a:t>
            </a:r>
            <a:r>
              <a:rPr lang="en-US" sz="3200" spc="-1">
                <a:solidFill>
                  <a:srgbClr val="000000"/>
                </a:solidFill>
                <a:uFill>
                  <a:solidFill>
                    <a:srgbClr val="FFFFFF"/>
                  </a:solidFill>
                </a:uFill>
                <a:latin typeface="Tahoma"/>
              </a:rPr>
              <a:t>.</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How would we do that? We can put off writing this code by putting it into a function, </a:t>
            </a:r>
            <a:r>
              <a:rPr lang="en-US" sz="3200" spc="-1">
                <a:solidFill>
                  <a:srgbClr val="000000"/>
                </a:solidFill>
                <a:uFill>
                  <a:solidFill>
                    <a:srgbClr val="FFFFFF"/>
                  </a:solidFill>
                </a:uFill>
                <a:latin typeface="Courier New"/>
              </a:rPr>
              <a:t>simNGames</a:t>
            </a:r>
            <a:r>
              <a:rPr lang="en-US" sz="3200" spc="-1">
                <a:solidFill>
                  <a:srgbClr val="000000"/>
                </a:solidFill>
                <a:uFill>
                  <a:solidFill>
                    <a:srgbClr val="FFFFFF"/>
                  </a:solidFill>
                </a:uFill>
                <a:latin typeface="Tahoma"/>
              </a:rPr>
              <a:t>, and add a call to this function in </a:t>
            </a:r>
            <a:r>
              <a:rPr lang="en-US" sz="3200" spc="-1">
                <a:solidFill>
                  <a:srgbClr val="000000"/>
                </a:solidFill>
                <a:uFill>
                  <a:solidFill>
                    <a:srgbClr val="FFFFFF"/>
                  </a:solidFill>
                </a:uFill>
                <a:latin typeface="Courier New"/>
              </a:rPr>
              <a:t>main</a:t>
            </a:r>
            <a:r>
              <a:rPr lang="en-US" sz="3200" spc="-1">
                <a:solidFill>
                  <a:srgbClr val="000000"/>
                </a:solidFill>
                <a:uFill>
                  <a:solidFill>
                    <a:srgbClr val="FFFFFF"/>
                  </a:solidFill>
                </a:uFill>
                <a:latin typeface="Tahoma"/>
              </a:rPr>
              <a:t>.</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Simulating Racquetball</a:t>
            </a:r>
            <a:endParaRPr lang="en-US" sz="2400" spc="-1">
              <a:solidFill>
                <a:srgbClr val="000000"/>
              </a:solidFill>
              <a:uFill>
                <a:solidFill>
                  <a:srgbClr val="FFFFFF"/>
                </a:solidFill>
              </a:uFill>
              <a:latin typeface="Tahoma"/>
            </a:endParaRPr>
          </a:p>
        </p:txBody>
      </p:sp>
      <p:sp>
        <p:nvSpPr>
          <p:cNvPr id="213"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i="1" spc="-1">
                <a:solidFill>
                  <a:srgbClr val="000000"/>
                </a:solidFill>
                <a:uFill>
                  <a:solidFill>
                    <a:srgbClr val="FFFFFF"/>
                  </a:solidFill>
                </a:uFill>
                <a:latin typeface="Tahoma"/>
              </a:rPr>
              <a:t>Simulation</a:t>
            </a:r>
            <a:r>
              <a:rPr lang="en-US" sz="3200" spc="-1">
                <a:solidFill>
                  <a:srgbClr val="000000"/>
                </a:solidFill>
                <a:uFill>
                  <a:solidFill>
                    <a:srgbClr val="FFFFFF"/>
                  </a:solidFill>
                </a:uFill>
                <a:latin typeface="Tahoma"/>
              </a:rPr>
              <a:t> can solve real-world problems by modeling real-world processes to provide otherwise unobtainable information.</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Computer simulation is used to predict the weather, design aircraft, create special effects for movies, etc.</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Top-Level Design</a:t>
            </a:r>
            <a:endParaRPr lang="en-US" sz="2400" spc="-1">
              <a:solidFill>
                <a:srgbClr val="000000"/>
              </a:solidFill>
              <a:uFill>
                <a:solidFill>
                  <a:srgbClr val="FFFFFF"/>
                </a:solidFill>
              </a:uFill>
              <a:latin typeface="Tahoma"/>
            </a:endParaRPr>
          </a:p>
        </p:txBody>
      </p:sp>
      <p:sp>
        <p:nvSpPr>
          <p:cNvPr id="322"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If you were going to simulate the game by hand, what inputs would you need?</a:t>
            </a:r>
            <a:endParaRPr lang="en-US" sz="32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400" spc="-1">
                <a:solidFill>
                  <a:srgbClr val="000000"/>
                </a:solidFill>
                <a:uFill>
                  <a:solidFill>
                    <a:srgbClr val="FFFFFF"/>
                  </a:solidFill>
                </a:uFill>
                <a:latin typeface="Courier New"/>
              </a:rPr>
              <a:t>probA</a:t>
            </a:r>
            <a:endParaRPr lang="en-US" sz="24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400" spc="-1">
                <a:solidFill>
                  <a:srgbClr val="000000"/>
                </a:solidFill>
                <a:uFill>
                  <a:solidFill>
                    <a:srgbClr val="FFFFFF"/>
                  </a:solidFill>
                </a:uFill>
                <a:latin typeface="Courier New"/>
              </a:rPr>
              <a:t>probB</a:t>
            </a:r>
            <a:endParaRPr lang="en-US" sz="24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400" spc="-1">
                <a:solidFill>
                  <a:srgbClr val="000000"/>
                </a:solidFill>
                <a:uFill>
                  <a:solidFill>
                    <a:srgbClr val="FFFFFF"/>
                  </a:solidFill>
                </a:uFill>
                <a:latin typeface="Courier New"/>
              </a:rPr>
              <a:t>n</a:t>
            </a:r>
            <a:endParaRPr lang="en-US" sz="2400" spc="-1">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What values would you need to get back?</a:t>
            </a:r>
            <a:endParaRPr lang="en-US" sz="32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400" spc="-1">
                <a:solidFill>
                  <a:srgbClr val="000000"/>
                </a:solidFill>
                <a:uFill>
                  <a:solidFill>
                    <a:srgbClr val="FFFFFF"/>
                  </a:solidFill>
                </a:uFill>
                <a:latin typeface="Tahoma"/>
              </a:rPr>
              <a:t>The number of games won by player A</a:t>
            </a:r>
          </a:p>
          <a:p>
            <a:pPr marL="743040" lvl="1" indent="-285480">
              <a:lnSpc>
                <a:spcPct val="90000"/>
              </a:lnSpc>
              <a:buClr>
                <a:srgbClr val="FF0000"/>
              </a:buClr>
              <a:buSzPct val="55000"/>
              <a:buFont typeface="Wingdings" charset="2"/>
              <a:buChar char=""/>
            </a:pPr>
            <a:r>
              <a:rPr lang="en-US" sz="2400" spc="-1">
                <a:solidFill>
                  <a:srgbClr val="000000"/>
                </a:solidFill>
                <a:uFill>
                  <a:solidFill>
                    <a:srgbClr val="FFFFFF"/>
                  </a:solidFill>
                </a:uFill>
                <a:latin typeface="Tahoma"/>
              </a:rPr>
              <a:t>The number of games won by player B</a:t>
            </a:r>
          </a:p>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These must be the outputs from the </a:t>
            </a:r>
            <a:r>
              <a:rPr lang="en-US" sz="2800" spc="-1">
                <a:solidFill>
                  <a:srgbClr val="000000"/>
                </a:solidFill>
                <a:uFill>
                  <a:solidFill>
                    <a:srgbClr val="FFFFFF"/>
                  </a:solidFill>
                </a:uFill>
                <a:latin typeface="Courier New"/>
              </a:rPr>
              <a:t>simNGames</a:t>
            </a:r>
            <a:r>
              <a:rPr lang="en-US" sz="2800" spc="-1">
                <a:solidFill>
                  <a:srgbClr val="000000"/>
                </a:solidFill>
                <a:uFill>
                  <a:solidFill>
                    <a:srgbClr val="FFFFFF"/>
                  </a:solidFill>
                </a:uFill>
                <a:latin typeface="Tahoma"/>
              </a:rPr>
              <a:t> function.</a:t>
            </a:r>
            <a:endParaRPr lang="en-US" sz="3200" spc="-1">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Top-Level Design</a:t>
            </a:r>
            <a:endParaRPr lang="en-US" sz="2400" spc="-1">
              <a:solidFill>
                <a:srgbClr val="000000"/>
              </a:solidFill>
              <a:uFill>
                <a:solidFill>
                  <a:srgbClr val="FFFFFF"/>
                </a:solidFill>
              </a:uFill>
              <a:latin typeface="Tahoma"/>
            </a:endParaRPr>
          </a:p>
        </p:txBody>
      </p:sp>
      <p:sp>
        <p:nvSpPr>
          <p:cNvPr id="326" name="TextShape 4"/>
          <p:cNvSpPr txBox="1"/>
          <p:nvPr/>
        </p:nvSpPr>
        <p:spPr>
          <a:xfrm>
            <a:off x="2706600" y="2017800"/>
            <a:ext cx="8924568"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We now know that the main program must look like this:
</a:t>
            </a:r>
            <a:r>
              <a:rPr lang="en-US" sz="2400" spc="-1" dirty="0">
                <a:solidFill>
                  <a:srgbClr val="000000"/>
                </a:solidFill>
                <a:uFill>
                  <a:solidFill>
                    <a:srgbClr val="FFFFFF"/>
                  </a:solidFill>
                </a:uFill>
                <a:latin typeface="Courier New"/>
              </a:rPr>
              <a:t>def main():</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printIntro</a:t>
            </a:r>
            <a:r>
              <a:rPr lang="en-US" sz="2400" spc="-1" dirty="0">
                <a:solidFill>
                  <a:srgbClr val="000000"/>
                </a:solidFill>
                <a:uFill>
                  <a:solidFill>
                    <a:srgbClr val="FFFFFF"/>
                  </a:solidFill>
                </a:uFill>
                <a:latin typeface="Courier New"/>
              </a:rPr>
              <a:t>()</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probA</a:t>
            </a: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probB</a:t>
            </a:r>
            <a:r>
              <a:rPr lang="en-US" sz="2400" spc="-1" dirty="0">
                <a:solidFill>
                  <a:srgbClr val="000000"/>
                </a:solidFill>
                <a:uFill>
                  <a:solidFill>
                    <a:srgbClr val="FFFFFF"/>
                  </a:solidFill>
                </a:uFill>
                <a:latin typeface="Courier New"/>
              </a:rPr>
              <a:t>, n = </a:t>
            </a:r>
            <a:r>
              <a:rPr lang="en-US" sz="2400" spc="-1" dirty="0" err="1">
                <a:solidFill>
                  <a:srgbClr val="000000"/>
                </a:solidFill>
                <a:uFill>
                  <a:solidFill>
                    <a:srgbClr val="FFFFFF"/>
                  </a:solidFill>
                </a:uFill>
                <a:latin typeface="Courier New"/>
              </a:rPr>
              <a:t>getInputs</a:t>
            </a:r>
            <a:r>
              <a:rPr lang="en-US" sz="2400" spc="-1" dirty="0">
                <a:solidFill>
                  <a:srgbClr val="000000"/>
                </a:solidFill>
                <a:uFill>
                  <a:solidFill>
                    <a:srgbClr val="FFFFFF"/>
                  </a:solidFill>
                </a:uFill>
                <a:latin typeface="Courier New"/>
              </a:rPr>
              <a:t>()</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winsA</a:t>
            </a: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winsB</a:t>
            </a:r>
            <a:r>
              <a:rPr lang="en-US" sz="2400" spc="-1" dirty="0">
                <a:solidFill>
                  <a:srgbClr val="000000"/>
                </a:solidFill>
                <a:uFill>
                  <a:solidFill>
                    <a:srgbClr val="FFFFFF"/>
                  </a:solidFill>
                </a:uFill>
                <a:latin typeface="Courier New"/>
              </a:rPr>
              <a:t> = </a:t>
            </a:r>
            <a:r>
              <a:rPr lang="en-US" sz="2400" spc="-1" dirty="0" err="1">
                <a:solidFill>
                  <a:srgbClr val="000000"/>
                </a:solidFill>
                <a:uFill>
                  <a:solidFill>
                    <a:srgbClr val="FFFFFF"/>
                  </a:solidFill>
                </a:uFill>
                <a:latin typeface="Courier New"/>
              </a:rPr>
              <a:t>simNGames</a:t>
            </a:r>
            <a:r>
              <a:rPr lang="en-US" sz="2400" spc="-1" dirty="0">
                <a:solidFill>
                  <a:srgbClr val="000000"/>
                </a:solidFill>
                <a:uFill>
                  <a:solidFill>
                    <a:srgbClr val="FFFFFF"/>
                  </a:solidFill>
                </a:uFill>
                <a:latin typeface="Courier New"/>
              </a:rPr>
              <a:t>(n, </a:t>
            </a:r>
            <a:r>
              <a:rPr lang="en-US" sz="2400" spc="-1" dirty="0" err="1">
                <a:solidFill>
                  <a:srgbClr val="000000"/>
                </a:solidFill>
                <a:uFill>
                  <a:solidFill>
                    <a:srgbClr val="FFFFFF"/>
                  </a:solidFill>
                </a:uFill>
                <a:latin typeface="Courier New"/>
              </a:rPr>
              <a:t>probA</a:t>
            </a: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probB</a:t>
            </a:r>
            <a:r>
              <a:rPr lang="en-US" sz="2400" spc="-1" dirty="0">
                <a:solidFill>
                  <a:srgbClr val="000000"/>
                </a:solidFill>
                <a:uFill>
                  <a:solidFill>
                    <a:srgbClr val="FFFFFF"/>
                  </a:solidFill>
                </a:uFill>
                <a:latin typeface="Courier New"/>
              </a:rPr>
              <a:t>)</a:t>
            </a:r>
            <a:endParaRPr lang="en-US" sz="2400" spc="-1" dirty="0">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What information would you need to be able to produce the output from the program?</a:t>
            </a:r>
            <a:endParaRPr lang="en-US" sz="3200" spc="-1" dirty="0">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You’d need to know how many wins there were for each player – these will be the inputs to the next function.</a:t>
            </a:r>
            <a:endParaRPr lang="en-US" sz="3200" spc="-1" dirty="0">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Top-Level Design</a:t>
            </a:r>
            <a:endParaRPr lang="en-US" sz="2400" spc="-1">
              <a:solidFill>
                <a:srgbClr val="000000"/>
              </a:solidFill>
              <a:uFill>
                <a:solidFill>
                  <a:srgbClr val="FFFFFF"/>
                </a:solidFill>
              </a:uFill>
              <a:latin typeface="Tahoma"/>
            </a:endParaRPr>
          </a:p>
        </p:txBody>
      </p:sp>
      <p:sp>
        <p:nvSpPr>
          <p:cNvPr id="330" name="TextShape 4"/>
          <p:cNvSpPr txBox="1"/>
          <p:nvPr/>
        </p:nvSpPr>
        <p:spPr>
          <a:xfrm>
            <a:off x="2706600" y="2017800"/>
            <a:ext cx="9080016" cy="4114440"/>
          </a:xfrm>
          <a:prstGeom prst="rect">
            <a:avLst/>
          </a:prstGeom>
          <a:noFill/>
          <a:ln>
            <a:noFill/>
          </a:ln>
        </p:spPr>
        <p:txBody>
          <a:bodyPr/>
          <a:lstStyle/>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The complete main program:
</a:t>
            </a:r>
            <a:r>
              <a:rPr lang="en-US" sz="2400" spc="-1" dirty="0">
                <a:solidFill>
                  <a:srgbClr val="000000"/>
                </a:solidFill>
                <a:uFill>
                  <a:solidFill>
                    <a:srgbClr val="FFFFFF"/>
                  </a:solidFill>
                </a:uFill>
                <a:latin typeface="Courier New"/>
              </a:rPr>
              <a:t>def main():</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printIntro</a:t>
            </a:r>
            <a:r>
              <a:rPr lang="en-US" sz="2400" spc="-1" dirty="0">
                <a:solidFill>
                  <a:srgbClr val="000000"/>
                </a:solidFill>
                <a:uFill>
                  <a:solidFill>
                    <a:srgbClr val="FFFFFF"/>
                  </a:solidFill>
                </a:uFill>
                <a:latin typeface="Courier New"/>
              </a:rPr>
              <a:t>()</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probA</a:t>
            </a: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probB</a:t>
            </a:r>
            <a:r>
              <a:rPr lang="en-US" sz="2400" spc="-1" dirty="0">
                <a:solidFill>
                  <a:srgbClr val="000000"/>
                </a:solidFill>
                <a:uFill>
                  <a:solidFill>
                    <a:srgbClr val="FFFFFF"/>
                  </a:solidFill>
                </a:uFill>
                <a:latin typeface="Courier New"/>
              </a:rPr>
              <a:t>, n = </a:t>
            </a:r>
            <a:r>
              <a:rPr lang="en-US" sz="2400" spc="-1" dirty="0" err="1">
                <a:solidFill>
                  <a:srgbClr val="000000"/>
                </a:solidFill>
                <a:uFill>
                  <a:solidFill>
                    <a:srgbClr val="FFFFFF"/>
                  </a:solidFill>
                </a:uFill>
                <a:latin typeface="Courier New"/>
              </a:rPr>
              <a:t>getInputs</a:t>
            </a:r>
            <a:r>
              <a:rPr lang="en-US" sz="2400" spc="-1" dirty="0">
                <a:solidFill>
                  <a:srgbClr val="000000"/>
                </a:solidFill>
                <a:uFill>
                  <a:solidFill>
                    <a:srgbClr val="FFFFFF"/>
                  </a:solidFill>
                </a:uFill>
                <a:latin typeface="Courier New"/>
              </a:rPr>
              <a:t>()</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winsA</a:t>
            </a: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winsB</a:t>
            </a:r>
            <a:r>
              <a:rPr lang="en-US" sz="2400" spc="-1" dirty="0">
                <a:solidFill>
                  <a:srgbClr val="000000"/>
                </a:solidFill>
                <a:uFill>
                  <a:solidFill>
                    <a:srgbClr val="FFFFFF"/>
                  </a:solidFill>
                </a:uFill>
                <a:latin typeface="Courier New"/>
              </a:rPr>
              <a:t> = </a:t>
            </a:r>
            <a:r>
              <a:rPr lang="en-US" sz="2400" spc="-1" dirty="0" err="1">
                <a:solidFill>
                  <a:srgbClr val="000000"/>
                </a:solidFill>
                <a:uFill>
                  <a:solidFill>
                    <a:srgbClr val="FFFFFF"/>
                  </a:solidFill>
                </a:uFill>
                <a:latin typeface="Courier New"/>
              </a:rPr>
              <a:t>simNGames</a:t>
            </a:r>
            <a:r>
              <a:rPr lang="en-US" sz="2400" spc="-1" dirty="0">
                <a:solidFill>
                  <a:srgbClr val="000000"/>
                </a:solidFill>
                <a:uFill>
                  <a:solidFill>
                    <a:srgbClr val="FFFFFF"/>
                  </a:solidFill>
                </a:uFill>
                <a:latin typeface="Courier New"/>
              </a:rPr>
              <a:t>(n, </a:t>
            </a:r>
            <a:r>
              <a:rPr lang="en-US" sz="2400" spc="-1" dirty="0" err="1">
                <a:solidFill>
                  <a:srgbClr val="000000"/>
                </a:solidFill>
                <a:uFill>
                  <a:solidFill>
                    <a:srgbClr val="FFFFFF"/>
                  </a:solidFill>
                </a:uFill>
                <a:latin typeface="Courier New"/>
              </a:rPr>
              <a:t>probA</a:t>
            </a: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probB</a:t>
            </a:r>
            <a:r>
              <a:rPr lang="en-US" sz="2400" spc="-1" dirty="0">
                <a:solidFill>
                  <a:srgbClr val="000000"/>
                </a:solidFill>
                <a:uFill>
                  <a:solidFill>
                    <a:srgbClr val="FFFFFF"/>
                  </a:solidFill>
                </a:uFill>
                <a:latin typeface="Courier New"/>
              </a:rPr>
              <a:t>)</a:t>
            </a:r>
            <a:br>
              <a:rPr lang="en-US" sz="2400" spc="-1" dirty="0">
                <a:solidFill>
                  <a:srgbClr val="000000"/>
                </a:solidFill>
                <a:uFill>
                  <a:solidFill>
                    <a:srgbClr val="FFFFFF"/>
                  </a:solidFill>
                </a:uFill>
                <a:latin typeface="Courier New"/>
              </a:rPr>
            </a:b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printSummary</a:t>
            </a:r>
            <a:r>
              <a:rPr lang="en-US" sz="2400" spc="-1" dirty="0">
                <a:solidFill>
                  <a:srgbClr val="000000"/>
                </a:solidFill>
                <a:uFill>
                  <a:solidFill>
                    <a:srgbClr val="FFFFFF"/>
                  </a:solidFill>
                </a:uFill>
                <a:latin typeface="Courier New"/>
              </a:rPr>
              <a:t>(</a:t>
            </a:r>
            <a:r>
              <a:rPr lang="en-US" sz="2400" spc="-1" dirty="0" err="1">
                <a:solidFill>
                  <a:srgbClr val="000000"/>
                </a:solidFill>
                <a:uFill>
                  <a:solidFill>
                    <a:srgbClr val="FFFFFF"/>
                  </a:solidFill>
                </a:uFill>
                <a:latin typeface="Courier New"/>
              </a:rPr>
              <a:t>winsA</a:t>
            </a:r>
            <a:r>
              <a:rPr lang="en-US" sz="2400" spc="-1" dirty="0">
                <a:solidFill>
                  <a:srgbClr val="000000"/>
                </a:solidFill>
                <a:uFill>
                  <a:solidFill>
                    <a:srgbClr val="FFFFFF"/>
                  </a:solidFill>
                </a:uFill>
                <a:latin typeface="Courier New"/>
              </a:rPr>
              <a:t>, </a:t>
            </a:r>
            <a:r>
              <a:rPr lang="en-US" sz="2400" spc="-1" dirty="0" err="1">
                <a:solidFill>
                  <a:srgbClr val="000000"/>
                </a:solidFill>
                <a:uFill>
                  <a:solidFill>
                    <a:srgbClr val="FFFFFF"/>
                  </a:solidFill>
                </a:uFill>
                <a:latin typeface="Courier New"/>
              </a:rPr>
              <a:t>winsB</a:t>
            </a:r>
            <a:r>
              <a:rPr lang="en-US" sz="2400" spc="-1" dirty="0">
                <a:solidFill>
                  <a:srgbClr val="000000"/>
                </a:solidFill>
                <a:uFill>
                  <a:solidFill>
                    <a:srgbClr val="FFFFFF"/>
                  </a:solidFill>
                </a:uFill>
                <a:latin typeface="Courier New"/>
              </a:rPr>
              <a:t>)</a:t>
            </a:r>
            <a:endParaRPr lang="en-US" sz="3200" spc="-1" dirty="0">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Separation of Concerns</a:t>
            </a:r>
            <a:endParaRPr lang="en-US" sz="2400" spc="-1">
              <a:solidFill>
                <a:srgbClr val="000000"/>
              </a:solidFill>
              <a:uFill>
                <a:solidFill>
                  <a:srgbClr val="FFFFFF"/>
                </a:solidFill>
              </a:uFill>
              <a:latin typeface="Tahoma"/>
            </a:endParaRPr>
          </a:p>
        </p:txBody>
      </p:sp>
      <p:sp>
        <p:nvSpPr>
          <p:cNvPr id="334"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The original problem has now been decomposed into four independent tasks:</a:t>
            </a:r>
            <a:endParaRPr lang="en-US" sz="32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400" spc="-1">
                <a:solidFill>
                  <a:srgbClr val="000000"/>
                </a:solidFill>
                <a:uFill>
                  <a:solidFill>
                    <a:srgbClr val="FFFFFF"/>
                  </a:solidFill>
                </a:uFill>
                <a:latin typeface="Courier New"/>
              </a:rPr>
              <a:t>printIntro</a:t>
            </a:r>
            <a:endParaRPr lang="en-US" sz="24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400" spc="-1">
                <a:solidFill>
                  <a:srgbClr val="000000"/>
                </a:solidFill>
                <a:uFill>
                  <a:solidFill>
                    <a:srgbClr val="FFFFFF"/>
                  </a:solidFill>
                </a:uFill>
                <a:latin typeface="Courier New"/>
              </a:rPr>
              <a:t>getInputs</a:t>
            </a:r>
            <a:endParaRPr lang="en-US" sz="24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400" spc="-1">
                <a:solidFill>
                  <a:srgbClr val="000000"/>
                </a:solidFill>
                <a:uFill>
                  <a:solidFill>
                    <a:srgbClr val="FFFFFF"/>
                  </a:solidFill>
                </a:uFill>
                <a:latin typeface="Courier New"/>
              </a:rPr>
              <a:t>simNGames</a:t>
            </a:r>
            <a:endParaRPr lang="en-US" sz="24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400" spc="-1">
                <a:solidFill>
                  <a:srgbClr val="000000"/>
                </a:solidFill>
                <a:uFill>
                  <a:solidFill>
                    <a:srgbClr val="FFFFFF"/>
                  </a:solidFill>
                </a:uFill>
                <a:latin typeface="Courier New"/>
              </a:rPr>
              <a:t>printSummary</a:t>
            </a:r>
            <a:endParaRPr lang="en-US" sz="2400" spc="-1">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The name, parameters, and expected return values of these functions have been specified. This information is known as the </a:t>
            </a:r>
            <a:r>
              <a:rPr lang="en-US" sz="2800" i="1" spc="-1">
                <a:solidFill>
                  <a:srgbClr val="000000"/>
                </a:solidFill>
                <a:uFill>
                  <a:solidFill>
                    <a:srgbClr val="FFFFFF"/>
                  </a:solidFill>
                </a:uFill>
                <a:latin typeface="Tahoma"/>
              </a:rPr>
              <a:t>interface</a:t>
            </a:r>
            <a:r>
              <a:rPr lang="en-US" sz="2800" spc="-1">
                <a:solidFill>
                  <a:srgbClr val="000000"/>
                </a:solidFill>
                <a:uFill>
                  <a:solidFill>
                    <a:srgbClr val="FFFFFF"/>
                  </a:solidFill>
                </a:uFill>
                <a:latin typeface="Tahoma"/>
              </a:rPr>
              <a:t> or </a:t>
            </a:r>
            <a:r>
              <a:rPr lang="en-US" sz="2800" i="1" spc="-1">
                <a:solidFill>
                  <a:srgbClr val="000000"/>
                </a:solidFill>
                <a:uFill>
                  <a:solidFill>
                    <a:srgbClr val="FFFFFF"/>
                  </a:solidFill>
                </a:uFill>
                <a:latin typeface="Tahoma"/>
              </a:rPr>
              <a:t>signature</a:t>
            </a:r>
            <a:r>
              <a:rPr lang="en-US" sz="2800" spc="-1">
                <a:solidFill>
                  <a:srgbClr val="000000"/>
                </a:solidFill>
                <a:uFill>
                  <a:solidFill>
                    <a:srgbClr val="FFFFFF"/>
                  </a:solidFill>
                </a:uFill>
                <a:latin typeface="Tahoma"/>
              </a:rPr>
              <a:t> of the function.</a:t>
            </a:r>
            <a:endParaRPr lang="en-US" sz="3200" spc="-1">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Separation of Concerns</a:t>
            </a:r>
            <a:endParaRPr lang="en-US" sz="2400" spc="-1">
              <a:solidFill>
                <a:srgbClr val="000000"/>
              </a:solidFill>
              <a:uFill>
                <a:solidFill>
                  <a:srgbClr val="FFFFFF"/>
                </a:solidFill>
              </a:uFill>
              <a:latin typeface="Tahoma"/>
            </a:endParaRPr>
          </a:p>
        </p:txBody>
      </p:sp>
      <p:sp>
        <p:nvSpPr>
          <p:cNvPr id="338"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Having this information (the </a:t>
            </a:r>
            <a:r>
              <a:rPr lang="en-US" sz="2800" i="1" spc="-1">
                <a:solidFill>
                  <a:srgbClr val="000000"/>
                </a:solidFill>
                <a:uFill>
                  <a:solidFill>
                    <a:srgbClr val="FFFFFF"/>
                  </a:solidFill>
                </a:uFill>
                <a:latin typeface="Tahoma"/>
              </a:rPr>
              <a:t>signatures</a:t>
            </a:r>
            <a:r>
              <a:rPr lang="en-US" sz="2800" spc="-1">
                <a:solidFill>
                  <a:srgbClr val="000000"/>
                </a:solidFill>
                <a:uFill>
                  <a:solidFill>
                    <a:srgbClr val="FFFFFF"/>
                  </a:solidFill>
                </a:uFill>
                <a:latin typeface="Tahoma"/>
              </a:rPr>
              <a:t>), allows us to work on each of these pieces independently.</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For example, as far as </a:t>
            </a:r>
            <a:r>
              <a:rPr lang="en-US" sz="2800" spc="-1">
                <a:solidFill>
                  <a:srgbClr val="000000"/>
                </a:solidFill>
                <a:uFill>
                  <a:solidFill>
                    <a:srgbClr val="FFFFFF"/>
                  </a:solidFill>
                </a:uFill>
                <a:latin typeface="Courier New"/>
              </a:rPr>
              <a:t>main</a:t>
            </a:r>
            <a:r>
              <a:rPr lang="en-US" sz="2800" spc="-1">
                <a:solidFill>
                  <a:srgbClr val="000000"/>
                </a:solidFill>
                <a:uFill>
                  <a:solidFill>
                    <a:srgbClr val="FFFFFF"/>
                  </a:solidFill>
                </a:uFill>
                <a:latin typeface="Tahoma"/>
              </a:rPr>
              <a:t> is concerned, </a:t>
            </a:r>
            <a:r>
              <a:rPr lang="en-US" sz="2800" i="1" spc="-1">
                <a:solidFill>
                  <a:srgbClr val="000000"/>
                </a:solidFill>
                <a:uFill>
                  <a:solidFill>
                    <a:srgbClr val="FFFFFF"/>
                  </a:solidFill>
                </a:uFill>
                <a:latin typeface="Tahoma"/>
              </a:rPr>
              <a:t>how</a:t>
            </a:r>
            <a:r>
              <a:rPr lang="en-US" sz="2800" spc="-1">
                <a:solidFill>
                  <a:srgbClr val="000000"/>
                </a:solidFill>
                <a:uFill>
                  <a:solidFill>
                    <a:srgbClr val="FFFFFF"/>
                  </a:solidFill>
                </a:uFill>
                <a:latin typeface="Tahoma"/>
              </a:rPr>
              <a:t> </a:t>
            </a:r>
            <a:r>
              <a:rPr lang="en-US" sz="2800" spc="-1">
                <a:solidFill>
                  <a:srgbClr val="000000"/>
                </a:solidFill>
                <a:uFill>
                  <a:solidFill>
                    <a:srgbClr val="FFFFFF"/>
                  </a:solidFill>
                </a:uFill>
                <a:latin typeface="Courier New"/>
              </a:rPr>
              <a:t>simNGames</a:t>
            </a:r>
            <a:r>
              <a:rPr lang="en-US" sz="2800" spc="-1">
                <a:solidFill>
                  <a:srgbClr val="000000"/>
                </a:solidFill>
                <a:uFill>
                  <a:solidFill>
                    <a:srgbClr val="FFFFFF"/>
                  </a:solidFill>
                </a:uFill>
                <a:latin typeface="Tahoma"/>
              </a:rPr>
              <a:t> works is not a concern as long as passing the number of games and player probabilities to </a:t>
            </a:r>
            <a:r>
              <a:rPr lang="en-US" sz="2800" spc="-1">
                <a:solidFill>
                  <a:srgbClr val="000000"/>
                </a:solidFill>
                <a:uFill>
                  <a:solidFill>
                    <a:srgbClr val="FFFFFF"/>
                  </a:solidFill>
                </a:uFill>
                <a:latin typeface="Courier New"/>
              </a:rPr>
              <a:t>simNGames</a:t>
            </a:r>
            <a:r>
              <a:rPr lang="en-US" sz="2800" spc="-1">
                <a:solidFill>
                  <a:srgbClr val="000000"/>
                </a:solidFill>
                <a:uFill>
                  <a:solidFill>
                    <a:srgbClr val="FFFFFF"/>
                  </a:solidFill>
                </a:uFill>
                <a:latin typeface="Tahoma"/>
              </a:rPr>
              <a:t> causes it to return the correct number of wins for each player.</a:t>
            </a:r>
            <a:endParaRPr lang="en-US" sz="3200" spc="-1">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Separation of Concerns</a:t>
            </a:r>
            <a:endParaRPr lang="en-US" sz="2400" spc="-1">
              <a:solidFill>
                <a:srgbClr val="000000"/>
              </a:solidFill>
              <a:uFill>
                <a:solidFill>
                  <a:srgbClr val="FFFFFF"/>
                </a:solidFill>
              </a:uFill>
              <a:latin typeface="Tahoma"/>
            </a:endParaRPr>
          </a:p>
        </p:txBody>
      </p:sp>
      <p:sp>
        <p:nvSpPr>
          <p:cNvPr id="342"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In a </a:t>
            </a:r>
            <a:r>
              <a:rPr lang="en-US" sz="3200" i="1" spc="-1" dirty="0">
                <a:solidFill>
                  <a:srgbClr val="000000"/>
                </a:solidFill>
                <a:uFill>
                  <a:solidFill>
                    <a:srgbClr val="FFFFFF"/>
                  </a:solidFill>
                </a:uFill>
                <a:latin typeface="Tahoma"/>
              </a:rPr>
              <a:t>structure chart</a:t>
            </a:r>
            <a:r>
              <a:rPr lang="en-US" sz="3200" spc="-1" dirty="0">
                <a:solidFill>
                  <a:srgbClr val="000000"/>
                </a:solidFill>
                <a:uFill>
                  <a:solidFill>
                    <a:srgbClr val="FFFFFF"/>
                  </a:solidFill>
                </a:uFill>
                <a:latin typeface="Tahoma"/>
              </a:rPr>
              <a:t> (or </a:t>
            </a:r>
            <a:r>
              <a:rPr lang="en-US" sz="3200" i="1" spc="-1" dirty="0">
                <a:solidFill>
                  <a:srgbClr val="000000"/>
                </a:solidFill>
                <a:uFill>
                  <a:solidFill>
                    <a:srgbClr val="FFFFFF"/>
                  </a:solidFill>
                </a:uFill>
                <a:latin typeface="Tahoma"/>
              </a:rPr>
              <a:t>module hierarchy chart</a:t>
            </a:r>
            <a:r>
              <a:rPr lang="en-US" sz="3200" spc="-1" dirty="0">
                <a:solidFill>
                  <a:srgbClr val="000000"/>
                </a:solidFill>
                <a:uFill>
                  <a:solidFill>
                    <a:srgbClr val="FFFFFF"/>
                  </a:solidFill>
                </a:uFill>
                <a:latin typeface="Tahoma"/>
              </a:rPr>
              <a:t>), each component in the design is a rectangle.</a:t>
            </a:r>
          </a:p>
          <a:p>
            <a:pPr marL="343080" indent="-34272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A line connecting two rectangles indicates that the one above uses the one below.</a:t>
            </a:r>
          </a:p>
          <a:p>
            <a:pPr marL="343080" indent="-34272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The arrows and annotations show the interfaces between the components.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Separation of Concerns</a:t>
            </a:r>
            <a:endParaRPr lang="en-US" sz="2400" spc="-1">
              <a:solidFill>
                <a:srgbClr val="000000"/>
              </a:solidFill>
              <a:uFill>
                <a:solidFill>
                  <a:srgbClr val="FFFFFF"/>
                </a:solidFill>
              </a:uFill>
              <a:latin typeface="Tahoma"/>
            </a:endParaRPr>
          </a:p>
        </p:txBody>
      </p:sp>
      <p:pic>
        <p:nvPicPr>
          <p:cNvPr id="346" name="Picture 1"/>
          <p:cNvPicPr/>
          <p:nvPr/>
        </p:nvPicPr>
        <p:blipFill>
          <a:blip r:embed="rId2"/>
          <a:stretch/>
        </p:blipFill>
        <p:spPr>
          <a:xfrm>
            <a:off x="1828920" y="2514600"/>
            <a:ext cx="8534160" cy="3317400"/>
          </a:xfrm>
          <a:prstGeom prst="rect">
            <a:avLst/>
          </a:prstGeom>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Separation of Concerns</a:t>
            </a:r>
            <a:endParaRPr lang="en-US" sz="2400" spc="-1">
              <a:solidFill>
                <a:srgbClr val="000000"/>
              </a:solidFill>
              <a:uFill>
                <a:solidFill>
                  <a:srgbClr val="FFFFFF"/>
                </a:solidFill>
              </a:uFill>
              <a:latin typeface="Tahoma"/>
            </a:endParaRPr>
          </a:p>
        </p:txBody>
      </p:sp>
      <p:sp>
        <p:nvSpPr>
          <p:cNvPr id="350"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3000" spc="-1">
                <a:solidFill>
                  <a:srgbClr val="000000"/>
                </a:solidFill>
                <a:uFill>
                  <a:solidFill>
                    <a:srgbClr val="FFFFFF"/>
                  </a:solidFill>
                </a:uFill>
                <a:latin typeface="Tahoma"/>
              </a:rPr>
              <a:t>At each level of design, the interface tells us which details of the lower level are important.</a:t>
            </a:r>
            <a:endParaRPr lang="en-US" sz="3200" spc="-1">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3000" spc="-1">
                <a:solidFill>
                  <a:srgbClr val="000000"/>
                </a:solidFill>
                <a:uFill>
                  <a:solidFill>
                    <a:srgbClr val="FFFFFF"/>
                  </a:solidFill>
                </a:uFill>
                <a:latin typeface="Tahoma"/>
              </a:rPr>
              <a:t>The general process of determining the important characteristics of something and ignoring other details is called </a:t>
            </a:r>
            <a:r>
              <a:rPr lang="en-US" sz="3000" i="1" spc="-1">
                <a:solidFill>
                  <a:srgbClr val="000000"/>
                </a:solidFill>
                <a:uFill>
                  <a:solidFill>
                    <a:srgbClr val="FFFFFF"/>
                  </a:solidFill>
                </a:uFill>
                <a:latin typeface="Tahoma"/>
              </a:rPr>
              <a:t>abstraction</a:t>
            </a:r>
            <a:r>
              <a:rPr lang="en-US" sz="3000" spc="-1">
                <a:solidFill>
                  <a:srgbClr val="000000"/>
                </a:solidFill>
                <a:uFill>
                  <a:solidFill>
                    <a:srgbClr val="FFFFFF"/>
                  </a:solidFill>
                </a:uFill>
                <a:latin typeface="Tahoma"/>
              </a:rPr>
              <a:t>.</a:t>
            </a:r>
            <a:endParaRPr lang="en-US" sz="3200" spc="-1">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3000" spc="-1">
                <a:solidFill>
                  <a:srgbClr val="000000"/>
                </a:solidFill>
                <a:uFill>
                  <a:solidFill>
                    <a:srgbClr val="FFFFFF"/>
                  </a:solidFill>
                </a:uFill>
                <a:latin typeface="Tahoma"/>
              </a:rPr>
              <a:t>The top-down design process is a systematic method for discovering useful abstractions.</a:t>
            </a:r>
            <a:endParaRPr lang="en-US" sz="3200" spc="-1">
              <a:solidFill>
                <a:srgbClr val="000000"/>
              </a:solidFill>
              <a:uFill>
                <a:solidFill>
                  <a:srgbClr val="FFFFFF"/>
                </a:solidFill>
              </a:uFill>
              <a:latin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Second-Level Design</a:t>
            </a:r>
            <a:endParaRPr lang="en-US" sz="2400" spc="-1">
              <a:solidFill>
                <a:srgbClr val="000000"/>
              </a:solidFill>
              <a:uFill>
                <a:solidFill>
                  <a:srgbClr val="FFFFFF"/>
                </a:solidFill>
              </a:uFill>
              <a:latin typeface="Tahoma"/>
            </a:endParaRPr>
          </a:p>
        </p:txBody>
      </p:sp>
      <p:sp>
        <p:nvSpPr>
          <p:cNvPr id="354"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The next step is to repeat the process for each of the modules defined in the previous step!</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The </a:t>
            </a:r>
            <a:r>
              <a:rPr lang="en-US" sz="3200" spc="-1">
                <a:solidFill>
                  <a:srgbClr val="000000"/>
                </a:solidFill>
                <a:uFill>
                  <a:solidFill>
                    <a:srgbClr val="FFFFFF"/>
                  </a:solidFill>
                </a:uFill>
                <a:latin typeface="Courier New"/>
              </a:rPr>
              <a:t>printIntro</a:t>
            </a:r>
            <a:r>
              <a:rPr lang="en-US" sz="3200" spc="-1">
                <a:solidFill>
                  <a:srgbClr val="000000"/>
                </a:solidFill>
                <a:uFill>
                  <a:solidFill>
                    <a:srgbClr val="FFFFFF"/>
                  </a:solidFill>
                </a:uFill>
                <a:latin typeface="Tahoma"/>
              </a:rPr>
              <a:t> function should print an introduction to the program. The code for this is straightforward.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Second-Level Design</a:t>
            </a:r>
            <a:endParaRPr lang="en-US" sz="2400" spc="-1">
              <a:solidFill>
                <a:srgbClr val="000000"/>
              </a:solidFill>
              <a:uFill>
                <a:solidFill>
                  <a:srgbClr val="FFFFFF"/>
                </a:solidFill>
              </a:uFill>
              <a:latin typeface="Tahoma"/>
            </a:endParaRPr>
          </a:p>
        </p:txBody>
      </p:sp>
      <p:sp>
        <p:nvSpPr>
          <p:cNvPr id="358" name="TextShape 4"/>
          <p:cNvSpPr txBox="1"/>
          <p:nvPr/>
        </p:nvSpPr>
        <p:spPr>
          <a:xfrm>
            <a:off x="219456" y="2017800"/>
            <a:ext cx="11649456" cy="4114440"/>
          </a:xfrm>
          <a:prstGeom prst="rect">
            <a:avLst/>
          </a:prstGeom>
          <a:noFill/>
          <a:ln>
            <a:noFill/>
          </a:ln>
        </p:spPr>
        <p:txBody>
          <a:bodyPr/>
          <a:lstStyle/>
          <a:p>
            <a:pPr marL="609480" indent="-609120">
              <a:lnSpc>
                <a:spcPct val="90000"/>
              </a:lnSpc>
            </a:pPr>
            <a:r>
              <a:rPr lang="en-US" sz="2000" spc="-1" dirty="0">
                <a:solidFill>
                  <a:srgbClr val="000000"/>
                </a:solidFill>
                <a:uFill>
                  <a:solidFill>
                    <a:srgbClr val="FFFFFF"/>
                  </a:solidFill>
                </a:uFill>
                <a:latin typeface="Courier New"/>
              </a:rPr>
              <a:t>def </a:t>
            </a:r>
            <a:r>
              <a:rPr lang="en-US" sz="2000" spc="-1" dirty="0" err="1">
                <a:solidFill>
                  <a:srgbClr val="000000"/>
                </a:solidFill>
                <a:uFill>
                  <a:solidFill>
                    <a:srgbClr val="FFFFFF"/>
                  </a:solidFill>
                </a:uFill>
                <a:latin typeface="Courier New"/>
              </a:rPr>
              <a:t>printIntro</a:t>
            </a:r>
            <a:r>
              <a:rPr lang="en-US" sz="2000" spc="-1" dirty="0">
                <a:solidFill>
                  <a:srgbClr val="000000"/>
                </a:solidFill>
                <a:uFill>
                  <a:solidFill>
                    <a:srgbClr val="FFFFFF"/>
                  </a:solidFill>
                </a:uFill>
                <a:latin typeface="Courier New"/>
              </a:rPr>
              <a:t>():</a:t>
            </a:r>
            <a:endParaRPr lang="en-US" sz="2000" spc="-1" dirty="0">
              <a:solidFill>
                <a:srgbClr val="000000"/>
              </a:solidFill>
              <a:uFill>
                <a:solidFill>
                  <a:srgbClr val="FFFFFF"/>
                </a:solidFill>
              </a:uFill>
              <a:latin typeface="Tahoma"/>
            </a:endParaRPr>
          </a:p>
          <a:p>
            <a:pPr marL="609480" indent="-609120">
              <a:lnSpc>
                <a:spcPct val="90000"/>
              </a:lnSpc>
            </a:pPr>
            <a:r>
              <a:rPr lang="en-US" sz="2000" spc="-1" dirty="0">
                <a:solidFill>
                  <a:srgbClr val="000000"/>
                </a:solidFill>
                <a:uFill>
                  <a:solidFill>
                    <a:srgbClr val="FFFFFF"/>
                  </a:solidFill>
                </a:uFill>
                <a:latin typeface="Courier New"/>
              </a:rPr>
              <a:t>    # Prints an introduction to the program</a:t>
            </a:r>
            <a:endParaRPr lang="en-US" sz="2000" spc="-1" dirty="0">
              <a:solidFill>
                <a:srgbClr val="000000"/>
              </a:solidFill>
              <a:uFill>
                <a:solidFill>
                  <a:srgbClr val="FFFFFF"/>
                </a:solidFill>
              </a:uFill>
              <a:latin typeface="Tahoma"/>
            </a:endParaRPr>
          </a:p>
          <a:p>
            <a:pPr marL="609480" indent="-609120">
              <a:lnSpc>
                <a:spcPct val="90000"/>
              </a:lnSpc>
            </a:pPr>
            <a:r>
              <a:rPr lang="en-US" sz="2000" spc="-1" dirty="0">
                <a:solidFill>
                  <a:srgbClr val="000000"/>
                </a:solidFill>
                <a:uFill>
                  <a:solidFill>
                    <a:srgbClr val="FFFFFF"/>
                  </a:solidFill>
                </a:uFill>
                <a:latin typeface="Courier New"/>
              </a:rPr>
              <a:t>    print("This program simulates a game of racquetball between two")</a:t>
            </a:r>
            <a:endParaRPr lang="en-US" sz="2000" spc="-1" dirty="0">
              <a:solidFill>
                <a:srgbClr val="000000"/>
              </a:solidFill>
              <a:uFill>
                <a:solidFill>
                  <a:srgbClr val="FFFFFF"/>
                </a:solidFill>
              </a:uFill>
              <a:latin typeface="Tahoma"/>
            </a:endParaRPr>
          </a:p>
          <a:p>
            <a:pPr marL="609480" indent="-609120">
              <a:lnSpc>
                <a:spcPct val="90000"/>
              </a:lnSpc>
            </a:pPr>
            <a:r>
              <a:rPr lang="en-US" sz="2000" spc="-1" dirty="0">
                <a:solidFill>
                  <a:srgbClr val="000000"/>
                </a:solidFill>
                <a:uFill>
                  <a:solidFill>
                    <a:srgbClr val="FFFFFF"/>
                  </a:solidFill>
                </a:uFill>
                <a:latin typeface="Courier New"/>
              </a:rPr>
              <a:t>    print('players called "A" and "B".  The abilities of each player is')</a:t>
            </a:r>
            <a:endParaRPr lang="en-US" sz="2000" spc="-1" dirty="0">
              <a:solidFill>
                <a:srgbClr val="000000"/>
              </a:solidFill>
              <a:uFill>
                <a:solidFill>
                  <a:srgbClr val="FFFFFF"/>
                </a:solidFill>
              </a:uFill>
              <a:latin typeface="Tahoma"/>
            </a:endParaRPr>
          </a:p>
          <a:p>
            <a:pPr marL="609480" indent="-609120">
              <a:lnSpc>
                <a:spcPct val="90000"/>
              </a:lnSpc>
            </a:pPr>
            <a:r>
              <a:rPr lang="en-US" sz="2000" spc="-1" dirty="0">
                <a:solidFill>
                  <a:srgbClr val="000000"/>
                </a:solidFill>
                <a:uFill>
                  <a:solidFill>
                    <a:srgbClr val="FFFFFF"/>
                  </a:solidFill>
                </a:uFill>
                <a:latin typeface="Courier New"/>
              </a:rPr>
              <a:t>    print("indicated by a probability (a number between 0 and 1) that")</a:t>
            </a:r>
            <a:endParaRPr lang="en-US" sz="2000" spc="-1" dirty="0">
              <a:solidFill>
                <a:srgbClr val="000000"/>
              </a:solidFill>
              <a:uFill>
                <a:solidFill>
                  <a:srgbClr val="FFFFFF"/>
                </a:solidFill>
              </a:uFill>
              <a:latin typeface="Tahoma"/>
            </a:endParaRPr>
          </a:p>
          <a:p>
            <a:pPr marL="609480" indent="-609120">
              <a:lnSpc>
                <a:spcPct val="90000"/>
              </a:lnSpc>
            </a:pPr>
            <a:r>
              <a:rPr lang="en-US" sz="2000" spc="-1" dirty="0">
                <a:solidFill>
                  <a:srgbClr val="000000"/>
                </a:solidFill>
                <a:uFill>
                  <a:solidFill>
                    <a:srgbClr val="FFFFFF"/>
                  </a:solidFill>
                </a:uFill>
                <a:latin typeface="Courier New"/>
              </a:rPr>
              <a:t>    print("the player wins the point when serving. Player A always")</a:t>
            </a:r>
            <a:endParaRPr lang="en-US" sz="2000" spc="-1" dirty="0">
              <a:solidFill>
                <a:srgbClr val="000000"/>
              </a:solidFill>
              <a:uFill>
                <a:solidFill>
                  <a:srgbClr val="FFFFFF"/>
                </a:solidFill>
              </a:uFill>
              <a:latin typeface="Tahoma"/>
            </a:endParaRPr>
          </a:p>
          <a:p>
            <a:pPr marL="609480" indent="-609120">
              <a:lnSpc>
                <a:spcPct val="90000"/>
              </a:lnSpc>
            </a:pPr>
            <a:r>
              <a:rPr lang="en-US" sz="2000" spc="-1" dirty="0">
                <a:solidFill>
                  <a:srgbClr val="000000"/>
                </a:solidFill>
                <a:uFill>
                  <a:solidFill>
                    <a:srgbClr val="FFFFFF"/>
                  </a:solidFill>
                </a:uFill>
                <a:latin typeface="Courier New"/>
              </a:rPr>
              <a:t>    print("has the first serve.\n")</a:t>
            </a:r>
            <a:endParaRPr lang="en-US" sz="2000" spc="-1" dirty="0">
              <a:solidFill>
                <a:srgbClr val="000000"/>
              </a:solidFill>
              <a:uFill>
                <a:solidFill>
                  <a:srgbClr val="FFFFFF"/>
                </a:solidFill>
              </a:uFill>
              <a:latin typeface="Tahoma"/>
            </a:endParaRPr>
          </a:p>
          <a:p>
            <a:pPr marL="609480" indent="-609120">
              <a:lnSpc>
                <a:spcPct val="90000"/>
              </a:lnSpc>
            </a:pPr>
            <a:endParaRPr lang="en-US" sz="3200" spc="-1" dirty="0">
              <a:solidFill>
                <a:srgbClr val="000000"/>
              </a:solidFill>
              <a:uFill>
                <a:solidFill>
                  <a:srgbClr val="FFFFFF"/>
                </a:solidFill>
              </a:uFill>
              <a:latin typeface="Tahoma"/>
            </a:endParaRPr>
          </a:p>
          <a:p>
            <a:pPr marL="609480" indent="-6091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In the second line, since we wanted double quotes around A and B, the string is enclosed in apostrophes.</a:t>
            </a:r>
            <a:endParaRPr lang="en-US" sz="3200" spc="-1" dirty="0">
              <a:solidFill>
                <a:srgbClr val="000000"/>
              </a:solidFill>
              <a:uFill>
                <a:solidFill>
                  <a:srgbClr val="FFFFFF"/>
                </a:solidFill>
              </a:uFill>
              <a:latin typeface="Tahoma"/>
            </a:endParaRPr>
          </a:p>
          <a:p>
            <a:pPr marL="609480" indent="-6091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Since there are no new functions, there are no changes to the structure chart.</a:t>
            </a:r>
            <a:endParaRPr lang="en-US" sz="3200" spc="-1" dirty="0">
              <a:solidFill>
                <a:srgbClr val="000000"/>
              </a:solidFill>
              <a:uFill>
                <a:solidFill>
                  <a:srgbClr val="FFFFFF"/>
                </a:solidFill>
              </a:uFill>
              <a:latin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A Simulation Problem</a:t>
            </a:r>
            <a:endParaRPr lang="en-US" sz="2400" spc="-1">
              <a:solidFill>
                <a:srgbClr val="000000"/>
              </a:solidFill>
              <a:uFill>
                <a:solidFill>
                  <a:srgbClr val="FFFFFF"/>
                </a:solidFill>
              </a:uFill>
              <a:latin typeface="Tahoma"/>
            </a:endParaRPr>
          </a:p>
        </p:txBody>
      </p:sp>
      <p:sp>
        <p:nvSpPr>
          <p:cNvPr id="217"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Denny Dibblebit often plays racquetball with players who are slightly better than he is.</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Denny usually loses his matches!</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Shouldn</a:t>
            </a:r>
            <a:r>
              <a:rPr lang="en-US" sz="2800" spc="-1">
                <a:solidFill>
                  <a:srgbClr val="000000"/>
                </a:solidFill>
                <a:uFill>
                  <a:solidFill>
                    <a:srgbClr val="FFFFFF"/>
                  </a:solidFill>
                </a:uFill>
                <a:latin typeface="Times New Roman"/>
              </a:rPr>
              <a:t>’</a:t>
            </a:r>
            <a:r>
              <a:rPr lang="en-US" sz="2800" spc="-1">
                <a:solidFill>
                  <a:srgbClr val="000000"/>
                </a:solidFill>
                <a:uFill>
                  <a:solidFill>
                    <a:srgbClr val="FFFFFF"/>
                  </a:solidFill>
                </a:uFill>
                <a:latin typeface="Tahoma"/>
              </a:rPr>
              <a:t>t players who are </a:t>
            </a:r>
            <a:r>
              <a:rPr lang="en-US" sz="2800" i="1" spc="-1">
                <a:solidFill>
                  <a:srgbClr val="000000"/>
                </a:solidFill>
                <a:uFill>
                  <a:solidFill>
                    <a:srgbClr val="FFFFFF"/>
                  </a:solidFill>
                </a:uFill>
                <a:latin typeface="Tahoma"/>
              </a:rPr>
              <a:t>a little</a:t>
            </a:r>
            <a:r>
              <a:rPr lang="en-US" sz="2800" spc="-1">
                <a:solidFill>
                  <a:srgbClr val="000000"/>
                </a:solidFill>
                <a:uFill>
                  <a:solidFill>
                    <a:srgbClr val="FFFFFF"/>
                  </a:solidFill>
                </a:uFill>
                <a:latin typeface="Tahoma"/>
              </a:rPr>
              <a:t> better win </a:t>
            </a:r>
            <a:r>
              <a:rPr lang="en-US" sz="2800" i="1" spc="-1">
                <a:solidFill>
                  <a:srgbClr val="000000"/>
                </a:solidFill>
                <a:uFill>
                  <a:solidFill>
                    <a:srgbClr val="FFFFFF"/>
                  </a:solidFill>
                </a:uFill>
                <a:latin typeface="Tahoma"/>
              </a:rPr>
              <a:t>a little</a:t>
            </a:r>
            <a:r>
              <a:rPr lang="en-US" sz="2800" spc="-1">
                <a:solidFill>
                  <a:srgbClr val="000000"/>
                </a:solidFill>
                <a:uFill>
                  <a:solidFill>
                    <a:srgbClr val="FFFFFF"/>
                  </a:solidFill>
                </a:uFill>
                <a:latin typeface="Tahoma"/>
              </a:rPr>
              <a:t> more often?</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Susan suggests that they write a simulation to see if slight differences in ability can cause such large differences in scores.</a:t>
            </a:r>
            <a:endParaRPr lang="en-US" sz="3200" spc="-1">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Second-Level Design</a:t>
            </a:r>
            <a:endParaRPr lang="en-US" sz="2400" spc="-1">
              <a:solidFill>
                <a:srgbClr val="000000"/>
              </a:solidFill>
              <a:uFill>
                <a:solidFill>
                  <a:srgbClr val="FFFFFF"/>
                </a:solidFill>
              </a:uFill>
              <a:latin typeface="Tahoma"/>
            </a:endParaRPr>
          </a:p>
        </p:txBody>
      </p:sp>
      <p:sp>
        <p:nvSpPr>
          <p:cNvPr id="362" name="TextShape 4"/>
          <p:cNvSpPr txBox="1"/>
          <p:nvPr/>
        </p:nvSpPr>
        <p:spPr>
          <a:xfrm>
            <a:off x="768096" y="2017800"/>
            <a:ext cx="10826496" cy="4114440"/>
          </a:xfrm>
          <a:prstGeom prst="rect">
            <a:avLst/>
          </a:prstGeom>
          <a:noFill/>
          <a:ln>
            <a:noFill/>
          </a:ln>
        </p:spPr>
        <p:txBody>
          <a:bodyPr/>
          <a:lstStyle/>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In </a:t>
            </a:r>
            <a:r>
              <a:rPr lang="en-US" sz="3200" spc="-1" dirty="0" err="1">
                <a:solidFill>
                  <a:srgbClr val="000000"/>
                </a:solidFill>
                <a:uFill>
                  <a:solidFill>
                    <a:srgbClr val="FFFFFF"/>
                  </a:solidFill>
                </a:uFill>
                <a:latin typeface="Courier New"/>
              </a:rPr>
              <a:t>getInputs</a:t>
            </a:r>
            <a:r>
              <a:rPr lang="en-US" sz="3200" spc="-1" dirty="0">
                <a:solidFill>
                  <a:srgbClr val="000000"/>
                </a:solidFill>
                <a:uFill>
                  <a:solidFill>
                    <a:srgbClr val="FFFFFF"/>
                  </a:solidFill>
                </a:uFill>
                <a:latin typeface="Tahoma"/>
              </a:rPr>
              <a:t>, we prompt for and get three values, which are returned to the main program.</a:t>
            </a:r>
          </a:p>
          <a:p>
            <a:pPr marL="343080" indent="-342720"/>
            <a:endParaRPr lang="en-US" sz="32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def </a:t>
            </a:r>
            <a:r>
              <a:rPr lang="en-US" sz="2000" spc="-1" dirty="0" err="1">
                <a:solidFill>
                  <a:srgbClr val="000000"/>
                </a:solidFill>
                <a:uFill>
                  <a:solidFill>
                    <a:srgbClr val="FFFFFF"/>
                  </a:solidFill>
                </a:uFill>
                <a:latin typeface="Courier New"/>
              </a:rPr>
              <a:t>getInputs</a:t>
            </a:r>
            <a:r>
              <a:rPr lang="en-US" sz="2000" spc="-1" dirty="0">
                <a:solidFill>
                  <a:srgbClr val="000000"/>
                </a:solidFill>
                <a:uFill>
                  <a:solidFill>
                    <a:srgbClr val="FFFFFF"/>
                  </a:solidFill>
                </a:uFill>
                <a:latin typeface="Courier New"/>
              </a:rPr>
              <a:t>():</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 RETURNS </a:t>
            </a:r>
            <a:r>
              <a:rPr lang="en-US" sz="2000" spc="-1" dirty="0" err="1">
                <a:solidFill>
                  <a:srgbClr val="000000"/>
                </a:solidFill>
                <a:uFill>
                  <a:solidFill>
                    <a:srgbClr val="FFFFFF"/>
                  </a:solidFill>
                </a:uFill>
                <a:latin typeface="Courier New"/>
              </a:rPr>
              <a:t>probA</a:t>
            </a: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probB</a:t>
            </a:r>
            <a:r>
              <a:rPr lang="en-US" sz="2000" spc="-1" dirty="0">
                <a:solidFill>
                  <a:srgbClr val="000000"/>
                </a:solidFill>
                <a:uFill>
                  <a:solidFill>
                    <a:srgbClr val="FFFFFF"/>
                  </a:solidFill>
                </a:uFill>
                <a:latin typeface="Courier New"/>
              </a:rPr>
              <a:t>, number of games to simulate</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a = float(input("What is the prob. player A wins a serve? "))</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b = float(input("What is the prob. player B wins a serve? "))</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n = int(input("How many games to simulate? "))</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return a, b, n</a:t>
            </a:r>
            <a:endParaRPr lang="en-US" sz="2000" spc="-1" dirty="0">
              <a:solidFill>
                <a:srgbClr val="000000"/>
              </a:solidFill>
              <a:uFill>
                <a:solidFill>
                  <a:srgbClr val="FFFFFF"/>
                </a:solidFill>
              </a:uFill>
              <a:latin typeface="Tahom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Designing simNGames</a:t>
            </a:r>
            <a:endParaRPr lang="en-US" sz="2400" spc="-1">
              <a:solidFill>
                <a:srgbClr val="000000"/>
              </a:solidFill>
              <a:uFill>
                <a:solidFill>
                  <a:srgbClr val="FFFFFF"/>
                </a:solidFill>
              </a:uFill>
              <a:latin typeface="Tahoma"/>
            </a:endParaRPr>
          </a:p>
        </p:txBody>
      </p:sp>
      <p:sp>
        <p:nvSpPr>
          <p:cNvPr id="366"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This function simulates </a:t>
            </a:r>
            <a:r>
              <a:rPr lang="en-US" sz="3200" i="1" spc="-1">
                <a:solidFill>
                  <a:srgbClr val="000000"/>
                </a:solidFill>
                <a:uFill>
                  <a:solidFill>
                    <a:srgbClr val="FFFFFF"/>
                  </a:solidFill>
                </a:uFill>
                <a:latin typeface="Tahoma"/>
              </a:rPr>
              <a:t>n</a:t>
            </a:r>
            <a:r>
              <a:rPr lang="en-US" sz="3200" spc="-1">
                <a:solidFill>
                  <a:srgbClr val="000000"/>
                </a:solidFill>
                <a:uFill>
                  <a:solidFill>
                    <a:srgbClr val="FFFFFF"/>
                  </a:solidFill>
                </a:uFill>
                <a:latin typeface="Tahoma"/>
              </a:rPr>
              <a:t> games and keeps track of how many wins there are for each player.</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Simulate </a:t>
            </a:r>
            <a:r>
              <a:rPr lang="en-US" sz="3200" i="1" spc="-1">
                <a:solidFill>
                  <a:srgbClr val="000000"/>
                </a:solidFill>
                <a:uFill>
                  <a:solidFill>
                    <a:srgbClr val="FFFFFF"/>
                  </a:solidFill>
                </a:uFill>
                <a:latin typeface="Tahoma"/>
              </a:rPr>
              <a:t>n</a:t>
            </a:r>
            <a:r>
              <a:rPr lang="en-US" sz="3200" spc="-1">
                <a:solidFill>
                  <a:srgbClr val="000000"/>
                </a:solidFill>
                <a:uFill>
                  <a:solidFill>
                    <a:srgbClr val="FFFFFF"/>
                  </a:solidFill>
                </a:uFill>
                <a:latin typeface="Tahoma"/>
              </a:rPr>
              <a:t> games</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 sounds like a counted loop, and tracking wins sounds like a good job for accumulator variables.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Designing simNGames</a:t>
            </a:r>
            <a:endParaRPr lang="en-US" sz="2400" spc="-1">
              <a:solidFill>
                <a:srgbClr val="000000"/>
              </a:solidFill>
              <a:uFill>
                <a:solidFill>
                  <a:srgbClr val="FFFFFF"/>
                </a:solidFill>
              </a:uFill>
              <a:latin typeface="Tahoma"/>
            </a:endParaRPr>
          </a:p>
        </p:txBody>
      </p:sp>
      <p:sp>
        <p:nvSpPr>
          <p:cNvPr id="370" name="TextShape 4"/>
          <p:cNvSpPr txBox="1"/>
          <p:nvPr/>
        </p:nvSpPr>
        <p:spPr>
          <a:xfrm>
            <a:off x="2706600" y="2017800"/>
            <a:ext cx="7772040" cy="4114440"/>
          </a:xfrm>
          <a:prstGeom prst="rect">
            <a:avLst/>
          </a:prstGeom>
          <a:noFill/>
          <a:ln>
            <a:noFill/>
          </a:ln>
        </p:spPr>
        <p:txBody>
          <a:bodyPr/>
          <a:lstStyle/>
          <a:p>
            <a:pPr>
              <a:lnSpc>
                <a:spcPct val="100000"/>
              </a:lnSpc>
            </a:pPr>
            <a:r>
              <a:rPr lang="en-US" sz="2800" spc="-1">
                <a:solidFill>
                  <a:srgbClr val="000000"/>
                </a:solidFill>
                <a:uFill>
                  <a:solidFill>
                    <a:srgbClr val="FFFFFF"/>
                  </a:solidFill>
                </a:uFill>
                <a:latin typeface="Courier New"/>
              </a:rPr>
              <a:t>initialize winsA and winsB to 0
loop n times
   simulate a game
   if playerA wins
      add one to winsA
   else
      add one to winsB</a:t>
            </a:r>
            <a:endParaRPr lang="en-US" sz="3200" spc="-1">
              <a:solidFill>
                <a:srgbClr val="000000"/>
              </a:solidFill>
              <a:uFill>
                <a:solidFill>
                  <a:srgbClr val="FFFFFF"/>
                </a:solidFill>
              </a:uFill>
              <a:latin typeface="Tahom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Designing simNGames</a:t>
            </a:r>
            <a:endParaRPr lang="en-US" sz="2400" spc="-1">
              <a:solidFill>
                <a:srgbClr val="000000"/>
              </a:solidFill>
              <a:uFill>
                <a:solidFill>
                  <a:srgbClr val="FFFFFF"/>
                </a:solidFill>
              </a:uFill>
              <a:latin typeface="Tahoma"/>
            </a:endParaRPr>
          </a:p>
        </p:txBody>
      </p:sp>
      <p:sp>
        <p:nvSpPr>
          <p:cNvPr id="374" name="TextShape 4"/>
          <p:cNvSpPr txBox="1"/>
          <p:nvPr/>
        </p:nvSpPr>
        <p:spPr>
          <a:xfrm>
            <a:off x="1524000" y="2017800"/>
            <a:ext cx="9067320" cy="4114440"/>
          </a:xfrm>
          <a:prstGeom prst="rect">
            <a:avLst/>
          </a:prstGeom>
          <a:noFill/>
          <a:ln>
            <a:noFill/>
          </a:ln>
        </p:spPr>
        <p:txBody>
          <a:bodyPr/>
          <a:lstStyle/>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We already have the function signature:
</a:t>
            </a:r>
            <a:r>
              <a:rPr lang="en-US" spc="-1" dirty="0">
                <a:solidFill>
                  <a:srgbClr val="000000"/>
                </a:solidFill>
                <a:uFill>
                  <a:solidFill>
                    <a:srgbClr val="FFFFFF"/>
                  </a:solidFill>
                </a:uFill>
                <a:latin typeface="Courier New"/>
              </a:rPr>
              <a:t>def </a:t>
            </a:r>
            <a:r>
              <a:rPr lang="en-US" spc="-1" dirty="0" err="1">
                <a:solidFill>
                  <a:srgbClr val="000000"/>
                </a:solidFill>
                <a:uFill>
                  <a:solidFill>
                    <a:srgbClr val="FFFFFF"/>
                  </a:solidFill>
                </a:uFill>
                <a:latin typeface="Courier New"/>
              </a:rPr>
              <a:t>simNGames</a:t>
            </a:r>
            <a:r>
              <a:rPr lang="en-US" spc="-1" dirty="0">
                <a:solidFill>
                  <a:srgbClr val="000000"/>
                </a:solidFill>
                <a:uFill>
                  <a:solidFill>
                    <a:srgbClr val="FFFFFF"/>
                  </a:solidFill>
                </a:uFill>
                <a:latin typeface="Courier New"/>
              </a:rPr>
              <a:t>(n, </a:t>
            </a:r>
            <a:r>
              <a:rPr lang="en-US" spc="-1" dirty="0" err="1">
                <a:solidFill>
                  <a:srgbClr val="000000"/>
                </a:solidFill>
                <a:uFill>
                  <a:solidFill>
                    <a:srgbClr val="FFFFFF"/>
                  </a:solidFill>
                </a:uFill>
                <a:latin typeface="Courier New"/>
              </a:rPr>
              <a:t>probA</a:t>
            </a:r>
            <a:r>
              <a:rPr lang="en-US" spc="-1" dirty="0">
                <a:solidFill>
                  <a:srgbClr val="000000"/>
                </a:solidFill>
                <a:uFill>
                  <a:solidFill>
                    <a:srgbClr val="FFFFFF"/>
                  </a:solidFill>
                </a:uFill>
                <a:latin typeface="Courier New"/>
              </a:rPr>
              <a:t>, </a:t>
            </a:r>
            <a:r>
              <a:rPr lang="en-US" spc="-1" dirty="0" err="1">
                <a:solidFill>
                  <a:srgbClr val="000000"/>
                </a:solidFill>
                <a:uFill>
                  <a:solidFill>
                    <a:srgbClr val="FFFFFF"/>
                  </a:solidFill>
                </a:uFill>
                <a:latin typeface="Courier New"/>
              </a:rPr>
              <a:t>probB</a:t>
            </a:r>
            <a:r>
              <a:rPr lang="en-US" spc="-1" dirty="0">
                <a:solidFill>
                  <a:srgbClr val="000000"/>
                </a:solidFill>
                <a:uFill>
                  <a:solidFill>
                    <a:srgbClr val="FFFFFF"/>
                  </a:solidFill>
                </a:uFill>
                <a:latin typeface="Courier New"/>
              </a:rPr>
              <a:t>):</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 Simulates n games and returns </a:t>
            </a:r>
            <a:r>
              <a:rPr lang="en-US" spc="-1" dirty="0" err="1">
                <a:solidFill>
                  <a:srgbClr val="000000"/>
                </a:solidFill>
                <a:uFill>
                  <a:solidFill>
                    <a:srgbClr val="FFFFFF"/>
                  </a:solidFill>
                </a:uFill>
                <a:latin typeface="Courier New"/>
              </a:rPr>
              <a:t>winsA</a:t>
            </a:r>
            <a:r>
              <a:rPr lang="en-US" spc="-1" dirty="0">
                <a:solidFill>
                  <a:srgbClr val="000000"/>
                </a:solidFill>
                <a:uFill>
                  <a:solidFill>
                    <a:srgbClr val="FFFFFF"/>
                  </a:solidFill>
                </a:uFill>
                <a:latin typeface="Courier New"/>
              </a:rPr>
              <a:t> and </a:t>
            </a:r>
            <a:r>
              <a:rPr lang="en-US" spc="-1" dirty="0" err="1">
                <a:solidFill>
                  <a:srgbClr val="000000"/>
                </a:solidFill>
                <a:uFill>
                  <a:solidFill>
                    <a:srgbClr val="FFFFFF"/>
                  </a:solidFill>
                </a:uFill>
                <a:latin typeface="Courier New"/>
              </a:rPr>
              <a:t>winsB</a:t>
            </a:r>
            <a:endParaRPr lang="en-US" spc="-1" dirty="0">
              <a:solidFill>
                <a:srgbClr val="000000"/>
              </a:solidFill>
              <a:uFill>
                <a:solidFill>
                  <a:srgbClr val="FFFFFF"/>
                </a:solidFill>
              </a:uFill>
              <a:latin typeface="Courier New"/>
            </a:endParaRPr>
          </a:p>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With this information, it’s easy to get started!
</a:t>
            </a:r>
            <a:r>
              <a:rPr lang="en-US" spc="-1" dirty="0">
                <a:solidFill>
                  <a:srgbClr val="000000"/>
                </a:solidFill>
                <a:uFill>
                  <a:solidFill>
                    <a:srgbClr val="FFFFFF"/>
                  </a:solidFill>
                </a:uFill>
                <a:latin typeface="Courier New"/>
              </a:rPr>
              <a:t>def </a:t>
            </a:r>
            <a:r>
              <a:rPr lang="en-US" spc="-1" dirty="0" err="1">
                <a:solidFill>
                  <a:srgbClr val="000000"/>
                </a:solidFill>
                <a:uFill>
                  <a:solidFill>
                    <a:srgbClr val="FFFFFF"/>
                  </a:solidFill>
                </a:uFill>
                <a:latin typeface="Courier New"/>
              </a:rPr>
              <a:t>simNGames</a:t>
            </a:r>
            <a:r>
              <a:rPr lang="en-US" spc="-1" dirty="0">
                <a:solidFill>
                  <a:srgbClr val="000000"/>
                </a:solidFill>
                <a:uFill>
                  <a:solidFill>
                    <a:srgbClr val="FFFFFF"/>
                  </a:solidFill>
                </a:uFill>
                <a:latin typeface="Courier New"/>
              </a:rPr>
              <a:t>(n, </a:t>
            </a:r>
            <a:r>
              <a:rPr lang="en-US" spc="-1" dirty="0" err="1">
                <a:solidFill>
                  <a:srgbClr val="000000"/>
                </a:solidFill>
                <a:uFill>
                  <a:solidFill>
                    <a:srgbClr val="FFFFFF"/>
                  </a:solidFill>
                </a:uFill>
                <a:latin typeface="Courier New"/>
              </a:rPr>
              <a:t>probA</a:t>
            </a:r>
            <a:r>
              <a:rPr lang="en-US" spc="-1" dirty="0">
                <a:solidFill>
                  <a:srgbClr val="000000"/>
                </a:solidFill>
                <a:uFill>
                  <a:solidFill>
                    <a:srgbClr val="FFFFFF"/>
                  </a:solidFill>
                </a:uFill>
                <a:latin typeface="Courier New"/>
              </a:rPr>
              <a:t>, </a:t>
            </a:r>
            <a:r>
              <a:rPr lang="en-US" spc="-1" dirty="0" err="1">
                <a:solidFill>
                  <a:srgbClr val="000000"/>
                </a:solidFill>
                <a:uFill>
                  <a:solidFill>
                    <a:srgbClr val="FFFFFF"/>
                  </a:solidFill>
                </a:uFill>
                <a:latin typeface="Courier New"/>
              </a:rPr>
              <a:t>probB</a:t>
            </a:r>
            <a:r>
              <a:rPr lang="en-US" spc="-1" dirty="0">
                <a:solidFill>
                  <a:srgbClr val="000000"/>
                </a:solidFill>
                <a:uFill>
                  <a:solidFill>
                    <a:srgbClr val="FFFFFF"/>
                  </a:solidFill>
                </a:uFill>
                <a:latin typeface="Courier New"/>
              </a:rPr>
              <a:t>):</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 Simulates n games and returns </a:t>
            </a:r>
            <a:r>
              <a:rPr lang="en-US" spc="-1" dirty="0" err="1">
                <a:solidFill>
                  <a:srgbClr val="000000"/>
                </a:solidFill>
                <a:uFill>
                  <a:solidFill>
                    <a:srgbClr val="FFFFFF"/>
                  </a:solidFill>
                </a:uFill>
                <a:latin typeface="Courier New"/>
              </a:rPr>
              <a:t>winsA</a:t>
            </a:r>
            <a:r>
              <a:rPr lang="en-US" spc="-1" dirty="0">
                <a:solidFill>
                  <a:srgbClr val="000000"/>
                </a:solidFill>
                <a:uFill>
                  <a:solidFill>
                    <a:srgbClr val="FFFFFF"/>
                  </a:solidFill>
                </a:uFill>
                <a:latin typeface="Courier New"/>
              </a:rPr>
              <a:t> and </a:t>
            </a:r>
            <a:r>
              <a:rPr lang="en-US" spc="-1" dirty="0" err="1">
                <a:solidFill>
                  <a:srgbClr val="000000"/>
                </a:solidFill>
                <a:uFill>
                  <a:solidFill>
                    <a:srgbClr val="FFFFFF"/>
                  </a:solidFill>
                </a:uFill>
                <a:latin typeface="Courier New"/>
              </a:rPr>
              <a:t>winsB</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a:t>
            </a:r>
            <a:r>
              <a:rPr lang="en-US" spc="-1" dirty="0" err="1">
                <a:solidFill>
                  <a:srgbClr val="000000"/>
                </a:solidFill>
                <a:uFill>
                  <a:solidFill>
                    <a:srgbClr val="FFFFFF"/>
                  </a:solidFill>
                </a:uFill>
                <a:latin typeface="Courier New"/>
              </a:rPr>
              <a:t>winsA</a:t>
            </a:r>
            <a:r>
              <a:rPr lang="en-US" spc="-1" dirty="0">
                <a:solidFill>
                  <a:srgbClr val="000000"/>
                </a:solidFill>
                <a:uFill>
                  <a:solidFill>
                    <a:srgbClr val="FFFFFF"/>
                  </a:solidFill>
                </a:uFill>
                <a:latin typeface="Courier New"/>
              </a:rPr>
              <a:t> = 0</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a:t>
            </a:r>
            <a:r>
              <a:rPr lang="en-US" spc="-1" dirty="0" err="1">
                <a:solidFill>
                  <a:srgbClr val="000000"/>
                </a:solidFill>
                <a:uFill>
                  <a:solidFill>
                    <a:srgbClr val="FFFFFF"/>
                  </a:solidFill>
                </a:uFill>
                <a:latin typeface="Courier New"/>
              </a:rPr>
              <a:t>winsB</a:t>
            </a:r>
            <a:r>
              <a:rPr lang="en-US" spc="-1" dirty="0">
                <a:solidFill>
                  <a:srgbClr val="000000"/>
                </a:solidFill>
                <a:uFill>
                  <a:solidFill>
                    <a:srgbClr val="FFFFFF"/>
                  </a:solidFill>
                </a:uFill>
                <a:latin typeface="Courier New"/>
              </a:rPr>
              <a:t> = 0</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for </a:t>
            </a:r>
            <a:r>
              <a:rPr lang="en-US" spc="-1" dirty="0" err="1">
                <a:solidFill>
                  <a:srgbClr val="000000"/>
                </a:solidFill>
                <a:uFill>
                  <a:solidFill>
                    <a:srgbClr val="FFFFFF"/>
                  </a:solidFill>
                </a:uFill>
                <a:latin typeface="Courier New"/>
              </a:rPr>
              <a:t>i</a:t>
            </a:r>
            <a:r>
              <a:rPr lang="en-US" spc="-1" dirty="0">
                <a:solidFill>
                  <a:srgbClr val="000000"/>
                </a:solidFill>
                <a:uFill>
                  <a:solidFill>
                    <a:srgbClr val="FFFFFF"/>
                  </a:solidFill>
                </a:uFill>
                <a:latin typeface="Courier New"/>
              </a:rPr>
              <a:t> in range(n):</a:t>
            </a:r>
            <a:endParaRPr lang="en-US" sz="3200" spc="-1" dirty="0">
              <a:solidFill>
                <a:srgbClr val="000000"/>
              </a:solidFill>
              <a:uFill>
                <a:solidFill>
                  <a:srgbClr val="FFFFFF"/>
                </a:solidFill>
              </a:uFill>
              <a:latin typeface="Tahom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Designing simNGames</a:t>
            </a:r>
            <a:endParaRPr lang="en-US" sz="2400" spc="-1">
              <a:solidFill>
                <a:srgbClr val="000000"/>
              </a:solidFill>
              <a:uFill>
                <a:solidFill>
                  <a:srgbClr val="FFFFFF"/>
                </a:solidFill>
              </a:uFill>
              <a:latin typeface="Tahoma"/>
            </a:endParaRPr>
          </a:p>
        </p:txBody>
      </p:sp>
      <p:sp>
        <p:nvSpPr>
          <p:cNvPr id="378"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The next thing we need to do is simulate a game of racquetball. We</a:t>
            </a:r>
            <a:r>
              <a:rPr lang="en-US" sz="2800" spc="-1">
                <a:solidFill>
                  <a:srgbClr val="000000"/>
                </a:solidFill>
                <a:uFill>
                  <a:solidFill>
                    <a:srgbClr val="FFFFFF"/>
                  </a:solidFill>
                </a:uFill>
                <a:latin typeface="Times New Roman"/>
              </a:rPr>
              <a:t>’</a:t>
            </a:r>
            <a:r>
              <a:rPr lang="en-US" sz="2800" spc="-1">
                <a:solidFill>
                  <a:srgbClr val="000000"/>
                </a:solidFill>
                <a:uFill>
                  <a:solidFill>
                    <a:srgbClr val="FFFFFF"/>
                  </a:solidFill>
                </a:uFill>
                <a:latin typeface="Tahoma"/>
              </a:rPr>
              <a:t>re not sure how to do that, so let</a:t>
            </a:r>
            <a:r>
              <a:rPr lang="en-US" sz="2800" spc="-1">
                <a:solidFill>
                  <a:srgbClr val="000000"/>
                </a:solidFill>
                <a:uFill>
                  <a:solidFill>
                    <a:srgbClr val="FFFFFF"/>
                  </a:solidFill>
                </a:uFill>
                <a:latin typeface="Times New Roman"/>
              </a:rPr>
              <a:t>’</a:t>
            </a:r>
            <a:r>
              <a:rPr lang="en-US" sz="2800" spc="-1">
                <a:solidFill>
                  <a:srgbClr val="000000"/>
                </a:solidFill>
                <a:uFill>
                  <a:solidFill>
                    <a:srgbClr val="FFFFFF"/>
                  </a:solidFill>
                </a:uFill>
                <a:latin typeface="Tahoma"/>
              </a:rPr>
              <a:t>s put it off until later!</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Let</a:t>
            </a:r>
            <a:r>
              <a:rPr lang="en-US" sz="2800" spc="-1">
                <a:solidFill>
                  <a:srgbClr val="000000"/>
                </a:solidFill>
                <a:uFill>
                  <a:solidFill>
                    <a:srgbClr val="FFFFFF"/>
                  </a:solidFill>
                </a:uFill>
                <a:latin typeface="Times New Roman"/>
              </a:rPr>
              <a:t>’</a:t>
            </a:r>
            <a:r>
              <a:rPr lang="en-US" sz="2800" spc="-1">
                <a:solidFill>
                  <a:srgbClr val="000000"/>
                </a:solidFill>
                <a:uFill>
                  <a:solidFill>
                    <a:srgbClr val="FFFFFF"/>
                  </a:solidFill>
                </a:uFill>
                <a:latin typeface="Tahoma"/>
              </a:rPr>
              <a:t>s assume there</a:t>
            </a:r>
            <a:r>
              <a:rPr lang="en-US" sz="2800" spc="-1">
                <a:solidFill>
                  <a:srgbClr val="000000"/>
                </a:solidFill>
                <a:uFill>
                  <a:solidFill>
                    <a:srgbClr val="FFFFFF"/>
                  </a:solidFill>
                </a:uFill>
                <a:latin typeface="Times New Roman"/>
              </a:rPr>
              <a:t>’</a:t>
            </a:r>
            <a:r>
              <a:rPr lang="en-US" sz="2800" spc="-1">
                <a:solidFill>
                  <a:srgbClr val="000000"/>
                </a:solidFill>
                <a:uFill>
                  <a:solidFill>
                    <a:srgbClr val="FFFFFF"/>
                  </a:solidFill>
                </a:uFill>
                <a:latin typeface="Tahoma"/>
              </a:rPr>
              <a:t>s a function called </a:t>
            </a:r>
            <a:r>
              <a:rPr lang="en-US" sz="2800" spc="-1">
                <a:solidFill>
                  <a:srgbClr val="000000"/>
                </a:solidFill>
                <a:uFill>
                  <a:solidFill>
                    <a:srgbClr val="FFFFFF"/>
                  </a:solidFill>
                </a:uFill>
                <a:latin typeface="Courier New"/>
              </a:rPr>
              <a:t>simOneGame</a:t>
            </a:r>
            <a:r>
              <a:rPr lang="en-US" sz="2800" spc="-1">
                <a:solidFill>
                  <a:srgbClr val="000000"/>
                </a:solidFill>
                <a:uFill>
                  <a:solidFill>
                    <a:srgbClr val="FFFFFF"/>
                  </a:solidFill>
                </a:uFill>
                <a:latin typeface="Tahoma"/>
              </a:rPr>
              <a:t> that can do it.</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The inputs to </a:t>
            </a:r>
            <a:r>
              <a:rPr lang="en-US" sz="2800" spc="-1">
                <a:solidFill>
                  <a:srgbClr val="000000"/>
                </a:solidFill>
                <a:uFill>
                  <a:solidFill>
                    <a:srgbClr val="FFFFFF"/>
                  </a:solidFill>
                </a:uFill>
                <a:latin typeface="Courier New"/>
              </a:rPr>
              <a:t>simOneGame</a:t>
            </a:r>
            <a:r>
              <a:rPr lang="en-US" sz="2800" spc="-1">
                <a:solidFill>
                  <a:srgbClr val="000000"/>
                </a:solidFill>
                <a:uFill>
                  <a:solidFill>
                    <a:srgbClr val="FFFFFF"/>
                  </a:solidFill>
                </a:uFill>
                <a:latin typeface="Tahoma"/>
              </a:rPr>
              <a:t> are easy – the probabilities for each player. But what is the output?</a:t>
            </a:r>
            <a:endParaRPr lang="en-US" sz="3200" spc="-1">
              <a:solidFill>
                <a:srgbClr val="000000"/>
              </a:solidFill>
              <a:uFill>
                <a:solidFill>
                  <a:srgbClr val="FFFFFF"/>
                </a:solidFill>
              </a:uFill>
              <a:latin typeface="Tahom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Designing simNGames</a:t>
            </a:r>
            <a:endParaRPr lang="en-US" sz="2400" spc="-1">
              <a:solidFill>
                <a:srgbClr val="000000"/>
              </a:solidFill>
              <a:uFill>
                <a:solidFill>
                  <a:srgbClr val="FFFFFF"/>
                </a:solidFill>
              </a:uFill>
              <a:latin typeface="Tahoma"/>
            </a:endParaRPr>
          </a:p>
        </p:txBody>
      </p:sp>
      <p:sp>
        <p:nvSpPr>
          <p:cNvPr id="382"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We need to know who won the game. How can we get this information?</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The easiest way is to pass back the final score.</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The player with the higher score wins and gets their accumulator incremented by one.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Designing simNGames</a:t>
            </a:r>
            <a:endParaRPr lang="en-US" sz="2400" spc="-1">
              <a:solidFill>
                <a:srgbClr val="000000"/>
              </a:solidFill>
              <a:uFill>
                <a:solidFill>
                  <a:srgbClr val="FFFFFF"/>
                </a:solidFill>
              </a:uFill>
              <a:latin typeface="Tahoma"/>
            </a:endParaRPr>
          </a:p>
        </p:txBody>
      </p:sp>
      <p:sp>
        <p:nvSpPr>
          <p:cNvPr id="386" name="TextShape 4"/>
          <p:cNvSpPr txBox="1"/>
          <p:nvPr/>
        </p:nvSpPr>
        <p:spPr>
          <a:xfrm>
            <a:off x="1904880" y="2017800"/>
            <a:ext cx="8762760" cy="4114440"/>
          </a:xfrm>
          <a:prstGeom prst="rect">
            <a:avLst/>
          </a:prstGeom>
          <a:noFill/>
          <a:ln>
            <a:noFill/>
          </a:ln>
        </p:spPr>
        <p:txBody>
          <a:bodyPr/>
          <a:lstStyle/>
          <a:p>
            <a:pPr marL="343080" indent="-342720"/>
            <a:r>
              <a:rPr lang="en-US" sz="2000" spc="-1" dirty="0">
                <a:solidFill>
                  <a:srgbClr val="000000"/>
                </a:solidFill>
                <a:uFill>
                  <a:solidFill>
                    <a:srgbClr val="FFFFFF"/>
                  </a:solidFill>
                </a:uFill>
                <a:latin typeface="Courier New"/>
              </a:rPr>
              <a:t>def </a:t>
            </a:r>
            <a:r>
              <a:rPr lang="en-US" sz="2000" spc="-1" dirty="0" err="1">
                <a:solidFill>
                  <a:srgbClr val="000000"/>
                </a:solidFill>
                <a:uFill>
                  <a:solidFill>
                    <a:srgbClr val="FFFFFF"/>
                  </a:solidFill>
                </a:uFill>
                <a:latin typeface="Courier New"/>
              </a:rPr>
              <a:t>simNGames</a:t>
            </a:r>
            <a:r>
              <a:rPr lang="en-US" sz="2000" spc="-1" dirty="0">
                <a:solidFill>
                  <a:srgbClr val="000000"/>
                </a:solidFill>
                <a:uFill>
                  <a:solidFill>
                    <a:srgbClr val="FFFFFF"/>
                  </a:solidFill>
                </a:uFill>
                <a:latin typeface="Courier New"/>
              </a:rPr>
              <a:t>(n, </a:t>
            </a:r>
            <a:r>
              <a:rPr lang="en-US" sz="2000" spc="-1" dirty="0" err="1">
                <a:solidFill>
                  <a:srgbClr val="000000"/>
                </a:solidFill>
                <a:uFill>
                  <a:solidFill>
                    <a:srgbClr val="FFFFFF"/>
                  </a:solidFill>
                </a:uFill>
                <a:latin typeface="Courier New"/>
              </a:rPr>
              <a:t>probA</a:t>
            </a: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probB</a:t>
            </a:r>
            <a:r>
              <a:rPr lang="en-US" sz="2000" spc="-1" dirty="0">
                <a:solidFill>
                  <a:srgbClr val="000000"/>
                </a:solidFill>
                <a:uFill>
                  <a:solidFill>
                    <a:srgbClr val="FFFFFF"/>
                  </a:solidFill>
                </a:uFill>
                <a:latin typeface="Courier New"/>
              </a:rPr>
              <a:t>):</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 Simulates n games and returns </a:t>
            </a:r>
            <a:r>
              <a:rPr lang="en-US" sz="2000" spc="-1" dirty="0" err="1">
                <a:solidFill>
                  <a:srgbClr val="000000"/>
                </a:solidFill>
                <a:uFill>
                  <a:solidFill>
                    <a:srgbClr val="FFFFFF"/>
                  </a:solidFill>
                </a:uFill>
                <a:latin typeface="Courier New"/>
              </a:rPr>
              <a:t>winsA</a:t>
            </a:r>
            <a:r>
              <a:rPr lang="en-US" sz="2000" spc="-1" dirty="0">
                <a:solidFill>
                  <a:srgbClr val="000000"/>
                </a:solidFill>
                <a:uFill>
                  <a:solidFill>
                    <a:srgbClr val="FFFFFF"/>
                  </a:solidFill>
                </a:uFill>
                <a:latin typeface="Courier New"/>
              </a:rPr>
              <a:t> and </a:t>
            </a:r>
            <a:r>
              <a:rPr lang="en-US" sz="2000" spc="-1" dirty="0" err="1">
                <a:solidFill>
                  <a:srgbClr val="000000"/>
                </a:solidFill>
                <a:uFill>
                  <a:solidFill>
                    <a:srgbClr val="FFFFFF"/>
                  </a:solidFill>
                </a:uFill>
                <a:latin typeface="Courier New"/>
              </a:rPr>
              <a:t>winsB</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winsA</a:t>
            </a:r>
            <a:r>
              <a:rPr lang="en-US" sz="2000" spc="-1" dirty="0">
                <a:solidFill>
                  <a:srgbClr val="000000"/>
                </a:solidFill>
                <a:uFill>
                  <a:solidFill>
                    <a:srgbClr val="FFFFFF"/>
                  </a:solidFill>
                </a:uFill>
                <a:latin typeface="Courier New"/>
              </a:rPr>
              <a:t> = 0</a:t>
            </a:r>
          </a:p>
          <a:p>
            <a:pPr marL="343080" indent="-342720"/>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winsB</a:t>
            </a:r>
            <a:r>
              <a:rPr lang="en-US" sz="2000" spc="-1" dirty="0">
                <a:solidFill>
                  <a:srgbClr val="000000"/>
                </a:solidFill>
                <a:uFill>
                  <a:solidFill>
                    <a:srgbClr val="FFFFFF"/>
                  </a:solidFill>
                </a:uFill>
                <a:latin typeface="Courier New"/>
              </a:rPr>
              <a:t> = 0</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for </a:t>
            </a:r>
            <a:r>
              <a:rPr lang="en-US" sz="2000" spc="-1" dirty="0" err="1">
                <a:solidFill>
                  <a:srgbClr val="000000"/>
                </a:solidFill>
                <a:uFill>
                  <a:solidFill>
                    <a:srgbClr val="FFFFFF"/>
                  </a:solidFill>
                </a:uFill>
                <a:latin typeface="Courier New"/>
              </a:rPr>
              <a:t>i</a:t>
            </a:r>
            <a:r>
              <a:rPr lang="en-US" sz="2000" spc="-1" dirty="0">
                <a:solidFill>
                  <a:srgbClr val="000000"/>
                </a:solidFill>
                <a:uFill>
                  <a:solidFill>
                    <a:srgbClr val="FFFFFF"/>
                  </a:solidFill>
                </a:uFill>
                <a:latin typeface="Courier New"/>
              </a:rPr>
              <a:t> in range(n):</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scoreB</a:t>
            </a:r>
            <a:r>
              <a:rPr lang="en-US" sz="2000" spc="-1" dirty="0">
                <a:solidFill>
                  <a:srgbClr val="000000"/>
                </a:solidFill>
                <a:uFill>
                  <a:solidFill>
                    <a:srgbClr val="FFFFFF"/>
                  </a:solidFill>
                </a:uFill>
                <a:latin typeface="Courier New"/>
              </a:rPr>
              <a:t> = </a:t>
            </a:r>
            <a:r>
              <a:rPr lang="en-US" sz="2000" spc="-1" dirty="0" err="1">
                <a:solidFill>
                  <a:srgbClr val="000000"/>
                </a:solidFill>
                <a:uFill>
                  <a:solidFill>
                    <a:srgbClr val="FFFFFF"/>
                  </a:solidFill>
                </a:uFill>
                <a:latin typeface="Courier New"/>
              </a:rPr>
              <a:t>simOneGame</a:t>
            </a:r>
            <a:r>
              <a:rPr lang="en-US" sz="2000" spc="-1" dirty="0">
                <a:solidFill>
                  <a:srgbClr val="000000"/>
                </a:solidFill>
                <a:uFill>
                  <a:solidFill>
                    <a:srgbClr val="FFFFFF"/>
                  </a:solidFill>
                </a:uFill>
                <a:latin typeface="Courier New"/>
              </a:rPr>
              <a:t>(</a:t>
            </a:r>
            <a:r>
              <a:rPr lang="en-US" sz="2000" spc="-1" dirty="0" err="1">
                <a:solidFill>
                  <a:srgbClr val="000000"/>
                </a:solidFill>
                <a:uFill>
                  <a:solidFill>
                    <a:srgbClr val="FFFFFF"/>
                  </a:solidFill>
                </a:uFill>
                <a:latin typeface="Courier New"/>
              </a:rPr>
              <a:t>probA</a:t>
            </a: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probB</a:t>
            </a:r>
            <a:r>
              <a:rPr lang="en-US" sz="2000" spc="-1" dirty="0">
                <a:solidFill>
                  <a:srgbClr val="000000"/>
                </a:solidFill>
                <a:uFill>
                  <a:solidFill>
                    <a:srgbClr val="FFFFFF"/>
                  </a:solidFill>
                </a:uFill>
                <a:latin typeface="Courier New"/>
              </a:rPr>
              <a:t>)</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if </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&gt; </a:t>
            </a:r>
            <a:r>
              <a:rPr lang="en-US" sz="2000" spc="-1" dirty="0" err="1">
                <a:solidFill>
                  <a:srgbClr val="000000"/>
                </a:solidFill>
                <a:uFill>
                  <a:solidFill>
                    <a:srgbClr val="FFFFFF"/>
                  </a:solidFill>
                </a:uFill>
                <a:latin typeface="Courier New"/>
              </a:rPr>
              <a:t>scoreB</a:t>
            </a:r>
            <a:r>
              <a:rPr lang="en-US" sz="2000" spc="-1" dirty="0">
                <a:solidFill>
                  <a:srgbClr val="000000"/>
                </a:solidFill>
                <a:uFill>
                  <a:solidFill>
                    <a:srgbClr val="FFFFFF"/>
                  </a:solidFill>
                </a:uFill>
                <a:latin typeface="Courier New"/>
              </a:rPr>
              <a:t>:</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winsA</a:t>
            </a:r>
            <a:r>
              <a:rPr lang="en-US" sz="2000" spc="-1" dirty="0">
                <a:solidFill>
                  <a:srgbClr val="000000"/>
                </a:solidFill>
                <a:uFill>
                  <a:solidFill>
                    <a:srgbClr val="FFFFFF"/>
                  </a:solidFill>
                </a:uFill>
                <a:latin typeface="Courier New"/>
              </a:rPr>
              <a:t> = </a:t>
            </a:r>
            <a:r>
              <a:rPr lang="en-US" sz="2000" spc="-1" dirty="0" err="1">
                <a:solidFill>
                  <a:srgbClr val="000000"/>
                </a:solidFill>
                <a:uFill>
                  <a:solidFill>
                    <a:srgbClr val="FFFFFF"/>
                  </a:solidFill>
                </a:uFill>
                <a:latin typeface="Courier New"/>
              </a:rPr>
              <a:t>winsA</a:t>
            </a:r>
            <a:r>
              <a:rPr lang="en-US" sz="2000" spc="-1" dirty="0">
                <a:solidFill>
                  <a:srgbClr val="000000"/>
                </a:solidFill>
                <a:uFill>
                  <a:solidFill>
                    <a:srgbClr val="FFFFFF"/>
                  </a:solidFill>
                </a:uFill>
                <a:latin typeface="Courier New"/>
              </a:rPr>
              <a:t> + 1</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else:</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winsB</a:t>
            </a:r>
            <a:r>
              <a:rPr lang="en-US" sz="2000" spc="-1" dirty="0">
                <a:solidFill>
                  <a:srgbClr val="000000"/>
                </a:solidFill>
                <a:uFill>
                  <a:solidFill>
                    <a:srgbClr val="FFFFFF"/>
                  </a:solidFill>
                </a:uFill>
                <a:latin typeface="Courier New"/>
              </a:rPr>
              <a:t> = </a:t>
            </a:r>
            <a:r>
              <a:rPr lang="en-US" sz="2000" spc="-1" dirty="0" err="1">
                <a:solidFill>
                  <a:srgbClr val="000000"/>
                </a:solidFill>
                <a:uFill>
                  <a:solidFill>
                    <a:srgbClr val="FFFFFF"/>
                  </a:solidFill>
                </a:uFill>
                <a:latin typeface="Courier New"/>
              </a:rPr>
              <a:t>winsB</a:t>
            </a:r>
            <a:r>
              <a:rPr lang="en-US" sz="2000" spc="-1" dirty="0">
                <a:solidFill>
                  <a:srgbClr val="000000"/>
                </a:solidFill>
                <a:uFill>
                  <a:solidFill>
                    <a:srgbClr val="FFFFFF"/>
                  </a:solidFill>
                </a:uFill>
                <a:latin typeface="Courier New"/>
              </a:rPr>
              <a:t> + 1</a:t>
            </a:r>
            <a:endParaRPr lang="en-US" sz="2000" spc="-1" dirty="0">
              <a:solidFill>
                <a:srgbClr val="000000"/>
              </a:solidFill>
              <a:uFill>
                <a:solidFill>
                  <a:srgbClr val="FFFFFF"/>
                </a:solidFill>
              </a:uFill>
              <a:latin typeface="Tahoma"/>
            </a:endParaRPr>
          </a:p>
          <a:p>
            <a:pPr marL="343080" indent="-342720"/>
            <a:r>
              <a:rPr lang="en-US" sz="2000" spc="-1" dirty="0">
                <a:solidFill>
                  <a:srgbClr val="000000"/>
                </a:solidFill>
                <a:uFill>
                  <a:solidFill>
                    <a:srgbClr val="FFFFFF"/>
                  </a:solidFill>
                </a:uFill>
                <a:latin typeface="Courier New"/>
              </a:rPr>
              <a:t>    return </a:t>
            </a:r>
            <a:r>
              <a:rPr lang="en-US" sz="2000" spc="-1" dirty="0" err="1">
                <a:solidFill>
                  <a:srgbClr val="000000"/>
                </a:solidFill>
                <a:uFill>
                  <a:solidFill>
                    <a:srgbClr val="FFFFFF"/>
                  </a:solidFill>
                </a:uFill>
                <a:latin typeface="Courier New"/>
              </a:rPr>
              <a:t>winsA</a:t>
            </a: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winsB</a:t>
            </a:r>
            <a:endParaRPr lang="en-US" sz="2000" spc="-1" dirty="0">
              <a:solidFill>
                <a:srgbClr val="000000"/>
              </a:solidFill>
              <a:uFill>
                <a:solidFill>
                  <a:srgbClr val="FFFFFF"/>
                </a:solidFill>
              </a:uFill>
              <a:latin typeface="Tahoma"/>
            </a:endParaRPr>
          </a:p>
          <a:p>
            <a:pPr marL="343080" indent="-342720"/>
            <a:endParaRPr lang="en-US" sz="3200" spc="-1" dirty="0">
              <a:solidFill>
                <a:srgbClr val="000000"/>
              </a:solidFill>
              <a:uFill>
                <a:solidFill>
                  <a:srgbClr val="FFFFFF"/>
                </a:solidFill>
              </a:uFill>
              <a:latin typeface="Tahom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Designing simNGames</a:t>
            </a:r>
            <a:endParaRPr lang="en-US" sz="2400" spc="-1">
              <a:solidFill>
                <a:srgbClr val="000000"/>
              </a:solidFill>
              <a:uFill>
                <a:solidFill>
                  <a:srgbClr val="FFFFFF"/>
                </a:solidFill>
              </a:uFill>
              <a:latin typeface="Tahoma"/>
            </a:endParaRPr>
          </a:p>
        </p:txBody>
      </p:sp>
      <p:pic>
        <p:nvPicPr>
          <p:cNvPr id="390" name="Picture 1"/>
          <p:cNvPicPr/>
          <p:nvPr/>
        </p:nvPicPr>
        <p:blipFill>
          <a:blip r:embed="rId2"/>
          <a:stretch/>
        </p:blipFill>
        <p:spPr>
          <a:xfrm>
            <a:off x="2674920" y="2043720"/>
            <a:ext cx="6888240" cy="4263120"/>
          </a:xfrm>
          <a:prstGeom prst="rect">
            <a:avLst/>
          </a:prstGeom>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Third-Level Design</a:t>
            </a:r>
            <a:endParaRPr lang="en-US" sz="2400" spc="-1">
              <a:solidFill>
                <a:srgbClr val="000000"/>
              </a:solidFill>
              <a:uFill>
                <a:solidFill>
                  <a:srgbClr val="FFFFFF"/>
                </a:solidFill>
              </a:uFill>
              <a:latin typeface="Tahoma"/>
            </a:endParaRPr>
          </a:p>
        </p:txBody>
      </p:sp>
      <p:sp>
        <p:nvSpPr>
          <p:cNvPr id="394"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The next function we need to write is </a:t>
            </a:r>
            <a:r>
              <a:rPr lang="en-US" sz="3200" spc="-1">
                <a:solidFill>
                  <a:srgbClr val="000000"/>
                </a:solidFill>
                <a:uFill>
                  <a:solidFill>
                    <a:srgbClr val="FFFFFF"/>
                  </a:solidFill>
                </a:uFill>
                <a:latin typeface="Courier New"/>
              </a:rPr>
              <a:t>simOneGame</a:t>
            </a:r>
            <a:r>
              <a:rPr lang="en-US" sz="3200" spc="-1">
                <a:solidFill>
                  <a:srgbClr val="000000"/>
                </a:solidFill>
                <a:uFill>
                  <a:solidFill>
                    <a:srgbClr val="FFFFFF"/>
                  </a:solidFill>
                </a:uFill>
                <a:latin typeface="Tahoma"/>
              </a:rPr>
              <a:t>, where the logic of the racquetball rules lies.</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Players keep doing rallies until the game is over, which implies the use of an indefinite loop, since we don’t know ahead of time how many rallies there will be before the game is over.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Third-Level Design</a:t>
            </a:r>
            <a:endParaRPr lang="en-US" sz="2400" spc="-1">
              <a:solidFill>
                <a:srgbClr val="000000"/>
              </a:solidFill>
              <a:uFill>
                <a:solidFill>
                  <a:srgbClr val="FFFFFF"/>
                </a:solidFill>
              </a:uFill>
              <a:latin typeface="Tahoma"/>
            </a:endParaRPr>
          </a:p>
        </p:txBody>
      </p:sp>
      <p:sp>
        <p:nvSpPr>
          <p:cNvPr id="398"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We also need to keep track of the score and who</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serving. The scores will be two accumulators, so how do we keep track of who</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serving?</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One approach is to use a string value that alternates between </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A</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 or </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B</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Analysis and Specification</a:t>
            </a:r>
            <a:endParaRPr lang="en-US" sz="2400" spc="-1">
              <a:solidFill>
                <a:srgbClr val="000000"/>
              </a:solidFill>
              <a:uFill>
                <a:solidFill>
                  <a:srgbClr val="FFFFFF"/>
                </a:solidFill>
              </a:uFill>
              <a:latin typeface="Tahoma"/>
            </a:endParaRPr>
          </a:p>
        </p:txBody>
      </p:sp>
      <p:sp>
        <p:nvSpPr>
          <p:cNvPr id="221"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Racquetball is played between two players using a racquet to hit a ball in a four-walled court.</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One player starts the game by putting the ball in motion </a:t>
            </a:r>
            <a:r>
              <a:rPr lang="en-US" sz="2800" spc="-1">
                <a:solidFill>
                  <a:srgbClr val="000000"/>
                </a:solidFill>
                <a:uFill>
                  <a:solidFill>
                    <a:srgbClr val="FFFFFF"/>
                  </a:solidFill>
                </a:uFill>
                <a:latin typeface="Times New Roman"/>
              </a:rPr>
              <a:t>–</a:t>
            </a:r>
            <a:r>
              <a:rPr lang="en-US" sz="2800" spc="-1">
                <a:solidFill>
                  <a:srgbClr val="000000"/>
                </a:solidFill>
                <a:uFill>
                  <a:solidFill>
                    <a:srgbClr val="FFFFFF"/>
                  </a:solidFill>
                </a:uFill>
                <a:latin typeface="Tahoma"/>
              </a:rPr>
              <a:t> </a:t>
            </a:r>
            <a:r>
              <a:rPr lang="en-US" sz="2800" i="1" spc="-1">
                <a:solidFill>
                  <a:srgbClr val="000000"/>
                </a:solidFill>
                <a:uFill>
                  <a:solidFill>
                    <a:srgbClr val="FFFFFF"/>
                  </a:solidFill>
                </a:uFill>
                <a:latin typeface="Tahoma"/>
              </a:rPr>
              <a:t>serving</a:t>
            </a:r>
            <a:r>
              <a:rPr lang="en-US" sz="2800" spc="-1">
                <a:solidFill>
                  <a:srgbClr val="000000"/>
                </a:solidFill>
                <a:uFill>
                  <a:solidFill>
                    <a:srgbClr val="FFFFFF"/>
                  </a:solidFill>
                </a:uFill>
                <a:latin typeface="Tahoma"/>
              </a:rPr>
              <a:t>.</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Players try to alternate hitting the ball to keep it in play, referred to as a </a:t>
            </a:r>
            <a:r>
              <a:rPr lang="en-US" sz="2800" i="1" spc="-1">
                <a:solidFill>
                  <a:srgbClr val="000000"/>
                </a:solidFill>
                <a:uFill>
                  <a:solidFill>
                    <a:srgbClr val="FFFFFF"/>
                  </a:solidFill>
                </a:uFill>
                <a:latin typeface="Tahoma"/>
              </a:rPr>
              <a:t>rally</a:t>
            </a:r>
            <a:r>
              <a:rPr lang="en-US" sz="2800" spc="-1">
                <a:solidFill>
                  <a:srgbClr val="000000"/>
                </a:solidFill>
                <a:uFill>
                  <a:solidFill>
                    <a:srgbClr val="FFFFFF"/>
                  </a:solidFill>
                </a:uFill>
                <a:latin typeface="Tahoma"/>
              </a:rPr>
              <a:t>. The rally ends when one player fails to hit a legal shot.</a:t>
            </a:r>
            <a:endParaRPr lang="en-US" sz="3200" spc="-1">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Third-Level Design</a:t>
            </a:r>
            <a:endParaRPr lang="en-US" sz="2400" spc="-1">
              <a:solidFill>
                <a:srgbClr val="000000"/>
              </a:solidFill>
              <a:uFill>
                <a:solidFill>
                  <a:srgbClr val="FFFFFF"/>
                </a:solidFill>
              </a:uFill>
              <a:latin typeface="Tahoma"/>
            </a:endParaRPr>
          </a:p>
        </p:txBody>
      </p:sp>
      <p:sp>
        <p:nvSpPr>
          <p:cNvPr id="402" name="TextShape 4"/>
          <p:cNvSpPr txBox="1"/>
          <p:nvPr/>
        </p:nvSpPr>
        <p:spPr>
          <a:xfrm>
            <a:off x="1024128" y="1905120"/>
            <a:ext cx="10351008" cy="4114440"/>
          </a:xfrm>
          <a:prstGeom prst="rect">
            <a:avLst/>
          </a:prstGeom>
          <a:noFill/>
          <a:ln>
            <a:noFill/>
          </a:ln>
        </p:spPr>
        <p:txBody>
          <a:bodyPr/>
          <a:lstStyle/>
          <a:p>
            <a:pPr marL="343080" indent="-342720">
              <a:buClr>
                <a:srgbClr val="3333CC"/>
              </a:buClr>
              <a:buSzPct val="60000"/>
              <a:buFont typeface="Wingdings" charset="2"/>
              <a:buChar char=""/>
            </a:pPr>
            <a:r>
              <a:rPr lang="en-US" sz="2000" spc="-1" dirty="0">
                <a:solidFill>
                  <a:srgbClr val="000000"/>
                </a:solidFill>
                <a:uFill>
                  <a:solidFill>
                    <a:srgbClr val="FFFFFF"/>
                  </a:solidFill>
                </a:uFill>
                <a:latin typeface="Courier New"/>
              </a:rPr>
              <a:t>Initialize scores to 0</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Set serving to “A”</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Loop while game is not over:</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   Simulate one serve of whichever player is serving</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   Update the status of the game</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Return scores</a:t>
            </a:r>
            <a:endParaRPr lang="en-US" sz="2000" spc="-1" dirty="0">
              <a:solidFill>
                <a:srgbClr val="000000"/>
              </a:solidFill>
              <a:uFill>
                <a:solidFill>
                  <a:srgbClr val="FFFFFF"/>
                </a:solidFill>
              </a:uFill>
              <a:latin typeface="Tahoma"/>
            </a:endParaRPr>
          </a:p>
          <a:p>
            <a:pPr>
              <a:lnSpc>
                <a:spcPct val="90000"/>
              </a:lnSpc>
            </a:pPr>
            <a:endParaRPr lang="en-US" sz="1200" spc="-1" dirty="0">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000" spc="-1" dirty="0">
                <a:solidFill>
                  <a:srgbClr val="000000"/>
                </a:solidFill>
                <a:uFill>
                  <a:solidFill>
                    <a:srgbClr val="FFFFFF"/>
                  </a:solidFill>
                </a:uFill>
                <a:latin typeface="Courier New"/>
              </a:rPr>
              <a:t>def </a:t>
            </a:r>
            <a:r>
              <a:rPr lang="en-US" sz="2000" spc="-1" dirty="0" err="1">
                <a:solidFill>
                  <a:srgbClr val="000000"/>
                </a:solidFill>
                <a:uFill>
                  <a:solidFill>
                    <a:srgbClr val="FFFFFF"/>
                  </a:solidFill>
                </a:uFill>
                <a:latin typeface="Courier New"/>
              </a:rPr>
              <a:t>simOneGame</a:t>
            </a:r>
            <a:r>
              <a:rPr lang="en-US" sz="2000" spc="-1" dirty="0">
                <a:solidFill>
                  <a:srgbClr val="000000"/>
                </a:solidFill>
                <a:uFill>
                  <a:solidFill>
                    <a:srgbClr val="FFFFFF"/>
                  </a:solidFill>
                </a:uFill>
                <a:latin typeface="Courier New"/>
              </a:rPr>
              <a:t>(</a:t>
            </a:r>
            <a:r>
              <a:rPr lang="en-US" sz="2000" spc="-1" dirty="0" err="1">
                <a:solidFill>
                  <a:srgbClr val="000000"/>
                </a:solidFill>
                <a:uFill>
                  <a:solidFill>
                    <a:srgbClr val="FFFFFF"/>
                  </a:solidFill>
                </a:uFill>
                <a:latin typeface="Courier New"/>
              </a:rPr>
              <a:t>probA</a:t>
            </a: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probB</a:t>
            </a:r>
            <a:r>
              <a:rPr lang="en-US" sz="2000" spc="-1" dirty="0">
                <a:solidFill>
                  <a:srgbClr val="000000"/>
                </a:solidFill>
                <a:uFill>
                  <a:solidFill>
                    <a:srgbClr val="FFFFFF"/>
                  </a:solidFill>
                </a:uFill>
                <a:latin typeface="Courier New"/>
              </a:rPr>
              <a:t>):</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 0</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scoreB</a:t>
            </a:r>
            <a:r>
              <a:rPr lang="en-US" sz="2000" spc="-1" dirty="0">
                <a:solidFill>
                  <a:srgbClr val="000000"/>
                </a:solidFill>
                <a:uFill>
                  <a:solidFill>
                    <a:srgbClr val="FFFFFF"/>
                  </a:solidFill>
                </a:uFill>
                <a:latin typeface="Courier New"/>
              </a:rPr>
              <a:t> = 0</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   serving = "A"</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   while &lt;condition&gt;:</a:t>
            </a:r>
            <a:endParaRPr lang="en-US" sz="2000" spc="-1" dirty="0">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What will the condition be?? Let’s take the two scores and pass them to another function that returns </a:t>
            </a:r>
            <a:r>
              <a:rPr lang="en-US" sz="2800" spc="-1" dirty="0">
                <a:solidFill>
                  <a:srgbClr val="000000"/>
                </a:solidFill>
                <a:uFill>
                  <a:solidFill>
                    <a:srgbClr val="FFFFFF"/>
                  </a:solidFill>
                </a:uFill>
                <a:latin typeface="Courier New"/>
              </a:rPr>
              <a:t>True</a:t>
            </a:r>
            <a:r>
              <a:rPr lang="en-US" sz="2800" spc="-1" dirty="0">
                <a:solidFill>
                  <a:srgbClr val="000000"/>
                </a:solidFill>
                <a:uFill>
                  <a:solidFill>
                    <a:srgbClr val="FFFFFF"/>
                  </a:solidFill>
                </a:uFill>
                <a:latin typeface="Tahoma"/>
              </a:rPr>
              <a:t> if the game is over, </a:t>
            </a:r>
            <a:r>
              <a:rPr lang="en-US" sz="2800" spc="-1" dirty="0">
                <a:solidFill>
                  <a:srgbClr val="000000"/>
                </a:solidFill>
                <a:uFill>
                  <a:solidFill>
                    <a:srgbClr val="FFFFFF"/>
                  </a:solidFill>
                </a:uFill>
                <a:latin typeface="Courier New"/>
              </a:rPr>
              <a:t>False</a:t>
            </a:r>
            <a:r>
              <a:rPr lang="en-US" sz="2800" spc="-1" dirty="0">
                <a:solidFill>
                  <a:srgbClr val="000000"/>
                </a:solidFill>
                <a:uFill>
                  <a:solidFill>
                    <a:srgbClr val="FFFFFF"/>
                  </a:solidFill>
                </a:uFill>
                <a:latin typeface="Tahoma"/>
              </a:rPr>
              <a:t> if not.</a:t>
            </a:r>
            <a:endParaRPr lang="en-US" sz="3200" spc="-1" dirty="0">
              <a:solidFill>
                <a:srgbClr val="000000"/>
              </a:solidFill>
              <a:uFill>
                <a:solidFill>
                  <a:srgbClr val="FFFFFF"/>
                </a:solidFill>
              </a:uFill>
              <a:latin typeface="Tahom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3" name="Picture 1"/>
          <p:cNvPicPr/>
          <p:nvPr/>
        </p:nvPicPr>
        <p:blipFill>
          <a:blip r:embed="rId2"/>
          <a:stretch/>
        </p:blipFill>
        <p:spPr>
          <a:xfrm>
            <a:off x="4547280" y="1374480"/>
            <a:ext cx="5920560" cy="4944600"/>
          </a:xfrm>
          <a:prstGeom prst="rect">
            <a:avLst/>
          </a:prstGeom>
          <a:ln>
            <a:noFill/>
          </a:ln>
        </p:spPr>
      </p:pic>
      <p:sp>
        <p:nvSpPr>
          <p:cNvPr id="406"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Third-Level Design
</a:t>
            </a:r>
            <a:endParaRPr lang="en-US" sz="2400" spc="-1">
              <a:solidFill>
                <a:srgbClr val="000000"/>
              </a:solidFill>
              <a:uFill>
                <a:solidFill>
                  <a:srgbClr val="FFFFFF"/>
                </a:solidFill>
              </a:uFill>
              <a:latin typeface="Tahom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Third-Level Design</a:t>
            </a:r>
            <a:endParaRPr lang="en-US" sz="2400" spc="-1">
              <a:solidFill>
                <a:srgbClr val="000000"/>
              </a:solidFill>
              <a:uFill>
                <a:solidFill>
                  <a:srgbClr val="FFFFFF"/>
                </a:solidFill>
              </a:uFill>
              <a:latin typeface="Tahoma"/>
            </a:endParaRPr>
          </a:p>
        </p:txBody>
      </p:sp>
      <p:sp>
        <p:nvSpPr>
          <p:cNvPr id="410" name="TextShape 4"/>
          <p:cNvSpPr txBox="1"/>
          <p:nvPr/>
        </p:nvSpPr>
        <p:spPr>
          <a:xfrm>
            <a:off x="1676280" y="2017800"/>
            <a:ext cx="8802360" cy="4114440"/>
          </a:xfrm>
          <a:prstGeom prst="rect">
            <a:avLst/>
          </a:prstGeom>
          <a:noFill/>
          <a:ln>
            <a:noFill/>
          </a:ln>
        </p:spPr>
        <p:txBody>
          <a:bodyPr/>
          <a:lstStyle/>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At this point, </a:t>
            </a:r>
            <a:r>
              <a:rPr lang="en-US" sz="3200" spc="-1" dirty="0" err="1">
                <a:solidFill>
                  <a:srgbClr val="000000"/>
                </a:solidFill>
                <a:uFill>
                  <a:solidFill>
                    <a:srgbClr val="FFFFFF"/>
                  </a:solidFill>
                </a:uFill>
                <a:latin typeface="Courier New"/>
              </a:rPr>
              <a:t>simOneGame</a:t>
            </a:r>
            <a:r>
              <a:rPr lang="en-US" sz="3200" spc="-1" dirty="0">
                <a:solidFill>
                  <a:srgbClr val="000000"/>
                </a:solidFill>
                <a:uFill>
                  <a:solidFill>
                    <a:srgbClr val="FFFFFF"/>
                  </a:solidFill>
                </a:uFill>
                <a:latin typeface="Tahoma"/>
              </a:rPr>
              <a:t> looks like this: </a:t>
            </a:r>
          </a:p>
          <a:p>
            <a:pPr marL="343080" indent="-342720">
              <a:buClr>
                <a:srgbClr val="3333CC"/>
              </a:buClr>
              <a:buSzPct val="60000"/>
              <a:buFont typeface="Wingdings" charset="2"/>
              <a:buChar char=""/>
            </a:pPr>
            <a:r>
              <a:rPr lang="en-US" sz="2000" spc="-1" dirty="0">
                <a:solidFill>
                  <a:srgbClr val="000000"/>
                </a:solidFill>
                <a:uFill>
                  <a:solidFill>
                    <a:srgbClr val="FFFFFF"/>
                  </a:solidFill>
                </a:uFill>
                <a:latin typeface="Courier New"/>
              </a:rPr>
              <a:t>def </a:t>
            </a:r>
            <a:r>
              <a:rPr lang="en-US" sz="2000" spc="-1" dirty="0" err="1">
                <a:solidFill>
                  <a:srgbClr val="000000"/>
                </a:solidFill>
                <a:uFill>
                  <a:solidFill>
                    <a:srgbClr val="FFFFFF"/>
                  </a:solidFill>
                </a:uFill>
                <a:latin typeface="Courier New"/>
              </a:rPr>
              <a:t>simOneGame</a:t>
            </a:r>
            <a:r>
              <a:rPr lang="en-US" sz="2000" spc="-1" dirty="0">
                <a:solidFill>
                  <a:srgbClr val="000000"/>
                </a:solidFill>
                <a:uFill>
                  <a:solidFill>
                    <a:srgbClr val="FFFFFF"/>
                  </a:solidFill>
                </a:uFill>
                <a:latin typeface="Courier New"/>
              </a:rPr>
              <a:t>(</a:t>
            </a:r>
            <a:r>
              <a:rPr lang="en-US" sz="2000" spc="-1" dirty="0" err="1">
                <a:solidFill>
                  <a:srgbClr val="000000"/>
                </a:solidFill>
                <a:uFill>
                  <a:solidFill>
                    <a:srgbClr val="FFFFFF"/>
                  </a:solidFill>
                </a:uFill>
                <a:latin typeface="Courier New"/>
              </a:rPr>
              <a:t>probA</a:t>
            </a: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probB</a:t>
            </a:r>
            <a:r>
              <a:rPr lang="en-US" sz="2000" spc="-1" dirty="0">
                <a:solidFill>
                  <a:srgbClr val="000000"/>
                </a:solidFill>
                <a:uFill>
                  <a:solidFill>
                    <a:srgbClr val="FFFFFF"/>
                  </a:solidFill>
                </a:uFill>
                <a:latin typeface="Courier New"/>
              </a:rPr>
              <a:t>):</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    serving = "A"</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 0</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scoreB</a:t>
            </a:r>
            <a:r>
              <a:rPr lang="en-US" sz="2000" spc="-1" dirty="0">
                <a:solidFill>
                  <a:srgbClr val="000000"/>
                </a:solidFill>
                <a:uFill>
                  <a:solidFill>
                    <a:srgbClr val="FFFFFF"/>
                  </a:solidFill>
                </a:uFill>
                <a:latin typeface="Courier New"/>
              </a:rPr>
              <a:t> = 0</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    while not </a:t>
            </a:r>
            <a:r>
              <a:rPr lang="en-US" sz="2000" spc="-1" dirty="0" err="1">
                <a:solidFill>
                  <a:srgbClr val="000000"/>
                </a:solidFill>
                <a:uFill>
                  <a:solidFill>
                    <a:srgbClr val="FFFFFF"/>
                  </a:solidFill>
                </a:uFill>
                <a:latin typeface="Courier New"/>
              </a:rPr>
              <a:t>gameOver</a:t>
            </a:r>
            <a:r>
              <a:rPr lang="en-US" sz="2000" spc="-1" dirty="0">
                <a:solidFill>
                  <a:srgbClr val="000000"/>
                </a:solidFill>
                <a:uFill>
                  <a:solidFill>
                    <a:srgbClr val="FFFFFF"/>
                  </a:solidFill>
                </a:uFill>
                <a:latin typeface="Courier New"/>
              </a:rPr>
              <a:t>(</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scoreB</a:t>
            </a:r>
            <a:r>
              <a:rPr lang="en-US" sz="2000" spc="-1" dirty="0">
                <a:solidFill>
                  <a:srgbClr val="000000"/>
                </a:solidFill>
                <a:uFill>
                  <a:solidFill>
                    <a:srgbClr val="FFFFFF"/>
                  </a:solidFill>
                </a:uFill>
                <a:latin typeface="Courier New"/>
              </a:rPr>
              <a:t>):</a:t>
            </a:r>
            <a:endParaRPr lang="en-US" sz="3600" spc="-1" dirty="0">
              <a:solidFill>
                <a:srgbClr val="000000"/>
              </a:solidFill>
              <a:uFill>
                <a:solidFill>
                  <a:srgbClr val="FFFFFF"/>
                </a:solidFill>
              </a:uFill>
              <a:latin typeface="Tahom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Third-Level Design</a:t>
            </a:r>
            <a:endParaRPr lang="en-US" sz="2400" spc="-1">
              <a:solidFill>
                <a:srgbClr val="000000"/>
              </a:solidFill>
              <a:uFill>
                <a:solidFill>
                  <a:srgbClr val="FFFFFF"/>
                </a:solidFill>
              </a:uFill>
              <a:latin typeface="Tahoma"/>
            </a:endParaRPr>
          </a:p>
        </p:txBody>
      </p:sp>
      <p:sp>
        <p:nvSpPr>
          <p:cNvPr id="414"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Inside the loop, we need to do a single serve. We</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ll compare a random number to the provided probability to determine if the server wins the point
(</a:t>
            </a:r>
            <a:r>
              <a:rPr lang="en-US" sz="3200" spc="-1">
                <a:solidFill>
                  <a:srgbClr val="000000"/>
                </a:solidFill>
                <a:uFill>
                  <a:solidFill>
                    <a:srgbClr val="FFFFFF"/>
                  </a:solidFill>
                </a:uFill>
                <a:latin typeface="Courier New"/>
              </a:rPr>
              <a:t>random() &lt; prob</a:t>
            </a:r>
            <a:r>
              <a:rPr lang="en-US" sz="3200" spc="-1">
                <a:solidFill>
                  <a:srgbClr val="000000"/>
                </a:solidFill>
                <a:uFill>
                  <a:solidFill>
                    <a:srgbClr val="FFFFFF"/>
                  </a:solidFill>
                </a:uFill>
                <a:latin typeface="Tahoma"/>
              </a:rPr>
              <a:t>).</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The probability we use is determined by whom is serving, contained in the variable </a:t>
            </a:r>
            <a:r>
              <a:rPr lang="en-US" sz="3200" spc="-1">
                <a:solidFill>
                  <a:srgbClr val="000000"/>
                </a:solidFill>
                <a:uFill>
                  <a:solidFill>
                    <a:srgbClr val="FFFFFF"/>
                  </a:solidFill>
                </a:uFill>
                <a:latin typeface="Courier New"/>
              </a:rPr>
              <a:t>serving</a:t>
            </a:r>
            <a:r>
              <a:rPr lang="en-US" sz="3200" spc="-1">
                <a:solidFill>
                  <a:srgbClr val="000000"/>
                </a:solidFill>
                <a:uFill>
                  <a:solidFill>
                    <a:srgbClr val="FFFFFF"/>
                  </a:solidFill>
                </a:uFill>
                <a:latin typeface="Tahoma"/>
              </a:rPr>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Third-Level Design</a:t>
            </a:r>
            <a:endParaRPr lang="en-US" sz="2400" spc="-1">
              <a:solidFill>
                <a:srgbClr val="000000"/>
              </a:solidFill>
              <a:uFill>
                <a:solidFill>
                  <a:srgbClr val="FFFFFF"/>
                </a:solidFill>
              </a:uFill>
              <a:latin typeface="Tahoma"/>
            </a:endParaRPr>
          </a:p>
        </p:txBody>
      </p:sp>
      <p:sp>
        <p:nvSpPr>
          <p:cNvPr id="418"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If A is serving, then we use A</a:t>
            </a:r>
            <a:r>
              <a:rPr lang="en-US" sz="3200" spc="-1" dirty="0">
                <a:solidFill>
                  <a:srgbClr val="000000"/>
                </a:solidFill>
                <a:uFill>
                  <a:solidFill>
                    <a:srgbClr val="FFFFFF"/>
                  </a:solidFill>
                </a:uFill>
                <a:latin typeface="Times New Roman"/>
              </a:rPr>
              <a:t>’</a:t>
            </a:r>
            <a:r>
              <a:rPr lang="en-US" sz="3200" spc="-1" dirty="0">
                <a:solidFill>
                  <a:srgbClr val="000000"/>
                </a:solidFill>
                <a:uFill>
                  <a:solidFill>
                    <a:srgbClr val="FFFFFF"/>
                  </a:solidFill>
                </a:uFill>
                <a:latin typeface="Tahoma"/>
              </a:rPr>
              <a:t>s probability, and based on the result of the serve, either update A</a:t>
            </a:r>
            <a:r>
              <a:rPr lang="en-US" sz="3200" spc="-1" dirty="0">
                <a:solidFill>
                  <a:srgbClr val="000000"/>
                </a:solidFill>
                <a:uFill>
                  <a:solidFill>
                    <a:srgbClr val="FFFFFF"/>
                  </a:solidFill>
                </a:uFill>
                <a:latin typeface="Times New Roman"/>
              </a:rPr>
              <a:t>’</a:t>
            </a:r>
            <a:r>
              <a:rPr lang="en-US" sz="3200" spc="-1" dirty="0">
                <a:solidFill>
                  <a:srgbClr val="000000"/>
                </a:solidFill>
                <a:uFill>
                  <a:solidFill>
                    <a:srgbClr val="FFFFFF"/>
                  </a:solidFill>
                </a:uFill>
                <a:latin typeface="Tahoma"/>
              </a:rPr>
              <a:t>s score or change the service to B.</a:t>
            </a:r>
          </a:p>
          <a:p>
            <a:pPr>
              <a:lnSpc>
                <a:spcPct val="100000"/>
              </a:lnSpc>
            </a:pPr>
            <a:endParaRPr lang="en-US" sz="3200" spc="-1" dirty="0">
              <a:solidFill>
                <a:srgbClr val="000000"/>
              </a:solidFill>
              <a:uFill>
                <a:solidFill>
                  <a:srgbClr val="FFFFFF"/>
                </a:solidFill>
              </a:uFill>
              <a:latin typeface="Tahoma"/>
            </a:endParaRPr>
          </a:p>
          <a:p>
            <a:pPr>
              <a:lnSpc>
                <a:spcPct val="100000"/>
              </a:lnSpc>
            </a:pPr>
            <a:r>
              <a:rPr lang="en-US" sz="1400" spc="-1" dirty="0">
                <a:solidFill>
                  <a:srgbClr val="000000"/>
                </a:solidFill>
                <a:uFill>
                  <a:solidFill>
                    <a:srgbClr val="FFFFFF"/>
                  </a:solidFill>
                </a:uFill>
                <a:latin typeface="Courier New"/>
              </a:rPr>
              <a:t> </a:t>
            </a:r>
            <a:r>
              <a:rPr lang="en-US" sz="2000" spc="-1" dirty="0">
                <a:solidFill>
                  <a:srgbClr val="000000"/>
                </a:solidFill>
                <a:uFill>
                  <a:solidFill>
                    <a:srgbClr val="FFFFFF"/>
                  </a:solidFill>
                </a:uFill>
                <a:latin typeface="Courier New"/>
              </a:rPr>
              <a:t>if serving == "A":
     if random() &lt; </a:t>
            </a:r>
            <a:r>
              <a:rPr lang="en-US" sz="2000" spc="-1" dirty="0" err="1">
                <a:solidFill>
                  <a:srgbClr val="000000"/>
                </a:solidFill>
                <a:uFill>
                  <a:solidFill>
                    <a:srgbClr val="FFFFFF"/>
                  </a:solidFill>
                </a:uFill>
                <a:latin typeface="Courier New"/>
              </a:rPr>
              <a:t>probA</a:t>
            </a: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 </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+ 1
     else:
        serving = "B"</a:t>
            </a:r>
            <a:endParaRPr lang="en-US" sz="2000" spc="-1" dirty="0">
              <a:solidFill>
                <a:srgbClr val="000000"/>
              </a:solidFill>
              <a:uFill>
                <a:solidFill>
                  <a:srgbClr val="FFFFFF"/>
                </a:solidFill>
              </a:uFill>
              <a:latin typeface="Tahoma"/>
            </a:endParaRPr>
          </a:p>
          <a:p>
            <a:pPr>
              <a:lnSpc>
                <a:spcPct val="100000"/>
              </a:lnSpc>
            </a:pPr>
            <a:endParaRPr lang="en-US" sz="3200" spc="-1" dirty="0">
              <a:solidFill>
                <a:srgbClr val="000000"/>
              </a:solidFill>
              <a:uFill>
                <a:solidFill>
                  <a:srgbClr val="FFFFFF"/>
                </a:solidFill>
              </a:uFill>
              <a:latin typeface="Tahom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Third-Level Design</a:t>
            </a:r>
            <a:endParaRPr lang="en-US" sz="2400" spc="-1">
              <a:solidFill>
                <a:srgbClr val="000000"/>
              </a:solidFill>
              <a:uFill>
                <a:solidFill>
                  <a:srgbClr val="FFFFFF"/>
                </a:solidFill>
              </a:uFill>
              <a:latin typeface="Tahoma"/>
            </a:endParaRPr>
          </a:p>
        </p:txBody>
      </p:sp>
      <p:sp>
        <p:nvSpPr>
          <p:cNvPr id="422"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dirty="0">
                <a:solidFill>
                  <a:srgbClr val="000000"/>
                </a:solidFill>
                <a:uFill>
                  <a:solidFill>
                    <a:srgbClr val="FFFFFF"/>
                  </a:solidFill>
                </a:uFill>
                <a:latin typeface="Tahoma"/>
              </a:rPr>
              <a:t>Likewise, if it</a:t>
            </a:r>
            <a:r>
              <a:rPr lang="en-US" sz="3200" spc="-1" dirty="0">
                <a:solidFill>
                  <a:srgbClr val="000000"/>
                </a:solidFill>
                <a:uFill>
                  <a:solidFill>
                    <a:srgbClr val="FFFFFF"/>
                  </a:solidFill>
                </a:uFill>
                <a:latin typeface="Times New Roman"/>
              </a:rPr>
              <a:t>’</a:t>
            </a:r>
            <a:r>
              <a:rPr lang="en-US" sz="3200" spc="-1" dirty="0">
                <a:solidFill>
                  <a:srgbClr val="000000"/>
                </a:solidFill>
                <a:uFill>
                  <a:solidFill>
                    <a:srgbClr val="FFFFFF"/>
                  </a:solidFill>
                </a:uFill>
                <a:latin typeface="Tahoma"/>
              </a:rPr>
              <a:t>s B</a:t>
            </a:r>
            <a:r>
              <a:rPr lang="en-US" sz="3200" spc="-1" dirty="0">
                <a:solidFill>
                  <a:srgbClr val="000000"/>
                </a:solidFill>
                <a:uFill>
                  <a:solidFill>
                    <a:srgbClr val="FFFFFF"/>
                  </a:solidFill>
                </a:uFill>
                <a:latin typeface="Times New Roman"/>
              </a:rPr>
              <a:t>’</a:t>
            </a:r>
            <a:r>
              <a:rPr lang="en-US" sz="3200" spc="-1" dirty="0">
                <a:solidFill>
                  <a:srgbClr val="000000"/>
                </a:solidFill>
                <a:uFill>
                  <a:solidFill>
                    <a:srgbClr val="FFFFFF"/>
                  </a:solidFill>
                </a:uFill>
                <a:latin typeface="Tahoma"/>
              </a:rPr>
              <a:t>s serve, we</a:t>
            </a:r>
            <a:r>
              <a:rPr lang="en-US" sz="3200" spc="-1" dirty="0">
                <a:solidFill>
                  <a:srgbClr val="000000"/>
                </a:solidFill>
                <a:uFill>
                  <a:solidFill>
                    <a:srgbClr val="FFFFFF"/>
                  </a:solidFill>
                </a:uFill>
                <a:latin typeface="Times New Roman"/>
              </a:rPr>
              <a:t>’</a:t>
            </a:r>
            <a:r>
              <a:rPr lang="en-US" sz="3200" spc="-1" dirty="0">
                <a:solidFill>
                  <a:srgbClr val="000000"/>
                </a:solidFill>
                <a:uFill>
                  <a:solidFill>
                    <a:srgbClr val="FFFFFF"/>
                  </a:solidFill>
                </a:uFill>
                <a:latin typeface="Tahoma"/>
              </a:rPr>
              <a:t>ll do the same thing with a mirror image of the code.</a:t>
            </a:r>
          </a:p>
          <a:p>
            <a:pPr>
              <a:lnSpc>
                <a:spcPct val="100000"/>
              </a:lnSpc>
            </a:pPr>
            <a:r>
              <a:rPr lang="en-US" sz="1400" spc="-1" dirty="0">
                <a:solidFill>
                  <a:srgbClr val="000000"/>
                </a:solidFill>
                <a:uFill>
                  <a:solidFill>
                    <a:srgbClr val="FFFFFF"/>
                  </a:solidFill>
                </a:uFill>
                <a:latin typeface="Courier New"/>
              </a:rPr>
              <a:t> </a:t>
            </a:r>
            <a:r>
              <a:rPr lang="en-US" sz="2000" spc="-1" dirty="0">
                <a:solidFill>
                  <a:srgbClr val="000000"/>
                </a:solidFill>
                <a:uFill>
                  <a:solidFill>
                    <a:srgbClr val="FFFFFF"/>
                  </a:solidFill>
                </a:uFill>
                <a:latin typeface="Courier New"/>
              </a:rPr>
              <a:t>if serving == "A":
     if random() &lt; </a:t>
            </a:r>
            <a:r>
              <a:rPr lang="en-US" sz="2000" spc="-1" dirty="0" err="1">
                <a:solidFill>
                  <a:srgbClr val="000000"/>
                </a:solidFill>
                <a:uFill>
                  <a:solidFill>
                    <a:srgbClr val="FFFFFF"/>
                  </a:solidFill>
                </a:uFill>
                <a:latin typeface="Courier New"/>
              </a:rPr>
              <a:t>probA</a:t>
            </a:r>
            <a:r>
              <a:rPr lang="en-US" sz="2000" spc="-1" dirty="0">
                <a:solidFill>
                  <a:srgbClr val="000000"/>
                </a:solidFill>
                <a:uFill>
                  <a:solidFill>
                    <a:srgbClr val="FFFFFF"/>
                  </a:solidFill>
                </a:uFill>
                <a:latin typeface="Courier New"/>
              </a:rPr>
              <a:t>:   # A wins the serve
        </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 </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+ 1
     else:                  # A loses the serve
        serving = "B"
 else:
     if random() &lt; </a:t>
            </a:r>
            <a:r>
              <a:rPr lang="en-US" sz="2000" spc="-1" dirty="0" err="1">
                <a:solidFill>
                  <a:srgbClr val="000000"/>
                </a:solidFill>
                <a:uFill>
                  <a:solidFill>
                    <a:srgbClr val="FFFFFF"/>
                  </a:solidFill>
                </a:uFill>
                <a:latin typeface="Courier New"/>
              </a:rPr>
              <a:t>probB</a:t>
            </a:r>
            <a:r>
              <a:rPr lang="en-US" sz="2000" spc="-1" dirty="0">
                <a:solidFill>
                  <a:srgbClr val="000000"/>
                </a:solidFill>
                <a:uFill>
                  <a:solidFill>
                    <a:srgbClr val="FFFFFF"/>
                  </a:solidFill>
                </a:uFill>
                <a:latin typeface="Courier New"/>
              </a:rPr>
              <a:t>:   # B wins the serve
        </a:t>
            </a:r>
            <a:r>
              <a:rPr lang="en-US" sz="2000" spc="-1" dirty="0" err="1">
                <a:solidFill>
                  <a:srgbClr val="000000"/>
                </a:solidFill>
                <a:uFill>
                  <a:solidFill>
                    <a:srgbClr val="FFFFFF"/>
                  </a:solidFill>
                </a:uFill>
                <a:latin typeface="Courier New"/>
              </a:rPr>
              <a:t>scoreB</a:t>
            </a:r>
            <a:r>
              <a:rPr lang="en-US" sz="2000" spc="-1" dirty="0">
                <a:solidFill>
                  <a:srgbClr val="000000"/>
                </a:solidFill>
                <a:uFill>
                  <a:solidFill>
                    <a:srgbClr val="FFFFFF"/>
                  </a:solidFill>
                </a:uFill>
                <a:latin typeface="Courier New"/>
              </a:rPr>
              <a:t> = </a:t>
            </a:r>
            <a:r>
              <a:rPr lang="en-US" sz="2000" spc="-1" dirty="0" err="1">
                <a:solidFill>
                  <a:srgbClr val="000000"/>
                </a:solidFill>
                <a:uFill>
                  <a:solidFill>
                    <a:srgbClr val="FFFFFF"/>
                  </a:solidFill>
                </a:uFill>
                <a:latin typeface="Courier New"/>
              </a:rPr>
              <a:t>scoreB</a:t>
            </a:r>
            <a:r>
              <a:rPr lang="en-US" sz="2000" spc="-1" dirty="0">
                <a:solidFill>
                  <a:srgbClr val="000000"/>
                </a:solidFill>
                <a:uFill>
                  <a:solidFill>
                    <a:srgbClr val="FFFFFF"/>
                  </a:solidFill>
                </a:uFill>
                <a:latin typeface="Courier New"/>
              </a:rPr>
              <a:t> + 1
     else:                  # B loses the serve</a:t>
            </a:r>
            <a:r>
              <a:rPr lang="en-US" spc="-1" dirty="0">
                <a:solidFill>
                  <a:srgbClr val="000000"/>
                </a:solidFill>
                <a:uFill>
                  <a:solidFill>
                    <a:srgbClr val="FFFFFF"/>
                  </a:solidFill>
                </a:uFill>
                <a:latin typeface="Courier New"/>
              </a:rPr>
              <a:t>
</a:t>
            </a:r>
            <a:r>
              <a:rPr lang="en-US" sz="2000" spc="-1" dirty="0">
                <a:solidFill>
                  <a:srgbClr val="000000"/>
                </a:solidFill>
                <a:uFill>
                  <a:solidFill>
                    <a:srgbClr val="FFFFFF"/>
                  </a:solidFill>
                </a:uFill>
                <a:latin typeface="Courier New"/>
              </a:rPr>
              <a:t>        serving = "A"</a:t>
            </a:r>
            <a:endParaRPr lang="en-US" sz="3200" spc="-1" dirty="0">
              <a:solidFill>
                <a:srgbClr val="000000"/>
              </a:solidFill>
              <a:uFill>
                <a:solidFill>
                  <a:srgbClr val="FFFFFF"/>
                </a:solidFill>
              </a:uFill>
              <a:latin typeface="Tahoma"/>
            </a:endParaRPr>
          </a:p>
          <a:p>
            <a:pPr>
              <a:lnSpc>
                <a:spcPct val="100000"/>
              </a:lnSpc>
            </a:pPr>
            <a:endParaRPr lang="en-US" sz="3200" spc="-1" dirty="0">
              <a:solidFill>
                <a:srgbClr val="000000"/>
              </a:solidFill>
              <a:uFill>
                <a:solidFill>
                  <a:srgbClr val="FFFFFF"/>
                </a:solidFill>
              </a:uFill>
              <a:latin typeface="Tahom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Third-Level Design</a:t>
            </a:r>
            <a:endParaRPr lang="en-US" sz="2400" spc="-1">
              <a:solidFill>
                <a:srgbClr val="000000"/>
              </a:solidFill>
              <a:uFill>
                <a:solidFill>
                  <a:srgbClr val="FFFFFF"/>
                </a:solidFill>
              </a:uFill>
              <a:latin typeface="Tahoma"/>
            </a:endParaRPr>
          </a:p>
        </p:txBody>
      </p:sp>
      <p:sp>
        <p:nvSpPr>
          <p:cNvPr id="426" name="TextShape 4"/>
          <p:cNvSpPr txBox="1"/>
          <p:nvPr/>
        </p:nvSpPr>
        <p:spPr>
          <a:xfrm>
            <a:off x="2695440" y="1798200"/>
            <a:ext cx="7772040" cy="4114440"/>
          </a:xfrm>
          <a:prstGeom prst="rect">
            <a:avLst/>
          </a:prstGeom>
          <a:noFill/>
          <a:ln>
            <a:noFill/>
          </a:ln>
        </p:spPr>
        <p:txBody>
          <a:bodyPr/>
          <a:lstStyle/>
          <a:p>
            <a:pPr marL="343080" indent="-342720">
              <a:lnSpc>
                <a:spcPct val="90000"/>
              </a:lnSpc>
            </a:pPr>
            <a:r>
              <a:rPr lang="en-US" sz="2800" spc="-1" dirty="0">
                <a:solidFill>
                  <a:srgbClr val="000000"/>
                </a:solidFill>
                <a:uFill>
                  <a:solidFill>
                    <a:srgbClr val="FFFFFF"/>
                  </a:solidFill>
                </a:uFill>
                <a:latin typeface="Tahoma"/>
              </a:rPr>
              <a:t>Putting the function together:
</a:t>
            </a:r>
            <a:r>
              <a:rPr lang="en-US" sz="2000" spc="-1" dirty="0">
                <a:solidFill>
                  <a:srgbClr val="000000"/>
                </a:solidFill>
                <a:uFill>
                  <a:solidFill>
                    <a:srgbClr val="FFFFFF"/>
                  </a:solidFill>
                </a:uFill>
                <a:latin typeface="Courier New"/>
              </a:rPr>
              <a:t>def </a:t>
            </a:r>
            <a:r>
              <a:rPr lang="en-US" sz="2000" spc="-1" dirty="0" err="1">
                <a:solidFill>
                  <a:srgbClr val="000000"/>
                </a:solidFill>
                <a:uFill>
                  <a:solidFill>
                    <a:srgbClr val="FFFFFF"/>
                  </a:solidFill>
                </a:uFill>
                <a:latin typeface="Courier New"/>
              </a:rPr>
              <a:t>simOneGame</a:t>
            </a:r>
            <a:r>
              <a:rPr lang="en-US" sz="2000" spc="-1" dirty="0">
                <a:solidFill>
                  <a:srgbClr val="000000"/>
                </a:solidFill>
                <a:uFill>
                  <a:solidFill>
                    <a:srgbClr val="FFFFFF"/>
                  </a:solidFill>
                </a:uFill>
                <a:latin typeface="Courier New"/>
              </a:rPr>
              <a:t>(</a:t>
            </a:r>
            <a:r>
              <a:rPr lang="en-US" sz="2000" spc="-1" dirty="0" err="1">
                <a:solidFill>
                  <a:srgbClr val="000000"/>
                </a:solidFill>
                <a:uFill>
                  <a:solidFill>
                    <a:srgbClr val="FFFFFF"/>
                  </a:solidFill>
                </a:uFill>
                <a:latin typeface="Courier New"/>
              </a:rPr>
              <a:t>probA</a:t>
            </a: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probB</a:t>
            </a:r>
            <a:r>
              <a:rPr lang="en-US" sz="2000" spc="-1" dirty="0">
                <a:solidFill>
                  <a:srgbClr val="000000"/>
                </a:solidFill>
                <a:uFill>
                  <a:solidFill>
                    <a:srgbClr val="FFFFFF"/>
                  </a:solidFill>
                </a:uFill>
                <a:latin typeface="Courier New"/>
              </a:rPr>
              <a:t>):</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 0</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scoreB</a:t>
            </a:r>
            <a:r>
              <a:rPr lang="en-US" sz="2000" spc="-1" dirty="0">
                <a:solidFill>
                  <a:srgbClr val="000000"/>
                </a:solidFill>
                <a:uFill>
                  <a:solidFill>
                    <a:srgbClr val="FFFFFF"/>
                  </a:solidFill>
                </a:uFill>
                <a:latin typeface="Courier New"/>
              </a:rPr>
              <a:t> = 0</a:t>
            </a:r>
          </a:p>
          <a:p>
            <a:pPr marL="343080" indent="-342720">
              <a:lnSpc>
                <a:spcPct val="90000"/>
              </a:lnSpc>
            </a:pPr>
            <a:r>
              <a:rPr lang="en-US" sz="2000" spc="-1" dirty="0">
                <a:solidFill>
                  <a:srgbClr val="000000"/>
                </a:solidFill>
                <a:uFill>
                  <a:solidFill>
                    <a:srgbClr val="FFFFFF"/>
                  </a:solidFill>
                </a:uFill>
                <a:latin typeface="Courier New"/>
              </a:rPr>
              <a:t>    serving = "A"</a:t>
            </a:r>
            <a:endParaRPr lang="en-US" sz="32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while not </a:t>
            </a:r>
            <a:r>
              <a:rPr lang="en-US" sz="2000" spc="-1" dirty="0" err="1">
                <a:solidFill>
                  <a:srgbClr val="000000"/>
                </a:solidFill>
                <a:uFill>
                  <a:solidFill>
                    <a:srgbClr val="FFFFFF"/>
                  </a:solidFill>
                </a:uFill>
                <a:latin typeface="Courier New"/>
              </a:rPr>
              <a:t>gameOver</a:t>
            </a:r>
            <a:r>
              <a:rPr lang="en-US" sz="2000" spc="-1" dirty="0">
                <a:solidFill>
                  <a:srgbClr val="000000"/>
                </a:solidFill>
                <a:uFill>
                  <a:solidFill>
                    <a:srgbClr val="FFFFFF"/>
                  </a:solidFill>
                </a:uFill>
                <a:latin typeface="Courier New"/>
              </a:rPr>
              <a:t>(</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scoreB</a:t>
            </a:r>
            <a:r>
              <a:rPr lang="en-US" sz="2000" spc="-1" dirty="0">
                <a:solidFill>
                  <a:srgbClr val="000000"/>
                </a:solidFill>
                <a:uFill>
                  <a:solidFill>
                    <a:srgbClr val="FFFFFF"/>
                  </a:solidFill>
                </a:uFill>
                <a:latin typeface="Courier New"/>
              </a:rPr>
              <a:t>):</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if serving == "A":</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if random() &lt; </a:t>
            </a:r>
            <a:r>
              <a:rPr lang="en-US" sz="2000" spc="-1" dirty="0" err="1">
                <a:solidFill>
                  <a:srgbClr val="000000"/>
                </a:solidFill>
                <a:uFill>
                  <a:solidFill>
                    <a:srgbClr val="FFFFFF"/>
                  </a:solidFill>
                </a:uFill>
                <a:latin typeface="Courier New"/>
              </a:rPr>
              <a:t>probA</a:t>
            </a:r>
            <a:r>
              <a:rPr lang="en-US" sz="2000" spc="-1" dirty="0">
                <a:solidFill>
                  <a:srgbClr val="000000"/>
                </a:solidFill>
                <a:uFill>
                  <a:solidFill>
                    <a:srgbClr val="FFFFFF"/>
                  </a:solidFill>
                </a:uFill>
                <a:latin typeface="Courier New"/>
              </a:rPr>
              <a:t>:</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 </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+ 1</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else:</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serving = "B"</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else:</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if random() &lt; </a:t>
            </a:r>
            <a:r>
              <a:rPr lang="en-US" sz="2000" spc="-1" dirty="0" err="1">
                <a:solidFill>
                  <a:srgbClr val="000000"/>
                </a:solidFill>
                <a:uFill>
                  <a:solidFill>
                    <a:srgbClr val="FFFFFF"/>
                  </a:solidFill>
                </a:uFill>
                <a:latin typeface="Courier New"/>
              </a:rPr>
              <a:t>probB</a:t>
            </a:r>
            <a:r>
              <a:rPr lang="en-US" sz="2000" spc="-1" dirty="0">
                <a:solidFill>
                  <a:srgbClr val="000000"/>
                </a:solidFill>
                <a:uFill>
                  <a:solidFill>
                    <a:srgbClr val="FFFFFF"/>
                  </a:solidFill>
                </a:uFill>
                <a:latin typeface="Courier New"/>
              </a:rPr>
              <a:t>:</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scoreB</a:t>
            </a:r>
            <a:r>
              <a:rPr lang="en-US" sz="2000" spc="-1" dirty="0">
                <a:solidFill>
                  <a:srgbClr val="000000"/>
                </a:solidFill>
                <a:uFill>
                  <a:solidFill>
                    <a:srgbClr val="FFFFFF"/>
                  </a:solidFill>
                </a:uFill>
                <a:latin typeface="Courier New"/>
              </a:rPr>
              <a:t> = </a:t>
            </a:r>
            <a:r>
              <a:rPr lang="en-US" sz="2000" spc="-1" dirty="0" err="1">
                <a:solidFill>
                  <a:srgbClr val="000000"/>
                </a:solidFill>
                <a:uFill>
                  <a:solidFill>
                    <a:srgbClr val="FFFFFF"/>
                  </a:solidFill>
                </a:uFill>
                <a:latin typeface="Courier New"/>
              </a:rPr>
              <a:t>scoreB</a:t>
            </a:r>
            <a:r>
              <a:rPr lang="en-US" sz="2000" spc="-1" dirty="0">
                <a:solidFill>
                  <a:srgbClr val="000000"/>
                </a:solidFill>
                <a:uFill>
                  <a:solidFill>
                    <a:srgbClr val="FFFFFF"/>
                  </a:solidFill>
                </a:uFill>
                <a:latin typeface="Courier New"/>
              </a:rPr>
              <a:t> + 1</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else:</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serving = "A"</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    return </a:t>
            </a:r>
            <a:r>
              <a:rPr lang="en-US" sz="2000" spc="-1" dirty="0" err="1">
                <a:solidFill>
                  <a:srgbClr val="000000"/>
                </a:solidFill>
                <a:uFill>
                  <a:solidFill>
                    <a:srgbClr val="FFFFFF"/>
                  </a:solidFill>
                </a:uFill>
                <a:latin typeface="Courier New"/>
              </a:rPr>
              <a:t>scoreA</a:t>
            </a:r>
            <a:r>
              <a:rPr lang="en-US" sz="2000" spc="-1" dirty="0">
                <a:solidFill>
                  <a:srgbClr val="000000"/>
                </a:solidFill>
                <a:uFill>
                  <a:solidFill>
                    <a:srgbClr val="FFFFFF"/>
                  </a:solidFill>
                </a:uFill>
                <a:latin typeface="Courier New"/>
              </a:rPr>
              <a:t>, </a:t>
            </a:r>
            <a:r>
              <a:rPr lang="en-US" sz="2000" spc="-1" dirty="0" err="1">
                <a:solidFill>
                  <a:srgbClr val="000000"/>
                </a:solidFill>
                <a:uFill>
                  <a:solidFill>
                    <a:srgbClr val="FFFFFF"/>
                  </a:solidFill>
                </a:uFill>
                <a:latin typeface="Courier New"/>
              </a:rPr>
              <a:t>scoreB</a:t>
            </a:r>
            <a:endParaRPr lang="en-US" sz="2000" spc="-1" dirty="0">
              <a:solidFill>
                <a:srgbClr val="000000"/>
              </a:solidFill>
              <a:uFill>
                <a:solidFill>
                  <a:srgbClr val="FFFFFF"/>
                </a:solidFill>
              </a:uFill>
              <a:latin typeface="Tahom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Finishing Up</a:t>
            </a:r>
            <a:endParaRPr lang="en-US" sz="2400" spc="-1">
              <a:solidFill>
                <a:srgbClr val="000000"/>
              </a:solidFill>
              <a:uFill>
                <a:solidFill>
                  <a:srgbClr val="FFFFFF"/>
                </a:solidFill>
              </a:uFill>
              <a:latin typeface="Tahoma"/>
            </a:endParaRPr>
          </a:p>
        </p:txBody>
      </p:sp>
      <p:sp>
        <p:nvSpPr>
          <p:cNvPr id="430" name="TextShape 4"/>
          <p:cNvSpPr txBox="1"/>
          <p:nvPr/>
        </p:nvSpPr>
        <p:spPr>
          <a:xfrm>
            <a:off x="1981200" y="2017800"/>
            <a:ext cx="9832848"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There</a:t>
            </a:r>
            <a:r>
              <a:rPr lang="en-US" sz="3200" spc="-1" dirty="0">
                <a:solidFill>
                  <a:srgbClr val="000000"/>
                </a:solidFill>
                <a:uFill>
                  <a:solidFill>
                    <a:srgbClr val="FFFFFF"/>
                  </a:solidFill>
                </a:uFill>
                <a:latin typeface="Times New Roman"/>
              </a:rPr>
              <a:t>’</a:t>
            </a:r>
            <a:r>
              <a:rPr lang="en-US" sz="3200" spc="-1" dirty="0">
                <a:solidFill>
                  <a:srgbClr val="000000"/>
                </a:solidFill>
                <a:uFill>
                  <a:solidFill>
                    <a:srgbClr val="FFFFFF"/>
                  </a:solidFill>
                </a:uFill>
                <a:latin typeface="Tahoma"/>
              </a:rPr>
              <a:t>s just one tricky function left, </a:t>
            </a:r>
            <a:r>
              <a:rPr lang="en-US" sz="3200" spc="-1" dirty="0" err="1">
                <a:solidFill>
                  <a:srgbClr val="000000"/>
                </a:solidFill>
                <a:uFill>
                  <a:solidFill>
                    <a:srgbClr val="FFFFFF"/>
                  </a:solidFill>
                </a:uFill>
                <a:latin typeface="Courier New"/>
              </a:rPr>
              <a:t>gameOver</a:t>
            </a:r>
            <a:r>
              <a:rPr lang="en-US" sz="3200" spc="-1" dirty="0">
                <a:solidFill>
                  <a:srgbClr val="000000"/>
                </a:solidFill>
                <a:uFill>
                  <a:solidFill>
                    <a:srgbClr val="FFFFFF"/>
                  </a:solidFill>
                </a:uFill>
                <a:latin typeface="Tahoma"/>
              </a:rPr>
              <a:t>. Here’s what we know:
</a:t>
            </a:r>
            <a:r>
              <a:rPr lang="en-US" sz="2000" spc="-1" dirty="0">
                <a:solidFill>
                  <a:srgbClr val="000000"/>
                </a:solidFill>
                <a:uFill>
                  <a:solidFill>
                    <a:srgbClr val="FFFFFF"/>
                  </a:solidFill>
                </a:uFill>
                <a:latin typeface="Courier New"/>
              </a:rPr>
              <a:t>def </a:t>
            </a:r>
            <a:r>
              <a:rPr lang="en-US" sz="2000" spc="-1" dirty="0" err="1">
                <a:solidFill>
                  <a:srgbClr val="000000"/>
                </a:solidFill>
                <a:uFill>
                  <a:solidFill>
                    <a:srgbClr val="FFFFFF"/>
                  </a:solidFill>
                </a:uFill>
                <a:latin typeface="Courier New"/>
              </a:rPr>
              <a:t>gameOver</a:t>
            </a:r>
            <a:r>
              <a:rPr lang="en-US" sz="2000" spc="-1" dirty="0">
                <a:solidFill>
                  <a:srgbClr val="000000"/>
                </a:solidFill>
                <a:uFill>
                  <a:solidFill>
                    <a:srgbClr val="FFFFFF"/>
                  </a:solidFill>
                </a:uFill>
                <a:latin typeface="Courier New"/>
              </a:rPr>
              <a:t>(</a:t>
            </a:r>
            <a:r>
              <a:rPr lang="en-US" sz="2000" spc="-1" dirty="0" err="1">
                <a:solidFill>
                  <a:srgbClr val="000000"/>
                </a:solidFill>
                <a:uFill>
                  <a:solidFill>
                    <a:srgbClr val="FFFFFF"/>
                  </a:solidFill>
                </a:uFill>
                <a:latin typeface="Courier New"/>
              </a:rPr>
              <a:t>a,b</a:t>
            </a:r>
            <a:r>
              <a:rPr lang="en-US" sz="2000" spc="-1" dirty="0">
                <a:solidFill>
                  <a:srgbClr val="000000"/>
                </a:solidFill>
                <a:uFill>
                  <a:solidFill>
                    <a:srgbClr val="FFFFFF"/>
                  </a:solidFill>
                </a:uFill>
                <a:latin typeface="Courier New"/>
              </a:rPr>
              <a:t>):</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    # a and b represent scores for a racquetball game</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    # returns True if game is over, false otherwise</a:t>
            </a:r>
            <a:endParaRPr lang="en-US" sz="2000" spc="-1" dirty="0">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According to the rules, the game is over when either player reaches 15 points. We can check for this with the </a:t>
            </a:r>
            <a:r>
              <a:rPr lang="en-US" sz="3200" spc="-1" dirty="0" err="1">
                <a:solidFill>
                  <a:srgbClr val="000000"/>
                </a:solidFill>
                <a:uFill>
                  <a:solidFill>
                    <a:srgbClr val="FFFFFF"/>
                  </a:solidFill>
                </a:uFill>
                <a:latin typeface="Tahoma"/>
              </a:rPr>
              <a:t>boolean</a:t>
            </a:r>
            <a:r>
              <a:rPr lang="en-US" sz="3200" spc="-1" dirty="0">
                <a:solidFill>
                  <a:srgbClr val="000000"/>
                </a:solidFill>
                <a:uFill>
                  <a:solidFill>
                    <a:srgbClr val="FFFFFF"/>
                  </a:solidFill>
                </a:uFill>
                <a:latin typeface="Tahoma"/>
              </a:rPr>
              <a:t>:
</a:t>
            </a:r>
            <a:r>
              <a:rPr lang="en-US" sz="2000" spc="-1" dirty="0">
                <a:solidFill>
                  <a:srgbClr val="000000"/>
                </a:solidFill>
                <a:uFill>
                  <a:solidFill>
                    <a:srgbClr val="FFFFFF"/>
                  </a:solidFill>
                </a:uFill>
                <a:latin typeface="Courier New"/>
              </a:rPr>
              <a:t>a==15 or b==15</a:t>
            </a:r>
            <a:endParaRPr lang="en-US" sz="2000" spc="-1" dirty="0">
              <a:solidFill>
                <a:srgbClr val="000000"/>
              </a:solidFill>
              <a:uFill>
                <a:solidFill>
                  <a:srgbClr val="FFFFFF"/>
                </a:solidFill>
              </a:uFill>
              <a:latin typeface="Tahom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Finishing Up</a:t>
            </a:r>
            <a:endParaRPr lang="en-US" sz="2400" spc="-1">
              <a:solidFill>
                <a:srgbClr val="000000"/>
              </a:solidFill>
              <a:uFill>
                <a:solidFill>
                  <a:srgbClr val="FFFFFF"/>
                </a:solidFill>
              </a:uFill>
              <a:latin typeface="Tahoma"/>
            </a:endParaRPr>
          </a:p>
        </p:txBody>
      </p:sp>
      <p:sp>
        <p:nvSpPr>
          <p:cNvPr id="434" name="TextShape 4"/>
          <p:cNvSpPr txBox="1"/>
          <p:nvPr/>
        </p:nvSpPr>
        <p:spPr>
          <a:xfrm>
            <a:off x="1676280" y="2017800"/>
            <a:ext cx="906732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So, the complete code for </a:t>
            </a:r>
            <a:r>
              <a:rPr lang="en-US" sz="2800" spc="-1" dirty="0" err="1">
                <a:solidFill>
                  <a:srgbClr val="000000"/>
                </a:solidFill>
                <a:uFill>
                  <a:solidFill>
                    <a:srgbClr val="FFFFFF"/>
                  </a:solidFill>
                </a:uFill>
                <a:latin typeface="Courier New"/>
              </a:rPr>
              <a:t>gameOver</a:t>
            </a:r>
            <a:r>
              <a:rPr lang="en-US" sz="2800" spc="-1" dirty="0">
                <a:solidFill>
                  <a:srgbClr val="000000"/>
                </a:solidFill>
                <a:uFill>
                  <a:solidFill>
                    <a:srgbClr val="FFFFFF"/>
                  </a:solidFill>
                </a:uFill>
                <a:latin typeface="Tahoma"/>
              </a:rPr>
              <a:t> looks like this:
</a:t>
            </a:r>
            <a:r>
              <a:rPr lang="en-US" spc="-1" dirty="0">
                <a:solidFill>
                  <a:srgbClr val="000000"/>
                </a:solidFill>
                <a:uFill>
                  <a:solidFill>
                    <a:srgbClr val="FFFFFF"/>
                  </a:solidFill>
                </a:uFill>
                <a:latin typeface="Courier New"/>
              </a:rPr>
              <a:t>def </a:t>
            </a:r>
            <a:r>
              <a:rPr lang="en-US" spc="-1" dirty="0" err="1">
                <a:solidFill>
                  <a:srgbClr val="000000"/>
                </a:solidFill>
                <a:uFill>
                  <a:solidFill>
                    <a:srgbClr val="FFFFFF"/>
                  </a:solidFill>
                </a:uFill>
                <a:latin typeface="Courier New"/>
              </a:rPr>
              <a:t>gameOver</a:t>
            </a:r>
            <a:r>
              <a:rPr lang="en-US" spc="-1" dirty="0">
                <a:solidFill>
                  <a:srgbClr val="000000"/>
                </a:solidFill>
                <a:uFill>
                  <a:solidFill>
                    <a:srgbClr val="FFFFFF"/>
                  </a:solidFill>
                </a:uFill>
                <a:latin typeface="Courier New"/>
              </a:rPr>
              <a:t>(</a:t>
            </a:r>
            <a:r>
              <a:rPr lang="en-US" spc="-1" dirty="0" err="1">
                <a:solidFill>
                  <a:srgbClr val="000000"/>
                </a:solidFill>
                <a:uFill>
                  <a:solidFill>
                    <a:srgbClr val="FFFFFF"/>
                  </a:solidFill>
                </a:uFill>
                <a:latin typeface="Courier New"/>
              </a:rPr>
              <a:t>a,b</a:t>
            </a:r>
            <a:r>
              <a:rPr lang="en-US" spc="-1" dirty="0">
                <a:solidFill>
                  <a:srgbClr val="000000"/>
                </a:solidFill>
                <a:uFill>
                  <a:solidFill>
                    <a:srgbClr val="FFFFFF"/>
                  </a:solidFill>
                </a:uFill>
                <a:latin typeface="Courier New"/>
              </a:rPr>
              <a:t>):</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 a and b represent scores for a racquetball game</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 Returns True if the game is over, False otherwise</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return a == 15 or b == 15</a:t>
            </a:r>
            <a:endParaRPr lang="en-US" sz="3200" spc="-1" dirty="0">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dirty="0" err="1">
                <a:solidFill>
                  <a:srgbClr val="000000"/>
                </a:solidFill>
                <a:uFill>
                  <a:solidFill>
                    <a:srgbClr val="FFFFFF"/>
                  </a:solidFill>
                </a:uFill>
                <a:latin typeface="Courier New"/>
              </a:rPr>
              <a:t>printSummary</a:t>
            </a:r>
            <a:r>
              <a:rPr lang="en-US" sz="2800" spc="-1" dirty="0">
                <a:solidFill>
                  <a:srgbClr val="000000"/>
                </a:solidFill>
                <a:uFill>
                  <a:solidFill>
                    <a:srgbClr val="FFFFFF"/>
                  </a:solidFill>
                </a:uFill>
                <a:latin typeface="Tahoma"/>
              </a:rPr>
              <a:t> is equally simple!
</a:t>
            </a:r>
            <a:r>
              <a:rPr lang="en-US" spc="-1" dirty="0">
                <a:solidFill>
                  <a:srgbClr val="000000"/>
                </a:solidFill>
                <a:uFill>
                  <a:solidFill>
                    <a:srgbClr val="FFFFFF"/>
                  </a:solidFill>
                </a:uFill>
                <a:latin typeface="Courier New"/>
              </a:rPr>
              <a:t>def </a:t>
            </a:r>
            <a:r>
              <a:rPr lang="en-US" spc="-1" dirty="0" err="1">
                <a:solidFill>
                  <a:srgbClr val="000000"/>
                </a:solidFill>
                <a:uFill>
                  <a:solidFill>
                    <a:srgbClr val="FFFFFF"/>
                  </a:solidFill>
                </a:uFill>
                <a:latin typeface="Courier New"/>
              </a:rPr>
              <a:t>printSummary</a:t>
            </a:r>
            <a:r>
              <a:rPr lang="en-US" spc="-1" dirty="0">
                <a:solidFill>
                  <a:srgbClr val="000000"/>
                </a:solidFill>
                <a:uFill>
                  <a:solidFill>
                    <a:srgbClr val="FFFFFF"/>
                  </a:solidFill>
                </a:uFill>
                <a:latin typeface="Courier New"/>
              </a:rPr>
              <a:t>(</a:t>
            </a:r>
            <a:r>
              <a:rPr lang="en-US" spc="-1" dirty="0" err="1">
                <a:solidFill>
                  <a:srgbClr val="000000"/>
                </a:solidFill>
                <a:uFill>
                  <a:solidFill>
                    <a:srgbClr val="FFFFFF"/>
                  </a:solidFill>
                </a:uFill>
                <a:latin typeface="Courier New"/>
              </a:rPr>
              <a:t>winsA</a:t>
            </a:r>
            <a:r>
              <a:rPr lang="en-US" spc="-1" dirty="0">
                <a:solidFill>
                  <a:srgbClr val="000000"/>
                </a:solidFill>
                <a:uFill>
                  <a:solidFill>
                    <a:srgbClr val="FFFFFF"/>
                  </a:solidFill>
                </a:uFill>
                <a:latin typeface="Courier New"/>
              </a:rPr>
              <a:t>, </a:t>
            </a:r>
            <a:r>
              <a:rPr lang="en-US" spc="-1" dirty="0" err="1">
                <a:solidFill>
                  <a:srgbClr val="000000"/>
                </a:solidFill>
                <a:uFill>
                  <a:solidFill>
                    <a:srgbClr val="FFFFFF"/>
                  </a:solidFill>
                </a:uFill>
                <a:latin typeface="Courier New"/>
              </a:rPr>
              <a:t>winsB</a:t>
            </a:r>
            <a:r>
              <a:rPr lang="en-US" spc="-1" dirty="0">
                <a:solidFill>
                  <a:srgbClr val="000000"/>
                </a:solidFill>
                <a:uFill>
                  <a:solidFill>
                    <a:srgbClr val="FFFFFF"/>
                  </a:solidFill>
                </a:uFill>
                <a:latin typeface="Courier New"/>
              </a:rPr>
              <a:t>):</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 Prints a summary of wins for each player.</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n = </a:t>
            </a:r>
            <a:r>
              <a:rPr lang="en-US" spc="-1" dirty="0" err="1">
                <a:solidFill>
                  <a:srgbClr val="000000"/>
                </a:solidFill>
                <a:uFill>
                  <a:solidFill>
                    <a:srgbClr val="FFFFFF"/>
                  </a:solidFill>
                </a:uFill>
                <a:latin typeface="Courier New"/>
              </a:rPr>
              <a:t>winsA</a:t>
            </a:r>
            <a:r>
              <a:rPr lang="en-US" spc="-1" dirty="0">
                <a:solidFill>
                  <a:srgbClr val="000000"/>
                </a:solidFill>
                <a:uFill>
                  <a:solidFill>
                    <a:srgbClr val="FFFFFF"/>
                  </a:solidFill>
                </a:uFill>
                <a:latin typeface="Courier New"/>
              </a:rPr>
              <a:t> + </a:t>
            </a:r>
            <a:r>
              <a:rPr lang="en-US" spc="-1" dirty="0" err="1">
                <a:solidFill>
                  <a:srgbClr val="000000"/>
                </a:solidFill>
                <a:uFill>
                  <a:solidFill>
                    <a:srgbClr val="FFFFFF"/>
                  </a:solidFill>
                </a:uFill>
                <a:latin typeface="Courier New"/>
              </a:rPr>
              <a:t>winsB</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print("\</a:t>
            </a:r>
            <a:r>
              <a:rPr lang="en-US" spc="-1" dirty="0" err="1">
                <a:solidFill>
                  <a:srgbClr val="000000"/>
                </a:solidFill>
                <a:uFill>
                  <a:solidFill>
                    <a:srgbClr val="FFFFFF"/>
                  </a:solidFill>
                </a:uFill>
                <a:latin typeface="Courier New"/>
              </a:rPr>
              <a:t>nGames</a:t>
            </a:r>
            <a:r>
              <a:rPr lang="en-US" spc="-1" dirty="0">
                <a:solidFill>
                  <a:srgbClr val="000000"/>
                </a:solidFill>
                <a:uFill>
                  <a:solidFill>
                    <a:srgbClr val="FFFFFF"/>
                  </a:solidFill>
                </a:uFill>
                <a:latin typeface="Courier New"/>
              </a:rPr>
              <a:t> simulated:", n)</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print(</a:t>
            </a:r>
            <a:r>
              <a:rPr lang="en-US" spc="-1" dirty="0" err="1">
                <a:solidFill>
                  <a:srgbClr val="000000"/>
                </a:solidFill>
                <a:uFill>
                  <a:solidFill>
                    <a:srgbClr val="FFFFFF"/>
                  </a:solidFill>
                </a:uFill>
                <a:latin typeface="Courier New"/>
              </a:rPr>
              <a:t>f"Wins</a:t>
            </a:r>
            <a:r>
              <a:rPr lang="en-US" spc="-1" dirty="0">
                <a:solidFill>
                  <a:srgbClr val="000000"/>
                </a:solidFill>
                <a:uFill>
                  <a:solidFill>
                    <a:srgbClr val="FFFFFF"/>
                  </a:solidFill>
                </a:uFill>
                <a:latin typeface="Courier New"/>
              </a:rPr>
              <a:t> for A: {</a:t>
            </a:r>
            <a:r>
              <a:rPr lang="en-US" spc="-1" dirty="0" err="1">
                <a:solidFill>
                  <a:srgbClr val="000000"/>
                </a:solidFill>
                <a:uFill>
                  <a:solidFill>
                    <a:srgbClr val="FFFFFF"/>
                  </a:solidFill>
                </a:uFill>
                <a:latin typeface="Courier New"/>
              </a:rPr>
              <a:t>winsA</a:t>
            </a:r>
            <a:r>
              <a:rPr lang="en-US" spc="-1" dirty="0">
                <a:solidFill>
                  <a:srgbClr val="000000"/>
                </a:solidFill>
                <a:uFill>
                  <a:solidFill>
                    <a:srgbClr val="FFFFFF"/>
                  </a:solidFill>
                </a:uFill>
                <a:latin typeface="Courier New"/>
              </a:rPr>
              <a:t>} ({</a:t>
            </a:r>
            <a:r>
              <a:rPr lang="en-US" spc="-1" dirty="0" err="1">
                <a:solidFill>
                  <a:srgbClr val="000000"/>
                </a:solidFill>
                <a:uFill>
                  <a:solidFill>
                    <a:srgbClr val="FFFFFF"/>
                  </a:solidFill>
                </a:uFill>
                <a:latin typeface="Courier New"/>
              </a:rPr>
              <a:t>winsA</a:t>
            </a:r>
            <a:r>
              <a:rPr lang="en-US" spc="-1" dirty="0">
                <a:solidFill>
                  <a:srgbClr val="000000"/>
                </a:solidFill>
                <a:uFill>
                  <a:solidFill>
                    <a:srgbClr val="FFFFFF"/>
                  </a:solidFill>
                </a:uFill>
                <a:latin typeface="Courier New"/>
              </a:rPr>
              <a:t>/n:0.1%})")</a:t>
            </a:r>
            <a:br>
              <a:rPr lang="en-US" spc="-1" dirty="0">
                <a:solidFill>
                  <a:srgbClr val="000000"/>
                </a:solidFill>
                <a:uFill>
                  <a:solidFill>
                    <a:srgbClr val="FFFFFF"/>
                  </a:solidFill>
                </a:uFill>
                <a:latin typeface="Courier New"/>
              </a:rPr>
            </a:br>
            <a:r>
              <a:rPr lang="en-US" spc="-1" dirty="0">
                <a:solidFill>
                  <a:srgbClr val="000000"/>
                </a:solidFill>
                <a:uFill>
                  <a:solidFill>
                    <a:srgbClr val="FFFFFF"/>
                  </a:solidFill>
                </a:uFill>
                <a:latin typeface="Courier New"/>
              </a:rPr>
              <a:t>    print(</a:t>
            </a:r>
            <a:r>
              <a:rPr lang="en-US" spc="-1" dirty="0" err="1">
                <a:solidFill>
                  <a:srgbClr val="000000"/>
                </a:solidFill>
                <a:uFill>
                  <a:solidFill>
                    <a:srgbClr val="FFFFFF"/>
                  </a:solidFill>
                </a:uFill>
                <a:latin typeface="Courier New"/>
              </a:rPr>
              <a:t>f"Wins</a:t>
            </a:r>
            <a:r>
              <a:rPr lang="en-US" spc="-1" dirty="0">
                <a:solidFill>
                  <a:srgbClr val="000000"/>
                </a:solidFill>
                <a:uFill>
                  <a:solidFill>
                    <a:srgbClr val="FFFFFF"/>
                  </a:solidFill>
                </a:uFill>
                <a:latin typeface="Courier New"/>
              </a:rPr>
              <a:t> for B: {</a:t>
            </a:r>
            <a:r>
              <a:rPr lang="en-US" spc="-1" dirty="0" err="1">
                <a:solidFill>
                  <a:srgbClr val="000000"/>
                </a:solidFill>
                <a:uFill>
                  <a:solidFill>
                    <a:srgbClr val="FFFFFF"/>
                  </a:solidFill>
                </a:uFill>
                <a:latin typeface="Courier New"/>
              </a:rPr>
              <a:t>winsB</a:t>
            </a:r>
            <a:r>
              <a:rPr lang="en-US" spc="-1" dirty="0">
                <a:solidFill>
                  <a:srgbClr val="000000"/>
                </a:solidFill>
                <a:uFill>
                  <a:solidFill>
                    <a:srgbClr val="FFFFFF"/>
                  </a:solidFill>
                </a:uFill>
                <a:latin typeface="Courier New"/>
              </a:rPr>
              <a:t>} ({</a:t>
            </a:r>
            <a:r>
              <a:rPr lang="en-US" spc="-1" dirty="0" err="1">
                <a:solidFill>
                  <a:srgbClr val="000000"/>
                </a:solidFill>
                <a:uFill>
                  <a:solidFill>
                    <a:srgbClr val="FFFFFF"/>
                  </a:solidFill>
                </a:uFill>
                <a:latin typeface="Courier New"/>
              </a:rPr>
              <a:t>winsB</a:t>
            </a:r>
            <a:r>
              <a:rPr lang="en-US" spc="-1" dirty="0">
                <a:solidFill>
                  <a:srgbClr val="000000"/>
                </a:solidFill>
                <a:uFill>
                  <a:solidFill>
                    <a:srgbClr val="FFFFFF"/>
                  </a:solidFill>
                </a:uFill>
                <a:latin typeface="Courier New"/>
              </a:rPr>
              <a:t>/n:0.1%})")</a:t>
            </a:r>
            <a:endParaRPr lang="en-US" sz="3200" spc="-1" dirty="0">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Notice %  formatting on the output</a:t>
            </a:r>
            <a:endParaRPr lang="en-US" sz="3200" spc="-1" dirty="0">
              <a:solidFill>
                <a:srgbClr val="000000"/>
              </a:solidFill>
              <a:uFill>
                <a:solidFill>
                  <a:srgbClr val="FFFFFF"/>
                </a:solidFill>
              </a:uFill>
              <a:latin typeface="Tahom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Summary of the
Design Process</a:t>
            </a:r>
            <a:endParaRPr lang="en-US" sz="2400" spc="-1">
              <a:solidFill>
                <a:srgbClr val="000000"/>
              </a:solidFill>
              <a:uFill>
                <a:solidFill>
                  <a:srgbClr val="FFFFFF"/>
                </a:solidFill>
              </a:uFill>
              <a:latin typeface="Tahoma"/>
            </a:endParaRPr>
          </a:p>
        </p:txBody>
      </p:sp>
      <p:sp>
        <p:nvSpPr>
          <p:cNvPr id="438"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We started at the highest level of our structure chart and worked our way down.</a:t>
            </a:r>
          </a:p>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At each level, we began with a general algorithm and refined it into precise code.</a:t>
            </a:r>
          </a:p>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This process is sometimes referred to as </a:t>
            </a:r>
            <a:r>
              <a:rPr lang="en-US" sz="3200" i="1" spc="-1">
                <a:solidFill>
                  <a:srgbClr val="000000"/>
                </a:solidFill>
                <a:uFill>
                  <a:solidFill>
                    <a:srgbClr val="FFFFFF"/>
                  </a:solidFill>
                </a:uFill>
                <a:latin typeface="Tahoma"/>
              </a:rPr>
              <a:t>step-wise refinement</a:t>
            </a:r>
            <a:r>
              <a:rPr lang="en-US" sz="3200" spc="-1">
                <a:solidFill>
                  <a:srgbClr val="000000"/>
                </a:solidFill>
                <a:uFill>
                  <a:solidFill>
                    <a:srgbClr val="FFFFFF"/>
                  </a:solidFill>
                </a:uFill>
                <a:latin typeface="Tahoma"/>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Analysis and Specification</a:t>
            </a:r>
            <a:endParaRPr lang="en-US" sz="2400" spc="-1">
              <a:solidFill>
                <a:srgbClr val="000000"/>
              </a:solidFill>
              <a:uFill>
                <a:solidFill>
                  <a:srgbClr val="FFFFFF"/>
                </a:solidFill>
              </a:uFill>
              <a:latin typeface="Tahoma"/>
            </a:endParaRPr>
          </a:p>
        </p:txBody>
      </p:sp>
      <p:sp>
        <p:nvSpPr>
          <p:cNvPr id="225"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The player who misses the shot loses the rally. If the loser is the player who served, service passes to the other player.</a:t>
            </a:r>
          </a:p>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If the server wins the rally, a point is awarded. Players can only score points during their own service.</a:t>
            </a:r>
          </a:p>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The first player to reach 15 points wins the game.</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Summary of the
Design Process</a:t>
            </a:r>
            <a:endParaRPr lang="en-US" sz="2400" spc="-1">
              <a:solidFill>
                <a:srgbClr val="000000"/>
              </a:solidFill>
              <a:uFill>
                <a:solidFill>
                  <a:srgbClr val="FFFFFF"/>
                </a:solidFill>
              </a:uFill>
              <a:latin typeface="Tahoma"/>
            </a:endParaRPr>
          </a:p>
        </p:txBody>
      </p:sp>
      <p:sp>
        <p:nvSpPr>
          <p:cNvPr id="442" name="TextShape 4"/>
          <p:cNvSpPr txBox="1"/>
          <p:nvPr/>
        </p:nvSpPr>
        <p:spPr>
          <a:xfrm>
            <a:off x="2706600" y="2017800"/>
            <a:ext cx="7772040" cy="4114440"/>
          </a:xfrm>
          <a:prstGeom prst="rect">
            <a:avLst/>
          </a:prstGeom>
          <a:noFill/>
          <a:ln>
            <a:noFill/>
          </a:ln>
        </p:spPr>
        <p:txBody>
          <a:bodyPr/>
          <a:lstStyle/>
          <a:p>
            <a:pPr marL="609480" indent="-609120">
              <a:lnSpc>
                <a:spcPct val="90000"/>
              </a:lnSpc>
              <a:buClr>
                <a:srgbClr val="3333CC"/>
              </a:buClr>
              <a:buSzPct val="60000"/>
              <a:buFont typeface="Wingdings" charset="2"/>
              <a:buAutoNum type="arabicPeriod"/>
            </a:pPr>
            <a:r>
              <a:rPr lang="en-US" sz="3000" spc="-1">
                <a:solidFill>
                  <a:srgbClr val="000000"/>
                </a:solidFill>
                <a:uFill>
                  <a:solidFill>
                    <a:srgbClr val="FFFFFF"/>
                  </a:solidFill>
                </a:uFill>
                <a:latin typeface="Tahoma"/>
              </a:rPr>
              <a:t>Express the algorithm as a series of smaller problems.</a:t>
            </a:r>
            <a:endParaRPr lang="en-US" sz="3200" spc="-1">
              <a:solidFill>
                <a:srgbClr val="000000"/>
              </a:solidFill>
              <a:uFill>
                <a:solidFill>
                  <a:srgbClr val="FFFFFF"/>
                </a:solidFill>
              </a:uFill>
              <a:latin typeface="Tahoma"/>
            </a:endParaRPr>
          </a:p>
          <a:p>
            <a:pPr marL="609480" indent="-609120">
              <a:lnSpc>
                <a:spcPct val="90000"/>
              </a:lnSpc>
              <a:buClr>
                <a:srgbClr val="3333CC"/>
              </a:buClr>
              <a:buSzPct val="60000"/>
              <a:buFont typeface="Wingdings" charset="2"/>
              <a:buAutoNum type="arabicPeriod"/>
            </a:pPr>
            <a:r>
              <a:rPr lang="en-US" sz="3000" spc="-1">
                <a:solidFill>
                  <a:srgbClr val="000000"/>
                </a:solidFill>
                <a:uFill>
                  <a:solidFill>
                    <a:srgbClr val="FFFFFF"/>
                  </a:solidFill>
                </a:uFill>
                <a:latin typeface="Tahoma"/>
              </a:rPr>
              <a:t>Develop an interface for each of the small problems.</a:t>
            </a:r>
            <a:endParaRPr lang="en-US" sz="3200" spc="-1">
              <a:solidFill>
                <a:srgbClr val="000000"/>
              </a:solidFill>
              <a:uFill>
                <a:solidFill>
                  <a:srgbClr val="FFFFFF"/>
                </a:solidFill>
              </a:uFill>
              <a:latin typeface="Tahoma"/>
            </a:endParaRPr>
          </a:p>
          <a:p>
            <a:pPr marL="609480" indent="-609120">
              <a:lnSpc>
                <a:spcPct val="90000"/>
              </a:lnSpc>
              <a:buClr>
                <a:srgbClr val="3333CC"/>
              </a:buClr>
              <a:buSzPct val="60000"/>
              <a:buFont typeface="Wingdings" charset="2"/>
              <a:buAutoNum type="arabicPeriod"/>
            </a:pPr>
            <a:r>
              <a:rPr lang="en-US" sz="3000" spc="-1">
                <a:solidFill>
                  <a:srgbClr val="000000"/>
                </a:solidFill>
                <a:uFill>
                  <a:solidFill>
                    <a:srgbClr val="FFFFFF"/>
                  </a:solidFill>
                </a:uFill>
                <a:latin typeface="Tahoma"/>
              </a:rPr>
              <a:t>Detail the algorithm by expressing it in terms of its interfaces with the smaller problems.</a:t>
            </a:r>
            <a:endParaRPr lang="en-US" sz="3200" spc="-1">
              <a:solidFill>
                <a:srgbClr val="000000"/>
              </a:solidFill>
              <a:uFill>
                <a:solidFill>
                  <a:srgbClr val="FFFFFF"/>
                </a:solidFill>
              </a:uFill>
              <a:latin typeface="Tahoma"/>
            </a:endParaRPr>
          </a:p>
          <a:p>
            <a:pPr marL="609480" indent="-609120">
              <a:lnSpc>
                <a:spcPct val="90000"/>
              </a:lnSpc>
              <a:buClr>
                <a:srgbClr val="3333CC"/>
              </a:buClr>
              <a:buSzPct val="60000"/>
              <a:buFont typeface="Wingdings" charset="2"/>
              <a:buAutoNum type="arabicPeriod"/>
            </a:pPr>
            <a:r>
              <a:rPr lang="en-US" sz="3000" spc="-1">
                <a:solidFill>
                  <a:srgbClr val="000000"/>
                </a:solidFill>
                <a:uFill>
                  <a:solidFill>
                    <a:srgbClr val="FFFFFF"/>
                  </a:solidFill>
                </a:uFill>
                <a:latin typeface="Tahoma"/>
              </a:rPr>
              <a:t>Repeat the process for each smaller problem.</a:t>
            </a:r>
            <a:endParaRPr lang="en-US" sz="3200" spc="-1">
              <a:solidFill>
                <a:srgbClr val="000000"/>
              </a:solidFill>
              <a:uFill>
                <a:solidFill>
                  <a:srgbClr val="FFFFFF"/>
                </a:solidFill>
              </a:uFill>
              <a:latin typeface="Tahoma"/>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Bottom-Up Implementation</a:t>
            </a:r>
            <a:endParaRPr lang="en-US" sz="2400" spc="-1">
              <a:solidFill>
                <a:srgbClr val="000000"/>
              </a:solidFill>
              <a:uFill>
                <a:solidFill>
                  <a:srgbClr val="FFFFFF"/>
                </a:solidFill>
              </a:uFill>
              <a:latin typeface="Tahoma"/>
            </a:endParaRPr>
          </a:p>
        </p:txBody>
      </p:sp>
      <p:sp>
        <p:nvSpPr>
          <p:cNvPr id="446"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Even though we</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ve been careful with the design, there</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no guarantee we haven</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t introduced some silly errors.</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Implementation is best done in small pieces.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Unit Testing</a:t>
            </a:r>
            <a:endParaRPr lang="en-US" sz="2400" spc="-1">
              <a:solidFill>
                <a:srgbClr val="000000"/>
              </a:solidFill>
              <a:uFill>
                <a:solidFill>
                  <a:srgbClr val="FFFFFF"/>
                </a:solidFill>
              </a:uFill>
              <a:latin typeface="Tahoma"/>
            </a:endParaRPr>
          </a:p>
        </p:txBody>
      </p:sp>
      <p:sp>
        <p:nvSpPr>
          <p:cNvPr id="450"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2900" spc="-1">
                <a:solidFill>
                  <a:srgbClr val="000000"/>
                </a:solidFill>
                <a:uFill>
                  <a:solidFill>
                    <a:srgbClr val="FFFFFF"/>
                  </a:solidFill>
                </a:uFill>
                <a:latin typeface="Tahoma"/>
              </a:rPr>
              <a:t>A good way to systematically test the implementation of a modestly sized program is to start at the lowest levels of the structure, testing each component as it</a:t>
            </a:r>
            <a:r>
              <a:rPr lang="en-US" sz="2900" spc="-1">
                <a:solidFill>
                  <a:srgbClr val="000000"/>
                </a:solidFill>
                <a:uFill>
                  <a:solidFill>
                    <a:srgbClr val="FFFFFF"/>
                  </a:solidFill>
                </a:uFill>
                <a:latin typeface="Times New Roman"/>
              </a:rPr>
              <a:t>’</a:t>
            </a:r>
            <a:r>
              <a:rPr lang="en-US" sz="2900" spc="-1">
                <a:solidFill>
                  <a:srgbClr val="000000"/>
                </a:solidFill>
                <a:uFill>
                  <a:solidFill>
                    <a:srgbClr val="FFFFFF"/>
                  </a:solidFill>
                </a:uFill>
                <a:latin typeface="Tahoma"/>
              </a:rPr>
              <a:t>s completed.</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900" spc="-1">
                <a:solidFill>
                  <a:srgbClr val="000000"/>
                </a:solidFill>
                <a:uFill>
                  <a:solidFill>
                    <a:srgbClr val="FFFFFF"/>
                  </a:solidFill>
                </a:uFill>
                <a:latin typeface="Tahoma"/>
              </a:rPr>
              <a:t>For example, we can import our program and execute various routines/functions to ensure they work properly.</a:t>
            </a:r>
            <a:endParaRPr lang="en-US" sz="3200" spc="-1">
              <a:solidFill>
                <a:srgbClr val="000000"/>
              </a:solidFill>
              <a:uFill>
                <a:solidFill>
                  <a:srgbClr val="FFFFFF"/>
                </a:solidFill>
              </a:uFill>
              <a:latin typeface="Tahom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Unit Testing</a:t>
            </a:r>
            <a:endParaRPr lang="en-US" sz="2400" spc="-1">
              <a:solidFill>
                <a:srgbClr val="000000"/>
              </a:solidFill>
              <a:uFill>
                <a:solidFill>
                  <a:srgbClr val="FFFFFF"/>
                </a:solidFill>
              </a:uFill>
              <a:latin typeface="Tahoma"/>
            </a:endParaRPr>
          </a:p>
        </p:txBody>
      </p:sp>
      <p:sp>
        <p:nvSpPr>
          <p:cNvPr id="454"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We could start with the </a:t>
            </a:r>
            <a:r>
              <a:rPr lang="en-US" sz="2800" spc="-1" dirty="0" err="1">
                <a:solidFill>
                  <a:srgbClr val="000000"/>
                </a:solidFill>
                <a:uFill>
                  <a:solidFill>
                    <a:srgbClr val="FFFFFF"/>
                  </a:solidFill>
                </a:uFill>
                <a:latin typeface="Courier New"/>
              </a:rPr>
              <a:t>gameOver</a:t>
            </a:r>
            <a:r>
              <a:rPr lang="en-US" sz="2800" spc="-1" dirty="0">
                <a:solidFill>
                  <a:srgbClr val="000000"/>
                </a:solidFill>
                <a:uFill>
                  <a:solidFill>
                    <a:srgbClr val="FFFFFF"/>
                  </a:solidFill>
                </a:uFill>
                <a:latin typeface="Tahoma"/>
              </a:rPr>
              <a:t> function.</a:t>
            </a:r>
            <a:endParaRPr lang="en-US" sz="3200" spc="-1" dirty="0">
              <a:solidFill>
                <a:srgbClr val="000000"/>
              </a:solidFill>
              <a:uFill>
                <a:solidFill>
                  <a:srgbClr val="FFFFFF"/>
                </a:solidFill>
              </a:uFill>
              <a:latin typeface="Tahoma"/>
            </a:endParaRPr>
          </a:p>
          <a:p>
            <a:pPr marL="360">
              <a:lnSpc>
                <a:spcPct val="90000"/>
              </a:lnSpc>
              <a:buClr>
                <a:srgbClr val="3333CC"/>
              </a:buClr>
              <a:buSzPct val="60000"/>
            </a:pPr>
            <a:r>
              <a:rPr lang="en-US" sz="2800" spc="-1" dirty="0">
                <a:solidFill>
                  <a:srgbClr val="000000"/>
                </a:solidFill>
                <a:uFill>
                  <a:solidFill>
                    <a:srgbClr val="FFFFFF"/>
                  </a:solidFill>
                </a:uFill>
                <a:latin typeface="Courier New"/>
              </a:rPr>
              <a:t>&gt;&gt;&gt; import </a:t>
            </a:r>
            <a:r>
              <a:rPr lang="en-US" sz="2800" spc="-1" dirty="0" err="1">
                <a:solidFill>
                  <a:srgbClr val="000000"/>
                </a:solidFill>
                <a:uFill>
                  <a:solidFill>
                    <a:srgbClr val="FFFFFF"/>
                  </a:solidFill>
                </a:uFill>
                <a:latin typeface="Courier New"/>
              </a:rPr>
              <a:t>rball</a:t>
            </a:r>
            <a:r>
              <a:rPr lang="en-US" sz="2800" spc="-1" dirty="0">
                <a:solidFill>
                  <a:srgbClr val="000000"/>
                </a:solidFill>
                <a:uFill>
                  <a:solidFill>
                    <a:srgbClr val="FFFFFF"/>
                  </a:solidFill>
                </a:uFill>
                <a:latin typeface="Courier New"/>
              </a:rPr>
              <a:t>
&gt;&gt;&gt; </a:t>
            </a:r>
            <a:r>
              <a:rPr lang="en-US" sz="2800" spc="-1" dirty="0" err="1">
                <a:solidFill>
                  <a:srgbClr val="000000"/>
                </a:solidFill>
                <a:uFill>
                  <a:solidFill>
                    <a:srgbClr val="FFFFFF"/>
                  </a:solidFill>
                </a:uFill>
                <a:latin typeface="Courier New"/>
              </a:rPr>
              <a:t>rball.gameOver</a:t>
            </a:r>
            <a:r>
              <a:rPr lang="en-US" sz="2800" spc="-1" dirty="0">
                <a:solidFill>
                  <a:srgbClr val="000000"/>
                </a:solidFill>
                <a:uFill>
                  <a:solidFill>
                    <a:srgbClr val="FFFFFF"/>
                  </a:solidFill>
                </a:uFill>
                <a:latin typeface="Courier New"/>
              </a:rPr>
              <a:t>(0,0)
False
&gt;&gt;&gt; </a:t>
            </a:r>
            <a:r>
              <a:rPr lang="en-US" sz="2800" spc="-1" dirty="0" err="1">
                <a:solidFill>
                  <a:srgbClr val="000000"/>
                </a:solidFill>
                <a:uFill>
                  <a:solidFill>
                    <a:srgbClr val="FFFFFF"/>
                  </a:solidFill>
                </a:uFill>
                <a:latin typeface="Courier New"/>
              </a:rPr>
              <a:t>rball.gameOver</a:t>
            </a:r>
            <a:r>
              <a:rPr lang="en-US" sz="2800" spc="-1" dirty="0">
                <a:solidFill>
                  <a:srgbClr val="000000"/>
                </a:solidFill>
                <a:uFill>
                  <a:solidFill>
                    <a:srgbClr val="FFFFFF"/>
                  </a:solidFill>
                </a:uFill>
                <a:latin typeface="Courier New"/>
              </a:rPr>
              <a:t>(5,10)
False
&gt;&gt;&gt; </a:t>
            </a:r>
            <a:r>
              <a:rPr lang="en-US" sz="2800" spc="-1" dirty="0" err="1">
                <a:solidFill>
                  <a:srgbClr val="000000"/>
                </a:solidFill>
                <a:uFill>
                  <a:solidFill>
                    <a:srgbClr val="FFFFFF"/>
                  </a:solidFill>
                </a:uFill>
                <a:latin typeface="Courier New"/>
              </a:rPr>
              <a:t>rball.gameOver</a:t>
            </a:r>
            <a:r>
              <a:rPr lang="en-US" sz="2800" spc="-1" dirty="0">
                <a:solidFill>
                  <a:srgbClr val="000000"/>
                </a:solidFill>
                <a:uFill>
                  <a:solidFill>
                    <a:srgbClr val="FFFFFF"/>
                  </a:solidFill>
                </a:uFill>
                <a:latin typeface="Courier New"/>
              </a:rPr>
              <a:t>(15,3)
True
&gt;&gt;&gt; </a:t>
            </a:r>
            <a:r>
              <a:rPr lang="en-US" sz="2800" spc="-1" dirty="0" err="1">
                <a:solidFill>
                  <a:srgbClr val="000000"/>
                </a:solidFill>
                <a:uFill>
                  <a:solidFill>
                    <a:srgbClr val="FFFFFF"/>
                  </a:solidFill>
                </a:uFill>
                <a:latin typeface="Courier New"/>
              </a:rPr>
              <a:t>rball.gameOver</a:t>
            </a:r>
            <a:r>
              <a:rPr lang="en-US" sz="2800" spc="-1" dirty="0">
                <a:solidFill>
                  <a:srgbClr val="000000"/>
                </a:solidFill>
                <a:uFill>
                  <a:solidFill>
                    <a:srgbClr val="FFFFFF"/>
                  </a:solidFill>
                </a:uFill>
                <a:latin typeface="Courier New"/>
              </a:rPr>
              <a:t>(3,15)</a:t>
            </a:r>
            <a:br>
              <a:rPr lang="en-US" sz="2800" spc="-1" dirty="0">
                <a:solidFill>
                  <a:srgbClr val="000000"/>
                </a:solidFill>
                <a:uFill>
                  <a:solidFill>
                    <a:srgbClr val="FFFFFF"/>
                  </a:solidFill>
                </a:uFill>
                <a:latin typeface="Courier New"/>
              </a:rPr>
            </a:br>
            <a:r>
              <a:rPr lang="en-US" sz="2800" spc="-1" dirty="0">
                <a:solidFill>
                  <a:srgbClr val="000000"/>
                </a:solidFill>
                <a:uFill>
                  <a:solidFill>
                    <a:srgbClr val="FFFFFF"/>
                  </a:solidFill>
                </a:uFill>
                <a:latin typeface="Courier New"/>
              </a:rPr>
              <a:t>True</a:t>
            </a:r>
            <a:endParaRPr lang="en-US" sz="3200" spc="-1" dirty="0">
              <a:solidFill>
                <a:srgbClr val="000000"/>
              </a:solidFill>
              <a:uFill>
                <a:solidFill>
                  <a:srgbClr val="FFFFFF"/>
                </a:solidFill>
              </a:uFill>
              <a:latin typeface="Tahom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Unit Testing</a:t>
            </a:r>
            <a:endParaRPr lang="en-US" sz="2400" spc="-1">
              <a:solidFill>
                <a:srgbClr val="000000"/>
              </a:solidFill>
              <a:uFill>
                <a:solidFill>
                  <a:srgbClr val="FFFFFF"/>
                </a:solidFill>
              </a:uFill>
              <a:latin typeface="Tahoma"/>
            </a:endParaRPr>
          </a:p>
        </p:txBody>
      </p:sp>
      <p:sp>
        <p:nvSpPr>
          <p:cNvPr id="458"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Notice that we</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ve tested </a:t>
            </a:r>
            <a:r>
              <a:rPr lang="en-US" sz="3200" spc="-1">
                <a:solidFill>
                  <a:srgbClr val="000000"/>
                </a:solidFill>
                <a:uFill>
                  <a:solidFill>
                    <a:srgbClr val="FFFFFF"/>
                  </a:solidFill>
                </a:uFill>
                <a:latin typeface="Courier New"/>
              </a:rPr>
              <a:t>gameOver</a:t>
            </a:r>
            <a:r>
              <a:rPr lang="en-US" sz="3200" spc="-1">
                <a:solidFill>
                  <a:srgbClr val="000000"/>
                </a:solidFill>
                <a:uFill>
                  <a:solidFill>
                    <a:srgbClr val="FFFFFF"/>
                  </a:solidFill>
                </a:uFill>
                <a:latin typeface="Tahoma"/>
              </a:rPr>
              <a:t> for all the important cases.</a:t>
            </a:r>
          </a:p>
          <a:p>
            <a:pPr marL="743040" lvl="1" indent="-285480">
              <a:lnSpc>
                <a:spcPct val="90000"/>
              </a:lnSpc>
              <a:buClr>
                <a:srgbClr val="FF0000"/>
              </a:buClr>
              <a:buSzPct val="55000"/>
              <a:buFont typeface="Wingdings" charset="2"/>
              <a:buChar char=""/>
            </a:pPr>
            <a:r>
              <a:rPr lang="en-US" sz="2800" spc="-1">
                <a:solidFill>
                  <a:srgbClr val="000000"/>
                </a:solidFill>
                <a:uFill>
                  <a:solidFill>
                    <a:srgbClr val="FFFFFF"/>
                  </a:solidFill>
                </a:uFill>
                <a:latin typeface="Tahoma"/>
              </a:rPr>
              <a:t>We gave it 0, 0 as inputs to simulate the first time the function will be called.</a:t>
            </a:r>
            <a:endParaRPr lang="en-US" sz="24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800" spc="-1">
                <a:solidFill>
                  <a:srgbClr val="000000"/>
                </a:solidFill>
                <a:uFill>
                  <a:solidFill>
                    <a:srgbClr val="FFFFFF"/>
                  </a:solidFill>
                </a:uFill>
                <a:latin typeface="Tahoma"/>
              </a:rPr>
              <a:t>The second test is in the middle of the game, and the function correctly reports that the game is not yet over.</a:t>
            </a:r>
            <a:endParaRPr lang="en-US" sz="24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800" spc="-1">
                <a:solidFill>
                  <a:srgbClr val="000000"/>
                </a:solidFill>
                <a:uFill>
                  <a:solidFill>
                    <a:srgbClr val="FFFFFF"/>
                  </a:solidFill>
                </a:uFill>
                <a:latin typeface="Tahoma"/>
              </a:rPr>
              <a:t>The last two cases test to see what is reported when either player has won.</a:t>
            </a:r>
            <a:endParaRPr lang="en-US" sz="2400" spc="-1">
              <a:solidFill>
                <a:srgbClr val="000000"/>
              </a:solidFill>
              <a:uFill>
                <a:solidFill>
                  <a:srgbClr val="FFFFFF"/>
                </a:solidFill>
              </a:uFill>
              <a:latin typeface="Tahoma"/>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TextShape 1"/>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Unit Testing</a:t>
            </a:r>
            <a:endParaRPr lang="en-US" sz="2400" spc="-1">
              <a:solidFill>
                <a:srgbClr val="000000"/>
              </a:solidFill>
              <a:uFill>
                <a:solidFill>
                  <a:srgbClr val="FFFFFF"/>
                </a:solidFill>
              </a:uFill>
              <a:latin typeface="Tahoma"/>
            </a:endParaRPr>
          </a:p>
        </p:txBody>
      </p:sp>
      <p:sp>
        <p:nvSpPr>
          <p:cNvPr id="460" name="TextShape 2"/>
          <p:cNvSpPr txBox="1"/>
          <p:nvPr/>
        </p:nvSpPr>
        <p:spPr>
          <a:xfrm>
            <a:off x="2706600" y="2017800"/>
            <a:ext cx="380952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Now that we see that </a:t>
            </a:r>
            <a:r>
              <a:rPr lang="en-US" sz="2800" spc="-1">
                <a:solidFill>
                  <a:srgbClr val="000000"/>
                </a:solidFill>
                <a:uFill>
                  <a:solidFill>
                    <a:srgbClr val="FFFFFF"/>
                  </a:solidFill>
                </a:uFill>
                <a:latin typeface="Courier New"/>
              </a:rPr>
              <a:t>gameOver</a:t>
            </a:r>
            <a:r>
              <a:rPr lang="en-US" sz="2800" spc="-1">
                <a:solidFill>
                  <a:srgbClr val="000000"/>
                </a:solidFill>
                <a:uFill>
                  <a:solidFill>
                    <a:srgbClr val="FFFFFF"/>
                  </a:solidFill>
                </a:uFill>
                <a:latin typeface="Tahoma"/>
              </a:rPr>
              <a:t> is working, we can go on to </a:t>
            </a:r>
            <a:r>
              <a:rPr lang="en-US" sz="2800" spc="-1">
                <a:solidFill>
                  <a:srgbClr val="000000"/>
                </a:solidFill>
                <a:uFill>
                  <a:solidFill>
                    <a:srgbClr val="FFFFFF"/>
                  </a:solidFill>
                </a:uFill>
                <a:latin typeface="Courier New"/>
              </a:rPr>
              <a:t>simOneGame</a:t>
            </a:r>
            <a:r>
              <a:rPr lang="en-US" sz="2800" spc="-1">
                <a:solidFill>
                  <a:srgbClr val="000000"/>
                </a:solidFill>
                <a:uFill>
                  <a:solidFill>
                    <a:srgbClr val="FFFFFF"/>
                  </a:solidFill>
                </a:uFill>
                <a:latin typeface="Tahoma"/>
              </a:rPr>
              <a:t>.</a:t>
            </a:r>
            <a:endParaRPr lang="en-US" sz="3200" spc="-1">
              <a:solidFill>
                <a:srgbClr val="000000"/>
              </a:solidFill>
              <a:uFill>
                <a:solidFill>
                  <a:srgbClr val="FFFFFF"/>
                </a:solidFill>
              </a:uFill>
              <a:latin typeface="Tahoma"/>
            </a:endParaRPr>
          </a:p>
          <a:p>
            <a:pPr marL="343080" indent="-342720">
              <a:lnSpc>
                <a:spcPct val="90000"/>
              </a:lnSpc>
            </a:pPr>
            <a:endParaRPr lang="en-US" sz="3200" spc="-1">
              <a:solidFill>
                <a:srgbClr val="000000"/>
              </a:solidFill>
              <a:uFill>
                <a:solidFill>
                  <a:srgbClr val="FFFFFF"/>
                </a:solidFill>
              </a:uFill>
              <a:latin typeface="Tahoma"/>
            </a:endParaRPr>
          </a:p>
        </p:txBody>
      </p:sp>
      <p:sp>
        <p:nvSpPr>
          <p:cNvPr id="461" name="TextShape 3"/>
          <p:cNvSpPr txBox="1"/>
          <p:nvPr/>
        </p:nvSpPr>
        <p:spPr>
          <a:xfrm>
            <a:off x="7206600" y="983521"/>
            <a:ext cx="3809520" cy="4114440"/>
          </a:xfrm>
          <a:prstGeom prst="rect">
            <a:avLst/>
          </a:prstGeom>
          <a:noFill/>
          <a:ln>
            <a:noFill/>
          </a:ln>
        </p:spPr>
        <p:txBody>
          <a:bodyPr/>
          <a:lstStyle/>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&gt;&gt;&gt; </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simOneGame</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(.5, .5)</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(11, 15)</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&gt;&gt;&gt; </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simOneGame</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(.5, .5)</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(13, 15)</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&gt;&gt;&gt; </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simOneGame</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(.3, .3)</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(11, 15)</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&gt;&gt;&gt; </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simOneGame</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(.3, .3)</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(15, 4)</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&gt;&gt;&gt; </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simOneGame</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(.4, .9)</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(2, 15)</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&gt;&gt;&gt; </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simOneGame</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(.4, .9)</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(1, 15)</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&gt;&gt;&gt; </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simOneGame</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(.9, .4)</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(15, 0)</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&gt;&gt;&gt; </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simOneGame</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(.9, .4)</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(15, 0)</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&gt;&gt;&gt; </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simOneGame</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(.4, .6)</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(10, 15)</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&gt;&gt;&gt; </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simOneGame</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(.4, .6)</a:t>
            </a:r>
          </a:p>
          <a:p>
            <a:pPr marL="343080" indent="-342720">
              <a:lnSpc>
                <a:spcPct val="90000"/>
              </a:lnSpc>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(9, 15)</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Unit Testing</a:t>
            </a:r>
            <a:endParaRPr lang="en-US" sz="2400" spc="-1">
              <a:solidFill>
                <a:srgbClr val="000000"/>
              </a:solidFill>
              <a:uFill>
                <a:solidFill>
                  <a:srgbClr val="FFFFFF"/>
                </a:solidFill>
              </a:uFill>
              <a:latin typeface="Tahoma"/>
            </a:endParaRPr>
          </a:p>
        </p:txBody>
      </p:sp>
      <p:sp>
        <p:nvSpPr>
          <p:cNvPr id="467"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When the probabilities are equal, the scores aren</a:t>
            </a:r>
            <a:r>
              <a:rPr lang="en-US" sz="2800" spc="-1">
                <a:solidFill>
                  <a:srgbClr val="000000"/>
                </a:solidFill>
                <a:uFill>
                  <a:solidFill>
                    <a:srgbClr val="FFFFFF"/>
                  </a:solidFill>
                </a:uFill>
                <a:latin typeface="Times New Roman"/>
              </a:rPr>
              <a:t>’</a:t>
            </a:r>
            <a:r>
              <a:rPr lang="en-US" sz="2800" spc="-1">
                <a:solidFill>
                  <a:srgbClr val="000000"/>
                </a:solidFill>
                <a:uFill>
                  <a:solidFill>
                    <a:srgbClr val="FFFFFF"/>
                  </a:solidFill>
                </a:uFill>
                <a:latin typeface="Tahoma"/>
              </a:rPr>
              <a:t>t that far apart.</a:t>
            </a:r>
            <a:endParaRPr lang="en-US" sz="3200" spc="-1">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When the probabilities are farther apart, the game is a rout.</a:t>
            </a:r>
            <a:endParaRPr lang="en-US" sz="3200" spc="-1">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Testing each component in this manner is called </a:t>
            </a:r>
            <a:r>
              <a:rPr lang="en-US" sz="2800" i="1" spc="-1">
                <a:solidFill>
                  <a:srgbClr val="000000"/>
                </a:solidFill>
                <a:uFill>
                  <a:solidFill>
                    <a:srgbClr val="FFFFFF"/>
                  </a:solidFill>
                </a:uFill>
                <a:latin typeface="Tahoma"/>
              </a:rPr>
              <a:t>unit testing</a:t>
            </a:r>
            <a:r>
              <a:rPr lang="en-US" sz="2800" spc="-1">
                <a:solidFill>
                  <a:srgbClr val="000000"/>
                </a:solidFill>
                <a:uFill>
                  <a:solidFill>
                    <a:srgbClr val="FFFFFF"/>
                  </a:solidFill>
                </a:uFill>
                <a:latin typeface="Tahoma"/>
              </a:rPr>
              <a:t>.</a:t>
            </a:r>
            <a:endParaRPr lang="en-US" sz="3200" spc="-1">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Testing each function independently makes it easier to spot errors, and should make testing the entire program go more smoothly.</a:t>
            </a:r>
            <a:endParaRPr lang="en-US" sz="3200" spc="-1">
              <a:solidFill>
                <a:srgbClr val="000000"/>
              </a:solidFill>
              <a:uFill>
                <a:solidFill>
                  <a:srgbClr val="FFFFFF"/>
                </a:solidFill>
              </a:uFill>
              <a:latin typeface="Tahoma"/>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Simulation Results</a:t>
            </a:r>
            <a:endParaRPr lang="en-US" sz="2400" spc="-1">
              <a:solidFill>
                <a:srgbClr val="000000"/>
              </a:solidFill>
              <a:uFill>
                <a:solidFill>
                  <a:srgbClr val="FFFFFF"/>
                </a:solidFill>
              </a:uFill>
              <a:latin typeface="Tahoma"/>
            </a:endParaRPr>
          </a:p>
        </p:txBody>
      </p:sp>
      <p:sp>
        <p:nvSpPr>
          <p:cNvPr id="471"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Is it the nature of racquetball that small differences in ability lead to large differences in final score?</a:t>
            </a:r>
          </a:p>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Suppose Denny wins about 60% of his serves and his opponent is 5% better. How often should Denny win?</a:t>
            </a:r>
          </a:p>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Let</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do a sample run where Denny</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opponent serves first.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Simulation Results</a:t>
            </a:r>
            <a:endParaRPr lang="en-US" sz="2400" spc="-1">
              <a:solidFill>
                <a:srgbClr val="000000"/>
              </a:solidFill>
              <a:uFill>
                <a:solidFill>
                  <a:srgbClr val="FFFFFF"/>
                </a:solidFill>
              </a:uFill>
              <a:latin typeface="Tahoma"/>
            </a:endParaRPr>
          </a:p>
        </p:txBody>
      </p:sp>
      <p:sp>
        <p:nvSpPr>
          <p:cNvPr id="475" name="TextShape 4"/>
          <p:cNvSpPr txBox="1"/>
          <p:nvPr/>
        </p:nvSpPr>
        <p:spPr>
          <a:xfrm>
            <a:off x="1574484" y="1760040"/>
            <a:ext cx="9718356" cy="4114440"/>
          </a:xfrm>
          <a:prstGeom prst="rect">
            <a:avLst/>
          </a:prstGeom>
          <a:noFill/>
          <a:ln>
            <a:noFill/>
          </a:ln>
        </p:spPr>
        <p:txBody>
          <a:bodyPr/>
          <a:lstStyle/>
          <a:p>
            <a:pPr marL="343080" indent="-342720">
              <a:lnSpc>
                <a:spcPct val="90000"/>
              </a:lnSpc>
            </a:pPr>
            <a:r>
              <a:rPr lang="en-US" sz="2000" spc="-1" dirty="0">
                <a:solidFill>
                  <a:srgbClr val="000000"/>
                </a:solidFill>
                <a:uFill>
                  <a:solidFill>
                    <a:srgbClr val="FFFFFF"/>
                  </a:solidFill>
                </a:uFill>
                <a:latin typeface="Courier New"/>
              </a:rPr>
              <a:t>This program simulates a game of racquetball between two</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players called "A" and "B".  The abilities of each player is</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indicated by a probability (a number between 0 and 1) that</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the player wins the point when serving. Player A always</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has the first serve.</a:t>
            </a:r>
            <a:endParaRPr lang="en-US" sz="2000" spc="-1" dirty="0">
              <a:solidFill>
                <a:srgbClr val="000000"/>
              </a:solidFill>
              <a:uFill>
                <a:solidFill>
                  <a:srgbClr val="FFFFFF"/>
                </a:solidFill>
              </a:uFill>
              <a:latin typeface="Tahoma"/>
            </a:endParaRPr>
          </a:p>
          <a:p>
            <a:pPr marL="343080" indent="-342720">
              <a:lnSpc>
                <a:spcPct val="90000"/>
              </a:lnSpc>
            </a:pP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What is the prob. player A wins a serve? .65</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What is the prob. player B wins a serve? .6</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How many games to simulate? 5000</a:t>
            </a:r>
            <a:endParaRPr lang="en-US" sz="2000" spc="-1" dirty="0">
              <a:solidFill>
                <a:srgbClr val="000000"/>
              </a:solidFill>
              <a:uFill>
                <a:solidFill>
                  <a:srgbClr val="FFFFFF"/>
                </a:solidFill>
              </a:uFill>
              <a:latin typeface="Tahoma"/>
            </a:endParaRPr>
          </a:p>
          <a:p>
            <a:pPr marL="343080" indent="-342720">
              <a:lnSpc>
                <a:spcPct val="90000"/>
              </a:lnSpc>
            </a:pP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Games simulated: 5000</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Wins for A: 3329 (66.6%)</a:t>
            </a:r>
            <a:endParaRPr lang="en-US" sz="2000" spc="-1" dirty="0">
              <a:solidFill>
                <a:srgbClr val="000000"/>
              </a:solidFill>
              <a:uFill>
                <a:solidFill>
                  <a:srgbClr val="FFFFFF"/>
                </a:solidFill>
              </a:uFill>
              <a:latin typeface="Tahoma"/>
            </a:endParaRPr>
          </a:p>
          <a:p>
            <a:pPr marL="343080" indent="-342720">
              <a:lnSpc>
                <a:spcPct val="90000"/>
              </a:lnSpc>
            </a:pPr>
            <a:r>
              <a:rPr lang="en-US" sz="2000" spc="-1" dirty="0">
                <a:solidFill>
                  <a:srgbClr val="000000"/>
                </a:solidFill>
                <a:uFill>
                  <a:solidFill>
                    <a:srgbClr val="FFFFFF"/>
                  </a:solidFill>
                </a:uFill>
                <a:latin typeface="Courier New"/>
              </a:rPr>
              <a:t>Wins for B: 1671 (33.4%)</a:t>
            </a:r>
            <a:endParaRPr lang="en-US" sz="2000" spc="-1" dirty="0">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With this small difference in ability , Denny will win only 1 in 3 games!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Other Design Techniques</a:t>
            </a:r>
            <a:endParaRPr lang="en-US" sz="2400" spc="-1">
              <a:solidFill>
                <a:srgbClr val="000000"/>
              </a:solidFill>
              <a:uFill>
                <a:solidFill>
                  <a:srgbClr val="FFFFFF"/>
                </a:solidFill>
              </a:uFill>
              <a:latin typeface="Tahoma"/>
            </a:endParaRPr>
          </a:p>
        </p:txBody>
      </p:sp>
      <p:sp>
        <p:nvSpPr>
          <p:cNvPr id="479"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Top-down design is not the only way to create a program!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Analysis and Specification</a:t>
            </a:r>
            <a:endParaRPr lang="en-US" sz="2400" spc="-1">
              <a:solidFill>
                <a:srgbClr val="000000"/>
              </a:solidFill>
              <a:uFill>
                <a:solidFill>
                  <a:srgbClr val="FFFFFF"/>
                </a:solidFill>
              </a:uFill>
              <a:latin typeface="Tahoma"/>
            </a:endParaRPr>
          </a:p>
        </p:txBody>
      </p:sp>
      <p:sp>
        <p:nvSpPr>
          <p:cNvPr id="229"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In our simulation, the ability level of the players will be represented by the probability that the player wins the rally when he or she serves.</a:t>
            </a:r>
            <a:endParaRPr lang="en-US" sz="3200" spc="-1" dirty="0">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Example: Players with a 0.60 probability win a point on 60% of their serves.</a:t>
            </a:r>
            <a:endParaRPr lang="en-US" sz="3200" spc="-1" dirty="0">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The program will prompt the user to enter the service probability for both players and then simulate multiple games of racquetball.</a:t>
            </a:r>
            <a:endParaRPr lang="en-US" sz="3200" spc="-1" dirty="0">
              <a:solidFill>
                <a:srgbClr val="000000"/>
              </a:solidFill>
              <a:uFill>
                <a:solidFill>
                  <a:srgbClr val="FFFFFF"/>
                </a:solidFill>
              </a:uFill>
              <a:latin typeface="Tahoma"/>
            </a:endParaRPr>
          </a:p>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The program will then print a summary of the results.</a:t>
            </a:r>
            <a:endParaRPr lang="en-US" sz="3200" spc="-1" dirty="0">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Prototyping and
Spiral Development</a:t>
            </a:r>
            <a:endParaRPr lang="en-US" sz="2400" spc="-1">
              <a:solidFill>
                <a:srgbClr val="000000"/>
              </a:solidFill>
              <a:uFill>
                <a:solidFill>
                  <a:srgbClr val="FFFFFF"/>
                </a:solidFill>
              </a:uFill>
              <a:latin typeface="Tahoma"/>
            </a:endParaRPr>
          </a:p>
        </p:txBody>
      </p:sp>
      <p:sp>
        <p:nvSpPr>
          <p:cNvPr id="483"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Another approach to program development is to start with a simple version of a program, and then gradually add features until it meets the full specification.</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This initial stripped-down version is called a </a:t>
            </a:r>
            <a:r>
              <a:rPr lang="en-US" sz="3200" i="1" spc="-1">
                <a:solidFill>
                  <a:srgbClr val="000000"/>
                </a:solidFill>
                <a:uFill>
                  <a:solidFill>
                    <a:srgbClr val="FFFFFF"/>
                  </a:solidFill>
                </a:uFill>
                <a:latin typeface="Tahoma"/>
              </a:rPr>
              <a:t>prototype</a:t>
            </a:r>
            <a:r>
              <a:rPr lang="en-US" sz="3200" spc="-1">
                <a:solidFill>
                  <a:srgbClr val="000000"/>
                </a:solidFill>
                <a:uFill>
                  <a:solidFill>
                    <a:srgbClr val="FFFFFF"/>
                  </a:solidFill>
                </a:uFill>
                <a:latin typeface="Tahoma"/>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Prototyping and
Spiral Development</a:t>
            </a:r>
            <a:endParaRPr lang="en-US" sz="2400" spc="-1">
              <a:solidFill>
                <a:srgbClr val="000000"/>
              </a:solidFill>
              <a:uFill>
                <a:solidFill>
                  <a:srgbClr val="FFFFFF"/>
                </a:solidFill>
              </a:uFill>
              <a:latin typeface="Tahoma"/>
            </a:endParaRPr>
          </a:p>
        </p:txBody>
      </p:sp>
      <p:sp>
        <p:nvSpPr>
          <p:cNvPr id="487"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Prototyping often leads to a </a:t>
            </a:r>
            <a:r>
              <a:rPr lang="en-US" sz="2800" i="1" spc="-1">
                <a:solidFill>
                  <a:srgbClr val="000000"/>
                </a:solidFill>
                <a:uFill>
                  <a:solidFill>
                    <a:srgbClr val="FFFFFF"/>
                  </a:solidFill>
                </a:uFill>
                <a:latin typeface="Tahoma"/>
              </a:rPr>
              <a:t>spiral</a:t>
            </a:r>
            <a:r>
              <a:rPr lang="en-US" sz="2800" spc="-1">
                <a:solidFill>
                  <a:srgbClr val="000000"/>
                </a:solidFill>
                <a:uFill>
                  <a:solidFill>
                    <a:srgbClr val="FFFFFF"/>
                  </a:solidFill>
                </a:uFill>
                <a:latin typeface="Tahoma"/>
              </a:rPr>
              <a:t> development process.</a:t>
            </a:r>
            <a:endParaRPr lang="en-US" sz="3200" spc="-1">
              <a:solidFill>
                <a:srgbClr val="000000"/>
              </a:solidFill>
              <a:uFill>
                <a:solidFill>
                  <a:srgbClr val="FFFFFF"/>
                </a:solidFill>
              </a:uFill>
              <a:latin typeface="Tahoma"/>
            </a:endParaRPr>
          </a:p>
          <a:p>
            <a:pPr marL="343080" indent="-342720">
              <a:buClr>
                <a:srgbClr val="3333CC"/>
              </a:buClr>
              <a:buSzPct val="60000"/>
              <a:buFont typeface="Wingdings" charset="2"/>
              <a:buChar char=""/>
            </a:pPr>
            <a:r>
              <a:rPr lang="en-US" sz="2800" spc="-1">
                <a:solidFill>
                  <a:srgbClr val="000000"/>
                </a:solidFill>
                <a:uFill>
                  <a:solidFill>
                    <a:srgbClr val="FFFFFF"/>
                  </a:solidFill>
                </a:uFill>
                <a:latin typeface="Tahoma"/>
              </a:rPr>
              <a:t>Rather than taking the entire problem and proceeding through specification, design, implementation, and testing, we first design, implement, and test a prototype. We take many mini-cycles through the development process as the prototype is incrementally expanded into the final program.</a:t>
            </a:r>
            <a:endParaRPr lang="en-US" sz="3200" spc="-1">
              <a:solidFill>
                <a:srgbClr val="000000"/>
              </a:solidFill>
              <a:uFill>
                <a:solidFill>
                  <a:srgbClr val="FFFFFF"/>
                </a:solidFill>
              </a:uFill>
              <a:latin typeface="Tahom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Prototyping and
Spiral Development</a:t>
            </a:r>
            <a:endParaRPr lang="en-US" sz="2400" spc="-1">
              <a:solidFill>
                <a:srgbClr val="000000"/>
              </a:solidFill>
              <a:uFill>
                <a:solidFill>
                  <a:srgbClr val="FFFFFF"/>
                </a:solidFill>
              </a:uFill>
              <a:latin typeface="Tahoma"/>
            </a:endParaRPr>
          </a:p>
        </p:txBody>
      </p:sp>
      <p:sp>
        <p:nvSpPr>
          <p:cNvPr id="491"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How could the racquetball simulation been done using spiral development?</a:t>
            </a:r>
          </a:p>
          <a:p>
            <a:pPr marL="743040" lvl="1" indent="-285480">
              <a:buClr>
                <a:srgbClr val="FF0000"/>
              </a:buClr>
              <a:buSzPct val="55000"/>
              <a:buFont typeface="Wingdings" charset="2"/>
              <a:buChar char=""/>
            </a:pPr>
            <a:r>
              <a:rPr lang="en-US" sz="2800" spc="-1">
                <a:solidFill>
                  <a:srgbClr val="000000"/>
                </a:solidFill>
                <a:uFill>
                  <a:solidFill>
                    <a:srgbClr val="FFFFFF"/>
                  </a:solidFill>
                </a:uFill>
                <a:latin typeface="Tahoma"/>
              </a:rPr>
              <a:t>Write a prototype where you assume there</a:t>
            </a:r>
            <a:r>
              <a:rPr lang="en-US" sz="2800" spc="-1">
                <a:solidFill>
                  <a:srgbClr val="000000"/>
                </a:solidFill>
                <a:uFill>
                  <a:solidFill>
                    <a:srgbClr val="FFFFFF"/>
                  </a:solidFill>
                </a:uFill>
                <a:latin typeface="Times New Roman"/>
              </a:rPr>
              <a:t>’</a:t>
            </a:r>
            <a:r>
              <a:rPr lang="en-US" sz="2800" spc="-1">
                <a:solidFill>
                  <a:srgbClr val="000000"/>
                </a:solidFill>
                <a:uFill>
                  <a:solidFill>
                    <a:srgbClr val="FFFFFF"/>
                  </a:solidFill>
                </a:uFill>
                <a:latin typeface="Tahoma"/>
              </a:rPr>
              <a:t>s a 50-50 chance of winning any given point, playing 30 rallies.</a:t>
            </a:r>
            <a:endParaRPr lang="en-US" sz="2400" spc="-1">
              <a:solidFill>
                <a:srgbClr val="000000"/>
              </a:solidFill>
              <a:uFill>
                <a:solidFill>
                  <a:srgbClr val="FFFFFF"/>
                </a:solidFill>
              </a:uFill>
              <a:latin typeface="Tahoma"/>
            </a:endParaRPr>
          </a:p>
          <a:p>
            <a:pPr marL="743040" lvl="1" indent="-285480">
              <a:buClr>
                <a:srgbClr val="FF0000"/>
              </a:buClr>
              <a:buSzPct val="55000"/>
              <a:buFont typeface="Wingdings" charset="2"/>
              <a:buChar char=""/>
            </a:pPr>
            <a:r>
              <a:rPr lang="en-US" sz="2800" spc="-1">
                <a:solidFill>
                  <a:srgbClr val="000000"/>
                </a:solidFill>
                <a:uFill>
                  <a:solidFill>
                    <a:srgbClr val="FFFFFF"/>
                  </a:solidFill>
                </a:uFill>
                <a:latin typeface="Tahoma"/>
              </a:rPr>
              <a:t>Add on to the prototype in stages, including awarding of points, change of service, differing probabilities, etc.</a:t>
            </a:r>
            <a:endParaRPr lang="en-US" sz="2400" spc="-1">
              <a:solidFill>
                <a:srgbClr val="000000"/>
              </a:solidFill>
              <a:uFill>
                <a:solidFill>
                  <a:srgbClr val="FFFFFF"/>
                </a:solidFill>
              </a:uFill>
              <a:latin typeface="Tahom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dirty="0">
                <a:solidFill>
                  <a:srgbClr val="333399"/>
                </a:solidFill>
                <a:uFill>
                  <a:solidFill>
                    <a:srgbClr val="FFFFFF"/>
                  </a:solidFill>
                </a:uFill>
                <a:latin typeface="Tahoma"/>
              </a:rPr>
              <a:t>Prototyping and
Spiral Development</a:t>
            </a:r>
            <a:endParaRPr lang="en-US" sz="2400" spc="-1" dirty="0">
              <a:solidFill>
                <a:srgbClr val="000000"/>
              </a:solidFill>
              <a:uFill>
                <a:solidFill>
                  <a:srgbClr val="FFFFFF"/>
                </a:solidFill>
              </a:uFill>
              <a:latin typeface="Tahoma"/>
            </a:endParaRPr>
          </a:p>
        </p:txBody>
      </p:sp>
      <p:sp>
        <p:nvSpPr>
          <p:cNvPr id="495" name="TextShape 4"/>
          <p:cNvSpPr txBox="1"/>
          <p:nvPr/>
        </p:nvSpPr>
        <p:spPr>
          <a:xfrm>
            <a:off x="566928" y="2017800"/>
            <a:ext cx="6366792" cy="4114440"/>
          </a:xfrm>
          <a:prstGeom prst="rect">
            <a:avLst/>
          </a:prstGeom>
          <a:noFill/>
          <a:ln>
            <a:noFill/>
          </a:ln>
        </p:spPr>
        <p:txBody>
          <a:bodyPr/>
          <a:lstStyle/>
          <a:p>
            <a:pPr marL="343080" indent="-342720">
              <a:lnSpc>
                <a:spcPct val="90000"/>
              </a:lnSpc>
            </a:pPr>
            <a:r>
              <a:rPr lang="en-US" spc="-1" dirty="0">
                <a:solidFill>
                  <a:srgbClr val="000000"/>
                </a:solidFill>
                <a:uFill>
                  <a:solidFill>
                    <a:srgbClr val="FFFFFF"/>
                  </a:solidFill>
                </a:uFill>
                <a:latin typeface="Courier New"/>
              </a:rPr>
              <a:t>from random import random</a:t>
            </a:r>
            <a:endParaRPr lang="en-US" spc="-1" dirty="0">
              <a:solidFill>
                <a:srgbClr val="000000"/>
              </a:solidFill>
              <a:uFill>
                <a:solidFill>
                  <a:srgbClr val="FFFFFF"/>
                </a:solidFill>
              </a:uFill>
              <a:latin typeface="Tahoma"/>
            </a:endParaRPr>
          </a:p>
          <a:p>
            <a:pPr marL="343080" indent="-342720">
              <a:lnSpc>
                <a:spcPct val="90000"/>
              </a:lnSpc>
            </a:pP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def </a:t>
            </a:r>
            <a:r>
              <a:rPr lang="en-US" spc="-1" dirty="0" err="1">
                <a:solidFill>
                  <a:srgbClr val="000000"/>
                </a:solidFill>
                <a:uFill>
                  <a:solidFill>
                    <a:srgbClr val="FFFFFF"/>
                  </a:solidFill>
                </a:uFill>
                <a:latin typeface="Courier New"/>
              </a:rPr>
              <a:t>simOneGame</a:t>
            </a:r>
            <a:r>
              <a:rPr lang="en-US" spc="-1" dirty="0">
                <a:solidFill>
                  <a:srgbClr val="000000"/>
                </a:solidFill>
                <a:uFill>
                  <a:solidFill>
                    <a:srgbClr val="FFFFFF"/>
                  </a:solidFill>
                </a:uFill>
                <a:latin typeface="Courier New"/>
              </a:rPr>
              <a:t>():</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a:t>
            </a:r>
            <a:r>
              <a:rPr lang="en-US" spc="-1" dirty="0" err="1">
                <a:solidFill>
                  <a:srgbClr val="000000"/>
                </a:solidFill>
                <a:uFill>
                  <a:solidFill>
                    <a:srgbClr val="FFFFFF"/>
                  </a:solidFill>
                </a:uFill>
                <a:latin typeface="Courier New"/>
              </a:rPr>
              <a:t>scoreA</a:t>
            </a:r>
            <a:r>
              <a:rPr lang="en-US" spc="-1" dirty="0">
                <a:solidFill>
                  <a:srgbClr val="000000"/>
                </a:solidFill>
                <a:uFill>
                  <a:solidFill>
                    <a:srgbClr val="FFFFFF"/>
                  </a:solidFill>
                </a:uFill>
                <a:latin typeface="Courier New"/>
              </a:rPr>
              <a:t> = 0</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a:t>
            </a:r>
            <a:r>
              <a:rPr lang="en-US" spc="-1" dirty="0" err="1">
                <a:solidFill>
                  <a:srgbClr val="000000"/>
                </a:solidFill>
                <a:uFill>
                  <a:solidFill>
                    <a:srgbClr val="FFFFFF"/>
                  </a:solidFill>
                </a:uFill>
                <a:latin typeface="Courier New"/>
              </a:rPr>
              <a:t>scoreB</a:t>
            </a:r>
            <a:r>
              <a:rPr lang="en-US" spc="-1" dirty="0">
                <a:solidFill>
                  <a:srgbClr val="000000"/>
                </a:solidFill>
                <a:uFill>
                  <a:solidFill>
                    <a:srgbClr val="FFFFFF"/>
                  </a:solidFill>
                </a:uFill>
                <a:latin typeface="Courier New"/>
              </a:rPr>
              <a:t> = 0</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serving = "A"</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for </a:t>
            </a:r>
            <a:r>
              <a:rPr lang="en-US" spc="-1" dirty="0" err="1">
                <a:solidFill>
                  <a:srgbClr val="000000"/>
                </a:solidFill>
                <a:uFill>
                  <a:solidFill>
                    <a:srgbClr val="FFFFFF"/>
                  </a:solidFill>
                </a:uFill>
                <a:latin typeface="Courier New"/>
              </a:rPr>
              <a:t>i</a:t>
            </a:r>
            <a:r>
              <a:rPr lang="en-US" spc="-1" dirty="0">
                <a:solidFill>
                  <a:srgbClr val="000000"/>
                </a:solidFill>
                <a:uFill>
                  <a:solidFill>
                    <a:srgbClr val="FFFFFF"/>
                  </a:solidFill>
                </a:uFill>
                <a:latin typeface="Courier New"/>
              </a:rPr>
              <a:t> in range(30):</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if serving == "A":</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if random() &lt; .5:</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a:t>
            </a:r>
            <a:r>
              <a:rPr lang="en-US" spc="-1" dirty="0" err="1">
                <a:solidFill>
                  <a:srgbClr val="000000"/>
                </a:solidFill>
                <a:uFill>
                  <a:solidFill>
                    <a:srgbClr val="FFFFFF"/>
                  </a:solidFill>
                </a:uFill>
                <a:latin typeface="Courier New"/>
              </a:rPr>
              <a:t>scoreA</a:t>
            </a:r>
            <a:r>
              <a:rPr lang="en-US" spc="-1" dirty="0">
                <a:solidFill>
                  <a:srgbClr val="000000"/>
                </a:solidFill>
                <a:uFill>
                  <a:solidFill>
                    <a:srgbClr val="FFFFFF"/>
                  </a:solidFill>
                </a:uFill>
                <a:latin typeface="Courier New"/>
              </a:rPr>
              <a:t> = </a:t>
            </a:r>
            <a:r>
              <a:rPr lang="en-US" spc="-1" dirty="0" err="1">
                <a:solidFill>
                  <a:srgbClr val="000000"/>
                </a:solidFill>
                <a:uFill>
                  <a:solidFill>
                    <a:srgbClr val="FFFFFF"/>
                  </a:solidFill>
                </a:uFill>
                <a:latin typeface="Courier New"/>
              </a:rPr>
              <a:t>scoreA</a:t>
            </a:r>
            <a:r>
              <a:rPr lang="en-US" spc="-1" dirty="0">
                <a:solidFill>
                  <a:srgbClr val="000000"/>
                </a:solidFill>
                <a:uFill>
                  <a:solidFill>
                    <a:srgbClr val="FFFFFF"/>
                  </a:solidFill>
                </a:uFill>
                <a:latin typeface="Courier New"/>
              </a:rPr>
              <a:t> + 1</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else:</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serving = "B"</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else:</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if random() &lt; .5:</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a:t>
            </a:r>
            <a:r>
              <a:rPr lang="en-US" spc="-1" dirty="0" err="1">
                <a:solidFill>
                  <a:srgbClr val="000000"/>
                </a:solidFill>
                <a:uFill>
                  <a:solidFill>
                    <a:srgbClr val="FFFFFF"/>
                  </a:solidFill>
                </a:uFill>
                <a:latin typeface="Courier New"/>
              </a:rPr>
              <a:t>scoreB</a:t>
            </a:r>
            <a:r>
              <a:rPr lang="en-US" spc="-1" dirty="0">
                <a:solidFill>
                  <a:srgbClr val="000000"/>
                </a:solidFill>
                <a:uFill>
                  <a:solidFill>
                    <a:srgbClr val="FFFFFF"/>
                  </a:solidFill>
                </a:uFill>
                <a:latin typeface="Courier New"/>
              </a:rPr>
              <a:t> = </a:t>
            </a:r>
            <a:r>
              <a:rPr lang="en-US" spc="-1" dirty="0" err="1">
                <a:solidFill>
                  <a:srgbClr val="000000"/>
                </a:solidFill>
                <a:uFill>
                  <a:solidFill>
                    <a:srgbClr val="FFFFFF"/>
                  </a:solidFill>
                </a:uFill>
                <a:latin typeface="Courier New"/>
              </a:rPr>
              <a:t>scoreB</a:t>
            </a:r>
            <a:r>
              <a:rPr lang="en-US" spc="-1" dirty="0">
                <a:solidFill>
                  <a:srgbClr val="000000"/>
                </a:solidFill>
                <a:uFill>
                  <a:solidFill>
                    <a:srgbClr val="FFFFFF"/>
                  </a:solidFill>
                </a:uFill>
                <a:latin typeface="Courier New"/>
              </a:rPr>
              <a:t> + 1</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else:</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serving = "A"</a:t>
            </a:r>
            <a:endParaRPr lang="en-US"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        print(</a:t>
            </a:r>
            <a:r>
              <a:rPr lang="en-US" spc="-1" dirty="0" err="1">
                <a:solidFill>
                  <a:srgbClr val="000000"/>
                </a:solidFill>
                <a:uFill>
                  <a:solidFill>
                    <a:srgbClr val="FFFFFF"/>
                  </a:solidFill>
                </a:uFill>
                <a:latin typeface="Courier New"/>
              </a:rPr>
              <a:t>scoreA</a:t>
            </a:r>
            <a:r>
              <a:rPr lang="en-US" spc="-1" dirty="0">
                <a:solidFill>
                  <a:srgbClr val="000000"/>
                </a:solidFill>
                <a:uFill>
                  <a:solidFill>
                    <a:srgbClr val="FFFFFF"/>
                  </a:solidFill>
                </a:uFill>
                <a:latin typeface="Courier New"/>
              </a:rPr>
              <a:t>, </a:t>
            </a:r>
            <a:r>
              <a:rPr lang="en-US" spc="-1" dirty="0" err="1">
                <a:solidFill>
                  <a:srgbClr val="000000"/>
                </a:solidFill>
                <a:uFill>
                  <a:solidFill>
                    <a:srgbClr val="FFFFFF"/>
                  </a:solidFill>
                </a:uFill>
                <a:latin typeface="Courier New"/>
              </a:rPr>
              <a:t>scoreB</a:t>
            </a:r>
            <a:r>
              <a:rPr lang="en-US" spc="-1" dirty="0">
                <a:solidFill>
                  <a:srgbClr val="000000"/>
                </a:solidFill>
                <a:uFill>
                  <a:solidFill>
                    <a:srgbClr val="FFFFFF"/>
                  </a:solidFill>
                </a:uFill>
                <a:latin typeface="Courier New"/>
              </a:rPr>
              <a:t>)</a:t>
            </a:r>
            <a:endParaRPr lang="en-US" sz="1900" spc="-1" dirty="0">
              <a:solidFill>
                <a:srgbClr val="000000"/>
              </a:solidFill>
              <a:uFill>
                <a:solidFill>
                  <a:srgbClr val="FFFFFF"/>
                </a:solidFill>
              </a:uFill>
              <a:latin typeface="Tahoma"/>
            </a:endParaRPr>
          </a:p>
        </p:txBody>
      </p:sp>
      <p:sp>
        <p:nvSpPr>
          <p:cNvPr id="496" name="TextShape 5"/>
          <p:cNvSpPr txBox="1"/>
          <p:nvPr/>
        </p:nvSpPr>
        <p:spPr>
          <a:xfrm>
            <a:off x="6781800" y="2017800"/>
            <a:ext cx="3428640" cy="4114440"/>
          </a:xfrm>
          <a:prstGeom prst="rect">
            <a:avLst/>
          </a:prstGeom>
          <a:noFill/>
          <a:ln>
            <a:noFill/>
          </a:ln>
        </p:spPr>
        <p:txBody>
          <a:bodyPr/>
          <a:lstStyle/>
          <a:p>
            <a:pPr marL="343080" indent="-342720">
              <a:lnSpc>
                <a:spcPct val="90000"/>
              </a:lnSpc>
            </a:pPr>
            <a:r>
              <a:rPr lang="en-US" spc="-1" dirty="0">
                <a:solidFill>
                  <a:srgbClr val="000000"/>
                </a:solidFill>
                <a:uFill>
                  <a:solidFill>
                    <a:srgbClr val="FFFFFF"/>
                  </a:solidFill>
                </a:uFill>
                <a:latin typeface="Courier New"/>
              </a:rPr>
              <a:t>&gt;&gt;&gt; </a:t>
            </a:r>
            <a:r>
              <a:rPr lang="en-US" spc="-1" dirty="0" err="1">
                <a:solidFill>
                  <a:srgbClr val="000000"/>
                </a:solidFill>
                <a:uFill>
                  <a:solidFill>
                    <a:srgbClr val="FFFFFF"/>
                  </a:solidFill>
                </a:uFill>
                <a:latin typeface="Courier New"/>
              </a:rPr>
              <a:t>simOneGame</a:t>
            </a:r>
            <a:r>
              <a:rPr lang="en-US" spc="-1" dirty="0">
                <a:solidFill>
                  <a:srgbClr val="000000"/>
                </a:solidFill>
                <a:uFill>
                  <a:solidFill>
                    <a:srgbClr val="FFFFFF"/>
                  </a:solidFill>
                </a:uFill>
                <a:latin typeface="Courier New"/>
              </a:rPr>
              <a:t>()</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0 0</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0 1</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0 1</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2 7</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2 8</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2 8</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3 8</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3 8</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3 8</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3 8</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3 8</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3 8</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3 9</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3 9</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4 9</a:t>
            </a:r>
            <a:endParaRPr lang="en-US" sz="4000" spc="-1" dirty="0">
              <a:solidFill>
                <a:srgbClr val="000000"/>
              </a:solidFill>
              <a:uFill>
                <a:solidFill>
                  <a:srgbClr val="FFFFFF"/>
                </a:solidFill>
              </a:uFill>
              <a:latin typeface="Tahoma"/>
            </a:endParaRPr>
          </a:p>
          <a:p>
            <a:pPr marL="343080" indent="-342720">
              <a:lnSpc>
                <a:spcPct val="90000"/>
              </a:lnSpc>
            </a:pPr>
            <a:r>
              <a:rPr lang="en-US" spc="-1" dirty="0">
                <a:solidFill>
                  <a:srgbClr val="000000"/>
                </a:solidFill>
                <a:uFill>
                  <a:solidFill>
                    <a:srgbClr val="FFFFFF"/>
                  </a:solidFill>
                </a:uFill>
                <a:latin typeface="Courier New"/>
              </a:rPr>
              <a:t>5 9</a:t>
            </a:r>
            <a:endParaRPr lang="en-US" sz="4000" spc="-1" dirty="0">
              <a:solidFill>
                <a:srgbClr val="000000"/>
              </a:solidFill>
              <a:uFill>
                <a:solidFill>
                  <a:srgbClr val="FFFFFF"/>
                </a:solidFill>
              </a:uFill>
              <a:latin typeface="Tahoma"/>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Prototyping and
Spiral Development</a:t>
            </a:r>
            <a:endParaRPr lang="en-US" sz="2400" spc="-1">
              <a:solidFill>
                <a:srgbClr val="000000"/>
              </a:solidFill>
              <a:uFill>
                <a:solidFill>
                  <a:srgbClr val="FFFFFF"/>
                </a:solidFill>
              </a:uFill>
              <a:latin typeface="Tahoma"/>
            </a:endParaRPr>
          </a:p>
        </p:txBody>
      </p:sp>
      <p:sp>
        <p:nvSpPr>
          <p:cNvPr id="500" name="TextShape 4"/>
          <p:cNvSpPr txBox="1"/>
          <p:nvPr/>
        </p:nvSpPr>
        <p:spPr>
          <a:xfrm>
            <a:off x="2706600" y="2017800"/>
            <a:ext cx="777204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The program could be enhanced in phases:</a:t>
            </a:r>
          </a:p>
          <a:p>
            <a:pPr marL="743040" lvl="1" indent="-285480">
              <a:lnSpc>
                <a:spcPct val="90000"/>
              </a:lnSpc>
              <a:buClr>
                <a:srgbClr val="FF0000"/>
              </a:buClr>
              <a:buSzPct val="55000"/>
              <a:buFont typeface="Wingdings" charset="2"/>
              <a:buChar char=""/>
            </a:pPr>
            <a:r>
              <a:rPr lang="en-US" sz="2800" b="1" spc="-1">
                <a:solidFill>
                  <a:srgbClr val="000000"/>
                </a:solidFill>
                <a:uFill>
                  <a:solidFill>
                    <a:srgbClr val="FFFFFF"/>
                  </a:solidFill>
                </a:uFill>
                <a:latin typeface="Tahoma"/>
              </a:rPr>
              <a:t>Phase 1:</a:t>
            </a:r>
            <a:r>
              <a:rPr lang="en-US" sz="2800" spc="-1">
                <a:solidFill>
                  <a:srgbClr val="000000"/>
                </a:solidFill>
                <a:uFill>
                  <a:solidFill>
                    <a:srgbClr val="FFFFFF"/>
                  </a:solidFill>
                </a:uFill>
                <a:latin typeface="Tahoma"/>
              </a:rPr>
              <a:t> Initial prototype. Play 30 rallies where the server always has a 50% chance of winning. Print out the scores after each server.</a:t>
            </a:r>
            <a:endParaRPr lang="en-US" sz="24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800" b="1" spc="-1">
                <a:solidFill>
                  <a:srgbClr val="000000"/>
                </a:solidFill>
                <a:uFill>
                  <a:solidFill>
                    <a:srgbClr val="FFFFFF"/>
                  </a:solidFill>
                </a:uFill>
                <a:latin typeface="Tahoma"/>
              </a:rPr>
              <a:t>Phase 2:</a:t>
            </a:r>
            <a:r>
              <a:rPr lang="en-US" sz="2800" spc="-1">
                <a:solidFill>
                  <a:srgbClr val="000000"/>
                </a:solidFill>
                <a:uFill>
                  <a:solidFill>
                    <a:srgbClr val="FFFFFF"/>
                  </a:solidFill>
                </a:uFill>
                <a:latin typeface="Tahoma"/>
              </a:rPr>
              <a:t> Add two parameters to represent different probabilities for the two players.</a:t>
            </a:r>
            <a:endParaRPr lang="en-US" sz="2400" spc="-1">
              <a:solidFill>
                <a:srgbClr val="000000"/>
              </a:solidFill>
              <a:uFill>
                <a:solidFill>
                  <a:srgbClr val="FFFFFF"/>
                </a:solidFill>
              </a:uFill>
              <a:latin typeface="Tahom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Prototyping and
Spiral Development</a:t>
            </a:r>
            <a:endParaRPr lang="en-US" sz="2400" spc="-1">
              <a:solidFill>
                <a:srgbClr val="000000"/>
              </a:solidFill>
              <a:uFill>
                <a:solidFill>
                  <a:srgbClr val="FFFFFF"/>
                </a:solidFill>
              </a:uFill>
              <a:latin typeface="Tahoma"/>
            </a:endParaRPr>
          </a:p>
        </p:txBody>
      </p:sp>
      <p:sp>
        <p:nvSpPr>
          <p:cNvPr id="504" name="TextShape 4"/>
          <p:cNvSpPr txBox="1"/>
          <p:nvPr/>
        </p:nvSpPr>
        <p:spPr>
          <a:xfrm>
            <a:off x="2706600" y="2017800"/>
            <a:ext cx="7772040" cy="4114440"/>
          </a:xfrm>
          <a:prstGeom prst="rect">
            <a:avLst/>
          </a:prstGeom>
          <a:noFill/>
          <a:ln>
            <a:noFill/>
          </a:ln>
        </p:spPr>
        <p:txBody>
          <a:bodyPr/>
          <a:lstStyle/>
          <a:p>
            <a:pPr marL="743040" lvl="1" indent="-285480">
              <a:lnSpc>
                <a:spcPct val="90000"/>
              </a:lnSpc>
              <a:buClr>
                <a:srgbClr val="FF0000"/>
              </a:buClr>
              <a:buSzPct val="55000"/>
              <a:buFont typeface="Wingdings" charset="2"/>
              <a:buChar char=""/>
            </a:pPr>
            <a:r>
              <a:rPr lang="en-US" sz="2800" b="1" spc="-1">
                <a:solidFill>
                  <a:srgbClr val="000000"/>
                </a:solidFill>
                <a:uFill>
                  <a:solidFill>
                    <a:srgbClr val="FFFFFF"/>
                  </a:solidFill>
                </a:uFill>
                <a:latin typeface="Tahoma"/>
              </a:rPr>
              <a:t>Phase 3:</a:t>
            </a:r>
            <a:r>
              <a:rPr lang="en-US" sz="2800" spc="-1">
                <a:solidFill>
                  <a:srgbClr val="000000"/>
                </a:solidFill>
                <a:uFill>
                  <a:solidFill>
                    <a:srgbClr val="FFFFFF"/>
                  </a:solidFill>
                </a:uFill>
                <a:latin typeface="Tahoma"/>
              </a:rPr>
              <a:t> Play the game until one of the players reaches 15 points. At this point, we have a working simulation of a single game.</a:t>
            </a:r>
            <a:endParaRPr lang="en-US" sz="24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800" b="1" spc="-1">
                <a:solidFill>
                  <a:srgbClr val="000000"/>
                </a:solidFill>
                <a:uFill>
                  <a:solidFill>
                    <a:srgbClr val="FFFFFF"/>
                  </a:solidFill>
                </a:uFill>
                <a:latin typeface="Tahoma"/>
              </a:rPr>
              <a:t>Phase 4:</a:t>
            </a:r>
            <a:r>
              <a:rPr lang="en-US" sz="2800" spc="-1">
                <a:solidFill>
                  <a:srgbClr val="000000"/>
                </a:solidFill>
                <a:uFill>
                  <a:solidFill>
                    <a:srgbClr val="FFFFFF"/>
                  </a:solidFill>
                </a:uFill>
                <a:latin typeface="Tahoma"/>
              </a:rPr>
              <a:t> Expand to play multiple games. The output is the count of games won by each player.</a:t>
            </a:r>
            <a:endParaRPr lang="en-US" sz="2400" spc="-1">
              <a:solidFill>
                <a:srgbClr val="000000"/>
              </a:solidFill>
              <a:uFill>
                <a:solidFill>
                  <a:srgbClr val="FFFFFF"/>
                </a:solidFill>
              </a:uFill>
              <a:latin typeface="Tahoma"/>
            </a:endParaRPr>
          </a:p>
          <a:p>
            <a:pPr marL="743040" lvl="1" indent="-285480">
              <a:lnSpc>
                <a:spcPct val="90000"/>
              </a:lnSpc>
              <a:buClr>
                <a:srgbClr val="FF0000"/>
              </a:buClr>
              <a:buSzPct val="55000"/>
              <a:buFont typeface="Wingdings" charset="2"/>
              <a:buChar char=""/>
            </a:pPr>
            <a:r>
              <a:rPr lang="en-US" sz="2800" b="1" spc="-1">
                <a:solidFill>
                  <a:srgbClr val="000000"/>
                </a:solidFill>
                <a:uFill>
                  <a:solidFill>
                    <a:srgbClr val="FFFFFF"/>
                  </a:solidFill>
                </a:uFill>
                <a:latin typeface="Tahoma"/>
              </a:rPr>
              <a:t>Phase 5:</a:t>
            </a:r>
            <a:r>
              <a:rPr lang="en-US" sz="2800" spc="-1">
                <a:solidFill>
                  <a:srgbClr val="000000"/>
                </a:solidFill>
                <a:uFill>
                  <a:solidFill>
                    <a:srgbClr val="FFFFFF"/>
                  </a:solidFill>
                </a:uFill>
                <a:latin typeface="Tahoma"/>
              </a:rPr>
              <a:t> Build the complete program. Add interactive inputs and a nicely formatted report of the results.</a:t>
            </a:r>
            <a:endParaRPr lang="en-US" sz="2400" spc="-1">
              <a:solidFill>
                <a:srgbClr val="000000"/>
              </a:solidFill>
              <a:uFill>
                <a:solidFill>
                  <a:srgbClr val="FFFFFF"/>
                </a:solidFill>
              </a:uFill>
              <a:latin typeface="Tahoma"/>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Prototyping and
Spiral Development</a:t>
            </a:r>
            <a:endParaRPr lang="en-US" sz="2400" spc="-1">
              <a:solidFill>
                <a:srgbClr val="000000"/>
              </a:solidFill>
              <a:uFill>
                <a:solidFill>
                  <a:srgbClr val="FFFFFF"/>
                </a:solidFill>
              </a:uFill>
              <a:latin typeface="Tahoma"/>
            </a:endParaRPr>
          </a:p>
        </p:txBody>
      </p:sp>
      <p:sp>
        <p:nvSpPr>
          <p:cNvPr id="508"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Spiral development is useful when dealing with new or unfamiliar features or technology.</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If top-down design isn</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t working for you, try some spiral development!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The Art of Design</a:t>
            </a:r>
            <a:endParaRPr lang="en-US" sz="2400" spc="-1">
              <a:solidFill>
                <a:srgbClr val="000000"/>
              </a:solidFill>
              <a:uFill>
                <a:solidFill>
                  <a:srgbClr val="FFFFFF"/>
                </a:solidFill>
              </a:uFill>
              <a:latin typeface="Tahoma"/>
            </a:endParaRPr>
          </a:p>
        </p:txBody>
      </p:sp>
      <p:sp>
        <p:nvSpPr>
          <p:cNvPr id="512"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Spiral development is not an alternative to top-down design as much as a complement to it </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 when designing the prototype you</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ll still be using top-down techniques.</a:t>
            </a:r>
          </a:p>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Good design is as much creative process as science, and as such, there are no hard and fast rules.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The Art of Design</a:t>
            </a:r>
            <a:endParaRPr lang="en-US" sz="2400" spc="-1">
              <a:solidFill>
                <a:srgbClr val="000000"/>
              </a:solidFill>
              <a:uFill>
                <a:solidFill>
                  <a:srgbClr val="FFFFFF"/>
                </a:solidFill>
              </a:uFill>
              <a:latin typeface="Tahoma"/>
            </a:endParaRPr>
          </a:p>
        </p:txBody>
      </p:sp>
      <p:sp>
        <p:nvSpPr>
          <p:cNvPr id="516"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spc="-1">
                <a:solidFill>
                  <a:srgbClr val="000000"/>
                </a:solidFill>
                <a:uFill>
                  <a:solidFill>
                    <a:srgbClr val="FFFFFF"/>
                  </a:solidFill>
                </a:uFill>
                <a:latin typeface="Tahoma"/>
              </a:rPr>
              <a:t>The best advice?</a:t>
            </a:r>
          </a:p>
          <a:p>
            <a:pPr marL="343080" indent="-342720">
              <a:buClr>
                <a:srgbClr val="3333CC"/>
              </a:buClr>
              <a:buSzPct val="60000"/>
              <a:buFont typeface="Wingdings" charset="2"/>
              <a:buChar char=""/>
            </a:pPr>
            <a:r>
              <a:rPr lang="en-US" sz="3200" i="1" spc="-1">
                <a:solidFill>
                  <a:srgbClr val="000000"/>
                </a:solidFill>
                <a:uFill>
                  <a:solidFill>
                    <a:srgbClr val="FFFFFF"/>
                  </a:solidFill>
                </a:uFill>
                <a:latin typeface="Tahoma"/>
              </a:rPr>
              <a:t>Practice, practice, practice</a:t>
            </a:r>
            <a:endParaRPr lang="en-US" sz="3200" spc="-1">
              <a:solidFill>
                <a:srgbClr val="000000"/>
              </a:solidFill>
              <a:uFill>
                <a:solidFill>
                  <a:srgbClr val="FFFFFF"/>
                </a:solidFill>
              </a:uFill>
              <a:latin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Analysis and Specification</a:t>
            </a:r>
            <a:endParaRPr lang="en-US" sz="2400" spc="-1">
              <a:solidFill>
                <a:srgbClr val="000000"/>
              </a:solidFill>
              <a:uFill>
                <a:solidFill>
                  <a:srgbClr val="FFFFFF"/>
                </a:solidFill>
              </a:uFill>
              <a:latin typeface="Tahoma"/>
            </a:endParaRPr>
          </a:p>
        </p:txBody>
      </p:sp>
      <p:sp>
        <p:nvSpPr>
          <p:cNvPr id="233" name="TextShape 4"/>
          <p:cNvSpPr txBox="1"/>
          <p:nvPr/>
        </p:nvSpPr>
        <p:spPr>
          <a:xfrm>
            <a:off x="2706600" y="2017800"/>
            <a:ext cx="7772040" cy="4114440"/>
          </a:xfrm>
          <a:prstGeom prst="rect">
            <a:avLst/>
          </a:prstGeom>
          <a:noFill/>
          <a:ln>
            <a:noFill/>
          </a:ln>
        </p:spPr>
        <p:txBody>
          <a:bodyPr/>
          <a:lstStyle/>
          <a:p>
            <a:pPr marL="343080" indent="-342720">
              <a:buClr>
                <a:srgbClr val="3333CC"/>
              </a:buClr>
              <a:buSzPct val="60000"/>
              <a:buFont typeface="Wingdings" charset="2"/>
              <a:buChar char=""/>
            </a:pPr>
            <a:r>
              <a:rPr lang="en-US" sz="3200" b="1" spc="-1">
                <a:solidFill>
                  <a:srgbClr val="000000"/>
                </a:solidFill>
                <a:uFill>
                  <a:solidFill>
                    <a:srgbClr val="FFFFFF"/>
                  </a:solidFill>
                </a:uFill>
                <a:latin typeface="Tahoma"/>
              </a:rPr>
              <a:t>Input:</a:t>
            </a:r>
            <a:r>
              <a:rPr lang="en-US" sz="3200" spc="-1">
                <a:solidFill>
                  <a:srgbClr val="000000"/>
                </a:solidFill>
                <a:uFill>
                  <a:solidFill>
                    <a:srgbClr val="FFFFFF"/>
                  </a:solidFill>
                </a:uFill>
                <a:latin typeface="Tahoma"/>
              </a:rPr>
              <a:t> The program prompts for and gets the service probabilities of players A and B. The program then prompts for and gets the number of games to be simulated.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extShape 3"/>
          <p:cNvSpPr txBox="1"/>
          <p:nvPr/>
        </p:nvSpPr>
        <p:spPr>
          <a:xfrm>
            <a:off x="2674920" y="617400"/>
            <a:ext cx="7792560" cy="1142640"/>
          </a:xfrm>
          <a:prstGeom prst="rect">
            <a:avLst/>
          </a:prstGeom>
          <a:noFill/>
          <a:ln>
            <a:noFill/>
          </a:ln>
        </p:spPr>
        <p:txBody>
          <a:bodyPr anchor="b"/>
          <a:lstStyle/>
          <a:p>
            <a:pPr>
              <a:lnSpc>
                <a:spcPct val="100000"/>
              </a:lnSpc>
            </a:pPr>
            <a:r>
              <a:rPr lang="en-US" sz="4400" spc="-1">
                <a:solidFill>
                  <a:srgbClr val="333399"/>
                </a:solidFill>
                <a:uFill>
                  <a:solidFill>
                    <a:srgbClr val="FFFFFF"/>
                  </a:solidFill>
                </a:uFill>
                <a:latin typeface="Tahoma"/>
              </a:rPr>
              <a:t>Analysis and Specification</a:t>
            </a:r>
            <a:endParaRPr lang="en-US" sz="2400" spc="-1">
              <a:solidFill>
                <a:srgbClr val="000000"/>
              </a:solidFill>
              <a:uFill>
                <a:solidFill>
                  <a:srgbClr val="FFFFFF"/>
                </a:solidFill>
              </a:uFill>
              <a:latin typeface="Tahoma"/>
            </a:endParaRPr>
          </a:p>
        </p:txBody>
      </p:sp>
      <p:sp>
        <p:nvSpPr>
          <p:cNvPr id="237" name="TextShape 4"/>
          <p:cNvSpPr txBox="1"/>
          <p:nvPr/>
        </p:nvSpPr>
        <p:spPr>
          <a:xfrm>
            <a:off x="1904880" y="2017800"/>
            <a:ext cx="8573760" cy="4114440"/>
          </a:xfrm>
          <a:prstGeom prst="rect">
            <a:avLst/>
          </a:prstGeom>
          <a:noFill/>
          <a:ln>
            <a:noFill/>
          </a:ln>
        </p:spPr>
        <p:txBody>
          <a:bodyPr/>
          <a:lstStyle/>
          <a:p>
            <a:pPr marL="343080" indent="-342720">
              <a:lnSpc>
                <a:spcPct val="90000"/>
              </a:lnSpc>
              <a:buClr>
                <a:srgbClr val="3333CC"/>
              </a:buClr>
              <a:buSzPct val="60000"/>
              <a:buFont typeface="Wingdings" charset="2"/>
              <a:buChar char=""/>
            </a:pPr>
            <a:r>
              <a:rPr lang="en-US" sz="2800" b="1" spc="-1" dirty="0">
                <a:solidFill>
                  <a:srgbClr val="000000"/>
                </a:solidFill>
                <a:uFill>
                  <a:solidFill>
                    <a:srgbClr val="FFFFFF"/>
                  </a:solidFill>
                </a:uFill>
                <a:latin typeface="Tahoma"/>
              </a:rPr>
              <a:t>Output:</a:t>
            </a:r>
            <a:r>
              <a:rPr lang="en-US" sz="2800" spc="-1" dirty="0">
                <a:solidFill>
                  <a:srgbClr val="000000"/>
                </a:solidFill>
                <a:uFill>
                  <a:solidFill>
                    <a:srgbClr val="FFFFFF"/>
                  </a:solidFill>
                </a:uFill>
                <a:latin typeface="Tahoma"/>
              </a:rPr>
              <a:t> The program will provide a series of initial prompts such as the following:</a:t>
            </a:r>
            <a:br>
              <a:rPr lang="en-US" sz="2800" spc="-1" dirty="0">
                <a:solidFill>
                  <a:srgbClr val="000000"/>
                </a:solidFill>
                <a:uFill>
                  <a:solidFill>
                    <a:srgbClr val="FFFFFF"/>
                  </a:solidFill>
                </a:uFill>
                <a:latin typeface="Tahoma"/>
              </a:rPr>
            </a:b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What is the probability player A wins a serve?</a:t>
            </a:r>
            <a:b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b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What is the probability that player B wins a serve?</a:t>
            </a:r>
            <a:b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b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How many games to simulate?</a:t>
            </a:r>
          </a:p>
          <a:p>
            <a:pPr marL="343080" indent="-34272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The program then prints out a nicely formatted report showing the number of games simulated and the number of wins and the winning percentage for each player.</a:t>
            </a:r>
            <a:br>
              <a:rPr lang="en-US" sz="2800" spc="-1" dirty="0">
                <a:solidFill>
                  <a:srgbClr val="000000"/>
                </a:solidFill>
                <a:uFill>
                  <a:solidFill>
                    <a:srgbClr val="FFFFFF"/>
                  </a:solidFill>
                </a:uFill>
                <a:latin typeface="Tahoma"/>
              </a:rPr>
            </a:br>
            <a:r>
              <a:rPr lang="en-US" sz="2000" spc="-1" dirty="0">
                <a:solidFill>
                  <a:srgbClr val="000000"/>
                </a:solidFill>
                <a:uFill>
                  <a:solidFill>
                    <a:srgbClr val="FFFFFF"/>
                  </a:solidFill>
                </a:uFill>
                <a:latin typeface="Courier New"/>
              </a:rPr>
              <a:t>Games simulated: 500</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Wins for A: 268 (53.6%)</a:t>
            </a:r>
            <a:br>
              <a:rPr lang="en-US" sz="2000" spc="-1" dirty="0">
                <a:solidFill>
                  <a:srgbClr val="000000"/>
                </a:solidFill>
                <a:uFill>
                  <a:solidFill>
                    <a:srgbClr val="FFFFFF"/>
                  </a:solidFill>
                </a:uFill>
                <a:latin typeface="Courier New"/>
              </a:rPr>
            </a:br>
            <a:r>
              <a:rPr lang="en-US" sz="2000" spc="-1" dirty="0">
                <a:solidFill>
                  <a:srgbClr val="000000"/>
                </a:solidFill>
                <a:uFill>
                  <a:solidFill>
                    <a:srgbClr val="FFFFFF"/>
                  </a:solidFill>
                </a:uFill>
                <a:latin typeface="Courier New"/>
              </a:rPr>
              <a:t>Wins for B: 232 (46.4%)</a:t>
            </a:r>
            <a:endParaRPr lang="en-US" sz="2200" spc="-1" dirty="0">
              <a:solidFill>
                <a:srgbClr val="000000"/>
              </a:solidFill>
              <a:uFill>
                <a:solidFill>
                  <a:srgbClr val="FFFFFF"/>
                </a:solidFill>
              </a:uFill>
              <a:latin typeface="Tahoma"/>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079C0CF6D6042BE546F102AE38220" ma:contentTypeVersion="12" ma:contentTypeDescription="Create a new document." ma:contentTypeScope="" ma:versionID="5d2c48ec58d6b68bc2d2fe80f49e973c">
  <xsd:schema xmlns:xsd="http://www.w3.org/2001/XMLSchema" xmlns:xs="http://www.w3.org/2001/XMLSchema" xmlns:p="http://schemas.microsoft.com/office/2006/metadata/properties" xmlns:ns3="8270b1fe-e101-4e34-a151-6eb32e7e433e" targetNamespace="http://schemas.microsoft.com/office/2006/metadata/properties" ma:root="true" ma:fieldsID="77f0e121c0353d7076e4cceeb1b8091f" ns3:_="">
    <xsd:import namespace="8270b1fe-e101-4e34-a151-6eb32e7e433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70b1fe-e101-4e34-a151-6eb32e7e4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270b1fe-e101-4e34-a151-6eb32e7e433e" xsi:nil="true"/>
  </documentManagement>
</p:properties>
</file>

<file path=customXml/itemProps1.xml><?xml version="1.0" encoding="utf-8"?>
<ds:datastoreItem xmlns:ds="http://schemas.openxmlformats.org/officeDocument/2006/customXml" ds:itemID="{A7EC9833-C8CB-42B4-BEE1-3EE18BF76D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70b1fe-e101-4e34-a151-6eb32e7e43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98AF301-AA51-4AE3-BAC0-399B703CC588}">
  <ds:schemaRefs>
    <ds:schemaRef ds:uri="http://schemas.microsoft.com/sharepoint/v3/contenttype/forms"/>
  </ds:schemaRefs>
</ds:datastoreItem>
</file>

<file path=customXml/itemProps3.xml><?xml version="1.0" encoding="utf-8"?>
<ds:datastoreItem xmlns:ds="http://schemas.openxmlformats.org/officeDocument/2006/customXml" ds:itemID="{04C46DC0-12B0-4E8B-9B40-8227463F34E8}">
  <ds:schemaRefs>
    <ds:schemaRef ds:uri="http://purl.org/dc/elements/1.1/"/>
    <ds:schemaRef ds:uri="8270b1fe-e101-4e34-a151-6eb32e7e433e"/>
    <ds:schemaRef ds:uri="http://schemas.microsoft.com/office/2006/documentManagement/types"/>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1001</TotalTime>
  <Words>4659</Words>
  <Application>Microsoft Office PowerPoint</Application>
  <PresentationFormat>Widescreen</PresentationFormat>
  <Paragraphs>401</Paragraphs>
  <Slides>78</Slides>
  <Notes>1</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78</vt:i4>
      </vt:variant>
    </vt:vector>
  </HeadingPairs>
  <TitlesOfParts>
    <vt:vector size="88" baseType="lpstr">
      <vt:lpstr>Arial</vt:lpstr>
      <vt:lpstr>Courier New</vt:lpstr>
      <vt:lpstr>Symbol</vt:lpstr>
      <vt:lpstr>Tahoma</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subject/>
  <dc:creator>Terry Letsche</dc:creator>
  <dc:description/>
  <cp:lastModifiedBy>Arthur Belanger</cp:lastModifiedBy>
  <cp:revision>27</cp:revision>
  <cp:lastPrinted>1601-01-01T00:00:00Z</cp:lastPrinted>
  <dcterms:created xsi:type="dcterms:W3CDTF">2004-03-07T23:57:33Z</dcterms:created>
  <dcterms:modified xsi:type="dcterms:W3CDTF">2024-12-12T14:57:29Z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 </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79</vt:i4>
  </property>
  <property fmtid="{D5CDD505-2E9C-101B-9397-08002B2CF9AE}" pid="13" name="ContentTypeId">
    <vt:lpwstr>0x010100A1F079C0CF6D6042BE546F102AE38220</vt:lpwstr>
  </property>
</Properties>
</file>