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131"/>
  </p:notesMasterIdLst>
  <p:handoutMasterIdLst>
    <p:handoutMasterId r:id="rId132"/>
  </p:handoutMasterIdLst>
  <p:sldIdLst>
    <p:sldId id="256" r:id="rId5"/>
    <p:sldId id="257" r:id="rId6"/>
    <p:sldId id="258" r:id="rId7"/>
    <p:sldId id="259" r:id="rId8"/>
    <p:sldId id="260" r:id="rId9"/>
    <p:sldId id="261" r:id="rId10"/>
    <p:sldId id="262" r:id="rId11"/>
    <p:sldId id="263" r:id="rId12"/>
    <p:sldId id="264" r:id="rId13"/>
    <p:sldId id="265"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320" r:id="rId78"/>
    <p:sldId id="321" r:id="rId79"/>
    <p:sldId id="400" r:id="rId80"/>
    <p:sldId id="40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49" r:id="rId109"/>
    <p:sldId id="364" r:id="rId110"/>
    <p:sldId id="350" r:id="rId111"/>
    <p:sldId id="351" r:id="rId112"/>
    <p:sldId id="352" r:id="rId113"/>
    <p:sldId id="353" r:id="rId114"/>
    <p:sldId id="354" r:id="rId115"/>
    <p:sldId id="355" r:id="rId116"/>
    <p:sldId id="356" r:id="rId117"/>
    <p:sldId id="358" r:id="rId118"/>
    <p:sldId id="359" r:id="rId119"/>
    <p:sldId id="402" r:id="rId120"/>
    <p:sldId id="360" r:id="rId121"/>
    <p:sldId id="361" r:id="rId122"/>
    <p:sldId id="362" r:id="rId123"/>
    <p:sldId id="363" r:id="rId124"/>
    <p:sldId id="403" r:id="rId125"/>
    <p:sldId id="404" r:id="rId126"/>
    <p:sldId id="405" r:id="rId127"/>
    <p:sldId id="406" r:id="rId128"/>
    <p:sldId id="407" r:id="rId129"/>
    <p:sldId id="408" r:id="rId130"/>
  </p:sldIdLst>
  <p:sldSz cx="12192000" cy="6858000"/>
  <p:notesSz cx="7315200" cy="9601200"/>
  <p:defaultTextStyle>
    <a:defPPr>
      <a:defRPr lang="en-US"/>
    </a:defPPr>
    <a:lvl1pPr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1pPr>
    <a:lvl2pPr marL="4572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2pPr>
    <a:lvl3pPr marL="9144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3pPr>
    <a:lvl4pPr marL="13716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4pPr>
    <a:lvl5pPr marL="18288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5pPr>
    <a:lvl6pPr marL="22860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6pPr>
    <a:lvl7pPr marL="27432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7pPr>
    <a:lvl8pPr marL="32004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8pPr>
    <a:lvl9pPr marL="36576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79" autoAdjust="0"/>
  </p:normalViewPr>
  <p:slideViewPr>
    <p:cSldViewPr>
      <p:cViewPr varScale="1">
        <p:scale>
          <a:sx n="117" d="100"/>
          <a:sy n="117" d="100"/>
        </p:scale>
        <p:origin x="31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handoutMaster" Target="handoutMasters/handoutMaster1.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225E510C-5A67-4124-8B7D-64D1E3A2D53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4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34C11D73-0383-4446-9642-1B968C11CA6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r>
              <a:rPr lang="en-US" altLang="en-US" sz="1300">
                <a:latin typeface="Tahoma" panose="020B0604030504040204" pitchFamily="34" charset="0"/>
              </a:rPr>
              <a:t>Python Programming, 4/e</a:t>
            </a: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846E8FD-B9F1-488B-9AC3-FF2D3FD9BA72}" type="slidenum">
              <a:rPr lang="en-US" altLang="en-US" sz="1300">
                <a:latin typeface="Tahoma" panose="020B0604030504040204" pitchFamily="34" charset="0"/>
              </a:rPr>
              <a:pPr eaLnBrk="1" hangingPunct="1"/>
              <a:t>2</a:t>
            </a:fld>
            <a:endParaRPr lang="en-US" altLang="en-US" sz="1300">
              <a:latin typeface="Tahoma" panose="020B0604030504040204" pitchFamily="34" charset="0"/>
            </a:endParaRPr>
          </a:p>
        </p:txBody>
      </p:sp>
      <p:sp>
        <p:nvSpPr>
          <p:cNvPr id="113668" name="Rectangle 2"/>
          <p:cNvSpPr>
            <a:spLocks noGrp="1" noRot="1" noChangeAspect="1" noChangeArrowheads="1" noTextEdit="1"/>
          </p:cNvSpPr>
          <p:nvPr>
            <p:ph type="sldImg"/>
          </p:nvPr>
        </p:nvSpPr>
        <p:spPr>
          <a:xfrm>
            <a:off x="457200" y="720725"/>
            <a:ext cx="6400800" cy="360045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320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320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320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320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sp>
        <p:nvSpPr>
          <p:cNvPr id="410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AD5E3B07-A241-40F0-ADB2-71927DECC55E}" type="slidenum">
              <a:rPr lang="en-US" altLang="en-US"/>
              <a:pPr/>
              <a:t>‹#›</a:t>
            </a:fld>
            <a:endParaRPr lang="en-US" altLang="en-US"/>
          </a:p>
        </p:txBody>
      </p:sp>
    </p:spTree>
    <p:extLst>
      <p:ext uri="{BB962C8B-B14F-4D97-AF65-F5344CB8AC3E}">
        <p14:creationId xmlns:p14="http://schemas.microsoft.com/office/powerpoint/2010/main" val="2102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271CA4D8-3D32-42B7-8A80-689E08C9EA4D}" type="slidenum">
              <a:rPr lang="en-US" altLang="en-US"/>
              <a:pPr/>
              <a:t>‹#›</a:t>
            </a:fld>
            <a:endParaRPr lang="en-US" altLang="en-US"/>
          </a:p>
        </p:txBody>
      </p:sp>
    </p:spTree>
    <p:extLst>
      <p:ext uri="{BB962C8B-B14F-4D97-AF65-F5344CB8AC3E}">
        <p14:creationId xmlns:p14="http://schemas.microsoft.com/office/powerpoint/2010/main" val="197369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8232DF47-B479-49C2-B601-D335C397F5FF}" type="slidenum">
              <a:rPr lang="en-US" altLang="en-US"/>
              <a:pPr/>
              <a:t>‹#›</a:t>
            </a:fld>
            <a:endParaRPr lang="en-US" altLang="en-US"/>
          </a:p>
        </p:txBody>
      </p:sp>
    </p:spTree>
    <p:extLst>
      <p:ext uri="{BB962C8B-B14F-4D97-AF65-F5344CB8AC3E}">
        <p14:creationId xmlns:p14="http://schemas.microsoft.com/office/powerpoint/2010/main" val="27865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3EA628B3-F7F1-42A8-ACBF-6A17B2F2BEAD}" type="slidenum">
              <a:rPr lang="en-US" altLang="en-US"/>
              <a:pPr/>
              <a:t>‹#›</a:t>
            </a:fld>
            <a:endParaRPr lang="en-US" altLang="en-US"/>
          </a:p>
        </p:txBody>
      </p:sp>
    </p:spTree>
    <p:extLst>
      <p:ext uri="{BB962C8B-B14F-4D97-AF65-F5344CB8AC3E}">
        <p14:creationId xmlns:p14="http://schemas.microsoft.com/office/powerpoint/2010/main" val="12388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B94522B2-581F-4BE7-B8B1-84B87A6A2D33}" type="slidenum">
              <a:rPr lang="en-US" altLang="en-US"/>
              <a:pPr/>
              <a:t>‹#›</a:t>
            </a:fld>
            <a:endParaRPr lang="en-US" altLang="en-US"/>
          </a:p>
        </p:txBody>
      </p:sp>
    </p:spTree>
    <p:extLst>
      <p:ext uri="{BB962C8B-B14F-4D97-AF65-F5344CB8AC3E}">
        <p14:creationId xmlns:p14="http://schemas.microsoft.com/office/powerpoint/2010/main" val="337096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0FD0E854-B62D-4085-A2DB-C634C2CA9BD5}" type="slidenum">
              <a:rPr lang="en-US" altLang="en-US"/>
              <a:pPr/>
              <a:t>‹#›</a:t>
            </a:fld>
            <a:endParaRPr lang="en-US" altLang="en-US"/>
          </a:p>
        </p:txBody>
      </p:sp>
    </p:spTree>
    <p:extLst>
      <p:ext uri="{BB962C8B-B14F-4D97-AF65-F5344CB8AC3E}">
        <p14:creationId xmlns:p14="http://schemas.microsoft.com/office/powerpoint/2010/main" val="235711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5D97D848-811F-48F0-A37D-BF68EBC46C39}" type="slidenum">
              <a:rPr lang="en-US" altLang="en-US"/>
              <a:pPr/>
              <a:t>‹#›</a:t>
            </a:fld>
            <a:endParaRPr lang="en-US" altLang="en-US"/>
          </a:p>
        </p:txBody>
      </p:sp>
    </p:spTree>
    <p:extLst>
      <p:ext uri="{BB962C8B-B14F-4D97-AF65-F5344CB8AC3E}">
        <p14:creationId xmlns:p14="http://schemas.microsoft.com/office/powerpoint/2010/main" val="370655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8F0FC7DB-2272-42C4-A64B-98FAB8681AD9}" type="slidenum">
              <a:rPr lang="en-US" altLang="en-US"/>
              <a:pPr/>
              <a:t>‹#›</a:t>
            </a:fld>
            <a:endParaRPr lang="en-US" altLang="en-US"/>
          </a:p>
        </p:txBody>
      </p:sp>
    </p:spTree>
    <p:extLst>
      <p:ext uri="{BB962C8B-B14F-4D97-AF65-F5344CB8AC3E}">
        <p14:creationId xmlns:p14="http://schemas.microsoft.com/office/powerpoint/2010/main" val="31145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BA04E47B-5512-4149-A4E9-20EF2F400F17}" type="slidenum">
              <a:rPr lang="en-US" altLang="en-US"/>
              <a:pPr/>
              <a:t>‹#›</a:t>
            </a:fld>
            <a:endParaRPr lang="en-US" altLang="en-US"/>
          </a:p>
        </p:txBody>
      </p:sp>
    </p:spTree>
    <p:extLst>
      <p:ext uri="{BB962C8B-B14F-4D97-AF65-F5344CB8AC3E}">
        <p14:creationId xmlns:p14="http://schemas.microsoft.com/office/powerpoint/2010/main" val="24509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CD0374B2-00F3-4CF7-8475-FAD15875C443}" type="slidenum">
              <a:rPr lang="en-US" altLang="en-US"/>
              <a:pPr/>
              <a:t>‹#›</a:t>
            </a:fld>
            <a:endParaRPr lang="en-US" altLang="en-US"/>
          </a:p>
        </p:txBody>
      </p:sp>
    </p:spTree>
    <p:extLst>
      <p:ext uri="{BB962C8B-B14F-4D97-AF65-F5344CB8AC3E}">
        <p14:creationId xmlns:p14="http://schemas.microsoft.com/office/powerpoint/2010/main" val="6914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BB11F141-9079-4727-9E18-F0D5B04C3C0E}" type="slidenum">
              <a:rPr lang="en-US" altLang="en-US"/>
              <a:pPr/>
              <a:t>‹#›</a:t>
            </a:fld>
            <a:endParaRPr lang="en-US" altLang="en-US"/>
          </a:p>
        </p:txBody>
      </p:sp>
    </p:spTree>
    <p:extLst>
      <p:ext uri="{BB962C8B-B14F-4D97-AF65-F5344CB8AC3E}">
        <p14:creationId xmlns:p14="http://schemas.microsoft.com/office/powerpoint/2010/main" val="283742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DC3FF939-3B06-4C27-9C79-F7EDCC55AB42}" type="slidenum">
              <a:rPr lang="en-US" altLang="en-US"/>
              <a:pPr/>
              <a:t>‹#›</a:t>
            </a:fld>
            <a:endParaRPr lang="en-US" altLang="en-US"/>
          </a:p>
        </p:txBody>
      </p:sp>
    </p:spTree>
    <p:extLst>
      <p:ext uri="{BB962C8B-B14F-4D97-AF65-F5344CB8AC3E}">
        <p14:creationId xmlns:p14="http://schemas.microsoft.com/office/powerpoint/2010/main" val="368279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mn-lt"/>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mn-lt"/>
                <a:cs typeface="Times New Roman" pitchFamily="16" charset="0"/>
              </a:defRPr>
            </a:lvl1pPr>
          </a:lstStyle>
          <a:p>
            <a:pPr>
              <a:defRPr/>
            </a:pPr>
            <a:r>
              <a:rPr lang="en-US"/>
              <a:t>Python Programming, 4/e</a:t>
            </a:r>
          </a:p>
        </p:txBody>
      </p:sp>
      <p:sp>
        <p:nvSpPr>
          <p:cNvPr id="308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EAB26518-3525-4FF2-8504-477A2DAF730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11"/>
          </p:nvPr>
        </p:nvSpPr>
        <p:spPr/>
        <p:txBody>
          <a:bodyPr/>
          <a:lstStyle/>
          <a:p>
            <a:pPr>
              <a:defRPr/>
            </a:pPr>
            <a:r>
              <a:rPr lang="en-US"/>
              <a:t>Python Programming, 4/e</a:t>
            </a:r>
          </a:p>
        </p:txBody>
      </p:sp>
      <p:sp>
        <p:nvSpPr>
          <p:cNvPr id="6" name="Rectangle 16"/>
          <p:cNvSpPr>
            <a:spLocks noGrp="1" noChangeArrowheads="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A000757-61BF-4FB6-A838-B809EE7A555A}"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12</a:t>
            </a:r>
          </a:p>
          <a:p>
            <a:pPr eaLnBrk="1" hangingPunct="1">
              <a:buFont typeface="Wingdings" panose="05000000000000000000" pitchFamily="2" charset="2"/>
              <a:buNone/>
            </a:pPr>
            <a:r>
              <a:rPr lang="en-US" altLang="en-US" dirty="0"/>
              <a:t>Defining Classes</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0"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B3A42CF-C044-4F4D-A2D2-29D274762586}"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sp>
        <p:nvSpPr>
          <p:cNvPr id="12292" name="Rectangle 2"/>
          <p:cNvSpPr>
            <a:spLocks noGrp="1" noChangeArrowheads="1"/>
          </p:cNvSpPr>
          <p:nvPr>
            <p:ph type="title"/>
          </p:nvPr>
        </p:nvSpPr>
        <p:spPr/>
        <p:txBody>
          <a:bodyPr/>
          <a:lstStyle/>
          <a:p>
            <a:pPr eaLnBrk="1" hangingPunct="1"/>
            <a:r>
              <a:rPr lang="en-US" altLang="en-US"/>
              <a:t>Quick Review of Objects</a:t>
            </a:r>
          </a:p>
        </p:txBody>
      </p:sp>
      <p:sp>
        <p:nvSpPr>
          <p:cNvPr id="16387"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800" dirty="0" err="1">
                <a:latin typeface="Courier New" panose="02070309020205020404" pitchFamily="49" charset="0"/>
              </a:rPr>
              <a:t>myCircle</a:t>
            </a:r>
            <a:r>
              <a:rPr lang="en-US" altLang="en-US" sz="2800" dirty="0">
                <a:latin typeface="Courier New" panose="02070309020205020404" pitchFamily="49" charset="0"/>
              </a:rPr>
              <a:t> = Circle(Point(0,0), 20)</a:t>
            </a:r>
          </a:p>
          <a:p>
            <a:pPr eaLnBrk="1" hangingPunct="1"/>
            <a:r>
              <a:rPr lang="en-US" altLang="en-US" dirty="0"/>
              <a:t>The parameters to the constructor are used to initialize some of the instance variables (</a:t>
            </a:r>
            <a:r>
              <a:rPr lang="en-US" altLang="en-US" dirty="0">
                <a:latin typeface="Courier New" panose="02070309020205020404" pitchFamily="49" charset="0"/>
              </a:rPr>
              <a:t>center</a:t>
            </a:r>
            <a:r>
              <a:rPr lang="en-US" altLang="en-US" dirty="0"/>
              <a:t> and </a:t>
            </a:r>
            <a:r>
              <a:rPr lang="en-US" altLang="en-US" dirty="0">
                <a:latin typeface="Courier New" panose="02070309020205020404" pitchFamily="49" charset="0"/>
              </a:rPr>
              <a:t>radius</a:t>
            </a:r>
            <a:r>
              <a:rPr lang="en-US" altLang="en-US" dirty="0"/>
              <a:t>) inside </a:t>
            </a:r>
            <a:r>
              <a:rPr lang="en-US" altLang="en-US" dirty="0" err="1">
                <a:latin typeface="Courier New" panose="02070309020205020404" pitchFamily="49" charset="0"/>
              </a:rPr>
              <a:t>myCircle</a:t>
            </a:r>
            <a:r>
              <a:rPr lang="en-US" altLang="en-US" dirty="0"/>
              <a:t>.</a:t>
            </a:r>
          </a:p>
          <a:p>
            <a:pPr eaLnBrk="1" hangingPunct="1"/>
            <a:r>
              <a:rPr lang="en-US" altLang="en-US" dirty="0"/>
              <a:t>Once the instance has been created, it can be manipulated by calling on its methods:</a:t>
            </a:r>
            <a:br>
              <a:rPr lang="en-US" altLang="en-US" dirty="0"/>
            </a:br>
            <a:r>
              <a:rPr lang="en-US" altLang="en-US" sz="2800" dirty="0" err="1">
                <a:latin typeface="Courier New" panose="02070309020205020404" pitchFamily="49" charset="0"/>
              </a:rPr>
              <a:t>myCircle.draw</a:t>
            </a:r>
            <a:r>
              <a:rPr lang="en-US" altLang="en-US" sz="2800" dirty="0">
                <a:latin typeface="Courier New" panose="02070309020205020404" pitchFamily="49" charset="0"/>
              </a:rPr>
              <a:t>(win)</a:t>
            </a:r>
            <a:br>
              <a:rPr lang="en-US" altLang="en-US" sz="2800" dirty="0">
                <a:latin typeface="Courier New" panose="02070309020205020404" pitchFamily="49" charset="0"/>
              </a:rPr>
            </a:br>
            <a:r>
              <a:rPr lang="en-US" altLang="en-US" sz="2800" dirty="0" err="1">
                <a:latin typeface="Courier New" panose="02070309020205020404" pitchFamily="49" charset="0"/>
              </a:rPr>
              <a:t>myCircle.move</a:t>
            </a:r>
            <a:r>
              <a:rPr lang="en-US" altLang="en-US" sz="2800" dirty="0">
                <a:latin typeface="Courier New" panose="02070309020205020404" pitchFamily="49" charset="0"/>
              </a:rPr>
              <a:t>(</a:t>
            </a:r>
            <a:r>
              <a:rPr lang="en-US" altLang="en-US" sz="2800" dirty="0" err="1">
                <a:latin typeface="Courier New" panose="02070309020205020404" pitchFamily="49" charset="0"/>
              </a:rPr>
              <a:t>dx,dy</a:t>
            </a:r>
            <a:r>
              <a:rPr lang="en-US" altLang="en-US" sz="2800" dirty="0">
                <a:latin typeface="Courier New" panose="02070309020205020404" pitchFamily="49" charset="0"/>
              </a:rPr>
              <a:t>)</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0DA0D14-1B25-4C8C-9D9B-9CE05A4DD28C}" type="slidenum">
              <a:rPr lang="en-US" altLang="en-US" sz="1400">
                <a:latin typeface="Tahoma" panose="020B0604030504040204" pitchFamily="34" charset="0"/>
              </a:rPr>
              <a:pPr eaLnBrk="1" hangingPunct="1"/>
              <a:t>100</a:t>
            </a:fld>
            <a:endParaRPr lang="en-US" altLang="en-US" sz="1400">
              <a:latin typeface="Tahoma" panose="020B0604030504040204" pitchFamily="34" charset="0"/>
            </a:endParaRPr>
          </a:p>
        </p:txBody>
      </p:sp>
      <p:sp>
        <p:nvSpPr>
          <p:cNvPr id="92164" name="Rectangle 2"/>
          <p:cNvSpPr>
            <a:spLocks noGrp="1" noChangeArrowheads="1"/>
          </p:cNvSpPr>
          <p:nvPr>
            <p:ph type="title"/>
          </p:nvPr>
        </p:nvSpPr>
        <p:spPr/>
        <p:txBody>
          <a:bodyPr/>
          <a:lstStyle/>
          <a:p>
            <a:pPr eaLnBrk="1" hangingPunct="1"/>
            <a:r>
              <a:rPr lang="en-US" altLang="en-US"/>
              <a:t>Building Buttons</a:t>
            </a:r>
          </a:p>
        </p:txBody>
      </p:sp>
      <p:sp>
        <p:nvSpPr>
          <p:cNvPr id="105475" name="Rectangle 3"/>
          <p:cNvSpPr>
            <a:spLocks noGrp="1" noChangeArrowheads="1"/>
          </p:cNvSpPr>
          <p:nvPr>
            <p:ph type="body" idx="1"/>
          </p:nvPr>
        </p:nvSpPr>
        <p:spPr/>
        <p:txBody>
          <a:bodyPr/>
          <a:lstStyle/>
          <a:p>
            <a:pPr eaLnBrk="1" hangingPunct="1"/>
            <a:r>
              <a:rPr lang="en-US" altLang="en-US" dirty="0"/>
              <a:t>The code for </a:t>
            </a:r>
            <a:r>
              <a:rPr lang="en-US" altLang="en-US" dirty="0">
                <a:latin typeface="Courier New" panose="02070309020205020404" pitchFamily="49" charset="0"/>
              </a:rPr>
              <a:t>deactivate</a:t>
            </a:r>
            <a:r>
              <a:rPr lang="en-US" altLang="en-US" dirty="0"/>
              <a:t> is very similar:</a:t>
            </a:r>
            <a:br>
              <a:rPr lang="en-US" altLang="en-US" dirty="0"/>
            </a:br>
            <a:r>
              <a:rPr lang="en-US" altLang="en-US" sz="2400" dirty="0">
                <a:latin typeface="Courier New" panose="02070309020205020404" pitchFamily="49" charset="0"/>
              </a:rPr>
              <a:t> def deactivate(self):</a:t>
            </a:r>
            <a:br>
              <a:rPr lang="en-US" altLang="en-US" sz="2400" dirty="0">
                <a:latin typeface="Courier New" panose="02070309020205020404" pitchFamily="49" charset="0"/>
              </a:rPr>
            </a:br>
            <a:r>
              <a:rPr lang="en-US" altLang="en-US" sz="2400" dirty="0">
                <a:latin typeface="Courier New" panose="02070309020205020404" pitchFamily="49" charset="0"/>
              </a:rPr>
              <a:t>    "Sets this button to 'inactive'."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self.label.setFill</a:t>
            </a:r>
            <a:r>
              <a:rPr lang="en-US" altLang="en-US" sz="2400" dirty="0">
                <a:latin typeface="Courier New" panose="02070309020205020404" pitchFamily="49" charset="0"/>
              </a:rPr>
              <a:t>('</a:t>
            </a:r>
            <a:r>
              <a:rPr lang="en-US" altLang="en-US" sz="2400" dirty="0" err="1">
                <a:latin typeface="Courier New" panose="02070309020205020404" pitchFamily="49" charset="0"/>
              </a:rPr>
              <a:t>darkgrey</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self.rect.setWidth</a:t>
            </a:r>
            <a:r>
              <a:rPr lang="en-US" altLang="en-US" sz="2400" dirty="0">
                <a:latin typeface="Courier New" panose="02070309020205020404" pitchFamily="49" charset="0"/>
              </a:rPr>
              <a:t>(1)</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self.active</a:t>
            </a:r>
            <a:r>
              <a:rPr lang="en-US" altLang="en-US" sz="2400" dirty="0">
                <a:latin typeface="Courier New" panose="02070309020205020404" pitchFamily="49" charset="0"/>
              </a:rPr>
              <a:t> = 0</a:t>
            </a:r>
            <a:endParaRPr lang="en-US"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6F0A95E-DA53-4867-A46B-BC4235521F8B}" type="slidenum">
              <a:rPr lang="en-US" altLang="en-US" sz="1400">
                <a:latin typeface="Tahoma" panose="020B0604030504040204" pitchFamily="34" charset="0"/>
              </a:rPr>
              <a:pPr eaLnBrk="1" hangingPunct="1"/>
              <a:t>101</a:t>
            </a:fld>
            <a:endParaRPr lang="en-US" altLang="en-US" sz="1400">
              <a:latin typeface="Tahoma" panose="020B0604030504040204" pitchFamily="34" charset="0"/>
            </a:endParaRPr>
          </a:p>
        </p:txBody>
      </p:sp>
      <p:sp>
        <p:nvSpPr>
          <p:cNvPr id="93188" name="Rectangle 2"/>
          <p:cNvSpPr>
            <a:spLocks noGrp="1" noChangeArrowheads="1"/>
          </p:cNvSpPr>
          <p:nvPr>
            <p:ph type="title"/>
          </p:nvPr>
        </p:nvSpPr>
        <p:spPr/>
        <p:txBody>
          <a:bodyPr/>
          <a:lstStyle/>
          <a:p>
            <a:pPr eaLnBrk="1" hangingPunct="1"/>
            <a:r>
              <a:rPr lang="en-US" altLang="en-US"/>
              <a:t>Building Buttons</a:t>
            </a:r>
          </a:p>
        </p:txBody>
      </p:sp>
      <p:sp>
        <p:nvSpPr>
          <p:cNvPr id="106499" name="Rectangle 3"/>
          <p:cNvSpPr>
            <a:spLocks noGrp="1" noChangeArrowheads="1"/>
          </p:cNvSpPr>
          <p:nvPr>
            <p:ph type="body" idx="1"/>
          </p:nvPr>
        </p:nvSpPr>
        <p:spPr/>
        <p:txBody>
          <a:bodyPr/>
          <a:lstStyle/>
          <a:p>
            <a:pPr eaLnBrk="1" hangingPunct="1">
              <a:lnSpc>
                <a:spcPct val="90000"/>
              </a:lnSpc>
            </a:pPr>
            <a:r>
              <a:rPr lang="en-US" altLang="en-US"/>
              <a:t>Let</a:t>
            </a:r>
            <a:r>
              <a:rPr lang="en-US" altLang="en-US">
                <a:latin typeface="Times New Roman" panose="02020603050405020304" pitchFamily="18" charset="0"/>
              </a:rPr>
              <a:t>’</a:t>
            </a:r>
            <a:r>
              <a:rPr lang="en-US" altLang="en-US"/>
              <a:t>s work on the </a:t>
            </a:r>
            <a:r>
              <a:rPr lang="en-US" altLang="en-US">
                <a:latin typeface="Courier New" panose="02070309020205020404" pitchFamily="49" charset="0"/>
              </a:rPr>
              <a:t>clicked</a:t>
            </a:r>
            <a:r>
              <a:rPr lang="en-US" altLang="en-US"/>
              <a:t> method.</a:t>
            </a:r>
          </a:p>
          <a:p>
            <a:pPr eaLnBrk="1" hangingPunct="1">
              <a:lnSpc>
                <a:spcPct val="90000"/>
              </a:lnSpc>
            </a:pPr>
            <a:r>
              <a:rPr lang="en-US" altLang="en-US"/>
              <a:t>The </a:t>
            </a:r>
            <a:r>
              <a:rPr lang="en-US" altLang="en-US">
                <a:latin typeface="Courier New" panose="02070309020205020404" pitchFamily="49" charset="0"/>
              </a:rPr>
              <a:t>graphics</a:t>
            </a:r>
            <a:r>
              <a:rPr lang="en-US" altLang="en-US"/>
              <a:t> package has the </a:t>
            </a:r>
            <a:r>
              <a:rPr lang="en-US" altLang="en-US">
                <a:latin typeface="Courier New" panose="02070309020205020404" pitchFamily="49" charset="0"/>
              </a:rPr>
              <a:t>getMouse</a:t>
            </a:r>
            <a:r>
              <a:rPr lang="en-US" altLang="en-US"/>
              <a:t> method to see if and where the mouse has been clicked.</a:t>
            </a:r>
          </a:p>
          <a:p>
            <a:pPr eaLnBrk="1" hangingPunct="1">
              <a:lnSpc>
                <a:spcPct val="90000"/>
              </a:lnSpc>
            </a:pPr>
            <a:r>
              <a:rPr lang="en-US" altLang="en-US"/>
              <a:t>If an application needs to get a button click, it will have to first call </a:t>
            </a:r>
            <a:r>
              <a:rPr lang="en-US" altLang="en-US">
                <a:latin typeface="Courier New" panose="02070309020205020404" pitchFamily="49" charset="0"/>
              </a:rPr>
              <a:t>getMouse</a:t>
            </a:r>
            <a:r>
              <a:rPr lang="en-US" altLang="en-US"/>
              <a:t> and then see which button, if any, the point is inside 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anim calcmode="lin" valueType="num">
                                      <p:cBhvr additive="base">
                                        <p:cTn id="7"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1" end="1"/>
                                            </p:txEl>
                                          </p:spTgt>
                                        </p:tgtEl>
                                        <p:attrNameLst>
                                          <p:attrName>style.visibility</p:attrName>
                                        </p:attrNameLst>
                                      </p:cBhvr>
                                      <p:to>
                                        <p:strVal val="visible"/>
                                      </p:to>
                                    </p:set>
                                    <p:anim calcmode="lin" valueType="num">
                                      <p:cBhvr additive="base">
                                        <p:cTn id="13"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2" end="2"/>
                                            </p:txEl>
                                          </p:spTgt>
                                        </p:tgtEl>
                                        <p:attrNameLst>
                                          <p:attrName>style.visibility</p:attrName>
                                        </p:attrNameLst>
                                      </p:cBhvr>
                                      <p:to>
                                        <p:strVal val="visible"/>
                                      </p:to>
                                    </p:set>
                                    <p:anim calcmode="lin" valueType="num">
                                      <p:cBhvr additive="base">
                                        <p:cTn id="19" dur="500" fill="hold"/>
                                        <p:tgtEl>
                                          <p:spTgt spid="106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AB06D7-BA41-466F-9532-9EAC828C9079}" type="slidenum">
              <a:rPr lang="en-US" altLang="en-US" sz="1400">
                <a:latin typeface="Tahoma" panose="020B0604030504040204" pitchFamily="34" charset="0"/>
              </a:rPr>
              <a:pPr eaLnBrk="1" hangingPunct="1"/>
              <a:t>102</a:t>
            </a:fld>
            <a:endParaRPr lang="en-US" altLang="en-US" sz="1400">
              <a:latin typeface="Tahoma" panose="020B0604030504040204" pitchFamily="34" charset="0"/>
            </a:endParaRPr>
          </a:p>
        </p:txBody>
      </p:sp>
      <p:sp>
        <p:nvSpPr>
          <p:cNvPr id="94212" name="Rectangle 2"/>
          <p:cNvSpPr>
            <a:spLocks noGrp="1" noChangeArrowheads="1"/>
          </p:cNvSpPr>
          <p:nvPr>
            <p:ph type="title"/>
          </p:nvPr>
        </p:nvSpPr>
        <p:spPr/>
        <p:txBody>
          <a:bodyPr/>
          <a:lstStyle/>
          <a:p>
            <a:pPr eaLnBrk="1" hangingPunct="1"/>
            <a:r>
              <a:rPr lang="en-US" altLang="en-US"/>
              <a:t>Building Buttons</a:t>
            </a:r>
          </a:p>
        </p:txBody>
      </p:sp>
      <p:sp>
        <p:nvSpPr>
          <p:cNvPr id="10752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dirty="0" err="1">
                <a:latin typeface="Courier New" panose="02070309020205020404" pitchFamily="49" charset="0"/>
              </a:rPr>
              <a:t>pt</a:t>
            </a:r>
            <a:r>
              <a:rPr lang="en-US" altLang="en-US" sz="2400" dirty="0">
                <a:latin typeface="Courier New" panose="02070309020205020404" pitchFamily="49" charset="0"/>
              </a:rPr>
              <a:t> = </a:t>
            </a:r>
            <a:r>
              <a:rPr lang="en-US" altLang="en-US" sz="2400" dirty="0" err="1">
                <a:latin typeface="Courier New" panose="02070309020205020404" pitchFamily="49" charset="0"/>
              </a:rPr>
              <a:t>win.getMouse</a:t>
            </a:r>
            <a:r>
              <a:rPr lang="en-US" altLang="en-US" sz="24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if button1.clicked(</a:t>
            </a:r>
            <a:r>
              <a:rPr lang="en-US" altLang="en-US" sz="2400" dirty="0" err="1">
                <a:latin typeface="Courier New" panose="02070309020205020404" pitchFamily="49" charset="0"/>
              </a:rPr>
              <a:t>pt</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Do button1 stuff</a:t>
            </a:r>
          </a:p>
          <a:p>
            <a:pPr eaLnBrk="1" hangingPunct="1">
              <a:lnSpc>
                <a:spcPct val="90000"/>
              </a:lnSpc>
              <a:buFont typeface="Wingdings" panose="05000000000000000000" pitchFamily="2" charset="2"/>
              <a:buNone/>
            </a:pPr>
            <a:r>
              <a:rPr lang="en-US" altLang="en-US" sz="2400" dirty="0" err="1">
                <a:latin typeface="Courier New" panose="02070309020205020404" pitchFamily="49" charset="0"/>
              </a:rPr>
              <a:t>elif</a:t>
            </a:r>
            <a:r>
              <a:rPr lang="en-US" altLang="en-US" sz="2400" dirty="0">
                <a:latin typeface="Courier New" panose="02070309020205020404" pitchFamily="49" charset="0"/>
              </a:rPr>
              <a:t> button2.clicked(</a:t>
            </a:r>
            <a:r>
              <a:rPr lang="en-US" altLang="en-US" sz="2400" dirty="0" err="1">
                <a:latin typeface="Courier New" panose="02070309020205020404" pitchFamily="49" charset="0"/>
              </a:rPr>
              <a:t>pt</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Do button2 stuff</a:t>
            </a:r>
          </a:p>
          <a:p>
            <a:pPr eaLnBrk="1" hangingPunct="1">
              <a:lnSpc>
                <a:spcPct val="90000"/>
              </a:lnSpc>
              <a:buFont typeface="Wingdings" panose="05000000000000000000" pitchFamily="2" charset="2"/>
              <a:buNone/>
            </a:pPr>
            <a:r>
              <a:rPr lang="en-US" altLang="en-US" sz="2400" dirty="0" err="1">
                <a:latin typeface="Courier New" panose="02070309020205020404" pitchFamily="49" charset="0"/>
              </a:rPr>
              <a:t>elif</a:t>
            </a:r>
            <a:r>
              <a:rPr lang="en-US" altLang="en-US" sz="2400" dirty="0">
                <a:latin typeface="Courier New" panose="02070309020205020404" pitchFamily="49" charset="0"/>
              </a:rPr>
              <a:t> button3.clicked(</a:t>
            </a:r>
            <a:r>
              <a:rPr lang="en-US" altLang="en-US" sz="2400" dirty="0" err="1">
                <a:latin typeface="Courier New" panose="02070309020205020404" pitchFamily="49" charset="0"/>
              </a:rPr>
              <a:t>pt</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Do button3 stuff</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90000"/>
              </a:lnSpc>
            </a:pPr>
            <a:r>
              <a:rPr lang="en-US" altLang="en-US" dirty="0"/>
              <a:t>The main job of the </a:t>
            </a:r>
            <a:r>
              <a:rPr lang="en-US" altLang="en-US" dirty="0">
                <a:latin typeface="Courier New" panose="02070309020205020404" pitchFamily="49" charset="0"/>
              </a:rPr>
              <a:t>clicked</a:t>
            </a:r>
            <a:r>
              <a:rPr lang="en-US" altLang="en-US" dirty="0"/>
              <a:t> method is to determine whether a given point is inside the rectangular button.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500" fill="hold"/>
                                        <p:tgtEl>
                                          <p:spTgt spid="107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75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anim calcmode="lin" valueType="num">
                                      <p:cBhvr additive="base">
                                        <p:cTn id="11" dur="500" fill="hold"/>
                                        <p:tgtEl>
                                          <p:spTgt spid="1075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75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anim calcmode="lin" valueType="num">
                                      <p:cBhvr additive="base">
                                        <p:cTn id="15" dur="500" fill="hold"/>
                                        <p:tgtEl>
                                          <p:spTgt spid="1075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75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anim calcmode="lin" valueType="num">
                                      <p:cBhvr additive="base">
                                        <p:cTn id="19" dur="500" fill="hold"/>
                                        <p:tgtEl>
                                          <p:spTgt spid="1075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75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anim calcmode="lin" valueType="num">
                                      <p:cBhvr additive="base">
                                        <p:cTn id="23" dur="500" fill="hold"/>
                                        <p:tgtEl>
                                          <p:spTgt spid="1075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752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7523">
                                            <p:txEl>
                                              <p:pRg st="6" end="6"/>
                                            </p:txEl>
                                          </p:spTgt>
                                        </p:tgtEl>
                                        <p:attrNameLst>
                                          <p:attrName>style.visibility</p:attrName>
                                        </p:attrNameLst>
                                      </p:cBhvr>
                                      <p:to>
                                        <p:strVal val="visible"/>
                                      </p:to>
                                    </p:set>
                                    <p:anim calcmode="lin" valueType="num">
                                      <p:cBhvr additive="base">
                                        <p:cTn id="29" dur="500" fill="hold"/>
                                        <p:tgtEl>
                                          <p:spTgt spid="10752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752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6E28393-E489-4737-B28F-40AC7C323F2C}" type="slidenum">
              <a:rPr lang="en-US" altLang="en-US" sz="1400">
                <a:latin typeface="Tahoma" panose="020B0604030504040204" pitchFamily="34" charset="0"/>
              </a:rPr>
              <a:pPr eaLnBrk="1" hangingPunct="1"/>
              <a:t>103</a:t>
            </a:fld>
            <a:endParaRPr lang="en-US" altLang="en-US" sz="1400">
              <a:latin typeface="Tahoma" panose="020B0604030504040204" pitchFamily="34" charset="0"/>
            </a:endParaRPr>
          </a:p>
        </p:txBody>
      </p:sp>
      <p:sp>
        <p:nvSpPr>
          <p:cNvPr id="95236" name="Rectangle 2"/>
          <p:cNvSpPr>
            <a:spLocks noGrp="1" noChangeArrowheads="1"/>
          </p:cNvSpPr>
          <p:nvPr>
            <p:ph type="title"/>
          </p:nvPr>
        </p:nvSpPr>
        <p:spPr/>
        <p:txBody>
          <a:bodyPr/>
          <a:lstStyle/>
          <a:p>
            <a:pPr eaLnBrk="1" hangingPunct="1"/>
            <a:r>
              <a:rPr lang="en-US" altLang="en-US"/>
              <a:t>Building Buttons</a:t>
            </a:r>
          </a:p>
        </p:txBody>
      </p:sp>
      <p:sp>
        <p:nvSpPr>
          <p:cNvPr id="108547" name="Rectangle 3"/>
          <p:cNvSpPr>
            <a:spLocks noGrp="1" noChangeArrowheads="1"/>
          </p:cNvSpPr>
          <p:nvPr>
            <p:ph type="body" idx="1"/>
          </p:nvPr>
        </p:nvSpPr>
        <p:spPr/>
        <p:txBody>
          <a:bodyPr/>
          <a:lstStyle/>
          <a:p>
            <a:pPr eaLnBrk="1" hangingPunct="1"/>
            <a:r>
              <a:rPr lang="en-US" altLang="en-US"/>
              <a:t>The point is inside the button if its </a:t>
            </a:r>
            <a:r>
              <a:rPr lang="en-US" altLang="en-US" i="1"/>
              <a:t>x</a:t>
            </a:r>
            <a:r>
              <a:rPr lang="en-US" altLang="en-US"/>
              <a:t> and </a:t>
            </a:r>
            <a:r>
              <a:rPr lang="en-US" altLang="en-US" i="1"/>
              <a:t>y</a:t>
            </a:r>
            <a:r>
              <a:rPr lang="en-US" altLang="en-US"/>
              <a:t> coordinates lie between the extreme </a:t>
            </a:r>
            <a:r>
              <a:rPr lang="en-US" altLang="en-US" i="1"/>
              <a:t>x</a:t>
            </a:r>
            <a:r>
              <a:rPr lang="en-US" altLang="en-US"/>
              <a:t> and </a:t>
            </a:r>
            <a:r>
              <a:rPr lang="en-US" altLang="en-US" i="1"/>
              <a:t>y</a:t>
            </a:r>
            <a:r>
              <a:rPr lang="en-US" altLang="en-US"/>
              <a:t> values of the rectangle.</a:t>
            </a:r>
          </a:p>
          <a:p>
            <a:pPr eaLnBrk="1" hangingPunct="1"/>
            <a:r>
              <a:rPr lang="en-US" altLang="en-US"/>
              <a:t>This would be easiest if the button object had the min and max values of </a:t>
            </a:r>
            <a:r>
              <a:rPr lang="en-US" altLang="en-US" i="1"/>
              <a:t>x</a:t>
            </a:r>
            <a:r>
              <a:rPr lang="en-US" altLang="en-US"/>
              <a:t> and </a:t>
            </a:r>
            <a:r>
              <a:rPr lang="en-US" altLang="en-US" i="1"/>
              <a:t>y</a:t>
            </a:r>
            <a:r>
              <a:rPr lang="en-US" altLang="en-US"/>
              <a:t> as instance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CFD23B0-4D73-4B75-88B5-16A40ADF4505}" type="slidenum">
              <a:rPr lang="en-US" altLang="en-US" sz="1400">
                <a:latin typeface="Tahoma" panose="020B0604030504040204" pitchFamily="34" charset="0"/>
              </a:rPr>
              <a:pPr eaLnBrk="1" hangingPunct="1"/>
              <a:t>104</a:t>
            </a:fld>
            <a:endParaRPr lang="en-US" altLang="en-US" sz="1400">
              <a:latin typeface="Tahoma" panose="020B0604030504040204" pitchFamily="34" charset="0"/>
            </a:endParaRPr>
          </a:p>
        </p:txBody>
      </p:sp>
      <p:sp>
        <p:nvSpPr>
          <p:cNvPr id="96260" name="Rectangle 2"/>
          <p:cNvSpPr>
            <a:spLocks noGrp="1" noChangeArrowheads="1"/>
          </p:cNvSpPr>
          <p:nvPr>
            <p:ph type="title"/>
          </p:nvPr>
        </p:nvSpPr>
        <p:spPr/>
        <p:txBody>
          <a:bodyPr/>
          <a:lstStyle/>
          <a:p>
            <a:pPr eaLnBrk="1" hangingPunct="1"/>
            <a:r>
              <a:rPr lang="en-US" altLang="en-US"/>
              <a:t>Building Buttons</a:t>
            </a:r>
          </a:p>
        </p:txBody>
      </p:sp>
      <p:sp>
        <p:nvSpPr>
          <p:cNvPr id="109571" name="Rectangle 3"/>
          <p:cNvSpPr>
            <a:spLocks noGrp="1" noChangeArrowheads="1"/>
          </p:cNvSpPr>
          <p:nvPr>
            <p:ph type="body" idx="1"/>
          </p:nvPr>
        </p:nvSpPr>
        <p:spPr>
          <a:xfrm>
            <a:off x="990600" y="2017713"/>
            <a:ext cx="11048999" cy="4114800"/>
          </a:xfrm>
        </p:spPr>
        <p:txBody>
          <a:bodyPr/>
          <a:lstStyle/>
          <a:p>
            <a:pPr eaLnBrk="1" hangingPunct="1">
              <a:lnSpc>
                <a:spcPct val="90000"/>
              </a:lnSpc>
            </a:pPr>
            <a:r>
              <a:rPr lang="en-US" altLang="en-US" sz="1800" dirty="0">
                <a:latin typeface="Courier New" panose="02070309020205020404" pitchFamily="49" charset="0"/>
              </a:rPr>
              <a:t> </a:t>
            </a:r>
            <a:r>
              <a:rPr lang="en-US" altLang="en-US" sz="2400" dirty="0">
                <a:latin typeface="Courier New" panose="02070309020205020404" pitchFamily="49" charset="0"/>
              </a:rPr>
              <a:t>def clicked(self, p):</a:t>
            </a:r>
            <a:br>
              <a:rPr lang="en-US" altLang="en-US" sz="2400" dirty="0">
                <a:latin typeface="Courier New" panose="02070309020205020404" pitchFamily="49" charset="0"/>
              </a:rPr>
            </a:br>
            <a:r>
              <a:rPr lang="en-US" altLang="en-US" sz="2400" dirty="0">
                <a:latin typeface="Courier New" panose="02070309020205020404" pitchFamily="49" charset="0"/>
              </a:rPr>
              <a:t>     "Returns true if button is active and p is inside"</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self.active</a:t>
            </a:r>
            <a:r>
              <a:rPr lang="en-US" altLang="en-US" sz="2400" dirty="0">
                <a:latin typeface="Courier New" panose="02070309020205020404" pitchFamily="49" charset="0"/>
              </a:rPr>
              <a:t> and</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self.xmin</a:t>
            </a:r>
            <a:r>
              <a:rPr lang="en-US" altLang="en-US" sz="2400" dirty="0">
                <a:latin typeface="Courier New" panose="02070309020205020404" pitchFamily="49" charset="0"/>
              </a:rPr>
              <a:t> &lt;= </a:t>
            </a:r>
            <a:r>
              <a:rPr lang="en-US" altLang="en-US" sz="2400" dirty="0" err="1">
                <a:latin typeface="Courier New" panose="02070309020205020404" pitchFamily="49" charset="0"/>
              </a:rPr>
              <a:t>p.getX</a:t>
            </a:r>
            <a:r>
              <a:rPr lang="en-US" altLang="en-US" sz="2400" dirty="0">
                <a:latin typeface="Courier New" panose="02070309020205020404" pitchFamily="49" charset="0"/>
              </a:rPr>
              <a:t>() &lt;= </a:t>
            </a:r>
            <a:r>
              <a:rPr lang="en-US" altLang="en-US" sz="2400" dirty="0" err="1">
                <a:latin typeface="Courier New" panose="02070309020205020404" pitchFamily="49" charset="0"/>
              </a:rPr>
              <a:t>self.xmax</a:t>
            </a:r>
            <a:r>
              <a:rPr lang="en-US" altLang="en-US" sz="2400" dirty="0">
                <a:latin typeface="Courier New" panose="02070309020205020404" pitchFamily="49" charset="0"/>
              </a:rPr>
              <a:t> and</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self.ymin</a:t>
            </a:r>
            <a:r>
              <a:rPr lang="en-US" altLang="en-US" sz="2400" dirty="0">
                <a:latin typeface="Courier New" panose="02070309020205020404" pitchFamily="49" charset="0"/>
              </a:rPr>
              <a:t> &lt;= </a:t>
            </a:r>
            <a:r>
              <a:rPr lang="en-US" altLang="en-US" sz="2400" dirty="0" err="1">
                <a:latin typeface="Courier New" panose="02070309020205020404" pitchFamily="49" charset="0"/>
              </a:rPr>
              <a:t>p.getY</a:t>
            </a:r>
            <a:r>
              <a:rPr lang="en-US" altLang="en-US" sz="2400" dirty="0">
                <a:latin typeface="Courier New" panose="02070309020205020404" pitchFamily="49" charset="0"/>
              </a:rPr>
              <a:t>() &lt;= </a:t>
            </a:r>
            <a:r>
              <a:rPr lang="en-US" altLang="en-US" sz="2400" dirty="0" err="1">
                <a:latin typeface="Courier New" panose="02070309020205020404" pitchFamily="49" charset="0"/>
              </a:rPr>
              <a:t>self.ymax</a:t>
            </a:r>
            <a:endParaRPr lang="en-US" altLang="en-US" sz="1800" dirty="0">
              <a:latin typeface="Courier New" panose="02070309020205020404" pitchFamily="49" charset="0"/>
            </a:endParaRPr>
          </a:p>
          <a:p>
            <a:pPr eaLnBrk="1" hangingPunct="1">
              <a:lnSpc>
                <a:spcPct val="90000"/>
              </a:lnSpc>
            </a:pPr>
            <a:r>
              <a:rPr lang="en-US" altLang="en-US" sz="2800" dirty="0"/>
              <a:t>For this function to return </a:t>
            </a:r>
            <a:r>
              <a:rPr lang="en-US" altLang="en-US" sz="2800" dirty="0">
                <a:latin typeface="Courier New" panose="02070309020205020404" pitchFamily="49" charset="0"/>
              </a:rPr>
              <a:t>True</a:t>
            </a:r>
            <a:r>
              <a:rPr lang="en-US" altLang="en-US" sz="2800" dirty="0"/>
              <a:t>, all three parts of the Boolean expression must be true.</a:t>
            </a:r>
          </a:p>
          <a:p>
            <a:pPr eaLnBrk="1" hangingPunct="1">
              <a:lnSpc>
                <a:spcPct val="90000"/>
              </a:lnSpc>
            </a:pPr>
            <a:r>
              <a:rPr lang="en-US" altLang="en-US" sz="2800" dirty="0"/>
              <a:t>The first part ensures that only active buttons will return that they have been clicked.</a:t>
            </a:r>
          </a:p>
          <a:p>
            <a:pPr eaLnBrk="1" hangingPunct="1">
              <a:lnSpc>
                <a:spcPct val="90000"/>
              </a:lnSpc>
            </a:pPr>
            <a:r>
              <a:rPr lang="en-US" altLang="en-US" sz="2800" dirty="0"/>
              <a:t>The second and third parts ensure that the </a:t>
            </a:r>
            <a:r>
              <a:rPr lang="en-US" altLang="en-US" sz="2800" i="1" dirty="0"/>
              <a:t>x</a:t>
            </a:r>
            <a:r>
              <a:rPr lang="en-US" altLang="en-US" sz="2800" dirty="0"/>
              <a:t> and </a:t>
            </a:r>
            <a:r>
              <a:rPr lang="en-US" altLang="en-US" sz="2800" i="1" dirty="0"/>
              <a:t>y</a:t>
            </a:r>
            <a:r>
              <a:rPr lang="en-US" altLang="en-US" sz="2800" dirty="0"/>
              <a:t> values of the point that was clicked fall between the boundaries of the rectangle.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500" fill="hold"/>
                                        <p:tgtEl>
                                          <p:spTgt spid="109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500" fill="hold"/>
                                        <p:tgtEl>
                                          <p:spTgt spid="1095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500" fill="hold"/>
                                        <p:tgtEl>
                                          <p:spTgt spid="1095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500" fill="hold"/>
                                        <p:tgtEl>
                                          <p:spTgt spid="1095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105</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a:t>Building Buttons</a:t>
            </a:r>
          </a:p>
        </p:txBody>
      </p:sp>
      <p:sp>
        <p:nvSpPr>
          <p:cNvPr id="110595" name="Rectangle 3"/>
          <p:cNvSpPr>
            <a:spLocks noGrp="1" noChangeArrowheads="1"/>
          </p:cNvSpPr>
          <p:nvPr>
            <p:ph type="body" idx="1"/>
          </p:nvPr>
        </p:nvSpPr>
        <p:spPr>
          <a:xfrm>
            <a:off x="1562101" y="1828800"/>
            <a:ext cx="10363200" cy="4114800"/>
          </a:xfrm>
        </p:spPr>
        <p:txBody>
          <a:bodyPr/>
          <a:lstStyle/>
          <a:p>
            <a:pPr eaLnBrk="1" hangingPunct="1">
              <a:lnSpc>
                <a:spcPct val="80000"/>
              </a:lnSpc>
            </a:pPr>
            <a:r>
              <a:rPr lang="en-US" altLang="en-US" sz="2400" dirty="0"/>
              <a:t>The only part that is left is to write the constructor:</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__</a:t>
            </a:r>
            <a:r>
              <a:rPr lang="en-US" altLang="en-US" sz="1600" dirty="0" err="1">
                <a:latin typeface="Courier New" panose="02070309020205020404" pitchFamily="49" charset="0"/>
              </a:rPr>
              <a:t>init</a:t>
            </a:r>
            <a:r>
              <a:rPr lang="en-US" altLang="en-US" sz="1600" dirty="0">
                <a:latin typeface="Courier New" panose="02070309020205020404" pitchFamily="49" charset="0"/>
              </a:rPr>
              <a:t>__(self, win, center, width, height, label):</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 Creates a rectangular button, </a:t>
            </a:r>
            <a:r>
              <a:rPr lang="en-US" altLang="en-US" sz="1600" dirty="0" err="1">
                <a:latin typeface="Courier New" panose="02070309020205020404" pitchFamily="49" charset="0"/>
              </a:rPr>
              <a:t>eg</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qb</a:t>
            </a:r>
            <a:r>
              <a:rPr lang="en-US" altLang="en-US" sz="1600" dirty="0">
                <a:latin typeface="Courier New" panose="02070309020205020404" pitchFamily="49" charset="0"/>
              </a:rPr>
              <a:t> = Button(</a:t>
            </a:r>
            <a:r>
              <a:rPr lang="en-US" altLang="en-US" sz="1600" dirty="0" err="1">
                <a:latin typeface="Courier New" panose="02070309020205020404" pitchFamily="49" charset="0"/>
              </a:rPr>
              <a:t>myWin</a:t>
            </a:r>
            <a:r>
              <a:rPr lang="en-US" altLang="en-US" sz="1600" dirty="0">
                <a:latin typeface="Courier New" panose="02070309020205020404" pitchFamily="49" charset="0"/>
              </a:rPr>
              <a:t>, Point(30,25), 20, 10, 'Quit') """ </a:t>
            </a:r>
          </a:p>
          <a:p>
            <a:pPr eaLnBrk="1" hangingPunct="1">
              <a:lnSpc>
                <a:spcPct val="8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w,h</a:t>
            </a:r>
            <a:r>
              <a:rPr lang="en-US" altLang="en-US" sz="1600" dirty="0">
                <a:latin typeface="Courier New" panose="02070309020205020404" pitchFamily="49" charset="0"/>
              </a:rPr>
              <a:t> = width/2.0, height/2.0</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x,y</a:t>
            </a:r>
            <a:r>
              <a:rPr lang="en-US" altLang="en-US" sz="1600" dirty="0">
                <a:latin typeface="Courier New" panose="02070309020205020404" pitchFamily="49" charset="0"/>
              </a:rPr>
              <a:t> = </a:t>
            </a:r>
            <a:r>
              <a:rPr lang="en-US" altLang="en-US" sz="1600" dirty="0" err="1">
                <a:latin typeface="Courier New" panose="02070309020205020404" pitchFamily="49" charset="0"/>
              </a:rPr>
              <a:t>center.getX</a:t>
            </a:r>
            <a:r>
              <a:rPr lang="en-US" altLang="en-US" sz="1600" dirty="0">
                <a:latin typeface="Courier New" panose="02070309020205020404" pitchFamily="49" charset="0"/>
              </a:rPr>
              <a:t>(), </a:t>
            </a:r>
            <a:r>
              <a:rPr lang="en-US" altLang="en-US" sz="1600" dirty="0" err="1">
                <a:latin typeface="Courier New" panose="02070309020205020404" pitchFamily="49" charset="0"/>
              </a:rPr>
              <a:t>center.getY</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self.xmax</a:t>
            </a:r>
            <a:r>
              <a:rPr lang="en-US" altLang="en-US" sz="1600" dirty="0">
                <a:latin typeface="Courier New" panose="02070309020205020404" pitchFamily="49" charset="0"/>
              </a:rPr>
              <a:t>, </a:t>
            </a:r>
            <a:r>
              <a:rPr lang="en-US" altLang="en-US" sz="1600" dirty="0" err="1">
                <a:latin typeface="Courier New" panose="02070309020205020404" pitchFamily="49" charset="0"/>
              </a:rPr>
              <a:t>self.xmin</a:t>
            </a:r>
            <a:r>
              <a:rPr lang="en-US" altLang="en-US" sz="1600" dirty="0">
                <a:latin typeface="Courier New" panose="02070309020205020404" pitchFamily="49" charset="0"/>
              </a:rPr>
              <a:t> = </a:t>
            </a:r>
            <a:r>
              <a:rPr lang="en-US" altLang="en-US" sz="1600" dirty="0" err="1">
                <a:latin typeface="Courier New" panose="02070309020205020404" pitchFamily="49" charset="0"/>
              </a:rPr>
              <a:t>x+w</a:t>
            </a:r>
            <a:r>
              <a:rPr lang="en-US" altLang="en-US" sz="1600" dirty="0">
                <a:latin typeface="Courier New" panose="02070309020205020404" pitchFamily="49" charset="0"/>
              </a:rPr>
              <a:t>, x-w</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self.ymax</a:t>
            </a:r>
            <a:r>
              <a:rPr lang="en-US" altLang="en-US" sz="1600" dirty="0">
                <a:latin typeface="Courier New" panose="02070309020205020404" pitchFamily="49" charset="0"/>
              </a:rPr>
              <a:t>, </a:t>
            </a:r>
            <a:r>
              <a:rPr lang="en-US" altLang="en-US" sz="1600" dirty="0" err="1">
                <a:latin typeface="Courier New" panose="02070309020205020404" pitchFamily="49" charset="0"/>
              </a:rPr>
              <a:t>self.ymin</a:t>
            </a:r>
            <a:r>
              <a:rPr lang="en-US" altLang="en-US" sz="1600" dirty="0">
                <a:latin typeface="Courier New" panose="02070309020205020404" pitchFamily="49" charset="0"/>
              </a:rPr>
              <a:t> = </a:t>
            </a:r>
            <a:r>
              <a:rPr lang="en-US" altLang="en-US" sz="1600" dirty="0" err="1">
                <a:latin typeface="Courier New" panose="02070309020205020404" pitchFamily="49" charset="0"/>
              </a:rPr>
              <a:t>y+h</a:t>
            </a:r>
            <a:r>
              <a:rPr lang="en-US" altLang="en-US" sz="1600" dirty="0">
                <a:latin typeface="Courier New" panose="02070309020205020404" pitchFamily="49" charset="0"/>
              </a:rPr>
              <a:t>, y-h</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p1 = Point(</a:t>
            </a:r>
            <a:r>
              <a:rPr lang="en-US" altLang="en-US" sz="1600" dirty="0" err="1">
                <a:latin typeface="Courier New" panose="02070309020205020404" pitchFamily="49" charset="0"/>
              </a:rPr>
              <a:t>self.xmin</a:t>
            </a:r>
            <a:r>
              <a:rPr lang="en-US" altLang="en-US" sz="1600" dirty="0">
                <a:latin typeface="Courier New" panose="02070309020205020404" pitchFamily="49" charset="0"/>
              </a:rPr>
              <a:t>, </a:t>
            </a:r>
            <a:r>
              <a:rPr lang="en-US" altLang="en-US" sz="1600" dirty="0" err="1">
                <a:latin typeface="Courier New" panose="02070309020205020404" pitchFamily="49" charset="0"/>
              </a:rPr>
              <a:t>self.ymin</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p2 = Point(</a:t>
            </a:r>
            <a:r>
              <a:rPr lang="en-US" altLang="en-US" sz="1600" dirty="0" err="1">
                <a:latin typeface="Courier New" panose="02070309020205020404" pitchFamily="49" charset="0"/>
              </a:rPr>
              <a:t>self.xmax</a:t>
            </a:r>
            <a:r>
              <a:rPr lang="en-US" altLang="en-US" sz="1600" dirty="0">
                <a:latin typeface="Courier New" panose="02070309020205020404" pitchFamily="49" charset="0"/>
              </a:rPr>
              <a:t>, </a:t>
            </a:r>
            <a:r>
              <a:rPr lang="en-US" altLang="en-US" sz="1600" dirty="0" err="1">
                <a:latin typeface="Courier New" panose="02070309020205020404" pitchFamily="49" charset="0"/>
              </a:rPr>
              <a:t>self.ymax</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a:t>
            </a:r>
            <a:r>
              <a:rPr lang="en-US" altLang="en-US" sz="1600" dirty="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self.rect.setFill</a:t>
            </a:r>
            <a:r>
              <a:rPr lang="en-US" altLang="en-US" sz="1600" dirty="0">
                <a:latin typeface="Courier New" panose="02070309020205020404" pitchFamily="49" charset="0"/>
              </a:rPr>
              <a:t>('</a:t>
            </a:r>
            <a:r>
              <a:rPr lang="en-US" altLang="en-US" sz="1600" dirty="0" err="1">
                <a:latin typeface="Courier New" panose="02070309020205020404" pitchFamily="49" charset="0"/>
              </a:rPr>
              <a:t>lightgray</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self.rect.draw</a:t>
            </a:r>
            <a:r>
              <a:rPr lang="en-US" altLang="en-US" sz="16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self.label</a:t>
            </a:r>
            <a:r>
              <a:rPr lang="en-US" altLang="en-US" sz="1600" dirty="0">
                <a:latin typeface="Courier New" panose="02070309020205020404" pitchFamily="49" charset="0"/>
              </a:rPr>
              <a:t> = Text(center, label)</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self.label.draw</a:t>
            </a:r>
            <a:r>
              <a:rPr lang="en-US" altLang="en-US" sz="16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self.deactivate</a:t>
            </a:r>
            <a:r>
              <a:rPr lang="en-US" altLang="en-US" sz="1600" dirty="0">
                <a:latin typeface="Courier New" panose="02070309020205020404" pitchFamily="49" charset="0"/>
              </a:rPr>
              <a:t>()</a:t>
            </a:r>
          </a:p>
          <a:p>
            <a:pPr eaLnBrk="1" hangingPunct="1">
              <a:lnSpc>
                <a:spcPct val="80000"/>
              </a:lnSpc>
            </a:pPr>
            <a:r>
              <a:rPr lang="en-US" altLang="en-US" sz="2800" dirty="0"/>
              <a:t>Buttons are positioned by providing a center point, width, and height.</a:t>
            </a:r>
            <a:endParaRPr lang="en-US" altLang="en-US" sz="1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0595">
                                            <p:txEl>
                                              <p:pRg st="1" end="1"/>
                                            </p:txEl>
                                          </p:spTgt>
                                        </p:tgtEl>
                                        <p:attrNameLst>
                                          <p:attrName>style.visibility</p:attrName>
                                        </p:attrNameLst>
                                      </p:cBhvr>
                                      <p:to>
                                        <p:strVal val="visible"/>
                                      </p:to>
                                    </p:set>
                                    <p:anim calcmode="lin" valueType="num">
                                      <p:cBhvr additive="base">
                                        <p:cTn id="11"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595">
                                            <p:txEl>
                                              <p:pRg st="2" end="2"/>
                                            </p:txEl>
                                          </p:spTgt>
                                        </p:tgtEl>
                                        <p:attrNameLst>
                                          <p:attrName>style.visibility</p:attrName>
                                        </p:attrNameLst>
                                      </p:cBhvr>
                                      <p:to>
                                        <p:strVal val="visible"/>
                                      </p:to>
                                    </p:set>
                                    <p:anim calcmode="lin" valueType="num">
                                      <p:cBhvr additive="base">
                                        <p:cTn id="15"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5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0595">
                                            <p:txEl>
                                              <p:pRg st="3" end="3"/>
                                            </p:txEl>
                                          </p:spTgt>
                                        </p:tgtEl>
                                        <p:attrNameLst>
                                          <p:attrName>style.visibility</p:attrName>
                                        </p:attrNameLst>
                                      </p:cBhvr>
                                      <p:to>
                                        <p:strVal val="visible"/>
                                      </p:to>
                                    </p:set>
                                    <p:anim calcmode="lin" valueType="num">
                                      <p:cBhvr additive="base">
                                        <p:cTn id="19"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0595">
                                            <p:txEl>
                                              <p:pRg st="5" end="5"/>
                                            </p:txEl>
                                          </p:spTgt>
                                        </p:tgtEl>
                                        <p:attrNameLst>
                                          <p:attrName>style.visibility</p:attrName>
                                        </p:attrNameLst>
                                      </p:cBhvr>
                                      <p:to>
                                        <p:strVal val="visible"/>
                                      </p:to>
                                    </p:set>
                                    <p:anim calcmode="lin" valueType="num">
                                      <p:cBhvr additive="base">
                                        <p:cTn id="23" dur="500" fill="hold"/>
                                        <p:tgtEl>
                                          <p:spTgt spid="110595">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0595">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0595">
                                            <p:txEl>
                                              <p:pRg st="6" end="6"/>
                                            </p:txEl>
                                          </p:spTgt>
                                        </p:tgtEl>
                                        <p:attrNameLst>
                                          <p:attrName>style.visibility</p:attrName>
                                        </p:attrNameLst>
                                      </p:cBhvr>
                                      <p:to>
                                        <p:strVal val="visible"/>
                                      </p:to>
                                    </p:set>
                                    <p:anim calcmode="lin" valueType="num">
                                      <p:cBhvr additive="base">
                                        <p:cTn id="27" dur="500" fill="hold"/>
                                        <p:tgtEl>
                                          <p:spTgt spid="110595">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595">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10595">
                                            <p:txEl>
                                              <p:pRg st="7" end="7"/>
                                            </p:txEl>
                                          </p:spTgt>
                                        </p:tgtEl>
                                        <p:attrNameLst>
                                          <p:attrName>style.visibility</p:attrName>
                                        </p:attrNameLst>
                                      </p:cBhvr>
                                      <p:to>
                                        <p:strVal val="visible"/>
                                      </p:to>
                                    </p:set>
                                    <p:anim calcmode="lin" valueType="num">
                                      <p:cBhvr additive="base">
                                        <p:cTn id="31" dur="500" fill="hold"/>
                                        <p:tgtEl>
                                          <p:spTgt spid="110595">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0595">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0595">
                                            <p:txEl>
                                              <p:pRg st="8" end="8"/>
                                            </p:txEl>
                                          </p:spTgt>
                                        </p:tgtEl>
                                        <p:attrNameLst>
                                          <p:attrName>style.visibility</p:attrName>
                                        </p:attrNameLst>
                                      </p:cBhvr>
                                      <p:to>
                                        <p:strVal val="visible"/>
                                      </p:to>
                                    </p:set>
                                    <p:anim calcmode="lin" valueType="num">
                                      <p:cBhvr additive="base">
                                        <p:cTn id="35" dur="500" fill="hold"/>
                                        <p:tgtEl>
                                          <p:spTgt spid="110595">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0595">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0595">
                                            <p:txEl>
                                              <p:pRg st="9" end="9"/>
                                            </p:txEl>
                                          </p:spTgt>
                                        </p:tgtEl>
                                        <p:attrNameLst>
                                          <p:attrName>style.visibility</p:attrName>
                                        </p:attrNameLst>
                                      </p:cBhvr>
                                      <p:to>
                                        <p:strVal val="visible"/>
                                      </p:to>
                                    </p:set>
                                    <p:anim calcmode="lin" valueType="num">
                                      <p:cBhvr additive="base">
                                        <p:cTn id="39" dur="500" fill="hold"/>
                                        <p:tgtEl>
                                          <p:spTgt spid="110595">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0595">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0595">
                                            <p:txEl>
                                              <p:pRg st="10" end="10"/>
                                            </p:txEl>
                                          </p:spTgt>
                                        </p:tgtEl>
                                        <p:attrNameLst>
                                          <p:attrName>style.visibility</p:attrName>
                                        </p:attrNameLst>
                                      </p:cBhvr>
                                      <p:to>
                                        <p:strVal val="visible"/>
                                      </p:to>
                                    </p:set>
                                    <p:anim calcmode="lin" valueType="num">
                                      <p:cBhvr additive="base">
                                        <p:cTn id="43" dur="500" fill="hold"/>
                                        <p:tgtEl>
                                          <p:spTgt spid="110595">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0595">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10595">
                                            <p:txEl>
                                              <p:pRg st="11" end="11"/>
                                            </p:txEl>
                                          </p:spTgt>
                                        </p:tgtEl>
                                        <p:attrNameLst>
                                          <p:attrName>style.visibility</p:attrName>
                                        </p:attrNameLst>
                                      </p:cBhvr>
                                      <p:to>
                                        <p:strVal val="visible"/>
                                      </p:to>
                                    </p:set>
                                    <p:anim calcmode="lin" valueType="num">
                                      <p:cBhvr additive="base">
                                        <p:cTn id="47" dur="500" fill="hold"/>
                                        <p:tgtEl>
                                          <p:spTgt spid="110595">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0595">
                                            <p:txEl>
                                              <p:pRg st="11" end="11"/>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10595">
                                            <p:txEl>
                                              <p:pRg st="12" end="12"/>
                                            </p:txEl>
                                          </p:spTgt>
                                        </p:tgtEl>
                                        <p:attrNameLst>
                                          <p:attrName>style.visibility</p:attrName>
                                        </p:attrNameLst>
                                      </p:cBhvr>
                                      <p:to>
                                        <p:strVal val="visible"/>
                                      </p:to>
                                    </p:set>
                                    <p:anim calcmode="lin" valueType="num">
                                      <p:cBhvr additive="base">
                                        <p:cTn id="51" dur="500" fill="hold"/>
                                        <p:tgtEl>
                                          <p:spTgt spid="110595">
                                            <p:txEl>
                                              <p:pRg st="12" end="12"/>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10595">
                                            <p:txEl>
                                              <p:pRg st="12" end="12"/>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10595">
                                            <p:txEl>
                                              <p:pRg st="13" end="13"/>
                                            </p:txEl>
                                          </p:spTgt>
                                        </p:tgtEl>
                                        <p:attrNameLst>
                                          <p:attrName>style.visibility</p:attrName>
                                        </p:attrNameLst>
                                      </p:cBhvr>
                                      <p:to>
                                        <p:strVal val="visible"/>
                                      </p:to>
                                    </p:set>
                                    <p:anim calcmode="lin" valueType="num">
                                      <p:cBhvr additive="base">
                                        <p:cTn id="55" dur="500" fill="hold"/>
                                        <p:tgtEl>
                                          <p:spTgt spid="110595">
                                            <p:txEl>
                                              <p:pRg st="13" end="1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0595">
                                            <p:txEl>
                                              <p:pRg st="13" end="13"/>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0595">
                                            <p:txEl>
                                              <p:pRg st="14" end="14"/>
                                            </p:txEl>
                                          </p:spTgt>
                                        </p:tgtEl>
                                        <p:attrNameLst>
                                          <p:attrName>style.visibility</p:attrName>
                                        </p:attrNameLst>
                                      </p:cBhvr>
                                      <p:to>
                                        <p:strVal val="visible"/>
                                      </p:to>
                                    </p:set>
                                    <p:anim calcmode="lin" valueType="num">
                                      <p:cBhvr additive="base">
                                        <p:cTn id="59" dur="500" fill="hold"/>
                                        <p:tgtEl>
                                          <p:spTgt spid="110595">
                                            <p:txEl>
                                              <p:pRg st="14" end="14"/>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0595">
                                            <p:txEl>
                                              <p:pRg st="14" end="14"/>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10595">
                                            <p:txEl>
                                              <p:pRg st="15" end="15"/>
                                            </p:txEl>
                                          </p:spTgt>
                                        </p:tgtEl>
                                        <p:attrNameLst>
                                          <p:attrName>style.visibility</p:attrName>
                                        </p:attrNameLst>
                                      </p:cBhvr>
                                      <p:to>
                                        <p:strVal val="visible"/>
                                      </p:to>
                                    </p:set>
                                    <p:anim calcmode="lin" valueType="num">
                                      <p:cBhvr additive="base">
                                        <p:cTn id="63" dur="500" fill="hold"/>
                                        <p:tgtEl>
                                          <p:spTgt spid="110595">
                                            <p:txEl>
                                              <p:pRg st="15" end="15"/>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10595">
                                            <p:txEl>
                                              <p:pRg st="15" end="15"/>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10595">
                                            <p:txEl>
                                              <p:pRg st="16" end="16"/>
                                            </p:txEl>
                                          </p:spTgt>
                                        </p:tgtEl>
                                        <p:attrNameLst>
                                          <p:attrName>style.visibility</p:attrName>
                                        </p:attrNameLst>
                                      </p:cBhvr>
                                      <p:to>
                                        <p:strVal val="visible"/>
                                      </p:to>
                                    </p:set>
                                    <p:anim calcmode="lin" valueType="num">
                                      <p:cBhvr additive="base">
                                        <p:cTn id="67" dur="500" fill="hold"/>
                                        <p:tgtEl>
                                          <p:spTgt spid="110595">
                                            <p:txEl>
                                              <p:pRg st="16" end="1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059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10595">
                                            <p:txEl>
                                              <p:pRg st="17" end="17"/>
                                            </p:txEl>
                                          </p:spTgt>
                                        </p:tgtEl>
                                        <p:attrNameLst>
                                          <p:attrName>style.visibility</p:attrName>
                                        </p:attrNameLst>
                                      </p:cBhvr>
                                      <p:to>
                                        <p:strVal val="visible"/>
                                      </p:to>
                                    </p:set>
                                    <p:anim calcmode="lin" valueType="num">
                                      <p:cBhvr additive="base">
                                        <p:cTn id="73" dur="500" fill="hold"/>
                                        <p:tgtEl>
                                          <p:spTgt spid="110595">
                                            <p:txEl>
                                              <p:pRg st="17" end="17"/>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1059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783594E-5F84-4969-B302-5CEC5085E4C4}" type="slidenum">
              <a:rPr lang="en-US" altLang="en-US" sz="1400">
                <a:latin typeface="Tahoma" panose="020B0604030504040204" pitchFamily="34" charset="0"/>
              </a:rPr>
              <a:pPr eaLnBrk="1" hangingPunct="1"/>
              <a:t>106</a:t>
            </a:fld>
            <a:endParaRPr lang="en-US" altLang="en-US" sz="1400">
              <a:latin typeface="Tahoma" panose="020B0604030504040204" pitchFamily="34" charset="0"/>
            </a:endParaRPr>
          </a:p>
        </p:txBody>
      </p:sp>
      <p:sp>
        <p:nvSpPr>
          <p:cNvPr id="97284" name="Rectangle 2"/>
          <p:cNvSpPr>
            <a:spLocks noGrp="1" noChangeArrowheads="1"/>
          </p:cNvSpPr>
          <p:nvPr>
            <p:ph type="title"/>
          </p:nvPr>
        </p:nvSpPr>
        <p:spPr/>
        <p:txBody>
          <a:bodyPr/>
          <a:lstStyle/>
          <a:p>
            <a:pPr eaLnBrk="1" hangingPunct="1"/>
            <a:r>
              <a:rPr lang="en-US" altLang="en-US"/>
              <a:t>Building Buttons</a:t>
            </a:r>
          </a:p>
        </p:txBody>
      </p:sp>
      <p:sp>
        <p:nvSpPr>
          <p:cNvPr id="110595" name="Rectangle 3"/>
          <p:cNvSpPr>
            <a:spLocks noGrp="1" noChangeArrowheads="1"/>
          </p:cNvSpPr>
          <p:nvPr>
            <p:ph type="body" idx="1"/>
          </p:nvPr>
        </p:nvSpPr>
        <p:spPr/>
        <p:txBody>
          <a:bodyPr/>
          <a:lstStyle/>
          <a:p>
            <a:pPr eaLnBrk="1" hangingPunct="1">
              <a:lnSpc>
                <a:spcPct val="80000"/>
              </a:lnSpc>
            </a:pPr>
            <a:r>
              <a:rPr lang="en-US" altLang="en-US" sz="2800" dirty="0"/>
              <a:t>Buttons are positioned by providing a center point, width, and height.</a:t>
            </a:r>
            <a:endParaRPr lang="en-US" altLang="en-US" sz="1000" dirty="0">
              <a:latin typeface="Courier New" panose="02070309020205020404" pitchFamily="49" charset="0"/>
            </a:endParaRPr>
          </a:p>
        </p:txBody>
      </p:sp>
    </p:spTree>
    <p:extLst>
      <p:ext uri="{BB962C8B-B14F-4D97-AF65-F5344CB8AC3E}">
        <p14:creationId xmlns:p14="http://schemas.microsoft.com/office/powerpoint/2010/main" val="3865942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 calcmode="lin" valueType="num">
                                      <p:cBhvr additive="base">
                                        <p:cTn id="7"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2EE2B56-897C-4A0D-8818-03558A1E0A9E}" type="slidenum">
              <a:rPr lang="en-US" altLang="en-US" sz="1400">
                <a:latin typeface="Tahoma" panose="020B0604030504040204" pitchFamily="34" charset="0"/>
              </a:rPr>
              <a:pPr eaLnBrk="1" hangingPunct="1"/>
              <a:t>107</a:t>
            </a:fld>
            <a:endParaRPr lang="en-US" altLang="en-US" sz="1400">
              <a:latin typeface="Tahoma" panose="020B0604030504040204" pitchFamily="34" charset="0"/>
            </a:endParaRPr>
          </a:p>
        </p:txBody>
      </p:sp>
      <p:sp>
        <p:nvSpPr>
          <p:cNvPr id="98308" name="Rectangle 2"/>
          <p:cNvSpPr>
            <a:spLocks noGrp="1" noChangeArrowheads="1"/>
          </p:cNvSpPr>
          <p:nvPr>
            <p:ph type="title"/>
          </p:nvPr>
        </p:nvSpPr>
        <p:spPr/>
        <p:txBody>
          <a:bodyPr/>
          <a:lstStyle/>
          <a:p>
            <a:pPr eaLnBrk="1" hangingPunct="1"/>
            <a:r>
              <a:rPr lang="en-US" altLang="en-US"/>
              <a:t>Building Dice</a:t>
            </a:r>
          </a:p>
        </p:txBody>
      </p:sp>
      <p:sp>
        <p:nvSpPr>
          <p:cNvPr id="98309" name="Rectangle 3"/>
          <p:cNvSpPr>
            <a:spLocks noGrp="1" noChangeArrowheads="1"/>
          </p:cNvSpPr>
          <p:nvPr>
            <p:ph type="body" idx="1"/>
          </p:nvPr>
        </p:nvSpPr>
        <p:spPr/>
        <p:txBody>
          <a:bodyPr/>
          <a:lstStyle/>
          <a:p>
            <a:pPr eaLnBrk="1" hangingPunct="1"/>
            <a:r>
              <a:rPr lang="en-US" altLang="en-US"/>
              <a:t>The purpose of the </a:t>
            </a:r>
            <a:r>
              <a:rPr lang="en-US" altLang="en-US">
                <a:latin typeface="Courier New" panose="02070309020205020404" pitchFamily="49" charset="0"/>
              </a:rPr>
              <a:t>DieView</a:t>
            </a:r>
            <a:r>
              <a:rPr lang="en-US" altLang="en-US"/>
              <a:t> class is to graphically display the value of a die.</a:t>
            </a:r>
          </a:p>
          <a:p>
            <a:pPr eaLnBrk="1" hangingPunct="1"/>
            <a:r>
              <a:rPr lang="en-US" altLang="en-US"/>
              <a:t>The face of the die is a square/rectangle, and the pips/spots on the die are circles.</a:t>
            </a:r>
          </a:p>
          <a:p>
            <a:pPr eaLnBrk="1" hangingPunct="1"/>
            <a:r>
              <a:rPr lang="en-US" altLang="en-US"/>
              <a:t>As before, the </a:t>
            </a:r>
            <a:r>
              <a:rPr lang="en-US" altLang="en-US">
                <a:latin typeface="Courier New" panose="02070309020205020404" pitchFamily="49" charset="0"/>
              </a:rPr>
              <a:t>DieView</a:t>
            </a:r>
            <a:r>
              <a:rPr lang="en-US" altLang="en-US"/>
              <a:t> class will have a constructor and a method.</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3A0B1CB-3AA9-4418-8908-0E5F2F99FE00}" type="slidenum">
              <a:rPr lang="en-US" altLang="en-US" sz="1400">
                <a:latin typeface="Tahoma" panose="020B0604030504040204" pitchFamily="34" charset="0"/>
              </a:rPr>
              <a:pPr eaLnBrk="1" hangingPunct="1"/>
              <a:t>108</a:t>
            </a:fld>
            <a:endParaRPr lang="en-US" altLang="en-US" sz="1400">
              <a:latin typeface="Tahoma" panose="020B0604030504040204" pitchFamily="34" charset="0"/>
            </a:endParaRPr>
          </a:p>
        </p:txBody>
      </p:sp>
      <p:sp>
        <p:nvSpPr>
          <p:cNvPr id="99332" name="Rectangle 2"/>
          <p:cNvSpPr>
            <a:spLocks noGrp="1" noChangeArrowheads="1"/>
          </p:cNvSpPr>
          <p:nvPr>
            <p:ph type="title"/>
          </p:nvPr>
        </p:nvSpPr>
        <p:spPr/>
        <p:txBody>
          <a:bodyPr/>
          <a:lstStyle/>
          <a:p>
            <a:pPr eaLnBrk="1" hangingPunct="1"/>
            <a:r>
              <a:rPr lang="en-US" altLang="en-US"/>
              <a:t>Building Dice</a:t>
            </a:r>
          </a:p>
        </p:txBody>
      </p:sp>
      <p:sp>
        <p:nvSpPr>
          <p:cNvPr id="99333" name="Rectangle 3"/>
          <p:cNvSpPr>
            <a:spLocks noGrp="1" noChangeArrowheads="1"/>
          </p:cNvSpPr>
          <p:nvPr>
            <p:ph type="body" idx="1"/>
          </p:nvPr>
        </p:nvSpPr>
        <p:spPr/>
        <p:txBody>
          <a:bodyPr/>
          <a:lstStyle/>
          <a:p>
            <a:pPr eaLnBrk="1" hangingPunct="1"/>
            <a:r>
              <a:rPr lang="en-US" altLang="en-US" b="1"/>
              <a:t>constructor</a:t>
            </a:r>
            <a:r>
              <a:rPr lang="en-US" altLang="en-US"/>
              <a:t> </a:t>
            </a:r>
            <a:r>
              <a:rPr lang="en-US" altLang="en-US">
                <a:latin typeface="Times New Roman" panose="02020603050405020304" pitchFamily="18" charset="0"/>
              </a:rPr>
              <a:t>–</a:t>
            </a:r>
            <a:r>
              <a:rPr lang="en-US" altLang="en-US"/>
              <a:t> Create a die in a window. We will specify the window, the center point of the die, and the size of the die as parameters.</a:t>
            </a:r>
          </a:p>
          <a:p>
            <a:pPr eaLnBrk="1" hangingPunct="1"/>
            <a:r>
              <a:rPr lang="en-US" altLang="en-US" b="1"/>
              <a:t>setValue</a:t>
            </a:r>
            <a:r>
              <a:rPr lang="en-US" altLang="en-US"/>
              <a:t> </a:t>
            </a:r>
            <a:r>
              <a:rPr lang="en-US" altLang="en-US">
                <a:latin typeface="Times New Roman" panose="02020603050405020304" pitchFamily="18" charset="0"/>
              </a:rPr>
              <a:t>–</a:t>
            </a:r>
            <a:r>
              <a:rPr lang="en-US" altLang="en-US"/>
              <a:t> Change the view to show a given value. The value to display will be passed as a parameter.</a:t>
            </a:r>
            <a:endParaRPr lang="en-US" altLang="en-US" b="1"/>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EDAED6E-1F25-498B-91E3-9E22CB4DC875}" type="slidenum">
              <a:rPr lang="en-US" altLang="en-US" sz="1400">
                <a:latin typeface="Tahoma" panose="020B0604030504040204" pitchFamily="34" charset="0"/>
              </a:rPr>
              <a:pPr eaLnBrk="1" hangingPunct="1"/>
              <a:t>109</a:t>
            </a:fld>
            <a:endParaRPr lang="en-US" altLang="en-US" sz="1400">
              <a:latin typeface="Tahoma" panose="020B0604030504040204" pitchFamily="34" charset="0"/>
            </a:endParaRPr>
          </a:p>
        </p:txBody>
      </p:sp>
      <p:sp>
        <p:nvSpPr>
          <p:cNvPr id="100356" name="Rectangle 2"/>
          <p:cNvSpPr>
            <a:spLocks noGrp="1" noChangeArrowheads="1"/>
          </p:cNvSpPr>
          <p:nvPr>
            <p:ph type="title"/>
          </p:nvPr>
        </p:nvSpPr>
        <p:spPr/>
        <p:txBody>
          <a:bodyPr/>
          <a:lstStyle/>
          <a:p>
            <a:pPr eaLnBrk="1" hangingPunct="1"/>
            <a:r>
              <a:rPr lang="en-US" altLang="en-US"/>
              <a:t>Building Dice</a:t>
            </a:r>
          </a:p>
        </p:txBody>
      </p:sp>
      <p:sp>
        <p:nvSpPr>
          <p:cNvPr id="100357" name="Rectangle 3"/>
          <p:cNvSpPr>
            <a:spLocks noGrp="1" noChangeArrowheads="1"/>
          </p:cNvSpPr>
          <p:nvPr>
            <p:ph type="body" idx="1"/>
          </p:nvPr>
        </p:nvSpPr>
        <p:spPr/>
        <p:txBody>
          <a:bodyPr/>
          <a:lstStyle/>
          <a:p>
            <a:pPr eaLnBrk="1" hangingPunct="1"/>
            <a:r>
              <a:rPr lang="en-US" altLang="en-US"/>
              <a:t>Clearly, the hardest part of this will be to turn on the pips on the die to represent the current value of the die.</a:t>
            </a:r>
          </a:p>
          <a:p>
            <a:pPr eaLnBrk="1" hangingPunct="1"/>
            <a:r>
              <a:rPr lang="en-US" altLang="en-US"/>
              <a:t>One approach is to pre-place the pips, and make them the same color as the die. When the spot is turned on, it will be redrawn with a darker color.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95B8FAE-C61C-45BC-BA44-F37A733D1E3E}"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sp>
        <p:nvSpPr>
          <p:cNvPr id="14340" name="Rectangle 2"/>
          <p:cNvSpPr>
            <a:spLocks noGrp="1" noChangeArrowheads="1"/>
          </p:cNvSpPr>
          <p:nvPr>
            <p:ph type="title"/>
          </p:nvPr>
        </p:nvSpPr>
        <p:spPr/>
        <p:txBody>
          <a:bodyPr/>
          <a:lstStyle/>
          <a:p>
            <a:pPr eaLnBrk="1" hangingPunct="1"/>
            <a:r>
              <a:rPr lang="en-US" altLang="en-US"/>
              <a:t>Cannonball Program Specification</a:t>
            </a:r>
          </a:p>
        </p:txBody>
      </p:sp>
      <p:sp>
        <p:nvSpPr>
          <p:cNvPr id="18435" name="Rectangle 3"/>
          <p:cNvSpPr>
            <a:spLocks noGrp="1" noChangeArrowheads="1"/>
          </p:cNvSpPr>
          <p:nvPr>
            <p:ph type="body" idx="1"/>
          </p:nvPr>
        </p:nvSpPr>
        <p:spPr/>
        <p:txBody>
          <a:bodyPr/>
          <a:lstStyle/>
          <a:p>
            <a:pPr eaLnBrk="1" hangingPunct="1"/>
            <a:r>
              <a:rPr lang="en-US" altLang="en-US"/>
              <a:t>Let</a:t>
            </a:r>
            <a:r>
              <a:rPr lang="en-US" altLang="en-US">
                <a:latin typeface="Times New Roman" panose="02020603050405020304" pitchFamily="18" charset="0"/>
              </a:rPr>
              <a:t>’</a:t>
            </a:r>
            <a:r>
              <a:rPr lang="en-US" altLang="en-US"/>
              <a:t>s try to write a program that simulates the flight of a cannonball or other projectile.</a:t>
            </a:r>
          </a:p>
          <a:p>
            <a:pPr eaLnBrk="1" hangingPunct="1"/>
            <a:r>
              <a:rPr lang="en-US" altLang="en-US"/>
              <a:t>We</a:t>
            </a:r>
            <a:r>
              <a:rPr lang="en-US" altLang="en-US">
                <a:latin typeface="Times New Roman" panose="02020603050405020304" pitchFamily="18" charset="0"/>
              </a:rPr>
              <a:t>’</a:t>
            </a:r>
            <a:r>
              <a:rPr lang="en-US" altLang="en-US"/>
              <a:t>re interested in how far the cannonball will travel when fired at various launch angles and initial velocities.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6D7F021-27BA-431A-9E81-790A69DC6E54}" type="slidenum">
              <a:rPr lang="en-US" altLang="en-US" sz="1400">
                <a:latin typeface="Tahoma" panose="020B0604030504040204" pitchFamily="34" charset="0"/>
              </a:rPr>
              <a:pPr eaLnBrk="1" hangingPunct="1"/>
              <a:t>110</a:t>
            </a:fld>
            <a:endParaRPr lang="en-US" altLang="en-US" sz="1400">
              <a:latin typeface="Tahoma" panose="020B0604030504040204" pitchFamily="34" charset="0"/>
            </a:endParaRPr>
          </a:p>
        </p:txBody>
      </p:sp>
      <p:sp>
        <p:nvSpPr>
          <p:cNvPr id="101380" name="Rectangle 2"/>
          <p:cNvSpPr>
            <a:spLocks noGrp="1" noChangeArrowheads="1"/>
          </p:cNvSpPr>
          <p:nvPr>
            <p:ph type="title"/>
          </p:nvPr>
        </p:nvSpPr>
        <p:spPr/>
        <p:txBody>
          <a:bodyPr/>
          <a:lstStyle/>
          <a:p>
            <a:pPr eaLnBrk="1" hangingPunct="1"/>
            <a:r>
              <a:rPr lang="en-US" altLang="en-US"/>
              <a:t>Building Dice</a:t>
            </a:r>
          </a:p>
        </p:txBody>
      </p:sp>
      <p:sp>
        <p:nvSpPr>
          <p:cNvPr id="101381" name="Rectangle 3"/>
          <p:cNvSpPr>
            <a:spLocks noGrp="1" noChangeArrowheads="1"/>
          </p:cNvSpPr>
          <p:nvPr>
            <p:ph type="body" idx="1"/>
          </p:nvPr>
        </p:nvSpPr>
        <p:spPr/>
        <p:txBody>
          <a:bodyPr/>
          <a:lstStyle/>
          <a:p>
            <a:pPr eaLnBrk="1" hangingPunct="1"/>
            <a:r>
              <a:rPr lang="en-US" altLang="en-US"/>
              <a:t>A standard die will need seven pips -- a column of three on the left and right sides, and one in the center.</a:t>
            </a:r>
          </a:p>
          <a:p>
            <a:pPr eaLnBrk="1" hangingPunct="1"/>
            <a:r>
              <a:rPr lang="en-US" altLang="en-US"/>
              <a:t>The constructor will create the background square and the seven circles. </a:t>
            </a:r>
            <a:r>
              <a:rPr lang="en-US" altLang="en-US">
                <a:latin typeface="Courier New" panose="02070309020205020404" pitchFamily="49" charset="0"/>
              </a:rPr>
              <a:t>setValue</a:t>
            </a:r>
            <a:r>
              <a:rPr lang="en-US" altLang="en-US"/>
              <a:t> will set the colors of the circles based on the value of the die.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E318DAE-AC90-457D-BD89-804A513BAC1D}" type="slidenum">
              <a:rPr lang="en-US" altLang="en-US" sz="1400">
                <a:latin typeface="Tahoma" panose="020B0604030504040204" pitchFamily="34" charset="0"/>
              </a:rPr>
              <a:pPr eaLnBrk="1" hangingPunct="1"/>
              <a:t>111</a:t>
            </a:fld>
            <a:endParaRPr lang="en-US" altLang="en-US" sz="1400">
              <a:latin typeface="Tahoma" panose="020B0604030504040204" pitchFamily="34" charset="0"/>
            </a:endParaRPr>
          </a:p>
        </p:txBody>
      </p:sp>
      <p:sp>
        <p:nvSpPr>
          <p:cNvPr id="102404" name="Rectangle 2"/>
          <p:cNvSpPr>
            <a:spLocks noGrp="1" noChangeArrowheads="1"/>
          </p:cNvSpPr>
          <p:nvPr>
            <p:ph type="title"/>
          </p:nvPr>
        </p:nvSpPr>
        <p:spPr/>
        <p:txBody>
          <a:bodyPr/>
          <a:lstStyle/>
          <a:p>
            <a:pPr eaLnBrk="1" hangingPunct="1"/>
            <a:r>
              <a:rPr lang="en-US" altLang="en-US"/>
              <a:t>Building Dice</a:t>
            </a:r>
          </a:p>
        </p:txBody>
      </p:sp>
      <p:sp>
        <p:nvSpPr>
          <p:cNvPr id="102405" name="Rectangle 3"/>
          <p:cNvSpPr>
            <a:spLocks noGrp="1" noChangeArrowheads="1"/>
          </p:cNvSpPr>
          <p:nvPr>
            <p:ph type="body" idx="1"/>
          </p:nvPr>
        </p:nvSpPr>
        <p:spPr>
          <a:xfrm>
            <a:off x="2674938" y="1828800"/>
            <a:ext cx="7772400" cy="4114800"/>
          </a:xfrm>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dieview.py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 widget for displaying the value of a die</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graphics import *</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class </a:t>
            </a:r>
            <a:r>
              <a:rPr lang="en-US" altLang="en-US" sz="1400" dirty="0" err="1">
                <a:latin typeface="Courier New" panose="02070309020205020404" pitchFamily="49" charset="0"/>
              </a:rPr>
              <a:t>DieView</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is a widget that displays a graphical representation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 a standard six-sided die."""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__</a:t>
            </a:r>
            <a:r>
              <a:rPr lang="en-US" altLang="en-US" sz="1400" dirty="0" err="1">
                <a:latin typeface="Courier New" panose="02070309020205020404" pitchFamily="49" charset="0"/>
              </a:rPr>
              <a:t>init</a:t>
            </a:r>
            <a:r>
              <a:rPr lang="en-US" altLang="en-US" sz="1400" dirty="0">
                <a:latin typeface="Courier New" panose="02070309020205020404" pitchFamily="49" charset="0"/>
              </a:rPr>
              <a:t>__(self, win, center, size):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"""Create a view of a die, e.g.:</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d1 = </a:t>
            </a:r>
            <a:r>
              <a:rPr lang="en-US" altLang="en-US" sz="1400" dirty="0" err="1">
                <a:latin typeface="Courier New" panose="02070309020205020404" pitchFamily="49" charset="0"/>
              </a:rPr>
              <a:t>GDie</a:t>
            </a:r>
            <a:r>
              <a:rPr lang="en-US" altLang="en-US" sz="1400" dirty="0">
                <a:latin typeface="Courier New" panose="02070309020205020404" pitchFamily="49" charset="0"/>
              </a:rPr>
              <a:t>(</a:t>
            </a:r>
            <a:r>
              <a:rPr lang="en-US" altLang="en-US" sz="1400" dirty="0" err="1">
                <a:latin typeface="Courier New" panose="02070309020205020404" pitchFamily="49" charset="0"/>
              </a:rPr>
              <a:t>myWin</a:t>
            </a:r>
            <a:r>
              <a:rPr lang="en-US" altLang="en-US" sz="1400" dirty="0">
                <a:latin typeface="Courier New" panose="02070309020205020404" pitchFamily="49" charset="0"/>
              </a:rPr>
              <a:t>, Point(40,50), 20)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creates a die centered at (40,50) having sides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 length 20."""</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first </a:t>
            </a:r>
            <a:r>
              <a:rPr lang="en-US" altLang="en-US" sz="1400" dirty="0" err="1">
                <a:latin typeface="Courier New" panose="02070309020205020404" pitchFamily="49" charset="0"/>
              </a:rPr>
              <a:t>defind</a:t>
            </a:r>
            <a:r>
              <a:rPr lang="en-US" altLang="en-US" sz="1400" dirty="0">
                <a:latin typeface="Courier New" panose="02070309020205020404" pitchFamily="49" charset="0"/>
              </a:rPr>
              <a:t> some standard values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self.win</a:t>
            </a:r>
            <a:r>
              <a:rPr lang="en-US" altLang="en-US" sz="1400" dirty="0">
                <a:latin typeface="Courier New" panose="02070309020205020404" pitchFamily="49" charset="0"/>
              </a:rPr>
              <a:t> = win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 = "white" # color of die face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 = "black" # color of the pips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self.psize</a:t>
            </a:r>
            <a:r>
              <a:rPr lang="en-US" altLang="en-US" sz="1400" dirty="0">
                <a:latin typeface="Courier New" panose="02070309020205020404" pitchFamily="49" charset="0"/>
              </a:rPr>
              <a:t> = 0.1 * size   # radius of each pip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hsize</a:t>
            </a:r>
            <a:r>
              <a:rPr lang="en-US" altLang="en-US" sz="1400" dirty="0">
                <a:latin typeface="Courier New" panose="02070309020205020404" pitchFamily="49" charset="0"/>
              </a:rPr>
              <a:t> = size / 2.0        # half of size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offset = 0.6 * </a:t>
            </a:r>
            <a:r>
              <a:rPr lang="en-US" altLang="en-US" sz="1400" dirty="0" err="1">
                <a:latin typeface="Courier New" panose="02070309020205020404" pitchFamily="49" charset="0"/>
              </a:rPr>
              <a:t>hsize</a:t>
            </a:r>
            <a:r>
              <a:rPr lang="en-US" altLang="en-US" sz="1400" dirty="0">
                <a:latin typeface="Courier New" panose="02070309020205020404" pitchFamily="49" charset="0"/>
              </a:rPr>
              <a:t>      # distance from center to outer pip</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C0A5F74-370E-46D4-96DA-A39114FEAADF}" type="slidenum">
              <a:rPr lang="en-US" altLang="en-US" sz="1400">
                <a:latin typeface="Tahoma" panose="020B0604030504040204" pitchFamily="34" charset="0"/>
              </a:rPr>
              <a:pPr eaLnBrk="1" hangingPunct="1"/>
              <a:t>112</a:t>
            </a:fld>
            <a:endParaRPr lang="en-US" altLang="en-US" sz="1400">
              <a:latin typeface="Tahoma" panose="020B0604030504040204" pitchFamily="34" charset="0"/>
            </a:endParaRPr>
          </a:p>
        </p:txBody>
      </p:sp>
      <p:sp>
        <p:nvSpPr>
          <p:cNvPr id="103428" name="Rectangle 2"/>
          <p:cNvSpPr>
            <a:spLocks noGrp="1" noChangeArrowheads="1"/>
          </p:cNvSpPr>
          <p:nvPr>
            <p:ph type="title"/>
          </p:nvPr>
        </p:nvSpPr>
        <p:spPr/>
        <p:txBody>
          <a:bodyPr/>
          <a:lstStyle/>
          <a:p>
            <a:pPr eaLnBrk="1" hangingPunct="1"/>
            <a:r>
              <a:rPr lang="en-US" altLang="en-US"/>
              <a:t>Building Dice</a:t>
            </a:r>
          </a:p>
        </p:txBody>
      </p:sp>
      <p:sp>
        <p:nvSpPr>
          <p:cNvPr id="10342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a square for the face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cx, cy = </a:t>
            </a:r>
            <a:r>
              <a:rPr lang="en-US" altLang="en-US" sz="1400" dirty="0" err="1">
                <a:latin typeface="Courier New" panose="02070309020205020404" pitchFamily="49" charset="0"/>
              </a:rPr>
              <a:t>center.getX</a:t>
            </a:r>
            <a:r>
              <a:rPr lang="en-US" altLang="en-US" sz="1400" dirty="0">
                <a:latin typeface="Courier New" panose="02070309020205020404" pitchFamily="49" charset="0"/>
              </a:rPr>
              <a:t>(), </a:t>
            </a:r>
            <a:r>
              <a:rPr lang="en-US" altLang="en-US" sz="1400" dirty="0" err="1">
                <a:latin typeface="Courier New" panose="02070309020205020404" pitchFamily="49" charset="0"/>
              </a:rPr>
              <a:t>center.getY</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p1 = Point(cx-</a:t>
            </a:r>
            <a:r>
              <a:rPr lang="en-US" altLang="en-US" sz="1400" dirty="0" err="1">
                <a:latin typeface="Courier New" panose="02070309020205020404" pitchFamily="49" charset="0"/>
              </a:rPr>
              <a:t>hsize</a:t>
            </a:r>
            <a:r>
              <a:rPr lang="en-US" altLang="en-US" sz="1400" dirty="0">
                <a:latin typeface="Courier New" panose="02070309020205020404" pitchFamily="49" charset="0"/>
              </a:rPr>
              <a:t>, cy-</a:t>
            </a:r>
            <a:r>
              <a:rPr lang="en-US" altLang="en-US" sz="1400" dirty="0" err="1">
                <a:latin typeface="Courier New" panose="02070309020205020404" pitchFamily="49" charset="0"/>
              </a:rPr>
              <a:t>hsize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p2 = Point(</a:t>
            </a:r>
            <a:r>
              <a:rPr lang="en-US" altLang="en-US" sz="1400" dirty="0" err="1">
                <a:latin typeface="Courier New" panose="02070309020205020404" pitchFamily="49" charset="0"/>
              </a:rPr>
              <a:t>cx+hsize</a:t>
            </a:r>
            <a:r>
              <a:rPr lang="en-US" altLang="en-US" sz="1400" dirty="0">
                <a:latin typeface="Courier New" panose="02070309020205020404" pitchFamily="49" charset="0"/>
              </a:rPr>
              <a:t>, </a:t>
            </a:r>
            <a:r>
              <a:rPr lang="en-US" altLang="en-US" sz="1400" dirty="0" err="1">
                <a:latin typeface="Courier New" panose="02070309020205020404" pitchFamily="49" charset="0"/>
              </a:rPr>
              <a:t>cy+hsize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a:t>
            </a:r>
            <a:r>
              <a:rPr lang="en-US" altLang="en-US" sz="1400" dirty="0">
                <a:latin typeface="Courier New" panose="02070309020205020404" pitchFamily="49" charset="0"/>
              </a:rPr>
              <a:t> = Rectangle(p1,p2)</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rect.draw</a:t>
            </a:r>
            <a:r>
              <a:rPr lang="en-US" altLang="en-US" sz="1400" dirty="0">
                <a:latin typeface="Courier New" panose="02070309020205020404" pitchFamily="49" charset="0"/>
              </a:rPr>
              <a:t>(win)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rect.setFill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a list of 7 circles for standard pip locations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self.pips</a:t>
            </a:r>
            <a:r>
              <a:rPr lang="en-US" altLang="en-US" sz="1400" dirty="0">
                <a:latin typeface="Courier New" panose="02070309020205020404" pitchFamily="49" charset="0"/>
              </a:rPr>
              <a:t> =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(cx-offset, cy-offset)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(cx-offset,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(cx-offset, </a:t>
            </a:r>
            <a:r>
              <a:rPr lang="en-US" altLang="en-US" sz="1400" dirty="0" err="1">
                <a:latin typeface="Courier New" panose="02070309020205020404" pitchFamily="49" charset="0"/>
              </a:rPr>
              <a:t>cy+offset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(cx,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cy-offset)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cy)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self._</a:t>
            </a:r>
            <a:r>
              <a:rPr lang="en-US" altLang="en-US" sz="1400" dirty="0" err="1">
                <a:latin typeface="Courier New" panose="02070309020205020404" pitchFamily="49" charset="0"/>
              </a:rPr>
              <a:t>addPip</a:t>
            </a:r>
            <a:r>
              <a:rPr lang="en-US" altLang="en-US" sz="1400" dirty="0">
                <a:latin typeface="Courier New" panose="02070309020205020404" pitchFamily="49" charset="0"/>
              </a:rPr>
              <a:t>(</a:t>
            </a:r>
            <a:r>
              <a:rPr lang="en-US" altLang="en-US" sz="1400" dirty="0" err="1">
                <a:latin typeface="Courier New" panose="02070309020205020404" pitchFamily="49" charset="0"/>
              </a:rPr>
              <a:t>cx+offset</a:t>
            </a:r>
            <a:r>
              <a:rPr lang="en-US" altLang="en-US" sz="1400" dirty="0">
                <a:latin typeface="Courier New" panose="02070309020205020404" pitchFamily="49" charset="0"/>
              </a:rPr>
              <a:t>, </a:t>
            </a:r>
            <a:r>
              <a:rPr lang="en-US" altLang="en-US" sz="1400" dirty="0" err="1">
                <a:latin typeface="Courier New" panose="02070309020205020404" pitchFamily="49" charset="0"/>
              </a:rPr>
              <a:t>cy+offset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self.onTable</a:t>
            </a:r>
            <a:r>
              <a:rPr lang="en-US" altLang="en-US" sz="1400" dirty="0">
                <a:latin typeface="Courier New" panose="02070309020205020404" pitchFamily="49" charset="0"/>
              </a:rPr>
              <a:t> = [[], [3], [2,4], [2,3,4], [0,2,4,6], [0,2,3,4,6], [0,1,2,4,5,6]]</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self.setValue</a:t>
            </a:r>
            <a:r>
              <a:rPr lang="en-US" altLang="en-US" sz="1400" dirty="0">
                <a:latin typeface="Courier New" panose="02070309020205020404" pitchFamily="49" charset="0"/>
              </a:rPr>
              <a:t>(1)</a:t>
            </a:r>
          </a:p>
          <a:p>
            <a:pPr eaLnBrk="1" hangingPunct="1">
              <a:lnSpc>
                <a:spcPct val="80000"/>
              </a:lnSpc>
            </a:pPr>
            <a:endParaRPr lang="en-US" altLang="en-US" sz="1400" dirty="0">
              <a:latin typeface="Courier New" panose="020703090202050204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FF791B6-5CB4-452C-BE2A-4CDA240DA6BF}" type="slidenum">
              <a:rPr lang="en-US" altLang="en-US" sz="1400">
                <a:latin typeface="Tahoma" panose="020B0604030504040204" pitchFamily="34" charset="0"/>
              </a:rPr>
              <a:pPr eaLnBrk="1" hangingPunct="1"/>
              <a:t>113</a:t>
            </a:fld>
            <a:endParaRPr lang="en-US" altLang="en-US" sz="1400">
              <a:latin typeface="Tahoma" panose="020B0604030504040204" pitchFamily="34" charset="0"/>
            </a:endParaRPr>
          </a:p>
        </p:txBody>
      </p:sp>
      <p:sp>
        <p:nvSpPr>
          <p:cNvPr id="104452" name="Rectangle 2"/>
          <p:cNvSpPr>
            <a:spLocks noGrp="1" noChangeArrowheads="1"/>
          </p:cNvSpPr>
          <p:nvPr>
            <p:ph type="title"/>
          </p:nvPr>
        </p:nvSpPr>
        <p:spPr/>
        <p:txBody>
          <a:bodyPr/>
          <a:lstStyle/>
          <a:p>
            <a:pPr eaLnBrk="1" hangingPunct="1"/>
            <a:r>
              <a:rPr lang="en-US" altLang="en-US"/>
              <a:t>Building Dice</a:t>
            </a:r>
          </a:p>
        </p:txBody>
      </p:sp>
      <p:sp>
        <p:nvSpPr>
          <p:cNvPr id="10445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def _</a:t>
            </a:r>
            <a:r>
              <a:rPr lang="en-US" altLang="en-US" sz="1400" dirty="0" err="1">
                <a:latin typeface="Courier New" panose="02070309020205020404" pitchFamily="49" charset="0"/>
              </a:rPr>
              <a:t>addPip</a:t>
            </a:r>
            <a:r>
              <a:rPr lang="en-US" altLang="en-US" sz="1400" dirty="0">
                <a:latin typeface="Courier New" panose="02070309020205020404" pitchFamily="49" charset="0"/>
              </a:rPr>
              <a:t>(self, x, 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"""Internal helper method to draw a pip at (</a:t>
            </a:r>
            <a:r>
              <a:rPr lang="en-US" altLang="en-US" sz="1400" dirty="0" err="1">
                <a:latin typeface="Courier New" panose="02070309020205020404" pitchFamily="49" charset="0"/>
              </a:rPr>
              <a:t>x,y</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pip = Circle(Point(</a:t>
            </a:r>
            <a:r>
              <a:rPr lang="en-US" altLang="en-US" sz="1400" dirty="0" err="1">
                <a:latin typeface="Courier New" panose="02070309020205020404" pitchFamily="49" charset="0"/>
              </a:rPr>
              <a:t>x,y</a:t>
            </a:r>
            <a:r>
              <a:rPr lang="en-US" altLang="en-US" sz="1400" dirty="0">
                <a:latin typeface="Courier New" panose="02070309020205020404" pitchFamily="49" charset="0"/>
              </a:rPr>
              <a:t>), </a:t>
            </a:r>
            <a:r>
              <a:rPr lang="en-US" altLang="en-US" sz="1400" dirty="0" err="1">
                <a:latin typeface="Courier New" panose="02070309020205020404" pitchFamily="49" charset="0"/>
              </a:rPr>
              <a:t>self.psize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pip.setOutline</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pip.draw</a:t>
            </a:r>
            <a:r>
              <a:rPr lang="en-US" altLang="en-US" sz="1400" dirty="0">
                <a:latin typeface="Courier New" panose="02070309020205020404" pitchFamily="49" charset="0"/>
              </a:rPr>
              <a:t>(</a:t>
            </a:r>
            <a:r>
              <a:rPr lang="en-US" altLang="en-US" sz="1400" dirty="0" err="1">
                <a:latin typeface="Courier New" panose="02070309020205020404" pitchFamily="49" charset="0"/>
              </a:rPr>
              <a:t>self.win</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self.pips.append</a:t>
            </a:r>
            <a:r>
              <a:rPr lang="en-US" altLang="en-US" sz="1400" dirty="0">
                <a:latin typeface="Courier New" panose="02070309020205020404" pitchFamily="49" charset="0"/>
              </a:rPr>
              <a:t>(pip)</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setValue</a:t>
            </a:r>
            <a:r>
              <a:rPr lang="en-US" altLang="en-US" sz="1400" dirty="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Set this die to display value."""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turn all pips off</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for pip in </a:t>
            </a:r>
            <a:r>
              <a:rPr lang="en-US" altLang="en-US" sz="1400" dirty="0" err="1">
                <a:latin typeface="Courier New" panose="02070309020205020404" pitchFamily="49" charset="0"/>
              </a:rPr>
              <a:t>self.pips</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pip.setFill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self.background</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Turn the appropriate pips 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onlist</a:t>
            </a:r>
            <a:r>
              <a:rPr lang="en-US" altLang="en-US" sz="1400" dirty="0">
                <a:latin typeface="Courier New" panose="02070309020205020404" pitchFamily="49" charset="0"/>
              </a:rPr>
              <a:t> = </a:t>
            </a:r>
            <a:r>
              <a:rPr lang="en-US" altLang="en-US" sz="1400" dirty="0" err="1">
                <a:latin typeface="Courier New" panose="02070309020205020404" pitchFamily="49" charset="0"/>
              </a:rPr>
              <a:t>self.onTable</a:t>
            </a:r>
            <a:r>
              <a:rPr lang="en-US" altLang="en-US" sz="1400" dirty="0">
                <a:latin typeface="Courier New" panose="02070309020205020404" pitchFamily="49" charset="0"/>
              </a:rPr>
              <a:t>[value]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for </a:t>
            </a:r>
            <a:r>
              <a:rPr lang="en-US" altLang="en-US" sz="1400" dirty="0" err="1">
                <a:latin typeface="Courier New" panose="02070309020205020404" pitchFamily="49" charset="0"/>
              </a:rPr>
              <a:t>i</a:t>
            </a:r>
            <a:r>
              <a:rPr lang="en-US" altLang="en-US" sz="1400" dirty="0">
                <a:latin typeface="Courier New" panose="02070309020205020404" pitchFamily="49" charset="0"/>
              </a:rPr>
              <a:t> in </a:t>
            </a:r>
            <a:r>
              <a:rPr lang="en-US" altLang="en-US" sz="1400" dirty="0" err="1">
                <a:latin typeface="Courier New" panose="02070309020205020404" pitchFamily="49" charset="0"/>
              </a:rPr>
              <a:t>onlist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self.pips</a:t>
            </a:r>
            <a:r>
              <a:rPr lang="en-US" altLang="en-US" sz="1400" dirty="0">
                <a:latin typeface="Courier New" panose="02070309020205020404" pitchFamily="49" charset="0"/>
              </a:rPr>
              <a:t>[</a:t>
            </a:r>
            <a:r>
              <a:rPr lang="en-US" altLang="en-US" sz="1400" dirty="0" err="1">
                <a:latin typeface="Courier New" panose="02070309020205020404" pitchFamily="49" charset="0"/>
              </a:rPr>
              <a:t>i</a:t>
            </a:r>
            <a:r>
              <a:rPr lang="en-US" altLang="en-US" sz="1400" dirty="0">
                <a:latin typeface="Courier New" panose="02070309020205020404" pitchFamily="49" charset="0"/>
              </a:rPr>
              <a:t>].</a:t>
            </a:r>
            <a:r>
              <a:rPr lang="en-US" altLang="en-US" sz="1400" dirty="0" err="1">
                <a:latin typeface="Courier New" panose="02070309020205020404" pitchFamily="49" charset="0"/>
              </a:rPr>
              <a:t>setFill</a:t>
            </a:r>
            <a:r>
              <a:rPr lang="en-US" altLang="en-US" sz="1400" dirty="0">
                <a:latin typeface="Courier New" panose="02070309020205020404" pitchFamily="49" charset="0"/>
              </a:rPr>
              <a:t>(</a:t>
            </a:r>
            <a:r>
              <a:rPr lang="en-US" altLang="en-US" sz="1400" dirty="0" err="1">
                <a:latin typeface="Courier New" panose="02070309020205020404" pitchFamily="49" charset="0"/>
              </a:rPr>
              <a:t>self.foreground</a:t>
            </a:r>
            <a:r>
              <a:rPr lang="en-US" altLang="en-US" sz="1400" dirty="0">
                <a:latin typeface="Courier New" panose="02070309020205020404" pitchFamily="49" charset="0"/>
              </a:rPr>
              <a:t>)</a:t>
            </a:r>
          </a:p>
          <a:p>
            <a:pPr eaLnBrk="1" hangingPunct="1">
              <a:lnSpc>
                <a:spcPct val="80000"/>
              </a:lnSpc>
            </a:pPr>
            <a:endParaRPr lang="en-US" altLang="en-US" sz="1400" dirty="0">
              <a:latin typeface="Courier New" panose="02070309020205020404" pitchFamily="49"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448420-351C-4CB3-A6DD-E7625BF0A900}" type="slidenum">
              <a:rPr lang="en-US" altLang="en-US" sz="1400">
                <a:latin typeface="Tahoma" panose="020B0604030504040204" pitchFamily="34" charset="0"/>
              </a:rPr>
              <a:pPr eaLnBrk="1" hangingPunct="1"/>
              <a:t>114</a:t>
            </a:fld>
            <a:endParaRPr lang="en-US" altLang="en-US" sz="1400">
              <a:latin typeface="Tahoma" panose="020B0604030504040204" pitchFamily="34" charset="0"/>
            </a:endParaRPr>
          </a:p>
        </p:txBody>
      </p:sp>
      <p:sp>
        <p:nvSpPr>
          <p:cNvPr id="106500" name="Rectangle 2"/>
          <p:cNvSpPr>
            <a:spLocks noGrp="1" noChangeArrowheads="1"/>
          </p:cNvSpPr>
          <p:nvPr>
            <p:ph type="title"/>
          </p:nvPr>
        </p:nvSpPr>
        <p:spPr/>
        <p:txBody>
          <a:bodyPr/>
          <a:lstStyle/>
          <a:p>
            <a:pPr eaLnBrk="1" hangingPunct="1"/>
            <a:r>
              <a:rPr lang="en-US" altLang="en-US"/>
              <a:t>Building Dice</a:t>
            </a:r>
          </a:p>
        </p:txBody>
      </p:sp>
      <p:sp>
        <p:nvSpPr>
          <p:cNvPr id="106501" name="Rectangle 3"/>
          <p:cNvSpPr>
            <a:spLocks noGrp="1" noChangeArrowheads="1"/>
          </p:cNvSpPr>
          <p:nvPr>
            <p:ph type="body" idx="1"/>
          </p:nvPr>
        </p:nvSpPr>
        <p:spPr/>
        <p:txBody>
          <a:bodyPr/>
          <a:lstStyle/>
          <a:p>
            <a:pPr eaLnBrk="1" hangingPunct="1"/>
            <a:r>
              <a:rPr lang="en-US" altLang="en-US" sz="2800"/>
              <a:t>Things to notice:</a:t>
            </a:r>
          </a:p>
          <a:p>
            <a:pPr lvl="1" eaLnBrk="1" hangingPunct="1"/>
            <a:r>
              <a:rPr lang="en-US" altLang="en-US" sz="2400"/>
              <a:t>The size of the spots being 1/10 of the size of the die was determined by trial and error.</a:t>
            </a:r>
          </a:p>
          <a:p>
            <a:pPr lvl="1" eaLnBrk="1" hangingPunct="1"/>
            <a:r>
              <a:rPr lang="en-US" altLang="en-US" sz="2400"/>
              <a:t>We define and calculate various attributes of the die in the constructor and then use them in other methods and functions within the class so that if we wanted to change the appearance, all those values and the code to go with them is in one place, rather than throughout the class.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0E748B1-DC29-4123-9CB7-C28D3A6318C8}" type="slidenum">
              <a:rPr lang="en-US" altLang="en-US" sz="1400">
                <a:latin typeface="Tahoma" panose="020B0604030504040204" pitchFamily="34" charset="0"/>
              </a:rPr>
              <a:pPr eaLnBrk="1" hangingPunct="1"/>
              <a:t>115</a:t>
            </a:fld>
            <a:endParaRPr lang="en-US" altLang="en-US" sz="1400">
              <a:latin typeface="Tahoma" panose="020B0604030504040204" pitchFamily="34" charset="0"/>
            </a:endParaRPr>
          </a:p>
        </p:txBody>
      </p:sp>
      <p:sp>
        <p:nvSpPr>
          <p:cNvPr id="107524" name="Rectangle 2"/>
          <p:cNvSpPr>
            <a:spLocks noGrp="1" noChangeArrowheads="1"/>
          </p:cNvSpPr>
          <p:nvPr>
            <p:ph type="title"/>
          </p:nvPr>
        </p:nvSpPr>
        <p:spPr/>
        <p:txBody>
          <a:bodyPr/>
          <a:lstStyle/>
          <a:p>
            <a:pPr eaLnBrk="1" hangingPunct="1"/>
            <a:r>
              <a:rPr lang="en-US" altLang="en-US"/>
              <a:t>Building Dice</a:t>
            </a:r>
          </a:p>
        </p:txBody>
      </p:sp>
      <p:sp>
        <p:nvSpPr>
          <p:cNvPr id="107525" name="Rectangle 3"/>
          <p:cNvSpPr>
            <a:spLocks noGrp="1" noChangeArrowheads="1"/>
          </p:cNvSpPr>
          <p:nvPr>
            <p:ph type="body" idx="1"/>
          </p:nvPr>
        </p:nvSpPr>
        <p:spPr/>
        <p:txBody>
          <a:bodyPr/>
          <a:lstStyle/>
          <a:p>
            <a:pPr lvl="1" eaLnBrk="1" hangingPunct="1"/>
            <a:r>
              <a:rPr lang="en-US" altLang="en-US" dirty="0">
                <a:latin typeface="Courier New" panose="02070309020205020404" pitchFamily="49" charset="0"/>
              </a:rPr>
              <a:t>_</a:t>
            </a:r>
            <a:r>
              <a:rPr lang="en-US" altLang="en-US" dirty="0" err="1">
                <a:latin typeface="Courier New" panose="02070309020205020404" pitchFamily="49" charset="0"/>
              </a:rPr>
              <a:t>addPip</a:t>
            </a:r>
            <a:r>
              <a:rPr lang="en-US" altLang="en-US" dirty="0"/>
              <a:t> is a helper function to draw each of the seven pips on the die. Since it is only useful within </a:t>
            </a:r>
            <a:r>
              <a:rPr lang="en-US" altLang="en-US" dirty="0" err="1">
                <a:latin typeface="Courier New" panose="02070309020205020404" pitchFamily="49" charset="0"/>
              </a:rPr>
              <a:t>DieView</a:t>
            </a:r>
            <a:r>
              <a:rPr lang="en-US" altLang="en-US" dirty="0"/>
              <a:t>, it’s appropriate to make it a class method. It’s name starts with </a:t>
            </a:r>
            <a:r>
              <a:rPr lang="en-US" altLang="en-US" dirty="0">
                <a:latin typeface="Courier New" panose="02070309020205020404" pitchFamily="49" charset="0"/>
              </a:rPr>
              <a:t>_</a:t>
            </a:r>
            <a:r>
              <a:rPr lang="en-US" altLang="en-US" dirty="0"/>
              <a:t> to indicate that its use is “private” to the class and is not intended to be used outside the class.</a:t>
            </a:r>
          </a:p>
          <a:p>
            <a:pPr lvl="1" eaLnBrk="1" hangingPunct="1"/>
            <a:r>
              <a:rPr lang="en-US" altLang="en-US" dirty="0"/>
              <a:t>The pips themselves are stored as </a:t>
            </a:r>
            <a:r>
              <a:rPr lang="en-US" altLang="en-US" sz="2400" dirty="0">
                <a:latin typeface="Courier New" panose="02070309020205020404" pitchFamily="49" charset="0"/>
                <a:cs typeface="Courier New" panose="02070309020205020404" pitchFamily="49" charset="0"/>
              </a:rPr>
              <a:t>Circle</a:t>
            </a:r>
            <a:r>
              <a:rPr lang="en-US" altLang="en-US" dirty="0"/>
              <a:t> objects within a list in the instance variable, </a:t>
            </a:r>
            <a:r>
              <a:rPr lang="en-US" altLang="en-US" sz="2400" dirty="0">
                <a:latin typeface="Courier New" panose="02070309020205020404" pitchFamily="49" charset="0"/>
                <a:cs typeface="Courier New" panose="02070309020205020404" pitchFamily="49" charset="0"/>
              </a:rPr>
              <a:t>pips</a:t>
            </a:r>
            <a:r>
              <a:rPr lang="en-US" altLang="en-US" dirty="0"/>
              <a:t>.</a:t>
            </a:r>
          </a:p>
          <a:p>
            <a:pPr lvl="2" eaLnBrk="1" hangingPunct="1"/>
            <a:r>
              <a:rPr lang="en-US" altLang="en-US" dirty="0"/>
              <a:t>The list not only stores all the pips in a single variable,</a:t>
            </a:r>
          </a:p>
          <a:p>
            <a:pPr lvl="2" eaLnBrk="1" hangingPunct="1"/>
            <a:r>
              <a:rPr lang="en-US" altLang="en-US" dirty="0"/>
              <a:t>It allows us to loop over all the pips, as well!</a:t>
            </a:r>
          </a:p>
          <a:p>
            <a:pPr lvl="1" eaLnBrk="1" hangingPunct="1"/>
            <a:endParaRPr lang="en-US" altLang="en-US" dirty="0">
              <a:latin typeface="Courier New" panose="02070309020205020404" pitchFamily="49"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53FF-1DEA-58F3-5866-73FF20689E7F}"/>
              </a:ext>
            </a:extLst>
          </p:cNvPr>
          <p:cNvSpPr>
            <a:spLocks noGrp="1"/>
          </p:cNvSpPr>
          <p:nvPr>
            <p:ph type="title"/>
          </p:nvPr>
        </p:nvSpPr>
        <p:spPr/>
        <p:txBody>
          <a:bodyPr/>
          <a:lstStyle/>
          <a:p>
            <a:r>
              <a:rPr lang="en-US" dirty="0"/>
              <a:t>Building Dice</a:t>
            </a:r>
          </a:p>
        </p:txBody>
      </p:sp>
      <p:sp>
        <p:nvSpPr>
          <p:cNvPr id="3" name="Content Placeholder 2">
            <a:extLst>
              <a:ext uri="{FF2B5EF4-FFF2-40B4-BE49-F238E27FC236}">
                <a16:creationId xmlns:a16="http://schemas.microsoft.com/office/drawing/2014/main" id="{81FD2D79-B968-E8B8-14EB-B427E07EF368}"/>
              </a:ext>
            </a:extLst>
          </p:cNvPr>
          <p:cNvSpPr>
            <a:spLocks noGrp="1"/>
          </p:cNvSpPr>
          <p:nvPr>
            <p:ph idx="1"/>
          </p:nvPr>
        </p:nvSpPr>
        <p:spPr/>
        <p:txBody>
          <a:bodyPr/>
          <a:lstStyle/>
          <a:p>
            <a:pPr lvl="1"/>
            <a:r>
              <a:rPr lang="en-US" dirty="0"/>
              <a:t>This code uses a table-driven approach to determine which pips should be turned on in order to display a given value.</a:t>
            </a:r>
          </a:p>
          <a:p>
            <a:pPr lvl="2"/>
            <a:r>
              <a:rPr lang="en-US" dirty="0"/>
              <a:t>The </a:t>
            </a:r>
            <a:r>
              <a:rPr lang="en-US" sz="2000" dirty="0" err="1">
                <a:latin typeface="Courier New" panose="02070309020205020404" pitchFamily="49" charset="0"/>
                <a:cs typeface="Courier New" panose="02070309020205020404" pitchFamily="49" charset="0"/>
              </a:rPr>
              <a:t>onTable</a:t>
            </a:r>
            <a:r>
              <a:rPr lang="en-US" dirty="0"/>
              <a:t> instance variable contains the information about which pips should be </a:t>
            </a:r>
            <a:r>
              <a:rPr lang="en-US" i="1" dirty="0"/>
              <a:t>on</a:t>
            </a:r>
            <a:r>
              <a:rPr lang="en-US" dirty="0"/>
              <a:t> in order to display the given value.</a:t>
            </a:r>
          </a:p>
          <a:p>
            <a:pPr lvl="2"/>
            <a:r>
              <a:rPr lang="en-US" dirty="0"/>
              <a:t>Each item in the list is itself another list with the indices of the pips to be turned on.</a:t>
            </a:r>
          </a:p>
          <a:p>
            <a:pPr lvl="1"/>
            <a:r>
              <a:rPr lang="en-US" dirty="0"/>
              <a:t>This approach of storing the pips in a list and using </a:t>
            </a:r>
            <a:r>
              <a:rPr lang="en-US" sz="2400" dirty="0" err="1">
                <a:latin typeface="Courier New" panose="02070309020205020404" pitchFamily="49" charset="0"/>
                <a:cs typeface="Courier New" panose="02070309020205020404" pitchFamily="49" charset="0"/>
              </a:rPr>
              <a:t>onTable</a:t>
            </a:r>
            <a:r>
              <a:rPr lang="en-US" dirty="0"/>
              <a:t> shortens the program by over 30 lines if the pips were each separate instance variables!</a:t>
            </a:r>
          </a:p>
        </p:txBody>
      </p:sp>
      <p:sp>
        <p:nvSpPr>
          <p:cNvPr id="4" name="Footer Placeholder 3">
            <a:extLst>
              <a:ext uri="{FF2B5EF4-FFF2-40B4-BE49-F238E27FC236}">
                <a16:creationId xmlns:a16="http://schemas.microsoft.com/office/drawing/2014/main" id="{23467107-D2BA-4976-0F17-C525A1B7A3A1}"/>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101604EF-9547-1510-02B2-030F296217F0}"/>
              </a:ext>
            </a:extLst>
          </p:cNvPr>
          <p:cNvSpPr>
            <a:spLocks noGrp="1"/>
          </p:cNvSpPr>
          <p:nvPr>
            <p:ph type="sldNum" sz="quarter" idx="12"/>
          </p:nvPr>
        </p:nvSpPr>
        <p:spPr/>
        <p:txBody>
          <a:bodyPr/>
          <a:lstStyle/>
          <a:p>
            <a:fld id="{B94522B2-581F-4BE7-B8B1-84B87A6A2D33}" type="slidenum">
              <a:rPr lang="en-US" altLang="en-US" smtClean="0"/>
              <a:pPr/>
              <a:t>116</a:t>
            </a:fld>
            <a:endParaRPr lang="en-US" altLang="en-US"/>
          </a:p>
        </p:txBody>
      </p:sp>
    </p:spTree>
    <p:extLst>
      <p:ext uri="{BB962C8B-B14F-4D97-AF65-F5344CB8AC3E}">
        <p14:creationId xmlns:p14="http://schemas.microsoft.com/office/powerpoint/2010/main" val="1685248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AD6E08D-B115-4C3B-B4E6-1CAE40DCC5B7}" type="slidenum">
              <a:rPr lang="en-US" altLang="en-US" sz="1400">
                <a:latin typeface="Tahoma" panose="020B0604030504040204" pitchFamily="34" charset="0"/>
              </a:rPr>
              <a:pPr eaLnBrk="1" hangingPunct="1"/>
              <a:t>117</a:t>
            </a:fld>
            <a:endParaRPr lang="en-US" altLang="en-US" sz="1400">
              <a:latin typeface="Tahoma" panose="020B0604030504040204" pitchFamily="34" charset="0"/>
            </a:endParaRPr>
          </a:p>
        </p:txBody>
      </p:sp>
      <p:sp>
        <p:nvSpPr>
          <p:cNvPr id="108548" name="Rectangle 2"/>
          <p:cNvSpPr>
            <a:spLocks noGrp="1" noChangeArrowheads="1"/>
          </p:cNvSpPr>
          <p:nvPr>
            <p:ph type="title"/>
          </p:nvPr>
        </p:nvSpPr>
        <p:spPr/>
        <p:txBody>
          <a:bodyPr/>
          <a:lstStyle/>
          <a:p>
            <a:pPr eaLnBrk="1" hangingPunct="1"/>
            <a:r>
              <a:rPr lang="en-US" altLang="en-US"/>
              <a:t>The Main Program</a:t>
            </a:r>
          </a:p>
        </p:txBody>
      </p:sp>
      <p:sp>
        <p:nvSpPr>
          <p:cNvPr id="10854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roller.py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Graphics program to roll a pair of dice. Uses custom widgets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Button and </a:t>
            </a:r>
            <a:r>
              <a:rPr lang="en-US" altLang="en-US" sz="1400" dirty="0" err="1">
                <a:latin typeface="Courier New" panose="02070309020205020404" pitchFamily="49" charset="0"/>
              </a:rPr>
              <a:t>GDie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random import </a:t>
            </a:r>
            <a:r>
              <a:rPr lang="en-US" altLang="en-US" sz="1400" dirty="0" err="1">
                <a:latin typeface="Courier New" panose="02070309020205020404" pitchFamily="49" charset="0"/>
              </a:rPr>
              <a:t>randrange</a:t>
            </a: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graphics import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 Point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button import Button</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import </a:t>
            </a:r>
            <a:r>
              <a:rPr lang="en-US" altLang="en-US" sz="1400" dirty="0" err="1">
                <a:latin typeface="Courier New" panose="02070309020205020404" pitchFamily="49" charset="0"/>
              </a:rPr>
              <a:t>DieView</a:t>
            </a: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main():</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create the application window</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win =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("Dice Roller")</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win.setCoords</a:t>
            </a:r>
            <a:r>
              <a:rPr lang="en-US" altLang="en-US" sz="1400" dirty="0">
                <a:latin typeface="Courier New" panose="02070309020205020404" pitchFamily="49" charset="0"/>
              </a:rPr>
              <a:t>(0, 0, 10, 10)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win.setBackground</a:t>
            </a:r>
            <a:r>
              <a:rPr lang="en-US" altLang="en-US" sz="1400" dirty="0">
                <a:latin typeface="Courier New" panose="02070309020205020404" pitchFamily="49" charset="0"/>
              </a:rPr>
              <a:t>("green2")</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E45AC38-EB59-4207-B968-95270C2DAC5E}" type="slidenum">
              <a:rPr lang="en-US" altLang="en-US" sz="1400">
                <a:latin typeface="Tahoma" panose="020B0604030504040204" pitchFamily="34" charset="0"/>
              </a:rPr>
              <a:pPr eaLnBrk="1" hangingPunct="1"/>
              <a:t>118</a:t>
            </a:fld>
            <a:endParaRPr lang="en-US" altLang="en-US" sz="1400">
              <a:latin typeface="Tahoma" panose="020B0604030504040204" pitchFamily="34" charset="0"/>
            </a:endParaRPr>
          </a:p>
        </p:txBody>
      </p:sp>
      <p:sp>
        <p:nvSpPr>
          <p:cNvPr id="109572" name="Rectangle 2"/>
          <p:cNvSpPr>
            <a:spLocks noGrp="1" noChangeArrowheads="1"/>
          </p:cNvSpPr>
          <p:nvPr>
            <p:ph type="title"/>
          </p:nvPr>
        </p:nvSpPr>
        <p:spPr/>
        <p:txBody>
          <a:bodyPr/>
          <a:lstStyle/>
          <a:p>
            <a:pPr eaLnBrk="1" hangingPunct="1"/>
            <a:r>
              <a:rPr lang="en-US" altLang="en-US"/>
              <a:t>The Main Program</a:t>
            </a:r>
          </a:p>
        </p:txBody>
      </p:sp>
      <p:sp>
        <p:nvSpPr>
          <p:cNvPr id="109573" name="Rectangle 3"/>
          <p:cNvSpPr>
            <a:spLocks noGrp="1" noChangeArrowheads="1"/>
          </p:cNvSpPr>
          <p:nvPr>
            <p:ph type="body" idx="1"/>
          </p:nvPr>
        </p:nvSpPr>
        <p:spPr/>
        <p:txBody>
          <a:bodyPr/>
          <a:lstStyle/>
          <a:p>
            <a:pPr eaLnBrk="1" hangingPunct="1">
              <a:lnSpc>
                <a:spcPct val="80000"/>
              </a:lnSpc>
              <a:buNone/>
            </a:pPr>
            <a:r>
              <a:rPr lang="en-US" altLang="en-US" sz="1400" dirty="0">
                <a:latin typeface="Courier New" panose="02070309020205020404" pitchFamily="49" charset="0"/>
              </a:rPr>
              <a:t>  # Draw the interface widgets</a:t>
            </a:r>
          </a:p>
          <a:p>
            <a:pPr eaLnBrk="1" hangingPunct="1">
              <a:lnSpc>
                <a:spcPct val="80000"/>
              </a:lnSpc>
              <a:buNone/>
            </a:pPr>
            <a:r>
              <a:rPr lang="en-US" altLang="en-US" sz="1400" dirty="0">
                <a:latin typeface="Courier New" panose="02070309020205020404" pitchFamily="49" charset="0"/>
              </a:rPr>
              <a:t>    die1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Point(3,7), 2)</a:t>
            </a:r>
          </a:p>
          <a:p>
            <a:pPr eaLnBrk="1" hangingPunct="1">
              <a:lnSpc>
                <a:spcPct val="80000"/>
              </a:lnSpc>
              <a:buNone/>
            </a:pPr>
            <a:r>
              <a:rPr lang="en-US" altLang="en-US" sz="1400" dirty="0">
                <a:latin typeface="Courier New" panose="02070309020205020404" pitchFamily="49" charset="0"/>
              </a:rPr>
              <a:t>    die2 = </a:t>
            </a:r>
            <a:r>
              <a:rPr lang="en-US" altLang="en-US" sz="1400" dirty="0" err="1">
                <a:latin typeface="Courier New" panose="02070309020205020404" pitchFamily="49" charset="0"/>
              </a:rPr>
              <a:t>DieView</a:t>
            </a:r>
            <a:r>
              <a:rPr lang="en-US" altLang="en-US" sz="1400" dirty="0">
                <a:latin typeface="Courier New" panose="02070309020205020404" pitchFamily="49" charset="0"/>
              </a:rPr>
              <a:t>(win, Point(7,7), 2)</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t>
            </a:r>
            <a:r>
              <a:rPr lang="en-US" altLang="en-US" sz="1400" dirty="0">
                <a:latin typeface="Courier New" panose="02070309020205020404" pitchFamily="49" charset="0"/>
              </a:rPr>
              <a:t> = Button(win, Point(5,4.5), 6, 1, "Roll Dice")</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rollButton.activate</a:t>
            </a:r>
            <a:r>
              <a:rPr lang="en-US" altLang="en-US" sz="1400" dirty="0">
                <a:latin typeface="Courier New" panose="02070309020205020404" pitchFamily="49" charset="0"/>
              </a:rPr>
              <a:t>()</a:t>
            </a:r>
          </a:p>
          <a:p>
            <a:pPr eaLnBrk="1" hangingPunct="1">
              <a:lnSpc>
                <a:spcPct val="80000"/>
              </a:lnSpc>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quitButton</a:t>
            </a:r>
            <a:r>
              <a:rPr lang="en-US" altLang="en-US" sz="1400" dirty="0">
                <a:latin typeface="Courier New" panose="02070309020205020404" pitchFamily="49" charset="0"/>
              </a:rPr>
              <a:t> = Button(win, Point(5,1), 2, 1, "Quit")</a:t>
            </a:r>
          </a:p>
          <a:p>
            <a:pPr eaLnBrk="1" hangingPunct="1">
              <a:lnSpc>
                <a:spcPct val="80000"/>
              </a:lnSpc>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Event loop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a:t>
            </a:r>
            <a:r>
              <a:rPr lang="en-US" altLang="en-US" sz="1400" dirty="0">
                <a:latin typeface="Courier New" panose="02070309020205020404" pitchFamily="49" charset="0"/>
              </a:rPr>
              <a:t> = </a:t>
            </a:r>
            <a:r>
              <a:rPr lang="en-US" altLang="en-US" sz="1400" dirty="0" err="1">
                <a:latin typeface="Courier New" panose="02070309020205020404" pitchFamily="49" charset="0"/>
              </a:rPr>
              <a:t>win.getMouse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while not </a:t>
            </a:r>
            <a:r>
              <a:rPr lang="en-US" altLang="en-US" sz="1400" dirty="0" err="1">
                <a:latin typeface="Courier New" panose="02070309020205020404" pitchFamily="49" charset="0"/>
              </a:rPr>
              <a:t>quitButton.clicked</a:t>
            </a:r>
            <a:r>
              <a:rPr lang="en-US" altLang="en-US" sz="1400" dirty="0">
                <a:latin typeface="Courier New" panose="02070309020205020404" pitchFamily="49" charset="0"/>
              </a:rPr>
              <a:t>(</a:t>
            </a:r>
            <a:r>
              <a:rPr lang="en-US" altLang="en-US" sz="1400" dirty="0" err="1">
                <a:latin typeface="Courier New" panose="02070309020205020404" pitchFamily="49" charset="0"/>
              </a:rPr>
              <a:t>pt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if </a:t>
            </a:r>
            <a:r>
              <a:rPr lang="en-US" altLang="en-US" sz="1400" dirty="0" err="1">
                <a:latin typeface="Courier New" panose="02070309020205020404" pitchFamily="49" charset="0"/>
              </a:rPr>
              <a:t>rollButton.clicked</a:t>
            </a:r>
            <a:r>
              <a:rPr lang="en-US" altLang="en-US" sz="1400" dirty="0">
                <a:latin typeface="Courier New" panose="02070309020205020404" pitchFamily="49" charset="0"/>
              </a:rPr>
              <a:t>(</a:t>
            </a:r>
            <a:r>
              <a:rPr lang="en-US" altLang="en-US" sz="1400" dirty="0" err="1">
                <a:latin typeface="Courier New" panose="02070309020205020404" pitchFamily="49" charset="0"/>
              </a:rPr>
              <a:t>pt</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value1 = </a:t>
            </a:r>
            <a:r>
              <a:rPr lang="en-US" altLang="en-US" sz="1400" dirty="0" err="1">
                <a:latin typeface="Courier New" panose="02070309020205020404" pitchFamily="49" charset="0"/>
              </a:rPr>
              <a:t>randrange</a:t>
            </a:r>
            <a:r>
              <a:rPr lang="en-US" altLang="en-US" sz="1400" dirty="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die1.setValue(value1)</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value2 = </a:t>
            </a:r>
            <a:r>
              <a:rPr lang="en-US" altLang="en-US" sz="1400" dirty="0" err="1">
                <a:latin typeface="Courier New" panose="02070309020205020404" pitchFamily="49" charset="0"/>
              </a:rPr>
              <a:t>randrange</a:t>
            </a:r>
            <a:r>
              <a:rPr lang="en-US" altLang="en-US" sz="1400" dirty="0">
                <a:latin typeface="Courier New" panose="02070309020205020404" pitchFamily="49" charset="0"/>
              </a:rPr>
              <a:t>(1,7)</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die2.setValue(value2)</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quitButton.activate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pt</a:t>
            </a:r>
            <a:r>
              <a:rPr lang="en-US" altLang="en-US" sz="1400" dirty="0">
                <a:latin typeface="Courier New" panose="02070309020205020404" pitchFamily="49" charset="0"/>
              </a:rPr>
              <a:t> = </a:t>
            </a:r>
            <a:r>
              <a:rPr lang="en-US" altLang="en-US" sz="1400" dirty="0" err="1">
                <a:latin typeface="Courier New" panose="02070309020205020404" pitchFamily="49" charset="0"/>
              </a:rPr>
              <a:t>win.getMouse</a:t>
            </a:r>
            <a:r>
              <a:rPr lang="en-US" altLang="en-US" sz="14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 close up shop</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win.close</a:t>
            </a:r>
            <a:r>
              <a:rPr lang="en-US" altLang="en-US" sz="1400" dirty="0">
                <a:latin typeface="Courier New" panose="02070309020205020404" pitchFamily="49"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17A6735-6CFF-463B-ADDB-D8DDACD8ECDD}" type="slidenum">
              <a:rPr lang="en-US" altLang="en-US" sz="1400">
                <a:latin typeface="Tahoma" panose="020B0604030504040204" pitchFamily="34" charset="0"/>
              </a:rPr>
              <a:pPr eaLnBrk="1" hangingPunct="1"/>
              <a:t>119</a:t>
            </a:fld>
            <a:endParaRPr lang="en-US" altLang="en-US" sz="1400">
              <a:latin typeface="Tahoma" panose="020B0604030504040204" pitchFamily="34" charset="0"/>
            </a:endParaRPr>
          </a:p>
        </p:txBody>
      </p:sp>
      <p:sp>
        <p:nvSpPr>
          <p:cNvPr id="110596" name="Rectangle 2"/>
          <p:cNvSpPr>
            <a:spLocks noGrp="1" noChangeArrowheads="1"/>
          </p:cNvSpPr>
          <p:nvPr>
            <p:ph type="title"/>
          </p:nvPr>
        </p:nvSpPr>
        <p:spPr/>
        <p:txBody>
          <a:bodyPr/>
          <a:lstStyle/>
          <a:p>
            <a:pPr eaLnBrk="1" hangingPunct="1"/>
            <a:r>
              <a:rPr lang="en-US" altLang="en-US"/>
              <a:t>The Main Program</a:t>
            </a:r>
          </a:p>
        </p:txBody>
      </p:sp>
      <p:sp>
        <p:nvSpPr>
          <p:cNvPr id="110597" name="Rectangle 3"/>
          <p:cNvSpPr>
            <a:spLocks noGrp="1" noChangeArrowheads="1"/>
          </p:cNvSpPr>
          <p:nvPr>
            <p:ph type="body" idx="1"/>
          </p:nvPr>
        </p:nvSpPr>
        <p:spPr/>
        <p:txBody>
          <a:bodyPr/>
          <a:lstStyle/>
          <a:p>
            <a:pPr eaLnBrk="1" hangingPunct="1">
              <a:lnSpc>
                <a:spcPct val="90000"/>
              </a:lnSpc>
            </a:pPr>
            <a:r>
              <a:rPr lang="en-US" altLang="en-US"/>
              <a:t>The visual interface is built by creating the two </a:t>
            </a:r>
            <a:r>
              <a:rPr lang="en-US" altLang="en-US">
                <a:latin typeface="Courier New" panose="02070309020205020404" pitchFamily="49" charset="0"/>
              </a:rPr>
              <a:t>DieView</a:t>
            </a:r>
            <a:r>
              <a:rPr lang="en-US" altLang="en-US"/>
              <a:t>s and two </a:t>
            </a:r>
            <a:r>
              <a:rPr lang="en-US" altLang="en-US">
                <a:latin typeface="Courier New" panose="02070309020205020404" pitchFamily="49" charset="0"/>
              </a:rPr>
              <a:t>Button</a:t>
            </a:r>
            <a:r>
              <a:rPr lang="en-US" altLang="en-US"/>
              <a:t>s.</a:t>
            </a:r>
          </a:p>
          <a:p>
            <a:pPr eaLnBrk="1" hangingPunct="1">
              <a:lnSpc>
                <a:spcPct val="90000"/>
              </a:lnSpc>
            </a:pPr>
            <a:r>
              <a:rPr lang="en-US" altLang="en-US"/>
              <a:t>The roll button is initially active, but the quit button is deactivated. This forces the user to roll the dice at least once.</a:t>
            </a:r>
          </a:p>
          <a:p>
            <a:pPr eaLnBrk="1" hangingPunct="1">
              <a:lnSpc>
                <a:spcPct val="90000"/>
              </a:lnSpc>
            </a:pPr>
            <a:r>
              <a:rPr lang="en-US" altLang="en-US"/>
              <a:t>The event loop is a sentinel loop that gets mouse clicks and processes them until the user clicks on the quit button.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76B4031-9BD6-44C6-BE41-6563A2527249}"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sp>
        <p:nvSpPr>
          <p:cNvPr id="15364" name="Rectangle 2"/>
          <p:cNvSpPr>
            <a:spLocks noGrp="1" noChangeArrowheads="1"/>
          </p:cNvSpPr>
          <p:nvPr>
            <p:ph type="title"/>
          </p:nvPr>
        </p:nvSpPr>
        <p:spPr/>
        <p:txBody>
          <a:bodyPr/>
          <a:lstStyle/>
          <a:p>
            <a:pPr eaLnBrk="1" hangingPunct="1"/>
            <a:r>
              <a:rPr lang="en-US" altLang="en-US"/>
              <a:t>Cannonball Program Specification</a:t>
            </a:r>
          </a:p>
        </p:txBody>
      </p:sp>
      <p:sp>
        <p:nvSpPr>
          <p:cNvPr id="20483" name="Rectangle 3"/>
          <p:cNvSpPr>
            <a:spLocks noGrp="1" noChangeArrowheads="1"/>
          </p:cNvSpPr>
          <p:nvPr>
            <p:ph type="body" idx="1"/>
          </p:nvPr>
        </p:nvSpPr>
        <p:spPr/>
        <p:txBody>
          <a:bodyPr/>
          <a:lstStyle/>
          <a:p>
            <a:pPr eaLnBrk="1" hangingPunct="1"/>
            <a:r>
              <a:rPr lang="en-US" altLang="en-US" dirty="0"/>
              <a:t>The input to the program will be the </a:t>
            </a:r>
          </a:p>
          <a:p>
            <a:pPr lvl="1" eaLnBrk="1" hangingPunct="1"/>
            <a:r>
              <a:rPr lang="en-US" altLang="en-US" dirty="0"/>
              <a:t>launch angle (in degrees), </a:t>
            </a:r>
          </a:p>
          <a:p>
            <a:pPr lvl="1" eaLnBrk="1" hangingPunct="1"/>
            <a:r>
              <a:rPr lang="en-US" altLang="en-US" dirty="0"/>
              <a:t>the initial velocity (in meters per second), </a:t>
            </a:r>
          </a:p>
          <a:p>
            <a:pPr lvl="1" eaLnBrk="1" hangingPunct="1"/>
            <a:r>
              <a:rPr lang="en-US" altLang="en-US" dirty="0"/>
              <a:t>and the initial height (in meters) of the cannonball.</a:t>
            </a:r>
          </a:p>
          <a:p>
            <a:pPr eaLnBrk="1" hangingPunct="1"/>
            <a:r>
              <a:rPr lang="en-US" altLang="en-US" dirty="0"/>
              <a:t>The output will be the </a:t>
            </a:r>
          </a:p>
          <a:p>
            <a:pPr lvl="1" eaLnBrk="1" hangingPunct="1"/>
            <a:r>
              <a:rPr lang="en-US" altLang="en-US" dirty="0"/>
              <a:t>distance that the projectile travels before striking the ground (in 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anim calcmode="lin" valueType="num">
                                      <p:cBhvr additive="base">
                                        <p:cTn id="11"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48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 calcmode="lin" valueType="num">
                                      <p:cBhvr additive="base">
                                        <p:cTn id="15"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48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anim calcmode="lin" valueType="num">
                                      <p:cBhvr additive="base">
                                        <p:cTn id="19" dur="500" fill="hold"/>
                                        <p:tgtEl>
                                          <p:spTgt spid="2048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 calcmode="lin" valueType="num">
                                      <p:cBhvr additive="base">
                                        <p:cTn id="25" dur="500" fill="hold"/>
                                        <p:tgtEl>
                                          <p:spTgt spid="2048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48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0483">
                                            <p:txEl>
                                              <p:pRg st="5" end="5"/>
                                            </p:txEl>
                                          </p:spTgt>
                                        </p:tgtEl>
                                        <p:attrNameLst>
                                          <p:attrName>style.visibility</p:attrName>
                                        </p:attrNameLst>
                                      </p:cBhvr>
                                      <p:to>
                                        <p:strVal val="visible"/>
                                      </p:to>
                                    </p:set>
                                    <p:anim calcmode="lin" valueType="num">
                                      <p:cBhvr additive="base">
                                        <p:cTn id="29" dur="500" fill="hold"/>
                                        <p:tgtEl>
                                          <p:spTgt spid="2048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048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120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a:t>The Main Program</a:t>
            </a:r>
          </a:p>
        </p:txBody>
      </p:sp>
      <p:sp>
        <p:nvSpPr>
          <p:cNvPr id="111621" name="Rectangle 3"/>
          <p:cNvSpPr>
            <a:spLocks noGrp="1" noChangeArrowheads="1"/>
          </p:cNvSpPr>
          <p:nvPr>
            <p:ph type="body" idx="1"/>
          </p:nvPr>
        </p:nvSpPr>
        <p:spPr/>
        <p:txBody>
          <a:bodyPr/>
          <a:lstStyle/>
          <a:p>
            <a:pPr eaLnBrk="1" hangingPunct="1"/>
            <a:r>
              <a:rPr lang="en-US" altLang="en-US"/>
              <a:t>The </a:t>
            </a:r>
            <a:r>
              <a:rPr lang="en-US" altLang="en-US">
                <a:latin typeface="Courier New" panose="02070309020205020404" pitchFamily="49" charset="0"/>
              </a:rPr>
              <a:t>if</a:t>
            </a:r>
            <a:r>
              <a:rPr lang="en-US" altLang="en-US"/>
              <a:t> within the loop ensures that the dice are rolled only when the user clicks the roll button.</a:t>
            </a:r>
          </a:p>
          <a:p>
            <a:pPr eaLnBrk="1" hangingPunct="1"/>
            <a:r>
              <a:rPr lang="en-US" altLang="en-US"/>
              <a:t>Clicking a point that is not inside any button causes the loop to iterate without doing anything.</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D7CD-09F7-5558-FD8C-211CCE0DDEE4}"/>
              </a:ext>
            </a:extLst>
          </p:cNvPr>
          <p:cNvSpPr>
            <a:spLocks noGrp="1"/>
          </p:cNvSpPr>
          <p:nvPr>
            <p:ph type="title"/>
          </p:nvPr>
        </p:nvSpPr>
        <p:spPr/>
        <p:txBody>
          <a:bodyPr/>
          <a:lstStyle/>
          <a:p>
            <a:r>
              <a:rPr lang="en-US" dirty="0"/>
              <a:t>Application as a Class</a:t>
            </a:r>
          </a:p>
        </p:txBody>
      </p:sp>
      <p:sp>
        <p:nvSpPr>
          <p:cNvPr id="3" name="Content Placeholder 2">
            <a:extLst>
              <a:ext uri="{FF2B5EF4-FFF2-40B4-BE49-F238E27FC236}">
                <a16:creationId xmlns:a16="http://schemas.microsoft.com/office/drawing/2014/main" id="{89A6D29E-C10A-C0F7-A6D0-B62249CA6C7A}"/>
              </a:ext>
            </a:extLst>
          </p:cNvPr>
          <p:cNvSpPr>
            <a:spLocks noGrp="1"/>
          </p:cNvSpPr>
          <p:nvPr>
            <p:ph idx="1"/>
          </p:nvPr>
        </p:nvSpPr>
        <p:spPr/>
        <p:txBody>
          <a:bodyPr/>
          <a:lstStyle/>
          <a:p>
            <a:r>
              <a:rPr lang="en-US" dirty="0"/>
              <a:t>The main function for the dice roller illuminates a common programming situation.</a:t>
            </a:r>
          </a:p>
          <a:p>
            <a:pPr lvl="1"/>
            <a:r>
              <a:rPr lang="en-US" dirty="0"/>
              <a:t>We first set up an interface (usually a collection of objects)</a:t>
            </a:r>
          </a:p>
          <a:p>
            <a:pPr lvl="1"/>
            <a:r>
              <a:rPr lang="en-US" dirty="0"/>
              <a:t>Followed by an event loop that then operates on the interface.</a:t>
            </a:r>
          </a:p>
          <a:p>
            <a:r>
              <a:rPr lang="en-US" dirty="0"/>
              <a:t>A program becomes essentially a set of data structures (collections and objects) and a set of algorithms that act on them. Where have we heard of this before?</a:t>
            </a:r>
          </a:p>
        </p:txBody>
      </p:sp>
      <p:sp>
        <p:nvSpPr>
          <p:cNvPr id="4" name="Footer Placeholder 3">
            <a:extLst>
              <a:ext uri="{FF2B5EF4-FFF2-40B4-BE49-F238E27FC236}">
                <a16:creationId xmlns:a16="http://schemas.microsoft.com/office/drawing/2014/main" id="{457739D7-A752-8469-9AD5-70301A62449D}"/>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BB199FAE-50C4-4652-95B4-0645A8BD9A98}"/>
              </a:ext>
            </a:extLst>
          </p:cNvPr>
          <p:cNvSpPr>
            <a:spLocks noGrp="1"/>
          </p:cNvSpPr>
          <p:nvPr>
            <p:ph type="sldNum" sz="quarter" idx="12"/>
          </p:nvPr>
        </p:nvSpPr>
        <p:spPr/>
        <p:txBody>
          <a:bodyPr/>
          <a:lstStyle/>
          <a:p>
            <a:fld id="{B94522B2-581F-4BE7-B8B1-84B87A6A2D33}" type="slidenum">
              <a:rPr lang="en-US" altLang="en-US" smtClean="0"/>
              <a:pPr/>
              <a:t>121</a:t>
            </a:fld>
            <a:endParaRPr lang="en-US" altLang="en-US"/>
          </a:p>
        </p:txBody>
      </p:sp>
    </p:spTree>
    <p:extLst>
      <p:ext uri="{BB962C8B-B14F-4D97-AF65-F5344CB8AC3E}">
        <p14:creationId xmlns:p14="http://schemas.microsoft.com/office/powerpoint/2010/main" val="35148110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736F-03AB-7B8C-F5AC-5DAAECBA56F5}"/>
              </a:ext>
            </a:extLst>
          </p:cNvPr>
          <p:cNvSpPr>
            <a:spLocks noGrp="1"/>
          </p:cNvSpPr>
          <p:nvPr>
            <p:ph type="title"/>
          </p:nvPr>
        </p:nvSpPr>
        <p:spPr/>
        <p:txBody>
          <a:bodyPr/>
          <a:lstStyle/>
          <a:p>
            <a:r>
              <a:rPr lang="en-US" dirty="0"/>
              <a:t>Application as a Class</a:t>
            </a:r>
          </a:p>
        </p:txBody>
      </p:sp>
      <p:sp>
        <p:nvSpPr>
          <p:cNvPr id="3" name="Content Placeholder 2">
            <a:extLst>
              <a:ext uri="{FF2B5EF4-FFF2-40B4-BE49-F238E27FC236}">
                <a16:creationId xmlns:a16="http://schemas.microsoft.com/office/drawing/2014/main" id="{EFD5A805-8BC7-6A21-3B7A-BB154CFB960A}"/>
              </a:ext>
            </a:extLst>
          </p:cNvPr>
          <p:cNvSpPr>
            <a:spLocks noGrp="1"/>
          </p:cNvSpPr>
          <p:nvPr>
            <p:ph idx="1"/>
          </p:nvPr>
        </p:nvSpPr>
        <p:spPr/>
        <p:txBody>
          <a:bodyPr/>
          <a:lstStyle/>
          <a:p>
            <a:r>
              <a:rPr lang="en-US" sz="2800" dirty="0"/>
              <a:t>What would our dice roller look like as an object?</a:t>
            </a:r>
          </a:p>
          <a:p>
            <a:r>
              <a:rPr lang="en-US" sz="2800" dirty="0"/>
              <a:t>The class constructor can take care of setting up the interface.</a:t>
            </a:r>
          </a:p>
          <a:p>
            <a:r>
              <a:rPr lang="en-US" sz="2800" dirty="0"/>
              <a:t>This will be basically the same code as the first half of the previous main function, but all of the variables have been turned into instance variables!</a:t>
            </a:r>
          </a:p>
          <a:p>
            <a:r>
              <a:rPr lang="en-US" sz="2800" dirty="0"/>
              <a:t>When the </a:t>
            </a:r>
            <a:r>
              <a:rPr lang="en-US" sz="2400" dirty="0">
                <a:latin typeface="Courier New" panose="02070309020205020404" pitchFamily="49" charset="0"/>
                <a:cs typeface="Courier New" panose="02070309020205020404" pitchFamily="49" charset="0"/>
              </a:rPr>
              <a:t>Roller</a:t>
            </a:r>
            <a:r>
              <a:rPr lang="en-US" sz="2800" dirty="0"/>
              <a:t> object is created, the constructor will create the associated </a:t>
            </a:r>
            <a:r>
              <a:rPr lang="en-US" sz="2400" dirty="0" err="1">
                <a:latin typeface="Courier New" panose="02070309020205020404" pitchFamily="49" charset="0"/>
                <a:cs typeface="Courier New" panose="02070309020205020404" pitchFamily="49" charset="0"/>
              </a:rPr>
              <a:t>GraphWin</a:t>
            </a:r>
            <a:r>
              <a:rPr lang="en-US" sz="2800" dirty="0"/>
              <a:t> with the </a:t>
            </a:r>
            <a:r>
              <a:rPr lang="en-US" sz="2400" dirty="0">
                <a:latin typeface="Courier New" panose="02070309020205020404" pitchFamily="49" charset="0"/>
                <a:cs typeface="Courier New" panose="02070309020205020404" pitchFamily="49" charset="0"/>
              </a:rPr>
              <a:t>Buttons</a:t>
            </a:r>
            <a:r>
              <a:rPr lang="en-US" sz="2800" dirty="0"/>
              <a:t> and </a:t>
            </a:r>
            <a:r>
              <a:rPr lang="en-US" sz="2400" dirty="0" err="1">
                <a:latin typeface="Courier New" panose="02070309020205020404" pitchFamily="49" charset="0"/>
                <a:cs typeface="Courier New" panose="02070309020205020404" pitchFamily="49" charset="0"/>
              </a:rPr>
              <a:t>DieViews</a:t>
            </a:r>
            <a:r>
              <a:rPr lang="en-US" sz="2800" dirty="0"/>
              <a:t>.</a:t>
            </a:r>
          </a:p>
        </p:txBody>
      </p:sp>
      <p:sp>
        <p:nvSpPr>
          <p:cNvPr id="4" name="Footer Placeholder 3">
            <a:extLst>
              <a:ext uri="{FF2B5EF4-FFF2-40B4-BE49-F238E27FC236}">
                <a16:creationId xmlns:a16="http://schemas.microsoft.com/office/drawing/2014/main" id="{3BE95AD9-33F8-882D-F67B-30929B6F16D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2FECB766-8796-0F80-9F91-EE630BF687D3}"/>
              </a:ext>
            </a:extLst>
          </p:cNvPr>
          <p:cNvSpPr>
            <a:spLocks noGrp="1"/>
          </p:cNvSpPr>
          <p:nvPr>
            <p:ph type="sldNum" sz="quarter" idx="12"/>
          </p:nvPr>
        </p:nvSpPr>
        <p:spPr/>
        <p:txBody>
          <a:bodyPr/>
          <a:lstStyle/>
          <a:p>
            <a:fld id="{B94522B2-581F-4BE7-B8B1-84B87A6A2D33}" type="slidenum">
              <a:rPr lang="en-US" altLang="en-US" smtClean="0"/>
              <a:pPr/>
              <a:t>122</a:t>
            </a:fld>
            <a:endParaRPr lang="en-US" altLang="en-US"/>
          </a:p>
        </p:txBody>
      </p:sp>
    </p:spTree>
    <p:extLst>
      <p:ext uri="{BB962C8B-B14F-4D97-AF65-F5344CB8AC3E}">
        <p14:creationId xmlns:p14="http://schemas.microsoft.com/office/powerpoint/2010/main" val="34526049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B526-3B97-0516-A130-3621094EB084}"/>
              </a:ext>
            </a:extLst>
          </p:cNvPr>
          <p:cNvSpPr>
            <a:spLocks noGrp="1"/>
          </p:cNvSpPr>
          <p:nvPr>
            <p:ph type="title"/>
          </p:nvPr>
        </p:nvSpPr>
        <p:spPr/>
        <p:txBody>
          <a:bodyPr/>
          <a:lstStyle/>
          <a:p>
            <a:r>
              <a:rPr lang="en-US" dirty="0"/>
              <a:t>Application as a Class</a:t>
            </a:r>
          </a:p>
        </p:txBody>
      </p:sp>
      <p:sp>
        <p:nvSpPr>
          <p:cNvPr id="3" name="Content Placeholder 2">
            <a:extLst>
              <a:ext uri="{FF2B5EF4-FFF2-40B4-BE49-F238E27FC236}">
                <a16:creationId xmlns:a16="http://schemas.microsoft.com/office/drawing/2014/main" id="{D7DE384B-ADCE-3CFB-AB49-6675D3F0C68D}"/>
              </a:ext>
            </a:extLst>
          </p:cNvPr>
          <p:cNvSpPr>
            <a:spLocks noGrp="1"/>
          </p:cNvSpPr>
          <p:nvPr>
            <p:ph idx="1"/>
          </p:nvPr>
        </p:nvSpPr>
        <p:spPr>
          <a:xfrm>
            <a:off x="838200" y="2017713"/>
            <a:ext cx="11101917" cy="4114800"/>
          </a:xfrm>
        </p:spPr>
        <p:txBody>
          <a:bodyPr/>
          <a:lstStyle/>
          <a:p>
            <a:pPr marL="0" indent="0">
              <a:buNone/>
            </a:pPr>
            <a:r>
              <a:rPr lang="en-US" sz="1800" dirty="0">
                <a:latin typeface="Courier New" panose="02070309020205020404" pitchFamily="49" charset="0"/>
                <a:cs typeface="Courier New" panose="02070309020205020404" pitchFamily="49" charset="0"/>
              </a:rPr>
              <a:t>class Roller:</a:t>
            </a:r>
          </a:p>
          <a:p>
            <a:pPr marL="0" indent="0">
              <a:buNone/>
            </a:pPr>
            <a:r>
              <a:rPr lang="en-US" sz="1800" dirty="0">
                <a:latin typeface="Courier New" panose="02070309020205020404" pitchFamily="49" charset="0"/>
                <a:cs typeface="Courier New" panose="02070309020205020404" pitchFamily="49" charset="0"/>
              </a:rPr>
              <a:t>    def __</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__(self):</a:t>
            </a:r>
          </a:p>
          <a:p>
            <a:pPr marL="0" indent="0">
              <a:buNone/>
            </a:pPr>
            <a:r>
              <a:rPr lang="en-US" sz="1800" dirty="0">
                <a:latin typeface="Courier New" panose="02070309020205020404" pitchFamily="49" charset="0"/>
                <a:cs typeface="Courier New" panose="02070309020205020404" pitchFamily="49" charset="0"/>
              </a:rPr>
              <a:t>        # Create the application window</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self.win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GraphWin</a:t>
            </a:r>
            <a:r>
              <a:rPr lang="en-US" sz="1800" dirty="0">
                <a:latin typeface="Courier New" panose="02070309020205020404" pitchFamily="49" charset="0"/>
                <a:cs typeface="Courier New" panose="02070309020205020404" pitchFamily="49" charset="0"/>
              </a:rPr>
              <a:t>("Dice Roller")</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self.win.setCoords</a:t>
            </a:r>
            <a:r>
              <a:rPr lang="en-US" sz="1800" dirty="0">
                <a:latin typeface="Courier New" panose="02070309020205020404" pitchFamily="49" charset="0"/>
                <a:cs typeface="Courier New" panose="02070309020205020404" pitchFamily="49" charset="0"/>
              </a:rPr>
              <a:t>(0, 0, 10, 10)</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self.win.setBackground</a:t>
            </a:r>
            <a:r>
              <a:rPr lang="en-US" sz="1800" dirty="0">
                <a:latin typeface="Courier New" panose="02070309020205020404" pitchFamily="49" charset="0"/>
                <a:cs typeface="Courier New" panose="02070309020205020404" pitchFamily="49" charset="0"/>
              </a:rPr>
              <a:t>("green2")</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 Draw the interface widgets</a:t>
            </a:r>
          </a:p>
          <a:p>
            <a:pPr marL="0" indent="0">
              <a:buNone/>
            </a:pPr>
            <a:r>
              <a:rPr lang="en-US" sz="1800" dirty="0">
                <a:latin typeface="Courier New" panose="02070309020205020404" pitchFamily="49" charset="0"/>
                <a:cs typeface="Courier New" panose="02070309020205020404" pitchFamily="49" charset="0"/>
              </a:rPr>
              <a:t>        self.die1 = </a:t>
            </a:r>
            <a:r>
              <a:rPr lang="en-US" sz="1800" dirty="0" err="1">
                <a:latin typeface="Courier New" panose="02070309020205020404" pitchFamily="49" charset="0"/>
                <a:cs typeface="Courier New" panose="02070309020205020404" pitchFamily="49" charset="0"/>
              </a:rPr>
              <a:t>DieView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self.win</a:t>
            </a:r>
            <a:r>
              <a:rPr lang="en-US" sz="1800" dirty="0">
                <a:latin typeface="Courier New" panose="02070309020205020404" pitchFamily="49" charset="0"/>
                <a:cs typeface="Courier New" panose="02070309020205020404" pitchFamily="49" charset="0"/>
              </a:rPr>
              <a:t>, Point(3,7), 2)</a:t>
            </a:r>
          </a:p>
          <a:p>
            <a:pPr marL="0" indent="0">
              <a:buNone/>
            </a:pPr>
            <a:r>
              <a:rPr lang="en-US" sz="1800" dirty="0">
                <a:latin typeface="Courier New" panose="02070309020205020404" pitchFamily="49" charset="0"/>
                <a:cs typeface="Courier New" panose="02070309020205020404" pitchFamily="49" charset="0"/>
              </a:rPr>
              <a:t>        self.die2 = </a:t>
            </a:r>
            <a:r>
              <a:rPr lang="en-US" sz="1800" dirty="0" err="1">
                <a:latin typeface="Courier New" panose="02070309020205020404" pitchFamily="49" charset="0"/>
                <a:cs typeface="Courier New" panose="02070309020205020404" pitchFamily="49" charset="0"/>
              </a:rPr>
              <a:t>DieView</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self.win</a:t>
            </a:r>
            <a:r>
              <a:rPr lang="en-US" sz="1800" dirty="0">
                <a:latin typeface="Courier New" panose="02070309020205020404" pitchFamily="49" charset="0"/>
                <a:cs typeface="Courier New" panose="02070309020205020404" pitchFamily="49" charset="0"/>
              </a:rPr>
              <a:t>, Point(7,7), 2)</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self.rollButton</a:t>
            </a:r>
            <a:r>
              <a:rPr lang="en-US" sz="1800" dirty="0">
                <a:latin typeface="Courier New" panose="02070309020205020404" pitchFamily="49" charset="0"/>
                <a:cs typeface="Courier New" panose="02070309020205020404" pitchFamily="49" charset="0"/>
              </a:rPr>
              <a:t> = Button(</a:t>
            </a:r>
            <a:r>
              <a:rPr lang="en-US" sz="1800" dirty="0" err="1">
                <a:latin typeface="Courier New" panose="02070309020205020404" pitchFamily="49" charset="0"/>
                <a:cs typeface="Courier New" panose="02070309020205020404" pitchFamily="49" charset="0"/>
              </a:rPr>
              <a:t>self.win</a:t>
            </a:r>
            <a:r>
              <a:rPr lang="en-US" sz="1800" dirty="0">
                <a:latin typeface="Courier New" panose="02070309020205020404" pitchFamily="49" charset="0"/>
                <a:cs typeface="Courier New" panose="02070309020205020404" pitchFamily="49" charset="0"/>
              </a:rPr>
              <a:t>, Points(5,4.5), 6, 1, "Roll Dice")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self.rollButton.activate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self.quitButton</a:t>
            </a:r>
            <a:r>
              <a:rPr lang="en-US" sz="1800" dirty="0">
                <a:latin typeface="Courier New" panose="02070309020205020404" pitchFamily="49" charset="0"/>
                <a:cs typeface="Courier New" panose="02070309020205020404" pitchFamily="49" charset="0"/>
              </a:rPr>
              <a:t> = Button(</a:t>
            </a:r>
            <a:r>
              <a:rPr lang="en-US" sz="1800" dirty="0" err="1">
                <a:latin typeface="Courier New" panose="02070309020205020404" pitchFamily="49" charset="0"/>
                <a:cs typeface="Courier New" panose="02070309020205020404" pitchFamily="49" charset="0"/>
              </a:rPr>
              <a:t>self.win</a:t>
            </a:r>
            <a:r>
              <a:rPr lang="en-US" sz="1800" dirty="0">
                <a:latin typeface="Courier New" panose="02070309020205020404" pitchFamily="49" charset="0"/>
                <a:cs typeface="Courier New" panose="02070309020205020404" pitchFamily="49" charset="0"/>
              </a:rPr>
              <a:t>, Point(5,1), 2, 1, "Quit")</a:t>
            </a:r>
          </a:p>
        </p:txBody>
      </p:sp>
      <p:sp>
        <p:nvSpPr>
          <p:cNvPr id="4" name="Footer Placeholder 3">
            <a:extLst>
              <a:ext uri="{FF2B5EF4-FFF2-40B4-BE49-F238E27FC236}">
                <a16:creationId xmlns:a16="http://schemas.microsoft.com/office/drawing/2014/main" id="{4A97A8E1-84E6-4310-ACFF-4753ADBC9807}"/>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4DABE3E7-BA8E-7870-FD4D-30A2A1013C70}"/>
              </a:ext>
            </a:extLst>
          </p:cNvPr>
          <p:cNvSpPr>
            <a:spLocks noGrp="1"/>
          </p:cNvSpPr>
          <p:nvPr>
            <p:ph type="sldNum" sz="quarter" idx="12"/>
          </p:nvPr>
        </p:nvSpPr>
        <p:spPr/>
        <p:txBody>
          <a:bodyPr/>
          <a:lstStyle/>
          <a:p>
            <a:fld id="{B94522B2-581F-4BE7-B8B1-84B87A6A2D33}" type="slidenum">
              <a:rPr lang="en-US" altLang="en-US" smtClean="0"/>
              <a:pPr/>
              <a:t>123</a:t>
            </a:fld>
            <a:endParaRPr lang="en-US" altLang="en-US"/>
          </a:p>
        </p:txBody>
      </p:sp>
    </p:spTree>
    <p:extLst>
      <p:ext uri="{BB962C8B-B14F-4D97-AF65-F5344CB8AC3E}">
        <p14:creationId xmlns:p14="http://schemas.microsoft.com/office/powerpoint/2010/main" val="30554309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D1FD-3B4D-98AE-DEA7-5200831A5786}"/>
              </a:ext>
            </a:extLst>
          </p:cNvPr>
          <p:cNvSpPr>
            <a:spLocks noGrp="1"/>
          </p:cNvSpPr>
          <p:nvPr>
            <p:ph type="title"/>
          </p:nvPr>
        </p:nvSpPr>
        <p:spPr/>
        <p:txBody>
          <a:bodyPr/>
          <a:lstStyle/>
          <a:p>
            <a:r>
              <a:rPr lang="en-US" dirty="0"/>
              <a:t>Application as a Class</a:t>
            </a:r>
          </a:p>
        </p:txBody>
      </p:sp>
      <p:sp>
        <p:nvSpPr>
          <p:cNvPr id="3" name="Content Placeholder 2">
            <a:extLst>
              <a:ext uri="{FF2B5EF4-FFF2-40B4-BE49-F238E27FC236}">
                <a16:creationId xmlns:a16="http://schemas.microsoft.com/office/drawing/2014/main" id="{07199F88-1280-6837-E2DE-DA7FACF40475}"/>
              </a:ext>
            </a:extLst>
          </p:cNvPr>
          <p:cNvSpPr>
            <a:spLocks noGrp="1"/>
          </p:cNvSpPr>
          <p:nvPr>
            <p:ph idx="1"/>
          </p:nvPr>
        </p:nvSpPr>
        <p:spPr/>
        <p:txBody>
          <a:bodyPr/>
          <a:lstStyle/>
          <a:p>
            <a:r>
              <a:rPr lang="en-US" dirty="0"/>
              <a:t>All we need now is to add code to implement the event loop.</a:t>
            </a:r>
          </a:p>
          <a:p>
            <a:r>
              <a:rPr lang="en-US" dirty="0"/>
              <a:t>We can call the method </a:t>
            </a:r>
            <a:r>
              <a:rPr lang="en-US" sz="2800" dirty="0">
                <a:latin typeface="Courier New" panose="02070309020205020404" pitchFamily="49" charset="0"/>
                <a:cs typeface="Courier New" panose="02070309020205020404" pitchFamily="49" charset="0"/>
              </a:rPr>
              <a:t>run</a:t>
            </a:r>
            <a:r>
              <a:rPr lang="en-US" dirty="0"/>
              <a:t>, since it’s what we will use to actually run the program.</a:t>
            </a:r>
          </a:p>
          <a:p>
            <a:r>
              <a:rPr lang="en-US" dirty="0"/>
              <a:t>This method contains the remainder of our main program, with the switch again to instance variables.</a:t>
            </a:r>
          </a:p>
        </p:txBody>
      </p:sp>
      <p:sp>
        <p:nvSpPr>
          <p:cNvPr id="4" name="Footer Placeholder 3">
            <a:extLst>
              <a:ext uri="{FF2B5EF4-FFF2-40B4-BE49-F238E27FC236}">
                <a16:creationId xmlns:a16="http://schemas.microsoft.com/office/drawing/2014/main" id="{2ECC6305-7321-B715-4774-0B58AE329CF6}"/>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CC89D49C-08EA-2524-BA30-D176D7EA5F88}"/>
              </a:ext>
            </a:extLst>
          </p:cNvPr>
          <p:cNvSpPr>
            <a:spLocks noGrp="1"/>
          </p:cNvSpPr>
          <p:nvPr>
            <p:ph type="sldNum" sz="quarter" idx="12"/>
          </p:nvPr>
        </p:nvSpPr>
        <p:spPr/>
        <p:txBody>
          <a:bodyPr/>
          <a:lstStyle/>
          <a:p>
            <a:fld id="{B94522B2-581F-4BE7-B8B1-84B87A6A2D33}" type="slidenum">
              <a:rPr lang="en-US" altLang="en-US" smtClean="0"/>
              <a:pPr/>
              <a:t>124</a:t>
            </a:fld>
            <a:endParaRPr lang="en-US" altLang="en-US"/>
          </a:p>
        </p:txBody>
      </p:sp>
    </p:spTree>
    <p:extLst>
      <p:ext uri="{BB962C8B-B14F-4D97-AF65-F5344CB8AC3E}">
        <p14:creationId xmlns:p14="http://schemas.microsoft.com/office/powerpoint/2010/main" val="21163647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7C54-C8FC-C75C-DCB0-AB67E51EB2B5}"/>
              </a:ext>
            </a:extLst>
          </p:cNvPr>
          <p:cNvSpPr>
            <a:spLocks noGrp="1"/>
          </p:cNvSpPr>
          <p:nvPr>
            <p:ph type="title"/>
          </p:nvPr>
        </p:nvSpPr>
        <p:spPr/>
        <p:txBody>
          <a:bodyPr/>
          <a:lstStyle/>
          <a:p>
            <a:r>
              <a:rPr lang="en-US" dirty="0"/>
              <a:t>Application as a Class</a:t>
            </a:r>
          </a:p>
        </p:txBody>
      </p:sp>
      <p:sp>
        <p:nvSpPr>
          <p:cNvPr id="3" name="Content Placeholder 2">
            <a:extLst>
              <a:ext uri="{FF2B5EF4-FFF2-40B4-BE49-F238E27FC236}">
                <a16:creationId xmlns:a16="http://schemas.microsoft.com/office/drawing/2014/main" id="{41B2E6DB-2E38-0447-07DB-903043B3630F}"/>
              </a:ext>
            </a:extLst>
          </p:cNvPr>
          <p:cNvSpPr>
            <a:spLocks noGrp="1"/>
          </p:cNvSpPr>
          <p:nvPr>
            <p:ph idx="1"/>
          </p:nvPr>
        </p:nvSpPr>
        <p:spPr/>
        <p:txBody>
          <a:bodyPr/>
          <a:lstStyle/>
          <a:p>
            <a:pPr marL="0" indent="0">
              <a:buNone/>
            </a:pPr>
            <a:r>
              <a:rPr lang="en-US" sz="2000" dirty="0">
                <a:latin typeface="Courier New" panose="02070309020205020404" pitchFamily="49" charset="0"/>
                <a:cs typeface="Courier New" panose="02070309020205020404" pitchFamily="49" charset="0"/>
              </a:rPr>
              <a:t> def run(self):</a:t>
            </a:r>
          </a:p>
          <a:p>
            <a:pPr marL="0" indent="0">
              <a:buNone/>
            </a:pPr>
            <a:r>
              <a:rPr lang="en-US" sz="2000" dirty="0">
                <a:latin typeface="Courier New" panose="02070309020205020404" pitchFamily="49" charset="0"/>
                <a:cs typeface="Courier New" panose="02070309020205020404" pitchFamily="49" charset="0"/>
              </a:rPr>
              <a:t>        pt = </a:t>
            </a:r>
            <a:r>
              <a:rPr lang="en-US" sz="2000" dirty="0" err="1">
                <a:latin typeface="Courier New" panose="02070309020205020404" pitchFamily="49" charset="0"/>
                <a:cs typeface="Courier New" panose="02070309020205020404" pitchFamily="49" charset="0"/>
              </a:rPr>
              <a:t>self.win.getMouse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while not </a:t>
            </a:r>
            <a:r>
              <a:rPr lang="en-US" sz="2000" dirty="0" err="1">
                <a:latin typeface="Courier New" panose="02070309020205020404" pitchFamily="49" charset="0"/>
                <a:cs typeface="Courier New" panose="02070309020205020404" pitchFamily="49" charset="0"/>
              </a:rPr>
              <a:t>self.quitButton.clicked</a:t>
            </a:r>
            <a:r>
              <a:rPr lang="en-US" sz="2000" dirty="0">
                <a:latin typeface="Courier New" panose="02070309020205020404" pitchFamily="49" charset="0"/>
                <a:cs typeface="Courier New" panose="02070309020205020404" pitchFamily="49" charset="0"/>
              </a:rPr>
              <a:t>(pt):</a:t>
            </a:r>
          </a:p>
          <a:p>
            <a:pPr marL="0" indent="0">
              <a:buNone/>
            </a:pP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self.rollButton.clicked</a:t>
            </a:r>
            <a:r>
              <a:rPr lang="en-US" sz="2000" dirty="0">
                <a:latin typeface="Courier New" panose="02070309020205020404" pitchFamily="49" charset="0"/>
                <a:cs typeface="Courier New" panose="02070309020205020404" pitchFamily="49" charset="0"/>
              </a:rPr>
              <a:t>(pt):</a:t>
            </a:r>
          </a:p>
          <a:p>
            <a:pPr marL="0" indent="0">
              <a:buNone/>
            </a:pPr>
            <a:r>
              <a:rPr lang="en-US" sz="2000" dirty="0">
                <a:latin typeface="Courier New" panose="02070309020205020404" pitchFamily="49" charset="0"/>
                <a:cs typeface="Courier New" panose="02070309020205020404" pitchFamily="49" charset="0"/>
              </a:rPr>
              <a:t>                value1 = </a:t>
            </a:r>
            <a:r>
              <a:rPr lang="en-US" sz="2000" dirty="0" err="1">
                <a:latin typeface="Courier New" panose="02070309020205020404" pitchFamily="49" charset="0"/>
                <a:cs typeface="Courier New" panose="02070309020205020404" pitchFamily="49" charset="0"/>
              </a:rPr>
              <a:t>randrange</a:t>
            </a:r>
            <a:r>
              <a:rPr lang="en-US" sz="2000" dirty="0">
                <a:latin typeface="Courier New" panose="02070309020205020404" pitchFamily="49" charset="0"/>
                <a:cs typeface="Courier New" panose="02070309020205020404" pitchFamily="49" charset="0"/>
              </a:rPr>
              <a:t>(1,7)</a:t>
            </a:r>
          </a:p>
          <a:p>
            <a:pPr marL="0" indent="0">
              <a:buNone/>
            </a:pPr>
            <a:r>
              <a:rPr lang="en-US" sz="2000" dirty="0">
                <a:latin typeface="Courier New" panose="02070309020205020404" pitchFamily="49" charset="0"/>
                <a:cs typeface="Courier New" panose="02070309020205020404" pitchFamily="49" charset="0"/>
              </a:rPr>
              <a:t>                self.die1.setValue(value1)</a:t>
            </a:r>
          </a:p>
          <a:p>
            <a:pPr marL="0" indent="0">
              <a:buNone/>
            </a:pPr>
            <a:r>
              <a:rPr lang="en-US" sz="2000" dirty="0">
                <a:latin typeface="Courier New" panose="02070309020205020404" pitchFamily="49" charset="0"/>
                <a:cs typeface="Courier New" panose="02070309020205020404" pitchFamily="49" charset="0"/>
              </a:rPr>
              <a:t>                value2 = </a:t>
            </a:r>
            <a:r>
              <a:rPr lang="en-US" sz="2000" dirty="0" err="1">
                <a:latin typeface="Courier New" panose="02070309020205020404" pitchFamily="49" charset="0"/>
                <a:cs typeface="Courier New" panose="02070309020205020404" pitchFamily="49" charset="0"/>
              </a:rPr>
              <a:t>randrange</a:t>
            </a:r>
            <a:r>
              <a:rPr lang="en-US" sz="2000" dirty="0">
                <a:latin typeface="Courier New" panose="02070309020205020404" pitchFamily="49" charset="0"/>
                <a:cs typeface="Courier New" panose="02070309020205020404" pitchFamily="49" charset="0"/>
              </a:rPr>
              <a:t>(1,7)</a:t>
            </a:r>
          </a:p>
          <a:p>
            <a:pPr marL="0" indent="0">
              <a:buNone/>
            </a:pPr>
            <a:r>
              <a:rPr lang="en-US" sz="2000" dirty="0">
                <a:latin typeface="Courier New" panose="02070309020205020404" pitchFamily="49" charset="0"/>
                <a:cs typeface="Courier New" panose="02070309020205020404" pitchFamily="49" charset="0"/>
              </a:rPr>
              <a:t>                self.die2.setValue(value2)</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self.quitButton.activate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pt = </a:t>
            </a:r>
            <a:r>
              <a:rPr lang="en-US" sz="2000" dirty="0" err="1">
                <a:latin typeface="Courier New" panose="02070309020205020404" pitchFamily="49" charset="0"/>
                <a:cs typeface="Courier New" panose="02070309020205020404" pitchFamily="49" charset="0"/>
              </a:rPr>
              <a:t>self.win.getMouse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win.close</a:t>
            </a:r>
            <a:r>
              <a:rPr lang="en-US" sz="20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4446684B-B24E-FC09-A402-D08C00BF074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1B1758B8-576D-8A76-C736-7944DCA817EE}"/>
              </a:ext>
            </a:extLst>
          </p:cNvPr>
          <p:cNvSpPr>
            <a:spLocks noGrp="1"/>
          </p:cNvSpPr>
          <p:nvPr>
            <p:ph type="sldNum" sz="quarter" idx="12"/>
          </p:nvPr>
        </p:nvSpPr>
        <p:spPr/>
        <p:txBody>
          <a:bodyPr/>
          <a:lstStyle/>
          <a:p>
            <a:fld id="{B94522B2-581F-4BE7-B8B1-84B87A6A2D33}" type="slidenum">
              <a:rPr lang="en-US" altLang="en-US" smtClean="0"/>
              <a:pPr/>
              <a:t>125</a:t>
            </a:fld>
            <a:endParaRPr lang="en-US" altLang="en-US"/>
          </a:p>
        </p:txBody>
      </p:sp>
    </p:spTree>
    <p:extLst>
      <p:ext uri="{BB962C8B-B14F-4D97-AF65-F5344CB8AC3E}">
        <p14:creationId xmlns:p14="http://schemas.microsoft.com/office/powerpoint/2010/main" val="22972894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733B-716E-56B1-D688-A013CC9B89AD}"/>
              </a:ext>
            </a:extLst>
          </p:cNvPr>
          <p:cNvSpPr>
            <a:spLocks noGrp="1"/>
          </p:cNvSpPr>
          <p:nvPr>
            <p:ph type="title"/>
          </p:nvPr>
        </p:nvSpPr>
        <p:spPr/>
        <p:txBody>
          <a:bodyPr/>
          <a:lstStyle/>
          <a:p>
            <a:r>
              <a:rPr lang="en-US" dirty="0"/>
              <a:t>Application as Class</a:t>
            </a:r>
          </a:p>
        </p:txBody>
      </p:sp>
      <p:sp>
        <p:nvSpPr>
          <p:cNvPr id="3" name="Content Placeholder 2">
            <a:extLst>
              <a:ext uri="{FF2B5EF4-FFF2-40B4-BE49-F238E27FC236}">
                <a16:creationId xmlns:a16="http://schemas.microsoft.com/office/drawing/2014/main" id="{5C7B38BE-F93C-1BE4-2404-17402DBDFA65}"/>
              </a:ext>
            </a:extLst>
          </p:cNvPr>
          <p:cNvSpPr>
            <a:spLocks noGrp="1"/>
          </p:cNvSpPr>
          <p:nvPr>
            <p:ph idx="1"/>
          </p:nvPr>
        </p:nvSpPr>
        <p:spPr/>
        <p:txBody>
          <a:bodyPr/>
          <a:lstStyle/>
          <a:p>
            <a:r>
              <a:rPr lang="en-US" dirty="0"/>
              <a:t>To run the application, we first create an instance of the </a:t>
            </a:r>
            <a:r>
              <a:rPr lang="en-US" sz="2800" dirty="0">
                <a:latin typeface="Courier New" panose="02070309020205020404" pitchFamily="49" charset="0"/>
                <a:cs typeface="Courier New" panose="02070309020205020404" pitchFamily="49" charset="0"/>
              </a:rPr>
              <a:t>Roller</a:t>
            </a:r>
            <a:r>
              <a:rPr lang="en-US" dirty="0"/>
              <a:t> class, and then call its </a:t>
            </a:r>
            <a:r>
              <a:rPr lang="en-US" sz="2800" dirty="0">
                <a:latin typeface="Courier New" panose="02070309020205020404" pitchFamily="49" charset="0"/>
                <a:cs typeface="Courier New" panose="02070309020205020404" pitchFamily="49" charset="0"/>
              </a:rPr>
              <a:t>run</a:t>
            </a:r>
            <a:r>
              <a:rPr lang="en-US" dirty="0"/>
              <a:t> method.</a:t>
            </a:r>
          </a:p>
          <a:p>
            <a:endParaRPr lang="en-US" dirty="0"/>
          </a:p>
          <a:p>
            <a:pPr marL="0" indent="0">
              <a:buNone/>
            </a:pPr>
            <a:r>
              <a:rPr lang="en-US" sz="2400" dirty="0">
                <a:latin typeface="Courier New" panose="02070309020205020404" pitchFamily="49" charset="0"/>
                <a:cs typeface="Courier New" panose="02070309020205020404" pitchFamily="49" charset="0"/>
              </a:rPr>
              <a:t>if __name__ == "__main__":</a:t>
            </a:r>
          </a:p>
          <a:p>
            <a:pPr marL="0" indent="0">
              <a:buNone/>
            </a:pPr>
            <a:r>
              <a:rPr lang="en-US" sz="2400" dirty="0">
                <a:latin typeface="Courier New" panose="02070309020205020404" pitchFamily="49" charset="0"/>
                <a:cs typeface="Courier New" panose="02070309020205020404" pitchFamily="49" charset="0"/>
              </a:rPr>
              <a:t>    app = Roller()</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app.run</a:t>
            </a:r>
            <a:r>
              <a:rPr lang="en-US" sz="24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A849B823-F6ED-B7CB-2CE1-EFDE753A6D44}"/>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893236E-EB7C-1E7D-9B2E-015B95502BC2}"/>
              </a:ext>
            </a:extLst>
          </p:cNvPr>
          <p:cNvSpPr>
            <a:spLocks noGrp="1"/>
          </p:cNvSpPr>
          <p:nvPr>
            <p:ph type="sldNum" sz="quarter" idx="12"/>
          </p:nvPr>
        </p:nvSpPr>
        <p:spPr/>
        <p:txBody>
          <a:bodyPr/>
          <a:lstStyle/>
          <a:p>
            <a:fld id="{B94522B2-581F-4BE7-B8B1-84B87A6A2D33}" type="slidenum">
              <a:rPr lang="en-US" altLang="en-US" smtClean="0"/>
              <a:pPr/>
              <a:t>126</a:t>
            </a:fld>
            <a:endParaRPr lang="en-US" altLang="en-US"/>
          </a:p>
        </p:txBody>
      </p:sp>
    </p:spTree>
    <p:extLst>
      <p:ext uri="{BB962C8B-B14F-4D97-AF65-F5344CB8AC3E}">
        <p14:creationId xmlns:p14="http://schemas.microsoft.com/office/powerpoint/2010/main" val="258053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3907B85-BDBA-4802-9648-9FCE116C40DC}"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16388" name="Rectangle 2"/>
          <p:cNvSpPr>
            <a:spLocks noGrp="1" noChangeArrowheads="1"/>
          </p:cNvSpPr>
          <p:nvPr>
            <p:ph type="title"/>
          </p:nvPr>
        </p:nvSpPr>
        <p:spPr/>
        <p:txBody>
          <a:bodyPr/>
          <a:lstStyle/>
          <a:p>
            <a:pPr eaLnBrk="1" hangingPunct="1"/>
            <a:r>
              <a:rPr lang="en-US" altLang="en-US"/>
              <a:t>Cannonball Program Specification</a:t>
            </a:r>
          </a:p>
        </p:txBody>
      </p:sp>
      <p:sp>
        <p:nvSpPr>
          <p:cNvPr id="21507" name="Rectangle 3"/>
          <p:cNvSpPr>
            <a:spLocks noGrp="1" noChangeArrowheads="1"/>
          </p:cNvSpPr>
          <p:nvPr>
            <p:ph type="body" idx="1"/>
          </p:nvPr>
        </p:nvSpPr>
        <p:spPr/>
        <p:txBody>
          <a:bodyPr/>
          <a:lstStyle/>
          <a:p>
            <a:pPr eaLnBrk="1" hangingPunct="1"/>
            <a:r>
              <a:rPr lang="en-US" altLang="en-US"/>
              <a:t>The acceleration of gravity near the earth</a:t>
            </a:r>
            <a:r>
              <a:rPr lang="en-US" altLang="en-US">
                <a:latin typeface="Times New Roman" panose="02020603050405020304" pitchFamily="18" charset="0"/>
              </a:rPr>
              <a:t>’</a:t>
            </a:r>
            <a:r>
              <a:rPr lang="en-US" altLang="en-US"/>
              <a:t>s surface is roughly 9.8 m/s/s.</a:t>
            </a:r>
          </a:p>
          <a:p>
            <a:pPr eaLnBrk="1" hangingPunct="1"/>
            <a:r>
              <a:rPr lang="en-US" altLang="en-US"/>
              <a:t>If an object is thrown straight up at 20 m/s, after one second it will be traveling upwards at 10.2 m/s. After another second, its speed will be .4 m/s. Shortly after that the object will start coming back down to earth.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B382D95-8ADE-46A6-A152-CEBBEF5BC1F9}"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17412" name="Rectangle 2"/>
          <p:cNvSpPr>
            <a:spLocks noGrp="1" noChangeArrowheads="1"/>
          </p:cNvSpPr>
          <p:nvPr>
            <p:ph type="title"/>
          </p:nvPr>
        </p:nvSpPr>
        <p:spPr/>
        <p:txBody>
          <a:bodyPr/>
          <a:lstStyle/>
          <a:p>
            <a:pPr eaLnBrk="1" hangingPunct="1"/>
            <a:r>
              <a:rPr lang="en-US" altLang="en-US"/>
              <a:t>Cannonball Program Specification</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type="body" idx="1"/>
              </p:nvPr>
            </p:nvSpPr>
            <p:spPr/>
            <p:txBody>
              <a:bodyPr/>
              <a:lstStyle/>
              <a:p>
                <a:pPr eaLnBrk="1" hangingPunct="1">
                  <a:lnSpc>
                    <a:spcPct val="90000"/>
                  </a:lnSpc>
                </a:pPr>
                <a:r>
                  <a:rPr lang="en-US" altLang="en-US" dirty="0"/>
                  <a:t>Using calculus, we could derive a formula that gives the position of the cannonball at any moment of its flight.</a:t>
                </a:r>
              </a:p>
              <a:p>
                <a:pPr eaLnBrk="1" hangingPunct="1">
                  <a:lnSpc>
                    <a:spcPct val="90000"/>
                  </a:lnSpc>
                </a:pPr>
                <a:r>
                  <a:rPr lang="en-US" altLang="en-US" dirty="0"/>
                  <a:t>However, we</a:t>
                </a:r>
                <a:r>
                  <a:rPr lang="en-US" altLang="en-US" dirty="0">
                    <a:latin typeface="Times New Roman" panose="02020603050405020304" pitchFamily="18" charset="0"/>
                  </a:rPr>
                  <a:t>’</a:t>
                </a:r>
                <a:r>
                  <a:rPr lang="en-US" altLang="en-US" dirty="0"/>
                  <a:t>ll solve this problem with simulation, a little geometry, and the fact that the distance an object travels in a certain amount of time is equal to its rate times the amount of time</a:t>
                </a:r>
                <a:br>
                  <a:rPr lang="en-US" altLang="en-US" dirty="0"/>
                </a:br>
                <a:r>
                  <a:rPr lang="en-US" altLang="en-US" dirty="0"/>
                  <a:t>(</a:t>
                </a:r>
                <a14:m>
                  <m:oMath xmlns:m="http://schemas.openxmlformats.org/officeDocument/2006/math">
                    <m:r>
                      <a:rPr lang="en-US" altLang="en-US" b="0" i="1" smtClean="0">
                        <a:latin typeface="Cambria Math" panose="02040503050406030204" pitchFamily="18" charset="0"/>
                      </a:rPr>
                      <m:t>𝑑</m:t>
                    </m:r>
                    <m:r>
                      <a:rPr lang="en-US" altLang="en-US" b="0" i="1" smtClean="0">
                        <a:latin typeface="Cambria Math" panose="02040503050406030204" pitchFamily="18" charset="0"/>
                      </a:rPr>
                      <m:t>=</m:t>
                    </m:r>
                    <m:r>
                      <a:rPr lang="en-US" altLang="en-US" b="0" i="1" smtClean="0">
                        <a:latin typeface="Cambria Math" panose="02040503050406030204" pitchFamily="18" charset="0"/>
                      </a:rPr>
                      <m:t>𝑟𝑡</m:t>
                    </m:r>
                  </m:oMath>
                </a14:m>
                <a:r>
                  <a:rPr lang="en-US" altLang="en-US" dirty="0"/>
                  <a:t>).</a:t>
                </a:r>
              </a:p>
            </p:txBody>
          </p:sp>
        </mc:Choice>
        <mc:Fallback xmlns="">
          <p:sp>
            <p:nvSpPr>
              <p:cNvPr id="22531" name="Rectangle 3"/>
              <p:cNvSpPr>
                <a:spLocks noGrp="1" noRot="1" noChangeAspect="1" noMove="1" noResize="1" noEditPoints="1" noAdjustHandles="1" noChangeArrowheads="1" noChangeShapeType="1" noTextEdit="1"/>
              </p:cNvSpPr>
              <p:nvPr>
                <p:ph type="body" idx="1"/>
              </p:nvPr>
            </p:nvSpPr>
            <p:spPr>
              <a:blipFill>
                <a:blip r:embed="rId2"/>
                <a:stretch>
                  <a:fillRect l="-471" t="-311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AA78CEE-9776-4872-921E-A5A509C4C8E6}"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
        <p:nvSpPr>
          <p:cNvPr id="18436" name="Rectangle 2"/>
          <p:cNvSpPr>
            <a:spLocks noGrp="1" noChangeArrowheads="1"/>
          </p:cNvSpPr>
          <p:nvPr>
            <p:ph type="title"/>
          </p:nvPr>
        </p:nvSpPr>
        <p:spPr/>
        <p:txBody>
          <a:bodyPr/>
          <a:lstStyle/>
          <a:p>
            <a:pPr eaLnBrk="1" hangingPunct="1"/>
            <a:r>
              <a:rPr lang="en-US" altLang="en-US"/>
              <a:t>Designing the Program</a:t>
            </a:r>
          </a:p>
        </p:txBody>
      </p:sp>
      <p:sp>
        <p:nvSpPr>
          <p:cNvPr id="23555" name="Rectangle 3"/>
          <p:cNvSpPr>
            <a:spLocks noGrp="1" noChangeArrowheads="1"/>
          </p:cNvSpPr>
          <p:nvPr>
            <p:ph type="body" idx="1"/>
          </p:nvPr>
        </p:nvSpPr>
        <p:spPr/>
        <p:txBody>
          <a:bodyPr/>
          <a:lstStyle/>
          <a:p>
            <a:pPr eaLnBrk="1" hangingPunct="1"/>
            <a:r>
              <a:rPr lang="en-US" altLang="en-US" dirty="0"/>
              <a:t>Given the nature of the problem, it</a:t>
            </a:r>
            <a:r>
              <a:rPr lang="en-US" altLang="en-US" dirty="0">
                <a:latin typeface="Times New Roman" panose="02020603050405020304" pitchFamily="18" charset="0"/>
              </a:rPr>
              <a:t>’</a:t>
            </a:r>
            <a:r>
              <a:rPr lang="en-US" altLang="en-US" dirty="0"/>
              <a:t>s obvious we need to consider the flight of the cannonball in two dimensions: </a:t>
            </a:r>
          </a:p>
          <a:p>
            <a:pPr lvl="1" eaLnBrk="1" hangingPunct="1"/>
            <a:r>
              <a:rPr lang="en-US" altLang="en-US" dirty="0"/>
              <a:t>it</a:t>
            </a:r>
            <a:r>
              <a:rPr lang="en-US" altLang="en-US" dirty="0">
                <a:latin typeface="Times New Roman" panose="02020603050405020304" pitchFamily="18" charset="0"/>
              </a:rPr>
              <a:t>’</a:t>
            </a:r>
            <a:r>
              <a:rPr lang="en-US" altLang="en-US" dirty="0"/>
              <a:t>s height and </a:t>
            </a:r>
          </a:p>
          <a:p>
            <a:pPr lvl="1" eaLnBrk="1" hangingPunct="1"/>
            <a:r>
              <a:rPr lang="en-US" altLang="en-US" dirty="0"/>
              <a:t>the distance it travels.</a:t>
            </a:r>
          </a:p>
          <a:p>
            <a:pPr eaLnBrk="1" hangingPunct="1"/>
            <a:r>
              <a:rPr lang="en-US" altLang="en-US" dirty="0"/>
              <a:t>Let</a:t>
            </a:r>
            <a:r>
              <a:rPr lang="en-US" altLang="en-US" dirty="0">
                <a:latin typeface="Times New Roman" panose="02020603050405020304" pitchFamily="18" charset="0"/>
              </a:rPr>
              <a:t>’</a:t>
            </a:r>
            <a:r>
              <a:rPr lang="en-US" altLang="en-US" dirty="0"/>
              <a:t>s think of the position of the cannonball as the point (</a:t>
            </a:r>
            <a:r>
              <a:rPr lang="en-US" altLang="en-US" i="1" dirty="0"/>
              <a:t>x</a:t>
            </a:r>
            <a:r>
              <a:rPr lang="en-US" altLang="en-US" dirty="0"/>
              <a:t>, </a:t>
            </a:r>
            <a:r>
              <a:rPr lang="en-US" altLang="en-US" i="1" dirty="0"/>
              <a:t>y</a:t>
            </a:r>
            <a:r>
              <a:rPr lang="en-US" altLang="en-US" dirty="0"/>
              <a:t>) where </a:t>
            </a:r>
            <a:r>
              <a:rPr lang="en-US" altLang="en-US" i="1" dirty="0"/>
              <a:t>x</a:t>
            </a:r>
            <a:r>
              <a:rPr lang="en-US" altLang="en-US" dirty="0"/>
              <a:t> is the distance from the starting point and </a:t>
            </a:r>
            <a:r>
              <a:rPr lang="en-US" altLang="en-US" i="1" dirty="0"/>
              <a:t>y</a:t>
            </a:r>
            <a:r>
              <a:rPr lang="en-US" altLang="en-US" dirty="0"/>
              <a:t> is the height above the ground.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anim calcmode="lin" valueType="num">
                                      <p:cBhvr additive="base">
                                        <p:cTn id="11"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55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 calcmode="lin" valueType="num">
                                      <p:cBhvr additive="base">
                                        <p:cTn id="15" dur="500" fill="hold"/>
                                        <p:tgtEl>
                                          <p:spTgt spid="2355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5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 calcmode="lin" valueType="num">
                                      <p:cBhvr additive="base">
                                        <p:cTn id="21" dur="500" fill="hold"/>
                                        <p:tgtEl>
                                          <p:spTgt spid="235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355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A7F185C-2198-4190-A9F5-830690B2FF6F}"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19460" name="Rectangle 2"/>
          <p:cNvSpPr>
            <a:spLocks noGrp="1" noChangeArrowheads="1"/>
          </p:cNvSpPr>
          <p:nvPr>
            <p:ph type="title"/>
          </p:nvPr>
        </p:nvSpPr>
        <p:spPr/>
        <p:txBody>
          <a:bodyPr/>
          <a:lstStyle/>
          <a:p>
            <a:pPr eaLnBrk="1" hangingPunct="1"/>
            <a:r>
              <a:rPr lang="en-US" altLang="en-US"/>
              <a:t>Designing the Program</a:t>
            </a:r>
          </a:p>
        </p:txBody>
      </p:sp>
      <p:sp>
        <p:nvSpPr>
          <p:cNvPr id="24579" name="Rectangle 3"/>
          <p:cNvSpPr>
            <a:spLocks noGrp="1" noChangeArrowheads="1"/>
          </p:cNvSpPr>
          <p:nvPr>
            <p:ph type="body" idx="1"/>
          </p:nvPr>
        </p:nvSpPr>
        <p:spPr/>
        <p:txBody>
          <a:bodyPr/>
          <a:lstStyle/>
          <a:p>
            <a:pPr eaLnBrk="1" hangingPunct="1"/>
            <a:r>
              <a:rPr lang="en-US" altLang="en-US"/>
              <a:t>Suppose the ball starts at position (0,0), and we want to check its position every tenth of a second.</a:t>
            </a:r>
          </a:p>
          <a:p>
            <a:pPr eaLnBrk="1" hangingPunct="1"/>
            <a:r>
              <a:rPr lang="en-US" altLang="en-US"/>
              <a:t>In that time interval it will have moved some distance upward (positive </a:t>
            </a:r>
            <a:r>
              <a:rPr lang="en-US" altLang="en-US" i="1"/>
              <a:t>y</a:t>
            </a:r>
            <a:r>
              <a:rPr lang="en-US" altLang="en-US"/>
              <a:t>) and some distance forward (positive </a:t>
            </a:r>
            <a:r>
              <a:rPr lang="en-US" altLang="en-US" i="1"/>
              <a:t>x</a:t>
            </a:r>
            <a:r>
              <a:rPr lang="en-US" altLang="en-US"/>
              <a:t>). The exact distance will be determined by the velocity in that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AC59AD9-11DB-4FC7-95E4-5D7715E03B6B}"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20484" name="Rectangle 2"/>
          <p:cNvSpPr>
            <a:spLocks noGrp="1" noChangeArrowheads="1"/>
          </p:cNvSpPr>
          <p:nvPr>
            <p:ph type="title"/>
          </p:nvPr>
        </p:nvSpPr>
        <p:spPr/>
        <p:txBody>
          <a:bodyPr/>
          <a:lstStyle/>
          <a:p>
            <a:pPr eaLnBrk="1" hangingPunct="1"/>
            <a:r>
              <a:rPr lang="en-US" altLang="en-US"/>
              <a:t>Designing the Program</a:t>
            </a:r>
          </a:p>
        </p:txBody>
      </p:sp>
      <p:sp>
        <p:nvSpPr>
          <p:cNvPr id="25603" name="Rectangle 3"/>
          <p:cNvSpPr>
            <a:spLocks noGrp="1" noChangeArrowheads="1"/>
          </p:cNvSpPr>
          <p:nvPr>
            <p:ph type="body" idx="1"/>
          </p:nvPr>
        </p:nvSpPr>
        <p:spPr/>
        <p:txBody>
          <a:bodyPr/>
          <a:lstStyle/>
          <a:p>
            <a:pPr eaLnBrk="1" hangingPunct="1"/>
            <a:r>
              <a:rPr lang="en-US" altLang="en-US" dirty="0"/>
              <a:t>Since we are ignoring wind resistance, </a:t>
            </a:r>
            <a:r>
              <a:rPr lang="en-US" altLang="en-US" i="1" dirty="0"/>
              <a:t>x</a:t>
            </a:r>
            <a:r>
              <a:rPr lang="en-US" altLang="en-US" dirty="0"/>
              <a:t> will remain constant through the flight.</a:t>
            </a:r>
          </a:p>
          <a:p>
            <a:pPr eaLnBrk="1" hangingPunct="1"/>
            <a:r>
              <a:rPr lang="en-US" altLang="en-US" dirty="0"/>
              <a:t>However, </a:t>
            </a:r>
            <a:r>
              <a:rPr lang="en-US" altLang="en-US" i="1" dirty="0"/>
              <a:t>y</a:t>
            </a:r>
            <a:r>
              <a:rPr lang="en-US" altLang="en-US" dirty="0"/>
              <a:t> will change over time due to gravity. The </a:t>
            </a:r>
            <a:r>
              <a:rPr lang="en-US" altLang="en-US" i="1" dirty="0"/>
              <a:t>y</a:t>
            </a:r>
            <a:r>
              <a:rPr lang="en-US" altLang="en-US" dirty="0"/>
              <a:t> velocity will start out positive and then become negative as the cannonball starts to fall.</a:t>
            </a:r>
            <a:endParaRPr lang="en-US" altLang="en-US"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197DE6-148B-4B83-B960-497E8DE25259}"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21508" name="Rectangle 2"/>
          <p:cNvSpPr>
            <a:spLocks noGrp="1" noChangeArrowheads="1"/>
          </p:cNvSpPr>
          <p:nvPr>
            <p:ph type="title"/>
          </p:nvPr>
        </p:nvSpPr>
        <p:spPr/>
        <p:txBody>
          <a:bodyPr/>
          <a:lstStyle/>
          <a:p>
            <a:pPr eaLnBrk="1" hangingPunct="1"/>
            <a:r>
              <a:rPr lang="en-US" altLang="en-US"/>
              <a:t>Designing the Program</a:t>
            </a:r>
          </a:p>
        </p:txBody>
      </p:sp>
      <p:sp>
        <p:nvSpPr>
          <p:cNvPr id="26627" name="Rectangle 3"/>
          <p:cNvSpPr>
            <a:spLocks noGrp="1" noChangeArrowheads="1"/>
          </p:cNvSpPr>
          <p:nvPr>
            <p:ph type="body" idx="1"/>
          </p:nvPr>
        </p:nvSpPr>
        <p:spPr>
          <a:xfrm>
            <a:off x="838200" y="2017713"/>
            <a:ext cx="11101917" cy="4114800"/>
          </a:xfrm>
        </p:spPr>
        <p:txBody>
          <a:bodyPr/>
          <a:lstStyle/>
          <a:p>
            <a:pPr marL="0" indent="0" eaLnBrk="1" hangingPunct="1">
              <a:buNone/>
            </a:pPr>
            <a:r>
              <a:rPr lang="en-US" altLang="en-US" sz="2400" dirty="0">
                <a:latin typeface="Courier New" panose="02070309020205020404" pitchFamily="49" charset="0"/>
              </a:rPr>
              <a:t>input the simulation parameters: angle, velocity, height, interval.</a:t>
            </a:r>
          </a:p>
          <a:p>
            <a:pPr marL="0" indent="0" eaLnBrk="1" hangingPunct="1">
              <a:buNone/>
            </a:pPr>
            <a:r>
              <a:rPr lang="en-US" altLang="en-US" sz="2400" dirty="0">
                <a:latin typeface="Courier New" panose="02070309020205020404" pitchFamily="49" charset="0"/>
              </a:rPr>
              <a:t>calculate the initial position of the cannonball: </a:t>
            </a:r>
            <a:r>
              <a:rPr lang="en-US" altLang="en-US" sz="2400" dirty="0" err="1">
                <a:latin typeface="Courier New" panose="02070309020205020404" pitchFamily="49" charset="0"/>
              </a:rPr>
              <a:t>xpos</a:t>
            </a:r>
            <a:r>
              <a:rPr lang="en-US" altLang="en-US" sz="2400" dirty="0">
                <a:latin typeface="Courier New" panose="02070309020205020404" pitchFamily="49" charset="0"/>
              </a:rPr>
              <a:t>, </a:t>
            </a:r>
            <a:r>
              <a:rPr lang="en-US" altLang="en-US" sz="2400" dirty="0" err="1">
                <a:latin typeface="Courier New" panose="02070309020205020404" pitchFamily="49" charset="0"/>
              </a:rPr>
              <a:t>ypos</a:t>
            </a:r>
            <a:endParaRPr lang="en-US" altLang="en-US" sz="2400" dirty="0">
              <a:latin typeface="Courier New" panose="02070309020205020404" pitchFamily="49" charset="0"/>
            </a:endParaRPr>
          </a:p>
          <a:p>
            <a:pPr marL="0" indent="0" eaLnBrk="1" hangingPunct="1">
              <a:buNone/>
            </a:pPr>
            <a:r>
              <a:rPr lang="en-US" altLang="en-US" sz="2400" dirty="0">
                <a:latin typeface="Courier New" panose="02070309020205020404" pitchFamily="49" charset="0"/>
              </a:rPr>
              <a:t>calculate the initial velocities of the cannonball: </a:t>
            </a:r>
            <a:r>
              <a:rPr lang="en-US" altLang="en-US" sz="2400" dirty="0" err="1">
                <a:latin typeface="Courier New" panose="02070309020205020404" pitchFamily="49" charset="0"/>
              </a:rPr>
              <a:t>xvel</a:t>
            </a:r>
            <a:r>
              <a:rPr lang="en-US" altLang="en-US" sz="2400" dirty="0">
                <a:latin typeface="Courier New" panose="02070309020205020404" pitchFamily="49" charset="0"/>
              </a:rPr>
              <a:t>, </a:t>
            </a:r>
            <a:r>
              <a:rPr lang="en-US" altLang="en-US" sz="2400" dirty="0" err="1">
                <a:latin typeface="Courier New" panose="02070309020205020404" pitchFamily="49" charset="0"/>
              </a:rPr>
              <a:t>yvel</a:t>
            </a:r>
            <a:endParaRPr lang="en-US" altLang="en-US" sz="2400" dirty="0">
              <a:latin typeface="Courier New" panose="02070309020205020404" pitchFamily="49" charset="0"/>
            </a:endParaRPr>
          </a:p>
          <a:p>
            <a:pPr marL="0" indent="0" eaLnBrk="1" hangingPunct="1">
              <a:buNone/>
            </a:pPr>
            <a:r>
              <a:rPr lang="en-US" altLang="en-US" sz="2400" dirty="0">
                <a:latin typeface="Courier New" panose="02070309020205020404" pitchFamily="49" charset="0"/>
              </a:rPr>
              <a:t>while the cannonball is still flying:</a:t>
            </a:r>
          </a:p>
          <a:p>
            <a:pPr marL="457200" lvl="1" indent="0" eaLnBrk="1" hangingPunct="1">
              <a:buNone/>
            </a:pPr>
            <a:r>
              <a:rPr lang="en-US" altLang="en-US" sz="2400" dirty="0">
                <a:latin typeface="Courier New" panose="02070309020205020404" pitchFamily="49" charset="0"/>
              </a:rPr>
              <a:t>update the values of </a:t>
            </a:r>
            <a:r>
              <a:rPr lang="en-US" altLang="en-US" sz="2400" dirty="0" err="1">
                <a:latin typeface="Courier New" panose="02070309020205020404" pitchFamily="49" charset="0"/>
              </a:rPr>
              <a:t>xpos</a:t>
            </a:r>
            <a:r>
              <a:rPr lang="en-US" altLang="en-US" sz="2400" dirty="0">
                <a:latin typeface="Courier New" panose="02070309020205020404" pitchFamily="49" charset="0"/>
              </a:rPr>
              <a:t>, </a:t>
            </a:r>
            <a:r>
              <a:rPr lang="en-US" altLang="en-US" sz="2400" dirty="0" err="1">
                <a:latin typeface="Courier New" panose="02070309020205020404" pitchFamily="49" charset="0"/>
              </a:rPr>
              <a:t>ypos</a:t>
            </a:r>
            <a:r>
              <a:rPr lang="en-US" altLang="en-US" sz="2400" dirty="0">
                <a:latin typeface="Courier New" panose="02070309020205020404" pitchFamily="49" charset="0"/>
              </a:rPr>
              <a:t>, and </a:t>
            </a:r>
            <a:r>
              <a:rPr lang="en-US" altLang="en-US" sz="2400" dirty="0" err="1">
                <a:latin typeface="Courier New" panose="02070309020205020404" pitchFamily="49" charset="0"/>
              </a:rPr>
              <a:t>yvel</a:t>
            </a:r>
            <a:r>
              <a:rPr lang="en-US" altLang="en-US" sz="2400" dirty="0">
                <a:latin typeface="Courier New" panose="02070309020205020404" pitchFamily="49" charset="0"/>
              </a:rPr>
              <a:t> for interval seconds further into the flight</a:t>
            </a:r>
            <a:endParaRPr lang="en-US" altLang="en-US" sz="2000" dirty="0">
              <a:latin typeface="Courier New" panose="02070309020205020404" pitchFamily="49" charset="0"/>
            </a:endParaRPr>
          </a:p>
          <a:p>
            <a:pPr marL="0" indent="0" eaLnBrk="1" hangingPunct="1">
              <a:buNone/>
            </a:pPr>
            <a:r>
              <a:rPr lang="en-US" altLang="en-US" sz="2400" dirty="0">
                <a:latin typeface="Courier New" panose="02070309020205020404" pitchFamily="49" charset="0"/>
              </a:rPr>
              <a:t>output the distance traveled as </a:t>
            </a:r>
            <a:r>
              <a:rPr lang="en-US" altLang="en-US" sz="2400" dirty="0" err="1">
                <a:latin typeface="Courier New" panose="02070309020205020404" pitchFamily="49" charset="0"/>
              </a:rPr>
              <a:t>xpos</a:t>
            </a:r>
            <a:endParaRPr lang="en-US" altLang="en-US" sz="24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627">
                                            <p:txEl>
                                              <p:pRg st="4" end="4"/>
                                            </p:txEl>
                                          </p:spTgt>
                                        </p:tgtEl>
                                        <p:attrNameLst>
                                          <p:attrName>style.visibility</p:attrName>
                                        </p:attrNameLst>
                                      </p:cBhvr>
                                      <p:to>
                                        <p:strVal val="visible"/>
                                      </p:to>
                                    </p:set>
                                    <p:anim calcmode="lin" valueType="num">
                                      <p:cBhvr additive="base">
                                        <p:cTn id="31" dur="5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7">
                                            <p:txEl>
                                              <p:pRg st="5" end="5"/>
                                            </p:txEl>
                                          </p:spTgt>
                                        </p:tgtEl>
                                        <p:attrNameLst>
                                          <p:attrName>style.visibility</p:attrName>
                                        </p:attrNameLst>
                                      </p:cBhvr>
                                      <p:to>
                                        <p:strVal val="visible"/>
                                      </p:to>
                                    </p:set>
                                    <p:anim calcmode="lin" valueType="num">
                                      <p:cBhvr additive="base">
                                        <p:cTn id="37"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4AE17F0-D272-40DB-A2DF-1BDE150F198A}"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sp>
        <p:nvSpPr>
          <p:cNvPr id="22532" name="Rectangle 2"/>
          <p:cNvSpPr>
            <a:spLocks noGrp="1" noChangeArrowheads="1"/>
          </p:cNvSpPr>
          <p:nvPr>
            <p:ph type="title"/>
          </p:nvPr>
        </p:nvSpPr>
        <p:spPr/>
        <p:txBody>
          <a:bodyPr/>
          <a:lstStyle/>
          <a:p>
            <a:pPr eaLnBrk="1" hangingPunct="1"/>
            <a:r>
              <a:rPr lang="en-US" altLang="en-US"/>
              <a:t>Designing the Program</a:t>
            </a:r>
          </a:p>
        </p:txBody>
      </p:sp>
      <p:sp>
        <p:nvSpPr>
          <p:cNvPr id="27651" name="Rectangle 3"/>
          <p:cNvSpPr>
            <a:spLocks noGrp="1" noChangeArrowheads="1"/>
          </p:cNvSpPr>
          <p:nvPr>
            <p:ph type="body" idx="1"/>
          </p:nvPr>
        </p:nvSpPr>
        <p:spPr>
          <a:xfrm>
            <a:off x="228600" y="2209800"/>
            <a:ext cx="11811000" cy="4114800"/>
          </a:xfrm>
        </p:spPr>
        <p:txBody>
          <a:bodyPr/>
          <a:lstStyle/>
          <a:p>
            <a:pPr eaLnBrk="1" hangingPunct="1"/>
            <a:r>
              <a:rPr lang="en-US" altLang="en-US" dirty="0"/>
              <a:t>Using step-wise refinement:</a:t>
            </a:r>
            <a:br>
              <a:rPr lang="en-US" altLang="en-US" dirty="0"/>
            </a:br>
            <a:r>
              <a:rPr lang="en-US" altLang="en-US" sz="1800" dirty="0" err="1">
                <a:latin typeface="Courier New" panose="02070309020205020404" pitchFamily="49" charset="0"/>
              </a:rPr>
              <a:t>def</a:t>
            </a:r>
            <a:r>
              <a:rPr lang="en-US" altLang="en-US" sz="1800" dirty="0">
                <a:latin typeface="Courier New" panose="02070309020205020404" pitchFamily="49" charset="0"/>
              </a:rPr>
              <a:t> main():</a:t>
            </a:r>
            <a:br>
              <a:rPr lang="en-US" altLang="en-US" sz="1800" dirty="0">
                <a:latin typeface="Courier New" panose="02070309020205020404" pitchFamily="49" charset="0"/>
              </a:rPr>
            </a:br>
            <a:r>
              <a:rPr lang="en-US" altLang="en-US" sz="1800" dirty="0">
                <a:latin typeface="Courier New" panose="02070309020205020404" pitchFamily="49" charset="0"/>
              </a:rPr>
              <a:t>    angle = float(input("Enter the launch angle (in degrees): "))</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vel</a:t>
            </a:r>
            <a:r>
              <a:rPr lang="en-US" altLang="en-US" sz="1800" dirty="0">
                <a:latin typeface="Courier New" panose="02070309020205020404" pitchFamily="49" charset="0"/>
              </a:rPr>
              <a:t> = float(input("Enter the initial velocity (in meters/sec): "))</a:t>
            </a:r>
            <a:br>
              <a:rPr lang="en-US" altLang="en-US" sz="1800" dirty="0">
                <a:latin typeface="Courier New" panose="02070309020205020404" pitchFamily="49" charset="0"/>
              </a:rPr>
            </a:br>
            <a:r>
              <a:rPr lang="en-US" altLang="en-US" sz="1800" dirty="0">
                <a:latin typeface="Courier New" panose="02070309020205020404" pitchFamily="49" charset="0"/>
              </a:rPr>
              <a:t>    h0 = float(input("Enter the initial height (in meters): "))</a:t>
            </a:r>
            <a:br>
              <a:rPr lang="en-US" altLang="en-US" sz="1800" dirty="0">
                <a:latin typeface="Courier New" panose="02070309020205020404" pitchFamily="49" charset="0"/>
              </a:rPr>
            </a:br>
            <a:r>
              <a:rPr lang="en-US" altLang="en-US" sz="1800" dirty="0">
                <a:latin typeface="Courier New" panose="02070309020205020404" pitchFamily="49" charset="0"/>
              </a:rPr>
              <a:t>    time = float(input("Enter the time interval between position calculations: "))</a:t>
            </a:r>
          </a:p>
          <a:p>
            <a:pPr eaLnBrk="1" hangingPunct="1"/>
            <a:r>
              <a:rPr lang="en-US" altLang="en-US" dirty="0"/>
              <a:t>Calculating the initial position for the cannonball is also easy. It’s at distance 0 and height </a:t>
            </a:r>
            <a:r>
              <a:rPr lang="en-US" altLang="en-US" dirty="0">
                <a:latin typeface="Courier New" panose="02070309020205020404" pitchFamily="49" charset="0"/>
              </a:rPr>
              <a:t>h0</a:t>
            </a:r>
            <a:r>
              <a:rPr lang="en-US" altLang="en-US" dirty="0"/>
              <a:t>!</a:t>
            </a:r>
            <a:br>
              <a:rPr lang="en-US" altLang="en-US" dirty="0"/>
            </a:br>
            <a:r>
              <a:rPr lang="en-US" altLang="en-US" sz="1800" dirty="0">
                <a:latin typeface="Courier New" panose="02070309020205020404" pitchFamily="49" charset="0"/>
              </a:rPr>
              <a:t>    </a:t>
            </a:r>
            <a:r>
              <a:rPr lang="en-US" altLang="en-US" sz="1800" dirty="0" err="1">
                <a:latin typeface="Courier New" panose="02070309020205020404" pitchFamily="49" charset="0"/>
              </a:rPr>
              <a:t>xpos</a:t>
            </a:r>
            <a:r>
              <a:rPr lang="en-US" altLang="en-US" sz="1800" dirty="0">
                <a:latin typeface="Courier New" panose="02070309020205020404" pitchFamily="49" charset="0"/>
              </a:rPr>
              <a:t> = 0</a:t>
            </a:r>
            <a:br>
              <a:rPr lang="en-US" altLang="en-US" sz="1800" dirty="0">
                <a:latin typeface="Courier New" panose="02070309020205020404" pitchFamily="49" charset="0"/>
              </a:rPr>
            </a:br>
            <a:r>
              <a:rPr lang="en-US" altLang="en-US" sz="1800" dirty="0">
                <a:latin typeface="Courier New" panose="02070309020205020404" pitchFamily="49" charset="0"/>
              </a:rPr>
              <a:t>    </a:t>
            </a:r>
            <a:r>
              <a:rPr lang="en-US" altLang="en-US" sz="1800" dirty="0" err="1">
                <a:latin typeface="Courier New" panose="02070309020205020404" pitchFamily="49" charset="0"/>
              </a:rPr>
              <a:t>ypos</a:t>
            </a:r>
            <a:r>
              <a:rPr lang="en-US" altLang="en-US" sz="1800" dirty="0">
                <a:latin typeface="Courier New" panose="02070309020205020404" pitchFamily="49" charset="0"/>
              </a:rPr>
              <a:t> = h0</a:t>
            </a:r>
            <a:endParaRPr lang="en-US" altLang="en-US" sz="14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31DFCB-5977-494D-917D-4AA6D5166E4A}"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sp>
        <p:nvSpPr>
          <p:cNvPr id="4100" name="Rectangle 2"/>
          <p:cNvSpPr>
            <a:spLocks noGrp="1" noChangeArrowheads="1"/>
          </p:cNvSpPr>
          <p:nvPr>
            <p:ph type="title"/>
          </p:nvPr>
        </p:nvSpPr>
        <p:spPr/>
        <p:txBody>
          <a:bodyPr/>
          <a:lstStyle/>
          <a:p>
            <a:pPr eaLnBrk="1" hangingPunct="1"/>
            <a:r>
              <a:rPr lang="en-US" altLang="en-US"/>
              <a:t>Objectives</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a:t>To appreciate how defining new classes can provide structure for a complex program.</a:t>
            </a:r>
          </a:p>
          <a:p>
            <a:pPr eaLnBrk="1" hangingPunct="1">
              <a:lnSpc>
                <a:spcPct val="90000"/>
              </a:lnSpc>
            </a:pPr>
            <a:r>
              <a:rPr lang="en-US" altLang="en-US"/>
              <a:t>To be able to read and write Python class definitions.</a:t>
            </a:r>
          </a:p>
          <a:p>
            <a:pPr eaLnBrk="1" hangingPunct="1">
              <a:lnSpc>
                <a:spcPct val="90000"/>
              </a:lnSpc>
            </a:pPr>
            <a:r>
              <a:rPr lang="en-US" altLang="en-US"/>
              <a:t>To understand the concept of encapsulation and how it contributes to building modular and maintainable programs.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a:t>Python Programming, 4/e</a:t>
            </a:r>
          </a:p>
        </p:txBody>
      </p:sp>
      <p:sp>
        <p:nvSpPr>
          <p:cNvPr id="6"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D8D457B-2925-44BA-B1FF-19B586794B68}"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23556" name="Rectangle 2"/>
          <p:cNvSpPr>
            <a:spLocks noGrp="1" noChangeArrowheads="1"/>
          </p:cNvSpPr>
          <p:nvPr>
            <p:ph type="title"/>
          </p:nvPr>
        </p:nvSpPr>
        <p:spPr/>
        <p:txBody>
          <a:bodyPr/>
          <a:lstStyle/>
          <a:p>
            <a:pPr eaLnBrk="1" hangingPunct="1"/>
            <a:r>
              <a:rPr lang="en-US" altLang="en-US"/>
              <a:t>Designing the Program</a:t>
            </a:r>
          </a:p>
        </p:txBody>
      </p:sp>
      <p:sp>
        <p:nvSpPr>
          <p:cNvPr id="28675" name="Rectangle 3"/>
          <p:cNvSpPr>
            <a:spLocks noGrp="1" noChangeArrowheads="1"/>
          </p:cNvSpPr>
          <p:nvPr>
            <p:ph type="body" idx="1"/>
          </p:nvPr>
        </p:nvSpPr>
        <p:spPr>
          <a:xfrm>
            <a:off x="2706688" y="4038601"/>
            <a:ext cx="7772400" cy="2093913"/>
          </a:xfrm>
        </p:spPr>
        <p:txBody>
          <a:bodyPr/>
          <a:lstStyle/>
          <a:p>
            <a:pPr eaLnBrk="1" hangingPunct="1"/>
            <a:r>
              <a:rPr lang="en-US" altLang="en-US" sz="2800" dirty="0"/>
              <a:t>If we know the magnitude of the velocity and the angle theta, we can calculate </a:t>
            </a:r>
            <a:r>
              <a:rPr lang="en-US" altLang="en-US" sz="2800" dirty="0" err="1">
                <a:latin typeface="Courier New" panose="02070309020205020404" pitchFamily="49" charset="0"/>
              </a:rPr>
              <a:t>yvel</a:t>
            </a:r>
            <a:r>
              <a:rPr lang="en-US" altLang="en-US" sz="2800" dirty="0">
                <a:latin typeface="Courier New" panose="02070309020205020404" pitchFamily="49" charset="0"/>
              </a:rPr>
              <a:t>=velocity*sin(theta)</a:t>
            </a:r>
            <a:r>
              <a:rPr lang="en-US" altLang="en-US" sz="2800" dirty="0"/>
              <a:t>and </a:t>
            </a:r>
            <a:r>
              <a:rPr lang="en-US" altLang="en-US" sz="2800" dirty="0" err="1">
                <a:latin typeface="Courier New" panose="02070309020205020404" pitchFamily="49" charset="0"/>
              </a:rPr>
              <a:t>xvel</a:t>
            </a:r>
            <a:r>
              <a:rPr lang="en-US" altLang="en-US" sz="2800" dirty="0">
                <a:latin typeface="Courier New" panose="02070309020205020404" pitchFamily="49" charset="0"/>
              </a:rPr>
              <a:t>=velocity*cos(theta)</a:t>
            </a:r>
            <a:r>
              <a:rPr lang="en-US" altLang="en-US" sz="2800" dirty="0"/>
              <a:t>.</a:t>
            </a:r>
          </a:p>
        </p:txBody>
      </p:sp>
      <p:pic>
        <p:nvPicPr>
          <p:cNvPr id="3" name="Picture 2">
            <a:extLst>
              <a:ext uri="{FF2B5EF4-FFF2-40B4-BE49-F238E27FC236}">
                <a16:creationId xmlns:a16="http://schemas.microsoft.com/office/drawing/2014/main" id="{0B9904D8-D15B-E7B4-C07A-88F04FAB70AC}"/>
              </a:ext>
            </a:extLst>
          </p:cNvPr>
          <p:cNvPicPr>
            <a:picLocks noChangeAspect="1"/>
          </p:cNvPicPr>
          <p:nvPr/>
        </p:nvPicPr>
        <p:blipFill>
          <a:blip r:embed="rId2"/>
          <a:stretch>
            <a:fillRect/>
          </a:stretch>
        </p:blipFill>
        <p:spPr>
          <a:xfrm>
            <a:off x="3222914" y="1987001"/>
            <a:ext cx="6355772" cy="2051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EEDCA85-9D30-4037-8723-DCD214178AE4}"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24580" name="Rectangle 2"/>
          <p:cNvSpPr>
            <a:spLocks noGrp="1" noChangeArrowheads="1"/>
          </p:cNvSpPr>
          <p:nvPr>
            <p:ph type="title"/>
          </p:nvPr>
        </p:nvSpPr>
        <p:spPr/>
        <p:txBody>
          <a:bodyPr/>
          <a:lstStyle/>
          <a:p>
            <a:pPr eaLnBrk="1" hangingPunct="1"/>
            <a:r>
              <a:rPr lang="en-US" altLang="en-US"/>
              <a:t>Designing the Program</a:t>
            </a:r>
          </a:p>
        </p:txBody>
      </p:sp>
      <p:sp>
        <p:nvSpPr>
          <p:cNvPr id="29699" name="Rectangle 3"/>
          <p:cNvSpPr>
            <a:spLocks noGrp="1" noChangeArrowheads="1"/>
          </p:cNvSpPr>
          <p:nvPr>
            <p:ph type="body" idx="1"/>
          </p:nvPr>
        </p:nvSpPr>
        <p:spPr/>
        <p:txBody>
          <a:bodyPr/>
          <a:lstStyle/>
          <a:p>
            <a:pPr eaLnBrk="1" hangingPunct="1">
              <a:lnSpc>
                <a:spcPct val="90000"/>
              </a:lnSpc>
            </a:pPr>
            <a:r>
              <a:rPr lang="en-US" altLang="en-US" sz="2800" dirty="0"/>
              <a:t>Our input angle is in degrees, and the Python </a:t>
            </a:r>
            <a:r>
              <a:rPr lang="en-US" altLang="en-US" sz="2400" dirty="0">
                <a:latin typeface="Courier New" panose="02070309020205020404" pitchFamily="49" charset="0"/>
                <a:cs typeface="Courier New" panose="02070309020205020404" pitchFamily="49" charset="0"/>
              </a:rPr>
              <a:t>math</a:t>
            </a:r>
            <a:r>
              <a:rPr lang="en-US" altLang="en-US" sz="2800" dirty="0"/>
              <a:t> library uses radians</a:t>
            </a:r>
            <a:r>
              <a:rPr lang="en-US" altLang="en-US" sz="2800" dirty="0">
                <a:sym typeface="Symbol" panose="05050102010706020507" pitchFamily="18" charset="2"/>
              </a:rPr>
              <a:t>.</a:t>
            </a:r>
          </a:p>
          <a:p>
            <a:pPr eaLnBrk="1" hangingPunct="1">
              <a:lnSpc>
                <a:spcPct val="90000"/>
              </a:lnSpc>
            </a:pPr>
            <a:r>
              <a:rPr lang="en-US" altLang="en-US" sz="2000" dirty="0">
                <a:latin typeface="Courier New" panose="02070309020205020404" pitchFamily="49" charset="0"/>
                <a:sym typeface="Symbol" panose="05050102010706020507" pitchFamily="18" charset="2"/>
              </a:rPr>
              <a:t>theta = </a:t>
            </a:r>
            <a:r>
              <a:rPr lang="en-US" altLang="en-US" sz="2000" dirty="0" err="1">
                <a:latin typeface="Courier New" panose="02070309020205020404" pitchFamily="49" charset="0"/>
                <a:sym typeface="Symbol" panose="05050102010706020507" pitchFamily="18" charset="2"/>
              </a:rPr>
              <a:t>math.radians</a:t>
            </a:r>
            <a:r>
              <a:rPr lang="en-US" altLang="en-US" sz="2000" dirty="0">
                <a:latin typeface="Courier New" panose="02070309020205020404" pitchFamily="49" charset="0"/>
                <a:sym typeface="Symbol" panose="05050102010706020507" pitchFamily="18" charset="2"/>
              </a:rPr>
              <a:t>(angle)</a:t>
            </a:r>
            <a:br>
              <a:rPr lang="en-US" altLang="en-US" sz="2000" dirty="0">
                <a:latin typeface="Courier New" panose="02070309020205020404" pitchFamily="49" charset="0"/>
                <a:sym typeface="Symbol" panose="05050102010706020507" pitchFamily="18" charset="2"/>
              </a:rPr>
            </a:br>
            <a:r>
              <a:rPr lang="en-US" altLang="en-US" sz="2000" dirty="0" err="1">
                <a:latin typeface="Courier New" panose="02070309020205020404" pitchFamily="49" charset="0"/>
                <a:sym typeface="Symbol" panose="05050102010706020507" pitchFamily="18" charset="2"/>
              </a:rPr>
              <a:t>xvel</a:t>
            </a:r>
            <a:r>
              <a:rPr lang="en-US" altLang="en-US" sz="2000" dirty="0">
                <a:latin typeface="Courier New" panose="02070309020205020404" pitchFamily="49" charset="0"/>
                <a:sym typeface="Symbol" panose="05050102010706020507" pitchFamily="18" charset="2"/>
              </a:rPr>
              <a:t> = </a:t>
            </a:r>
            <a:r>
              <a:rPr lang="en-US" altLang="en-US" sz="2000" dirty="0" err="1">
                <a:latin typeface="Courier New" panose="02070309020205020404" pitchFamily="49" charset="0"/>
                <a:sym typeface="Symbol" panose="05050102010706020507" pitchFamily="18" charset="2"/>
              </a:rPr>
              <a:t>vel</a:t>
            </a:r>
            <a:r>
              <a:rPr lang="en-US" altLang="en-US" sz="2000" dirty="0">
                <a:latin typeface="Courier New" panose="02070309020205020404" pitchFamily="49" charset="0"/>
                <a:sym typeface="Symbol" panose="05050102010706020507" pitchFamily="18" charset="2"/>
              </a:rPr>
              <a:t> * cos(theta)</a:t>
            </a:r>
            <a:br>
              <a:rPr lang="en-US" altLang="en-US" sz="2000" dirty="0">
                <a:latin typeface="Courier New" panose="02070309020205020404" pitchFamily="49" charset="0"/>
                <a:sym typeface="Symbol" panose="05050102010706020507" pitchFamily="18" charset="2"/>
              </a:rPr>
            </a:br>
            <a:r>
              <a:rPr lang="en-US" altLang="en-US" sz="2000" dirty="0" err="1">
                <a:latin typeface="Courier New" panose="02070309020205020404" pitchFamily="49" charset="0"/>
                <a:sym typeface="Symbol" panose="05050102010706020507" pitchFamily="18" charset="2"/>
              </a:rPr>
              <a:t>yvel</a:t>
            </a:r>
            <a:r>
              <a:rPr lang="en-US" altLang="en-US" sz="2000" dirty="0">
                <a:latin typeface="Courier New" panose="02070309020205020404" pitchFamily="49" charset="0"/>
                <a:sym typeface="Symbol" panose="05050102010706020507" pitchFamily="18" charset="2"/>
              </a:rPr>
              <a:t> = </a:t>
            </a:r>
            <a:r>
              <a:rPr lang="en-US" altLang="en-US" sz="2000" dirty="0" err="1">
                <a:latin typeface="Courier New" panose="02070309020205020404" pitchFamily="49" charset="0"/>
                <a:sym typeface="Symbol" panose="05050102010706020507" pitchFamily="18" charset="2"/>
              </a:rPr>
              <a:t>vel</a:t>
            </a:r>
            <a:r>
              <a:rPr lang="en-US" altLang="en-US" sz="2000" dirty="0">
                <a:latin typeface="Courier New" panose="02070309020205020404" pitchFamily="49" charset="0"/>
                <a:sym typeface="Symbol" panose="05050102010706020507" pitchFamily="18" charset="2"/>
              </a:rPr>
              <a:t> * sin(theta)</a:t>
            </a:r>
          </a:p>
          <a:p>
            <a:pPr eaLnBrk="1" hangingPunct="1">
              <a:lnSpc>
                <a:spcPct val="90000"/>
              </a:lnSpc>
            </a:pPr>
            <a:r>
              <a:rPr lang="en-US" altLang="en-US" sz="2800" dirty="0">
                <a:sym typeface="Symbol" panose="05050102010706020507" pitchFamily="18" charset="2"/>
              </a:rPr>
              <a:t>In the main loop, we want to keep updating the position of the ball until it reaches the ground:</a:t>
            </a:r>
            <a:br>
              <a:rPr lang="en-US" altLang="en-US" sz="2800" dirty="0">
                <a:sym typeface="Symbol" panose="05050102010706020507" pitchFamily="18" charset="2"/>
              </a:rPr>
            </a:br>
            <a:r>
              <a:rPr lang="en-US" altLang="en-US" sz="2000" dirty="0">
                <a:latin typeface="Courier New" panose="02070309020205020404" pitchFamily="49" charset="0"/>
                <a:sym typeface="Symbol" panose="05050102010706020507" pitchFamily="18" charset="2"/>
              </a:rPr>
              <a:t>while </a:t>
            </a:r>
            <a:r>
              <a:rPr lang="en-US" altLang="en-US" sz="2000" dirty="0" err="1">
                <a:latin typeface="Courier New" panose="02070309020205020404" pitchFamily="49" charset="0"/>
                <a:sym typeface="Symbol" panose="05050102010706020507" pitchFamily="18" charset="2"/>
              </a:rPr>
              <a:t>ypos</a:t>
            </a:r>
            <a:r>
              <a:rPr lang="en-US" altLang="en-US" sz="2000" dirty="0">
                <a:latin typeface="Courier New" panose="02070309020205020404" pitchFamily="49" charset="0"/>
                <a:sym typeface="Symbol" panose="05050102010706020507" pitchFamily="18" charset="2"/>
              </a:rPr>
              <a:t> &gt;= 0.0:</a:t>
            </a:r>
          </a:p>
          <a:p>
            <a:pPr eaLnBrk="1" hangingPunct="1">
              <a:lnSpc>
                <a:spcPct val="90000"/>
              </a:lnSpc>
            </a:pPr>
            <a:r>
              <a:rPr lang="en-US" altLang="en-US" sz="2800" dirty="0">
                <a:sym typeface="Symbol" panose="05050102010706020507" pitchFamily="18" charset="2"/>
              </a:rPr>
              <a:t>We used &gt;= 0 so the loop will start if the ball starts out on the ground.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699">
                                            <p:txEl>
                                              <p:pRg st="3" end="3"/>
                                            </p:txEl>
                                          </p:spTgt>
                                        </p:tgtEl>
                                        <p:attrNameLst>
                                          <p:attrName>style.visibility</p:attrName>
                                        </p:attrNameLst>
                                      </p:cBhvr>
                                      <p:to>
                                        <p:strVal val="visible"/>
                                      </p:to>
                                    </p:set>
                                    <p:anim calcmode="lin" valueType="num">
                                      <p:cBhvr additive="base">
                                        <p:cTn id="25"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5A91880-69B4-44B3-B171-0CBF7ADEA5B1}"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25604" name="Rectangle 2"/>
          <p:cNvSpPr>
            <a:spLocks noGrp="1" noChangeArrowheads="1"/>
          </p:cNvSpPr>
          <p:nvPr>
            <p:ph type="title"/>
          </p:nvPr>
        </p:nvSpPr>
        <p:spPr/>
        <p:txBody>
          <a:bodyPr/>
          <a:lstStyle/>
          <a:p>
            <a:pPr eaLnBrk="1" hangingPunct="1"/>
            <a:r>
              <a:rPr lang="en-US" altLang="en-US"/>
              <a:t>Designing the Program</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sz="2800" dirty="0"/>
              <a:t>Each time through the loop we want to update the state of the cannonball to move it </a:t>
            </a:r>
            <a:r>
              <a:rPr lang="en-US" altLang="en-US" sz="2800" dirty="0">
                <a:latin typeface="Courier New" panose="02070309020205020404" pitchFamily="49" charset="0"/>
              </a:rPr>
              <a:t>time</a:t>
            </a:r>
            <a:r>
              <a:rPr lang="en-US" altLang="en-US" sz="2800" dirty="0"/>
              <a:t> seconds farther.</a:t>
            </a:r>
          </a:p>
          <a:p>
            <a:pPr eaLnBrk="1" hangingPunct="1">
              <a:lnSpc>
                <a:spcPct val="90000"/>
              </a:lnSpc>
            </a:pPr>
            <a:r>
              <a:rPr lang="en-US" altLang="en-US" sz="2800" dirty="0"/>
              <a:t>Since we assume there is no wind resistance, </a:t>
            </a:r>
            <a:r>
              <a:rPr lang="en-US" altLang="en-US" sz="2800" dirty="0" err="1">
                <a:latin typeface="Courier New" panose="02070309020205020404" pitchFamily="49" charset="0"/>
              </a:rPr>
              <a:t>xvel</a:t>
            </a:r>
            <a:r>
              <a:rPr lang="en-US" altLang="en-US" sz="2800" dirty="0"/>
              <a:t> remains constant.</a:t>
            </a:r>
          </a:p>
          <a:p>
            <a:pPr eaLnBrk="1" hangingPunct="1">
              <a:lnSpc>
                <a:spcPct val="90000"/>
              </a:lnSpc>
            </a:pPr>
            <a:r>
              <a:rPr lang="en-US" altLang="en-US" sz="2800" dirty="0"/>
              <a:t>Say a ball is traveling at 30 m/s and is 50 m from the firing point. In one second it will be 50 + 30 meters away.</a:t>
            </a:r>
          </a:p>
          <a:p>
            <a:pPr eaLnBrk="1" hangingPunct="1">
              <a:lnSpc>
                <a:spcPct val="90000"/>
              </a:lnSpc>
            </a:pPr>
            <a:r>
              <a:rPr lang="en-US" altLang="en-US" sz="2800" dirty="0"/>
              <a:t>If the time increment is .1 second it will be 50 + 30*.1 = 53 meters distant.</a:t>
            </a:r>
          </a:p>
          <a:p>
            <a:pPr eaLnBrk="1" hangingPunct="1">
              <a:lnSpc>
                <a:spcPct val="90000"/>
              </a:lnSpc>
            </a:pPr>
            <a:r>
              <a:rPr lang="en-US" altLang="en-US" sz="2800" dirty="0" err="1">
                <a:latin typeface="Courier New" panose="02070309020205020404" pitchFamily="49" charset="0"/>
              </a:rPr>
              <a:t>xpos</a:t>
            </a:r>
            <a:r>
              <a:rPr lang="en-US" altLang="en-US" sz="2800" dirty="0">
                <a:latin typeface="Courier New" panose="02070309020205020404" pitchFamily="49" charset="0"/>
              </a:rPr>
              <a:t> = </a:t>
            </a:r>
            <a:r>
              <a:rPr lang="en-US" altLang="en-US" sz="2800" dirty="0" err="1">
                <a:latin typeface="Courier New" panose="02070309020205020404" pitchFamily="49" charset="0"/>
              </a:rPr>
              <a:t>xpos</a:t>
            </a:r>
            <a:r>
              <a:rPr lang="en-US" altLang="en-US" sz="2800" dirty="0">
                <a:latin typeface="Courier New" panose="02070309020205020404" pitchFamily="49" charset="0"/>
              </a:rPr>
              <a:t> + time * </a:t>
            </a:r>
            <a:r>
              <a:rPr lang="en-US" altLang="en-US" sz="2800" dirty="0" err="1">
                <a:latin typeface="Courier New" panose="02070309020205020404" pitchFamily="49" charset="0"/>
              </a:rPr>
              <a:t>xvel</a:t>
            </a:r>
            <a:endParaRPr lang="en-US" altLang="en-US" sz="28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A3C8FC5-9F7F-4952-84BA-68D4616E94D3}"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26628" name="Rectangle 2"/>
          <p:cNvSpPr>
            <a:spLocks noGrp="1" noChangeArrowheads="1"/>
          </p:cNvSpPr>
          <p:nvPr>
            <p:ph type="title"/>
          </p:nvPr>
        </p:nvSpPr>
        <p:spPr/>
        <p:txBody>
          <a:bodyPr/>
          <a:lstStyle/>
          <a:p>
            <a:pPr eaLnBrk="1" hangingPunct="1"/>
            <a:r>
              <a:rPr lang="en-US" altLang="en-US"/>
              <a:t>Designing the Program</a:t>
            </a:r>
          </a:p>
        </p:txBody>
      </p:sp>
      <p:sp>
        <p:nvSpPr>
          <p:cNvPr id="31747" name="Rectangle 3"/>
          <p:cNvSpPr>
            <a:spLocks noGrp="1" noChangeArrowheads="1"/>
          </p:cNvSpPr>
          <p:nvPr>
            <p:ph type="body" idx="1"/>
          </p:nvPr>
        </p:nvSpPr>
        <p:spPr/>
        <p:txBody>
          <a:bodyPr/>
          <a:lstStyle/>
          <a:p>
            <a:pPr eaLnBrk="1" hangingPunct="1">
              <a:lnSpc>
                <a:spcPct val="90000"/>
              </a:lnSpc>
            </a:pPr>
            <a:r>
              <a:rPr lang="en-US" altLang="en-US" sz="2800" dirty="0"/>
              <a:t>Working with </a:t>
            </a:r>
            <a:r>
              <a:rPr lang="en-US" altLang="en-US" sz="2800" dirty="0" err="1">
                <a:latin typeface="Courier New" panose="02070309020205020404" pitchFamily="49" charset="0"/>
              </a:rPr>
              <a:t>yvel</a:t>
            </a:r>
            <a:r>
              <a:rPr lang="en-US" altLang="en-US" sz="2800" dirty="0"/>
              <a:t> is slightly more complicated since gravity causes the </a:t>
            </a:r>
            <a:r>
              <a:rPr lang="en-US" altLang="en-US" sz="2800" i="1" dirty="0"/>
              <a:t>y</a:t>
            </a:r>
            <a:r>
              <a:rPr lang="en-US" altLang="en-US" sz="2800" dirty="0"/>
              <a:t>-velocity to change over time.</a:t>
            </a:r>
          </a:p>
          <a:p>
            <a:pPr eaLnBrk="1" hangingPunct="1">
              <a:lnSpc>
                <a:spcPct val="90000"/>
              </a:lnSpc>
            </a:pPr>
            <a:r>
              <a:rPr lang="en-US" altLang="en-US" sz="2800" dirty="0"/>
              <a:t>Each second, </a:t>
            </a:r>
            <a:r>
              <a:rPr lang="en-US" altLang="en-US" sz="2800" dirty="0" err="1">
                <a:latin typeface="Courier New" panose="02070309020205020404" pitchFamily="49" charset="0"/>
              </a:rPr>
              <a:t>yvel</a:t>
            </a:r>
            <a:r>
              <a:rPr lang="en-US" altLang="en-US" sz="2800" dirty="0"/>
              <a:t> must decrease by 9.8 m/s, the acceleration due to gravity.</a:t>
            </a:r>
          </a:p>
          <a:p>
            <a:pPr eaLnBrk="1" hangingPunct="1">
              <a:lnSpc>
                <a:spcPct val="90000"/>
              </a:lnSpc>
            </a:pPr>
            <a:r>
              <a:rPr lang="en-US" altLang="en-US" sz="2800" dirty="0"/>
              <a:t>In 0.1 seconds the velocity will decrease by 0.1(9.8) = .98 m/s.</a:t>
            </a:r>
          </a:p>
          <a:p>
            <a:pPr eaLnBrk="1" hangingPunct="1">
              <a:lnSpc>
                <a:spcPct val="90000"/>
              </a:lnSpc>
            </a:pPr>
            <a:r>
              <a:rPr lang="en-US" altLang="en-US" sz="2800" dirty="0"/>
              <a:t>The velocity at the end of the time interval:</a:t>
            </a:r>
            <a:br>
              <a:rPr lang="en-US" altLang="en-US" sz="2800" dirty="0"/>
            </a:br>
            <a:r>
              <a:rPr lang="en-US" altLang="en-US" sz="2800" dirty="0">
                <a:latin typeface="Courier New" panose="02070309020205020404" pitchFamily="49" charset="0"/>
              </a:rPr>
              <a:t>yvel1 = </a:t>
            </a:r>
            <a:r>
              <a:rPr lang="en-US" altLang="en-US" sz="2800" dirty="0" err="1">
                <a:latin typeface="Courier New" panose="02070309020205020404" pitchFamily="49" charset="0"/>
              </a:rPr>
              <a:t>yvel</a:t>
            </a:r>
            <a:r>
              <a:rPr lang="en-US" altLang="en-US" sz="2800" dirty="0">
                <a:latin typeface="Courier New" panose="02070309020205020404" pitchFamily="49" charset="0"/>
              </a:rPr>
              <a:t> – time * 9.8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7">
                                            <p:txEl>
                                              <p:pRg st="3" end="3"/>
                                            </p:txEl>
                                          </p:spTgt>
                                        </p:tgtEl>
                                        <p:attrNameLst>
                                          <p:attrName>style.visibility</p:attrName>
                                        </p:attrNameLst>
                                      </p:cBhvr>
                                      <p:to>
                                        <p:strVal val="visible"/>
                                      </p:to>
                                    </p:set>
                                    <p:anim calcmode="lin" valueType="num">
                                      <p:cBhvr additive="base">
                                        <p:cTn id="25" dur="500" fill="hold"/>
                                        <p:tgtEl>
                                          <p:spTgt spid="317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321313A-CF44-4C53-B7A7-7755ECD2A779}"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
        <p:nvSpPr>
          <p:cNvPr id="27652" name="Rectangle 2"/>
          <p:cNvSpPr>
            <a:spLocks noGrp="1" noChangeArrowheads="1"/>
          </p:cNvSpPr>
          <p:nvPr>
            <p:ph type="title"/>
          </p:nvPr>
        </p:nvSpPr>
        <p:spPr/>
        <p:txBody>
          <a:bodyPr/>
          <a:lstStyle/>
          <a:p>
            <a:pPr eaLnBrk="1" hangingPunct="1"/>
            <a:r>
              <a:rPr lang="en-US" altLang="en-US"/>
              <a:t>Designing the Programs</a:t>
            </a:r>
          </a:p>
        </p:txBody>
      </p:sp>
      <p:sp>
        <p:nvSpPr>
          <p:cNvPr id="32771" name="Rectangle 3"/>
          <p:cNvSpPr>
            <a:spLocks noGrp="1" noChangeArrowheads="1"/>
          </p:cNvSpPr>
          <p:nvPr>
            <p:ph type="body" idx="1"/>
          </p:nvPr>
        </p:nvSpPr>
        <p:spPr>
          <a:xfrm>
            <a:off x="990600" y="2017713"/>
            <a:ext cx="10390716" cy="4114800"/>
          </a:xfrm>
        </p:spPr>
        <p:txBody>
          <a:bodyPr/>
          <a:lstStyle/>
          <a:p>
            <a:pPr eaLnBrk="1" hangingPunct="1"/>
            <a:r>
              <a:rPr lang="en-US" altLang="en-US" sz="2800" dirty="0"/>
              <a:t>To calculate how far the cannonball travels over the interval, we need to calculate its </a:t>
            </a:r>
            <a:r>
              <a:rPr lang="en-US" altLang="en-US" sz="2800" i="1" dirty="0"/>
              <a:t>average</a:t>
            </a:r>
            <a:r>
              <a:rPr lang="en-US" altLang="en-US" sz="2800" dirty="0"/>
              <a:t> vertical velocity over the interval, since its actual velocity was continuously changing during the interval.</a:t>
            </a:r>
          </a:p>
          <a:p>
            <a:pPr eaLnBrk="1" hangingPunct="1"/>
            <a:r>
              <a:rPr lang="en-US" altLang="en-US" sz="2800" dirty="0"/>
              <a:t>Since the velocity due to gravity is constant, it is simply the average of the starting and ending velocities times the length of the interval:</a:t>
            </a:r>
            <a:br>
              <a:rPr lang="en-US" altLang="en-US" sz="2800" dirty="0"/>
            </a:br>
            <a:r>
              <a:rPr lang="en-US" altLang="en-US" sz="2000" dirty="0">
                <a:latin typeface="Courier New" panose="02070309020205020404" pitchFamily="49" charset="0"/>
              </a:rPr>
              <a:t> </a:t>
            </a:r>
            <a:r>
              <a:rPr lang="en-US" altLang="en-US" sz="2400" dirty="0" err="1">
                <a:latin typeface="Courier New" panose="02070309020205020404" pitchFamily="49" charset="0"/>
              </a:rPr>
              <a:t>ypos</a:t>
            </a:r>
            <a:r>
              <a:rPr lang="en-US" altLang="en-US" sz="2400" dirty="0">
                <a:latin typeface="Courier New" panose="02070309020205020404" pitchFamily="49" charset="0"/>
              </a:rPr>
              <a:t> = </a:t>
            </a:r>
            <a:r>
              <a:rPr lang="en-US" altLang="en-US" sz="2400" dirty="0" err="1">
                <a:latin typeface="Courier New" panose="02070309020205020404" pitchFamily="49" charset="0"/>
              </a:rPr>
              <a:t>ypos</a:t>
            </a:r>
            <a:r>
              <a:rPr lang="en-US" altLang="en-US" sz="2400" dirty="0">
                <a:latin typeface="Courier New" panose="02070309020205020404" pitchFamily="49" charset="0"/>
              </a:rPr>
              <a:t> + time * (</a:t>
            </a:r>
            <a:r>
              <a:rPr lang="en-US" altLang="en-US" sz="2400" dirty="0" err="1">
                <a:latin typeface="Courier New" panose="02070309020205020404" pitchFamily="49" charset="0"/>
              </a:rPr>
              <a:t>yvel</a:t>
            </a:r>
            <a:r>
              <a:rPr lang="en-US" altLang="en-US" sz="2400" dirty="0">
                <a:latin typeface="Courier New" panose="02070309020205020404" pitchFamily="49" charset="0"/>
              </a:rPr>
              <a:t> + yvel1)/2.0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EB917FE-AD18-4F8E-AB66-A01C8EC779E1}"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sp>
        <p:nvSpPr>
          <p:cNvPr id="28676" name="Rectangle 2"/>
          <p:cNvSpPr>
            <a:spLocks noGrp="1" noChangeArrowheads="1"/>
          </p:cNvSpPr>
          <p:nvPr>
            <p:ph type="title"/>
          </p:nvPr>
        </p:nvSpPr>
        <p:spPr/>
        <p:txBody>
          <a:bodyPr/>
          <a:lstStyle/>
          <a:p>
            <a:pPr eaLnBrk="1" hangingPunct="1"/>
            <a:r>
              <a:rPr lang="en-US" altLang="en-US" dirty="0"/>
              <a:t>Designing Programs</a:t>
            </a:r>
          </a:p>
        </p:txBody>
      </p:sp>
      <p:sp>
        <p:nvSpPr>
          <p:cNvPr id="28677" name="Rectangle 3"/>
          <p:cNvSpPr>
            <a:spLocks noGrp="1" noChangeArrowheads="1"/>
          </p:cNvSpPr>
          <p:nvPr>
            <p:ph type="body" idx="1"/>
          </p:nvPr>
        </p:nvSpPr>
        <p:spPr>
          <a:xfrm>
            <a:off x="2674938" y="1828800"/>
            <a:ext cx="7772400" cy="4114800"/>
          </a:xfrm>
        </p:spPr>
        <p:txBody>
          <a:bodyPr/>
          <a:lstStyle/>
          <a:p>
            <a:pPr eaLnBrk="1" hangingPunct="1">
              <a:lnSpc>
                <a:spcPct val="90000"/>
              </a:lnSpc>
              <a:buFont typeface="Wingdings" panose="05000000000000000000" pitchFamily="2" charset="2"/>
              <a:buNone/>
            </a:pPr>
            <a:r>
              <a:rPr lang="en-US" altLang="en-US" sz="1200" dirty="0">
                <a:latin typeface="Courier New" panose="02070309020205020404" pitchFamily="49" charset="0"/>
              </a:rPr>
              <a:t># cball1.py</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Simulation of the flight of a cannon ball (or other projectile)</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This version is not modularized.</a:t>
            </a:r>
          </a:p>
          <a:p>
            <a:pPr eaLnBrk="1" hangingPunct="1">
              <a:lnSpc>
                <a:spcPct val="90000"/>
              </a:lnSpc>
              <a:buFont typeface="Wingdings" panose="05000000000000000000" pitchFamily="2" charset="2"/>
              <a:buNone/>
            </a:pPr>
            <a:endParaRPr lang="en-US" altLang="en-US" sz="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from math import sin, cos radians</a:t>
            </a:r>
          </a:p>
          <a:p>
            <a:pPr eaLnBrk="1" hangingPunct="1">
              <a:lnSpc>
                <a:spcPct val="90000"/>
              </a:lnSpc>
              <a:buFont typeface="Wingdings" panose="05000000000000000000" pitchFamily="2" charset="2"/>
              <a:buNone/>
            </a:pPr>
            <a:endParaRPr lang="en-US" altLang="en-US" sz="12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err="1">
                <a:latin typeface="Courier New" panose="02070309020205020404" pitchFamily="49" charset="0"/>
              </a:rPr>
              <a:t>def</a:t>
            </a:r>
            <a:r>
              <a:rPr lang="en-US" altLang="en-US" sz="1200" dirty="0">
                <a:latin typeface="Courier New" panose="02070309020205020404" pitchFamily="49" charset="0"/>
              </a:rPr>
              <a:t> main():</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angle = float(input("Enter the launch angle (in degrees): "))</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vel</a:t>
            </a:r>
            <a:r>
              <a:rPr lang="en-US" altLang="en-US" sz="1200" dirty="0">
                <a:latin typeface="Courier New" panose="02070309020205020404" pitchFamily="49" charset="0"/>
              </a:rPr>
              <a:t> = float(input("Enter the initial velocity (in meters/sec): "))</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h0 = float(input("Enter the initial height (in meters): "))</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time = float(input("Enter the time interval between position calculations: "))</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600" dirty="0">
                <a:latin typeface="Courier New" panose="02070309020205020404" pitchFamily="49" charset="0"/>
              </a:rPr>
              <a:t>   </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theta = radians(angle)</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xpos</a:t>
            </a:r>
            <a:r>
              <a:rPr lang="en-US" altLang="en-US" sz="1200" dirty="0">
                <a:latin typeface="Courier New" panose="02070309020205020404" pitchFamily="49" charset="0"/>
              </a:rPr>
              <a:t> = 0</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ypos</a:t>
            </a:r>
            <a:r>
              <a:rPr lang="en-US" altLang="en-US" sz="1200" dirty="0">
                <a:latin typeface="Courier New" panose="02070309020205020404" pitchFamily="49" charset="0"/>
              </a:rPr>
              <a:t> = h0</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xvel</a:t>
            </a:r>
            <a:r>
              <a:rPr lang="en-US" altLang="en-US" sz="1200" dirty="0">
                <a:latin typeface="Courier New" panose="02070309020205020404" pitchFamily="49" charset="0"/>
              </a:rPr>
              <a:t> = vel * cos(theta)</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yvel</a:t>
            </a:r>
            <a:r>
              <a:rPr lang="en-US" altLang="en-US" sz="1200" dirty="0">
                <a:latin typeface="Courier New" panose="02070309020205020404" pitchFamily="49" charset="0"/>
              </a:rPr>
              <a:t> = vel * sin(theta)</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while </a:t>
            </a:r>
            <a:r>
              <a:rPr lang="en-US" altLang="en-US" sz="1200" dirty="0" err="1">
                <a:latin typeface="Courier New" panose="02070309020205020404" pitchFamily="49" charset="0"/>
              </a:rPr>
              <a:t>ypos</a:t>
            </a:r>
            <a:r>
              <a:rPr lang="en-US" altLang="en-US" sz="1200" dirty="0">
                <a:latin typeface="Courier New" panose="02070309020205020404" pitchFamily="49" charset="0"/>
              </a:rPr>
              <a:t> &gt;= 0:</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xpos</a:t>
            </a:r>
            <a:r>
              <a:rPr lang="en-US" altLang="en-US" sz="1200" dirty="0">
                <a:latin typeface="Courier New" panose="02070309020205020404" pitchFamily="49" charset="0"/>
              </a:rPr>
              <a:t> = </a:t>
            </a:r>
            <a:r>
              <a:rPr lang="en-US" altLang="en-US" sz="1200" dirty="0" err="1">
                <a:latin typeface="Courier New" panose="02070309020205020404" pitchFamily="49" charset="0"/>
              </a:rPr>
              <a:t>xpos</a:t>
            </a:r>
            <a:r>
              <a:rPr lang="en-US" altLang="en-US" sz="1200" dirty="0">
                <a:latin typeface="Courier New" panose="02070309020205020404" pitchFamily="49" charset="0"/>
              </a:rPr>
              <a:t> + time * </a:t>
            </a:r>
            <a:r>
              <a:rPr lang="en-US" altLang="en-US" sz="1200" dirty="0" err="1">
                <a:latin typeface="Courier New" panose="02070309020205020404" pitchFamily="49" charset="0"/>
              </a:rPr>
              <a:t>xvel</a:t>
            </a:r>
            <a:endParaRPr lang="en-US" altLang="en-US" sz="12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yvel1 = </a:t>
            </a:r>
            <a:r>
              <a:rPr lang="en-US" altLang="en-US" sz="1200" dirty="0" err="1">
                <a:latin typeface="Courier New" panose="02070309020205020404" pitchFamily="49" charset="0"/>
              </a:rPr>
              <a:t>yvel</a:t>
            </a:r>
            <a:r>
              <a:rPr lang="en-US" altLang="en-US" sz="1200" dirty="0">
                <a:latin typeface="Courier New" panose="02070309020205020404" pitchFamily="49" charset="0"/>
              </a:rPr>
              <a:t> – time * 9.8</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ypos</a:t>
            </a:r>
            <a:r>
              <a:rPr lang="en-US" altLang="en-US" sz="1200" dirty="0">
                <a:latin typeface="Courier New" panose="02070309020205020404" pitchFamily="49" charset="0"/>
              </a:rPr>
              <a:t> = </a:t>
            </a:r>
            <a:r>
              <a:rPr lang="en-US" altLang="en-US" sz="1200" dirty="0" err="1">
                <a:latin typeface="Courier New" panose="02070309020205020404" pitchFamily="49" charset="0"/>
              </a:rPr>
              <a:t>ypos</a:t>
            </a:r>
            <a:r>
              <a:rPr lang="en-US" altLang="en-US" sz="1200" dirty="0">
                <a:latin typeface="Courier New" panose="02070309020205020404" pitchFamily="49" charset="0"/>
              </a:rPr>
              <a:t> + time * (</a:t>
            </a:r>
            <a:r>
              <a:rPr lang="en-US" altLang="en-US" sz="1200" dirty="0" err="1">
                <a:latin typeface="Courier New" panose="02070309020205020404" pitchFamily="49" charset="0"/>
              </a:rPr>
              <a:t>yvel</a:t>
            </a:r>
            <a:r>
              <a:rPr lang="en-US" altLang="en-US" sz="1200" dirty="0">
                <a:latin typeface="Courier New" panose="02070309020205020404" pitchFamily="49" charset="0"/>
              </a:rPr>
              <a:t> + yvel1)/2.0</a:t>
            </a: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yvel</a:t>
            </a:r>
            <a:r>
              <a:rPr lang="en-US" altLang="en-US" sz="1200" dirty="0">
                <a:latin typeface="Courier New" panose="02070309020205020404" pitchFamily="49" charset="0"/>
              </a:rPr>
              <a:t> = yvel1</a:t>
            </a:r>
          </a:p>
          <a:p>
            <a:pPr eaLnBrk="1" hangingPunct="1">
              <a:lnSpc>
                <a:spcPct val="90000"/>
              </a:lnSpc>
              <a:buFont typeface="Wingdings" panose="05000000000000000000" pitchFamily="2" charset="2"/>
              <a:buNone/>
            </a:pPr>
            <a:endParaRPr lang="en-US" altLang="en-US" sz="6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1200" dirty="0">
                <a:latin typeface="Courier New" panose="02070309020205020404" pitchFamily="49" charset="0"/>
              </a:rPr>
              <a:t>    print(f"\</a:t>
            </a:r>
            <a:r>
              <a:rPr lang="en-US" altLang="en-US" sz="1200" dirty="0" err="1">
                <a:latin typeface="Courier New" panose="02070309020205020404" pitchFamily="49" charset="0"/>
              </a:rPr>
              <a:t>nDistance</a:t>
            </a:r>
            <a:r>
              <a:rPr lang="en-US" altLang="en-US" sz="1200" dirty="0">
                <a:latin typeface="Courier New" panose="02070309020205020404" pitchFamily="49" charset="0"/>
              </a:rPr>
              <a:t> traveled: {xpos:0.1f} meters.")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C23C0D1-5CB4-41F0-897B-91424F9F831E}"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29700" name="Rectangle 2"/>
          <p:cNvSpPr>
            <a:spLocks noGrp="1" noChangeArrowheads="1"/>
          </p:cNvSpPr>
          <p:nvPr>
            <p:ph type="title"/>
          </p:nvPr>
        </p:nvSpPr>
        <p:spPr/>
        <p:txBody>
          <a:bodyPr/>
          <a:lstStyle/>
          <a:p>
            <a:pPr eaLnBrk="1" hangingPunct="1"/>
            <a:r>
              <a:rPr lang="en-US" altLang="en-US"/>
              <a:t>Modularizing the Program</a:t>
            </a:r>
          </a:p>
        </p:txBody>
      </p:sp>
      <p:sp>
        <p:nvSpPr>
          <p:cNvPr id="34819" name="Rectangle 3"/>
          <p:cNvSpPr>
            <a:spLocks noGrp="1" noChangeArrowheads="1"/>
          </p:cNvSpPr>
          <p:nvPr>
            <p:ph type="body" idx="1"/>
          </p:nvPr>
        </p:nvSpPr>
        <p:spPr/>
        <p:txBody>
          <a:bodyPr/>
          <a:lstStyle/>
          <a:p>
            <a:pPr eaLnBrk="1" hangingPunct="1"/>
            <a:r>
              <a:rPr lang="en-US" altLang="en-US"/>
              <a:t>During program development, we employed step-wise refinement (and top-down design), but did not divide the program into functions.</a:t>
            </a:r>
          </a:p>
          <a:p>
            <a:pPr eaLnBrk="1" hangingPunct="1"/>
            <a:r>
              <a:rPr lang="en-US" altLang="en-US"/>
              <a:t>While this program is fairly short, it is complex due to the number of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259A634-43D9-40F7-A914-6A30B6F5A9BA}"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
        <p:nvSpPr>
          <p:cNvPr id="30724" name="Rectangle 2"/>
          <p:cNvSpPr>
            <a:spLocks noGrp="1" noChangeArrowheads="1"/>
          </p:cNvSpPr>
          <p:nvPr>
            <p:ph type="title"/>
          </p:nvPr>
        </p:nvSpPr>
        <p:spPr/>
        <p:txBody>
          <a:bodyPr/>
          <a:lstStyle/>
          <a:p>
            <a:pPr eaLnBrk="1" hangingPunct="1"/>
            <a:r>
              <a:rPr lang="en-US" altLang="en-US"/>
              <a:t>Modularizing the Program</a:t>
            </a:r>
          </a:p>
        </p:txBody>
      </p:sp>
      <p:sp>
        <p:nvSpPr>
          <p:cNvPr id="30725" name="Rectangle 3"/>
          <p:cNvSpPr>
            <a:spLocks noGrp="1" noChangeArrowheads="1"/>
          </p:cNvSpPr>
          <p:nvPr>
            <p:ph type="body" idx="1"/>
          </p:nvPr>
        </p:nvSpPr>
        <p:spPr>
          <a:xfrm>
            <a:off x="1267884" y="2017713"/>
            <a:ext cx="10390716" cy="4114800"/>
          </a:xfrm>
        </p:spPr>
        <p:txBody>
          <a:bodyPr/>
          <a:lstStyle/>
          <a:p>
            <a:pPr eaLnBrk="1" hangingPunct="1">
              <a:buFont typeface="Wingdings" panose="05000000000000000000" pitchFamily="2" charset="2"/>
              <a:buNone/>
            </a:pPr>
            <a:r>
              <a:rPr lang="en-US" altLang="en-US" sz="1800" dirty="0" err="1">
                <a:latin typeface="Courier New" panose="02070309020205020404" pitchFamily="49" charset="0"/>
              </a:rPr>
              <a:t>def</a:t>
            </a:r>
            <a:r>
              <a:rPr lang="en-US" altLang="en-US" sz="1800" dirty="0">
                <a:latin typeface="Courier New" panose="02070309020205020404" pitchFamily="49" charset="0"/>
              </a:rPr>
              <a:t> main():</a:t>
            </a:r>
          </a:p>
          <a:p>
            <a:pPr eaLnBrk="1" hangingPunct="1">
              <a:buFont typeface="Wingdings" panose="05000000000000000000" pitchFamily="2" charset="2"/>
              <a:buNone/>
            </a:pPr>
            <a:r>
              <a:rPr lang="en-US" altLang="en-US" sz="1800" dirty="0">
                <a:latin typeface="Courier New" panose="02070309020205020404" pitchFamily="49" charset="0"/>
              </a:rPr>
              <a:t>    angle, </a:t>
            </a:r>
            <a:r>
              <a:rPr lang="en-US" altLang="en-US" sz="1800" dirty="0" err="1">
                <a:latin typeface="Courier New" panose="02070309020205020404" pitchFamily="49" charset="0"/>
              </a:rPr>
              <a:t>vel</a:t>
            </a:r>
            <a:r>
              <a:rPr lang="en-US" altLang="en-US" sz="1800" dirty="0">
                <a:latin typeface="Courier New" panose="02070309020205020404" pitchFamily="49" charset="0"/>
              </a:rPr>
              <a:t>, h0, time = </a:t>
            </a:r>
            <a:r>
              <a:rPr lang="en-US" altLang="en-US" sz="1800" dirty="0" err="1">
                <a:latin typeface="Courier New" panose="02070309020205020404" pitchFamily="49" charset="0"/>
              </a:rPr>
              <a:t>getInputs</a:t>
            </a:r>
            <a:r>
              <a:rPr lang="en-US" altLang="en-US" sz="1800" dirty="0">
                <a:latin typeface="Courier New" panose="02070309020205020404" pitchFamily="49" charset="0"/>
              </a:rPr>
              <a:t>()</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xpos</a:t>
            </a:r>
            <a:r>
              <a:rPr lang="en-US" altLang="en-US" sz="1800" dirty="0">
                <a:latin typeface="Courier New" panose="02070309020205020404" pitchFamily="49" charset="0"/>
              </a:rPr>
              <a:t>, </a:t>
            </a:r>
            <a:r>
              <a:rPr lang="en-US" altLang="en-US" sz="1800" dirty="0" err="1">
                <a:latin typeface="Courier New" panose="02070309020205020404" pitchFamily="49" charset="0"/>
              </a:rPr>
              <a:t>ypos</a:t>
            </a:r>
            <a:r>
              <a:rPr lang="en-US" altLang="en-US" sz="1800" dirty="0">
                <a:latin typeface="Courier New" panose="02070309020205020404" pitchFamily="49" charset="0"/>
              </a:rPr>
              <a:t> = 0, h0</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xvel</a:t>
            </a:r>
            <a:r>
              <a:rPr lang="en-US" altLang="en-US" sz="1800" dirty="0">
                <a:latin typeface="Courier New" panose="02070309020205020404" pitchFamily="49" charset="0"/>
              </a:rPr>
              <a:t>, </a:t>
            </a:r>
            <a:r>
              <a:rPr lang="en-US" altLang="en-US" sz="1800" dirty="0" err="1">
                <a:latin typeface="Courier New" panose="02070309020205020404" pitchFamily="49" charset="0"/>
              </a:rPr>
              <a:t>yvel</a:t>
            </a:r>
            <a:r>
              <a:rPr lang="en-US" altLang="en-US" sz="1800" dirty="0">
                <a:latin typeface="Courier New" panose="02070309020205020404" pitchFamily="49" charset="0"/>
              </a:rPr>
              <a:t> = </a:t>
            </a:r>
            <a:r>
              <a:rPr lang="en-US" altLang="en-US" sz="1800" dirty="0" err="1">
                <a:latin typeface="Courier New" panose="02070309020205020404" pitchFamily="49" charset="0"/>
              </a:rPr>
              <a:t>getXYComponents</a:t>
            </a:r>
            <a:r>
              <a:rPr lang="en-US" altLang="en-US" sz="1800" dirty="0">
                <a:latin typeface="Courier New" panose="02070309020205020404" pitchFamily="49" charset="0"/>
              </a:rPr>
              <a:t>(</a:t>
            </a:r>
            <a:r>
              <a:rPr lang="en-US" altLang="en-US" sz="1800" dirty="0" err="1">
                <a:latin typeface="Courier New" panose="02070309020205020404" pitchFamily="49" charset="0"/>
              </a:rPr>
              <a:t>vel</a:t>
            </a:r>
            <a:r>
              <a:rPr lang="en-US" altLang="en-US" sz="1800" dirty="0">
                <a:latin typeface="Courier New" panose="02070309020205020404" pitchFamily="49" charset="0"/>
              </a:rPr>
              <a:t>, angle)</a:t>
            </a:r>
          </a:p>
          <a:p>
            <a:pPr eaLnBrk="1" hangingPunct="1">
              <a:buFont typeface="Wingdings" panose="05000000000000000000" pitchFamily="2" charset="2"/>
              <a:buNone/>
            </a:pPr>
            <a:r>
              <a:rPr lang="en-US" altLang="en-US" sz="1800" dirty="0">
                <a:latin typeface="Courier New" panose="02070309020205020404" pitchFamily="49" charset="0"/>
              </a:rPr>
              <a:t>    while </a:t>
            </a:r>
            <a:r>
              <a:rPr lang="en-US" altLang="en-US" sz="1800" dirty="0" err="1">
                <a:latin typeface="Courier New" panose="02070309020205020404" pitchFamily="49" charset="0"/>
              </a:rPr>
              <a:t>ypos</a:t>
            </a:r>
            <a:r>
              <a:rPr lang="en-US" altLang="en-US" sz="1800" dirty="0">
                <a:latin typeface="Courier New" panose="02070309020205020404" pitchFamily="49" charset="0"/>
              </a:rPr>
              <a:t> &gt;= 0:</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xpos</a:t>
            </a:r>
            <a:r>
              <a:rPr lang="en-US" altLang="en-US" sz="1800" dirty="0">
                <a:latin typeface="Courier New" panose="02070309020205020404" pitchFamily="49" charset="0"/>
              </a:rPr>
              <a:t>, </a:t>
            </a:r>
            <a:r>
              <a:rPr lang="en-US" altLang="en-US" sz="1800" dirty="0" err="1">
                <a:latin typeface="Courier New" panose="02070309020205020404" pitchFamily="49" charset="0"/>
              </a:rPr>
              <a:t>ypos</a:t>
            </a:r>
            <a:r>
              <a:rPr lang="en-US" altLang="en-US" sz="1800" dirty="0">
                <a:latin typeface="Courier New" panose="02070309020205020404" pitchFamily="49" charset="0"/>
              </a:rPr>
              <a:t>, </a:t>
            </a:r>
            <a:r>
              <a:rPr lang="en-US" altLang="en-US" sz="1800" dirty="0" err="1">
                <a:latin typeface="Courier New" panose="02070309020205020404" pitchFamily="49" charset="0"/>
              </a:rPr>
              <a:t>yvel</a:t>
            </a:r>
            <a:r>
              <a:rPr lang="en-US" altLang="en-US" sz="1800" dirty="0">
                <a:latin typeface="Courier New" panose="02070309020205020404" pitchFamily="49" charset="0"/>
              </a:rPr>
              <a:t> = </a:t>
            </a:r>
            <a:r>
              <a:rPr lang="en-US" altLang="en-US" sz="1800" dirty="0" err="1">
                <a:latin typeface="Courier New" panose="02070309020205020404" pitchFamily="49" charset="0"/>
              </a:rPr>
              <a:t>updateCannonBall</a:t>
            </a:r>
            <a:r>
              <a:rPr lang="en-US" altLang="en-US" sz="1800" dirty="0">
                <a:latin typeface="Courier New" panose="02070309020205020404" pitchFamily="49" charset="0"/>
              </a:rPr>
              <a:t>(time, </a:t>
            </a:r>
            <a:r>
              <a:rPr lang="en-US" altLang="en-US" sz="1800" dirty="0" err="1">
                <a:latin typeface="Courier New" panose="02070309020205020404" pitchFamily="49" charset="0"/>
              </a:rPr>
              <a:t>xpos</a:t>
            </a:r>
            <a:r>
              <a:rPr lang="en-US" altLang="en-US" sz="1800" dirty="0">
                <a:latin typeface="Courier New" panose="02070309020205020404" pitchFamily="49" charset="0"/>
              </a:rPr>
              <a:t>, </a:t>
            </a:r>
            <a:r>
              <a:rPr lang="en-US" altLang="en-US" sz="1800" dirty="0" err="1">
                <a:latin typeface="Courier New" panose="02070309020205020404" pitchFamily="49" charset="0"/>
              </a:rPr>
              <a:t>ypos</a:t>
            </a:r>
            <a:r>
              <a:rPr lang="en-US" altLang="en-US" sz="1800" dirty="0">
                <a:latin typeface="Courier New" panose="02070309020205020404" pitchFamily="49" charset="0"/>
              </a:rPr>
              <a:t>, </a:t>
            </a:r>
            <a:r>
              <a:rPr lang="en-US" altLang="en-US" sz="1800" dirty="0" err="1">
                <a:latin typeface="Courier New" panose="02070309020205020404" pitchFamily="49" charset="0"/>
              </a:rPr>
              <a:t>xvel</a:t>
            </a:r>
            <a:r>
              <a:rPr lang="en-US" altLang="en-US" sz="1800" dirty="0">
                <a:latin typeface="Courier New" panose="02070309020205020404" pitchFamily="49" charset="0"/>
              </a:rPr>
              <a:t>, </a:t>
            </a:r>
            <a:r>
              <a:rPr lang="en-US" altLang="en-US" sz="1800" dirty="0" err="1">
                <a:latin typeface="Courier New" panose="02070309020205020404" pitchFamily="49" charset="0"/>
              </a:rPr>
              <a:t>yvel</a:t>
            </a:r>
            <a:r>
              <a:rPr lang="en-US" altLang="en-US" sz="1800" dirty="0">
                <a:latin typeface="Courier New" panose="02070309020205020404" pitchFamily="49" charset="0"/>
              </a:rPr>
              <a:t>)</a:t>
            </a:r>
          </a:p>
          <a:p>
            <a:pPr eaLnBrk="1" hangingPunct="1">
              <a:buFont typeface="Wingdings" panose="05000000000000000000" pitchFamily="2" charset="2"/>
              <a:buNone/>
            </a:pPr>
            <a:endParaRPr lang="en-US" altLang="en-US" sz="1800" dirty="0">
              <a:latin typeface="Courier New" panose="02070309020205020404" pitchFamily="49" charset="0"/>
            </a:endParaRPr>
          </a:p>
          <a:p>
            <a:pPr eaLnBrk="1" hangingPunct="1">
              <a:buFont typeface="Wingdings" panose="05000000000000000000" pitchFamily="2" charset="2"/>
              <a:buNone/>
            </a:pPr>
            <a:r>
              <a:rPr lang="en-US" altLang="en-US" sz="1800" dirty="0">
                <a:latin typeface="Courier New" panose="02070309020205020404" pitchFamily="49" charset="0"/>
              </a:rPr>
              <a:t>    print(f"\</a:t>
            </a:r>
            <a:r>
              <a:rPr lang="en-US" altLang="en-US" sz="1800" dirty="0" err="1">
                <a:latin typeface="Courier New" panose="02070309020205020404" pitchFamily="49" charset="0"/>
              </a:rPr>
              <a:t>nDistance</a:t>
            </a:r>
            <a:r>
              <a:rPr lang="en-US" altLang="en-US" sz="1800" dirty="0">
                <a:latin typeface="Courier New" panose="02070309020205020404" pitchFamily="49" charset="0"/>
              </a:rPr>
              <a:t> traveled: {xpos:0.1f} meters.")</a:t>
            </a:r>
          </a:p>
          <a:p>
            <a:pPr eaLnBrk="1" hangingPunct="1">
              <a:buFont typeface="Wingdings" panose="05000000000000000000" pitchFamily="2" charset="2"/>
              <a:buNone/>
            </a:pPr>
            <a:endParaRPr lang="en-US" altLang="en-US" sz="1300" dirty="0">
              <a:latin typeface="Courier New" panose="02070309020205020404" pitchFamily="49" charset="0"/>
            </a:endParaRPr>
          </a:p>
          <a:p>
            <a:pPr eaLnBrk="1" hangingPunct="1"/>
            <a:r>
              <a:rPr lang="en-US" altLang="en-US" dirty="0"/>
              <a:t>It should be obvious what each of these helper functions does based on their name and the original program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5B86DC3-4FA3-49EB-B477-876C6F32C531}" type="slidenum">
              <a:rPr lang="en-US" altLang="en-US" sz="1400">
                <a:latin typeface="Tahoma" panose="020B0604030504040204" pitchFamily="34" charset="0"/>
              </a:rPr>
              <a:pPr eaLnBrk="1" hangingPunct="1"/>
              <a:t>28</a:t>
            </a:fld>
            <a:endParaRPr lang="en-US" altLang="en-US" sz="1400">
              <a:latin typeface="Tahoma" panose="020B0604030504040204" pitchFamily="34" charset="0"/>
            </a:endParaRPr>
          </a:p>
        </p:txBody>
      </p:sp>
      <p:sp>
        <p:nvSpPr>
          <p:cNvPr id="31748" name="Rectangle 2"/>
          <p:cNvSpPr>
            <a:spLocks noGrp="1" noChangeArrowheads="1"/>
          </p:cNvSpPr>
          <p:nvPr>
            <p:ph type="title"/>
          </p:nvPr>
        </p:nvSpPr>
        <p:spPr/>
        <p:txBody>
          <a:bodyPr/>
          <a:lstStyle/>
          <a:p>
            <a:pPr eaLnBrk="1" hangingPunct="1"/>
            <a:r>
              <a:rPr lang="en-US" altLang="en-US"/>
              <a:t>Modularizing the Program</a:t>
            </a:r>
          </a:p>
        </p:txBody>
      </p:sp>
      <p:sp>
        <p:nvSpPr>
          <p:cNvPr id="36867" name="Rectangle 3"/>
          <p:cNvSpPr>
            <a:spLocks noGrp="1" noChangeArrowheads="1"/>
          </p:cNvSpPr>
          <p:nvPr>
            <p:ph type="body" idx="1"/>
          </p:nvPr>
        </p:nvSpPr>
        <p:spPr/>
        <p:txBody>
          <a:bodyPr/>
          <a:lstStyle/>
          <a:p>
            <a:pPr eaLnBrk="1" hangingPunct="1"/>
            <a:r>
              <a:rPr lang="en-US" altLang="en-US" sz="2800"/>
              <a:t>This version of the program is more concise!</a:t>
            </a:r>
          </a:p>
          <a:p>
            <a:pPr eaLnBrk="1" hangingPunct="1"/>
            <a:r>
              <a:rPr lang="en-US" altLang="en-US" sz="2800"/>
              <a:t>The number of variables has been reduced from 10 to 8, since </a:t>
            </a:r>
            <a:r>
              <a:rPr lang="en-US" altLang="en-US" sz="2800">
                <a:latin typeface="Courier New" panose="02070309020205020404" pitchFamily="49" charset="0"/>
              </a:rPr>
              <a:t>theta</a:t>
            </a:r>
            <a:r>
              <a:rPr lang="en-US" altLang="en-US" sz="2800"/>
              <a:t> and </a:t>
            </a:r>
            <a:r>
              <a:rPr lang="en-US" altLang="en-US" sz="2800">
                <a:latin typeface="Courier New" panose="02070309020205020404" pitchFamily="49" charset="0"/>
              </a:rPr>
              <a:t>yvel1</a:t>
            </a:r>
            <a:r>
              <a:rPr lang="en-US" altLang="en-US" sz="2800"/>
              <a:t> are local to </a:t>
            </a:r>
            <a:r>
              <a:rPr lang="en-US" altLang="en-US" sz="2800">
                <a:latin typeface="Courier New" panose="02070309020205020404" pitchFamily="49" charset="0"/>
              </a:rPr>
              <a:t>getXYComponents</a:t>
            </a:r>
            <a:r>
              <a:rPr lang="en-US" altLang="en-US" sz="2800"/>
              <a:t> and </a:t>
            </a:r>
            <a:r>
              <a:rPr lang="en-US" altLang="en-US" sz="2800">
                <a:latin typeface="Courier New" panose="02070309020205020404" pitchFamily="49" charset="0"/>
              </a:rPr>
              <a:t>updateCannonBall</a:t>
            </a:r>
            <a:r>
              <a:rPr lang="en-US" altLang="en-US" sz="2800"/>
              <a:t>, respectively.</a:t>
            </a:r>
          </a:p>
          <a:p>
            <a:pPr eaLnBrk="1" hangingPunct="1"/>
            <a:r>
              <a:rPr lang="en-US" altLang="en-US" sz="2800"/>
              <a:t>This may be simpler, but keeping track of the cannonball still requires four pieces of information, three of which change from moment to moment!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CAA4F0B-CE76-41DF-BB2F-3B852D2BE10F}" type="slidenum">
              <a:rPr lang="en-US" altLang="en-US" sz="1400">
                <a:latin typeface="Tahoma" panose="020B0604030504040204" pitchFamily="34" charset="0"/>
              </a:rPr>
              <a:pPr eaLnBrk="1" hangingPunct="1"/>
              <a:t>29</a:t>
            </a:fld>
            <a:endParaRPr lang="en-US" altLang="en-US" sz="1400">
              <a:latin typeface="Tahoma" panose="020B0604030504040204" pitchFamily="34" charset="0"/>
            </a:endParaRPr>
          </a:p>
        </p:txBody>
      </p:sp>
      <p:sp>
        <p:nvSpPr>
          <p:cNvPr id="32772" name="Rectangle 2"/>
          <p:cNvSpPr>
            <a:spLocks noGrp="1" noChangeArrowheads="1"/>
          </p:cNvSpPr>
          <p:nvPr>
            <p:ph type="title"/>
          </p:nvPr>
        </p:nvSpPr>
        <p:spPr/>
        <p:txBody>
          <a:bodyPr/>
          <a:lstStyle/>
          <a:p>
            <a:pPr eaLnBrk="1" hangingPunct="1"/>
            <a:r>
              <a:rPr lang="en-US" altLang="en-US"/>
              <a:t>Modularizing the Program</a:t>
            </a:r>
          </a:p>
        </p:txBody>
      </p:sp>
      <p:sp>
        <p:nvSpPr>
          <p:cNvPr id="37891" name="Rectangle 3"/>
          <p:cNvSpPr>
            <a:spLocks noGrp="1" noChangeArrowheads="1"/>
          </p:cNvSpPr>
          <p:nvPr>
            <p:ph type="body" idx="1"/>
          </p:nvPr>
        </p:nvSpPr>
        <p:spPr/>
        <p:txBody>
          <a:bodyPr/>
          <a:lstStyle/>
          <a:p>
            <a:pPr eaLnBrk="1" hangingPunct="1"/>
            <a:r>
              <a:rPr lang="en-US" altLang="en-US" dirty="0"/>
              <a:t>All four variables, plus </a:t>
            </a:r>
            <a:r>
              <a:rPr lang="en-US" altLang="en-US" dirty="0">
                <a:latin typeface="Courier New" panose="02070309020205020404" pitchFamily="49" charset="0"/>
              </a:rPr>
              <a:t>time</a:t>
            </a:r>
            <a:r>
              <a:rPr lang="en-US" altLang="en-US" dirty="0"/>
              <a:t>, are needed to compute the new values of the three that change.</a:t>
            </a:r>
          </a:p>
          <a:p>
            <a:pPr eaLnBrk="1" hangingPunct="1"/>
            <a:r>
              <a:rPr lang="en-US" altLang="en-US" dirty="0"/>
              <a:t>This gives us a function with </a:t>
            </a:r>
            <a:r>
              <a:rPr lang="en-US" altLang="en-US" b="1" dirty="0"/>
              <a:t>five</a:t>
            </a:r>
            <a:r>
              <a:rPr lang="en-US" altLang="en-US" dirty="0"/>
              <a:t> parameters and </a:t>
            </a:r>
            <a:r>
              <a:rPr lang="en-US" altLang="en-US" b="1" dirty="0"/>
              <a:t>three</a:t>
            </a:r>
            <a:r>
              <a:rPr lang="en-US" altLang="en-US" dirty="0"/>
              <a:t> return values.</a:t>
            </a:r>
          </a:p>
          <a:p>
            <a:pPr eaLnBrk="1" hangingPunct="1"/>
            <a:r>
              <a:rPr lang="en-US" altLang="en-US" b="1" i="1" u="sng" dirty="0">
                <a:solidFill>
                  <a:schemeClr val="accent5">
                    <a:lumMod val="75000"/>
                  </a:schemeClr>
                </a:solidFill>
              </a:rPr>
              <a:t>Yuck!</a:t>
            </a:r>
            <a:r>
              <a:rPr lang="en-US" altLang="en-US" dirty="0"/>
              <a:t> There must be a better way!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3591233-8FB1-4DB1-910E-CBBF4402DA9F}"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sp>
        <p:nvSpPr>
          <p:cNvPr id="5124" name="Rectangle 2"/>
          <p:cNvSpPr>
            <a:spLocks noGrp="1" noChangeArrowheads="1"/>
          </p:cNvSpPr>
          <p:nvPr>
            <p:ph type="title"/>
          </p:nvPr>
        </p:nvSpPr>
        <p:spPr/>
        <p:txBody>
          <a:bodyPr/>
          <a:lstStyle/>
          <a:p>
            <a:pPr eaLnBrk="1" hangingPunct="1"/>
            <a:r>
              <a:rPr lang="en-US" altLang="en-US"/>
              <a:t>Objectives</a:t>
            </a:r>
          </a:p>
        </p:txBody>
      </p:sp>
      <p:sp>
        <p:nvSpPr>
          <p:cNvPr id="9219" name="Rectangle 3"/>
          <p:cNvSpPr>
            <a:spLocks noGrp="1" noChangeArrowheads="1"/>
          </p:cNvSpPr>
          <p:nvPr>
            <p:ph type="body" idx="1"/>
          </p:nvPr>
        </p:nvSpPr>
        <p:spPr/>
        <p:txBody>
          <a:bodyPr/>
          <a:lstStyle/>
          <a:p>
            <a:pPr eaLnBrk="1" hangingPunct="1"/>
            <a:r>
              <a:rPr lang="en-US" altLang="en-US" dirty="0"/>
              <a:t>To be able to write programs involving simple class definitions.</a:t>
            </a:r>
          </a:p>
          <a:p>
            <a:pPr eaLnBrk="1" hangingPunct="1"/>
            <a:r>
              <a:rPr lang="en-US" altLang="en-US" dirty="0"/>
              <a:t>To be able to write interactive graphics programs involving novel (programmer-designed) widgets.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218A19F-0B36-461F-8986-E6A24CEAF1FB}" type="slidenum">
              <a:rPr lang="en-US" altLang="en-US" sz="1400">
                <a:latin typeface="Tahoma" panose="020B0604030504040204" pitchFamily="34" charset="0"/>
              </a:rPr>
              <a:pPr eaLnBrk="1" hangingPunct="1"/>
              <a:t>30</a:t>
            </a:fld>
            <a:endParaRPr lang="en-US" altLang="en-US" sz="1400">
              <a:latin typeface="Tahoma" panose="020B0604030504040204" pitchFamily="34" charset="0"/>
            </a:endParaRPr>
          </a:p>
        </p:txBody>
      </p:sp>
      <p:sp>
        <p:nvSpPr>
          <p:cNvPr id="33796" name="Rectangle 2"/>
          <p:cNvSpPr>
            <a:spLocks noGrp="1" noChangeArrowheads="1"/>
          </p:cNvSpPr>
          <p:nvPr>
            <p:ph type="title"/>
          </p:nvPr>
        </p:nvSpPr>
        <p:spPr/>
        <p:txBody>
          <a:bodyPr/>
          <a:lstStyle/>
          <a:p>
            <a:pPr eaLnBrk="1" hangingPunct="1"/>
            <a:r>
              <a:rPr lang="en-US" altLang="en-US"/>
              <a:t>Modularizing the Program</a:t>
            </a:r>
          </a:p>
        </p:txBody>
      </p:sp>
      <p:sp>
        <p:nvSpPr>
          <p:cNvPr id="38915" name="Rectangle 3"/>
          <p:cNvSpPr>
            <a:spLocks noGrp="1" noChangeArrowheads="1"/>
          </p:cNvSpPr>
          <p:nvPr>
            <p:ph type="body" idx="1"/>
          </p:nvPr>
        </p:nvSpPr>
        <p:spPr/>
        <p:txBody>
          <a:bodyPr/>
          <a:lstStyle/>
          <a:p>
            <a:pPr eaLnBrk="1" hangingPunct="1"/>
            <a:r>
              <a:rPr lang="en-US" altLang="en-US" sz="2800" dirty="0"/>
              <a:t>There is a single real-world cannonball object, but it requires four pieces of information: </a:t>
            </a:r>
            <a:r>
              <a:rPr lang="en-US" altLang="en-US" sz="2800" dirty="0" err="1">
                <a:latin typeface="Courier New" panose="02070309020205020404" pitchFamily="49" charset="0"/>
              </a:rPr>
              <a:t>xpos</a:t>
            </a:r>
            <a:r>
              <a:rPr lang="en-US" altLang="en-US" sz="2800" dirty="0"/>
              <a:t>,</a:t>
            </a:r>
            <a:r>
              <a:rPr lang="en-US" altLang="en-US" sz="2800" dirty="0">
                <a:latin typeface="Courier New" panose="02070309020205020404" pitchFamily="49" charset="0"/>
              </a:rPr>
              <a:t> </a:t>
            </a:r>
            <a:r>
              <a:rPr lang="en-US" altLang="en-US" sz="2800" dirty="0" err="1">
                <a:latin typeface="Courier New" panose="02070309020205020404" pitchFamily="49" charset="0"/>
              </a:rPr>
              <a:t>ypos</a:t>
            </a:r>
            <a:r>
              <a:rPr lang="en-US" altLang="en-US" sz="2800" dirty="0"/>
              <a:t>,</a:t>
            </a:r>
            <a:r>
              <a:rPr lang="en-US" altLang="en-US" sz="2800" dirty="0">
                <a:latin typeface="Courier New" panose="02070309020205020404" pitchFamily="49" charset="0"/>
              </a:rPr>
              <a:t> </a:t>
            </a:r>
            <a:r>
              <a:rPr lang="en-US" altLang="en-US" sz="2800" dirty="0" err="1">
                <a:latin typeface="Courier New" panose="02070309020205020404" pitchFamily="49" charset="0"/>
              </a:rPr>
              <a:t>xvel</a:t>
            </a:r>
            <a:r>
              <a:rPr lang="en-US" altLang="en-US" sz="2800" dirty="0"/>
              <a:t>, and </a:t>
            </a:r>
            <a:r>
              <a:rPr lang="en-US" altLang="en-US" sz="2800" dirty="0" err="1">
                <a:latin typeface="Courier New" panose="02070309020205020404" pitchFamily="49" charset="0"/>
              </a:rPr>
              <a:t>yvel</a:t>
            </a:r>
            <a:r>
              <a:rPr lang="en-US" altLang="en-US" sz="2800" dirty="0"/>
              <a:t>.</a:t>
            </a:r>
          </a:p>
          <a:p>
            <a:pPr eaLnBrk="1" hangingPunct="1"/>
            <a:r>
              <a:rPr lang="en-US" altLang="en-US" sz="2800" dirty="0"/>
              <a:t>Suppose there was a </a:t>
            </a:r>
            <a:r>
              <a:rPr lang="en-US" altLang="en-US" sz="2800" dirty="0">
                <a:latin typeface="Courier New" panose="02070309020205020404" pitchFamily="49" charset="0"/>
              </a:rPr>
              <a:t>Projectile</a:t>
            </a:r>
            <a:r>
              <a:rPr lang="en-US" altLang="en-US" sz="2800" dirty="0"/>
              <a:t> class that “understood” the physics of objects like cannonballs. An algorithm using this approach would create and update an object stored in a single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8DF05AE-89AF-44F9-A042-CD46F2114B7B}" type="slidenum">
              <a:rPr lang="en-US" altLang="en-US" sz="1400">
                <a:latin typeface="Tahoma" panose="020B0604030504040204" pitchFamily="34" charset="0"/>
              </a:rPr>
              <a:pPr eaLnBrk="1" hangingPunct="1"/>
              <a:t>31</a:t>
            </a:fld>
            <a:endParaRPr lang="en-US" altLang="en-US" sz="1400">
              <a:latin typeface="Tahoma" panose="020B0604030504040204" pitchFamily="34" charset="0"/>
            </a:endParaRPr>
          </a:p>
        </p:txBody>
      </p:sp>
      <p:sp>
        <p:nvSpPr>
          <p:cNvPr id="34820" name="Rectangle 2"/>
          <p:cNvSpPr>
            <a:spLocks noGrp="1" noChangeArrowheads="1"/>
          </p:cNvSpPr>
          <p:nvPr>
            <p:ph type="title"/>
          </p:nvPr>
        </p:nvSpPr>
        <p:spPr/>
        <p:txBody>
          <a:bodyPr/>
          <a:lstStyle/>
          <a:p>
            <a:pPr eaLnBrk="1" hangingPunct="1"/>
            <a:r>
              <a:rPr lang="en-US" altLang="en-US"/>
              <a:t>Modularizing the Program</a:t>
            </a:r>
          </a:p>
        </p:txBody>
      </p:sp>
      <p:sp>
        <p:nvSpPr>
          <p:cNvPr id="39939" name="Rectangle 3"/>
          <p:cNvSpPr>
            <a:spLocks noGrp="1" noChangeArrowheads="1"/>
          </p:cNvSpPr>
          <p:nvPr>
            <p:ph type="body" idx="1"/>
          </p:nvPr>
        </p:nvSpPr>
        <p:spPr>
          <a:xfrm>
            <a:off x="457200" y="1985169"/>
            <a:ext cx="11457516" cy="4114800"/>
          </a:xfrm>
        </p:spPr>
        <p:txBody>
          <a:bodyPr/>
          <a:lstStyle/>
          <a:p>
            <a:pPr eaLnBrk="1" hangingPunct="1"/>
            <a:r>
              <a:rPr lang="en-US" altLang="en-US" dirty="0"/>
              <a:t>Using our </a:t>
            </a:r>
            <a:r>
              <a:rPr lang="en-US" altLang="en-US" i="1" dirty="0"/>
              <a:t>object-based</a:t>
            </a:r>
            <a:r>
              <a:rPr lang="en-US" altLang="en-US" dirty="0"/>
              <a:t> approach:</a:t>
            </a:r>
            <a:br>
              <a:rPr lang="en-US" altLang="en-US" dirty="0"/>
            </a:br>
            <a:r>
              <a:rPr lang="en-US" altLang="en-US" sz="2000" dirty="0">
                <a:latin typeface="Courier New" panose="02070309020205020404" pitchFamily="49" charset="0"/>
              </a:rPr>
              <a:t>def main():</a:t>
            </a:r>
            <a:br>
              <a:rPr lang="en-US" altLang="en-US" sz="2000" dirty="0">
                <a:latin typeface="Courier New" panose="02070309020205020404" pitchFamily="49" charset="0"/>
              </a:rPr>
            </a:br>
            <a:r>
              <a:rPr lang="en-US" altLang="en-US" sz="2000" dirty="0">
                <a:latin typeface="Courier New" panose="02070309020205020404" pitchFamily="49" charset="0"/>
              </a:rPr>
              <a:t>    angle, vel, h0, time = </a:t>
            </a:r>
            <a:r>
              <a:rPr lang="en-US" altLang="en-US" sz="2000" dirty="0" err="1">
                <a:latin typeface="Courier New" panose="02070309020205020404" pitchFamily="49" charset="0"/>
              </a:rPr>
              <a:t>getInputs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cball</a:t>
            </a:r>
            <a:r>
              <a:rPr lang="en-US" altLang="en-US" sz="2000" dirty="0">
                <a:latin typeface="Courier New" panose="02070309020205020404" pitchFamily="49" charset="0"/>
              </a:rPr>
              <a:t> = Projectile(angle, vel, h0)</a:t>
            </a:r>
            <a:br>
              <a:rPr lang="en-US" altLang="en-US" sz="2000" dirty="0">
                <a:latin typeface="Courier New" panose="02070309020205020404" pitchFamily="49" charset="0"/>
              </a:rPr>
            </a:br>
            <a:r>
              <a:rPr lang="en-US" altLang="en-US" sz="2000" dirty="0">
                <a:latin typeface="Courier New" panose="02070309020205020404" pitchFamily="49" charset="0"/>
              </a:rPr>
              <a:t>    while </a:t>
            </a:r>
            <a:r>
              <a:rPr lang="en-US" altLang="en-US" sz="2000" dirty="0" err="1">
                <a:latin typeface="Courier New" panose="02070309020205020404" pitchFamily="49" charset="0"/>
              </a:rPr>
              <a:t>cball.getY</a:t>
            </a:r>
            <a:r>
              <a:rPr lang="en-US" altLang="en-US" sz="2000" dirty="0">
                <a:latin typeface="Courier New" panose="02070309020205020404" pitchFamily="49" charset="0"/>
              </a:rPr>
              <a:t>() &gt;= 0:</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cball.update</a:t>
            </a:r>
            <a:r>
              <a:rPr lang="en-US" altLang="en-US" sz="2000" dirty="0">
                <a:latin typeface="Courier New" panose="02070309020205020404" pitchFamily="49" charset="0"/>
              </a:rPr>
              <a:t>(time)        </a:t>
            </a:r>
            <a:br>
              <a:rPr lang="en-US" altLang="en-US" sz="2000" dirty="0">
                <a:latin typeface="Courier New" panose="02070309020205020404" pitchFamily="49" charset="0"/>
              </a:rPr>
            </a:br>
            <a:r>
              <a:rPr lang="en-US" altLang="en-US" sz="2000" dirty="0">
                <a:latin typeface="Courier New" panose="02070309020205020404" pitchFamily="49" charset="0"/>
              </a:rPr>
              <a:t>    print(f"\</a:t>
            </a:r>
            <a:r>
              <a:rPr lang="en-US" altLang="en-US" sz="2000" dirty="0" err="1">
                <a:latin typeface="Courier New" panose="02070309020205020404" pitchFamily="49" charset="0"/>
              </a:rPr>
              <a:t>nDistance</a:t>
            </a:r>
            <a:r>
              <a:rPr lang="en-US" altLang="en-US" sz="2000" dirty="0">
                <a:latin typeface="Courier New" panose="02070309020205020404" pitchFamily="49" charset="0"/>
              </a:rPr>
              <a:t> traveled: {</a:t>
            </a:r>
            <a:r>
              <a:rPr lang="en-US" altLang="en-US" sz="2000" dirty="0" err="1">
                <a:latin typeface="Courier New" panose="02070309020205020404" pitchFamily="49" charset="0"/>
              </a:rPr>
              <a:t>cball.getX</a:t>
            </a:r>
            <a:r>
              <a:rPr lang="en-US" altLang="en-US" sz="2000" dirty="0">
                <a:latin typeface="Courier New" panose="02070309020205020404" pitchFamily="49" charset="0"/>
              </a:rPr>
              <a:t>():0.1f} meters.")</a:t>
            </a:r>
          </a:p>
          <a:p>
            <a:pPr eaLnBrk="1" hangingPunct="1"/>
            <a:endParaRPr lang="en-US" altLang="en-US" sz="1800" dirty="0">
              <a:latin typeface="Courier New" panose="02070309020205020404" pitchFamily="49" charset="0"/>
            </a:endParaRPr>
          </a:p>
          <a:p>
            <a:pPr eaLnBrk="1" hangingPunct="1"/>
            <a:r>
              <a:rPr lang="en-US" altLang="en-US" dirty="0"/>
              <a:t>To make this work we need a </a:t>
            </a:r>
            <a:r>
              <a:rPr lang="en-US" altLang="en-US" dirty="0">
                <a:latin typeface="Courier New" panose="02070309020205020404" pitchFamily="49" charset="0"/>
              </a:rPr>
              <a:t>Projectile</a:t>
            </a:r>
            <a:r>
              <a:rPr lang="en-US" altLang="en-US" dirty="0"/>
              <a:t> class that implements the methods </a:t>
            </a:r>
            <a:r>
              <a:rPr lang="en-US" altLang="en-US" dirty="0">
                <a:latin typeface="Courier New" panose="02070309020205020404" pitchFamily="49" charset="0"/>
              </a:rPr>
              <a:t>update</a:t>
            </a:r>
            <a:r>
              <a:rPr lang="en-US" altLang="en-US" dirty="0"/>
              <a:t>, </a:t>
            </a:r>
            <a:r>
              <a:rPr lang="en-US" altLang="en-US" dirty="0" err="1">
                <a:latin typeface="Courier New" panose="02070309020205020404" pitchFamily="49" charset="0"/>
              </a:rPr>
              <a:t>getX</a:t>
            </a:r>
            <a:r>
              <a:rPr lang="en-US" altLang="en-US" dirty="0"/>
              <a:t>, and</a:t>
            </a:r>
            <a:r>
              <a:rPr lang="en-US" altLang="en-US" dirty="0">
                <a:latin typeface="Courier New" panose="02070309020205020404" pitchFamily="49" charset="0"/>
              </a:rPr>
              <a:t> </a:t>
            </a:r>
            <a:r>
              <a:rPr lang="en-US" altLang="en-US" dirty="0" err="1">
                <a:latin typeface="Courier New" panose="02070309020205020404" pitchFamily="49" charset="0"/>
              </a:rPr>
              <a:t>getY</a:t>
            </a:r>
            <a:r>
              <a:rPr lang="en-US" altLang="en-US" dirty="0"/>
              <a:t>.</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DC94397-0FBC-4BA9-98ED-312A1F14159A}" type="slidenum">
              <a:rPr lang="en-US" altLang="en-US" sz="1400">
                <a:latin typeface="Tahoma" panose="020B0604030504040204" pitchFamily="34" charset="0"/>
              </a:rPr>
              <a:pPr eaLnBrk="1" hangingPunct="1"/>
              <a:t>32</a:t>
            </a:fld>
            <a:endParaRPr lang="en-US" altLang="en-US" sz="1400">
              <a:latin typeface="Tahoma" panose="020B0604030504040204" pitchFamily="34" charset="0"/>
            </a:endParaRPr>
          </a:p>
        </p:txBody>
      </p:sp>
      <p:sp>
        <p:nvSpPr>
          <p:cNvPr id="35844" name="Rectangle 2"/>
          <p:cNvSpPr>
            <a:spLocks noGrp="1" noChangeArrowheads="1"/>
          </p:cNvSpPr>
          <p:nvPr>
            <p:ph type="title"/>
          </p:nvPr>
        </p:nvSpPr>
        <p:spPr/>
        <p:txBody>
          <a:bodyPr/>
          <a:lstStyle/>
          <a:p>
            <a:pPr eaLnBrk="1" hangingPunct="1"/>
            <a:r>
              <a:rPr lang="en-US" altLang="en-US"/>
              <a:t>Example: Multi-Sided Dice</a:t>
            </a:r>
          </a:p>
        </p:txBody>
      </p:sp>
      <p:sp>
        <p:nvSpPr>
          <p:cNvPr id="41987" name="Rectangle 3"/>
          <p:cNvSpPr>
            <a:spLocks noGrp="1" noChangeArrowheads="1"/>
          </p:cNvSpPr>
          <p:nvPr>
            <p:ph type="body" idx="1"/>
          </p:nvPr>
        </p:nvSpPr>
        <p:spPr/>
        <p:txBody>
          <a:bodyPr/>
          <a:lstStyle/>
          <a:p>
            <a:pPr eaLnBrk="1" hangingPunct="1"/>
            <a:r>
              <a:rPr lang="en-US" altLang="en-US"/>
              <a:t>A normal die (singular of dice) is a cube with six faces, each with a number from one to six.</a:t>
            </a:r>
          </a:p>
          <a:p>
            <a:pPr eaLnBrk="1" hangingPunct="1"/>
            <a:r>
              <a:rPr lang="en-US" altLang="en-US"/>
              <a:t>Some games use special dice with a different number of sides.</a:t>
            </a:r>
          </a:p>
          <a:p>
            <a:pPr eaLnBrk="1" hangingPunct="1"/>
            <a:r>
              <a:rPr lang="en-US" altLang="en-US"/>
              <a:t>Let</a:t>
            </a:r>
            <a:r>
              <a:rPr lang="en-US" altLang="en-US">
                <a:latin typeface="Times New Roman" panose="02020603050405020304" pitchFamily="18" charset="0"/>
              </a:rPr>
              <a:t>’</a:t>
            </a:r>
            <a:r>
              <a:rPr lang="en-US" altLang="en-US"/>
              <a:t>s design a generic  class </a:t>
            </a:r>
            <a:r>
              <a:rPr lang="en-US" altLang="en-US">
                <a:latin typeface="Courier New" panose="02070309020205020404" pitchFamily="49" charset="0"/>
              </a:rPr>
              <a:t>MSDie</a:t>
            </a:r>
            <a:r>
              <a:rPr lang="en-US" altLang="en-US"/>
              <a:t> to model multi-sided dice.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9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E4F2DE5-47C4-4628-9EA9-EF006AC03794}" type="slidenum">
              <a:rPr lang="en-US" altLang="en-US" sz="1400">
                <a:latin typeface="Tahoma" panose="020B0604030504040204" pitchFamily="34" charset="0"/>
              </a:rPr>
              <a:pPr eaLnBrk="1" hangingPunct="1"/>
              <a:t>33</a:t>
            </a:fld>
            <a:endParaRPr lang="en-US" altLang="en-US" sz="1400">
              <a:latin typeface="Tahoma" panose="020B0604030504040204" pitchFamily="34" charset="0"/>
            </a:endParaRPr>
          </a:p>
        </p:txBody>
      </p:sp>
      <p:sp>
        <p:nvSpPr>
          <p:cNvPr id="36868" name="Rectangle 2"/>
          <p:cNvSpPr>
            <a:spLocks noGrp="1" noChangeArrowheads="1"/>
          </p:cNvSpPr>
          <p:nvPr>
            <p:ph type="title"/>
          </p:nvPr>
        </p:nvSpPr>
        <p:spPr/>
        <p:txBody>
          <a:bodyPr/>
          <a:lstStyle/>
          <a:p>
            <a:pPr eaLnBrk="1" hangingPunct="1"/>
            <a:r>
              <a:rPr lang="en-US" altLang="en-US"/>
              <a:t>Example: Multi-Sided Dice</a:t>
            </a:r>
          </a:p>
        </p:txBody>
      </p:sp>
      <p:sp>
        <p:nvSpPr>
          <p:cNvPr id="43011" name="Rectangle 3"/>
          <p:cNvSpPr>
            <a:spLocks noGrp="1" noChangeArrowheads="1"/>
          </p:cNvSpPr>
          <p:nvPr>
            <p:ph type="body" idx="1"/>
          </p:nvPr>
        </p:nvSpPr>
        <p:spPr/>
        <p:txBody>
          <a:bodyPr/>
          <a:lstStyle/>
          <a:p>
            <a:pPr eaLnBrk="1" hangingPunct="1"/>
            <a:r>
              <a:rPr lang="en-US" altLang="en-US"/>
              <a:t>Each </a:t>
            </a:r>
            <a:r>
              <a:rPr lang="en-US" altLang="en-US">
                <a:latin typeface="Courier New" panose="02070309020205020404" pitchFamily="49" charset="0"/>
              </a:rPr>
              <a:t>MSDie</a:t>
            </a:r>
            <a:r>
              <a:rPr lang="en-US" altLang="en-US"/>
              <a:t> object will know two things:</a:t>
            </a:r>
          </a:p>
          <a:p>
            <a:pPr lvl="1" eaLnBrk="1" hangingPunct="1"/>
            <a:r>
              <a:rPr lang="en-US" altLang="en-US"/>
              <a:t>How many sides it has.</a:t>
            </a:r>
          </a:p>
          <a:p>
            <a:pPr lvl="1" eaLnBrk="1" hangingPunct="1"/>
            <a:r>
              <a:rPr lang="en-US" altLang="en-US"/>
              <a:t>It</a:t>
            </a:r>
            <a:r>
              <a:rPr lang="en-US" altLang="en-US">
                <a:latin typeface="Times New Roman" panose="02020603050405020304" pitchFamily="18" charset="0"/>
              </a:rPr>
              <a:t>’</a:t>
            </a:r>
            <a:r>
              <a:rPr lang="en-US" altLang="en-US"/>
              <a:t>s current value</a:t>
            </a:r>
          </a:p>
          <a:p>
            <a:pPr eaLnBrk="1" hangingPunct="1"/>
            <a:r>
              <a:rPr lang="en-US" altLang="en-US"/>
              <a:t>When a new </a:t>
            </a:r>
            <a:r>
              <a:rPr lang="en-US" altLang="en-US">
                <a:latin typeface="Courier New" panose="02070309020205020404" pitchFamily="49" charset="0"/>
              </a:rPr>
              <a:t>MSDie</a:t>
            </a:r>
            <a:r>
              <a:rPr lang="en-US" altLang="en-US"/>
              <a:t> is created, we specify </a:t>
            </a:r>
            <a:r>
              <a:rPr lang="en-US" altLang="en-US" i="1"/>
              <a:t>n</a:t>
            </a:r>
            <a:r>
              <a:rPr lang="en-US" altLang="en-US"/>
              <a:t>, the number of sides it will have.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EFC9D9E-4BF4-4B82-A017-4D9EEC451884}" type="slidenum">
              <a:rPr lang="en-US" altLang="en-US" sz="1400">
                <a:latin typeface="Tahoma" panose="020B0604030504040204" pitchFamily="34" charset="0"/>
              </a:rPr>
              <a:pPr eaLnBrk="1" hangingPunct="1"/>
              <a:t>34</a:t>
            </a:fld>
            <a:endParaRPr lang="en-US" altLang="en-US" sz="1400">
              <a:latin typeface="Tahoma" panose="020B0604030504040204" pitchFamily="34" charset="0"/>
            </a:endParaRPr>
          </a:p>
        </p:txBody>
      </p:sp>
      <p:sp>
        <p:nvSpPr>
          <p:cNvPr id="37892" name="Rectangle 2"/>
          <p:cNvSpPr>
            <a:spLocks noGrp="1" noChangeArrowheads="1"/>
          </p:cNvSpPr>
          <p:nvPr>
            <p:ph type="title"/>
          </p:nvPr>
        </p:nvSpPr>
        <p:spPr/>
        <p:txBody>
          <a:bodyPr/>
          <a:lstStyle/>
          <a:p>
            <a:pPr eaLnBrk="1" hangingPunct="1"/>
            <a:r>
              <a:rPr lang="en-US" altLang="en-US"/>
              <a:t>Example: Multi-Sided Dice</a:t>
            </a:r>
          </a:p>
        </p:txBody>
      </p:sp>
      <p:sp>
        <p:nvSpPr>
          <p:cNvPr id="44035" name="Rectangle 3"/>
          <p:cNvSpPr>
            <a:spLocks noGrp="1" noChangeArrowheads="1"/>
          </p:cNvSpPr>
          <p:nvPr>
            <p:ph type="body" idx="1"/>
          </p:nvPr>
        </p:nvSpPr>
        <p:spPr/>
        <p:txBody>
          <a:bodyPr/>
          <a:lstStyle/>
          <a:p>
            <a:pPr eaLnBrk="1" hangingPunct="1"/>
            <a:r>
              <a:rPr lang="en-US" altLang="en-US"/>
              <a:t>We have three methods that we can use to operate on the die:</a:t>
            </a:r>
          </a:p>
          <a:p>
            <a:pPr lvl="1" eaLnBrk="1" hangingPunct="1"/>
            <a:r>
              <a:rPr lang="en-US" altLang="en-US">
                <a:latin typeface="Courier New" panose="02070309020205020404" pitchFamily="49" charset="0"/>
              </a:rPr>
              <a:t>roll</a:t>
            </a:r>
            <a:r>
              <a:rPr lang="en-US" altLang="en-US"/>
              <a:t> – set the die to a random value between 1 and </a:t>
            </a:r>
            <a:r>
              <a:rPr lang="en-US" altLang="en-US" i="1"/>
              <a:t>n</a:t>
            </a:r>
            <a:r>
              <a:rPr lang="en-US" altLang="en-US"/>
              <a:t>, inclusive.</a:t>
            </a:r>
          </a:p>
          <a:p>
            <a:pPr lvl="1" eaLnBrk="1" hangingPunct="1"/>
            <a:r>
              <a:rPr lang="en-US" altLang="en-US">
                <a:latin typeface="Courier New" panose="02070309020205020404" pitchFamily="49" charset="0"/>
              </a:rPr>
              <a:t>setValue</a:t>
            </a:r>
            <a:r>
              <a:rPr lang="en-US" altLang="en-US"/>
              <a:t> – set the die to a specific value (i.e. cheat)</a:t>
            </a:r>
          </a:p>
          <a:p>
            <a:pPr lvl="1" eaLnBrk="1" hangingPunct="1"/>
            <a:r>
              <a:rPr lang="en-US" altLang="en-US">
                <a:latin typeface="Courier New" panose="02070309020205020404" pitchFamily="49" charset="0"/>
              </a:rPr>
              <a:t>getValue</a:t>
            </a:r>
            <a:r>
              <a:rPr lang="en-US" altLang="en-US"/>
              <a:t> – see what the current value is.</a:t>
            </a:r>
            <a:endParaRPr lang="en-US" altLang="en-US">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5">
                                            <p:txEl>
                                              <p:pRg st="3" end="3"/>
                                            </p:txEl>
                                          </p:spTgt>
                                        </p:tgtEl>
                                        <p:attrNameLst>
                                          <p:attrName>style.visibility</p:attrName>
                                        </p:attrNameLst>
                                      </p:cBhvr>
                                      <p:to>
                                        <p:strVal val="visible"/>
                                      </p:to>
                                    </p:set>
                                    <p:anim calcmode="lin" valueType="num">
                                      <p:cBhvr additive="base">
                                        <p:cTn id="25" dur="500" fill="hold"/>
                                        <p:tgtEl>
                                          <p:spTgt spid="44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9FDBD77-8745-4A23-B143-9CCB283599E0}" type="slidenum">
              <a:rPr lang="en-US" altLang="en-US" sz="1400">
                <a:latin typeface="Tahoma" panose="020B0604030504040204" pitchFamily="34" charset="0"/>
              </a:rPr>
              <a:pPr eaLnBrk="1" hangingPunct="1"/>
              <a:t>35</a:t>
            </a:fld>
            <a:endParaRPr lang="en-US" altLang="en-US" sz="1400">
              <a:latin typeface="Tahoma" panose="020B0604030504040204" pitchFamily="34" charset="0"/>
            </a:endParaRPr>
          </a:p>
        </p:txBody>
      </p:sp>
      <p:sp>
        <p:nvSpPr>
          <p:cNvPr id="38916" name="Rectangle 2"/>
          <p:cNvSpPr>
            <a:spLocks noGrp="1" noChangeArrowheads="1"/>
          </p:cNvSpPr>
          <p:nvPr>
            <p:ph type="title"/>
          </p:nvPr>
        </p:nvSpPr>
        <p:spPr/>
        <p:txBody>
          <a:bodyPr/>
          <a:lstStyle/>
          <a:p>
            <a:pPr eaLnBrk="1" hangingPunct="1"/>
            <a:r>
              <a:rPr lang="en-US" altLang="en-US"/>
              <a:t>Example: Multi-Sided Dice</a:t>
            </a:r>
          </a:p>
        </p:txBody>
      </p:sp>
      <p:sp>
        <p:nvSpPr>
          <p:cNvPr id="3891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 = </a:t>
            </a:r>
            <a:r>
              <a:rPr lang="en-US" altLang="en-US" sz="1800" dirty="0" err="1">
                <a:latin typeface="Courier New" panose="02070309020205020404" pitchFamily="49" charset="0"/>
                <a:cs typeface="Courier New" panose="02070309020205020404" pitchFamily="49" charset="0"/>
              </a:rPr>
              <a:t>MSDie</a:t>
            </a:r>
            <a:r>
              <a:rPr lang="en-US" altLang="en-US" sz="1800" dirty="0">
                <a:latin typeface="Courier New" panose="02070309020205020404" pitchFamily="49" charset="0"/>
                <a:cs typeface="Courier New" panose="02070309020205020404" pitchFamily="49" charset="0"/>
              </a:rPr>
              <a:t>(6)</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die1.roll()</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die1.getValue()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5</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 = </a:t>
            </a:r>
            <a:r>
              <a:rPr lang="en-US" altLang="en-US" sz="1800" dirty="0" err="1">
                <a:latin typeface="Courier New" panose="02070309020205020404" pitchFamily="49" charset="0"/>
                <a:cs typeface="Courier New" panose="02070309020205020404" pitchFamily="49" charset="0"/>
              </a:rPr>
              <a:t>MSDie</a:t>
            </a:r>
            <a:r>
              <a:rPr lang="en-US" altLang="en-US" sz="1800" dirty="0">
                <a:latin typeface="Courier New" panose="02070309020205020404" pitchFamily="49" charset="0"/>
                <a:cs typeface="Courier New" panose="02070309020205020404" pitchFamily="49" charset="0"/>
              </a:rPr>
              <a:t>(13)</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1</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die2.roll()</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9</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die2.setValue(8)</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&gt;&gt;&gt; die2.getValue()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cs typeface="Courier New" panose="02070309020205020404" pitchFamily="49" charset="0"/>
              </a:rPr>
              <a:t>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38255E6-37D6-4150-90BA-436B87DD05D2}" type="slidenum">
              <a:rPr lang="en-US" altLang="en-US" sz="1400">
                <a:latin typeface="Tahoma" panose="020B0604030504040204" pitchFamily="34" charset="0"/>
              </a:rPr>
              <a:pPr eaLnBrk="1" hangingPunct="1"/>
              <a:t>36</a:t>
            </a:fld>
            <a:endParaRPr lang="en-US" altLang="en-US" sz="1400">
              <a:latin typeface="Tahoma" panose="020B0604030504040204" pitchFamily="34" charset="0"/>
            </a:endParaRPr>
          </a:p>
        </p:txBody>
      </p:sp>
      <p:sp>
        <p:nvSpPr>
          <p:cNvPr id="39940" name="Rectangle 2"/>
          <p:cNvSpPr>
            <a:spLocks noGrp="1" noChangeArrowheads="1"/>
          </p:cNvSpPr>
          <p:nvPr>
            <p:ph type="title"/>
          </p:nvPr>
        </p:nvSpPr>
        <p:spPr/>
        <p:txBody>
          <a:bodyPr/>
          <a:lstStyle/>
          <a:p>
            <a:pPr eaLnBrk="1" hangingPunct="1"/>
            <a:r>
              <a:rPr lang="en-US" altLang="en-US"/>
              <a:t>Example: Multi-Sided Dice</a:t>
            </a:r>
          </a:p>
        </p:txBody>
      </p:sp>
      <p:sp>
        <p:nvSpPr>
          <p:cNvPr id="46083" name="Rectangle 3"/>
          <p:cNvSpPr>
            <a:spLocks noGrp="1" noChangeArrowheads="1"/>
          </p:cNvSpPr>
          <p:nvPr>
            <p:ph type="body" idx="1"/>
          </p:nvPr>
        </p:nvSpPr>
        <p:spPr/>
        <p:txBody>
          <a:bodyPr/>
          <a:lstStyle/>
          <a:p>
            <a:pPr eaLnBrk="1" hangingPunct="1">
              <a:lnSpc>
                <a:spcPct val="80000"/>
              </a:lnSpc>
            </a:pPr>
            <a:r>
              <a:rPr lang="en-US" altLang="en-US" sz="2400" dirty="0"/>
              <a:t>Using our object-oriented vocabulary, we create a die by invoking the </a:t>
            </a:r>
            <a:r>
              <a:rPr lang="en-US" altLang="en-US" sz="2400" dirty="0" err="1">
                <a:latin typeface="Courier New" panose="02070309020205020404" pitchFamily="49" charset="0"/>
              </a:rPr>
              <a:t>MSDie</a:t>
            </a:r>
            <a:r>
              <a:rPr lang="en-US" altLang="en-US" sz="2400" dirty="0"/>
              <a:t> </a:t>
            </a:r>
            <a:r>
              <a:rPr lang="en-US" altLang="en-US" sz="2400" i="1" dirty="0"/>
              <a:t>constructor</a:t>
            </a:r>
            <a:r>
              <a:rPr lang="en-US" altLang="en-US" sz="2400" dirty="0"/>
              <a:t> and providing the number of sides as a </a:t>
            </a:r>
            <a:r>
              <a:rPr lang="en-US" altLang="en-US" sz="2400" i="1" dirty="0"/>
              <a:t>parameter</a:t>
            </a:r>
            <a:r>
              <a:rPr lang="en-US" altLang="en-US" sz="2400" dirty="0"/>
              <a:t>.</a:t>
            </a:r>
          </a:p>
          <a:p>
            <a:pPr eaLnBrk="1" hangingPunct="1">
              <a:lnSpc>
                <a:spcPct val="80000"/>
              </a:lnSpc>
            </a:pPr>
            <a:r>
              <a:rPr lang="en-US" altLang="en-US" sz="2400" dirty="0"/>
              <a:t>Our die objects will keep track of this number internally as an </a:t>
            </a:r>
            <a:r>
              <a:rPr lang="en-US" altLang="en-US" sz="2400" i="1" dirty="0"/>
              <a:t>instance variable</a:t>
            </a:r>
            <a:r>
              <a:rPr lang="en-US" altLang="en-US" sz="2400" dirty="0"/>
              <a:t>.</a:t>
            </a:r>
          </a:p>
          <a:p>
            <a:pPr eaLnBrk="1" hangingPunct="1">
              <a:lnSpc>
                <a:spcPct val="80000"/>
              </a:lnSpc>
            </a:pPr>
            <a:r>
              <a:rPr lang="en-US" altLang="en-US" sz="2400" dirty="0"/>
              <a:t>Another </a:t>
            </a:r>
            <a:r>
              <a:rPr lang="en-US" altLang="en-US" sz="2400" i="1" dirty="0"/>
              <a:t>instance variable</a:t>
            </a:r>
            <a:r>
              <a:rPr lang="en-US" altLang="en-US" sz="2400" dirty="0"/>
              <a:t> is used to keep the current value of the die.</a:t>
            </a:r>
          </a:p>
          <a:p>
            <a:pPr eaLnBrk="1" hangingPunct="1">
              <a:lnSpc>
                <a:spcPct val="80000"/>
              </a:lnSpc>
            </a:pPr>
            <a:r>
              <a:rPr lang="en-US" altLang="en-US" sz="2400" dirty="0"/>
              <a:t>We initially set the value of the die to be </a:t>
            </a:r>
            <a:r>
              <a:rPr lang="en-US" altLang="en-US" sz="2400" dirty="0">
                <a:latin typeface="Courier New" panose="02070309020205020404" pitchFamily="49" charset="0"/>
              </a:rPr>
              <a:t>1</a:t>
            </a:r>
            <a:r>
              <a:rPr lang="en-US" altLang="en-US" sz="2400" dirty="0"/>
              <a:t> because that value is valid for any die.</a:t>
            </a:r>
          </a:p>
          <a:p>
            <a:pPr eaLnBrk="1" hangingPunct="1">
              <a:lnSpc>
                <a:spcPct val="80000"/>
              </a:lnSpc>
            </a:pPr>
            <a:r>
              <a:rPr lang="en-US" altLang="en-US" sz="2400" dirty="0"/>
              <a:t>That value can be changed by the </a:t>
            </a:r>
            <a:r>
              <a:rPr lang="en-US" altLang="en-US" sz="2400" dirty="0">
                <a:latin typeface="Courier New" panose="02070309020205020404" pitchFamily="49" charset="0"/>
              </a:rPr>
              <a:t>roll</a:t>
            </a:r>
            <a:r>
              <a:rPr lang="en-US" altLang="en-US" sz="2400" dirty="0"/>
              <a:t> and </a:t>
            </a:r>
            <a:r>
              <a:rPr lang="en-US" altLang="en-US" sz="2400" dirty="0" err="1">
                <a:latin typeface="Courier New" panose="02070309020205020404" pitchFamily="49" charset="0"/>
              </a:rPr>
              <a:t>setValue</a:t>
            </a:r>
            <a:r>
              <a:rPr lang="en-US" altLang="en-US" sz="2400" dirty="0"/>
              <a:t> methods, and returned by the </a:t>
            </a:r>
            <a:r>
              <a:rPr lang="en-US" altLang="en-US" sz="2400" dirty="0" err="1">
                <a:latin typeface="Courier New" panose="02070309020205020404" pitchFamily="49" charset="0"/>
              </a:rPr>
              <a:t>getValue</a:t>
            </a:r>
            <a:r>
              <a:rPr lang="en-US" altLang="en-US" sz="2400" dirty="0"/>
              <a:t>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3">
                                            <p:txEl>
                                              <p:pRg st="4" end="4"/>
                                            </p:txEl>
                                          </p:spTgt>
                                        </p:tgtEl>
                                        <p:attrNameLst>
                                          <p:attrName>style.visibility</p:attrName>
                                        </p:attrNameLst>
                                      </p:cBhvr>
                                      <p:to>
                                        <p:strVal val="visible"/>
                                      </p:to>
                                    </p:set>
                                    <p:anim calcmode="lin" valueType="num">
                                      <p:cBhvr additive="base">
                                        <p:cTn id="31"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7C1CFDA-F69E-4FB4-8F07-95EF7E021AC2}" type="slidenum">
              <a:rPr lang="en-US" altLang="en-US" sz="1400">
                <a:latin typeface="Tahoma" panose="020B0604030504040204" pitchFamily="34" charset="0"/>
              </a:rPr>
              <a:pPr eaLnBrk="1" hangingPunct="1"/>
              <a:t>37</a:t>
            </a:fld>
            <a:endParaRPr lang="en-US" altLang="en-US" sz="1400">
              <a:latin typeface="Tahoma" panose="020B0604030504040204" pitchFamily="34" charset="0"/>
            </a:endParaRPr>
          </a:p>
        </p:txBody>
      </p:sp>
      <p:sp>
        <p:nvSpPr>
          <p:cNvPr id="40964" name="Rectangle 2"/>
          <p:cNvSpPr>
            <a:spLocks noGrp="1" noChangeArrowheads="1"/>
          </p:cNvSpPr>
          <p:nvPr>
            <p:ph type="title"/>
          </p:nvPr>
        </p:nvSpPr>
        <p:spPr/>
        <p:txBody>
          <a:bodyPr/>
          <a:lstStyle/>
          <a:p>
            <a:pPr eaLnBrk="1" hangingPunct="1"/>
            <a:r>
              <a:rPr lang="en-US" altLang="en-US"/>
              <a:t>Example: Multi-Sided Dice</a:t>
            </a:r>
          </a:p>
        </p:txBody>
      </p:sp>
      <p:sp>
        <p:nvSpPr>
          <p:cNvPr id="4096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800" dirty="0">
                <a:latin typeface="Courier New" panose="02070309020205020404" pitchFamily="49" charset="0"/>
              </a:rPr>
              <a:t># msdie.py</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Class definition for an n-sided die.</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from random import </a:t>
            </a:r>
            <a:r>
              <a:rPr lang="en-US" altLang="en-US" sz="1800" dirty="0" err="1">
                <a:latin typeface="Courier New" panose="02070309020205020404" pitchFamily="49" charset="0"/>
              </a:rPr>
              <a:t>randrange</a:t>
            </a:r>
            <a:endParaRPr lang="en-US" altLang="en-US" sz="18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class </a:t>
            </a:r>
            <a:r>
              <a:rPr lang="en-US" altLang="en-US" sz="1800" dirty="0" err="1">
                <a:latin typeface="Courier New" panose="02070309020205020404" pitchFamily="49" charset="0"/>
              </a:rPr>
              <a:t>MSDie</a:t>
            </a:r>
            <a:r>
              <a:rPr lang="en-US" altLang="en-US" sz="18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__</a:t>
            </a:r>
            <a:r>
              <a:rPr lang="en-US" altLang="en-US" sz="1800" dirty="0" err="1">
                <a:latin typeface="Courier New" panose="02070309020205020404" pitchFamily="49" charset="0"/>
              </a:rPr>
              <a:t>init</a:t>
            </a:r>
            <a:r>
              <a:rPr lang="en-US" altLang="en-US" sz="1800" dirty="0">
                <a:latin typeface="Courier New" panose="02070309020205020404" pitchFamily="49" charset="0"/>
              </a:rPr>
              <a:t>__(self, sides):</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self.sides</a:t>
            </a:r>
            <a:r>
              <a:rPr lang="en-US" altLang="en-US" sz="1800" dirty="0">
                <a:latin typeface="Courier New" panose="02070309020205020404" pitchFamily="49" charset="0"/>
              </a:rPr>
              <a:t> = sides</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self.value</a:t>
            </a:r>
            <a:r>
              <a:rPr lang="en-US" altLang="en-US" sz="1800" dirty="0">
                <a:latin typeface="Courier New" panose="02070309020205020404" pitchFamily="49" charset="0"/>
              </a:rPr>
              <a:t> = 1</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roll(self):</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self.value</a:t>
            </a:r>
            <a:r>
              <a:rPr lang="en-US" altLang="en-US" sz="1800" dirty="0">
                <a:latin typeface="Courier New" panose="02070309020205020404" pitchFamily="49" charset="0"/>
              </a:rPr>
              <a:t> = </a:t>
            </a:r>
            <a:r>
              <a:rPr lang="en-US" altLang="en-US" sz="1800" dirty="0" err="1">
                <a:latin typeface="Courier New" panose="02070309020205020404" pitchFamily="49" charset="0"/>
              </a:rPr>
              <a:t>randrange</a:t>
            </a:r>
            <a:r>
              <a:rPr lang="en-US" altLang="en-US" sz="1800" dirty="0">
                <a:latin typeface="Courier New" panose="02070309020205020404" pitchFamily="49" charset="0"/>
              </a:rPr>
              <a:t>(1, self.sides+1)</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getValue</a:t>
            </a:r>
            <a:r>
              <a:rPr lang="en-US" altLang="en-US" sz="1800" dirty="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return </a:t>
            </a:r>
            <a:r>
              <a:rPr lang="en-US" altLang="en-US" sz="1800" dirty="0" err="1">
                <a:latin typeface="Courier New" panose="02070309020205020404" pitchFamily="49" charset="0"/>
              </a:rPr>
              <a:t>self.value</a:t>
            </a:r>
            <a:endParaRPr lang="en-US" altLang="en-US" sz="18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a:t>
            </a:r>
            <a:r>
              <a:rPr lang="en-US" altLang="en-US" sz="1800" dirty="0" err="1">
                <a:latin typeface="Courier New" panose="02070309020205020404" pitchFamily="49" charset="0"/>
              </a:rPr>
              <a:t>setValue</a:t>
            </a:r>
            <a:r>
              <a:rPr lang="en-US" altLang="en-US" sz="1800" dirty="0">
                <a:latin typeface="Courier New" panose="02070309020205020404" pitchFamily="49" charset="0"/>
              </a:rPr>
              <a:t>(self, value):</a:t>
            </a:r>
          </a:p>
          <a:p>
            <a:pPr eaLnBrk="1" hangingPunct="1">
              <a:lnSpc>
                <a:spcPct val="80000"/>
              </a:lnSpc>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self.value</a:t>
            </a:r>
            <a:r>
              <a:rPr lang="en-US" altLang="en-US" sz="1800" dirty="0">
                <a:latin typeface="Courier New" panose="02070309020205020404" pitchFamily="49" charset="0"/>
              </a:rPr>
              <a:t> = value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7AB3B-6A5E-4A96-99EC-6E0A7588A12E}" type="slidenum">
              <a:rPr lang="en-US" altLang="en-US" sz="1400">
                <a:latin typeface="Tahoma" panose="020B0604030504040204" pitchFamily="34" charset="0"/>
              </a:rPr>
              <a:pPr eaLnBrk="1" hangingPunct="1"/>
              <a:t>38</a:t>
            </a:fld>
            <a:endParaRPr lang="en-US" altLang="en-US" sz="1400">
              <a:latin typeface="Tahoma" panose="020B0604030504040204" pitchFamily="34" charset="0"/>
            </a:endParaRPr>
          </a:p>
        </p:txBody>
      </p:sp>
      <p:sp>
        <p:nvSpPr>
          <p:cNvPr id="41988" name="Rectangle 2"/>
          <p:cNvSpPr>
            <a:spLocks noGrp="1" noChangeArrowheads="1"/>
          </p:cNvSpPr>
          <p:nvPr>
            <p:ph type="title"/>
          </p:nvPr>
        </p:nvSpPr>
        <p:spPr/>
        <p:txBody>
          <a:bodyPr/>
          <a:lstStyle/>
          <a:p>
            <a:pPr eaLnBrk="1" hangingPunct="1"/>
            <a:r>
              <a:rPr lang="en-US" altLang="en-US"/>
              <a:t>Example: Multi-Sided Dice</a:t>
            </a:r>
          </a:p>
        </p:txBody>
      </p:sp>
      <p:sp>
        <p:nvSpPr>
          <p:cNvPr id="48131" name="Rectangle 3"/>
          <p:cNvSpPr>
            <a:spLocks noGrp="1" noChangeArrowheads="1"/>
          </p:cNvSpPr>
          <p:nvPr>
            <p:ph type="body" idx="1"/>
          </p:nvPr>
        </p:nvSpPr>
        <p:spPr/>
        <p:txBody>
          <a:bodyPr/>
          <a:lstStyle/>
          <a:p>
            <a:pPr eaLnBrk="1" hangingPunct="1"/>
            <a:r>
              <a:rPr lang="en-US" altLang="en-US" sz="2800" dirty="0"/>
              <a:t>Class definitions have the form</a:t>
            </a:r>
            <a:br>
              <a:rPr lang="en-US" altLang="en-US" sz="2800" dirty="0"/>
            </a:br>
            <a:r>
              <a:rPr lang="en-US" altLang="en-US" sz="2400" dirty="0">
                <a:latin typeface="Courier New" panose="02070309020205020404" pitchFamily="49" charset="0"/>
              </a:rPr>
              <a:t>class &lt;class-name&gt;:</a:t>
            </a:r>
            <a:br>
              <a:rPr lang="en-US" altLang="en-US" sz="2400" dirty="0">
                <a:latin typeface="Courier New" panose="02070309020205020404" pitchFamily="49" charset="0"/>
              </a:rPr>
            </a:br>
            <a:r>
              <a:rPr lang="en-US" altLang="en-US" sz="2400" dirty="0">
                <a:latin typeface="Courier New" panose="02070309020205020404" pitchFamily="49" charset="0"/>
              </a:rPr>
              <a:t>   &lt;method-definitions&gt;</a:t>
            </a:r>
          </a:p>
          <a:p>
            <a:pPr eaLnBrk="1" hangingPunct="1"/>
            <a:r>
              <a:rPr lang="en-US" altLang="en-US" sz="2800" dirty="0"/>
              <a:t>Methods look a lot like functions! Placing the function inside a class makes it a method of the class, rather than a stand-alone function.</a:t>
            </a:r>
          </a:p>
          <a:p>
            <a:pPr eaLnBrk="1" hangingPunct="1"/>
            <a:r>
              <a:rPr lang="en-US" altLang="en-US" sz="2800" dirty="0"/>
              <a:t>The first parameter of a method is named </a:t>
            </a:r>
            <a:r>
              <a:rPr lang="en-US" altLang="en-US" sz="2800" dirty="0">
                <a:latin typeface="Courier New" panose="02070309020205020404" pitchFamily="49" charset="0"/>
              </a:rPr>
              <a:t>self</a:t>
            </a:r>
            <a:r>
              <a:rPr lang="en-US" altLang="en-US" sz="2800" dirty="0"/>
              <a:t>, which is a reference to the object on which the method is acting.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EADD482-96FD-4FE4-AC22-35197513AB70}" type="slidenum">
              <a:rPr lang="en-US" altLang="en-US" sz="1400">
                <a:latin typeface="Tahoma" panose="020B0604030504040204" pitchFamily="34" charset="0"/>
              </a:rPr>
              <a:pPr eaLnBrk="1" hangingPunct="1"/>
              <a:t>39</a:t>
            </a:fld>
            <a:endParaRPr lang="en-US" altLang="en-US" sz="1400">
              <a:latin typeface="Tahoma" panose="020B0604030504040204" pitchFamily="34" charset="0"/>
            </a:endParaRPr>
          </a:p>
        </p:txBody>
      </p:sp>
      <p:sp>
        <p:nvSpPr>
          <p:cNvPr id="43012" name="Rectangle 2"/>
          <p:cNvSpPr>
            <a:spLocks noGrp="1" noChangeArrowheads="1"/>
          </p:cNvSpPr>
          <p:nvPr>
            <p:ph type="title"/>
          </p:nvPr>
        </p:nvSpPr>
        <p:spPr/>
        <p:txBody>
          <a:bodyPr/>
          <a:lstStyle/>
          <a:p>
            <a:pPr eaLnBrk="1" hangingPunct="1"/>
            <a:r>
              <a:rPr lang="en-US" altLang="en-US"/>
              <a:t>Example: Multi-Sided Dice</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a:t>Suppose we have a </a:t>
            </a:r>
            <a:r>
              <a:rPr lang="en-US" altLang="en-US" sz="2800">
                <a:latin typeface="Courier New" panose="02070309020205020404" pitchFamily="49" charset="0"/>
              </a:rPr>
              <a:t>main</a:t>
            </a:r>
            <a:r>
              <a:rPr lang="en-US" altLang="en-US" sz="2800"/>
              <a:t> function that executes </a:t>
            </a:r>
            <a:r>
              <a:rPr lang="en-US" altLang="en-US" sz="2800">
                <a:latin typeface="Courier New" panose="02070309020205020404" pitchFamily="49" charset="0"/>
              </a:rPr>
              <a:t>die1.setValue(8)</a:t>
            </a:r>
            <a:r>
              <a:rPr lang="en-US" altLang="en-US" sz="2800"/>
              <a:t>.</a:t>
            </a:r>
          </a:p>
          <a:p>
            <a:pPr eaLnBrk="1" hangingPunct="1">
              <a:lnSpc>
                <a:spcPct val="90000"/>
              </a:lnSpc>
            </a:pPr>
            <a:r>
              <a:rPr lang="en-US" altLang="en-US" sz="2800"/>
              <a:t>Just as in function calls, Python executes the following four-step sequence:</a:t>
            </a:r>
          </a:p>
          <a:p>
            <a:pPr lvl="1" eaLnBrk="1" hangingPunct="1">
              <a:lnSpc>
                <a:spcPct val="90000"/>
              </a:lnSpc>
            </a:pPr>
            <a:r>
              <a:rPr lang="en-US" altLang="en-US" sz="2400">
                <a:latin typeface="Courier New" panose="02070309020205020404" pitchFamily="49" charset="0"/>
              </a:rPr>
              <a:t>main</a:t>
            </a:r>
            <a:r>
              <a:rPr lang="en-US" altLang="en-US" sz="2400"/>
              <a:t> suspends at the point of the method application. Python locates the appropriate method definition inside the class of the object to which the method is being applied. Here, control is transferred to the </a:t>
            </a:r>
            <a:r>
              <a:rPr lang="en-US" altLang="en-US" sz="2400">
                <a:latin typeface="Courier New" panose="02070309020205020404" pitchFamily="49" charset="0"/>
              </a:rPr>
              <a:t>setValue</a:t>
            </a:r>
            <a:r>
              <a:rPr lang="en-US" altLang="en-US" sz="2400"/>
              <a:t> method in the </a:t>
            </a:r>
            <a:r>
              <a:rPr lang="en-US" altLang="en-US" sz="2400">
                <a:latin typeface="Courier New" panose="02070309020205020404" pitchFamily="49" charset="0"/>
              </a:rPr>
              <a:t>MSDie</a:t>
            </a:r>
            <a:r>
              <a:rPr lang="en-US" altLang="en-US" sz="2400"/>
              <a:t> class, since </a:t>
            </a:r>
            <a:r>
              <a:rPr lang="en-US" altLang="en-US" sz="2400">
                <a:latin typeface="Courier New" panose="02070309020205020404" pitchFamily="49" charset="0"/>
              </a:rPr>
              <a:t>die1</a:t>
            </a:r>
            <a:r>
              <a:rPr lang="en-US" altLang="en-US" sz="2400"/>
              <a:t> is an instance of </a:t>
            </a:r>
            <a:r>
              <a:rPr lang="en-US" altLang="en-US" sz="2400">
                <a:latin typeface="Courier New" panose="02070309020205020404" pitchFamily="49" charset="0"/>
              </a:rPr>
              <a:t>MSDie</a:t>
            </a:r>
            <a:r>
              <a:rPr lang="en-US" altLang="en-US" sz="2400"/>
              <a:t>.</a:t>
            </a:r>
            <a:endParaRPr lang="en-US" altLang="en-US" sz="240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 calcmode="lin" valueType="num">
                                      <p:cBhvr additive="base">
                                        <p:cTn id="7" dur="500" fill="hold"/>
                                        <p:tgtEl>
                                          <p:spTgt spid="49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5">
                                            <p:txEl>
                                              <p:pRg st="1" end="1"/>
                                            </p:txEl>
                                          </p:spTgt>
                                        </p:tgtEl>
                                        <p:attrNameLst>
                                          <p:attrName>style.visibility</p:attrName>
                                        </p:attrNameLst>
                                      </p:cBhvr>
                                      <p:to>
                                        <p:strVal val="visible"/>
                                      </p:to>
                                    </p:set>
                                    <p:anim calcmode="lin" valueType="num">
                                      <p:cBhvr additive="base">
                                        <p:cTn id="13" dur="500" fill="hold"/>
                                        <p:tgtEl>
                                          <p:spTgt spid="491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5">
                                            <p:txEl>
                                              <p:pRg st="2" end="2"/>
                                            </p:txEl>
                                          </p:spTgt>
                                        </p:tgtEl>
                                        <p:attrNameLst>
                                          <p:attrName>style.visibility</p:attrName>
                                        </p:attrNameLst>
                                      </p:cBhvr>
                                      <p:to>
                                        <p:strVal val="visible"/>
                                      </p:to>
                                    </p:set>
                                    <p:anim calcmode="lin" valueType="num">
                                      <p:cBhvr additive="base">
                                        <p:cTn id="19" dur="500" fill="hold"/>
                                        <p:tgtEl>
                                          <p:spTgt spid="491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a:t>Quick Review of Objects</a:t>
            </a:r>
          </a:p>
        </p:txBody>
      </p:sp>
      <p:sp>
        <p:nvSpPr>
          <p:cNvPr id="10243" name="Rectangle 3"/>
          <p:cNvSpPr>
            <a:spLocks noGrp="1" noChangeArrowheads="1"/>
          </p:cNvSpPr>
          <p:nvPr>
            <p:ph type="body" idx="1"/>
          </p:nvPr>
        </p:nvSpPr>
        <p:spPr/>
        <p:txBody>
          <a:bodyPr/>
          <a:lstStyle/>
          <a:p>
            <a:pPr eaLnBrk="1" hangingPunct="1"/>
            <a:r>
              <a:rPr lang="en-US" altLang="en-US" sz="2800" dirty="0"/>
              <a:t>In the last chapter we looked at modularizing more complex programs by organizing them around functions.</a:t>
            </a:r>
          </a:p>
          <a:p>
            <a:pPr eaLnBrk="1" hangingPunct="1"/>
            <a:r>
              <a:rPr lang="en-US" altLang="en-US" sz="2800" dirty="0"/>
              <a:t>We</a:t>
            </a:r>
            <a:r>
              <a:rPr lang="en-US" altLang="en-US" sz="2800" dirty="0">
                <a:latin typeface="Times New Roman" panose="02020603050405020304" pitchFamily="18" charset="0"/>
              </a:rPr>
              <a:t>’</a:t>
            </a:r>
            <a:r>
              <a:rPr lang="en-US" altLang="en-US" sz="2800" dirty="0"/>
              <a:t>ll now take a look at techniques for structuring programs using objects.</a:t>
            </a:r>
          </a:p>
          <a:p>
            <a:pPr eaLnBrk="1" hangingPunct="1"/>
            <a:r>
              <a:rPr lang="en-US" altLang="en-US" sz="2800" dirty="0"/>
              <a:t>So far, our programs have made use of objects created from pre-defined classes such as </a:t>
            </a:r>
            <a:r>
              <a:rPr lang="en-US" altLang="en-US" sz="2800" dirty="0">
                <a:latin typeface="Courier New" panose="02070309020205020404" pitchFamily="49" charset="0"/>
              </a:rPr>
              <a:t>Circle</a:t>
            </a:r>
            <a:r>
              <a:rPr lang="en-US" altLang="en-US" sz="2800" dirty="0"/>
              <a:t>. In this chapter we’ll learn how to write our own classes to create novel objects.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AF5A052-4DC1-4866-942C-7EEBECD7530D}" type="slidenum">
              <a:rPr lang="en-US" altLang="en-US" sz="1400">
                <a:latin typeface="Tahoma" panose="020B0604030504040204" pitchFamily="34" charset="0"/>
              </a:rPr>
              <a:pPr eaLnBrk="1" hangingPunct="1"/>
              <a:t>40</a:t>
            </a:fld>
            <a:endParaRPr lang="en-US" altLang="en-US" sz="1400">
              <a:latin typeface="Tahoma" panose="020B0604030504040204" pitchFamily="34" charset="0"/>
            </a:endParaRPr>
          </a:p>
        </p:txBody>
      </p:sp>
      <p:sp>
        <p:nvSpPr>
          <p:cNvPr id="44036" name="Rectangle 2"/>
          <p:cNvSpPr>
            <a:spLocks noGrp="1" noChangeArrowheads="1"/>
          </p:cNvSpPr>
          <p:nvPr>
            <p:ph type="title"/>
          </p:nvPr>
        </p:nvSpPr>
        <p:spPr/>
        <p:txBody>
          <a:bodyPr/>
          <a:lstStyle/>
          <a:p>
            <a:pPr eaLnBrk="1" hangingPunct="1"/>
            <a:r>
              <a:rPr lang="en-US" altLang="en-US"/>
              <a:t>Example: Multi-Sided Dice</a:t>
            </a:r>
          </a:p>
        </p:txBody>
      </p:sp>
      <p:sp>
        <p:nvSpPr>
          <p:cNvPr id="50179" name="Rectangle 3"/>
          <p:cNvSpPr>
            <a:spLocks noGrp="1" noChangeArrowheads="1"/>
          </p:cNvSpPr>
          <p:nvPr>
            <p:ph type="body" idx="1"/>
          </p:nvPr>
        </p:nvSpPr>
        <p:spPr/>
        <p:txBody>
          <a:bodyPr/>
          <a:lstStyle/>
          <a:p>
            <a:pPr lvl="1" eaLnBrk="1" hangingPunct="1"/>
            <a:r>
              <a:rPr lang="en-US" altLang="en-US" dirty="0"/>
              <a:t>The formal parameters of the method get assigned the values supplied by the actual parameters of the call. In the case of a method call, the first formal parameter refers to the object:</a:t>
            </a:r>
            <a:br>
              <a:rPr lang="en-US" altLang="en-US" dirty="0"/>
            </a:br>
            <a:r>
              <a:rPr lang="en-US" altLang="en-US" dirty="0">
                <a:latin typeface="Courier New" panose="02070309020205020404" pitchFamily="49" charset="0"/>
              </a:rPr>
              <a:t>self = die1</a:t>
            </a:r>
            <a:br>
              <a:rPr lang="en-US" altLang="en-US" dirty="0">
                <a:latin typeface="Courier New" panose="02070309020205020404" pitchFamily="49" charset="0"/>
              </a:rPr>
            </a:br>
            <a:r>
              <a:rPr lang="en-US" altLang="en-US" dirty="0">
                <a:latin typeface="Courier New" panose="02070309020205020404" pitchFamily="49" charset="0"/>
              </a:rPr>
              <a:t>value = 8</a:t>
            </a:r>
            <a:endParaRPr lang="en-US" altLang="en-US" dirty="0"/>
          </a:p>
          <a:p>
            <a:pPr lvl="1" eaLnBrk="1" hangingPunct="1"/>
            <a:r>
              <a:rPr lang="en-US" altLang="en-US" dirty="0"/>
              <a:t>The body of the method is executed.</a:t>
            </a:r>
          </a:p>
          <a:p>
            <a:pPr lvl="1" eaLnBrk="1" hangingPunct="1"/>
            <a:r>
              <a:rPr lang="en-US" altLang="en-US" dirty="0"/>
              <a:t>Control returns to the point just after where the method was called. In this case, it is immediately following </a:t>
            </a:r>
            <a:r>
              <a:rPr lang="en-US" altLang="en-US" dirty="0">
                <a:latin typeface="Courier New" panose="02070309020205020404" pitchFamily="49" charset="0"/>
              </a:rPr>
              <a:t>die1.setValue(8)</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additive="base">
                                        <p:cTn id="7" dur="500" fill="hold"/>
                                        <p:tgtEl>
                                          <p:spTgt spid="50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pRg st="1" end="1"/>
                                            </p:txEl>
                                          </p:spTgt>
                                        </p:tgtEl>
                                        <p:attrNameLst>
                                          <p:attrName>style.visibility</p:attrName>
                                        </p:attrNameLst>
                                      </p:cBhvr>
                                      <p:to>
                                        <p:strVal val="visible"/>
                                      </p:to>
                                    </p:set>
                                    <p:anim calcmode="lin" valueType="num">
                                      <p:cBhvr additive="base">
                                        <p:cTn id="13" dur="500" fill="hold"/>
                                        <p:tgtEl>
                                          <p:spTgt spid="501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79">
                                            <p:txEl>
                                              <p:pRg st="2" end="2"/>
                                            </p:txEl>
                                          </p:spTgt>
                                        </p:tgtEl>
                                        <p:attrNameLst>
                                          <p:attrName>style.visibility</p:attrName>
                                        </p:attrNameLst>
                                      </p:cBhvr>
                                      <p:to>
                                        <p:strVal val="visible"/>
                                      </p:to>
                                    </p:set>
                                    <p:anim calcmode="lin" valueType="num">
                                      <p:cBhvr additive="base">
                                        <p:cTn id="19" dur="500" fill="hold"/>
                                        <p:tgtEl>
                                          <p:spTgt spid="501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02437F4-C438-453B-8815-ECB68B85A41A}" type="slidenum">
              <a:rPr lang="en-US" altLang="en-US" sz="1400">
                <a:latin typeface="Tahoma" panose="020B0604030504040204" pitchFamily="34" charset="0"/>
              </a:rPr>
              <a:pPr eaLnBrk="1" hangingPunct="1"/>
              <a:t>41</a:t>
            </a:fld>
            <a:endParaRPr lang="en-US" altLang="en-US" sz="1400">
              <a:latin typeface="Tahoma" panose="020B0604030504040204" pitchFamily="34" charset="0"/>
            </a:endParaRPr>
          </a:p>
        </p:txBody>
      </p:sp>
      <p:sp>
        <p:nvSpPr>
          <p:cNvPr id="45060" name="Rectangle 2"/>
          <p:cNvSpPr>
            <a:spLocks noGrp="1" noChangeArrowheads="1"/>
          </p:cNvSpPr>
          <p:nvPr>
            <p:ph type="title"/>
          </p:nvPr>
        </p:nvSpPr>
        <p:spPr/>
        <p:txBody>
          <a:bodyPr/>
          <a:lstStyle/>
          <a:p>
            <a:pPr eaLnBrk="1" hangingPunct="1"/>
            <a:r>
              <a:rPr lang="en-US" altLang="en-US"/>
              <a:t>Example: Multi-Sided Dice</a:t>
            </a:r>
          </a:p>
        </p:txBody>
      </p:sp>
      <p:sp>
        <p:nvSpPr>
          <p:cNvPr id="51203" name="Rectangle 3"/>
          <p:cNvSpPr>
            <a:spLocks noGrp="1" noChangeArrowheads="1"/>
          </p:cNvSpPr>
          <p:nvPr>
            <p:ph type="body" idx="1"/>
          </p:nvPr>
        </p:nvSpPr>
        <p:spPr/>
        <p:txBody>
          <a:bodyPr/>
          <a:lstStyle/>
          <a:p>
            <a:pPr eaLnBrk="1" hangingPunct="1"/>
            <a:r>
              <a:rPr lang="en-US" altLang="en-US" dirty="0"/>
              <a:t>The method is called with one parameter (the value), but the method definition itself includes the </a:t>
            </a:r>
            <a:r>
              <a:rPr lang="en-US" altLang="en-US" dirty="0">
                <a:latin typeface="Courier New" panose="02070309020205020404" pitchFamily="49" charset="0"/>
              </a:rPr>
              <a:t>self</a:t>
            </a:r>
            <a:r>
              <a:rPr lang="en-US" altLang="en-US" dirty="0"/>
              <a:t> parameter as well.</a:t>
            </a:r>
          </a:p>
          <a:p>
            <a:pPr eaLnBrk="1" hangingPunct="1"/>
            <a:r>
              <a:rPr lang="en-US" altLang="en-US" dirty="0"/>
              <a:t>The </a:t>
            </a:r>
            <a:r>
              <a:rPr lang="en-US" altLang="en-US" dirty="0">
                <a:latin typeface="Courier New" panose="02070309020205020404" pitchFamily="49" charset="0"/>
              </a:rPr>
              <a:t>self</a:t>
            </a:r>
            <a:r>
              <a:rPr lang="en-US" altLang="en-US" dirty="0"/>
              <a:t> parameter is a bookkeeping detail. We can refer to the first formal parameter as the </a:t>
            </a:r>
            <a:r>
              <a:rPr lang="en-US" altLang="en-US" i="1" dirty="0"/>
              <a:t>self</a:t>
            </a:r>
            <a:r>
              <a:rPr lang="en-US" altLang="en-US" dirty="0"/>
              <a:t> parameter and other parameters as </a:t>
            </a:r>
            <a:r>
              <a:rPr lang="en-US" altLang="en-US" i="1" dirty="0"/>
              <a:t>normal</a:t>
            </a:r>
            <a:r>
              <a:rPr lang="en-US" altLang="en-US" dirty="0"/>
              <a:t> parameters. So, we could say </a:t>
            </a:r>
            <a:r>
              <a:rPr lang="en-US" altLang="en-US" dirty="0" err="1">
                <a:latin typeface="Courier New" panose="02070309020205020404" pitchFamily="49" charset="0"/>
              </a:rPr>
              <a:t>setValue</a:t>
            </a:r>
            <a:r>
              <a:rPr lang="en-US" altLang="en-US" dirty="0"/>
              <a:t> uses one normal parameter.</a:t>
            </a:r>
          </a:p>
          <a:p>
            <a:pPr marL="0" indent="0" eaLnBrk="1" hangingPunct="1">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 calcmode="lin" valueType="num">
                                      <p:cBhvr additive="base">
                                        <p:cTn id="7" dur="500" fill="hold"/>
                                        <p:tgtEl>
                                          <p:spTgt spid="51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pRg st="1" end="1"/>
                                            </p:txEl>
                                          </p:spTgt>
                                        </p:tgtEl>
                                        <p:attrNameLst>
                                          <p:attrName>style.visibility</p:attrName>
                                        </p:attrNameLst>
                                      </p:cBhvr>
                                      <p:to>
                                        <p:strVal val="visible"/>
                                      </p:to>
                                    </p:set>
                                    <p:anim calcmode="lin" valueType="num">
                                      <p:cBhvr additive="base">
                                        <p:cTn id="13" dur="500" fill="hold"/>
                                        <p:tgtEl>
                                          <p:spTgt spid="51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90A69B5-9E52-4A99-8DAF-9B6F344513F3}" type="slidenum">
              <a:rPr lang="en-US" altLang="en-US" sz="1400">
                <a:latin typeface="Tahoma" panose="020B0604030504040204" pitchFamily="34" charset="0"/>
              </a:rPr>
              <a:pPr eaLnBrk="1" hangingPunct="1"/>
              <a:t>42</a:t>
            </a:fld>
            <a:endParaRPr lang="en-US" altLang="en-US" sz="1400">
              <a:latin typeface="Tahoma" panose="020B0604030504040204" pitchFamily="34" charset="0"/>
            </a:endParaRPr>
          </a:p>
        </p:txBody>
      </p:sp>
      <p:sp>
        <p:nvSpPr>
          <p:cNvPr id="47108" name="Rectangle 2"/>
          <p:cNvSpPr>
            <a:spLocks noGrp="1" noChangeArrowheads="1"/>
          </p:cNvSpPr>
          <p:nvPr>
            <p:ph type="title"/>
          </p:nvPr>
        </p:nvSpPr>
        <p:spPr/>
        <p:txBody>
          <a:bodyPr/>
          <a:lstStyle/>
          <a:p>
            <a:pPr eaLnBrk="1" hangingPunct="1"/>
            <a:r>
              <a:rPr lang="en-US" altLang="en-US"/>
              <a:t>Example: Multi-Sided Dice</a:t>
            </a:r>
          </a:p>
        </p:txBody>
      </p:sp>
      <p:pic>
        <p:nvPicPr>
          <p:cNvPr id="3" name="Picture 2"/>
          <p:cNvPicPr>
            <a:picLocks noChangeAspect="1"/>
          </p:cNvPicPr>
          <p:nvPr/>
        </p:nvPicPr>
        <p:blipFill>
          <a:blip r:embed="rId2"/>
          <a:stretch>
            <a:fillRect/>
          </a:stretch>
        </p:blipFill>
        <p:spPr>
          <a:xfrm>
            <a:off x="681813" y="2971800"/>
            <a:ext cx="10828374" cy="16764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879B450-6D10-4BAB-8001-5296D055C204}" type="slidenum">
              <a:rPr lang="en-US" altLang="en-US" sz="1400">
                <a:latin typeface="Tahoma" panose="020B0604030504040204" pitchFamily="34" charset="0"/>
              </a:rPr>
              <a:pPr eaLnBrk="1" hangingPunct="1"/>
              <a:t>43</a:t>
            </a:fld>
            <a:endParaRPr lang="en-US" altLang="en-US" sz="1400">
              <a:latin typeface="Tahoma" panose="020B0604030504040204" pitchFamily="34" charset="0"/>
            </a:endParaRPr>
          </a:p>
        </p:txBody>
      </p:sp>
      <p:sp>
        <p:nvSpPr>
          <p:cNvPr id="48132" name="Rectangle 2"/>
          <p:cNvSpPr>
            <a:spLocks noGrp="1" noChangeArrowheads="1"/>
          </p:cNvSpPr>
          <p:nvPr>
            <p:ph type="title"/>
          </p:nvPr>
        </p:nvSpPr>
        <p:spPr/>
        <p:txBody>
          <a:bodyPr/>
          <a:lstStyle/>
          <a:p>
            <a:pPr eaLnBrk="1" hangingPunct="1"/>
            <a:r>
              <a:rPr lang="en-US" altLang="en-US"/>
              <a:t>Example: Multi-Sided Dice</a:t>
            </a:r>
          </a:p>
        </p:txBody>
      </p:sp>
      <p:sp>
        <p:nvSpPr>
          <p:cNvPr id="56323" name="Rectangle 3"/>
          <p:cNvSpPr>
            <a:spLocks noGrp="1" noChangeArrowheads="1"/>
          </p:cNvSpPr>
          <p:nvPr>
            <p:ph type="body" idx="1"/>
          </p:nvPr>
        </p:nvSpPr>
        <p:spPr/>
        <p:txBody>
          <a:bodyPr/>
          <a:lstStyle/>
          <a:p>
            <a:pPr eaLnBrk="1" hangingPunct="1">
              <a:lnSpc>
                <a:spcPct val="90000"/>
              </a:lnSpc>
            </a:pPr>
            <a:r>
              <a:rPr lang="en-US" altLang="en-US" sz="2800"/>
              <a:t>Objects contain their own data. Instance variables provide storage locations inside of an object.</a:t>
            </a:r>
          </a:p>
          <a:p>
            <a:pPr eaLnBrk="1" hangingPunct="1">
              <a:lnSpc>
                <a:spcPct val="90000"/>
              </a:lnSpc>
            </a:pPr>
            <a:r>
              <a:rPr lang="en-US" altLang="en-US" sz="2800"/>
              <a:t>Instance variables are accessed by name using our dot notation: </a:t>
            </a:r>
            <a:r>
              <a:rPr lang="en-US" altLang="en-US" sz="2800">
                <a:latin typeface="Courier New" panose="02070309020205020404" pitchFamily="49" charset="0"/>
              </a:rPr>
              <a:t>&lt;object&gt;.&lt;instance-var&gt;</a:t>
            </a:r>
            <a:endParaRPr lang="en-US" altLang="en-US" sz="2800"/>
          </a:p>
          <a:p>
            <a:pPr eaLnBrk="1" hangingPunct="1">
              <a:lnSpc>
                <a:spcPct val="90000"/>
              </a:lnSpc>
            </a:pPr>
            <a:r>
              <a:rPr lang="en-US" altLang="en-US" sz="2800"/>
              <a:t>Looking at </a:t>
            </a:r>
            <a:r>
              <a:rPr lang="en-US" altLang="en-US" sz="2800">
                <a:latin typeface="Courier New" panose="02070309020205020404" pitchFamily="49" charset="0"/>
              </a:rPr>
              <a:t>setValue</a:t>
            </a:r>
            <a:r>
              <a:rPr lang="en-US" altLang="en-US" sz="2800"/>
              <a:t>, we see </a:t>
            </a:r>
            <a:r>
              <a:rPr lang="en-US" altLang="en-US" sz="2800">
                <a:latin typeface="Courier New" panose="02070309020205020404" pitchFamily="49" charset="0"/>
              </a:rPr>
              <a:t>self.value</a:t>
            </a:r>
            <a:r>
              <a:rPr lang="en-US" altLang="en-US" sz="2800"/>
              <a:t> refers to the instance variable </a:t>
            </a:r>
            <a:r>
              <a:rPr lang="en-US" altLang="en-US" sz="2800">
                <a:latin typeface="Courier New" panose="02070309020205020404" pitchFamily="49" charset="0"/>
              </a:rPr>
              <a:t>value</a:t>
            </a:r>
            <a:r>
              <a:rPr lang="en-US" altLang="en-US" sz="2800"/>
              <a:t> inside the object. Each </a:t>
            </a:r>
            <a:r>
              <a:rPr lang="en-US" altLang="en-US" sz="2800">
                <a:latin typeface="Courier New" panose="02070309020205020404" pitchFamily="49" charset="0"/>
              </a:rPr>
              <a:t>MSDie</a:t>
            </a:r>
            <a:r>
              <a:rPr lang="en-US" altLang="en-US" sz="2800"/>
              <a:t> object has its own </a:t>
            </a:r>
            <a:r>
              <a:rPr lang="en-US" altLang="en-US" sz="2800">
                <a:latin typeface="Courier New" panose="02070309020205020404" pitchFamily="49" charset="0"/>
              </a:rPr>
              <a:t>value</a:t>
            </a:r>
            <a:r>
              <a:rPr lang="en-US"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3">
                                            <p:txEl>
                                              <p:pRg st="2" end="2"/>
                                            </p:txEl>
                                          </p:spTgt>
                                        </p:tgtEl>
                                        <p:attrNameLst>
                                          <p:attrName>style.visibility</p:attrName>
                                        </p:attrNameLst>
                                      </p:cBhvr>
                                      <p:to>
                                        <p:strVal val="visible"/>
                                      </p:to>
                                    </p:set>
                                    <p:anim calcmode="lin" valueType="num">
                                      <p:cBhvr additive="base">
                                        <p:cTn id="19" dur="500" fill="hold"/>
                                        <p:tgtEl>
                                          <p:spTgt spid="563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3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AFC1FFF-091E-4361-895C-3138304333BE}" type="slidenum">
              <a:rPr lang="en-US" altLang="en-US" sz="1400">
                <a:latin typeface="Tahoma" panose="020B0604030504040204" pitchFamily="34" charset="0"/>
              </a:rPr>
              <a:pPr eaLnBrk="1" hangingPunct="1"/>
              <a:t>44</a:t>
            </a:fld>
            <a:endParaRPr lang="en-US" altLang="en-US" sz="1400">
              <a:latin typeface="Tahoma" panose="020B0604030504040204" pitchFamily="34" charset="0"/>
            </a:endParaRPr>
          </a:p>
        </p:txBody>
      </p:sp>
      <p:sp>
        <p:nvSpPr>
          <p:cNvPr id="49156" name="Rectangle 2"/>
          <p:cNvSpPr>
            <a:spLocks noGrp="1" noChangeArrowheads="1"/>
          </p:cNvSpPr>
          <p:nvPr>
            <p:ph type="title"/>
          </p:nvPr>
        </p:nvSpPr>
        <p:spPr/>
        <p:txBody>
          <a:bodyPr/>
          <a:lstStyle/>
          <a:p>
            <a:pPr eaLnBrk="1" hangingPunct="1"/>
            <a:r>
              <a:rPr lang="en-US" altLang="en-US"/>
              <a:t>Example: Multi-Sided Dice</a:t>
            </a:r>
          </a:p>
        </p:txBody>
      </p:sp>
      <p:sp>
        <p:nvSpPr>
          <p:cNvPr id="57347" name="Rectangle 3"/>
          <p:cNvSpPr>
            <a:spLocks noGrp="1" noChangeArrowheads="1"/>
          </p:cNvSpPr>
          <p:nvPr>
            <p:ph type="body" idx="1"/>
          </p:nvPr>
        </p:nvSpPr>
        <p:spPr/>
        <p:txBody>
          <a:bodyPr/>
          <a:lstStyle/>
          <a:p>
            <a:pPr eaLnBrk="1" hangingPunct="1"/>
            <a:r>
              <a:rPr lang="en-US" altLang="en-US" dirty="0"/>
              <a:t>Certain methods have special meaning. These methods have names that start and end with two </a:t>
            </a:r>
            <a:r>
              <a:rPr lang="en-US" altLang="en-US" dirty="0">
                <a:latin typeface="Courier New" panose="02070309020205020404" pitchFamily="49" charset="0"/>
                <a:cs typeface="Courier New" panose="02070309020205020404" pitchFamily="49" charset="0"/>
              </a:rPr>
              <a:t>_</a:t>
            </a:r>
            <a:r>
              <a:rPr lang="en-US" altLang="en-US" dirty="0">
                <a:latin typeface="Times New Roman" panose="02020603050405020304" pitchFamily="18" charset="0"/>
              </a:rPr>
              <a:t>’</a:t>
            </a:r>
            <a:r>
              <a:rPr lang="en-US" altLang="en-US" dirty="0"/>
              <a:t>s.</a:t>
            </a:r>
          </a:p>
          <a:p>
            <a:pPr eaLnBrk="1" hangingPunct="1"/>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r>
              <a:rPr lang="en-US" altLang="en-US" dirty="0"/>
              <a:t> is the object </a:t>
            </a:r>
            <a:r>
              <a:rPr lang="en-US" altLang="en-US" dirty="0" err="1"/>
              <a:t>contructor</a:t>
            </a:r>
            <a:r>
              <a:rPr lang="en-US" altLang="en-US" dirty="0"/>
              <a:t>. Python calls this method to initialize a new </a:t>
            </a:r>
            <a:r>
              <a:rPr lang="en-US" altLang="en-US" dirty="0" err="1">
                <a:latin typeface="Courier New" panose="02070309020205020404" pitchFamily="49" charset="0"/>
              </a:rPr>
              <a:t>MSDie</a:t>
            </a:r>
            <a:r>
              <a:rPr lang="en-US" altLang="en-US" dirty="0"/>
              <a:t>. </a:t>
            </a:r>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r>
              <a:rPr lang="en-US" altLang="en-US" dirty="0"/>
              <a:t> provides initial values for the instance variables of an object.</a:t>
            </a:r>
            <a:endParaRPr lang="en-US" altLang="en-US"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98E4053-CD15-4BA2-BA5D-05071C85E159}" type="slidenum">
              <a:rPr lang="en-US" altLang="en-US" sz="1400">
                <a:latin typeface="Tahoma" panose="020B0604030504040204" pitchFamily="34" charset="0"/>
              </a:rPr>
              <a:pPr eaLnBrk="1" hangingPunct="1"/>
              <a:t>45</a:t>
            </a:fld>
            <a:endParaRPr lang="en-US" altLang="en-US" sz="1400">
              <a:latin typeface="Tahoma" panose="020B0604030504040204" pitchFamily="34" charset="0"/>
            </a:endParaRPr>
          </a:p>
        </p:txBody>
      </p:sp>
      <p:sp>
        <p:nvSpPr>
          <p:cNvPr id="50180" name="Rectangle 2"/>
          <p:cNvSpPr>
            <a:spLocks noGrp="1" noChangeArrowheads="1"/>
          </p:cNvSpPr>
          <p:nvPr>
            <p:ph type="title"/>
          </p:nvPr>
        </p:nvSpPr>
        <p:spPr/>
        <p:txBody>
          <a:bodyPr/>
          <a:lstStyle/>
          <a:p>
            <a:pPr eaLnBrk="1" hangingPunct="1"/>
            <a:r>
              <a:rPr lang="en-US" altLang="en-US"/>
              <a:t>Example: Multi-Sided Dice</a:t>
            </a:r>
          </a:p>
        </p:txBody>
      </p:sp>
      <p:sp>
        <p:nvSpPr>
          <p:cNvPr id="58371" name="Rectangle 3"/>
          <p:cNvSpPr>
            <a:spLocks noGrp="1" noChangeArrowheads="1"/>
          </p:cNvSpPr>
          <p:nvPr>
            <p:ph type="body" idx="1"/>
          </p:nvPr>
        </p:nvSpPr>
        <p:spPr/>
        <p:txBody>
          <a:bodyPr/>
          <a:lstStyle/>
          <a:p>
            <a:pPr eaLnBrk="1" hangingPunct="1">
              <a:lnSpc>
                <a:spcPct val="90000"/>
              </a:lnSpc>
            </a:pPr>
            <a:r>
              <a:rPr lang="en-US" altLang="en-US" dirty="0"/>
              <a:t>Outside the class, the constructor is referred to by the class name:</a:t>
            </a:r>
            <a:br>
              <a:rPr lang="en-US" altLang="en-US" dirty="0"/>
            </a:br>
            <a:r>
              <a:rPr lang="en-US" altLang="en-US" dirty="0">
                <a:latin typeface="Courier New" panose="02070309020205020404" pitchFamily="49" charset="0"/>
              </a:rPr>
              <a:t>die1 = </a:t>
            </a:r>
            <a:r>
              <a:rPr lang="en-US" altLang="en-US" dirty="0" err="1">
                <a:latin typeface="Courier New" panose="02070309020205020404" pitchFamily="49" charset="0"/>
              </a:rPr>
              <a:t>MSDie</a:t>
            </a:r>
            <a:r>
              <a:rPr lang="en-US" altLang="en-US" dirty="0">
                <a:latin typeface="Courier New" panose="02070309020205020404" pitchFamily="49" charset="0"/>
              </a:rPr>
              <a:t>(6)</a:t>
            </a:r>
          </a:p>
          <a:p>
            <a:pPr eaLnBrk="1" hangingPunct="1">
              <a:lnSpc>
                <a:spcPct val="90000"/>
              </a:lnSpc>
            </a:pPr>
            <a:r>
              <a:rPr lang="en-US" altLang="en-US" dirty="0"/>
              <a:t>When this statement is executed, a new </a:t>
            </a:r>
            <a:r>
              <a:rPr lang="en-US" altLang="en-US" dirty="0" err="1">
                <a:latin typeface="Courier New" panose="02070309020205020404" pitchFamily="49" charset="0"/>
              </a:rPr>
              <a:t>MSDie</a:t>
            </a:r>
            <a:r>
              <a:rPr lang="en-US" altLang="en-US" dirty="0"/>
              <a:t> object is created and </a:t>
            </a:r>
            <a:r>
              <a:rPr lang="en-US" altLang="en-US" dirty="0">
                <a:latin typeface="Courier New" panose="02070309020205020404" pitchFamily="49" charset="0"/>
              </a:rPr>
              <a:t>__</a:t>
            </a:r>
            <a:r>
              <a:rPr lang="en-US" altLang="en-US" dirty="0" err="1">
                <a:latin typeface="Courier New" panose="02070309020205020404" pitchFamily="49" charset="0"/>
              </a:rPr>
              <a:t>init</a:t>
            </a:r>
            <a:r>
              <a:rPr lang="en-US" altLang="en-US" dirty="0">
                <a:latin typeface="Courier New" panose="02070309020205020404" pitchFamily="49" charset="0"/>
              </a:rPr>
              <a:t>__</a:t>
            </a:r>
            <a:r>
              <a:rPr lang="en-US" altLang="en-US" dirty="0"/>
              <a:t> is executed on that object.</a:t>
            </a:r>
          </a:p>
          <a:p>
            <a:pPr eaLnBrk="1" hangingPunct="1">
              <a:lnSpc>
                <a:spcPct val="90000"/>
              </a:lnSpc>
            </a:pPr>
            <a:r>
              <a:rPr lang="en-US" altLang="en-US" dirty="0"/>
              <a:t>The net result is that </a:t>
            </a:r>
            <a:r>
              <a:rPr lang="en-US" altLang="en-US" dirty="0">
                <a:latin typeface="Courier New" panose="02070309020205020404" pitchFamily="49" charset="0"/>
              </a:rPr>
              <a:t>die1.sides</a:t>
            </a:r>
            <a:r>
              <a:rPr lang="en-US" altLang="en-US" dirty="0"/>
              <a:t> is set to 6 and </a:t>
            </a:r>
            <a:r>
              <a:rPr lang="en-US" altLang="en-US" dirty="0">
                <a:latin typeface="Courier New" panose="02070309020205020404" pitchFamily="49" charset="0"/>
              </a:rPr>
              <a:t>die1.value</a:t>
            </a:r>
            <a:r>
              <a:rPr lang="en-US" altLang="en-US" dirty="0"/>
              <a:t> is set to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500" fill="hold"/>
                                        <p:tgtEl>
                                          <p:spTgt spid="58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500" fill="hold"/>
                                        <p:tgtEl>
                                          <p:spTgt spid="58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3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10CFA17-0084-45FA-BC70-109074FD4F27}" type="slidenum">
              <a:rPr lang="en-US" altLang="en-US" sz="1400">
                <a:latin typeface="Tahoma" panose="020B0604030504040204" pitchFamily="34" charset="0"/>
              </a:rPr>
              <a:pPr eaLnBrk="1" hangingPunct="1"/>
              <a:t>46</a:t>
            </a:fld>
            <a:endParaRPr lang="en-US" altLang="en-US" sz="1400">
              <a:latin typeface="Tahoma" panose="020B0604030504040204" pitchFamily="34" charset="0"/>
            </a:endParaRPr>
          </a:p>
        </p:txBody>
      </p:sp>
      <p:sp>
        <p:nvSpPr>
          <p:cNvPr id="51204" name="Rectangle 2"/>
          <p:cNvSpPr>
            <a:spLocks noGrp="1" noChangeArrowheads="1"/>
          </p:cNvSpPr>
          <p:nvPr>
            <p:ph type="title"/>
          </p:nvPr>
        </p:nvSpPr>
        <p:spPr/>
        <p:txBody>
          <a:bodyPr/>
          <a:lstStyle/>
          <a:p>
            <a:pPr eaLnBrk="1" hangingPunct="1"/>
            <a:r>
              <a:rPr lang="en-US" altLang="en-US"/>
              <a:t>Example: Multi-Sided Dice</a:t>
            </a:r>
          </a:p>
        </p:txBody>
      </p:sp>
      <p:sp>
        <p:nvSpPr>
          <p:cNvPr id="59395" name="Rectangle 3"/>
          <p:cNvSpPr>
            <a:spLocks noGrp="1" noChangeArrowheads="1"/>
          </p:cNvSpPr>
          <p:nvPr>
            <p:ph type="body" idx="1"/>
          </p:nvPr>
        </p:nvSpPr>
        <p:spPr/>
        <p:txBody>
          <a:bodyPr/>
          <a:lstStyle/>
          <a:p>
            <a:pPr eaLnBrk="1" hangingPunct="1"/>
            <a:r>
              <a:rPr lang="en-US" altLang="en-US"/>
              <a:t>Instance variables can remember the state of a particular object, and this information can be passed around the program as part of the object.</a:t>
            </a:r>
          </a:p>
          <a:p>
            <a:pPr eaLnBrk="1" hangingPunct="1"/>
            <a:r>
              <a:rPr lang="en-US" altLang="en-US"/>
              <a:t>This is different than local function variables, whose values disappear when the function terminates.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A106930-3634-406F-AD8E-B27B1536F80A}" type="slidenum">
              <a:rPr lang="en-US" altLang="en-US" sz="1400">
                <a:latin typeface="Tahoma" panose="020B0604030504040204" pitchFamily="34" charset="0"/>
              </a:rPr>
              <a:pPr eaLnBrk="1" hangingPunct="1"/>
              <a:t>47</a:t>
            </a:fld>
            <a:endParaRPr lang="en-US" altLang="en-US" sz="1400">
              <a:latin typeface="Tahoma" panose="020B0604030504040204" pitchFamily="34" charset="0"/>
            </a:endParaRPr>
          </a:p>
        </p:txBody>
      </p:sp>
      <p:sp>
        <p:nvSpPr>
          <p:cNvPr id="52228" name="Rectangle 2"/>
          <p:cNvSpPr>
            <a:spLocks noGrp="1" noChangeArrowheads="1"/>
          </p:cNvSpPr>
          <p:nvPr>
            <p:ph type="title"/>
          </p:nvPr>
        </p:nvSpPr>
        <p:spPr/>
        <p:txBody>
          <a:bodyPr/>
          <a:lstStyle/>
          <a:p>
            <a:pPr eaLnBrk="1" hangingPunct="1"/>
            <a:r>
              <a:rPr lang="en-US" altLang="en-US"/>
              <a:t>Example: The Projectile Class</a:t>
            </a:r>
          </a:p>
        </p:txBody>
      </p:sp>
      <p:sp>
        <p:nvSpPr>
          <p:cNvPr id="60419" name="Rectangle 3"/>
          <p:cNvSpPr>
            <a:spLocks noGrp="1" noChangeArrowheads="1"/>
          </p:cNvSpPr>
          <p:nvPr>
            <p:ph type="body" idx="1"/>
          </p:nvPr>
        </p:nvSpPr>
        <p:spPr/>
        <p:txBody>
          <a:bodyPr/>
          <a:lstStyle/>
          <a:p>
            <a:pPr eaLnBrk="1" hangingPunct="1"/>
            <a:r>
              <a:rPr lang="en-US" altLang="en-US" sz="2800"/>
              <a:t>This class will need a constructor to initialize instance variables, an </a:t>
            </a:r>
            <a:r>
              <a:rPr lang="en-US" altLang="en-US" sz="2800">
                <a:latin typeface="Courier New" panose="02070309020205020404" pitchFamily="49" charset="0"/>
              </a:rPr>
              <a:t>update</a:t>
            </a:r>
            <a:r>
              <a:rPr lang="en-US" altLang="en-US" sz="2800"/>
              <a:t> method to change the state of the projectile, and </a:t>
            </a:r>
            <a:r>
              <a:rPr lang="en-US" altLang="en-US" sz="2800">
                <a:latin typeface="Courier New" panose="02070309020205020404" pitchFamily="49" charset="0"/>
              </a:rPr>
              <a:t>getX</a:t>
            </a:r>
            <a:r>
              <a:rPr lang="en-US" altLang="en-US" sz="2800"/>
              <a:t> and </a:t>
            </a:r>
            <a:r>
              <a:rPr lang="en-US" altLang="en-US" sz="2800">
                <a:latin typeface="Courier New" panose="02070309020205020404" pitchFamily="49" charset="0"/>
              </a:rPr>
              <a:t>getY</a:t>
            </a:r>
            <a:r>
              <a:rPr lang="en-US" altLang="en-US" sz="2800"/>
              <a:t> methods that can report the current position.</a:t>
            </a:r>
          </a:p>
          <a:p>
            <a:pPr eaLnBrk="1" hangingPunct="1"/>
            <a:r>
              <a:rPr lang="en-US" altLang="en-US" sz="2800"/>
              <a:t>In the main program, a cannonball can be created from the initial angle, velocity, and height:</a:t>
            </a:r>
            <a:br>
              <a:rPr lang="en-US" altLang="en-US" sz="2800"/>
            </a:br>
            <a:r>
              <a:rPr lang="en-US" altLang="en-US" sz="2800">
                <a:latin typeface="Courier New" panose="02070309020205020404" pitchFamily="49" charset="0"/>
              </a:rPr>
              <a:t>cball = Projectile(angle, vel, h0)</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8EECCF8-C225-4B81-BACD-FC829B7EC5DD}" type="slidenum">
              <a:rPr lang="en-US" altLang="en-US" sz="1400">
                <a:latin typeface="Tahoma" panose="020B0604030504040204" pitchFamily="34" charset="0"/>
              </a:rPr>
              <a:pPr eaLnBrk="1" hangingPunct="1"/>
              <a:t>48</a:t>
            </a:fld>
            <a:endParaRPr lang="en-US" altLang="en-US" sz="1400">
              <a:latin typeface="Tahoma" panose="020B0604030504040204" pitchFamily="34" charset="0"/>
            </a:endParaRPr>
          </a:p>
        </p:txBody>
      </p:sp>
      <p:sp>
        <p:nvSpPr>
          <p:cNvPr id="53252" name="Rectangle 2"/>
          <p:cNvSpPr>
            <a:spLocks noGrp="1" noChangeArrowheads="1"/>
          </p:cNvSpPr>
          <p:nvPr>
            <p:ph type="title"/>
          </p:nvPr>
        </p:nvSpPr>
        <p:spPr/>
        <p:txBody>
          <a:bodyPr/>
          <a:lstStyle/>
          <a:p>
            <a:pPr eaLnBrk="1" hangingPunct="1"/>
            <a:r>
              <a:rPr lang="en-US" altLang="en-US"/>
              <a:t>Example: The Projectile Class</a:t>
            </a:r>
          </a:p>
        </p:txBody>
      </p:sp>
      <p:sp>
        <p:nvSpPr>
          <p:cNvPr id="61443" name="Rectangle 3"/>
          <p:cNvSpPr>
            <a:spLocks noGrp="1" noChangeArrowheads="1"/>
          </p:cNvSpPr>
          <p:nvPr>
            <p:ph type="body" idx="1"/>
          </p:nvPr>
        </p:nvSpPr>
        <p:spPr/>
        <p:txBody>
          <a:bodyPr/>
          <a:lstStyle/>
          <a:p>
            <a:pPr eaLnBrk="1" hangingPunct="1"/>
            <a:r>
              <a:rPr lang="en-US" altLang="en-US"/>
              <a:t>The </a:t>
            </a:r>
            <a:r>
              <a:rPr lang="en-US" altLang="en-US">
                <a:latin typeface="Courier New" panose="02070309020205020404" pitchFamily="49" charset="0"/>
              </a:rPr>
              <a:t>Projectile</a:t>
            </a:r>
            <a:r>
              <a:rPr lang="en-US" altLang="en-US"/>
              <a:t> class must have an </a:t>
            </a:r>
            <a:r>
              <a:rPr lang="en-US" altLang="en-US">
                <a:latin typeface="Courier New" panose="02070309020205020404" pitchFamily="49" charset="0"/>
              </a:rPr>
              <a:t>__init__</a:t>
            </a:r>
            <a:r>
              <a:rPr lang="en-US" altLang="en-US"/>
              <a:t> method that will use these values to initialize the instance variables of </a:t>
            </a:r>
            <a:r>
              <a:rPr lang="en-US" altLang="en-US">
                <a:latin typeface="Courier New" panose="02070309020205020404" pitchFamily="49" charset="0"/>
              </a:rPr>
              <a:t>cball</a:t>
            </a:r>
            <a:r>
              <a:rPr lang="en-US" altLang="en-US"/>
              <a:t>.</a:t>
            </a:r>
          </a:p>
          <a:p>
            <a:pPr eaLnBrk="1" hangingPunct="1"/>
            <a:r>
              <a:rPr lang="en-US" altLang="en-US"/>
              <a:t>These values will be calculated using the same formulas as before.</a:t>
            </a:r>
            <a:endParaRPr lang="en-US" altLang="en-US">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5EB8392-C6C0-4FC2-BE55-41AC8BDAC6E8}" type="slidenum">
              <a:rPr lang="en-US" altLang="en-US" sz="1400">
                <a:latin typeface="Tahoma" panose="020B0604030504040204" pitchFamily="34" charset="0"/>
              </a:rPr>
              <a:pPr eaLnBrk="1" hangingPunct="1"/>
              <a:t>49</a:t>
            </a:fld>
            <a:endParaRPr lang="en-US" altLang="en-US" sz="1400">
              <a:latin typeface="Tahoma" panose="020B0604030504040204" pitchFamily="34" charset="0"/>
            </a:endParaRPr>
          </a:p>
        </p:txBody>
      </p:sp>
      <p:sp>
        <p:nvSpPr>
          <p:cNvPr id="54276" name="Rectangle 2"/>
          <p:cNvSpPr>
            <a:spLocks noGrp="1" noChangeArrowheads="1"/>
          </p:cNvSpPr>
          <p:nvPr>
            <p:ph type="title"/>
          </p:nvPr>
        </p:nvSpPr>
        <p:spPr/>
        <p:txBody>
          <a:bodyPr/>
          <a:lstStyle/>
          <a:p>
            <a:pPr eaLnBrk="1" hangingPunct="1"/>
            <a:r>
              <a:rPr lang="en-US" altLang="en-US"/>
              <a:t>Example: The Projectile Class</a:t>
            </a:r>
          </a:p>
        </p:txBody>
      </p:sp>
      <p:sp>
        <p:nvSpPr>
          <p:cNvPr id="54277" name="Rectangle 3"/>
          <p:cNvSpPr>
            <a:spLocks noGrp="1" noChangeArrowheads="1"/>
          </p:cNvSpPr>
          <p:nvPr>
            <p:ph type="body" idx="1"/>
          </p:nvPr>
        </p:nvSpPr>
        <p:spPr>
          <a:xfrm>
            <a:off x="838200" y="2057400"/>
            <a:ext cx="10390716"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class Projectile:</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__</a:t>
            </a:r>
            <a:r>
              <a:rPr lang="en-US" altLang="en-US" sz="2000" dirty="0" err="1">
                <a:latin typeface="Courier New" panose="02070309020205020404" pitchFamily="49" charset="0"/>
              </a:rPr>
              <a:t>init</a:t>
            </a:r>
            <a:r>
              <a:rPr lang="en-US" altLang="en-US" sz="2000" dirty="0">
                <a:latin typeface="Courier New" panose="02070309020205020404" pitchFamily="49" charset="0"/>
              </a:rPr>
              <a:t>__(self, angle, velocity, height):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self.xpos</a:t>
            </a:r>
            <a:r>
              <a:rPr lang="en-US" altLang="en-US" sz="2000" dirty="0">
                <a:latin typeface="Courier New" panose="02070309020205020404" pitchFamily="49" charset="0"/>
              </a:rPr>
              <a:t> = 0.0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self.ypos</a:t>
            </a:r>
            <a:r>
              <a:rPr lang="en-US" altLang="en-US" sz="2000" dirty="0">
                <a:latin typeface="Courier New" panose="02070309020205020404" pitchFamily="49" charset="0"/>
              </a:rPr>
              <a:t> = height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theta = </a:t>
            </a:r>
            <a:r>
              <a:rPr lang="en-US" altLang="en-US" sz="2000" dirty="0" err="1">
                <a:latin typeface="Courier New" panose="02070309020205020404" pitchFamily="49" charset="0"/>
              </a:rPr>
              <a:t>math.radians</a:t>
            </a:r>
            <a:r>
              <a:rPr lang="en-US" altLang="en-US" sz="2000" dirty="0">
                <a:latin typeface="Courier New" panose="02070309020205020404" pitchFamily="49" charset="0"/>
              </a:rPr>
              <a:t>(angle)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self.xvel</a:t>
            </a:r>
            <a:r>
              <a:rPr lang="en-US" altLang="en-US" sz="2000" dirty="0">
                <a:latin typeface="Courier New" panose="02070309020205020404" pitchFamily="49" charset="0"/>
              </a:rPr>
              <a:t> = velocity * </a:t>
            </a:r>
            <a:r>
              <a:rPr lang="en-US" altLang="en-US" sz="2000" dirty="0" err="1">
                <a:latin typeface="Courier New" panose="02070309020205020404" pitchFamily="49" charset="0"/>
              </a:rPr>
              <a:t>math.cos</a:t>
            </a:r>
            <a:r>
              <a:rPr lang="en-US" altLang="en-US" sz="2000" dirty="0">
                <a:latin typeface="Courier New" panose="02070309020205020404" pitchFamily="49" charset="0"/>
              </a:rPr>
              <a:t>(theta)</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self.yvel</a:t>
            </a:r>
            <a:r>
              <a:rPr lang="en-US" altLang="en-US" sz="2000" dirty="0">
                <a:latin typeface="Courier New" panose="02070309020205020404" pitchFamily="49" charset="0"/>
              </a:rPr>
              <a:t> = velocity * </a:t>
            </a:r>
            <a:r>
              <a:rPr lang="en-US" altLang="en-US" sz="2000" dirty="0" err="1">
                <a:latin typeface="Courier New" panose="02070309020205020404" pitchFamily="49" charset="0"/>
              </a:rPr>
              <a:t>math.sin</a:t>
            </a:r>
            <a:r>
              <a:rPr lang="en-US" altLang="en-US" sz="2000" dirty="0">
                <a:latin typeface="Courier New" panose="02070309020205020404" pitchFamily="49" charset="0"/>
              </a:rPr>
              <a:t>(theta)</a:t>
            </a:r>
          </a:p>
          <a:p>
            <a:pPr eaLnBrk="1" hangingPunct="1">
              <a:lnSpc>
                <a:spcPct val="80000"/>
              </a:lnSpc>
              <a:buFont typeface="Wingdings" panose="05000000000000000000" pitchFamily="2" charset="2"/>
              <a:buNone/>
            </a:pPr>
            <a:endParaRPr lang="en-US" altLang="en-US" sz="1800" dirty="0">
              <a:latin typeface="Courier New" panose="02070309020205020404" pitchFamily="49" charset="0"/>
            </a:endParaRPr>
          </a:p>
          <a:p>
            <a:pPr eaLnBrk="1" hangingPunct="1">
              <a:lnSpc>
                <a:spcPct val="80000"/>
              </a:lnSpc>
            </a:pPr>
            <a:r>
              <a:rPr lang="en-US" altLang="en-US" sz="2800" dirty="0"/>
              <a:t>We’ve created four instance variables (</a:t>
            </a:r>
            <a:r>
              <a:rPr lang="en-US" altLang="en-US" sz="2800" dirty="0">
                <a:latin typeface="Courier New" panose="02070309020205020404" pitchFamily="49" charset="0"/>
              </a:rPr>
              <a:t>self.???</a:t>
            </a:r>
            <a:r>
              <a:rPr lang="en-US" altLang="en-US" sz="2800" dirty="0"/>
              <a:t>). Since the value of </a:t>
            </a:r>
            <a:r>
              <a:rPr lang="en-US" altLang="en-US" sz="2800" dirty="0">
                <a:latin typeface="Courier New" panose="02070309020205020404" pitchFamily="49" charset="0"/>
              </a:rPr>
              <a:t>theta</a:t>
            </a:r>
            <a:r>
              <a:rPr lang="en-US" altLang="en-US" sz="2800" dirty="0"/>
              <a:t> is not needed later, it is a normal function variable.</a:t>
            </a:r>
          </a:p>
          <a:p>
            <a:pPr eaLnBrk="1" hangingPunct="1">
              <a:lnSpc>
                <a:spcPct val="80000"/>
              </a:lnSpc>
              <a:buFont typeface="Wingdings" panose="05000000000000000000" pitchFamily="2" charset="2"/>
              <a:buNone/>
            </a:pPr>
            <a:endParaRPr lang="en-US" altLang="en-US" sz="2800" dirty="0">
              <a:latin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838F61E-0AF6-48CF-9F9D-4F5C4A73A022}"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sp>
        <p:nvSpPr>
          <p:cNvPr id="7172" name="Rectangle 2"/>
          <p:cNvSpPr>
            <a:spLocks noGrp="1" noChangeArrowheads="1"/>
          </p:cNvSpPr>
          <p:nvPr>
            <p:ph type="title"/>
          </p:nvPr>
        </p:nvSpPr>
        <p:spPr/>
        <p:txBody>
          <a:bodyPr/>
          <a:lstStyle/>
          <a:p>
            <a:pPr eaLnBrk="1" hangingPunct="1"/>
            <a:r>
              <a:rPr lang="en-US" altLang="en-US"/>
              <a:t>Quick Review of Objects</a:t>
            </a:r>
          </a:p>
        </p:txBody>
      </p:sp>
      <p:sp>
        <p:nvSpPr>
          <p:cNvPr id="11267" name="Rectangle 3"/>
          <p:cNvSpPr>
            <a:spLocks noGrp="1" noChangeArrowheads="1"/>
          </p:cNvSpPr>
          <p:nvPr>
            <p:ph type="body" idx="1"/>
          </p:nvPr>
        </p:nvSpPr>
        <p:spPr/>
        <p:txBody>
          <a:bodyPr/>
          <a:lstStyle/>
          <a:p>
            <a:pPr marL="609600" indent="-609600" eaLnBrk="1" hangingPunct="1"/>
            <a:r>
              <a:rPr lang="en-US" altLang="en-US" dirty="0"/>
              <a:t>In chapter four an </a:t>
            </a:r>
            <a:r>
              <a:rPr lang="en-US" altLang="en-US" i="1" dirty="0"/>
              <a:t>object</a:t>
            </a:r>
            <a:r>
              <a:rPr lang="en-US" altLang="en-US" dirty="0"/>
              <a:t> was defined as an active data type that knows stuff and can do stuff.</a:t>
            </a:r>
          </a:p>
          <a:p>
            <a:pPr marL="609600" indent="-609600" eaLnBrk="1" hangingPunct="1"/>
            <a:r>
              <a:rPr lang="en-US" altLang="en-US" dirty="0"/>
              <a:t>More precisely, an object consists of:</a:t>
            </a:r>
          </a:p>
          <a:p>
            <a:pPr marL="990600" lvl="1" indent="-533400" eaLnBrk="1" hangingPunct="1">
              <a:buFont typeface="Wingdings" panose="05000000000000000000" pitchFamily="2" charset="2"/>
              <a:buAutoNum type="arabicPeriod"/>
            </a:pPr>
            <a:r>
              <a:rPr lang="en-US" altLang="en-US" dirty="0"/>
              <a:t>A collection of related information.</a:t>
            </a:r>
          </a:p>
          <a:p>
            <a:pPr marL="990600" lvl="1" indent="-533400" eaLnBrk="1" hangingPunct="1">
              <a:buFont typeface="Wingdings" panose="05000000000000000000" pitchFamily="2" charset="2"/>
              <a:buAutoNum type="arabicPeriod"/>
            </a:pPr>
            <a:r>
              <a:rPr lang="en-US" altLang="en-US" dirty="0"/>
              <a:t>A set of operations to manipulate that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3EF72FD-8D96-43A1-920F-1E7DB7FD0002}" type="slidenum">
              <a:rPr lang="en-US" altLang="en-US" sz="1400">
                <a:latin typeface="Tahoma" panose="020B0604030504040204" pitchFamily="34" charset="0"/>
              </a:rPr>
              <a:pPr eaLnBrk="1" hangingPunct="1"/>
              <a:t>50</a:t>
            </a:fld>
            <a:endParaRPr lang="en-US" altLang="en-US" sz="1400">
              <a:latin typeface="Tahoma" panose="020B0604030504040204" pitchFamily="34" charset="0"/>
            </a:endParaRPr>
          </a:p>
        </p:txBody>
      </p:sp>
      <p:sp>
        <p:nvSpPr>
          <p:cNvPr id="55300" name="Rectangle 2"/>
          <p:cNvSpPr>
            <a:spLocks noGrp="1" noChangeArrowheads="1"/>
          </p:cNvSpPr>
          <p:nvPr>
            <p:ph type="title"/>
          </p:nvPr>
        </p:nvSpPr>
        <p:spPr/>
        <p:txBody>
          <a:bodyPr/>
          <a:lstStyle/>
          <a:p>
            <a:pPr eaLnBrk="1" hangingPunct="1"/>
            <a:r>
              <a:rPr lang="en-US" altLang="en-US"/>
              <a:t>Example: The Projectile Class</a:t>
            </a:r>
          </a:p>
        </p:txBody>
      </p:sp>
      <p:sp>
        <p:nvSpPr>
          <p:cNvPr id="55301" name="Rectangle 3"/>
          <p:cNvSpPr>
            <a:spLocks noGrp="1" noChangeArrowheads="1"/>
          </p:cNvSpPr>
          <p:nvPr>
            <p:ph type="body" idx="1"/>
          </p:nvPr>
        </p:nvSpPr>
        <p:spPr/>
        <p:txBody>
          <a:bodyPr/>
          <a:lstStyle/>
          <a:p>
            <a:pPr eaLnBrk="1" hangingPunct="1"/>
            <a:r>
              <a:rPr lang="en-US" altLang="en-US" dirty="0"/>
              <a:t>The methods to access the X and Y position are straightforward.</a:t>
            </a:r>
          </a:p>
          <a:p>
            <a:pPr eaLnBrk="1" hangingPunct="1">
              <a:buFont typeface="Wingdings" panose="05000000000000000000" pitchFamily="2" charset="2"/>
              <a:buNone/>
            </a:pPr>
            <a:r>
              <a:rPr lang="en-US" altLang="en-US" sz="1400" dirty="0">
                <a:latin typeface="Courier New" panose="02070309020205020404" pitchFamily="49" charset="0"/>
              </a:rPr>
              <a:t> </a:t>
            </a:r>
            <a:br>
              <a:rPr lang="en-US" altLang="en-US" sz="1400" dirty="0">
                <a:latin typeface="Courier New" panose="02070309020205020404" pitchFamily="49" charset="0"/>
              </a:rPr>
            </a:br>
            <a:br>
              <a:rPr lang="en-US" altLang="en-US" sz="14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getY</a:t>
            </a:r>
            <a:r>
              <a:rPr lang="en-US" altLang="en-US" sz="2000" dirty="0">
                <a:latin typeface="Courier New" panose="02070309020205020404" pitchFamily="49" charset="0"/>
              </a:rPr>
              <a:t>(self):</a:t>
            </a:r>
          </a:p>
          <a:p>
            <a:pPr eaLnBrk="1" hangingPunct="1">
              <a:buFont typeface="Wingdings" panose="05000000000000000000" pitchFamily="2" charset="2"/>
              <a:buNone/>
            </a:pPr>
            <a:r>
              <a:rPr lang="en-US" altLang="en-US" sz="2000" dirty="0">
                <a:latin typeface="Courier New" panose="02070309020205020404" pitchFamily="49" charset="0"/>
              </a:rPr>
              <a:t>        return </a:t>
            </a:r>
            <a:r>
              <a:rPr lang="en-US" altLang="en-US" sz="2000" dirty="0" err="1">
                <a:latin typeface="Courier New" panose="02070309020205020404" pitchFamily="49" charset="0"/>
              </a:rPr>
              <a:t>self.ypos</a:t>
            </a:r>
            <a:endParaRPr lang="en-US" altLang="en-US" sz="2000" dirty="0">
              <a:latin typeface="Courier New" panose="02070309020205020404" pitchFamily="49" charset="0"/>
            </a:endParaRPr>
          </a:p>
          <a:p>
            <a:pPr eaLnBrk="1" hangingPunct="1">
              <a:buFont typeface="Wingdings" panose="05000000000000000000" pitchFamily="2" charset="2"/>
              <a:buNone/>
            </a:pP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getX</a:t>
            </a:r>
            <a:r>
              <a:rPr lang="en-US" altLang="en-US" sz="2000" dirty="0">
                <a:latin typeface="Courier New" panose="02070309020205020404" pitchFamily="49" charset="0"/>
              </a:rPr>
              <a:t>(self):</a:t>
            </a:r>
          </a:p>
          <a:p>
            <a:pPr eaLnBrk="1" hangingPunct="1">
              <a:buFont typeface="Wingdings" panose="05000000000000000000" pitchFamily="2" charset="2"/>
              <a:buNone/>
            </a:pPr>
            <a:r>
              <a:rPr lang="en-US" altLang="en-US" sz="2000" dirty="0">
                <a:latin typeface="Courier New" panose="02070309020205020404" pitchFamily="49" charset="0"/>
              </a:rPr>
              <a:t>        return </a:t>
            </a:r>
            <a:r>
              <a:rPr lang="en-US" altLang="en-US" sz="2000" dirty="0" err="1">
                <a:latin typeface="Courier New" panose="02070309020205020404" pitchFamily="49" charset="0"/>
              </a:rPr>
              <a:t>self.xpos</a:t>
            </a:r>
            <a:endParaRPr lang="en-US" altLang="en-US" sz="2000" dirty="0">
              <a:latin typeface="Courier New" panose="02070309020205020404" pitchFamily="49" charset="0"/>
            </a:endParaRPr>
          </a:p>
          <a:p>
            <a:pPr eaLnBrk="1" hangingPunct="1">
              <a:buFont typeface="Wingdings" panose="05000000000000000000" pitchFamily="2" charset="2"/>
              <a:buNone/>
            </a:pPr>
            <a:endParaRPr lang="en-US" altLang="en-US" sz="1400" dirty="0">
              <a:latin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EC6382D-584B-4D91-BB51-DB60895E6D02}" type="slidenum">
              <a:rPr lang="en-US" altLang="en-US" sz="1400">
                <a:latin typeface="Tahoma" panose="020B0604030504040204" pitchFamily="34" charset="0"/>
              </a:rPr>
              <a:pPr eaLnBrk="1" hangingPunct="1"/>
              <a:t>51</a:t>
            </a:fld>
            <a:endParaRPr lang="en-US" altLang="en-US" sz="1400">
              <a:latin typeface="Tahoma" panose="020B0604030504040204" pitchFamily="34" charset="0"/>
            </a:endParaRPr>
          </a:p>
        </p:txBody>
      </p:sp>
      <p:sp>
        <p:nvSpPr>
          <p:cNvPr id="56324" name="Rectangle 2"/>
          <p:cNvSpPr>
            <a:spLocks noGrp="1" noChangeArrowheads="1"/>
          </p:cNvSpPr>
          <p:nvPr>
            <p:ph type="title"/>
          </p:nvPr>
        </p:nvSpPr>
        <p:spPr/>
        <p:txBody>
          <a:bodyPr/>
          <a:lstStyle/>
          <a:p>
            <a:pPr eaLnBrk="1" hangingPunct="1"/>
            <a:r>
              <a:rPr lang="en-US" altLang="en-US"/>
              <a:t>Example: The Projectile Class</a:t>
            </a:r>
          </a:p>
        </p:txBody>
      </p:sp>
      <p:sp>
        <p:nvSpPr>
          <p:cNvPr id="56325" name="Rectangle 3"/>
          <p:cNvSpPr>
            <a:spLocks noGrp="1" noChangeArrowheads="1"/>
          </p:cNvSpPr>
          <p:nvPr>
            <p:ph type="body" idx="1"/>
          </p:nvPr>
        </p:nvSpPr>
        <p:spPr>
          <a:xfrm>
            <a:off x="1676400" y="2057400"/>
            <a:ext cx="8991600" cy="4114800"/>
          </a:xfrm>
        </p:spPr>
        <p:txBody>
          <a:bodyPr/>
          <a:lstStyle/>
          <a:p>
            <a:pPr eaLnBrk="1" hangingPunct="1"/>
            <a:r>
              <a:rPr lang="en-US" altLang="en-US" dirty="0"/>
              <a:t>The last method is </a:t>
            </a:r>
            <a:r>
              <a:rPr lang="en-US" altLang="en-US" dirty="0">
                <a:latin typeface="Courier New" panose="02070309020205020404" pitchFamily="49" charset="0"/>
              </a:rPr>
              <a:t>update</a:t>
            </a:r>
            <a:r>
              <a:rPr lang="en-US" altLang="en-US" dirty="0"/>
              <a:t>, where we’ll take the time interval and calculate the updated X and Y values.</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def</a:t>
            </a:r>
            <a:r>
              <a:rPr lang="en-US" altLang="en-US" sz="1800" dirty="0">
                <a:latin typeface="Courier New" panose="02070309020205020404" pitchFamily="49" charset="0"/>
              </a:rPr>
              <a:t> update(self, time):</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self.xpos</a:t>
            </a:r>
            <a:r>
              <a:rPr lang="en-US" altLang="en-US" sz="1800" dirty="0">
                <a:latin typeface="Courier New" panose="02070309020205020404" pitchFamily="49" charset="0"/>
              </a:rPr>
              <a:t> = </a:t>
            </a:r>
            <a:r>
              <a:rPr lang="en-US" altLang="en-US" sz="1800" dirty="0" err="1">
                <a:latin typeface="Courier New" panose="02070309020205020404" pitchFamily="49" charset="0"/>
              </a:rPr>
              <a:t>self.xpos</a:t>
            </a:r>
            <a:r>
              <a:rPr lang="en-US" altLang="en-US" sz="1800" dirty="0">
                <a:latin typeface="Courier New" panose="02070309020205020404" pitchFamily="49" charset="0"/>
              </a:rPr>
              <a:t> + time * </a:t>
            </a:r>
            <a:r>
              <a:rPr lang="en-US" altLang="en-US" sz="1800" dirty="0" err="1">
                <a:latin typeface="Courier New" panose="02070309020205020404" pitchFamily="49" charset="0"/>
              </a:rPr>
              <a:t>self.xvel</a:t>
            </a:r>
            <a:endParaRPr lang="en-US" altLang="en-US" sz="1800" dirty="0">
              <a:latin typeface="Courier New" panose="02070309020205020404" pitchFamily="49" charset="0"/>
            </a:endParaRPr>
          </a:p>
          <a:p>
            <a:pPr eaLnBrk="1" hangingPunct="1">
              <a:buFont typeface="Wingdings" panose="05000000000000000000" pitchFamily="2" charset="2"/>
              <a:buNone/>
            </a:pPr>
            <a:r>
              <a:rPr lang="en-US" altLang="en-US" sz="1800" dirty="0">
                <a:latin typeface="Courier New" panose="02070309020205020404" pitchFamily="49" charset="0"/>
              </a:rPr>
              <a:t>        yvel1 = </a:t>
            </a:r>
            <a:r>
              <a:rPr lang="en-US" altLang="en-US" sz="1800" dirty="0" err="1">
                <a:latin typeface="Courier New" panose="02070309020205020404" pitchFamily="49" charset="0"/>
              </a:rPr>
              <a:t>self.yvel</a:t>
            </a:r>
            <a:r>
              <a:rPr lang="en-US" altLang="en-US" sz="1800" dirty="0">
                <a:latin typeface="Courier New" panose="02070309020205020404" pitchFamily="49" charset="0"/>
              </a:rPr>
              <a:t> – time * 9.8</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self.ypos</a:t>
            </a:r>
            <a:r>
              <a:rPr lang="en-US" altLang="en-US" sz="1800" dirty="0">
                <a:latin typeface="Courier New" panose="02070309020205020404" pitchFamily="49" charset="0"/>
              </a:rPr>
              <a:t> = </a:t>
            </a:r>
            <a:r>
              <a:rPr lang="en-US" altLang="en-US" sz="1800" dirty="0" err="1">
                <a:latin typeface="Courier New" panose="02070309020205020404" pitchFamily="49" charset="0"/>
              </a:rPr>
              <a:t>self.ypos</a:t>
            </a:r>
            <a:r>
              <a:rPr lang="en-US" altLang="en-US" sz="1800" dirty="0">
                <a:latin typeface="Courier New" panose="02070309020205020404" pitchFamily="49" charset="0"/>
              </a:rPr>
              <a:t> + time * (</a:t>
            </a:r>
            <a:r>
              <a:rPr lang="en-US" altLang="en-US" sz="1800" dirty="0" err="1">
                <a:latin typeface="Courier New" panose="02070309020205020404" pitchFamily="49" charset="0"/>
              </a:rPr>
              <a:t>self.yvel</a:t>
            </a:r>
            <a:r>
              <a:rPr lang="en-US" altLang="en-US" sz="1800" dirty="0">
                <a:latin typeface="Courier New" panose="02070309020205020404" pitchFamily="49" charset="0"/>
              </a:rPr>
              <a:t> + yvel1) / 2.0</a:t>
            </a:r>
          </a:p>
          <a:p>
            <a:pPr eaLnBrk="1" hangingPunct="1">
              <a:buFont typeface="Wingdings" panose="05000000000000000000"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self.yvel</a:t>
            </a:r>
            <a:r>
              <a:rPr lang="en-US" altLang="en-US" sz="1800" dirty="0">
                <a:latin typeface="Courier New" panose="02070309020205020404" pitchFamily="49" charset="0"/>
              </a:rPr>
              <a:t> = yvel1</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r>
              <a:rPr lang="en-US" altLang="en-US" dirty="0">
                <a:latin typeface="Courier New" panose="02070309020205020404" pitchFamily="49" charset="0"/>
              </a:rPr>
              <a:t>yvel1</a:t>
            </a:r>
            <a:r>
              <a:rPr lang="en-US" altLang="en-US" dirty="0"/>
              <a:t> is a temporary variable.</a:t>
            </a:r>
            <a:endParaRPr lang="en-US" altLang="en-US" dirty="0">
              <a:latin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0167D5D-8A23-459F-9324-13B4ED3FE641}" type="slidenum">
              <a:rPr lang="en-US" altLang="en-US" sz="1400">
                <a:latin typeface="Tahoma" panose="020B0604030504040204" pitchFamily="34" charset="0"/>
              </a:rPr>
              <a:pPr eaLnBrk="1" hangingPunct="1"/>
              <a:t>52</a:t>
            </a:fld>
            <a:endParaRPr lang="en-US" altLang="en-US" sz="1400">
              <a:latin typeface="Tahoma" panose="020B0604030504040204" pitchFamily="34" charset="0"/>
            </a:endParaRPr>
          </a:p>
        </p:txBody>
      </p:sp>
      <p:sp>
        <p:nvSpPr>
          <p:cNvPr id="57348" name="Rectangle 2"/>
          <p:cNvSpPr>
            <a:spLocks noGrp="1" noChangeArrowheads="1"/>
          </p:cNvSpPr>
          <p:nvPr>
            <p:ph type="title"/>
          </p:nvPr>
        </p:nvSpPr>
        <p:spPr/>
        <p:txBody>
          <a:bodyPr/>
          <a:lstStyle/>
          <a:p>
            <a:pPr eaLnBrk="1" hangingPunct="1"/>
            <a:r>
              <a:rPr lang="en-US" altLang="en-US"/>
              <a:t>Data Processing with Class</a:t>
            </a:r>
          </a:p>
        </p:txBody>
      </p:sp>
      <p:sp>
        <p:nvSpPr>
          <p:cNvPr id="65539" name="Rectangle 3"/>
          <p:cNvSpPr>
            <a:spLocks noGrp="1" noChangeArrowheads="1"/>
          </p:cNvSpPr>
          <p:nvPr>
            <p:ph type="body" idx="1"/>
          </p:nvPr>
        </p:nvSpPr>
        <p:spPr/>
        <p:txBody>
          <a:bodyPr/>
          <a:lstStyle/>
          <a:p>
            <a:pPr eaLnBrk="1" hangingPunct="1"/>
            <a:r>
              <a:rPr lang="en-US" altLang="en-US" sz="2800" dirty="0"/>
              <a:t>A class is useful for modeling a real-world object with complex behavior.</a:t>
            </a:r>
          </a:p>
          <a:p>
            <a:pPr eaLnBrk="1" hangingPunct="1"/>
            <a:r>
              <a:rPr lang="en-US" altLang="en-US" sz="2800" dirty="0"/>
              <a:t>Another common use for objects is to group together a set of information that describes a person or thing.</a:t>
            </a:r>
          </a:p>
          <a:p>
            <a:pPr lvl="1" eaLnBrk="1" hangingPunct="1"/>
            <a:r>
              <a:rPr lang="en-US" altLang="en-US" sz="2400" dirty="0" err="1"/>
              <a:t>Eg.</a:t>
            </a:r>
            <a:r>
              <a:rPr lang="en-US" altLang="en-US" sz="2400" dirty="0"/>
              <a:t>, a company needs to keep track of information about employees (an </a:t>
            </a:r>
            <a:r>
              <a:rPr lang="en-US" altLang="en-US" sz="2400" dirty="0">
                <a:latin typeface="Courier New" panose="02070309020205020404" pitchFamily="49" charset="0"/>
              </a:rPr>
              <a:t>Employee</a:t>
            </a:r>
            <a:r>
              <a:rPr lang="en-US" altLang="en-US" sz="2400" dirty="0"/>
              <a:t> class with information such as employee’s name, social security number, address, salary, etc.)</a:t>
            </a:r>
          </a:p>
          <a:p>
            <a:pPr eaLnBrk="1" hangingPunct="1"/>
            <a:r>
              <a:rPr lang="en-US" altLang="en-US" sz="2800" dirty="0"/>
              <a:t>A grouping of information like this is often called a </a:t>
            </a:r>
            <a:r>
              <a:rPr lang="en-US" altLang="en-US" sz="2800" i="1" dirty="0"/>
              <a:t>record</a:t>
            </a:r>
            <a:r>
              <a:rPr lang="en-US"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39">
                                            <p:txEl>
                                              <p:pRg st="2" end="2"/>
                                            </p:txEl>
                                          </p:spTgt>
                                        </p:tgtEl>
                                        <p:attrNameLst>
                                          <p:attrName>style.visibility</p:attrName>
                                        </p:attrNameLst>
                                      </p:cBhvr>
                                      <p:to>
                                        <p:strVal val="visible"/>
                                      </p:to>
                                    </p:set>
                                    <p:anim calcmode="lin" valueType="num">
                                      <p:cBhvr additive="base">
                                        <p:cTn id="19" dur="500" fill="hold"/>
                                        <p:tgtEl>
                                          <p:spTgt spid="655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39">
                                            <p:txEl>
                                              <p:pRg st="3" end="3"/>
                                            </p:txEl>
                                          </p:spTgt>
                                        </p:tgtEl>
                                        <p:attrNameLst>
                                          <p:attrName>style.visibility</p:attrName>
                                        </p:attrNameLst>
                                      </p:cBhvr>
                                      <p:to>
                                        <p:strVal val="visible"/>
                                      </p:to>
                                    </p:set>
                                    <p:anim calcmode="lin" valueType="num">
                                      <p:cBhvr additive="base">
                                        <p:cTn id="25" dur="500" fill="hold"/>
                                        <p:tgtEl>
                                          <p:spTgt spid="655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8B369E5-2507-49E8-B30A-344A06AFF25D}" type="slidenum">
              <a:rPr lang="en-US" altLang="en-US" sz="1400">
                <a:latin typeface="Tahoma" panose="020B0604030504040204" pitchFamily="34" charset="0"/>
              </a:rPr>
              <a:pPr eaLnBrk="1" hangingPunct="1"/>
              <a:t>53</a:t>
            </a:fld>
            <a:endParaRPr lang="en-US" altLang="en-US" sz="1400">
              <a:latin typeface="Tahoma" panose="020B0604030504040204" pitchFamily="34" charset="0"/>
            </a:endParaRPr>
          </a:p>
        </p:txBody>
      </p:sp>
      <p:sp>
        <p:nvSpPr>
          <p:cNvPr id="58372" name="Rectangle 2"/>
          <p:cNvSpPr>
            <a:spLocks noGrp="1" noChangeArrowheads="1"/>
          </p:cNvSpPr>
          <p:nvPr>
            <p:ph type="title"/>
          </p:nvPr>
        </p:nvSpPr>
        <p:spPr/>
        <p:txBody>
          <a:bodyPr/>
          <a:lstStyle/>
          <a:p>
            <a:pPr eaLnBrk="1" hangingPunct="1"/>
            <a:r>
              <a:rPr lang="en-US" altLang="en-US" dirty="0"/>
              <a:t>Student as Object</a:t>
            </a:r>
          </a:p>
        </p:txBody>
      </p:sp>
      <p:sp>
        <p:nvSpPr>
          <p:cNvPr id="66563" name="Rectangle 3"/>
          <p:cNvSpPr>
            <a:spLocks noGrp="1" noChangeArrowheads="1"/>
          </p:cNvSpPr>
          <p:nvPr>
            <p:ph type="body" idx="1"/>
          </p:nvPr>
        </p:nvSpPr>
        <p:spPr/>
        <p:txBody>
          <a:bodyPr/>
          <a:lstStyle/>
          <a:p>
            <a:pPr eaLnBrk="1" hangingPunct="1"/>
            <a:r>
              <a:rPr lang="en-US" altLang="en-US" dirty="0"/>
              <a:t>Let</a:t>
            </a:r>
            <a:r>
              <a:rPr lang="en-US" altLang="en-US" dirty="0">
                <a:latin typeface="Times New Roman" panose="02020603050405020304" pitchFamily="18" charset="0"/>
              </a:rPr>
              <a:t>’</a:t>
            </a:r>
            <a:r>
              <a:rPr lang="en-US" altLang="en-US" dirty="0"/>
              <a:t>s try a simple data processing example!</a:t>
            </a:r>
          </a:p>
          <a:p>
            <a:pPr eaLnBrk="1" hangingPunct="1"/>
            <a:r>
              <a:rPr lang="en-US" altLang="en-US" dirty="0"/>
              <a:t>A typical university measures courses in terms of credit hours, and grade point averages are calculated on a 4 point scale where an </a:t>
            </a:r>
            <a:r>
              <a:rPr lang="en-US" altLang="en-US" dirty="0">
                <a:latin typeface="Times New Roman" panose="02020603050405020304" pitchFamily="18" charset="0"/>
              </a:rPr>
              <a:t>“</a:t>
            </a:r>
            <a:r>
              <a:rPr lang="en-US" altLang="en-US" dirty="0"/>
              <a:t>A</a:t>
            </a:r>
            <a:r>
              <a:rPr lang="en-US" altLang="en-US" dirty="0">
                <a:latin typeface="Times New Roman" panose="02020603050405020304" pitchFamily="18" charset="0"/>
              </a:rPr>
              <a:t>”</a:t>
            </a:r>
            <a:r>
              <a:rPr lang="en-US" altLang="en-US" dirty="0"/>
              <a:t> is 4 points, a </a:t>
            </a:r>
            <a:r>
              <a:rPr lang="en-US" altLang="en-US" dirty="0">
                <a:latin typeface="Times New Roman" panose="02020603050405020304" pitchFamily="18" charset="0"/>
              </a:rPr>
              <a:t>“</a:t>
            </a:r>
            <a:r>
              <a:rPr lang="en-US" altLang="en-US" dirty="0"/>
              <a:t>B</a:t>
            </a:r>
            <a:r>
              <a:rPr lang="en-US" altLang="en-US" dirty="0">
                <a:latin typeface="Times New Roman" panose="02020603050405020304" pitchFamily="18" charset="0"/>
              </a:rPr>
              <a:t>”</a:t>
            </a:r>
            <a:r>
              <a:rPr lang="en-US" altLang="en-US" dirty="0"/>
              <a:t> is three,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857BED2-7F9A-4714-9B36-B8C58526742B}" type="slidenum">
              <a:rPr lang="en-US" altLang="en-US" sz="1400">
                <a:latin typeface="Tahoma" panose="020B0604030504040204" pitchFamily="34" charset="0"/>
              </a:rPr>
              <a:pPr eaLnBrk="1" hangingPunct="1"/>
              <a:t>54</a:t>
            </a:fld>
            <a:endParaRPr lang="en-US" altLang="en-US" sz="1400">
              <a:latin typeface="Tahoma" panose="020B0604030504040204" pitchFamily="34" charset="0"/>
            </a:endParaRPr>
          </a:p>
        </p:txBody>
      </p:sp>
      <p:sp>
        <p:nvSpPr>
          <p:cNvPr id="59396" name="Rectangle 2"/>
          <p:cNvSpPr>
            <a:spLocks noGrp="1" noChangeArrowheads="1"/>
          </p:cNvSpPr>
          <p:nvPr>
            <p:ph type="title"/>
          </p:nvPr>
        </p:nvSpPr>
        <p:spPr/>
        <p:txBody>
          <a:bodyPr/>
          <a:lstStyle/>
          <a:p>
            <a:pPr eaLnBrk="1" hangingPunct="1"/>
            <a:r>
              <a:rPr lang="en-US" altLang="en-US" dirty="0"/>
              <a:t>Student as Object</a:t>
            </a:r>
          </a:p>
        </p:txBody>
      </p:sp>
      <p:sp>
        <p:nvSpPr>
          <p:cNvPr id="67587" name="Rectangle 3"/>
          <p:cNvSpPr>
            <a:spLocks noGrp="1" noChangeArrowheads="1"/>
          </p:cNvSpPr>
          <p:nvPr>
            <p:ph type="body" idx="1"/>
          </p:nvPr>
        </p:nvSpPr>
        <p:spPr/>
        <p:txBody>
          <a:bodyPr/>
          <a:lstStyle/>
          <a:p>
            <a:pPr eaLnBrk="1" hangingPunct="1"/>
            <a:r>
              <a:rPr lang="en-US" altLang="en-US"/>
              <a:t>Grade point averages are generally computed using quality points. If a class is worth 3 credit hours and the student gets an </a:t>
            </a:r>
            <a:r>
              <a:rPr lang="en-US" altLang="en-US">
                <a:latin typeface="Times New Roman" panose="02020603050405020304" pitchFamily="18" charset="0"/>
              </a:rPr>
              <a:t>“</a:t>
            </a:r>
            <a:r>
              <a:rPr lang="en-US" altLang="en-US"/>
              <a:t>A</a:t>
            </a:r>
            <a:r>
              <a:rPr lang="en-US" altLang="en-US">
                <a:latin typeface="Times New Roman" panose="02020603050405020304" pitchFamily="18" charset="0"/>
              </a:rPr>
              <a:t>”</a:t>
            </a:r>
            <a:r>
              <a:rPr lang="en-US" altLang="en-US"/>
              <a:t>, then he or she earns</a:t>
            </a:r>
            <a:br>
              <a:rPr lang="en-US" altLang="en-US"/>
            </a:br>
            <a:r>
              <a:rPr lang="en-US" altLang="en-US"/>
              <a:t>3(4) = 12 quality points. To calculate the GPA, we divide the total quality points by the number of credit hours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A885DB9-DF09-48E0-816E-38385C793992}" type="slidenum">
              <a:rPr lang="en-US" altLang="en-US" sz="1400">
                <a:latin typeface="Tahoma" panose="020B0604030504040204" pitchFamily="34" charset="0"/>
              </a:rPr>
              <a:pPr eaLnBrk="1" hangingPunct="1"/>
              <a:t>55</a:t>
            </a:fld>
            <a:endParaRPr lang="en-US" altLang="en-US" sz="1400">
              <a:latin typeface="Tahoma" panose="020B0604030504040204" pitchFamily="34" charset="0"/>
            </a:endParaRPr>
          </a:p>
        </p:txBody>
      </p:sp>
      <p:sp>
        <p:nvSpPr>
          <p:cNvPr id="60420" name="Rectangle 2"/>
          <p:cNvSpPr>
            <a:spLocks noGrp="1" noChangeArrowheads="1"/>
          </p:cNvSpPr>
          <p:nvPr>
            <p:ph type="title"/>
          </p:nvPr>
        </p:nvSpPr>
        <p:spPr/>
        <p:txBody>
          <a:bodyPr/>
          <a:lstStyle/>
          <a:p>
            <a:pPr eaLnBrk="1" hangingPunct="1"/>
            <a:r>
              <a:rPr lang="en-US" altLang="en-US" dirty="0"/>
              <a:t>Student as Object</a:t>
            </a:r>
          </a:p>
        </p:txBody>
      </p:sp>
      <p:sp>
        <p:nvSpPr>
          <p:cNvPr id="68611" name="Rectangle 3"/>
          <p:cNvSpPr>
            <a:spLocks noGrp="1" noChangeArrowheads="1"/>
          </p:cNvSpPr>
          <p:nvPr>
            <p:ph type="body" idx="1"/>
          </p:nvPr>
        </p:nvSpPr>
        <p:spPr/>
        <p:txBody>
          <a:bodyPr/>
          <a:lstStyle/>
          <a:p>
            <a:pPr eaLnBrk="1" hangingPunct="1">
              <a:lnSpc>
                <a:spcPct val="90000"/>
              </a:lnSpc>
            </a:pPr>
            <a:r>
              <a:rPr lang="en-US" altLang="en-US" dirty="0"/>
              <a:t>Suppose we have a data file that contains student grade information.</a:t>
            </a:r>
          </a:p>
          <a:p>
            <a:pPr eaLnBrk="1" hangingPunct="1">
              <a:lnSpc>
                <a:spcPct val="90000"/>
              </a:lnSpc>
            </a:pPr>
            <a:r>
              <a:rPr lang="en-US" altLang="en-US" dirty="0"/>
              <a:t>Each line of the file consists of a student</a:t>
            </a:r>
            <a:r>
              <a:rPr lang="en-US" altLang="en-US" dirty="0">
                <a:latin typeface="Times New Roman" panose="02020603050405020304" pitchFamily="18" charset="0"/>
              </a:rPr>
              <a:t>’</a:t>
            </a:r>
            <a:r>
              <a:rPr lang="en-US" altLang="en-US" dirty="0"/>
              <a:t>s name, credit-hours, and quality points, separated by a tab.</a:t>
            </a:r>
            <a:br>
              <a:rPr lang="en-US" altLang="en-US" dirty="0"/>
            </a:br>
            <a:r>
              <a:rPr lang="en-US" altLang="en-US" sz="2400" dirty="0">
                <a:latin typeface="Courier New" panose="02070309020205020404" pitchFamily="49" charset="0"/>
              </a:rPr>
              <a:t>Adams, Henry        127     228</a:t>
            </a:r>
            <a:br>
              <a:rPr lang="en-US" altLang="en-US" sz="2400" dirty="0">
                <a:latin typeface="Courier New" panose="02070309020205020404" pitchFamily="49" charset="0"/>
              </a:rPr>
            </a:br>
            <a:r>
              <a:rPr lang="en-US" altLang="en-US" sz="2400" dirty="0" err="1">
                <a:latin typeface="Courier New" panose="02070309020205020404" pitchFamily="49" charset="0"/>
              </a:rPr>
              <a:t>Computewell</a:t>
            </a:r>
            <a:r>
              <a:rPr lang="en-US" altLang="en-US" sz="2400" dirty="0">
                <a:latin typeface="Courier New" panose="02070309020205020404" pitchFamily="49" charset="0"/>
              </a:rPr>
              <a:t>, Susan  100     400</a:t>
            </a:r>
            <a:br>
              <a:rPr lang="en-US" altLang="en-US" sz="2400" dirty="0">
                <a:latin typeface="Courier New" panose="02070309020205020404" pitchFamily="49" charset="0"/>
              </a:rPr>
            </a:br>
            <a:r>
              <a:rPr lang="en-US" altLang="en-US" sz="2400" dirty="0" err="1">
                <a:latin typeface="Courier New" panose="02070309020205020404" pitchFamily="49" charset="0"/>
              </a:rPr>
              <a:t>DibbleBit</a:t>
            </a:r>
            <a:r>
              <a:rPr lang="en-US" altLang="en-US" sz="2400" dirty="0">
                <a:latin typeface="Courier New" panose="02070309020205020404" pitchFamily="49" charset="0"/>
              </a:rPr>
              <a:t>, Denny    18      41.5</a:t>
            </a:r>
            <a:br>
              <a:rPr lang="en-US" altLang="en-US" sz="2400" dirty="0">
                <a:latin typeface="Courier New" panose="02070309020205020404" pitchFamily="49" charset="0"/>
              </a:rPr>
            </a:br>
            <a:r>
              <a:rPr lang="en-US" altLang="en-US" sz="2400" dirty="0">
                <a:latin typeface="Courier New" panose="02070309020205020404" pitchFamily="49" charset="0"/>
              </a:rPr>
              <a:t>Jones, Jim          48.5    155</a:t>
            </a:r>
            <a:br>
              <a:rPr lang="en-US" altLang="en-US" sz="2400" dirty="0">
                <a:latin typeface="Courier New" panose="02070309020205020404" pitchFamily="49" charset="0"/>
              </a:rPr>
            </a:br>
            <a:r>
              <a:rPr lang="en-US" altLang="en-US" sz="2400" dirty="0">
                <a:latin typeface="Courier New" panose="02070309020205020404" pitchFamily="49" charset="0"/>
              </a:rPr>
              <a:t>Smith, Frank        37      125.33</a:t>
            </a:r>
            <a:endParaRPr lang="en-US"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 calcmode="lin" valueType="num">
                                      <p:cBhvr additive="base">
                                        <p:cTn id="7" dur="500" fill="hold"/>
                                        <p:tgtEl>
                                          <p:spTgt spid="68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1">
                                            <p:txEl>
                                              <p:pRg st="1" end="1"/>
                                            </p:txEl>
                                          </p:spTgt>
                                        </p:tgtEl>
                                        <p:attrNameLst>
                                          <p:attrName>style.visibility</p:attrName>
                                        </p:attrNameLst>
                                      </p:cBhvr>
                                      <p:to>
                                        <p:strVal val="visible"/>
                                      </p:to>
                                    </p:set>
                                    <p:anim calcmode="lin" valueType="num">
                                      <p:cBhvr additive="base">
                                        <p:cTn id="13" dur="500" fill="hold"/>
                                        <p:tgtEl>
                                          <p:spTgt spid="68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27E01AF-802E-4BB0-88A3-67DEC3DB26B1}" type="slidenum">
              <a:rPr lang="en-US" altLang="en-US" sz="1400">
                <a:latin typeface="Tahoma" panose="020B0604030504040204" pitchFamily="34" charset="0"/>
              </a:rPr>
              <a:pPr eaLnBrk="1" hangingPunct="1"/>
              <a:t>56</a:t>
            </a:fld>
            <a:endParaRPr lang="en-US" altLang="en-US" sz="1400">
              <a:latin typeface="Tahoma" panose="020B0604030504040204" pitchFamily="34" charset="0"/>
            </a:endParaRPr>
          </a:p>
        </p:txBody>
      </p:sp>
      <p:sp>
        <p:nvSpPr>
          <p:cNvPr id="61444" name="Rectangle 2"/>
          <p:cNvSpPr>
            <a:spLocks noGrp="1" noChangeArrowheads="1"/>
          </p:cNvSpPr>
          <p:nvPr>
            <p:ph type="title"/>
          </p:nvPr>
        </p:nvSpPr>
        <p:spPr/>
        <p:txBody>
          <a:bodyPr/>
          <a:lstStyle/>
          <a:p>
            <a:pPr eaLnBrk="1" hangingPunct="1"/>
            <a:r>
              <a:rPr lang="en-US" altLang="en-US" dirty="0"/>
              <a:t>Student as Object</a:t>
            </a:r>
          </a:p>
        </p:txBody>
      </p:sp>
      <p:sp>
        <p:nvSpPr>
          <p:cNvPr id="69635" name="Rectangle 3"/>
          <p:cNvSpPr>
            <a:spLocks noGrp="1" noChangeArrowheads="1"/>
          </p:cNvSpPr>
          <p:nvPr>
            <p:ph type="body" idx="1"/>
          </p:nvPr>
        </p:nvSpPr>
        <p:spPr/>
        <p:txBody>
          <a:bodyPr/>
          <a:lstStyle/>
          <a:p>
            <a:pPr eaLnBrk="1" hangingPunct="1">
              <a:lnSpc>
                <a:spcPct val="90000"/>
              </a:lnSpc>
            </a:pPr>
            <a:r>
              <a:rPr lang="en-US" altLang="en-US"/>
              <a:t>Our job is to write a program that reads this file to find the student with the best GPA and print out their name, credit-hours, and GPA.</a:t>
            </a:r>
          </a:p>
          <a:p>
            <a:pPr eaLnBrk="1" hangingPunct="1">
              <a:lnSpc>
                <a:spcPct val="90000"/>
              </a:lnSpc>
            </a:pPr>
            <a:r>
              <a:rPr lang="en-US" altLang="en-US"/>
              <a:t>The place to start? Creating a </a:t>
            </a:r>
            <a:r>
              <a:rPr lang="en-US" altLang="en-US">
                <a:latin typeface="Courier New" panose="02070309020205020404" pitchFamily="49" charset="0"/>
              </a:rPr>
              <a:t>Student</a:t>
            </a:r>
            <a:r>
              <a:rPr lang="en-US" altLang="en-US"/>
              <a:t> class!</a:t>
            </a:r>
          </a:p>
          <a:p>
            <a:pPr eaLnBrk="1" hangingPunct="1">
              <a:lnSpc>
                <a:spcPct val="90000"/>
              </a:lnSpc>
            </a:pPr>
            <a:r>
              <a:rPr lang="en-US" altLang="en-US"/>
              <a:t>We can use a </a:t>
            </a:r>
            <a:r>
              <a:rPr lang="en-US" altLang="en-US">
                <a:latin typeface="Courier New" panose="02070309020205020404" pitchFamily="49" charset="0"/>
              </a:rPr>
              <a:t>Student</a:t>
            </a:r>
            <a:r>
              <a:rPr lang="en-US" altLang="en-US"/>
              <a:t> object to store this information as instance 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FA565F2-C720-4D72-AF76-A36ED6FEBFF8}" type="slidenum">
              <a:rPr lang="en-US" altLang="en-US" sz="1400">
                <a:latin typeface="Tahoma" panose="020B0604030504040204" pitchFamily="34" charset="0"/>
              </a:rPr>
              <a:pPr eaLnBrk="1" hangingPunct="1"/>
              <a:t>57</a:t>
            </a:fld>
            <a:endParaRPr lang="en-US" altLang="en-US" sz="1400">
              <a:latin typeface="Tahoma" panose="020B0604030504040204" pitchFamily="34" charset="0"/>
            </a:endParaRPr>
          </a:p>
        </p:txBody>
      </p:sp>
      <p:sp>
        <p:nvSpPr>
          <p:cNvPr id="62468" name="Rectangle 2"/>
          <p:cNvSpPr>
            <a:spLocks noGrp="1" noChangeArrowheads="1"/>
          </p:cNvSpPr>
          <p:nvPr>
            <p:ph type="title"/>
          </p:nvPr>
        </p:nvSpPr>
        <p:spPr/>
        <p:txBody>
          <a:bodyPr/>
          <a:lstStyle/>
          <a:p>
            <a:pPr eaLnBrk="1" hangingPunct="1"/>
            <a:r>
              <a:rPr lang="en-US" altLang="en-US" dirty="0"/>
              <a:t>Student as Object</a:t>
            </a:r>
          </a:p>
        </p:txBody>
      </p:sp>
      <p:sp>
        <p:nvSpPr>
          <p:cNvPr id="70659" name="Rectangle 3"/>
          <p:cNvSpPr>
            <a:spLocks noGrp="1" noChangeArrowheads="1"/>
          </p:cNvSpPr>
          <p:nvPr>
            <p:ph type="body" idx="1"/>
          </p:nvPr>
        </p:nvSpPr>
        <p:spPr/>
        <p:txBody>
          <a:bodyPr/>
          <a:lstStyle/>
          <a:p>
            <a:pPr marL="0" indent="0" eaLnBrk="1" hangingPunct="1">
              <a:lnSpc>
                <a:spcPct val="80000"/>
              </a:lnSpc>
              <a:buNone/>
            </a:pPr>
            <a:r>
              <a:rPr lang="en-US" altLang="en-US" sz="2400" dirty="0">
                <a:latin typeface="Courier New" panose="02070309020205020404" pitchFamily="49" charset="0"/>
              </a:rPr>
              <a:t>class Student: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__</a:t>
            </a:r>
            <a:r>
              <a:rPr lang="en-US" altLang="en-US" sz="2400" dirty="0" err="1">
                <a:latin typeface="Courier New" panose="02070309020205020404" pitchFamily="49" charset="0"/>
              </a:rPr>
              <a:t>init</a:t>
            </a:r>
            <a:r>
              <a:rPr lang="en-US" altLang="en-US" sz="2400" dirty="0">
                <a:latin typeface="Courier New" panose="02070309020205020404" pitchFamily="49" charset="0"/>
              </a:rPr>
              <a:t>__(self, name, hours, </a:t>
            </a:r>
            <a:r>
              <a:rPr lang="en-US" altLang="en-US" sz="2400" dirty="0" err="1">
                <a:latin typeface="Courier New" panose="02070309020205020404" pitchFamily="49" charset="0"/>
              </a:rPr>
              <a:t>qpoints</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self.name = name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self.hours</a:t>
            </a:r>
            <a:r>
              <a:rPr lang="en-US" altLang="en-US" sz="2400" dirty="0">
                <a:latin typeface="Courier New" panose="02070309020205020404" pitchFamily="49" charset="0"/>
              </a:rPr>
              <a:t> = float(hours)</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self.qpoints</a:t>
            </a:r>
            <a:r>
              <a:rPr lang="en-US" altLang="en-US" sz="2400" dirty="0">
                <a:latin typeface="Courier New" panose="02070309020205020404" pitchFamily="49" charset="0"/>
              </a:rPr>
              <a:t> = float(</a:t>
            </a:r>
            <a:r>
              <a:rPr lang="en-US" altLang="en-US" sz="2400" dirty="0" err="1">
                <a:latin typeface="Courier New" panose="02070309020205020404" pitchFamily="49" charset="0"/>
              </a:rPr>
              <a:t>qpoints</a:t>
            </a:r>
            <a:r>
              <a:rPr lang="en-US" altLang="en-US" sz="2400" dirty="0">
                <a:latin typeface="Courier New" panose="02070309020205020404" pitchFamily="49" charset="0"/>
              </a:rPr>
              <a:t>)</a:t>
            </a:r>
          </a:p>
          <a:p>
            <a:pPr eaLnBrk="1" hangingPunct="1">
              <a:lnSpc>
                <a:spcPct val="80000"/>
              </a:lnSpc>
            </a:pPr>
            <a:r>
              <a:rPr lang="en-US" altLang="en-US" sz="2800" dirty="0"/>
              <a:t>The values for </a:t>
            </a:r>
            <a:r>
              <a:rPr lang="en-US" altLang="en-US" sz="2800" dirty="0">
                <a:latin typeface="Courier New" panose="02070309020205020404" pitchFamily="49" charset="0"/>
              </a:rPr>
              <a:t>hours</a:t>
            </a:r>
            <a:r>
              <a:rPr lang="en-US" altLang="en-US" sz="2800" dirty="0"/>
              <a:t> are converted to </a:t>
            </a:r>
            <a:r>
              <a:rPr lang="en-US" altLang="en-US" sz="2800" dirty="0">
                <a:latin typeface="Courier New" panose="02070309020205020404" pitchFamily="49" charset="0"/>
              </a:rPr>
              <a:t>float</a:t>
            </a:r>
            <a:r>
              <a:rPr lang="en-US" altLang="en-US" sz="2800" dirty="0"/>
              <a:t> to handle parameters that may be floats, </a:t>
            </a:r>
            <a:r>
              <a:rPr lang="en-US" altLang="en-US" sz="2800" dirty="0" err="1"/>
              <a:t>ints</a:t>
            </a:r>
            <a:r>
              <a:rPr lang="en-US" altLang="en-US" sz="2800" dirty="0"/>
              <a:t>, or strings.</a:t>
            </a:r>
          </a:p>
          <a:p>
            <a:pPr eaLnBrk="1" hangingPunct="1">
              <a:lnSpc>
                <a:spcPct val="80000"/>
              </a:lnSpc>
            </a:pPr>
            <a:r>
              <a:rPr lang="en-US" altLang="en-US" sz="2800" dirty="0"/>
              <a:t>To create a student record:</a:t>
            </a:r>
            <a:br>
              <a:rPr lang="en-US" altLang="en-US" sz="2800" dirty="0"/>
            </a:br>
            <a:r>
              <a:rPr lang="en-US" altLang="en-US" sz="2400" dirty="0" err="1">
                <a:latin typeface="Courier New" panose="02070309020205020404" pitchFamily="49" charset="0"/>
              </a:rPr>
              <a:t>aStudent</a:t>
            </a:r>
            <a:r>
              <a:rPr lang="en-US" altLang="en-US" sz="2400" dirty="0">
                <a:latin typeface="Courier New" panose="02070309020205020404" pitchFamily="49" charset="0"/>
              </a:rPr>
              <a:t> = Student("Adams, Henry", 127, 228)</a:t>
            </a:r>
          </a:p>
          <a:p>
            <a:pPr eaLnBrk="1" hangingPunct="1">
              <a:lnSpc>
                <a:spcPct val="80000"/>
              </a:lnSpc>
            </a:pPr>
            <a:r>
              <a:rPr lang="en-US" altLang="en-US" sz="2800" dirty="0"/>
              <a:t>The coolest thing is that we can store all the information about a student in a single variable!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pRg st="1" end="1"/>
                                            </p:txEl>
                                          </p:spTgt>
                                        </p:tgtEl>
                                        <p:attrNameLst>
                                          <p:attrName>style.visibility</p:attrName>
                                        </p:attrNameLst>
                                      </p:cBhvr>
                                      <p:to>
                                        <p:strVal val="visible"/>
                                      </p:to>
                                    </p:set>
                                    <p:anim calcmode="lin" valueType="num">
                                      <p:cBhvr additive="base">
                                        <p:cTn id="13" dur="500" fill="hold"/>
                                        <p:tgtEl>
                                          <p:spTgt spid="70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pRg st="2" end="2"/>
                                            </p:txEl>
                                          </p:spTgt>
                                        </p:tgtEl>
                                        <p:attrNameLst>
                                          <p:attrName>style.visibility</p:attrName>
                                        </p:attrNameLst>
                                      </p:cBhvr>
                                      <p:to>
                                        <p:strVal val="visible"/>
                                      </p:to>
                                    </p:set>
                                    <p:anim calcmode="lin" valueType="num">
                                      <p:cBhvr additive="base">
                                        <p:cTn id="19" dur="500" fill="hold"/>
                                        <p:tgtEl>
                                          <p:spTgt spid="70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59">
                                            <p:txEl>
                                              <p:pRg st="3" end="3"/>
                                            </p:txEl>
                                          </p:spTgt>
                                        </p:tgtEl>
                                        <p:attrNameLst>
                                          <p:attrName>style.visibility</p:attrName>
                                        </p:attrNameLst>
                                      </p:cBhvr>
                                      <p:to>
                                        <p:strVal val="visible"/>
                                      </p:to>
                                    </p:set>
                                    <p:anim calcmode="lin" valueType="num">
                                      <p:cBhvr additive="base">
                                        <p:cTn id="25" dur="500" fill="hold"/>
                                        <p:tgtEl>
                                          <p:spTgt spid="70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553A57D-86AA-4543-BEF8-DA5AA7343C8C}" type="slidenum">
              <a:rPr lang="en-US" altLang="en-US" sz="1400">
                <a:latin typeface="Tahoma" panose="020B0604030504040204" pitchFamily="34" charset="0"/>
              </a:rPr>
              <a:pPr eaLnBrk="1" hangingPunct="1"/>
              <a:t>58</a:t>
            </a:fld>
            <a:endParaRPr lang="en-US" altLang="en-US" sz="1400">
              <a:latin typeface="Tahoma" panose="020B0604030504040204" pitchFamily="34" charset="0"/>
            </a:endParaRPr>
          </a:p>
        </p:txBody>
      </p:sp>
      <p:sp>
        <p:nvSpPr>
          <p:cNvPr id="63492" name="Rectangle 2"/>
          <p:cNvSpPr>
            <a:spLocks noGrp="1" noChangeArrowheads="1"/>
          </p:cNvSpPr>
          <p:nvPr>
            <p:ph type="title"/>
          </p:nvPr>
        </p:nvSpPr>
        <p:spPr/>
        <p:txBody>
          <a:bodyPr/>
          <a:lstStyle/>
          <a:p>
            <a:pPr eaLnBrk="1" hangingPunct="1"/>
            <a:r>
              <a:rPr lang="en-US" altLang="en-US" dirty="0"/>
              <a:t>Student as Object</a:t>
            </a:r>
          </a:p>
        </p:txBody>
      </p:sp>
      <p:sp>
        <p:nvSpPr>
          <p:cNvPr id="71683" name="Rectangle 3"/>
          <p:cNvSpPr>
            <a:spLocks noGrp="1" noChangeArrowheads="1"/>
          </p:cNvSpPr>
          <p:nvPr>
            <p:ph type="body" idx="1"/>
          </p:nvPr>
        </p:nvSpPr>
        <p:spPr/>
        <p:txBody>
          <a:bodyPr/>
          <a:lstStyle/>
          <a:p>
            <a:pPr eaLnBrk="1" hangingPunct="1">
              <a:lnSpc>
                <a:spcPct val="80000"/>
              </a:lnSpc>
            </a:pPr>
            <a:r>
              <a:rPr lang="en-US" altLang="en-US" sz="2400" dirty="0"/>
              <a:t>We need to be able to access this information, so we need to define a set of </a:t>
            </a:r>
            <a:r>
              <a:rPr lang="en-US" altLang="en-US" sz="2400" dirty="0" err="1"/>
              <a:t>accessor</a:t>
            </a:r>
            <a:r>
              <a:rPr lang="en-US" altLang="en-US" sz="2400" dirty="0"/>
              <a:t> methods.</a:t>
            </a:r>
          </a:p>
          <a:p>
            <a:pPr marL="0" indent="0" eaLnBrk="1" hangingPunct="1">
              <a:lnSpc>
                <a:spcPct val="80000"/>
              </a:lnSpc>
              <a:buNone/>
            </a:pPr>
            <a:r>
              <a:rPr lang="en-US" altLang="en-US" sz="2000" dirty="0"/>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getName</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return self.name</a:t>
            </a:r>
            <a:br>
              <a:rPr lang="en-US" altLang="en-US" sz="2400" dirty="0">
                <a:latin typeface="Courier New" panose="02070309020205020404" pitchFamily="49" charset="0"/>
              </a:rPr>
            </a:br>
            <a:br>
              <a:rPr lang="en-US" altLang="en-US" sz="105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getHours</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self.hours</a:t>
            </a:r>
            <a:br>
              <a:rPr lang="en-US" altLang="en-US" sz="2400" dirty="0">
                <a:latin typeface="Courier New" panose="02070309020205020404" pitchFamily="49" charset="0"/>
              </a:rPr>
            </a:br>
            <a:br>
              <a:rPr lang="en-US" altLang="en-US" sz="105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getQPoints</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self.qpoints</a:t>
            </a:r>
            <a:br>
              <a:rPr lang="en-US" altLang="en-US" sz="2400" dirty="0">
                <a:latin typeface="Courier New" panose="02070309020205020404" pitchFamily="49" charset="0"/>
              </a:rPr>
            </a:br>
            <a:br>
              <a:rPr lang="en-US" altLang="en-US" sz="105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gpa</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self.qpoints</a:t>
            </a:r>
            <a:r>
              <a:rPr lang="en-US" altLang="en-US" sz="2400" dirty="0">
                <a:latin typeface="Courier New" panose="02070309020205020404" pitchFamily="49" charset="0"/>
              </a:rPr>
              <a:t>/</a:t>
            </a:r>
            <a:r>
              <a:rPr lang="en-US" altLang="en-US" sz="2400" dirty="0" err="1">
                <a:latin typeface="Courier New" panose="02070309020205020404" pitchFamily="49" charset="0"/>
              </a:rPr>
              <a:t>self.hours</a:t>
            </a:r>
            <a:endParaRPr lang="en-US" altLang="en-US" sz="2400" dirty="0">
              <a:latin typeface="Courier New" panose="02070309020205020404" pitchFamily="49" charset="0"/>
            </a:endParaRPr>
          </a:p>
          <a:p>
            <a:pPr eaLnBrk="1" hangingPunct="1">
              <a:lnSpc>
                <a:spcPct val="80000"/>
              </a:lnSpc>
            </a:pPr>
            <a:r>
              <a:rPr lang="en-US" altLang="en-US" sz="2400" dirty="0"/>
              <a:t>For example, to print a student’s name you could write:</a:t>
            </a:r>
            <a:br>
              <a:rPr lang="en-US" altLang="en-US" sz="2400" dirty="0"/>
            </a:br>
            <a:r>
              <a:rPr lang="en-US" altLang="en-US" sz="2400" dirty="0">
                <a:latin typeface="Courier New" panose="02070309020205020404" pitchFamily="49" charset="0"/>
              </a:rPr>
              <a:t>print </a:t>
            </a:r>
            <a:r>
              <a:rPr lang="en-US" altLang="en-US" sz="2400" dirty="0" err="1">
                <a:latin typeface="Courier New" panose="02070309020205020404" pitchFamily="49" charset="0"/>
              </a:rPr>
              <a:t>aStudent.getName</a:t>
            </a:r>
            <a:r>
              <a:rPr lang="en-US" altLang="en-US" sz="2400" dirty="0">
                <a:latin typeface="Courier New" panose="02070309020205020404" pitchFamily="49" charset="0"/>
              </a:rPr>
              <a:t>()</a:t>
            </a:r>
            <a:endParaRPr lang="en-US" altLang="en-US" sz="2400" dirty="0"/>
          </a:p>
          <a:p>
            <a:pPr eaLnBrk="1" hangingPunct="1">
              <a:lnSpc>
                <a:spcPct val="80000"/>
              </a:lnSpc>
            </a:pPr>
            <a:endParaRPr lang="en-US" altLang="en-US" sz="24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3">
                                            <p:txEl>
                                              <p:pRg st="2" end="2"/>
                                            </p:txEl>
                                          </p:spTgt>
                                        </p:tgtEl>
                                        <p:attrNameLst>
                                          <p:attrName>style.visibility</p:attrName>
                                        </p:attrNameLst>
                                      </p:cBhvr>
                                      <p:to>
                                        <p:strVal val="visible"/>
                                      </p:to>
                                    </p:set>
                                    <p:anim calcmode="lin" valueType="num">
                                      <p:cBhvr additive="base">
                                        <p:cTn id="19"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C0F3F9E-D712-4500-ABFE-8726F5FB567F}" type="slidenum">
              <a:rPr lang="en-US" altLang="en-US" sz="1400">
                <a:latin typeface="Tahoma" panose="020B0604030504040204" pitchFamily="34" charset="0"/>
              </a:rPr>
              <a:pPr eaLnBrk="1" hangingPunct="1"/>
              <a:t>59</a:t>
            </a:fld>
            <a:endParaRPr lang="en-US" altLang="en-US" sz="1400">
              <a:latin typeface="Tahoma" panose="020B0604030504040204" pitchFamily="34" charset="0"/>
            </a:endParaRPr>
          </a:p>
        </p:txBody>
      </p:sp>
      <p:sp>
        <p:nvSpPr>
          <p:cNvPr id="64516" name="Rectangle 2"/>
          <p:cNvSpPr>
            <a:spLocks noGrp="1" noChangeArrowheads="1"/>
          </p:cNvSpPr>
          <p:nvPr>
            <p:ph type="title"/>
          </p:nvPr>
        </p:nvSpPr>
        <p:spPr/>
        <p:txBody>
          <a:bodyPr/>
          <a:lstStyle/>
          <a:p>
            <a:pPr eaLnBrk="1" hangingPunct="1"/>
            <a:r>
              <a:rPr lang="en-US" altLang="en-US" dirty="0"/>
              <a:t>Student as Object</a:t>
            </a:r>
          </a:p>
        </p:txBody>
      </p:sp>
      <p:sp>
        <p:nvSpPr>
          <p:cNvPr id="72707" name="Rectangle 3"/>
          <p:cNvSpPr>
            <a:spLocks noGrp="1" noChangeArrowheads="1"/>
          </p:cNvSpPr>
          <p:nvPr>
            <p:ph type="body" idx="1"/>
          </p:nvPr>
        </p:nvSpPr>
        <p:spPr/>
        <p:txBody>
          <a:bodyPr/>
          <a:lstStyle/>
          <a:p>
            <a:pPr eaLnBrk="1" hangingPunct="1"/>
            <a:r>
              <a:rPr lang="en-US" altLang="en-US" dirty="0"/>
              <a:t>How can we use these tools to find the student with the highest GPA?</a:t>
            </a:r>
          </a:p>
          <a:p>
            <a:pPr eaLnBrk="1" hangingPunct="1"/>
            <a:r>
              <a:rPr lang="en-US" altLang="en-US" dirty="0"/>
              <a:t>We can use an algorithm similar to finding the max of </a:t>
            </a:r>
            <a:r>
              <a:rPr lang="en-US" altLang="en-US" i="1" dirty="0"/>
              <a:t>n</a:t>
            </a:r>
            <a:r>
              <a:rPr lang="en-US" altLang="en-US" dirty="0"/>
              <a:t> numbers! We could look through the list one by one, keeping track of the best student seen so far!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calcmode="lin" valueType="num">
                                      <p:cBhvr additive="base">
                                        <p:cTn id="7" dur="500" fill="hold"/>
                                        <p:tgtEl>
                                          <p:spTgt spid="72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07">
                                            <p:txEl>
                                              <p:pRg st="1" end="1"/>
                                            </p:txEl>
                                          </p:spTgt>
                                        </p:tgtEl>
                                        <p:attrNameLst>
                                          <p:attrName>style.visibility</p:attrName>
                                        </p:attrNameLst>
                                      </p:cBhvr>
                                      <p:to>
                                        <p:strVal val="visible"/>
                                      </p:to>
                                    </p:set>
                                    <p:anim calcmode="lin" valueType="num">
                                      <p:cBhvr additive="base">
                                        <p:cTn id="13" dur="500" fill="hold"/>
                                        <p:tgtEl>
                                          <p:spTgt spid="72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7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525F17B-B31E-47FE-9BD0-5F08041C5537}"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sp>
        <p:nvSpPr>
          <p:cNvPr id="8196" name="Rectangle 2"/>
          <p:cNvSpPr>
            <a:spLocks noGrp="1" noChangeArrowheads="1"/>
          </p:cNvSpPr>
          <p:nvPr>
            <p:ph type="title"/>
          </p:nvPr>
        </p:nvSpPr>
        <p:spPr/>
        <p:txBody>
          <a:bodyPr/>
          <a:lstStyle/>
          <a:p>
            <a:pPr eaLnBrk="1" hangingPunct="1"/>
            <a:r>
              <a:rPr lang="en-US" altLang="en-US"/>
              <a:t>Quick Review of Objects</a:t>
            </a:r>
          </a:p>
        </p:txBody>
      </p:sp>
      <p:sp>
        <p:nvSpPr>
          <p:cNvPr id="12291" name="Rectangle 3"/>
          <p:cNvSpPr>
            <a:spLocks noGrp="1" noChangeArrowheads="1"/>
          </p:cNvSpPr>
          <p:nvPr>
            <p:ph type="body" idx="1"/>
          </p:nvPr>
        </p:nvSpPr>
        <p:spPr/>
        <p:txBody>
          <a:bodyPr/>
          <a:lstStyle/>
          <a:p>
            <a:pPr eaLnBrk="1" hangingPunct="1"/>
            <a:r>
              <a:rPr lang="en-US" altLang="en-US"/>
              <a:t>The information is stored inside the object in </a:t>
            </a:r>
            <a:r>
              <a:rPr lang="en-US" altLang="en-US" i="1"/>
              <a:t>instance variables</a:t>
            </a:r>
            <a:r>
              <a:rPr lang="en-US" altLang="en-US"/>
              <a:t>.</a:t>
            </a:r>
          </a:p>
          <a:p>
            <a:pPr eaLnBrk="1" hangingPunct="1"/>
            <a:r>
              <a:rPr lang="en-US" altLang="en-US"/>
              <a:t>The operations, called </a:t>
            </a:r>
            <a:r>
              <a:rPr lang="en-US" altLang="en-US" i="1"/>
              <a:t>methods</a:t>
            </a:r>
            <a:r>
              <a:rPr lang="en-US" altLang="en-US"/>
              <a:t>, are functions that </a:t>
            </a:r>
            <a:r>
              <a:rPr lang="en-US" altLang="en-US">
                <a:latin typeface="Times New Roman" panose="02020603050405020304" pitchFamily="18" charset="0"/>
              </a:rPr>
              <a:t>“</a:t>
            </a:r>
            <a:r>
              <a:rPr lang="en-US" altLang="en-US"/>
              <a:t>live</a:t>
            </a:r>
            <a:r>
              <a:rPr lang="en-US" altLang="en-US">
                <a:latin typeface="Times New Roman" panose="02020603050405020304" pitchFamily="18" charset="0"/>
              </a:rPr>
              <a:t>”</a:t>
            </a:r>
            <a:r>
              <a:rPr lang="en-US" altLang="en-US"/>
              <a:t> inside the object.</a:t>
            </a:r>
          </a:p>
          <a:p>
            <a:pPr eaLnBrk="1" hangingPunct="1"/>
            <a:r>
              <a:rPr lang="en-US" altLang="en-US"/>
              <a:t>Collectively, the instance variables and methods are called the </a:t>
            </a:r>
            <a:r>
              <a:rPr lang="en-US" altLang="en-US" i="1"/>
              <a:t>attributes</a:t>
            </a:r>
            <a:r>
              <a:rPr lang="en-US" altLang="en-US"/>
              <a:t> of an object.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B4DAEE3-77E8-498E-AC0D-557880E5ECA3}" type="slidenum">
              <a:rPr lang="en-US" altLang="en-US" sz="1400">
                <a:latin typeface="Tahoma" panose="020B0604030504040204" pitchFamily="34" charset="0"/>
              </a:rPr>
              <a:pPr eaLnBrk="1" hangingPunct="1"/>
              <a:t>60</a:t>
            </a:fld>
            <a:endParaRPr lang="en-US" altLang="en-US" sz="1400">
              <a:latin typeface="Tahoma" panose="020B0604030504040204" pitchFamily="34" charset="0"/>
            </a:endParaRPr>
          </a:p>
        </p:txBody>
      </p:sp>
      <p:sp>
        <p:nvSpPr>
          <p:cNvPr id="65540" name="Rectangle 2"/>
          <p:cNvSpPr>
            <a:spLocks noGrp="1" noChangeArrowheads="1"/>
          </p:cNvSpPr>
          <p:nvPr>
            <p:ph type="title"/>
          </p:nvPr>
        </p:nvSpPr>
        <p:spPr/>
        <p:txBody>
          <a:bodyPr/>
          <a:lstStyle/>
          <a:p>
            <a:pPr eaLnBrk="1" hangingPunct="1"/>
            <a:r>
              <a:rPr lang="en-US" altLang="en-US" dirty="0"/>
              <a:t>Student as Object</a:t>
            </a:r>
          </a:p>
        </p:txBody>
      </p:sp>
      <p:sp>
        <p:nvSpPr>
          <p:cNvPr id="65541"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a:latin typeface="Courier New" panose="02070309020205020404" pitchFamily="49" charset="0"/>
              </a:rPr>
              <a:t>Get the file name from the user</a:t>
            </a:r>
          </a:p>
          <a:p>
            <a:pPr eaLnBrk="1" hangingPunct="1">
              <a:buFont typeface="Wingdings" panose="05000000000000000000" pitchFamily="2" charset="2"/>
              <a:buNone/>
            </a:pPr>
            <a:r>
              <a:rPr lang="en-US" altLang="en-US" sz="2400" dirty="0">
                <a:latin typeface="Courier New" panose="02070309020205020404" pitchFamily="49" charset="0"/>
              </a:rPr>
              <a:t>Open the file for reading</a:t>
            </a:r>
          </a:p>
          <a:p>
            <a:pPr eaLnBrk="1" hangingPunct="1">
              <a:buFont typeface="Wingdings" panose="05000000000000000000" pitchFamily="2" charset="2"/>
              <a:buNone/>
            </a:pPr>
            <a:r>
              <a:rPr lang="en-US" altLang="en-US" sz="2400" dirty="0">
                <a:latin typeface="Courier New" panose="02070309020205020404" pitchFamily="49" charset="0"/>
              </a:rPr>
              <a:t>Set best to be the first student</a:t>
            </a:r>
          </a:p>
          <a:p>
            <a:pPr eaLnBrk="1" hangingPunct="1">
              <a:buFont typeface="Wingdings" panose="05000000000000000000" pitchFamily="2" charset="2"/>
              <a:buNone/>
            </a:pPr>
            <a:r>
              <a:rPr lang="en-US" altLang="en-US" sz="2400" dirty="0">
                <a:latin typeface="Courier New" panose="02070309020205020404" pitchFamily="49" charset="0"/>
              </a:rPr>
              <a:t>For each student s in the file</a:t>
            </a:r>
          </a:p>
          <a:p>
            <a:pPr eaLnBrk="1" hangingPunct="1">
              <a:buFont typeface="Wingdings" panose="05000000000000000000" pitchFamily="2" charset="2"/>
              <a:buNone/>
            </a:pPr>
            <a:r>
              <a:rPr lang="en-US" altLang="en-US" sz="2400" dirty="0">
                <a:latin typeface="Courier New" panose="02070309020205020404" pitchFamily="49" charset="0"/>
              </a:rPr>
              <a:t>   if </a:t>
            </a:r>
            <a:r>
              <a:rPr lang="en-US" altLang="en-US" sz="2400" dirty="0" err="1">
                <a:latin typeface="Courier New" panose="02070309020205020404" pitchFamily="49" charset="0"/>
              </a:rPr>
              <a:t>s.gpa</a:t>
            </a:r>
            <a:r>
              <a:rPr lang="en-US" altLang="en-US" sz="2400" dirty="0">
                <a:latin typeface="Courier New" panose="02070309020205020404" pitchFamily="49" charset="0"/>
              </a:rPr>
              <a:t>() &gt; </a:t>
            </a:r>
            <a:r>
              <a:rPr lang="en-US" altLang="en-US" sz="2400" dirty="0" err="1">
                <a:latin typeface="Courier New" panose="02070309020205020404" pitchFamily="49" charset="0"/>
              </a:rPr>
              <a:t>best.gpa</a:t>
            </a:r>
            <a:r>
              <a:rPr lang="en-US" altLang="en-US" sz="2400" dirty="0">
                <a:latin typeface="Courier New" panose="02070309020205020404" pitchFamily="49" charset="0"/>
              </a:rPr>
              <a:t>()</a:t>
            </a:r>
          </a:p>
          <a:p>
            <a:pPr eaLnBrk="1" hangingPunct="1">
              <a:buFont typeface="Wingdings" panose="05000000000000000000" pitchFamily="2" charset="2"/>
              <a:buNone/>
            </a:pPr>
            <a:r>
              <a:rPr lang="en-US" altLang="en-US" sz="2400" dirty="0">
                <a:latin typeface="Courier New" panose="02070309020205020404" pitchFamily="49" charset="0"/>
              </a:rPr>
              <a:t>      set best to s</a:t>
            </a:r>
          </a:p>
          <a:p>
            <a:pPr eaLnBrk="1" hangingPunct="1">
              <a:buFont typeface="Wingdings" panose="05000000000000000000" pitchFamily="2" charset="2"/>
              <a:buNone/>
            </a:pPr>
            <a:r>
              <a:rPr lang="en-US" altLang="en-US" sz="2400" dirty="0">
                <a:latin typeface="Courier New" panose="02070309020205020404" pitchFamily="49" charset="0"/>
              </a:rPr>
              <a:t>Print out information about best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a:t>Python Programming, 4/e</a:t>
            </a:r>
          </a:p>
        </p:txBody>
      </p:sp>
      <p:sp>
        <p:nvSpPr>
          <p:cNvPr id="6" name="Slide Number Placeholder 6"/>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BD4A1EC-60D2-475C-954A-648C75C3230A}" type="slidenum">
              <a:rPr lang="en-US" altLang="en-US" sz="1400">
                <a:latin typeface="Tahoma" panose="020B0604030504040204" pitchFamily="34" charset="0"/>
              </a:rPr>
              <a:pPr eaLnBrk="1" hangingPunct="1"/>
              <a:t>61</a:t>
            </a:fld>
            <a:endParaRPr lang="en-US" altLang="en-US" sz="1400" dirty="0">
              <a:latin typeface="Tahoma" panose="020B0604030504040204" pitchFamily="34" charset="0"/>
            </a:endParaRPr>
          </a:p>
        </p:txBody>
      </p:sp>
      <p:sp>
        <p:nvSpPr>
          <p:cNvPr id="66564" name="Rectangle 4"/>
          <p:cNvSpPr>
            <a:spLocks noGrp="1" noChangeArrowheads="1"/>
          </p:cNvSpPr>
          <p:nvPr>
            <p:ph type="title"/>
          </p:nvPr>
        </p:nvSpPr>
        <p:spPr/>
        <p:txBody>
          <a:bodyPr/>
          <a:lstStyle/>
          <a:p>
            <a:pPr eaLnBrk="1" hangingPunct="1"/>
            <a:r>
              <a:rPr lang="en-US" altLang="en-US" dirty="0"/>
              <a:t>Student as Object</a:t>
            </a:r>
          </a:p>
        </p:txBody>
      </p:sp>
      <p:sp>
        <p:nvSpPr>
          <p:cNvPr id="66565" name="Rectangle 5"/>
          <p:cNvSpPr>
            <a:spLocks noGrp="1" noChangeArrowheads="1"/>
          </p:cNvSpPr>
          <p:nvPr>
            <p:ph type="body" sz="half" idx="1"/>
          </p:nvPr>
        </p:nvSpPr>
        <p:spPr>
          <a:xfrm>
            <a:off x="1600201" y="2017713"/>
            <a:ext cx="4463265" cy="4114800"/>
          </a:xfrm>
        </p:spPr>
        <p:txBody>
          <a:bodyPr/>
          <a:lstStyle/>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gpa.py</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Program to find student with highest GPA</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class Student:</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__</a:t>
            </a:r>
            <a:r>
              <a:rPr lang="en-US" altLang="en-US" sz="1200" dirty="0" err="1">
                <a:latin typeface="Courier New" panose="02070309020205020404" pitchFamily="49" charset="0"/>
                <a:cs typeface="Courier New" panose="02070309020205020404" pitchFamily="49" charset="0"/>
              </a:rPr>
              <a:t>init</a:t>
            </a:r>
            <a:r>
              <a:rPr lang="en-US" altLang="en-US" sz="1200" dirty="0">
                <a:latin typeface="Courier New" panose="02070309020205020404" pitchFamily="49" charset="0"/>
                <a:cs typeface="Courier New" panose="02070309020205020404" pitchFamily="49" charset="0"/>
              </a:rPr>
              <a:t>__(self, name, hours, </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self.name = name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self.hours</a:t>
            </a:r>
            <a:r>
              <a:rPr lang="en-US" altLang="en-US" sz="1200" dirty="0">
                <a:latin typeface="Courier New" panose="02070309020205020404" pitchFamily="49" charset="0"/>
                <a:cs typeface="Courier New" panose="02070309020205020404" pitchFamily="49" charset="0"/>
              </a:rPr>
              <a:t> = float(hours)</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self.qpoints</a:t>
            </a:r>
            <a:r>
              <a:rPr lang="en-US" altLang="en-US" sz="1200" dirty="0">
                <a:latin typeface="Courier New" panose="02070309020205020404" pitchFamily="49" charset="0"/>
                <a:cs typeface="Courier New" panose="02070309020205020404" pitchFamily="49" charset="0"/>
              </a:rPr>
              <a:t> = float(</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getName</a:t>
            </a:r>
            <a:r>
              <a:rPr lang="en-US" altLang="en-US" sz="1200" dirty="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return self.name</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getHours</a:t>
            </a:r>
            <a:r>
              <a:rPr lang="en-US" altLang="en-US" sz="1200" dirty="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return </a:t>
            </a:r>
            <a:r>
              <a:rPr lang="en-US" altLang="en-US" sz="1200" dirty="0" err="1">
                <a:latin typeface="Courier New" panose="02070309020205020404" pitchFamily="49" charset="0"/>
                <a:cs typeface="Courier New" panose="02070309020205020404" pitchFamily="49" charset="0"/>
              </a:rPr>
              <a:t>self.hours</a:t>
            </a: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getQPoints</a:t>
            </a:r>
            <a:r>
              <a:rPr lang="en-US" altLang="en-US" sz="1200" dirty="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return </a:t>
            </a:r>
            <a:r>
              <a:rPr lang="en-US" altLang="en-US" sz="1200" dirty="0" err="1">
                <a:latin typeface="Courier New" panose="02070309020205020404" pitchFamily="49" charset="0"/>
                <a:cs typeface="Courier New" panose="02070309020205020404" pitchFamily="49" charset="0"/>
              </a:rPr>
              <a:t>self.qpoints</a:t>
            </a: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gpa</a:t>
            </a:r>
            <a:r>
              <a:rPr lang="en-US" altLang="en-US" sz="1200" dirty="0">
                <a:latin typeface="Courier New" panose="02070309020205020404" pitchFamily="49" charset="0"/>
                <a:cs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return </a:t>
            </a:r>
            <a:r>
              <a:rPr lang="en-US" altLang="en-US" sz="1200" dirty="0" err="1">
                <a:latin typeface="Courier New" panose="02070309020205020404" pitchFamily="49" charset="0"/>
                <a:cs typeface="Courier New" panose="02070309020205020404" pitchFamily="49" charset="0"/>
              </a:rPr>
              <a:t>self.qpoints</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self.hours</a:t>
            </a: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endParaRPr lang="en-US" altLang="en-US" sz="1000" dirty="0"/>
          </a:p>
        </p:txBody>
      </p:sp>
      <p:sp>
        <p:nvSpPr>
          <p:cNvPr id="66566" name="Rectangle 6"/>
          <p:cNvSpPr>
            <a:spLocks noGrp="1" noChangeArrowheads="1"/>
          </p:cNvSpPr>
          <p:nvPr>
            <p:ph type="body" sz="half" idx="2"/>
          </p:nvPr>
        </p:nvSpPr>
        <p:spPr>
          <a:xfrm>
            <a:off x="6019800" y="2017713"/>
            <a:ext cx="5715000" cy="4114800"/>
          </a:xfrm>
        </p:spPr>
        <p:txBody>
          <a:bodyPr/>
          <a:lstStyle/>
          <a:p>
            <a:pPr eaLnBrk="1" hangingPunct="1">
              <a:lnSpc>
                <a:spcPct val="80000"/>
              </a:lnSpc>
              <a:buNone/>
            </a:pP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makeStudent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infoStr</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None/>
            </a:pPr>
            <a:r>
              <a:rPr lang="en-US" altLang="en-US" sz="1200" dirty="0">
                <a:latin typeface="Courier New" panose="02070309020205020404" pitchFamily="49" charset="0"/>
                <a:cs typeface="Courier New" panose="02070309020205020404" pitchFamily="49" charset="0"/>
              </a:rPr>
              <a:t>    name, hours, </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 = </a:t>
            </a:r>
            <a:r>
              <a:rPr lang="en-US" altLang="en-US" sz="1200" dirty="0" err="1">
                <a:latin typeface="Courier New" panose="02070309020205020404" pitchFamily="49" charset="0"/>
                <a:cs typeface="Courier New" panose="02070309020205020404" pitchFamily="49" charset="0"/>
              </a:rPr>
              <a:t>infoStr.split</a:t>
            </a:r>
            <a:r>
              <a:rPr lang="en-US" altLang="en-US" sz="1200" dirty="0">
                <a:latin typeface="Courier New" panose="02070309020205020404" pitchFamily="49" charset="0"/>
                <a:cs typeface="Courier New" panose="02070309020205020404" pitchFamily="49" charset="0"/>
              </a:rPr>
              <a:t>("\t")</a:t>
            </a:r>
          </a:p>
          <a:p>
            <a:pPr eaLnBrk="1" hangingPunct="1">
              <a:lnSpc>
                <a:spcPct val="80000"/>
              </a:lnSpc>
              <a:buNone/>
            </a:pPr>
            <a:r>
              <a:rPr lang="en-US" altLang="en-US" sz="1200" dirty="0">
                <a:latin typeface="Courier New" panose="02070309020205020404" pitchFamily="49" charset="0"/>
                <a:cs typeface="Courier New" panose="02070309020205020404" pitchFamily="49" charset="0"/>
              </a:rPr>
              <a:t>    return Student(name, hours, </a:t>
            </a:r>
            <a:r>
              <a:rPr lang="en-US" altLang="en-US" sz="1200" dirty="0" err="1">
                <a:latin typeface="Courier New" panose="02070309020205020404" pitchFamily="49" charset="0"/>
                <a:cs typeface="Courier New" panose="02070309020205020404" pitchFamily="49" charset="0"/>
              </a:rPr>
              <a:t>qpoints</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err="1">
                <a:latin typeface="Courier New" panose="02070309020205020404" pitchFamily="49" charset="0"/>
                <a:cs typeface="Courier New" panose="02070309020205020404" pitchFamily="49" charset="0"/>
              </a:rPr>
              <a:t>def</a:t>
            </a:r>
            <a:r>
              <a:rPr lang="en-US" altLang="en-US" sz="1200" dirty="0">
                <a:latin typeface="Courier New" panose="02070309020205020404" pitchFamily="49" charset="0"/>
                <a:cs typeface="Courier New" panose="02070309020205020404" pitchFamily="49" charset="0"/>
              </a:rPr>
              <a:t> main():</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filename = input("Enter the name of the grade file: ")</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with open(filename, 'r’) as </a:t>
            </a:r>
            <a:r>
              <a:rPr lang="en-US" altLang="en-US" sz="1200" dirty="0" err="1">
                <a:latin typeface="Courier New" panose="02070309020205020404" pitchFamily="49" charset="0"/>
                <a:cs typeface="Courier New" panose="02070309020205020404" pitchFamily="49" charset="0"/>
              </a:rPr>
              <a:t>infile</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best = </a:t>
            </a:r>
            <a:r>
              <a:rPr lang="en-US" altLang="en-US" sz="1200" dirty="0" err="1">
                <a:latin typeface="Courier New" panose="02070309020205020404" pitchFamily="49" charset="0"/>
                <a:cs typeface="Courier New" panose="02070309020205020404" pitchFamily="49" charset="0"/>
              </a:rPr>
              <a:t>makeStudent</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filename.readline</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for line in </a:t>
            </a:r>
            <a:r>
              <a:rPr lang="en-US" altLang="en-US" sz="1200" dirty="0" err="1">
                <a:latin typeface="Courier New" panose="02070309020205020404" pitchFamily="49" charset="0"/>
                <a:cs typeface="Courier New" panose="02070309020205020404" pitchFamily="49" charset="0"/>
              </a:rPr>
              <a:t>infile</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s = </a:t>
            </a:r>
            <a:r>
              <a:rPr lang="en-US" altLang="en-US" sz="1200" dirty="0" err="1">
                <a:latin typeface="Courier New" panose="02070309020205020404" pitchFamily="49" charset="0"/>
                <a:cs typeface="Courier New" panose="02070309020205020404" pitchFamily="49" charset="0"/>
              </a:rPr>
              <a:t>makeStudent</a:t>
            </a:r>
            <a:r>
              <a:rPr lang="en-US" altLang="en-US" sz="1200" dirty="0">
                <a:latin typeface="Courier New" panose="02070309020205020404" pitchFamily="49" charset="0"/>
                <a:cs typeface="Courier New" panose="02070309020205020404" pitchFamily="49" charset="0"/>
              </a:rPr>
              <a:t>(line)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if </a:t>
            </a:r>
            <a:r>
              <a:rPr lang="en-US" altLang="en-US" sz="1200" dirty="0" err="1">
                <a:latin typeface="Courier New" panose="02070309020205020404" pitchFamily="49" charset="0"/>
                <a:cs typeface="Courier New" panose="02070309020205020404" pitchFamily="49" charset="0"/>
              </a:rPr>
              <a:t>s.gpa</a:t>
            </a:r>
            <a:r>
              <a:rPr lang="en-US" altLang="en-US" sz="1200" dirty="0">
                <a:latin typeface="Courier New" panose="02070309020205020404" pitchFamily="49" charset="0"/>
                <a:cs typeface="Courier New" panose="02070309020205020404" pitchFamily="49" charset="0"/>
              </a:rPr>
              <a:t>() &gt; </a:t>
            </a:r>
            <a:r>
              <a:rPr lang="en-US" altLang="en-US" sz="1200" dirty="0" err="1">
                <a:latin typeface="Courier New" panose="02070309020205020404" pitchFamily="49" charset="0"/>
                <a:cs typeface="Courier New" panose="02070309020205020404" pitchFamily="49" charset="0"/>
              </a:rPr>
              <a:t>best.gpa</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best = s</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print("The best student is:", </a:t>
            </a:r>
            <a:r>
              <a:rPr lang="en-US" altLang="en-US" sz="1200" dirty="0" err="1">
                <a:latin typeface="Courier New" panose="02070309020205020404" pitchFamily="49" charset="0"/>
                <a:cs typeface="Courier New" panose="02070309020205020404" pitchFamily="49" charset="0"/>
              </a:rPr>
              <a:t>best.getName</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print ("hours:", </a:t>
            </a:r>
            <a:r>
              <a:rPr lang="en-US" altLang="en-US" sz="1200" dirty="0" err="1">
                <a:latin typeface="Courier New" panose="02070309020205020404" pitchFamily="49" charset="0"/>
                <a:cs typeface="Courier New" panose="02070309020205020404" pitchFamily="49" charset="0"/>
              </a:rPr>
              <a:t>best.getHours</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print("GPA:", </a:t>
            </a:r>
            <a:r>
              <a:rPr lang="en-US" altLang="en-US" sz="1200" dirty="0" err="1">
                <a:latin typeface="Courier New" panose="02070309020205020404" pitchFamily="49" charset="0"/>
                <a:cs typeface="Courier New" panose="02070309020205020404" pitchFamily="49" charset="0"/>
              </a:rPr>
              <a:t>best.gpa</a:t>
            </a:r>
            <a:r>
              <a:rPr lang="en-US" altLang="en-US" sz="1200" dirty="0">
                <a:latin typeface="Courier New" panose="02070309020205020404" pitchFamily="49" charset="0"/>
                <a:cs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cs typeface="Courier New" panose="02070309020205020404" pitchFamily="49" charset="0"/>
            </a:endParaRP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if __name__ == '__main__':</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cs typeface="Courier New" panose="02070309020205020404" pitchFamily="49" charset="0"/>
              </a:rPr>
              <a:t>    main()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143CEB1-6315-BA68-6F5B-C0B4FFE72860}"/>
              </a:ext>
            </a:extLst>
          </p:cNvPr>
          <p:cNvSpPr>
            <a:spLocks noGrp="1"/>
          </p:cNvSpPr>
          <p:nvPr>
            <p:ph type="title"/>
          </p:nvPr>
        </p:nvSpPr>
        <p:spPr/>
        <p:txBody>
          <a:bodyPr/>
          <a:lstStyle/>
          <a:p>
            <a:r>
              <a:rPr lang="en-US" dirty="0"/>
              <a:t>Lists of Objects</a:t>
            </a:r>
          </a:p>
        </p:txBody>
      </p:sp>
      <p:sp>
        <p:nvSpPr>
          <p:cNvPr id="10" name="Content Placeholder 9">
            <a:extLst>
              <a:ext uri="{FF2B5EF4-FFF2-40B4-BE49-F238E27FC236}">
                <a16:creationId xmlns:a16="http://schemas.microsoft.com/office/drawing/2014/main" id="{2E826BB8-8BBB-35CE-82E8-82E990F663CE}"/>
              </a:ext>
            </a:extLst>
          </p:cNvPr>
          <p:cNvSpPr>
            <a:spLocks noGrp="1"/>
          </p:cNvSpPr>
          <p:nvPr>
            <p:ph idx="1"/>
          </p:nvPr>
        </p:nvSpPr>
        <p:spPr/>
        <p:txBody>
          <a:bodyPr/>
          <a:lstStyle/>
          <a:p>
            <a:r>
              <a:rPr lang="en-US" dirty="0"/>
              <a:t>The list examples we looked at in Chapter 9 all dealt with lists containing simple types, like strings and  numbers.</a:t>
            </a:r>
          </a:p>
          <a:p>
            <a:r>
              <a:rPr lang="en-US" dirty="0"/>
              <a:t>We can also store collections of records!</a:t>
            </a:r>
          </a:p>
        </p:txBody>
      </p:sp>
      <p:sp>
        <p:nvSpPr>
          <p:cNvPr id="5" name="Footer Placeholder 4">
            <a:extLst>
              <a:ext uri="{FF2B5EF4-FFF2-40B4-BE49-F238E27FC236}">
                <a16:creationId xmlns:a16="http://schemas.microsoft.com/office/drawing/2014/main" id="{402DC867-77D1-2124-7E90-FC3DBF6A8366}"/>
              </a:ext>
            </a:extLst>
          </p:cNvPr>
          <p:cNvSpPr>
            <a:spLocks noGrp="1"/>
          </p:cNvSpPr>
          <p:nvPr>
            <p:ph type="ftr" sz="quarter" idx="11"/>
          </p:nvPr>
        </p:nvSpPr>
        <p:spPr/>
        <p:txBody>
          <a:bodyPr/>
          <a:lstStyle/>
          <a:p>
            <a:pPr>
              <a:defRPr/>
            </a:pPr>
            <a:r>
              <a:rPr lang="en-US"/>
              <a:t>Python Programming, 4/e</a:t>
            </a:r>
          </a:p>
        </p:txBody>
      </p:sp>
      <p:sp>
        <p:nvSpPr>
          <p:cNvPr id="6" name="Slide Number Placeholder 5">
            <a:extLst>
              <a:ext uri="{FF2B5EF4-FFF2-40B4-BE49-F238E27FC236}">
                <a16:creationId xmlns:a16="http://schemas.microsoft.com/office/drawing/2014/main" id="{0BC66CDA-AA18-CAB6-3C6C-175E4A0C0A1E}"/>
              </a:ext>
            </a:extLst>
          </p:cNvPr>
          <p:cNvSpPr>
            <a:spLocks noGrp="1"/>
          </p:cNvSpPr>
          <p:nvPr>
            <p:ph type="sldNum" sz="quarter" idx="12"/>
          </p:nvPr>
        </p:nvSpPr>
        <p:spPr/>
        <p:txBody>
          <a:bodyPr/>
          <a:lstStyle/>
          <a:p>
            <a:fld id="{5D97D848-811F-48F0-A37D-BF68EBC46C39}" type="slidenum">
              <a:rPr lang="en-US" altLang="en-US" smtClean="0"/>
              <a:pPr/>
              <a:t>62</a:t>
            </a:fld>
            <a:endParaRPr lang="en-US" altLang="en-US"/>
          </a:p>
        </p:txBody>
      </p:sp>
    </p:spTree>
    <p:extLst>
      <p:ext uri="{BB962C8B-B14F-4D97-AF65-F5344CB8AC3E}">
        <p14:creationId xmlns:p14="http://schemas.microsoft.com/office/powerpoint/2010/main" val="34250859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C24-07F2-CA17-AC53-74D7EA61075A}"/>
              </a:ext>
            </a:extLst>
          </p:cNvPr>
          <p:cNvSpPr>
            <a:spLocks noGrp="1"/>
          </p:cNvSpPr>
          <p:nvPr>
            <p:ph type="title"/>
          </p:nvPr>
        </p:nvSpPr>
        <p:spPr/>
        <p:txBody>
          <a:bodyPr/>
          <a:lstStyle/>
          <a:p>
            <a:r>
              <a:rPr lang="en-US" dirty="0"/>
              <a:t>Lists of Objects</a:t>
            </a:r>
          </a:p>
        </p:txBody>
      </p:sp>
      <p:sp>
        <p:nvSpPr>
          <p:cNvPr id="3" name="Content Placeholder 2">
            <a:extLst>
              <a:ext uri="{FF2B5EF4-FFF2-40B4-BE49-F238E27FC236}">
                <a16:creationId xmlns:a16="http://schemas.microsoft.com/office/drawing/2014/main" id="{BC16AD3A-4EB9-0D3F-BBB1-B4B766EF8FFD}"/>
              </a:ext>
            </a:extLst>
          </p:cNvPr>
          <p:cNvSpPr>
            <a:spLocks noGrp="1"/>
          </p:cNvSpPr>
          <p:nvPr>
            <p:ph idx="1"/>
          </p:nvPr>
        </p:nvSpPr>
        <p:spPr/>
        <p:txBody>
          <a:bodyPr/>
          <a:lstStyle/>
          <a:p>
            <a:r>
              <a:rPr lang="en-US" dirty="0"/>
              <a:t>One of the most common operations performed on this kind of data is sorting.</a:t>
            </a:r>
          </a:p>
          <a:p>
            <a:pPr lvl="1"/>
            <a:r>
              <a:rPr lang="en-US" dirty="0"/>
              <a:t>Academic advisors might want data sorted alphabetically by name.</a:t>
            </a:r>
          </a:p>
          <a:p>
            <a:pPr lvl="1"/>
            <a:r>
              <a:rPr lang="en-US" dirty="0"/>
              <a:t>To determine which students have enough earned credit to graduate, it might be sorted by credit hours.</a:t>
            </a:r>
          </a:p>
          <a:p>
            <a:pPr lvl="1"/>
            <a:r>
              <a:rPr lang="en-US" dirty="0"/>
              <a:t>To determine those students in the top 10% of the class, it might be sorted by </a:t>
            </a:r>
            <a:r>
              <a:rPr lang="en-US" dirty="0" err="1"/>
              <a:t>gpa</a:t>
            </a:r>
            <a:r>
              <a:rPr lang="en-US" dirty="0"/>
              <a:t>.</a:t>
            </a:r>
          </a:p>
        </p:txBody>
      </p:sp>
      <p:sp>
        <p:nvSpPr>
          <p:cNvPr id="4" name="Footer Placeholder 3">
            <a:extLst>
              <a:ext uri="{FF2B5EF4-FFF2-40B4-BE49-F238E27FC236}">
                <a16:creationId xmlns:a16="http://schemas.microsoft.com/office/drawing/2014/main" id="{C24E9254-0B52-8A9D-B409-2344DDA32751}"/>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2DB463B7-13CD-D9D7-0F49-5075CF90355D}"/>
              </a:ext>
            </a:extLst>
          </p:cNvPr>
          <p:cNvSpPr>
            <a:spLocks noGrp="1"/>
          </p:cNvSpPr>
          <p:nvPr>
            <p:ph type="sldNum" sz="quarter" idx="12"/>
          </p:nvPr>
        </p:nvSpPr>
        <p:spPr/>
        <p:txBody>
          <a:bodyPr/>
          <a:lstStyle/>
          <a:p>
            <a:fld id="{B94522B2-581F-4BE7-B8B1-84B87A6A2D33}" type="slidenum">
              <a:rPr lang="en-US" altLang="en-US" smtClean="0"/>
              <a:pPr/>
              <a:t>63</a:t>
            </a:fld>
            <a:endParaRPr lang="en-US" altLang="en-US"/>
          </a:p>
        </p:txBody>
      </p:sp>
    </p:spTree>
    <p:extLst>
      <p:ext uri="{BB962C8B-B14F-4D97-AF65-F5344CB8AC3E}">
        <p14:creationId xmlns:p14="http://schemas.microsoft.com/office/powerpoint/2010/main" val="6268450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CC15-AEFF-04C0-59CA-1FF13B3A4AB5}"/>
              </a:ext>
            </a:extLst>
          </p:cNvPr>
          <p:cNvSpPr>
            <a:spLocks noGrp="1"/>
          </p:cNvSpPr>
          <p:nvPr>
            <p:ph type="title"/>
          </p:nvPr>
        </p:nvSpPr>
        <p:spPr/>
        <p:txBody>
          <a:bodyPr/>
          <a:lstStyle/>
          <a:p>
            <a:r>
              <a:rPr lang="en-US" dirty="0"/>
              <a:t>Lists of Objects</a:t>
            </a:r>
          </a:p>
        </p:txBody>
      </p:sp>
      <p:sp>
        <p:nvSpPr>
          <p:cNvPr id="3" name="Content Placeholder 2">
            <a:extLst>
              <a:ext uri="{FF2B5EF4-FFF2-40B4-BE49-F238E27FC236}">
                <a16:creationId xmlns:a16="http://schemas.microsoft.com/office/drawing/2014/main" id="{2D440B68-578D-222D-BF82-22244D708C54}"/>
              </a:ext>
            </a:extLst>
          </p:cNvPr>
          <p:cNvSpPr>
            <a:spLocks noGrp="1"/>
          </p:cNvSpPr>
          <p:nvPr>
            <p:ph idx="1"/>
          </p:nvPr>
        </p:nvSpPr>
        <p:spPr/>
        <p:txBody>
          <a:bodyPr/>
          <a:lstStyle/>
          <a:p>
            <a:r>
              <a:rPr lang="en-US" dirty="0"/>
              <a:t>The basic algorithm will be very simple:</a:t>
            </a:r>
          </a:p>
          <a:p>
            <a:pPr marL="0" indent="0">
              <a:buNone/>
            </a:pPr>
            <a:r>
              <a:rPr lang="en-US" sz="2400" dirty="0">
                <a:latin typeface="Courier New" panose="02070309020205020404" pitchFamily="49" charset="0"/>
                <a:cs typeface="Courier New" panose="02070309020205020404" pitchFamily="49" charset="0"/>
              </a:rPr>
              <a:t>Get the name of the input file from the user</a:t>
            </a:r>
          </a:p>
          <a:p>
            <a:pPr marL="0" indent="0">
              <a:buNone/>
            </a:pPr>
            <a:r>
              <a:rPr lang="en-US" sz="2400" dirty="0">
                <a:latin typeface="Courier New" panose="02070309020205020404" pitchFamily="49" charset="0"/>
                <a:cs typeface="Courier New" panose="02070309020205020404" pitchFamily="49" charset="0"/>
              </a:rPr>
              <a:t>Read student information into a list</a:t>
            </a:r>
          </a:p>
          <a:p>
            <a:pPr marL="0" indent="0">
              <a:buNone/>
            </a:pPr>
            <a:r>
              <a:rPr lang="en-US" sz="2400" dirty="0">
                <a:latin typeface="Courier New" panose="02070309020205020404" pitchFamily="49" charset="0"/>
                <a:cs typeface="Courier New" panose="02070309020205020404" pitchFamily="49" charset="0"/>
              </a:rPr>
              <a:t>Sort the list by GPA</a:t>
            </a:r>
          </a:p>
          <a:p>
            <a:pPr marL="0" indent="0">
              <a:buNone/>
            </a:pPr>
            <a:r>
              <a:rPr lang="en-US" sz="2400" dirty="0">
                <a:latin typeface="Courier New" panose="02070309020205020404" pitchFamily="49" charset="0"/>
                <a:cs typeface="Courier New" panose="02070309020205020404" pitchFamily="49" charset="0"/>
              </a:rPr>
              <a:t>Get the name of the output file from the user</a:t>
            </a:r>
          </a:p>
          <a:p>
            <a:pPr marL="0" indent="0">
              <a:buNone/>
            </a:pPr>
            <a:r>
              <a:rPr lang="en-US" sz="2400" dirty="0">
                <a:latin typeface="Courier New" panose="02070309020205020404" pitchFamily="49" charset="0"/>
                <a:cs typeface="Courier New" panose="02070309020205020404" pitchFamily="49" charset="0"/>
              </a:rPr>
              <a:t>Write the student information from the list into a file</a:t>
            </a:r>
          </a:p>
        </p:txBody>
      </p:sp>
      <p:sp>
        <p:nvSpPr>
          <p:cNvPr id="4" name="Footer Placeholder 3">
            <a:extLst>
              <a:ext uri="{FF2B5EF4-FFF2-40B4-BE49-F238E27FC236}">
                <a16:creationId xmlns:a16="http://schemas.microsoft.com/office/drawing/2014/main" id="{DF77B2B2-506D-36CE-848D-48DEE8678FA4}"/>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B7BE554-5A36-0040-0CEF-5189B3EEC69B}"/>
              </a:ext>
            </a:extLst>
          </p:cNvPr>
          <p:cNvSpPr>
            <a:spLocks noGrp="1"/>
          </p:cNvSpPr>
          <p:nvPr>
            <p:ph type="sldNum" sz="quarter" idx="12"/>
          </p:nvPr>
        </p:nvSpPr>
        <p:spPr/>
        <p:txBody>
          <a:bodyPr/>
          <a:lstStyle/>
          <a:p>
            <a:fld id="{B94522B2-581F-4BE7-B8B1-84B87A6A2D33}" type="slidenum">
              <a:rPr lang="en-US" altLang="en-US" smtClean="0"/>
              <a:pPr/>
              <a:t>64</a:t>
            </a:fld>
            <a:endParaRPr lang="en-US" altLang="en-US"/>
          </a:p>
        </p:txBody>
      </p:sp>
    </p:spTree>
    <p:extLst>
      <p:ext uri="{BB962C8B-B14F-4D97-AF65-F5344CB8AC3E}">
        <p14:creationId xmlns:p14="http://schemas.microsoft.com/office/powerpoint/2010/main" val="2644859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4120-57B6-A6D9-33CF-6751BA98FD96}"/>
              </a:ext>
            </a:extLst>
          </p:cNvPr>
          <p:cNvSpPr>
            <a:spLocks noGrp="1"/>
          </p:cNvSpPr>
          <p:nvPr>
            <p:ph type="title"/>
          </p:nvPr>
        </p:nvSpPr>
        <p:spPr/>
        <p:txBody>
          <a:bodyPr/>
          <a:lstStyle/>
          <a:p>
            <a:r>
              <a:rPr lang="en-US" dirty="0"/>
              <a:t>Lists of Objects</a:t>
            </a:r>
          </a:p>
        </p:txBody>
      </p:sp>
      <p:sp>
        <p:nvSpPr>
          <p:cNvPr id="3" name="Content Placeholder 2">
            <a:extLst>
              <a:ext uri="{FF2B5EF4-FFF2-40B4-BE49-F238E27FC236}">
                <a16:creationId xmlns:a16="http://schemas.microsoft.com/office/drawing/2014/main" id="{CC823668-91F9-4D18-DFAE-9EA3060D3674}"/>
              </a:ext>
            </a:extLst>
          </p:cNvPr>
          <p:cNvSpPr>
            <a:spLocks noGrp="1"/>
          </p:cNvSpPr>
          <p:nvPr>
            <p:ph idx="1"/>
          </p:nvPr>
        </p:nvSpPr>
        <p:spPr>
          <a:xfrm>
            <a:off x="1576916" y="2017713"/>
            <a:ext cx="10615083" cy="4114800"/>
          </a:xfrm>
        </p:spPr>
        <p:txBody>
          <a:bodyPr/>
          <a:lstStyle/>
          <a:p>
            <a:r>
              <a:rPr lang="en-US" dirty="0"/>
              <a:t>Let’s start with the file processing</a:t>
            </a:r>
          </a:p>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readStudents</a:t>
            </a:r>
            <a:r>
              <a:rPr lang="en-US" sz="2400" dirty="0">
                <a:latin typeface="Courier New" panose="02070309020205020404" pitchFamily="49" charset="0"/>
                <a:cs typeface="Courier New" panose="02070309020205020404" pitchFamily="49" charset="0"/>
              </a:rPr>
              <a:t>(filename):</a:t>
            </a:r>
          </a:p>
          <a:p>
            <a:pPr marL="0" indent="0">
              <a:buNone/>
            </a:pPr>
            <a:r>
              <a:rPr lang="en-US" sz="2400" dirty="0">
                <a:latin typeface="Courier New" panose="02070309020205020404" pitchFamily="49" charset="0"/>
                <a:cs typeface="Courier New" panose="02070309020205020404" pitchFamily="49" charset="0"/>
              </a:rPr>
              <a:t>    with open(filename, 'r') as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students = [</a:t>
            </a:r>
            <a:r>
              <a:rPr lang="en-US" sz="2400" dirty="0" err="1">
                <a:latin typeface="Courier New" panose="02070309020205020404" pitchFamily="49" charset="0"/>
                <a:cs typeface="Courier New" panose="02070309020205020404" pitchFamily="49" charset="0"/>
              </a:rPr>
              <a:t>makeStudent</a:t>
            </a:r>
            <a:r>
              <a:rPr lang="en-US" sz="2400" dirty="0">
                <a:latin typeface="Courier New" panose="02070309020205020404" pitchFamily="49" charset="0"/>
                <a:cs typeface="Courier New" panose="02070309020205020404" pitchFamily="49" charset="0"/>
              </a:rPr>
              <a:t>(line) for line in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return students</a:t>
            </a:r>
          </a:p>
          <a:p>
            <a:r>
              <a:rPr lang="en-US" dirty="0">
                <a:cs typeface="Courier New" panose="02070309020205020404" pitchFamily="49" charset="0"/>
              </a:rPr>
              <a:t>This function opens the file for reading, then uses a list comprehension to create a list of Student objects, one per line of the file.</a:t>
            </a:r>
          </a:p>
          <a:p>
            <a:r>
              <a:rPr lang="en-US" dirty="0">
                <a:cs typeface="Courier New" panose="02070309020205020404" pitchFamily="49" charset="0"/>
              </a:rPr>
              <a:t>Note that we are ‘borrowing’ the </a:t>
            </a:r>
            <a:r>
              <a:rPr lang="en-US" sz="2800" dirty="0" err="1">
                <a:latin typeface="Courier New" panose="02070309020205020404" pitchFamily="49" charset="0"/>
                <a:cs typeface="Courier New" panose="02070309020205020404" pitchFamily="49" charset="0"/>
              </a:rPr>
              <a:t>makeStudent</a:t>
            </a:r>
            <a:r>
              <a:rPr lang="en-US" dirty="0">
                <a:cs typeface="Courier New" panose="02070309020205020404" pitchFamily="49" charset="0"/>
              </a:rPr>
              <a:t> function!</a:t>
            </a:r>
          </a:p>
        </p:txBody>
      </p:sp>
      <p:sp>
        <p:nvSpPr>
          <p:cNvPr id="4" name="Footer Placeholder 3">
            <a:extLst>
              <a:ext uri="{FF2B5EF4-FFF2-40B4-BE49-F238E27FC236}">
                <a16:creationId xmlns:a16="http://schemas.microsoft.com/office/drawing/2014/main" id="{FA746977-C27E-8FB4-F12D-4EC1FF52DFCB}"/>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FD5DAFBA-5AE7-3E0C-7F68-460BC9D2ED43}"/>
              </a:ext>
            </a:extLst>
          </p:cNvPr>
          <p:cNvSpPr>
            <a:spLocks noGrp="1"/>
          </p:cNvSpPr>
          <p:nvPr>
            <p:ph type="sldNum" sz="quarter" idx="12"/>
          </p:nvPr>
        </p:nvSpPr>
        <p:spPr/>
        <p:txBody>
          <a:bodyPr/>
          <a:lstStyle/>
          <a:p>
            <a:fld id="{B94522B2-581F-4BE7-B8B1-84B87A6A2D33}" type="slidenum">
              <a:rPr lang="en-US" altLang="en-US" smtClean="0"/>
              <a:pPr/>
              <a:t>65</a:t>
            </a:fld>
            <a:endParaRPr lang="en-US" altLang="en-US"/>
          </a:p>
        </p:txBody>
      </p:sp>
    </p:spTree>
    <p:extLst>
      <p:ext uri="{BB962C8B-B14F-4D97-AF65-F5344CB8AC3E}">
        <p14:creationId xmlns:p14="http://schemas.microsoft.com/office/powerpoint/2010/main" val="389390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6BBD-D435-1324-57A0-457D6BA89358}"/>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80CF3685-EB03-1D25-DE9B-8834433494C7}"/>
              </a:ext>
            </a:extLst>
          </p:cNvPr>
          <p:cNvSpPr>
            <a:spLocks noGrp="1"/>
          </p:cNvSpPr>
          <p:nvPr>
            <p:ph idx="1"/>
          </p:nvPr>
        </p:nvSpPr>
        <p:spPr>
          <a:xfrm>
            <a:off x="304800" y="2017712"/>
            <a:ext cx="11887199" cy="4459287"/>
          </a:xfrm>
        </p:spPr>
        <p:txBody>
          <a:bodyPr/>
          <a:lstStyle/>
          <a:p>
            <a:r>
              <a:rPr lang="en-US" dirty="0"/>
              <a:t>Let’s write the function to write the file.</a:t>
            </a:r>
          </a:p>
          <a:p>
            <a:r>
              <a:rPr lang="en-US" dirty="0"/>
              <a:t>Each line of the file should contain three pieces of information (name, credit hours, and quality points), separated by tabs.</a:t>
            </a:r>
          </a:p>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writeStudents</a:t>
            </a:r>
            <a:r>
              <a:rPr lang="en-US" sz="2400" dirty="0">
                <a:latin typeface="Courier New" panose="02070309020205020404" pitchFamily="49" charset="0"/>
                <a:cs typeface="Courier New" panose="02070309020205020404" pitchFamily="49" charset="0"/>
              </a:rPr>
              <a:t>(students, filename):</a:t>
            </a:r>
          </a:p>
          <a:p>
            <a:pPr marL="0" indent="0">
              <a:buNone/>
            </a:pPr>
            <a:r>
              <a:rPr lang="en-US" sz="2400" dirty="0">
                <a:latin typeface="Courier New" panose="02070309020205020404" pitchFamily="49" charset="0"/>
                <a:cs typeface="Courier New" panose="02070309020205020404" pitchFamily="49" charset="0"/>
              </a:rPr>
              <a:t>    # students is a list of Student Objects</a:t>
            </a:r>
          </a:p>
          <a:p>
            <a:pPr marL="0" indent="0">
              <a:buNone/>
            </a:pPr>
            <a:r>
              <a:rPr lang="en-US" sz="2400" dirty="0">
                <a:latin typeface="Courier New" panose="02070309020205020404" pitchFamily="49" charset="0"/>
                <a:cs typeface="Courier New" panose="02070309020205020404" pitchFamily="49" charset="0"/>
              </a:rPr>
              <a:t>    with open(filename, 'w') as </a:t>
            </a:r>
            <a:r>
              <a:rPr lang="en-US" sz="2400" dirty="0" err="1">
                <a:latin typeface="Courier New" panose="02070309020205020404" pitchFamily="49" charset="0"/>
                <a:cs typeface="Courier New" panose="02070309020205020404" pitchFamily="49" charset="0"/>
              </a:rPr>
              <a:t>outfile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print(f"{</a:t>
            </a:r>
            <a:r>
              <a:rPr lang="en-US" sz="2400" dirty="0" err="1">
                <a:latin typeface="Courier New" panose="02070309020205020404" pitchFamily="49" charset="0"/>
                <a:cs typeface="Courier New" panose="02070309020205020404" pitchFamily="49" charset="0"/>
              </a:rPr>
              <a:t>s.getName</a:t>
            </a:r>
            <a:r>
              <a:rPr lang="en-US" sz="2400" dirty="0">
                <a:latin typeface="Courier New" panose="02070309020205020404" pitchFamily="49" charset="0"/>
                <a:cs typeface="Courier New" panose="02070309020205020404" pitchFamily="49" charset="0"/>
              </a:rPr>
              <a:t>()}\t{</a:t>
            </a:r>
            <a:r>
              <a:rPr lang="en-US" sz="2400" dirty="0" err="1">
                <a:latin typeface="Courier New" panose="02070309020205020404" pitchFamily="49" charset="0"/>
                <a:cs typeface="Courier New" panose="02070309020205020404" pitchFamily="49" charset="0"/>
              </a:rPr>
              <a:t>s.getHours</a:t>
            </a:r>
            <a:r>
              <a:rPr lang="en-US" sz="2400" dirty="0">
                <a:latin typeface="Courier New" panose="02070309020205020404" pitchFamily="49" charset="0"/>
                <a:cs typeface="Courier New" panose="02070309020205020404" pitchFamily="49" charset="0"/>
              </a:rPr>
              <a:t>()}\t{</a:t>
            </a:r>
            <a:r>
              <a:rPr lang="en-US" sz="2400" dirty="0" err="1">
                <a:latin typeface="Courier New" panose="02070309020205020404" pitchFamily="49" charset="0"/>
                <a:cs typeface="Courier New" panose="02070309020205020404" pitchFamily="49" charset="0"/>
              </a:rPr>
              <a:t>s.getQPoints</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file=</a:t>
            </a:r>
            <a:r>
              <a:rPr lang="en-US" sz="2400" dirty="0" err="1">
                <a:latin typeface="Courier New" panose="02070309020205020404" pitchFamily="49" charset="0"/>
                <a:cs typeface="Courier New" panose="02070309020205020404" pitchFamily="49" charset="0"/>
              </a:rPr>
              <a:t>outfile</a:t>
            </a:r>
            <a:r>
              <a:rPr lang="en-US" sz="2400" dirty="0">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5F72D7AD-6396-7206-D61E-10B80BA2CDAE}"/>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C7AAE1DA-4706-CC10-74B4-064272C99D07}"/>
              </a:ext>
            </a:extLst>
          </p:cNvPr>
          <p:cNvSpPr>
            <a:spLocks noGrp="1"/>
          </p:cNvSpPr>
          <p:nvPr>
            <p:ph type="sldNum" sz="quarter" idx="12"/>
          </p:nvPr>
        </p:nvSpPr>
        <p:spPr/>
        <p:txBody>
          <a:bodyPr/>
          <a:lstStyle/>
          <a:p>
            <a:fld id="{B94522B2-581F-4BE7-B8B1-84B87A6A2D33}" type="slidenum">
              <a:rPr lang="en-US" altLang="en-US" smtClean="0"/>
              <a:pPr/>
              <a:t>66</a:t>
            </a:fld>
            <a:endParaRPr lang="en-US" altLang="en-US"/>
          </a:p>
        </p:txBody>
      </p:sp>
    </p:spTree>
    <p:extLst>
      <p:ext uri="{BB962C8B-B14F-4D97-AF65-F5344CB8AC3E}">
        <p14:creationId xmlns:p14="http://schemas.microsoft.com/office/powerpoint/2010/main" val="27810522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3114B-4281-86A1-1A91-0BBAF0745345}"/>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91175160-9898-9228-1D4C-3882564A797D}"/>
              </a:ext>
            </a:extLst>
          </p:cNvPr>
          <p:cNvSpPr>
            <a:spLocks noGrp="1"/>
          </p:cNvSpPr>
          <p:nvPr>
            <p:ph idx="1"/>
          </p:nvPr>
        </p:nvSpPr>
        <p:spPr/>
        <p:txBody>
          <a:bodyPr/>
          <a:lstStyle/>
          <a:p>
            <a:r>
              <a:rPr lang="en-US" dirty="0"/>
              <a:t>Now all we need is a way to sort the records by </a:t>
            </a:r>
            <a:r>
              <a:rPr lang="en-US" dirty="0" err="1"/>
              <a:t>gpa</a:t>
            </a:r>
            <a:r>
              <a:rPr lang="en-US" dirty="0"/>
              <a:t>.</a:t>
            </a:r>
          </a:p>
          <a:p>
            <a:r>
              <a:rPr lang="en-US" dirty="0"/>
              <a:t>In the statistics program (Chapter 9), we used the </a:t>
            </a:r>
            <a:r>
              <a:rPr lang="en-US" sz="2800" dirty="0">
                <a:latin typeface="Courier New" panose="02070309020205020404" pitchFamily="49" charset="0"/>
                <a:cs typeface="Courier New" panose="02070309020205020404" pitchFamily="49" charset="0"/>
              </a:rPr>
              <a:t>sort</a:t>
            </a:r>
            <a:r>
              <a:rPr lang="en-US" dirty="0"/>
              <a:t> method to sort a list of numbers. What happens if we try to sort a list of objects?</a:t>
            </a:r>
          </a:p>
        </p:txBody>
      </p:sp>
      <p:sp>
        <p:nvSpPr>
          <p:cNvPr id="4" name="Footer Placeholder 3">
            <a:extLst>
              <a:ext uri="{FF2B5EF4-FFF2-40B4-BE49-F238E27FC236}">
                <a16:creationId xmlns:a16="http://schemas.microsoft.com/office/drawing/2014/main" id="{ECC5CB5C-DB9C-3DD1-ED3E-4B15E98D9052}"/>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FE2B8F3D-3339-23D5-4160-41FFDB910C6D}"/>
              </a:ext>
            </a:extLst>
          </p:cNvPr>
          <p:cNvSpPr>
            <a:spLocks noGrp="1"/>
          </p:cNvSpPr>
          <p:nvPr>
            <p:ph type="sldNum" sz="quarter" idx="12"/>
          </p:nvPr>
        </p:nvSpPr>
        <p:spPr/>
        <p:txBody>
          <a:bodyPr/>
          <a:lstStyle/>
          <a:p>
            <a:fld id="{B94522B2-581F-4BE7-B8B1-84B87A6A2D33}" type="slidenum">
              <a:rPr lang="en-US" altLang="en-US" smtClean="0"/>
              <a:pPr/>
              <a:t>67</a:t>
            </a:fld>
            <a:endParaRPr lang="en-US" altLang="en-US"/>
          </a:p>
        </p:txBody>
      </p:sp>
    </p:spTree>
    <p:extLst>
      <p:ext uri="{BB962C8B-B14F-4D97-AF65-F5344CB8AC3E}">
        <p14:creationId xmlns:p14="http://schemas.microsoft.com/office/powerpoint/2010/main" val="12742244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70CE-FE35-CE68-2515-E9590943D689}"/>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C83F0544-A4E7-0E0C-F599-1F9CDC8201D7}"/>
              </a:ext>
            </a:extLst>
          </p:cNvPr>
          <p:cNvSpPr>
            <a:spLocks noGrp="1"/>
          </p:cNvSpPr>
          <p:nvPr>
            <p:ph idx="1"/>
          </p:nvPr>
        </p:nvSpPr>
        <p:spPr/>
        <p:txBody>
          <a:bodyPr/>
          <a:lstStyle/>
          <a:p>
            <a:r>
              <a:rPr lang="en-US" dirty="0"/>
              <a:t>Python gives us an error message because it does not know how our Student objects should be ordered.</a:t>
            </a:r>
          </a:p>
          <a:p>
            <a:r>
              <a:rPr lang="en-US" dirty="0"/>
              <a:t>We have not defined any implicit ordering for students, and we might want to arrange them in different orders for different purposed.</a:t>
            </a:r>
          </a:p>
          <a:p>
            <a:r>
              <a:rPr lang="en-US" dirty="0"/>
              <a:t>In this example, we want them ranked by GPA; in another context, we may want them in alphabetical order.</a:t>
            </a:r>
          </a:p>
        </p:txBody>
      </p:sp>
      <p:sp>
        <p:nvSpPr>
          <p:cNvPr id="4" name="Footer Placeholder 3">
            <a:extLst>
              <a:ext uri="{FF2B5EF4-FFF2-40B4-BE49-F238E27FC236}">
                <a16:creationId xmlns:a16="http://schemas.microsoft.com/office/drawing/2014/main" id="{4FF96839-0FDB-FCFF-9CE5-093B4F8030EE}"/>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F45CE47-5056-B898-C08F-B86DF355107A}"/>
              </a:ext>
            </a:extLst>
          </p:cNvPr>
          <p:cNvSpPr>
            <a:spLocks noGrp="1"/>
          </p:cNvSpPr>
          <p:nvPr>
            <p:ph type="sldNum" sz="quarter" idx="12"/>
          </p:nvPr>
        </p:nvSpPr>
        <p:spPr/>
        <p:txBody>
          <a:bodyPr/>
          <a:lstStyle/>
          <a:p>
            <a:fld id="{B94522B2-581F-4BE7-B8B1-84B87A6A2D33}" type="slidenum">
              <a:rPr lang="en-US" altLang="en-US" smtClean="0"/>
              <a:pPr/>
              <a:t>68</a:t>
            </a:fld>
            <a:endParaRPr lang="en-US" altLang="en-US"/>
          </a:p>
        </p:txBody>
      </p:sp>
    </p:spTree>
    <p:extLst>
      <p:ext uri="{BB962C8B-B14F-4D97-AF65-F5344CB8AC3E}">
        <p14:creationId xmlns:p14="http://schemas.microsoft.com/office/powerpoint/2010/main" val="452875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6AFE-5DF9-7AD3-A3D9-025F3EE6413F}"/>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E0C70A41-597C-D498-FA38-25AB2B70C5FE}"/>
              </a:ext>
            </a:extLst>
          </p:cNvPr>
          <p:cNvSpPr>
            <a:spLocks noGrp="1"/>
          </p:cNvSpPr>
          <p:nvPr>
            <p:ph idx="1"/>
          </p:nvPr>
        </p:nvSpPr>
        <p:spPr/>
        <p:txBody>
          <a:bodyPr/>
          <a:lstStyle/>
          <a:p>
            <a:r>
              <a:rPr lang="en-US" dirty="0"/>
              <a:t>To put the students in GPA order we’d use the GPA as the </a:t>
            </a:r>
            <a:r>
              <a:rPr lang="en-US" i="1" dirty="0"/>
              <a:t>key</a:t>
            </a:r>
            <a:r>
              <a:rPr lang="en-US" dirty="0"/>
              <a:t> for sorting the students.</a:t>
            </a:r>
          </a:p>
          <a:p>
            <a:r>
              <a:rPr lang="en-US" dirty="0"/>
              <a:t>To put the students into alphabetical order by name, we’d use the name as the </a:t>
            </a:r>
            <a:r>
              <a:rPr lang="en-US" i="1" dirty="0"/>
              <a:t>key</a:t>
            </a:r>
            <a:r>
              <a:rPr lang="en-US" dirty="0"/>
              <a:t>.</a:t>
            </a:r>
          </a:p>
          <a:p>
            <a:r>
              <a:rPr lang="en-US" dirty="0"/>
              <a:t>The built-in sort method gives us a way to specify the key that is used when sorting a list by supplying an optional keyword parameter, </a:t>
            </a:r>
            <a:r>
              <a:rPr lang="en-US" sz="2800" dirty="0">
                <a:latin typeface="Courier New" panose="02070309020205020404" pitchFamily="49" charset="0"/>
                <a:cs typeface="Courier New" panose="02070309020205020404" pitchFamily="49" charset="0"/>
              </a:rPr>
              <a:t>key</a:t>
            </a:r>
            <a:r>
              <a:rPr lang="en-US" dirty="0"/>
              <a:t>, which is a function that computes a key value for each item in the list.</a:t>
            </a:r>
          </a:p>
        </p:txBody>
      </p:sp>
      <p:sp>
        <p:nvSpPr>
          <p:cNvPr id="4" name="Footer Placeholder 3">
            <a:extLst>
              <a:ext uri="{FF2B5EF4-FFF2-40B4-BE49-F238E27FC236}">
                <a16:creationId xmlns:a16="http://schemas.microsoft.com/office/drawing/2014/main" id="{C26BC6D1-1EE5-E6B1-E34E-A0041AFAB01B}"/>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05732B67-BE1C-A640-CA6F-B2E34248BC11}"/>
              </a:ext>
            </a:extLst>
          </p:cNvPr>
          <p:cNvSpPr>
            <a:spLocks noGrp="1"/>
          </p:cNvSpPr>
          <p:nvPr>
            <p:ph type="sldNum" sz="quarter" idx="12"/>
          </p:nvPr>
        </p:nvSpPr>
        <p:spPr/>
        <p:txBody>
          <a:bodyPr/>
          <a:lstStyle/>
          <a:p>
            <a:fld id="{B94522B2-581F-4BE7-B8B1-84B87A6A2D33}" type="slidenum">
              <a:rPr lang="en-US" altLang="en-US" smtClean="0"/>
              <a:pPr/>
              <a:t>69</a:t>
            </a:fld>
            <a:endParaRPr lang="en-US" altLang="en-US"/>
          </a:p>
        </p:txBody>
      </p:sp>
    </p:spTree>
    <p:extLst>
      <p:ext uri="{BB962C8B-B14F-4D97-AF65-F5344CB8AC3E}">
        <p14:creationId xmlns:p14="http://schemas.microsoft.com/office/powerpoint/2010/main" val="45389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EE57CD3-50C1-46E0-A8A7-5E4DCFD110BD}"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sp>
        <p:nvSpPr>
          <p:cNvPr id="9220" name="Rectangle 2"/>
          <p:cNvSpPr>
            <a:spLocks noGrp="1" noChangeArrowheads="1"/>
          </p:cNvSpPr>
          <p:nvPr>
            <p:ph type="title"/>
          </p:nvPr>
        </p:nvSpPr>
        <p:spPr/>
        <p:txBody>
          <a:bodyPr/>
          <a:lstStyle/>
          <a:p>
            <a:pPr eaLnBrk="1" hangingPunct="1"/>
            <a:r>
              <a:rPr lang="en-US" altLang="en-US"/>
              <a:t>Quick Review of Objects</a:t>
            </a:r>
          </a:p>
        </p:txBody>
      </p:sp>
      <p:sp>
        <p:nvSpPr>
          <p:cNvPr id="13315" name="Rectangle 3"/>
          <p:cNvSpPr>
            <a:spLocks noGrp="1" noChangeArrowheads="1"/>
          </p:cNvSpPr>
          <p:nvPr>
            <p:ph type="body" idx="1"/>
          </p:nvPr>
        </p:nvSpPr>
        <p:spPr/>
        <p:txBody>
          <a:bodyPr/>
          <a:lstStyle/>
          <a:p>
            <a:pPr eaLnBrk="1" hangingPunct="1"/>
            <a:r>
              <a:rPr lang="en-US" altLang="en-US" dirty="0"/>
              <a:t>A </a:t>
            </a:r>
            <a:r>
              <a:rPr lang="en-US" altLang="en-US" dirty="0">
                <a:latin typeface="Courier New" panose="02070309020205020404" pitchFamily="49" charset="0"/>
              </a:rPr>
              <a:t>Circle</a:t>
            </a:r>
            <a:r>
              <a:rPr lang="en-US" altLang="en-US" dirty="0"/>
              <a:t> object will have instance variables such as </a:t>
            </a:r>
            <a:r>
              <a:rPr lang="en-US" altLang="en-US" dirty="0">
                <a:latin typeface="Courier New" panose="02070309020205020404" pitchFamily="49" charset="0"/>
              </a:rPr>
              <a:t>center</a:t>
            </a:r>
            <a:r>
              <a:rPr lang="en-US" altLang="en-US" dirty="0"/>
              <a:t>, which remembers the center point of the circle, and </a:t>
            </a:r>
            <a:r>
              <a:rPr lang="en-US" altLang="en-US" dirty="0">
                <a:latin typeface="Courier New" panose="02070309020205020404" pitchFamily="49" charset="0"/>
              </a:rPr>
              <a:t>radius</a:t>
            </a:r>
            <a:r>
              <a:rPr lang="en-US" altLang="en-US" dirty="0"/>
              <a:t>, which stores the length of the circle’s radius.</a:t>
            </a:r>
          </a:p>
          <a:p>
            <a:pPr eaLnBrk="1" hangingPunct="1"/>
            <a:r>
              <a:rPr lang="en-US" altLang="en-US" dirty="0"/>
              <a:t>The </a:t>
            </a:r>
            <a:r>
              <a:rPr lang="en-US" altLang="en-US" dirty="0">
                <a:latin typeface="Courier New" panose="02070309020205020404" pitchFamily="49" charset="0"/>
              </a:rPr>
              <a:t>draw</a:t>
            </a:r>
            <a:r>
              <a:rPr lang="en-US" altLang="en-US" dirty="0"/>
              <a:t> method examines the </a:t>
            </a:r>
            <a:r>
              <a:rPr lang="en-US" altLang="en-US" dirty="0">
                <a:latin typeface="Courier New" panose="02070309020205020404" pitchFamily="49" charset="0"/>
              </a:rPr>
              <a:t>center</a:t>
            </a:r>
            <a:r>
              <a:rPr lang="en-US" altLang="en-US" dirty="0"/>
              <a:t> and </a:t>
            </a:r>
            <a:r>
              <a:rPr lang="en-US" altLang="en-US" dirty="0">
                <a:latin typeface="Courier New" panose="02070309020205020404" pitchFamily="49" charset="0"/>
              </a:rPr>
              <a:t>radius</a:t>
            </a:r>
            <a:r>
              <a:rPr lang="en-US" altLang="en-US" dirty="0"/>
              <a:t> to decide which pixels in a window should be colored.</a:t>
            </a:r>
          </a:p>
          <a:p>
            <a:pPr eaLnBrk="1" hangingPunct="1"/>
            <a:r>
              <a:rPr lang="en-US" altLang="en-US" dirty="0"/>
              <a:t>The </a:t>
            </a:r>
            <a:r>
              <a:rPr lang="en-US" altLang="en-US" dirty="0">
                <a:latin typeface="Courier New" panose="02070309020205020404" pitchFamily="49" charset="0"/>
              </a:rPr>
              <a:t>move</a:t>
            </a:r>
            <a:r>
              <a:rPr lang="en-US" altLang="en-US" dirty="0"/>
              <a:t> method will change the value of </a:t>
            </a:r>
            <a:r>
              <a:rPr lang="en-US" altLang="en-US" dirty="0">
                <a:latin typeface="Courier New" panose="02070309020205020404" pitchFamily="49" charset="0"/>
              </a:rPr>
              <a:t>center</a:t>
            </a:r>
            <a:r>
              <a:rPr lang="en-US" altLang="en-US" dirty="0"/>
              <a:t> to reflect the new position of the circle.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CF22-27A6-345B-23D9-0D675F842DB7}"/>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78F6815C-1B56-01FD-772B-145C29186BCB}"/>
              </a:ext>
            </a:extLst>
          </p:cNvPr>
          <p:cNvSpPr>
            <a:spLocks noGrp="1"/>
          </p:cNvSpPr>
          <p:nvPr>
            <p:ph idx="1"/>
          </p:nvPr>
        </p:nvSpPr>
        <p:spPr/>
        <p:txBody>
          <a:bodyPr/>
          <a:lstStyle/>
          <a:p>
            <a:r>
              <a:rPr lang="en-US" sz="2800" dirty="0">
                <a:latin typeface="Courier New" panose="02070309020205020404" pitchFamily="49" charset="0"/>
                <a:cs typeface="Courier New" panose="02070309020205020404" pitchFamily="49" charset="0"/>
              </a:rPr>
              <a:t>&lt;list&gt;.sort(key=&lt;</a:t>
            </a:r>
            <a:r>
              <a:rPr lang="en-US" sz="2800" dirty="0" err="1">
                <a:latin typeface="Courier New" panose="02070309020205020404" pitchFamily="49" charset="0"/>
                <a:cs typeface="Courier New" panose="02070309020205020404" pitchFamily="49" charset="0"/>
              </a:rPr>
              <a:t>key_function</a:t>
            </a:r>
            <a:r>
              <a:rPr lang="en-US" sz="2800" dirty="0">
                <a:latin typeface="Courier New" panose="02070309020205020404" pitchFamily="49" charset="0"/>
                <a:cs typeface="Courier New" panose="02070309020205020404" pitchFamily="49" charset="0"/>
              </a:rPr>
              <a:t>&gt;)</a:t>
            </a:r>
          </a:p>
          <a:p>
            <a:r>
              <a:rPr lang="en-US" sz="2800" dirty="0" err="1">
                <a:latin typeface="Courier New" panose="02070309020205020404" pitchFamily="49" charset="0"/>
                <a:cs typeface="Courier New" panose="02070309020205020404" pitchFamily="49" charset="0"/>
              </a:rPr>
              <a:t>key_function</a:t>
            </a:r>
            <a:r>
              <a:rPr lang="en-US" sz="2800" dirty="0">
                <a:latin typeface="Courier New" panose="02070309020205020404" pitchFamily="49" charset="0"/>
                <a:cs typeface="Courier New" panose="02070309020205020404" pitchFamily="49" charset="0"/>
              </a:rPr>
              <a:t> </a:t>
            </a:r>
            <a:r>
              <a:rPr lang="en-US" sz="2800" dirty="0">
                <a:cs typeface="Courier New" panose="02070309020205020404" pitchFamily="49" charset="0"/>
              </a:rPr>
              <a:t>must be a function that takes an item from the list as a parameter and returns the key value for that item.</a:t>
            </a:r>
          </a:p>
          <a:p>
            <a:r>
              <a:rPr lang="en-US" sz="2800" dirty="0">
                <a:cs typeface="Courier New" panose="02070309020205020404" pitchFamily="49" charset="0"/>
              </a:rPr>
              <a:t>In our case, the list item will be an instance of </a:t>
            </a:r>
            <a:r>
              <a:rPr lang="en-US" sz="2800" dirty="0">
                <a:latin typeface="Courier New" panose="02070309020205020404" pitchFamily="49" charset="0"/>
                <a:cs typeface="Courier New" panose="02070309020205020404" pitchFamily="49" charset="0"/>
              </a:rPr>
              <a:t>Student</a:t>
            </a:r>
            <a:r>
              <a:rPr lang="en-US" sz="2800" dirty="0">
                <a:cs typeface="Courier New" panose="02070309020205020404" pitchFamily="49" charset="0"/>
              </a:rPr>
              <a:t>, and we want to use GPA as the key. Here’s a suitable key function:</a:t>
            </a:r>
            <a:br>
              <a:rPr lang="en-US" sz="2800" dirty="0">
                <a:cs typeface="Courier New" panose="02070309020205020404" pitchFamily="49" charset="0"/>
              </a:rPr>
            </a:b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use_gpa</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aStudent</a:t>
            </a:r>
            <a:r>
              <a:rPr lang="en-US" sz="2800" dirty="0">
                <a:latin typeface="Courier New" panose="02070309020205020404" pitchFamily="49" charset="0"/>
                <a:cs typeface="Courier New" panose="02070309020205020404" pitchFamily="49" charset="0"/>
              </a:rPr>
              <a:t>):</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aStudent.gpa</a:t>
            </a:r>
            <a:r>
              <a:rPr lang="en-US" sz="28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
        <p:nvSpPr>
          <p:cNvPr id="4" name="Footer Placeholder 3">
            <a:extLst>
              <a:ext uri="{FF2B5EF4-FFF2-40B4-BE49-F238E27FC236}">
                <a16:creationId xmlns:a16="http://schemas.microsoft.com/office/drawing/2014/main" id="{04EE314D-37D4-79FC-DA5C-CF222084243C}"/>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411485D6-915B-45CD-C83A-87AAD5240507}"/>
              </a:ext>
            </a:extLst>
          </p:cNvPr>
          <p:cNvSpPr>
            <a:spLocks noGrp="1"/>
          </p:cNvSpPr>
          <p:nvPr>
            <p:ph type="sldNum" sz="quarter" idx="12"/>
          </p:nvPr>
        </p:nvSpPr>
        <p:spPr/>
        <p:txBody>
          <a:bodyPr/>
          <a:lstStyle/>
          <a:p>
            <a:fld id="{B94522B2-581F-4BE7-B8B1-84B87A6A2D33}" type="slidenum">
              <a:rPr lang="en-US" altLang="en-US" smtClean="0"/>
              <a:pPr/>
              <a:t>70</a:t>
            </a:fld>
            <a:endParaRPr lang="en-US" altLang="en-US"/>
          </a:p>
        </p:txBody>
      </p:sp>
    </p:spTree>
    <p:extLst>
      <p:ext uri="{BB962C8B-B14F-4D97-AF65-F5344CB8AC3E}">
        <p14:creationId xmlns:p14="http://schemas.microsoft.com/office/powerpoint/2010/main" val="3254800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D276-8ED0-037F-AFAF-A07DBCF6F4A7}"/>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D2A9F5DA-7801-1FA7-D958-43BAB94904C3}"/>
              </a:ext>
            </a:extLst>
          </p:cNvPr>
          <p:cNvSpPr>
            <a:spLocks noGrp="1"/>
          </p:cNvSpPr>
          <p:nvPr>
            <p:ph idx="1"/>
          </p:nvPr>
        </p:nvSpPr>
        <p:spPr/>
        <p:txBody>
          <a:bodyPr/>
          <a:lstStyle/>
          <a:p>
            <a:r>
              <a:rPr lang="en-US" dirty="0"/>
              <a:t>This function simply uses the </a:t>
            </a:r>
            <a:r>
              <a:rPr lang="en-US" dirty="0" err="1"/>
              <a:t>gpa</a:t>
            </a:r>
            <a:r>
              <a:rPr lang="en-US" dirty="0"/>
              <a:t> method defined in the Student class to provide the key value.</a:t>
            </a:r>
          </a:p>
          <a:p>
            <a:r>
              <a:rPr lang="en-US" dirty="0"/>
              <a:t>To sort a list of students by </a:t>
            </a:r>
            <a:r>
              <a:rPr lang="en-US" dirty="0" err="1"/>
              <a:t>gpa</a:t>
            </a:r>
            <a:r>
              <a:rPr lang="en-US" dirty="0"/>
              <a:t>:</a:t>
            </a:r>
            <a:br>
              <a:rPr lang="en-US" dirty="0"/>
            </a:br>
            <a:r>
              <a:rPr lang="en-US" sz="2800" dirty="0" err="1">
                <a:latin typeface="Courier New" panose="02070309020205020404" pitchFamily="49" charset="0"/>
                <a:cs typeface="Courier New" panose="02070309020205020404" pitchFamily="49" charset="0"/>
              </a:rPr>
              <a:t>data.sort</a:t>
            </a:r>
            <a:r>
              <a:rPr lang="en-US" sz="2800" dirty="0">
                <a:latin typeface="Courier New" panose="02070309020205020404" pitchFamily="49" charset="0"/>
                <a:cs typeface="Courier New" panose="02070309020205020404" pitchFamily="49" charset="0"/>
              </a:rPr>
              <a:t>(key=</a:t>
            </a:r>
            <a:r>
              <a:rPr lang="en-US" sz="2800" dirty="0" err="1">
                <a:latin typeface="Courier New" panose="02070309020205020404" pitchFamily="49" charset="0"/>
                <a:cs typeface="Courier New" panose="02070309020205020404" pitchFamily="49" charset="0"/>
              </a:rPr>
              <a:t>use_gpa</a:t>
            </a:r>
            <a:r>
              <a:rPr lang="en-US" sz="2800" dirty="0">
                <a:latin typeface="Courier New" panose="02070309020205020404" pitchFamily="49" charset="0"/>
                <a:cs typeface="Courier New" panose="02070309020205020404" pitchFamily="49" charset="0"/>
              </a:rPr>
              <a:t>)</a:t>
            </a:r>
          </a:p>
          <a:p>
            <a:r>
              <a:rPr lang="en-US" dirty="0"/>
              <a:t>Notice that we </a:t>
            </a:r>
            <a:r>
              <a:rPr lang="en-US" b="1" dirty="0"/>
              <a:t>did not</a:t>
            </a:r>
            <a:r>
              <a:rPr lang="en-US" dirty="0"/>
              <a:t> put </a:t>
            </a:r>
            <a:r>
              <a:rPr lang="en-US" dirty="0" err="1"/>
              <a:t>parantheses</a:t>
            </a:r>
            <a:r>
              <a:rPr lang="en-US" dirty="0"/>
              <a:t> on the function name. We don’t want to </a:t>
            </a:r>
            <a:r>
              <a:rPr lang="en-US" i="1" dirty="0"/>
              <a:t>call</a:t>
            </a:r>
            <a:r>
              <a:rPr lang="en-US" dirty="0"/>
              <a:t> the function, we are sending the function to the </a:t>
            </a:r>
            <a:r>
              <a:rPr lang="en-US" sz="2800" dirty="0">
                <a:latin typeface="Courier New" panose="02070309020205020404" pitchFamily="49" charset="0"/>
                <a:cs typeface="Courier New" panose="02070309020205020404" pitchFamily="49" charset="0"/>
              </a:rPr>
              <a:t>sort</a:t>
            </a:r>
            <a:r>
              <a:rPr lang="en-US" dirty="0"/>
              <a:t> method, and it will call the function anytime it needs to compare two items.</a:t>
            </a:r>
          </a:p>
        </p:txBody>
      </p:sp>
      <p:sp>
        <p:nvSpPr>
          <p:cNvPr id="4" name="Footer Placeholder 3">
            <a:extLst>
              <a:ext uri="{FF2B5EF4-FFF2-40B4-BE49-F238E27FC236}">
                <a16:creationId xmlns:a16="http://schemas.microsoft.com/office/drawing/2014/main" id="{DAC95A8A-AF5A-2843-5369-F37E8DAE3773}"/>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58A6773C-51D8-C69A-98D4-0DD34C03E499}"/>
              </a:ext>
            </a:extLst>
          </p:cNvPr>
          <p:cNvSpPr>
            <a:spLocks noGrp="1"/>
          </p:cNvSpPr>
          <p:nvPr>
            <p:ph type="sldNum" sz="quarter" idx="12"/>
          </p:nvPr>
        </p:nvSpPr>
        <p:spPr/>
        <p:txBody>
          <a:bodyPr/>
          <a:lstStyle/>
          <a:p>
            <a:fld id="{B94522B2-581F-4BE7-B8B1-84B87A6A2D33}" type="slidenum">
              <a:rPr lang="en-US" altLang="en-US" smtClean="0"/>
              <a:pPr/>
              <a:t>71</a:t>
            </a:fld>
            <a:endParaRPr lang="en-US" altLang="en-US"/>
          </a:p>
        </p:txBody>
      </p:sp>
    </p:spTree>
    <p:extLst>
      <p:ext uri="{BB962C8B-B14F-4D97-AF65-F5344CB8AC3E}">
        <p14:creationId xmlns:p14="http://schemas.microsoft.com/office/powerpoint/2010/main" val="2955290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6540-5B19-CBC1-A855-DC6492BE1EDE}"/>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B5332EFE-1D87-4379-3223-C13291946623}"/>
              </a:ext>
            </a:extLst>
          </p:cNvPr>
          <p:cNvSpPr>
            <a:spLocks noGrp="1"/>
          </p:cNvSpPr>
          <p:nvPr>
            <p:ph idx="1"/>
          </p:nvPr>
        </p:nvSpPr>
        <p:spPr/>
        <p:txBody>
          <a:bodyPr/>
          <a:lstStyle/>
          <a:p>
            <a:r>
              <a:rPr lang="en-US" dirty="0"/>
              <a:t>We have already written a function that computes the GPA for a student – it’s the </a:t>
            </a:r>
            <a:r>
              <a:rPr lang="en-US" dirty="0" err="1"/>
              <a:t>gpa</a:t>
            </a:r>
            <a:r>
              <a:rPr lang="en-US" dirty="0"/>
              <a:t> method in the Student class!</a:t>
            </a:r>
          </a:p>
          <a:p>
            <a:r>
              <a:rPr lang="en-US" dirty="0"/>
              <a:t>It takes a single parameter (self) and returns the computed </a:t>
            </a:r>
            <a:r>
              <a:rPr lang="en-US" dirty="0" err="1"/>
              <a:t>gpa</a:t>
            </a:r>
            <a:r>
              <a:rPr lang="en-US" dirty="0"/>
              <a:t>.</a:t>
            </a:r>
          </a:p>
          <a:p>
            <a:r>
              <a:rPr lang="en-US" dirty="0"/>
              <a:t>We can use the method as our function!</a:t>
            </a:r>
            <a:br>
              <a:rPr lang="en-US" dirty="0"/>
            </a:br>
            <a:r>
              <a:rPr lang="en-US" sz="2800" dirty="0" err="1">
                <a:latin typeface="Courier New" panose="02070309020205020404" pitchFamily="49" charset="0"/>
                <a:cs typeface="Courier New" panose="02070309020205020404" pitchFamily="49" charset="0"/>
              </a:rPr>
              <a:t>data.sort</a:t>
            </a:r>
            <a:r>
              <a:rPr lang="en-US" sz="2800" dirty="0">
                <a:latin typeface="Courier New" panose="02070309020205020404" pitchFamily="49" charset="0"/>
                <a:cs typeface="Courier New" panose="02070309020205020404" pitchFamily="49" charset="0"/>
              </a:rPr>
              <a:t>(key=</a:t>
            </a:r>
            <a:r>
              <a:rPr lang="en-US" sz="2800" dirty="0" err="1">
                <a:latin typeface="Courier New" panose="02070309020205020404" pitchFamily="49" charset="0"/>
                <a:cs typeface="Courier New" panose="02070309020205020404" pitchFamily="49" charset="0"/>
              </a:rPr>
              <a:t>Student.gpa</a:t>
            </a:r>
            <a:r>
              <a:rPr lang="en-US" sz="28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C685CC49-84EA-A444-FE57-B3884B338004}"/>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01ACD280-2055-6DD8-C1DC-1E3D6A9312D4}"/>
              </a:ext>
            </a:extLst>
          </p:cNvPr>
          <p:cNvSpPr>
            <a:spLocks noGrp="1"/>
          </p:cNvSpPr>
          <p:nvPr>
            <p:ph type="sldNum" sz="quarter" idx="12"/>
          </p:nvPr>
        </p:nvSpPr>
        <p:spPr/>
        <p:txBody>
          <a:bodyPr/>
          <a:lstStyle/>
          <a:p>
            <a:fld id="{B94522B2-581F-4BE7-B8B1-84B87A6A2D33}" type="slidenum">
              <a:rPr lang="en-US" altLang="en-US" smtClean="0"/>
              <a:pPr/>
              <a:t>72</a:t>
            </a:fld>
            <a:endParaRPr lang="en-US" altLang="en-US"/>
          </a:p>
        </p:txBody>
      </p:sp>
    </p:spTree>
    <p:extLst>
      <p:ext uri="{BB962C8B-B14F-4D97-AF65-F5344CB8AC3E}">
        <p14:creationId xmlns:p14="http://schemas.microsoft.com/office/powerpoint/2010/main" val="12910146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FC24-0C37-DA2E-3DFC-72566C574A77}"/>
              </a:ext>
            </a:extLst>
          </p:cNvPr>
          <p:cNvSpPr>
            <a:spLocks noGrp="1"/>
          </p:cNvSpPr>
          <p:nvPr>
            <p:ph type="title"/>
          </p:nvPr>
        </p:nvSpPr>
        <p:spPr/>
        <p:txBody>
          <a:bodyPr/>
          <a:lstStyle/>
          <a:p>
            <a:r>
              <a:rPr lang="en-US" dirty="0"/>
              <a:t>List of Objects</a:t>
            </a:r>
          </a:p>
        </p:txBody>
      </p:sp>
      <p:sp>
        <p:nvSpPr>
          <p:cNvPr id="3" name="Content Placeholder 2">
            <a:extLst>
              <a:ext uri="{FF2B5EF4-FFF2-40B4-BE49-F238E27FC236}">
                <a16:creationId xmlns:a16="http://schemas.microsoft.com/office/drawing/2014/main" id="{8B1AD009-0A07-FAF7-AD96-FEDB1E5E1ADB}"/>
              </a:ext>
            </a:extLst>
          </p:cNvPr>
          <p:cNvSpPr>
            <a:spLocks noGrp="1"/>
          </p:cNvSpPr>
          <p:nvPr>
            <p:ph idx="1"/>
          </p:nvPr>
        </p:nvSpPr>
        <p:spPr/>
        <p:txBody>
          <a:bodyPr/>
          <a:lstStyle/>
          <a:p>
            <a:r>
              <a:rPr lang="en-US" dirty="0"/>
              <a:t>There’s one last twist on sorting.</a:t>
            </a:r>
          </a:p>
          <a:p>
            <a:r>
              <a:rPr lang="en-US" dirty="0"/>
              <a:t>By default, sort will put data into ascending order.</a:t>
            </a:r>
          </a:p>
          <a:p>
            <a:r>
              <a:rPr lang="en-US" dirty="0"/>
              <a:t>For this application, it would probably be preferable to have the reverse of that, i.e. sort in descending order.</a:t>
            </a:r>
          </a:p>
          <a:p>
            <a:r>
              <a:rPr lang="en-US" sz="2800" dirty="0" err="1">
                <a:latin typeface="Courier New" panose="02070309020205020404" pitchFamily="49" charset="0"/>
                <a:cs typeface="Courier New" panose="02070309020205020404" pitchFamily="49" charset="0"/>
              </a:rPr>
              <a:t>data.sort</a:t>
            </a:r>
            <a:r>
              <a:rPr lang="en-US" sz="2800" dirty="0">
                <a:latin typeface="Courier New" panose="02070309020205020404" pitchFamily="49" charset="0"/>
                <a:cs typeface="Courier New" panose="02070309020205020404" pitchFamily="49" charset="0"/>
              </a:rPr>
              <a:t>(key=</a:t>
            </a:r>
            <a:r>
              <a:rPr lang="en-US" sz="2800" dirty="0" err="1">
                <a:latin typeface="Courier New" panose="02070309020205020404" pitchFamily="49" charset="0"/>
                <a:cs typeface="Courier New" panose="02070309020205020404" pitchFamily="49" charset="0"/>
              </a:rPr>
              <a:t>Student.gpa</a:t>
            </a:r>
            <a:r>
              <a:rPr lang="en-US" sz="2800" dirty="0">
                <a:latin typeface="Courier New" panose="02070309020205020404" pitchFamily="49" charset="0"/>
                <a:cs typeface="Courier New" panose="02070309020205020404" pitchFamily="49" charset="0"/>
              </a:rPr>
              <a:t>, reverse=True)</a:t>
            </a:r>
          </a:p>
        </p:txBody>
      </p:sp>
      <p:sp>
        <p:nvSpPr>
          <p:cNvPr id="4" name="Footer Placeholder 3">
            <a:extLst>
              <a:ext uri="{FF2B5EF4-FFF2-40B4-BE49-F238E27FC236}">
                <a16:creationId xmlns:a16="http://schemas.microsoft.com/office/drawing/2014/main" id="{01266C4A-3E38-8F57-8795-039F2228882E}"/>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47DC3021-877A-4094-43FE-FF7377899E83}"/>
              </a:ext>
            </a:extLst>
          </p:cNvPr>
          <p:cNvSpPr>
            <a:spLocks noGrp="1"/>
          </p:cNvSpPr>
          <p:nvPr>
            <p:ph type="sldNum" sz="quarter" idx="12"/>
          </p:nvPr>
        </p:nvSpPr>
        <p:spPr/>
        <p:txBody>
          <a:bodyPr/>
          <a:lstStyle/>
          <a:p>
            <a:fld id="{B94522B2-581F-4BE7-B8B1-84B87A6A2D33}" type="slidenum">
              <a:rPr lang="en-US" altLang="en-US" smtClean="0"/>
              <a:pPr/>
              <a:t>73</a:t>
            </a:fld>
            <a:endParaRPr lang="en-US" altLang="en-US"/>
          </a:p>
        </p:txBody>
      </p:sp>
    </p:spTree>
    <p:extLst>
      <p:ext uri="{BB962C8B-B14F-4D97-AF65-F5344CB8AC3E}">
        <p14:creationId xmlns:p14="http://schemas.microsoft.com/office/powerpoint/2010/main" val="1646308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D0FA685F-D471-42F1-843C-335B7FF49FAB}" type="slidenum">
              <a:rPr lang="en-US" altLang="en-US" sz="1400">
                <a:latin typeface="Tahoma" panose="020B0604030504040204" pitchFamily="34" charset="0"/>
              </a:rPr>
              <a:pPr eaLnBrk="1" hangingPunct="1"/>
              <a:t>74</a:t>
            </a:fld>
            <a:endParaRPr lang="en-US" altLang="en-US" sz="1400">
              <a:latin typeface="Tahoma" panose="020B0604030504040204" pitchFamily="34" charset="0"/>
            </a:endParaRPr>
          </a:p>
        </p:txBody>
      </p:sp>
      <p:sp>
        <p:nvSpPr>
          <p:cNvPr id="67588" name="Rectangle 2"/>
          <p:cNvSpPr>
            <a:spLocks noGrp="1" noChangeArrowheads="1"/>
          </p:cNvSpPr>
          <p:nvPr>
            <p:ph type="title"/>
          </p:nvPr>
        </p:nvSpPr>
        <p:spPr/>
        <p:txBody>
          <a:bodyPr/>
          <a:lstStyle/>
          <a:p>
            <a:pPr eaLnBrk="1" hangingPunct="1"/>
            <a:r>
              <a:rPr lang="en-US" altLang="en-US" sz="4000"/>
              <a:t>Encapsulating Useful Abstractions</a:t>
            </a:r>
          </a:p>
        </p:txBody>
      </p:sp>
      <p:sp>
        <p:nvSpPr>
          <p:cNvPr id="77827" name="Rectangle 3"/>
          <p:cNvSpPr>
            <a:spLocks noGrp="1" noChangeArrowheads="1"/>
          </p:cNvSpPr>
          <p:nvPr>
            <p:ph type="body" idx="1"/>
          </p:nvPr>
        </p:nvSpPr>
        <p:spPr/>
        <p:txBody>
          <a:bodyPr/>
          <a:lstStyle/>
          <a:p>
            <a:pPr eaLnBrk="1" hangingPunct="1"/>
            <a:r>
              <a:rPr lang="en-US" altLang="en-US"/>
              <a:t>Defining new classes (like </a:t>
            </a:r>
            <a:r>
              <a:rPr lang="en-US" altLang="en-US">
                <a:latin typeface="Courier New" panose="02070309020205020404" pitchFamily="49" charset="0"/>
              </a:rPr>
              <a:t>Projectile</a:t>
            </a:r>
            <a:r>
              <a:rPr lang="en-US" altLang="en-US"/>
              <a:t> and </a:t>
            </a:r>
            <a:r>
              <a:rPr lang="en-US" altLang="en-US">
                <a:latin typeface="Courier New" panose="02070309020205020404" pitchFamily="49" charset="0"/>
              </a:rPr>
              <a:t>Student</a:t>
            </a:r>
            <a:r>
              <a:rPr lang="en-US" altLang="en-US"/>
              <a:t>) can be a good way to modularize a program.</a:t>
            </a:r>
          </a:p>
          <a:p>
            <a:pPr eaLnBrk="1" hangingPunct="1"/>
            <a:r>
              <a:rPr lang="en-US" altLang="en-US"/>
              <a:t>Once some useful objects are identified, the implementation details of the algorithm can be moved into a suitable class definition.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DA426B4-F2BF-44A7-9D98-4174F3007482}" type="slidenum">
              <a:rPr lang="en-US" altLang="en-US" sz="1400">
                <a:latin typeface="Tahoma" panose="020B0604030504040204" pitchFamily="34" charset="0"/>
              </a:rPr>
              <a:pPr eaLnBrk="1" hangingPunct="1"/>
              <a:t>75</a:t>
            </a:fld>
            <a:endParaRPr lang="en-US" altLang="en-US" sz="1400">
              <a:latin typeface="Tahoma" panose="020B0604030504040204" pitchFamily="34" charset="0"/>
            </a:endParaRPr>
          </a:p>
        </p:txBody>
      </p:sp>
      <p:sp>
        <p:nvSpPr>
          <p:cNvPr id="68612" name="Rectangle 2"/>
          <p:cNvSpPr>
            <a:spLocks noGrp="1" noChangeArrowheads="1"/>
          </p:cNvSpPr>
          <p:nvPr>
            <p:ph type="title"/>
          </p:nvPr>
        </p:nvSpPr>
        <p:spPr/>
        <p:txBody>
          <a:bodyPr/>
          <a:lstStyle/>
          <a:p>
            <a:pPr eaLnBrk="1" hangingPunct="1"/>
            <a:r>
              <a:rPr lang="en-US" altLang="en-US" sz="4000"/>
              <a:t>Encapsulating Useful Abstractions</a:t>
            </a:r>
          </a:p>
        </p:txBody>
      </p:sp>
      <p:sp>
        <p:nvSpPr>
          <p:cNvPr id="78851" name="Rectangle 3"/>
          <p:cNvSpPr>
            <a:spLocks noGrp="1" noChangeArrowheads="1"/>
          </p:cNvSpPr>
          <p:nvPr>
            <p:ph type="body" idx="1"/>
          </p:nvPr>
        </p:nvSpPr>
        <p:spPr/>
        <p:txBody>
          <a:bodyPr/>
          <a:lstStyle/>
          <a:p>
            <a:pPr eaLnBrk="1" hangingPunct="1"/>
            <a:r>
              <a:rPr lang="en-US" altLang="en-US" sz="2800"/>
              <a:t>The main program only has to worry about what objects can do, not about how they are implemented.</a:t>
            </a:r>
          </a:p>
          <a:p>
            <a:pPr eaLnBrk="1" hangingPunct="1"/>
            <a:r>
              <a:rPr lang="en-US" altLang="en-US" sz="2800"/>
              <a:t>In computer science, this separation of concerns is known as </a:t>
            </a:r>
            <a:r>
              <a:rPr lang="en-US" altLang="en-US" sz="2800" i="1"/>
              <a:t>encapsulation</a:t>
            </a:r>
            <a:r>
              <a:rPr lang="en-US" altLang="en-US" sz="2800"/>
              <a:t>.</a:t>
            </a:r>
          </a:p>
          <a:p>
            <a:pPr eaLnBrk="1" hangingPunct="1"/>
            <a:r>
              <a:rPr lang="en-US" altLang="en-US" sz="2800"/>
              <a:t>The implementation details of an object are encapsulated in the class definition, which insulates the rest of the program from having to deal with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 calcmode="lin" valueType="num">
                                      <p:cBhvr additive="base">
                                        <p:cTn id="7" dur="500" fill="hold"/>
                                        <p:tgtEl>
                                          <p:spTgt spid="788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pRg st="1" end="1"/>
                                            </p:txEl>
                                          </p:spTgt>
                                        </p:tgtEl>
                                        <p:attrNameLst>
                                          <p:attrName>style.visibility</p:attrName>
                                        </p:attrNameLst>
                                      </p:cBhvr>
                                      <p:to>
                                        <p:strVal val="visible"/>
                                      </p:to>
                                    </p:set>
                                    <p:anim calcmode="lin" valueType="num">
                                      <p:cBhvr additive="base">
                                        <p:cTn id="13" dur="500" fill="hold"/>
                                        <p:tgtEl>
                                          <p:spTgt spid="788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8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anim calcmode="lin" valueType="num">
                                      <p:cBhvr additive="base">
                                        <p:cTn id="19" dur="500" fill="hold"/>
                                        <p:tgtEl>
                                          <p:spTgt spid="788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63FE-1D8A-A2E1-7A3B-1DAC956DB22A}"/>
              </a:ext>
            </a:extLst>
          </p:cNvPr>
          <p:cNvSpPr>
            <a:spLocks noGrp="1"/>
          </p:cNvSpPr>
          <p:nvPr>
            <p:ph type="title"/>
          </p:nvPr>
        </p:nvSpPr>
        <p:spPr/>
        <p:txBody>
          <a:bodyPr/>
          <a:lstStyle/>
          <a:p>
            <a:r>
              <a:rPr lang="en-US" dirty="0"/>
              <a:t>Encapsulating Useful Abstractions</a:t>
            </a:r>
          </a:p>
        </p:txBody>
      </p:sp>
      <p:sp>
        <p:nvSpPr>
          <p:cNvPr id="3" name="Content Placeholder 2">
            <a:extLst>
              <a:ext uri="{FF2B5EF4-FFF2-40B4-BE49-F238E27FC236}">
                <a16:creationId xmlns:a16="http://schemas.microsoft.com/office/drawing/2014/main" id="{076CF1F1-36A7-7CD8-43BD-8F00BA549FC0}"/>
              </a:ext>
            </a:extLst>
          </p:cNvPr>
          <p:cNvSpPr>
            <a:spLocks noGrp="1"/>
          </p:cNvSpPr>
          <p:nvPr>
            <p:ph idx="1"/>
          </p:nvPr>
        </p:nvSpPr>
        <p:spPr/>
        <p:txBody>
          <a:bodyPr/>
          <a:lstStyle/>
          <a:p>
            <a:r>
              <a:rPr lang="en-US" dirty="0"/>
              <a:t>Encapsulation is only a programming convention in Python – it’s not enforced by the language.</a:t>
            </a:r>
          </a:p>
          <a:p>
            <a:r>
              <a:rPr lang="en-US" dirty="0"/>
              <a:t>E.g. in our </a:t>
            </a:r>
            <a:r>
              <a:rPr lang="en-US" sz="2800" dirty="0">
                <a:latin typeface="Courier New" panose="02070309020205020404" pitchFamily="49" charset="0"/>
                <a:cs typeface="Courier New" panose="02070309020205020404" pitchFamily="49" charset="0"/>
              </a:rPr>
              <a:t>Projectile</a:t>
            </a:r>
            <a:r>
              <a:rPr lang="en-US" dirty="0"/>
              <a:t> class, rather than using the </a:t>
            </a:r>
            <a:r>
              <a:rPr lang="en-US" sz="2800" dirty="0" err="1">
                <a:latin typeface="Courier New" panose="02070309020205020404" pitchFamily="49" charset="0"/>
                <a:cs typeface="Courier New" panose="02070309020205020404" pitchFamily="49" charset="0"/>
              </a:rPr>
              <a:t>getX</a:t>
            </a:r>
            <a:r>
              <a:rPr lang="en-US" dirty="0"/>
              <a:t> and </a:t>
            </a:r>
            <a:r>
              <a:rPr lang="en-US" sz="2800" dirty="0" err="1">
                <a:latin typeface="Courier New" panose="02070309020205020404" pitchFamily="49" charset="0"/>
                <a:cs typeface="Courier New" panose="02070309020205020404" pitchFamily="49" charset="0"/>
              </a:rPr>
              <a:t>getY</a:t>
            </a:r>
            <a:r>
              <a:rPr lang="en-US" dirty="0"/>
              <a:t> accessors, we could instead access the underlying instance variables directly.</a:t>
            </a:r>
            <a:br>
              <a:rPr lang="en-US" dirty="0"/>
            </a:br>
            <a:endParaRPr lang="en-US" dirty="0"/>
          </a:p>
        </p:txBody>
      </p:sp>
      <p:sp>
        <p:nvSpPr>
          <p:cNvPr id="4" name="Footer Placeholder 3">
            <a:extLst>
              <a:ext uri="{FF2B5EF4-FFF2-40B4-BE49-F238E27FC236}">
                <a16:creationId xmlns:a16="http://schemas.microsoft.com/office/drawing/2014/main" id="{8E9C726B-0C3C-9040-3BFC-BAAB112A9132}"/>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20E2712F-60CF-C0B6-1775-B0D20113E8A0}"/>
              </a:ext>
            </a:extLst>
          </p:cNvPr>
          <p:cNvSpPr>
            <a:spLocks noGrp="1"/>
          </p:cNvSpPr>
          <p:nvPr>
            <p:ph type="sldNum" sz="quarter" idx="12"/>
          </p:nvPr>
        </p:nvSpPr>
        <p:spPr/>
        <p:txBody>
          <a:bodyPr/>
          <a:lstStyle/>
          <a:p>
            <a:fld id="{B94522B2-581F-4BE7-B8B1-84B87A6A2D33}" type="slidenum">
              <a:rPr lang="en-US" altLang="en-US" smtClean="0"/>
              <a:pPr/>
              <a:t>76</a:t>
            </a:fld>
            <a:endParaRPr lang="en-US" altLang="en-US"/>
          </a:p>
        </p:txBody>
      </p:sp>
    </p:spTree>
    <p:extLst>
      <p:ext uri="{BB962C8B-B14F-4D97-AF65-F5344CB8AC3E}">
        <p14:creationId xmlns:p14="http://schemas.microsoft.com/office/powerpoint/2010/main" val="6197911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6087-883D-0E59-9220-A65B25024E85}"/>
              </a:ext>
            </a:extLst>
          </p:cNvPr>
          <p:cNvSpPr>
            <a:spLocks noGrp="1"/>
          </p:cNvSpPr>
          <p:nvPr>
            <p:ph type="title"/>
          </p:nvPr>
        </p:nvSpPr>
        <p:spPr/>
        <p:txBody>
          <a:bodyPr/>
          <a:lstStyle/>
          <a:p>
            <a:r>
              <a:rPr lang="en-US" sz="4000" dirty="0"/>
              <a:t>Encapsulating Useful Abstractions</a:t>
            </a:r>
          </a:p>
        </p:txBody>
      </p:sp>
      <p:sp>
        <p:nvSpPr>
          <p:cNvPr id="3" name="Content Placeholder 2">
            <a:extLst>
              <a:ext uri="{FF2B5EF4-FFF2-40B4-BE49-F238E27FC236}">
                <a16:creationId xmlns:a16="http://schemas.microsoft.com/office/drawing/2014/main" id="{453E985B-5E10-9033-BCE7-520818AC9B9D}"/>
              </a:ext>
            </a:extLst>
          </p:cNvPr>
          <p:cNvSpPr>
            <a:spLocks noGrp="1"/>
          </p:cNvSpPr>
          <p:nvPr>
            <p:ph idx="1"/>
          </p:nvPr>
        </p:nvSpPr>
        <p:spPr/>
        <p:txBody>
          <a:bodyPr/>
          <a:lstStyle/>
          <a:p>
            <a:pPr marL="0" indent="0">
              <a:buNone/>
            </a:pPr>
            <a:r>
              <a:rPr lang="en-US" sz="2400" dirty="0">
                <a:latin typeface="Courier New" panose="02070309020205020404" pitchFamily="49" charset="0"/>
                <a:cs typeface="Courier New" panose="02070309020205020404" pitchFamily="49" charset="0"/>
              </a:rPr>
              <a:t>&gt;&gt;&gt; c = Projectile(60,50,20)</a:t>
            </a:r>
          </a:p>
          <a:p>
            <a:pPr marL="0" indent="0">
              <a:buNone/>
            </a:pPr>
            <a:r>
              <a:rPr lang="en-US" sz="2400" dirty="0">
                <a:latin typeface="Courier New" panose="02070309020205020404" pitchFamily="49" charset="0"/>
                <a:cs typeface="Courier New" panose="02070309020205020404" pitchFamily="49" charset="0"/>
              </a:rPr>
              <a:t>&gt;&gt;&gt; </a:t>
            </a:r>
            <a:r>
              <a:rPr lang="en-US" sz="2400" dirty="0" err="1">
                <a:latin typeface="Courier New" panose="02070309020205020404" pitchFamily="49" charset="0"/>
                <a:cs typeface="Courier New" panose="02070309020205020404" pitchFamily="49" charset="0"/>
              </a:rPr>
              <a:t>c.xpos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0.0</a:t>
            </a:r>
          </a:p>
          <a:p>
            <a:pPr marL="0" indent="0">
              <a:buNone/>
            </a:pPr>
            <a:r>
              <a:rPr lang="en-US" sz="2400" dirty="0">
                <a:latin typeface="Courier New" panose="02070309020205020404" pitchFamily="49" charset="0"/>
                <a:cs typeface="Courier New" panose="02070309020205020404" pitchFamily="49" charset="0"/>
              </a:rPr>
              <a:t>&gt;&gt;&gt; </a:t>
            </a:r>
            <a:r>
              <a:rPr lang="en-US" sz="2400" dirty="0" err="1">
                <a:latin typeface="Courier New" panose="02070309020205020404" pitchFamily="49" charset="0"/>
                <a:cs typeface="Courier New" panose="02070309020205020404" pitchFamily="49" charset="0"/>
              </a:rPr>
              <a:t>c.ypos</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20</a:t>
            </a:r>
          </a:p>
          <a:p>
            <a:pPr marL="0" indent="0">
              <a:buNone/>
            </a:pPr>
            <a:r>
              <a:rPr lang="en-US" sz="2400" dirty="0">
                <a:latin typeface="Courier New" panose="02070309020205020404" pitchFamily="49" charset="0"/>
                <a:cs typeface="Courier New" panose="02070309020205020404" pitchFamily="49" charset="0"/>
              </a:rPr>
              <a:t>&gt;&gt;&gt; </a:t>
            </a:r>
            <a:r>
              <a:rPr lang="en-US" sz="2400" dirty="0" err="1">
                <a:latin typeface="Courier New" panose="02070309020205020404" pitchFamily="49" charset="0"/>
                <a:cs typeface="Courier New" panose="02070309020205020404" pitchFamily="49" charset="0"/>
              </a:rPr>
              <a:t>c.xvel</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25.0</a:t>
            </a:r>
          </a:p>
          <a:p>
            <a:pPr marL="0" indent="0">
              <a:buNone/>
            </a:pPr>
            <a:r>
              <a:rPr lang="en-US" sz="2400" dirty="0">
                <a:latin typeface="Courier New" panose="02070309020205020404" pitchFamily="49" charset="0"/>
                <a:cs typeface="Courier New" panose="02070309020205020404" pitchFamily="49" charset="0"/>
              </a:rPr>
              <a:t>&gt;&gt;&gt; </a:t>
            </a:r>
            <a:r>
              <a:rPr lang="en-US" sz="2400" dirty="0" err="1">
                <a:latin typeface="Courier New" panose="02070309020205020404" pitchFamily="49" charset="0"/>
                <a:cs typeface="Courier New" panose="02070309020205020404" pitchFamily="49" charset="0"/>
              </a:rPr>
              <a:t>c.yvel</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43.301270</a:t>
            </a:r>
          </a:p>
        </p:txBody>
      </p:sp>
      <p:sp>
        <p:nvSpPr>
          <p:cNvPr id="4" name="Footer Placeholder 3">
            <a:extLst>
              <a:ext uri="{FF2B5EF4-FFF2-40B4-BE49-F238E27FC236}">
                <a16:creationId xmlns:a16="http://schemas.microsoft.com/office/drawing/2014/main" id="{4D596070-909F-B56C-1A23-95458B4C5641}"/>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CA4AC98A-132F-B95C-DDCA-10C0A210E1D6}"/>
              </a:ext>
            </a:extLst>
          </p:cNvPr>
          <p:cNvSpPr>
            <a:spLocks noGrp="1"/>
          </p:cNvSpPr>
          <p:nvPr>
            <p:ph type="sldNum" sz="quarter" idx="12"/>
          </p:nvPr>
        </p:nvSpPr>
        <p:spPr/>
        <p:txBody>
          <a:bodyPr/>
          <a:lstStyle/>
          <a:p>
            <a:fld id="{B94522B2-581F-4BE7-B8B1-84B87A6A2D33}" type="slidenum">
              <a:rPr lang="en-US" altLang="en-US" smtClean="0"/>
              <a:pPr/>
              <a:t>77</a:t>
            </a:fld>
            <a:endParaRPr lang="en-US" altLang="en-US"/>
          </a:p>
        </p:txBody>
      </p:sp>
    </p:spTree>
    <p:extLst>
      <p:ext uri="{BB962C8B-B14F-4D97-AF65-F5344CB8AC3E}">
        <p14:creationId xmlns:p14="http://schemas.microsoft.com/office/powerpoint/2010/main" val="720956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CC9A8E-0327-4708-9BA3-567E9117C3B6}" type="slidenum">
              <a:rPr lang="en-US" altLang="en-US" sz="1400">
                <a:latin typeface="Tahoma" panose="020B0604030504040204" pitchFamily="34" charset="0"/>
              </a:rPr>
              <a:pPr eaLnBrk="1" hangingPunct="1"/>
              <a:t>78</a:t>
            </a:fld>
            <a:endParaRPr lang="en-US" altLang="en-US" sz="1400">
              <a:latin typeface="Tahoma" panose="020B0604030504040204" pitchFamily="34" charset="0"/>
            </a:endParaRPr>
          </a:p>
        </p:txBody>
      </p:sp>
      <p:sp>
        <p:nvSpPr>
          <p:cNvPr id="69636" name="Rectangle 2"/>
          <p:cNvSpPr>
            <a:spLocks noGrp="1" noChangeArrowheads="1"/>
          </p:cNvSpPr>
          <p:nvPr>
            <p:ph type="title"/>
          </p:nvPr>
        </p:nvSpPr>
        <p:spPr/>
        <p:txBody>
          <a:bodyPr/>
          <a:lstStyle/>
          <a:p>
            <a:pPr eaLnBrk="1" hangingPunct="1"/>
            <a:r>
              <a:rPr lang="en-US" altLang="en-US" sz="4000" dirty="0"/>
              <a:t>Encapsulating Useful Abstractions</a:t>
            </a:r>
          </a:p>
        </p:txBody>
      </p:sp>
      <p:sp>
        <p:nvSpPr>
          <p:cNvPr id="79875" name="Rectangle 3"/>
          <p:cNvSpPr>
            <a:spLocks noGrp="1" noChangeArrowheads="1"/>
          </p:cNvSpPr>
          <p:nvPr>
            <p:ph type="body" idx="1"/>
          </p:nvPr>
        </p:nvSpPr>
        <p:spPr/>
        <p:txBody>
          <a:bodyPr/>
          <a:lstStyle/>
          <a:p>
            <a:pPr eaLnBrk="1" hangingPunct="1"/>
            <a:r>
              <a:rPr lang="en-US" altLang="en-US"/>
              <a:t>One of the main reasons to use objects is to hide the internal complexities of the objects from the programs that use them.</a:t>
            </a:r>
          </a:p>
          <a:p>
            <a:pPr eaLnBrk="1" hangingPunct="1"/>
            <a:r>
              <a:rPr lang="en-US" altLang="en-US"/>
              <a:t>From outside the class, all interaction with an object can be done using the interface provided by its methods.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3B56A29-07BC-47D6-B653-8E5D03FC7F12}" type="slidenum">
              <a:rPr lang="en-US" altLang="en-US" sz="1400">
                <a:latin typeface="Tahoma" panose="020B0604030504040204" pitchFamily="34" charset="0"/>
              </a:rPr>
              <a:pPr eaLnBrk="1" hangingPunct="1"/>
              <a:t>79</a:t>
            </a:fld>
            <a:endParaRPr lang="en-US" altLang="en-US" sz="1400">
              <a:latin typeface="Tahoma" panose="020B0604030504040204" pitchFamily="34" charset="0"/>
            </a:endParaRPr>
          </a:p>
        </p:txBody>
      </p:sp>
      <p:sp>
        <p:nvSpPr>
          <p:cNvPr id="70660" name="Rectangle 2"/>
          <p:cNvSpPr>
            <a:spLocks noGrp="1" noChangeArrowheads="1"/>
          </p:cNvSpPr>
          <p:nvPr>
            <p:ph type="title"/>
          </p:nvPr>
        </p:nvSpPr>
        <p:spPr/>
        <p:txBody>
          <a:bodyPr/>
          <a:lstStyle/>
          <a:p>
            <a:pPr eaLnBrk="1" hangingPunct="1"/>
            <a:r>
              <a:rPr lang="en-US" altLang="en-US" sz="4000"/>
              <a:t>Encapsulating Useful Abstractions</a:t>
            </a:r>
          </a:p>
        </p:txBody>
      </p:sp>
      <p:sp>
        <p:nvSpPr>
          <p:cNvPr id="80899" name="Rectangle 3"/>
          <p:cNvSpPr>
            <a:spLocks noGrp="1" noChangeArrowheads="1"/>
          </p:cNvSpPr>
          <p:nvPr>
            <p:ph type="body" idx="1"/>
          </p:nvPr>
        </p:nvSpPr>
        <p:spPr/>
        <p:txBody>
          <a:bodyPr/>
          <a:lstStyle/>
          <a:p>
            <a:pPr eaLnBrk="1" hangingPunct="1"/>
            <a:r>
              <a:rPr lang="en-US" altLang="en-US"/>
              <a:t>One advantage of this approach is that it allows us to update and improve classes independently without worrying about </a:t>
            </a:r>
            <a:r>
              <a:rPr lang="en-US" altLang="en-US">
                <a:latin typeface="Times New Roman" panose="02020603050405020304" pitchFamily="18" charset="0"/>
              </a:rPr>
              <a:t>“</a:t>
            </a:r>
            <a:r>
              <a:rPr lang="en-US" altLang="en-US"/>
              <a:t>breaking</a:t>
            </a:r>
            <a:r>
              <a:rPr lang="en-US" altLang="en-US">
                <a:latin typeface="Times New Roman" panose="02020603050405020304" pitchFamily="18" charset="0"/>
              </a:rPr>
              <a:t>”</a:t>
            </a:r>
            <a:r>
              <a:rPr lang="en-US" altLang="en-US"/>
              <a:t> other parts of the program, provided that the interface provided by the methods does not change.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 calcmode="lin" valueType="num">
                                      <p:cBhvr additive="base">
                                        <p:cTn id="7" dur="500" fill="hold"/>
                                        <p:tgtEl>
                                          <p:spTgt spid="80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8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8114B021-3870-4863-BA47-15970A88C681}"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sp>
        <p:nvSpPr>
          <p:cNvPr id="10244" name="Rectangle 2"/>
          <p:cNvSpPr>
            <a:spLocks noGrp="1" noChangeArrowheads="1"/>
          </p:cNvSpPr>
          <p:nvPr>
            <p:ph type="title"/>
          </p:nvPr>
        </p:nvSpPr>
        <p:spPr/>
        <p:txBody>
          <a:bodyPr/>
          <a:lstStyle/>
          <a:p>
            <a:pPr eaLnBrk="1" hangingPunct="1"/>
            <a:r>
              <a:rPr lang="en-US" altLang="en-US"/>
              <a:t>Quick Review of Objects</a:t>
            </a:r>
          </a:p>
        </p:txBody>
      </p:sp>
      <p:sp>
        <p:nvSpPr>
          <p:cNvPr id="14339" name="Rectangle 3"/>
          <p:cNvSpPr>
            <a:spLocks noGrp="1" noChangeArrowheads="1"/>
          </p:cNvSpPr>
          <p:nvPr>
            <p:ph type="body" idx="1"/>
          </p:nvPr>
        </p:nvSpPr>
        <p:spPr/>
        <p:txBody>
          <a:bodyPr/>
          <a:lstStyle/>
          <a:p>
            <a:pPr eaLnBrk="1" hangingPunct="1">
              <a:lnSpc>
                <a:spcPct val="90000"/>
              </a:lnSpc>
            </a:pPr>
            <a:r>
              <a:rPr lang="en-US" altLang="en-US" dirty="0"/>
              <a:t>All objects are said to be an </a:t>
            </a:r>
            <a:r>
              <a:rPr lang="en-US" altLang="en-US" i="1" dirty="0"/>
              <a:t>instance</a:t>
            </a:r>
            <a:r>
              <a:rPr lang="en-US" altLang="en-US" dirty="0"/>
              <a:t> of some </a:t>
            </a:r>
            <a:r>
              <a:rPr lang="en-US" altLang="en-US" i="1" dirty="0"/>
              <a:t>class</a:t>
            </a:r>
            <a:r>
              <a:rPr lang="en-US" altLang="en-US" dirty="0"/>
              <a:t>. The class of an object determines which attributes the object will have.</a:t>
            </a:r>
          </a:p>
          <a:p>
            <a:pPr eaLnBrk="1" hangingPunct="1">
              <a:lnSpc>
                <a:spcPct val="90000"/>
              </a:lnSpc>
            </a:pPr>
            <a:r>
              <a:rPr lang="en-US" altLang="en-US" dirty="0"/>
              <a:t>A class is a description of what its instances will know and do.</a:t>
            </a:r>
          </a:p>
          <a:p>
            <a:pPr eaLnBrk="1" hangingPunct="1">
              <a:lnSpc>
                <a:spcPct val="90000"/>
              </a:lnSpc>
            </a:pPr>
            <a:r>
              <a:rPr lang="en-US" altLang="en-US" dirty="0"/>
              <a:t>New objects are created from a class by invoking a </a:t>
            </a:r>
            <a:r>
              <a:rPr lang="en-US" altLang="en-US" i="1" dirty="0"/>
              <a:t>constructor</a:t>
            </a:r>
            <a:r>
              <a:rPr lang="en-US" altLang="en-US" dirty="0"/>
              <a:t>. You can think of the class itself as a sort of factory for stamping out new instances.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9890B94-EBDB-4298-8CFF-F554EE671ECB}" type="slidenum">
              <a:rPr lang="en-US" altLang="en-US" sz="1400">
                <a:latin typeface="Tahoma" panose="020B0604030504040204" pitchFamily="34" charset="0"/>
              </a:rPr>
              <a:pPr eaLnBrk="1" hangingPunct="1"/>
              <a:t>80</a:t>
            </a:fld>
            <a:endParaRPr lang="en-US" altLang="en-US" sz="1400">
              <a:latin typeface="Tahoma" panose="020B0604030504040204" pitchFamily="34" charset="0"/>
            </a:endParaRPr>
          </a:p>
        </p:txBody>
      </p:sp>
      <p:sp>
        <p:nvSpPr>
          <p:cNvPr id="71684" name="Rectangle 2"/>
          <p:cNvSpPr>
            <a:spLocks noGrp="1" noChangeArrowheads="1"/>
          </p:cNvSpPr>
          <p:nvPr>
            <p:ph type="title"/>
          </p:nvPr>
        </p:nvSpPr>
        <p:spPr/>
        <p:txBody>
          <a:bodyPr/>
          <a:lstStyle/>
          <a:p>
            <a:pPr eaLnBrk="1" hangingPunct="1"/>
            <a:r>
              <a:rPr lang="en-US" altLang="en-US"/>
              <a:t>Putting Classes in Modules</a:t>
            </a:r>
          </a:p>
        </p:txBody>
      </p:sp>
      <p:sp>
        <p:nvSpPr>
          <p:cNvPr id="81923" name="Rectangle 3"/>
          <p:cNvSpPr>
            <a:spLocks noGrp="1" noChangeArrowheads="1"/>
          </p:cNvSpPr>
          <p:nvPr>
            <p:ph type="body" idx="1"/>
          </p:nvPr>
        </p:nvSpPr>
        <p:spPr/>
        <p:txBody>
          <a:bodyPr/>
          <a:lstStyle/>
          <a:p>
            <a:pPr eaLnBrk="1" hangingPunct="1"/>
            <a:r>
              <a:rPr lang="en-US" altLang="en-US" sz="3000" dirty="0"/>
              <a:t>Sometimes we may program a class that could be useful in many other programs.</a:t>
            </a:r>
          </a:p>
          <a:p>
            <a:pPr eaLnBrk="1" hangingPunct="1"/>
            <a:r>
              <a:rPr lang="en-US" altLang="en-US" sz="3000" dirty="0"/>
              <a:t>If you might be reusing the code again, put it into its own module file with documentation to describe how the class can be used so that you won</a:t>
            </a:r>
            <a:r>
              <a:rPr lang="en-US" altLang="en-US" sz="3000" dirty="0">
                <a:latin typeface="Times New Roman" panose="02020603050405020304" pitchFamily="18" charset="0"/>
              </a:rPr>
              <a:t>’</a:t>
            </a:r>
            <a:r>
              <a:rPr lang="en-US" altLang="en-US" sz="3000" dirty="0"/>
              <a:t>t have to try to figure it out in the future from looking at the code!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C329958-7AFD-4348-8CCD-9267212FB351}" type="slidenum">
              <a:rPr lang="en-US" altLang="en-US" sz="1400">
                <a:latin typeface="Tahoma" panose="020B0604030504040204" pitchFamily="34" charset="0"/>
              </a:rPr>
              <a:pPr eaLnBrk="1" hangingPunct="1"/>
              <a:t>81</a:t>
            </a:fld>
            <a:endParaRPr lang="en-US" altLang="en-US" sz="1400">
              <a:latin typeface="Tahoma" panose="020B0604030504040204" pitchFamily="34" charset="0"/>
            </a:endParaRPr>
          </a:p>
        </p:txBody>
      </p:sp>
      <p:sp>
        <p:nvSpPr>
          <p:cNvPr id="72708" name="Rectangle 2"/>
          <p:cNvSpPr>
            <a:spLocks noGrp="1" noChangeArrowheads="1"/>
          </p:cNvSpPr>
          <p:nvPr>
            <p:ph type="title"/>
          </p:nvPr>
        </p:nvSpPr>
        <p:spPr/>
        <p:txBody>
          <a:bodyPr/>
          <a:lstStyle/>
          <a:p>
            <a:pPr eaLnBrk="1" hangingPunct="1"/>
            <a:r>
              <a:rPr lang="en-US" altLang="en-US"/>
              <a:t>Module Documentation</a:t>
            </a:r>
          </a:p>
        </p:txBody>
      </p:sp>
      <p:sp>
        <p:nvSpPr>
          <p:cNvPr id="82947" name="Rectangle 3"/>
          <p:cNvSpPr>
            <a:spLocks noGrp="1" noChangeArrowheads="1"/>
          </p:cNvSpPr>
          <p:nvPr>
            <p:ph type="body" idx="1"/>
          </p:nvPr>
        </p:nvSpPr>
        <p:spPr/>
        <p:txBody>
          <a:bodyPr/>
          <a:lstStyle/>
          <a:p>
            <a:pPr eaLnBrk="1" hangingPunct="1"/>
            <a:r>
              <a:rPr lang="en-US" altLang="en-US" sz="3000" dirty="0"/>
              <a:t>You are already familiar with </a:t>
            </a:r>
            <a:r>
              <a:rPr lang="en-US" altLang="en-US" sz="3000" dirty="0">
                <a:latin typeface="Times New Roman" panose="02020603050405020304" pitchFamily="18" charset="0"/>
              </a:rPr>
              <a:t>“</a:t>
            </a:r>
            <a:r>
              <a:rPr lang="en-US" altLang="en-US" sz="2800" dirty="0">
                <a:latin typeface="Courier New" panose="02070309020205020404" pitchFamily="49" charset="0"/>
                <a:cs typeface="Courier New" panose="02070309020205020404" pitchFamily="49" charset="0"/>
              </a:rPr>
              <a:t>#</a:t>
            </a:r>
            <a:r>
              <a:rPr lang="en-US" altLang="en-US" sz="3000" dirty="0">
                <a:latin typeface="Times New Roman" panose="02020603050405020304" pitchFamily="18" charset="0"/>
              </a:rPr>
              <a:t>”</a:t>
            </a:r>
            <a:r>
              <a:rPr lang="en-US" altLang="en-US" sz="3000" dirty="0"/>
              <a:t> to indicate comments explaining what</a:t>
            </a:r>
            <a:r>
              <a:rPr lang="en-US" altLang="en-US" sz="3000" dirty="0">
                <a:latin typeface="Times New Roman" panose="02020603050405020304" pitchFamily="18" charset="0"/>
              </a:rPr>
              <a:t>’</a:t>
            </a:r>
            <a:r>
              <a:rPr lang="en-US" altLang="en-US" sz="3000" dirty="0"/>
              <a:t>s going on in a Python file.</a:t>
            </a:r>
          </a:p>
          <a:p>
            <a:pPr eaLnBrk="1" hangingPunct="1"/>
            <a:r>
              <a:rPr lang="en-US" altLang="en-US" sz="3000" dirty="0"/>
              <a:t>Python also has a special kind of commenting convention called the </a:t>
            </a:r>
            <a:r>
              <a:rPr lang="en-US" altLang="en-US" sz="3000" i="1" dirty="0"/>
              <a:t>docstring</a:t>
            </a:r>
            <a:r>
              <a:rPr lang="en-US" altLang="en-US" sz="3000" dirty="0"/>
              <a:t>. You can insert a plain string literal as the first line of a module, class, or function to document that component.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pRg st="1" end="1"/>
                                            </p:txEl>
                                          </p:spTgt>
                                        </p:tgtEl>
                                        <p:attrNameLst>
                                          <p:attrName>style.visibility</p:attrName>
                                        </p:attrNameLst>
                                      </p:cBhvr>
                                      <p:to>
                                        <p:strVal val="visible"/>
                                      </p:to>
                                    </p:set>
                                    <p:anim calcmode="lin" valueType="num">
                                      <p:cBhvr additive="base">
                                        <p:cTn id="13" dur="500" fill="hold"/>
                                        <p:tgtEl>
                                          <p:spTgt spid="829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29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46B3C1D-431F-435D-B292-ECA50484E7BE}" type="slidenum">
              <a:rPr lang="en-US" altLang="en-US" sz="1400">
                <a:latin typeface="Tahoma" panose="020B0604030504040204" pitchFamily="34" charset="0"/>
              </a:rPr>
              <a:pPr eaLnBrk="1" hangingPunct="1"/>
              <a:t>82</a:t>
            </a:fld>
            <a:endParaRPr lang="en-US" altLang="en-US" sz="1400">
              <a:latin typeface="Tahoma" panose="020B0604030504040204" pitchFamily="34" charset="0"/>
            </a:endParaRPr>
          </a:p>
        </p:txBody>
      </p:sp>
      <p:sp>
        <p:nvSpPr>
          <p:cNvPr id="73732" name="Rectangle 2"/>
          <p:cNvSpPr>
            <a:spLocks noGrp="1" noChangeArrowheads="1"/>
          </p:cNvSpPr>
          <p:nvPr>
            <p:ph type="title"/>
          </p:nvPr>
        </p:nvSpPr>
        <p:spPr/>
        <p:txBody>
          <a:bodyPr/>
          <a:lstStyle/>
          <a:p>
            <a:pPr eaLnBrk="1" hangingPunct="1"/>
            <a:r>
              <a:rPr lang="en-US" altLang="en-US"/>
              <a:t>Module Documentation</a:t>
            </a:r>
          </a:p>
        </p:txBody>
      </p:sp>
      <p:sp>
        <p:nvSpPr>
          <p:cNvPr id="83971" name="Rectangle 3"/>
          <p:cNvSpPr>
            <a:spLocks noGrp="1" noChangeArrowheads="1"/>
          </p:cNvSpPr>
          <p:nvPr>
            <p:ph type="body" idx="1"/>
          </p:nvPr>
        </p:nvSpPr>
        <p:spPr/>
        <p:txBody>
          <a:bodyPr/>
          <a:lstStyle/>
          <a:p>
            <a:pPr eaLnBrk="1" hangingPunct="1"/>
            <a:r>
              <a:rPr lang="en-US" altLang="en-US" sz="2800" dirty="0"/>
              <a:t>Why use a </a:t>
            </a:r>
            <a:r>
              <a:rPr lang="en-US" altLang="en-US" sz="2800" dirty="0" err="1"/>
              <a:t>docstring</a:t>
            </a:r>
            <a:r>
              <a:rPr lang="en-US" altLang="en-US" sz="2800" dirty="0"/>
              <a:t>?</a:t>
            </a:r>
          </a:p>
          <a:p>
            <a:pPr lvl="1" eaLnBrk="1" hangingPunct="1"/>
            <a:r>
              <a:rPr lang="en-US" altLang="en-US" sz="2400" dirty="0"/>
              <a:t>Ordinary comments are ignored by Python</a:t>
            </a:r>
          </a:p>
          <a:p>
            <a:pPr lvl="1" eaLnBrk="1" hangingPunct="1"/>
            <a:r>
              <a:rPr lang="en-US" altLang="en-US" sz="2400" dirty="0" err="1"/>
              <a:t>Docstrings</a:t>
            </a:r>
            <a:r>
              <a:rPr lang="en-US" altLang="en-US" sz="2400" dirty="0"/>
              <a:t> are accessible in a special attribute called </a:t>
            </a:r>
            <a:r>
              <a:rPr lang="en-US" altLang="en-US" sz="2400" dirty="0">
                <a:latin typeface="Courier New" panose="02070309020205020404" pitchFamily="49" charset="0"/>
              </a:rPr>
              <a:t>__doc__</a:t>
            </a:r>
            <a:r>
              <a:rPr lang="en-US" altLang="en-US" sz="2400" dirty="0"/>
              <a:t>.</a:t>
            </a:r>
          </a:p>
          <a:p>
            <a:pPr eaLnBrk="1" hangingPunct="1"/>
            <a:r>
              <a:rPr lang="en-US" altLang="en-US" sz="2800" dirty="0"/>
              <a:t>Most Python library modules have extensive </a:t>
            </a:r>
            <a:r>
              <a:rPr lang="en-US" altLang="en-US" sz="2800" dirty="0" err="1"/>
              <a:t>docstrings</a:t>
            </a:r>
            <a:r>
              <a:rPr lang="en-US" altLang="en-US" sz="2800" dirty="0"/>
              <a:t>. For example, if you can</a:t>
            </a:r>
            <a:r>
              <a:rPr lang="en-US" altLang="en-US" sz="2800" dirty="0">
                <a:latin typeface="Times New Roman" panose="02020603050405020304" pitchFamily="18" charset="0"/>
              </a:rPr>
              <a:t>’</a:t>
            </a:r>
            <a:r>
              <a:rPr lang="en-US" altLang="en-US" sz="2800" dirty="0"/>
              <a:t>t remember how to use </a:t>
            </a:r>
            <a:r>
              <a:rPr lang="en-US" altLang="en-US" sz="2800" dirty="0">
                <a:latin typeface="Courier New" panose="02070309020205020404" pitchFamily="49" charset="0"/>
              </a:rPr>
              <a:t>random</a:t>
            </a:r>
            <a:r>
              <a:rPr lang="en-US" altLang="en-US" sz="2800" dirty="0"/>
              <a:t>:</a:t>
            </a:r>
            <a:br>
              <a:rPr lang="en-US" altLang="en-US" sz="2800" dirty="0"/>
            </a:br>
            <a:r>
              <a:rPr lang="en-US" altLang="en-US" sz="2400" dirty="0">
                <a:latin typeface="Courier New" panose="02070309020205020404" pitchFamily="49" charset="0"/>
              </a:rPr>
              <a:t>&gt;&gt;&gt; import random</a:t>
            </a:r>
            <a:br>
              <a:rPr lang="en-US" altLang="en-US" sz="2400" dirty="0">
                <a:latin typeface="Courier New" panose="02070309020205020404" pitchFamily="49" charset="0"/>
              </a:rPr>
            </a:br>
            <a:r>
              <a:rPr lang="en-US" altLang="en-US" sz="2400" dirty="0">
                <a:latin typeface="Courier New" panose="02070309020205020404" pitchFamily="49" charset="0"/>
              </a:rPr>
              <a:t>&gt;&gt;&gt; print </a:t>
            </a:r>
            <a:r>
              <a:rPr lang="en-US" altLang="en-US" sz="2400" dirty="0" err="1">
                <a:latin typeface="Courier New" panose="02070309020205020404" pitchFamily="49" charset="0"/>
              </a:rPr>
              <a:t>random.random.__doc</a:t>
            </a:r>
            <a:r>
              <a:rPr lang="en-US" altLang="en-US" sz="2400" dirty="0">
                <a:latin typeface="Courier New" panose="02070309020205020404" pitchFamily="49" charset="0"/>
              </a:rPr>
              <a:t>__</a:t>
            </a:r>
            <a:br>
              <a:rPr lang="en-US" altLang="en-US" sz="2400" dirty="0">
                <a:latin typeface="Courier New" panose="02070309020205020404" pitchFamily="49" charset="0"/>
              </a:rPr>
            </a:br>
            <a:r>
              <a:rPr lang="en-US" altLang="en-US" sz="2400" dirty="0">
                <a:latin typeface="Courier New" panose="02070309020205020404" pitchFamily="49" charset="0"/>
              </a:rPr>
              <a:t>random() -&gt; x in the interval [0, 1).</a:t>
            </a:r>
            <a:endParaRPr lang="en-US"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9A12587-C42C-47A2-9EBA-40B357150A75}" type="slidenum">
              <a:rPr lang="en-US" altLang="en-US" sz="1400">
                <a:latin typeface="Tahoma" panose="020B0604030504040204" pitchFamily="34" charset="0"/>
              </a:rPr>
              <a:pPr eaLnBrk="1" hangingPunct="1"/>
              <a:t>83</a:t>
            </a:fld>
            <a:endParaRPr lang="en-US" altLang="en-US" sz="1400">
              <a:latin typeface="Tahoma" panose="020B0604030504040204" pitchFamily="34" charset="0"/>
            </a:endParaRPr>
          </a:p>
        </p:txBody>
      </p:sp>
      <p:sp>
        <p:nvSpPr>
          <p:cNvPr id="74756" name="Rectangle 2"/>
          <p:cNvSpPr>
            <a:spLocks noGrp="1" noChangeArrowheads="1"/>
          </p:cNvSpPr>
          <p:nvPr>
            <p:ph type="title"/>
          </p:nvPr>
        </p:nvSpPr>
        <p:spPr/>
        <p:txBody>
          <a:bodyPr/>
          <a:lstStyle/>
          <a:p>
            <a:pPr eaLnBrk="1" hangingPunct="1"/>
            <a:r>
              <a:rPr lang="en-US" altLang="en-US"/>
              <a:t>Module Documentation</a:t>
            </a:r>
          </a:p>
        </p:txBody>
      </p:sp>
      <p:sp>
        <p:nvSpPr>
          <p:cNvPr id="84995" name="Rectangle 3"/>
          <p:cNvSpPr>
            <a:spLocks noGrp="1" noChangeArrowheads="1"/>
          </p:cNvSpPr>
          <p:nvPr>
            <p:ph type="body" idx="1"/>
          </p:nvPr>
        </p:nvSpPr>
        <p:spPr/>
        <p:txBody>
          <a:bodyPr/>
          <a:lstStyle/>
          <a:p>
            <a:pPr eaLnBrk="1" hangingPunct="1"/>
            <a:r>
              <a:rPr lang="en-US" altLang="en-US" sz="2800" dirty="0"/>
              <a:t>Docstrings are also used by the Python online help system and by a utility called </a:t>
            </a:r>
            <a:r>
              <a:rPr lang="en-US" altLang="en-US" sz="2800" dirty="0" err="1"/>
              <a:t>pydoc</a:t>
            </a:r>
            <a:r>
              <a:rPr lang="en-US" altLang="en-US" sz="2800" dirty="0"/>
              <a:t> that automatically builds documentation for Python modules. You could get the same information like this:</a:t>
            </a:r>
            <a:br>
              <a:rPr lang="en-US" altLang="en-US" sz="2800" dirty="0"/>
            </a:br>
            <a:r>
              <a:rPr lang="en-US" altLang="en-US" sz="2400" dirty="0">
                <a:latin typeface="Courier New" panose="02070309020205020404" pitchFamily="49" charset="0"/>
              </a:rPr>
              <a:t>&gt;&gt;&gt; import random</a:t>
            </a:r>
            <a:br>
              <a:rPr lang="en-US" altLang="en-US" sz="2400" dirty="0">
                <a:latin typeface="Courier New" panose="02070309020205020404" pitchFamily="49" charset="0"/>
              </a:rPr>
            </a:br>
            <a:r>
              <a:rPr lang="en-US" altLang="en-US" sz="2400" dirty="0">
                <a:latin typeface="Courier New" panose="02070309020205020404" pitchFamily="49" charset="0"/>
              </a:rPr>
              <a:t>&gt;&gt;&gt; help(</a:t>
            </a:r>
            <a:r>
              <a:rPr lang="en-US" altLang="en-US" sz="2400" dirty="0" err="1">
                <a:latin typeface="Courier New" panose="02070309020205020404" pitchFamily="49" charset="0"/>
              </a:rPr>
              <a:t>random.random</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Help on built-in function random:</a:t>
            </a:r>
            <a:br>
              <a:rPr lang="en-US" altLang="en-US" sz="2400" dirty="0">
                <a:latin typeface="Courier New" panose="02070309020205020404" pitchFamily="49" charset="0"/>
              </a:rPr>
            </a:br>
            <a:br>
              <a:rPr lang="en-US" altLang="en-US" sz="2400" dirty="0">
                <a:latin typeface="Courier New" panose="02070309020205020404" pitchFamily="49" charset="0"/>
              </a:rPr>
            </a:br>
            <a:r>
              <a:rPr lang="en-US" altLang="en-US" sz="2400" dirty="0">
                <a:latin typeface="Courier New" panose="02070309020205020404" pitchFamily="49" charset="0"/>
              </a:rPr>
              <a:t>random(...)</a:t>
            </a:r>
            <a:br>
              <a:rPr lang="en-US" altLang="en-US" sz="2400" dirty="0">
                <a:latin typeface="Courier New" panose="02070309020205020404" pitchFamily="49" charset="0"/>
              </a:rPr>
            </a:br>
            <a:r>
              <a:rPr lang="en-US" altLang="en-US" sz="2400" dirty="0">
                <a:latin typeface="Courier New" panose="02070309020205020404" pitchFamily="49" charset="0"/>
              </a:rPr>
              <a:t>    random() -&gt; x in the interval [0, 1).</a:t>
            </a:r>
            <a:endParaRPr lang="en-US" altLang="en-US" sz="2000"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42331C7-22AA-4E3C-A514-EB3E6DEBA932}" type="slidenum">
              <a:rPr lang="en-US" altLang="en-US" sz="1400">
                <a:latin typeface="Tahoma" panose="020B0604030504040204" pitchFamily="34" charset="0"/>
              </a:rPr>
              <a:pPr eaLnBrk="1" hangingPunct="1"/>
              <a:t>84</a:t>
            </a:fld>
            <a:endParaRPr lang="en-US" altLang="en-US" sz="1400">
              <a:latin typeface="Tahoma" panose="020B0604030504040204" pitchFamily="34" charset="0"/>
            </a:endParaRPr>
          </a:p>
        </p:txBody>
      </p:sp>
      <p:sp>
        <p:nvSpPr>
          <p:cNvPr id="75780" name="Rectangle 2"/>
          <p:cNvSpPr>
            <a:spLocks noGrp="1" noChangeArrowheads="1"/>
          </p:cNvSpPr>
          <p:nvPr>
            <p:ph type="title"/>
          </p:nvPr>
        </p:nvSpPr>
        <p:spPr/>
        <p:txBody>
          <a:bodyPr/>
          <a:lstStyle/>
          <a:p>
            <a:pPr eaLnBrk="1" hangingPunct="1"/>
            <a:r>
              <a:rPr lang="en-US" altLang="en-US"/>
              <a:t>Module Documentation</a:t>
            </a:r>
          </a:p>
        </p:txBody>
      </p:sp>
      <p:sp>
        <p:nvSpPr>
          <p:cNvPr id="86019" name="Rectangle 3"/>
          <p:cNvSpPr>
            <a:spLocks noGrp="1" noChangeArrowheads="1"/>
          </p:cNvSpPr>
          <p:nvPr>
            <p:ph type="body" idx="1"/>
          </p:nvPr>
        </p:nvSpPr>
        <p:spPr/>
        <p:txBody>
          <a:bodyPr/>
          <a:lstStyle/>
          <a:p>
            <a:pPr eaLnBrk="1" hangingPunct="1"/>
            <a:r>
              <a:rPr lang="en-US" altLang="en-US" dirty="0"/>
              <a:t>To see the documentation for an entire module, try typing </a:t>
            </a:r>
            <a:r>
              <a:rPr lang="en-US" altLang="en-US" sz="2800" dirty="0">
                <a:latin typeface="Courier New" panose="02070309020205020404" pitchFamily="49" charset="0"/>
              </a:rPr>
              <a:t>help(</a:t>
            </a:r>
            <a:r>
              <a:rPr lang="en-US" altLang="en-US" sz="2800" i="1" dirty="0" err="1">
                <a:latin typeface="Courier New" panose="02070309020205020404" pitchFamily="49" charset="0"/>
              </a:rPr>
              <a:t>module_name</a:t>
            </a:r>
            <a:r>
              <a:rPr lang="en-US" altLang="en-US" sz="2800" dirty="0">
                <a:latin typeface="Courier New" panose="02070309020205020404" pitchFamily="49" charset="0"/>
              </a:rPr>
              <a:t>)</a:t>
            </a:r>
            <a:r>
              <a:rPr lang="en-US" altLang="en-US" dirty="0"/>
              <a:t>!</a:t>
            </a:r>
          </a:p>
          <a:p>
            <a:pPr eaLnBrk="1" hangingPunct="1"/>
            <a:r>
              <a:rPr lang="en-US" altLang="en-US" sz="2800" dirty="0">
                <a:latin typeface="Courier New" panose="02070309020205020404" pitchFamily="49" charset="0"/>
                <a:cs typeface="Courier New" panose="02070309020205020404" pitchFamily="49" charset="0"/>
              </a:rPr>
              <a:t>"""</a:t>
            </a:r>
            <a:r>
              <a:rPr lang="en-US" altLang="en-US" dirty="0"/>
              <a:t> is a third way that Python allows string literals to be delimited, allowing us to type multi-line strings.</a:t>
            </a:r>
          </a:p>
          <a:p>
            <a:pPr eaLnBrk="1" hangingPunct="1"/>
            <a:r>
              <a:rPr lang="en-US" altLang="en-US" dirty="0"/>
              <a:t>The following code for the projectile class has </a:t>
            </a:r>
            <a:r>
              <a:rPr lang="en-US" altLang="en-US" dirty="0" err="1"/>
              <a:t>docstrings</a:t>
            </a:r>
            <a:r>
              <a:rPr lang="en-US" altLang="en-US" dirty="0"/>
              <a:t>.</a:t>
            </a:r>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36529787-68A5-44DB-B66A-74ACD0640CF9}" type="slidenum">
              <a:rPr lang="en-US" altLang="en-US" sz="1400">
                <a:latin typeface="Tahoma" panose="020B0604030504040204" pitchFamily="34" charset="0"/>
              </a:rPr>
              <a:pPr eaLnBrk="1" hangingPunct="1"/>
              <a:t>85</a:t>
            </a:fld>
            <a:endParaRPr lang="en-US" altLang="en-US" sz="1400">
              <a:latin typeface="Tahoma" panose="020B0604030504040204" pitchFamily="34" charset="0"/>
            </a:endParaRPr>
          </a:p>
        </p:txBody>
      </p:sp>
      <p:sp>
        <p:nvSpPr>
          <p:cNvPr id="76804" name="Rectangle 2"/>
          <p:cNvSpPr>
            <a:spLocks noGrp="1" noChangeArrowheads="1"/>
          </p:cNvSpPr>
          <p:nvPr>
            <p:ph type="title"/>
          </p:nvPr>
        </p:nvSpPr>
        <p:spPr/>
        <p:txBody>
          <a:bodyPr/>
          <a:lstStyle/>
          <a:p>
            <a:pPr eaLnBrk="1" hangingPunct="1"/>
            <a:r>
              <a:rPr lang="en-US" altLang="en-US"/>
              <a:t>Module Documentation</a:t>
            </a:r>
          </a:p>
        </p:txBody>
      </p:sp>
      <p:sp>
        <p:nvSpPr>
          <p:cNvPr id="76805"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projectile.py</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"""projectile.py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Provides a simple class for modeling the flight of projectiles."""</a:t>
            </a:r>
          </a:p>
          <a:p>
            <a:pPr eaLnBrk="1" hangingPunct="1">
              <a:lnSpc>
                <a:spcPct val="80000"/>
              </a:lnSpc>
              <a:buFont typeface="Wingdings" panose="05000000000000000000" pitchFamily="2" charset="2"/>
              <a:buNone/>
            </a:pPr>
            <a:r>
              <a:rPr lang="en-US" altLang="en-US" sz="1000" dirty="0">
                <a:latin typeface="Courier New" panose="02070309020205020404" pitchFamily="49" charset="0"/>
              </a:rPr>
              <a:t>  </a:t>
            </a:r>
            <a:r>
              <a:rPr lang="en-US" altLang="en-US" sz="1400" dirty="0">
                <a:latin typeface="Courier New" panose="02070309020205020404" pitchFamily="49" charset="0"/>
              </a:rPr>
              <a:t>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from math import pi, sin, cos</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class Projectile:</a:t>
            </a:r>
          </a:p>
          <a:p>
            <a:pPr eaLnBrk="1" hangingPunct="1">
              <a:lnSpc>
                <a:spcPct val="80000"/>
              </a:lnSpc>
              <a:buFont typeface="Wingdings" panose="05000000000000000000" pitchFamily="2" charset="2"/>
              <a:buNone/>
            </a:pPr>
            <a:endParaRPr lang="en-US" altLang="en-US" sz="1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"""Simulates the flight of simple projectiles near the earth's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surface, ignoring wind resistance. Tracking is done in two</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dimensions, height (y) and distance (x)."""</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__</a:t>
            </a:r>
            <a:r>
              <a:rPr lang="en-US" altLang="en-US" sz="1400" dirty="0" err="1">
                <a:latin typeface="Courier New" panose="02070309020205020404" pitchFamily="49" charset="0"/>
              </a:rPr>
              <a:t>init</a:t>
            </a:r>
            <a:r>
              <a:rPr lang="en-US" altLang="en-US" sz="1400" dirty="0">
                <a:latin typeface="Courier New" panose="02070309020205020404" pitchFamily="49" charset="0"/>
              </a:rPr>
              <a:t>__(self, angle, velocity, height):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"""Create a projectile with given launch angle, initial</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velocity and height."""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self.xpos</a:t>
            </a:r>
            <a:r>
              <a:rPr lang="en-US" altLang="en-US" sz="1400" dirty="0">
                <a:latin typeface="Courier New" panose="02070309020205020404" pitchFamily="49" charset="0"/>
              </a:rPr>
              <a:t> = 0.0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self.ypos</a:t>
            </a:r>
            <a:r>
              <a:rPr lang="en-US" altLang="en-US" sz="1400" dirty="0">
                <a:latin typeface="Courier New" panose="02070309020205020404" pitchFamily="49" charset="0"/>
              </a:rPr>
              <a:t> = height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theta = pi * angle / 180.0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self.xvel</a:t>
            </a:r>
            <a:r>
              <a:rPr lang="en-US" altLang="en-US" sz="1400" dirty="0">
                <a:latin typeface="Courier New" panose="02070309020205020404" pitchFamily="49" charset="0"/>
              </a:rPr>
              <a:t> = velocity * cos(theta)</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self.yvel</a:t>
            </a:r>
            <a:r>
              <a:rPr lang="en-US" altLang="en-US" sz="1400" dirty="0">
                <a:latin typeface="Courier New" panose="02070309020205020404" pitchFamily="49" charset="0"/>
              </a:rPr>
              <a:t> = velocity * sin(theta)</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796CF9C6-E431-4CB9-8D75-A601F0C36DC7}" type="slidenum">
              <a:rPr lang="en-US" altLang="en-US" sz="1400">
                <a:latin typeface="Tahoma" panose="020B0604030504040204" pitchFamily="34" charset="0"/>
              </a:rPr>
              <a:pPr eaLnBrk="1" hangingPunct="1"/>
              <a:t>86</a:t>
            </a:fld>
            <a:endParaRPr lang="en-US" altLang="en-US" sz="1400">
              <a:latin typeface="Tahoma" panose="020B0604030504040204" pitchFamily="34" charset="0"/>
            </a:endParaRPr>
          </a:p>
        </p:txBody>
      </p:sp>
      <p:sp>
        <p:nvSpPr>
          <p:cNvPr id="77828" name="Rectangle 2"/>
          <p:cNvSpPr>
            <a:spLocks noGrp="1" noChangeArrowheads="1"/>
          </p:cNvSpPr>
          <p:nvPr>
            <p:ph type="title"/>
          </p:nvPr>
        </p:nvSpPr>
        <p:spPr/>
        <p:txBody>
          <a:bodyPr/>
          <a:lstStyle/>
          <a:p>
            <a:pPr eaLnBrk="1" hangingPunct="1"/>
            <a:r>
              <a:rPr lang="en-US" altLang="en-US"/>
              <a:t>Module Documentation</a:t>
            </a:r>
          </a:p>
        </p:txBody>
      </p:sp>
      <p:sp>
        <p:nvSpPr>
          <p:cNvPr id="77829"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update(self, time):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"""Update the state of this projectile to move it time seconds</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farther into its flight"""</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self.xpos</a:t>
            </a:r>
            <a:r>
              <a:rPr lang="en-US" altLang="en-US" sz="1400" dirty="0">
                <a:latin typeface="Courier New" panose="02070309020205020404" pitchFamily="49" charset="0"/>
              </a:rPr>
              <a:t> = </a:t>
            </a:r>
            <a:r>
              <a:rPr lang="en-US" altLang="en-US" sz="1400" dirty="0" err="1">
                <a:latin typeface="Courier New" panose="02070309020205020404" pitchFamily="49" charset="0"/>
              </a:rPr>
              <a:t>self.xpos</a:t>
            </a:r>
            <a:r>
              <a:rPr lang="en-US" altLang="en-US" sz="1400" dirty="0">
                <a:latin typeface="Courier New" panose="02070309020205020404" pitchFamily="49" charset="0"/>
              </a:rPr>
              <a:t> + time * </a:t>
            </a:r>
            <a:r>
              <a:rPr lang="en-US" altLang="en-US" sz="1400" dirty="0" err="1">
                <a:latin typeface="Courier New" panose="02070309020205020404" pitchFamily="49" charset="0"/>
              </a:rPr>
              <a:t>self.xvel</a:t>
            </a: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yvel1 = </a:t>
            </a:r>
            <a:r>
              <a:rPr lang="en-US" altLang="en-US" sz="1400" dirty="0" err="1">
                <a:latin typeface="Courier New" panose="02070309020205020404" pitchFamily="49" charset="0"/>
              </a:rPr>
              <a:t>self.yvel</a:t>
            </a:r>
            <a:r>
              <a:rPr lang="en-US" altLang="en-US" sz="1400" dirty="0">
                <a:latin typeface="Courier New" panose="02070309020205020404" pitchFamily="49" charset="0"/>
              </a:rPr>
              <a:t> - 9.8 * time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self.ypos</a:t>
            </a:r>
            <a:r>
              <a:rPr lang="en-US" altLang="en-US" sz="1400" dirty="0">
                <a:latin typeface="Courier New" panose="02070309020205020404" pitchFamily="49" charset="0"/>
              </a:rPr>
              <a:t> = </a:t>
            </a:r>
            <a:r>
              <a:rPr lang="en-US" altLang="en-US" sz="1400" dirty="0" err="1">
                <a:latin typeface="Courier New" panose="02070309020205020404" pitchFamily="49" charset="0"/>
              </a:rPr>
              <a:t>self.ypos</a:t>
            </a:r>
            <a:r>
              <a:rPr lang="en-US" altLang="en-US" sz="1400" dirty="0">
                <a:latin typeface="Courier New" panose="02070309020205020404" pitchFamily="49" charset="0"/>
              </a:rPr>
              <a:t> + time * (</a:t>
            </a:r>
            <a:r>
              <a:rPr lang="en-US" altLang="en-US" sz="1400" dirty="0" err="1">
                <a:latin typeface="Courier New" panose="02070309020205020404" pitchFamily="49" charset="0"/>
              </a:rPr>
              <a:t>self.yvel</a:t>
            </a:r>
            <a:r>
              <a:rPr lang="en-US" altLang="en-US" sz="1400" dirty="0">
                <a:latin typeface="Courier New" panose="02070309020205020404" pitchFamily="49" charset="0"/>
              </a:rPr>
              <a:t> + yvel1) / 2.0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self.yvel</a:t>
            </a:r>
            <a:r>
              <a:rPr lang="en-US" altLang="en-US" sz="1400" dirty="0">
                <a:latin typeface="Courier New" panose="02070309020205020404" pitchFamily="49" charset="0"/>
              </a:rPr>
              <a:t> = yvel1</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getY</a:t>
            </a:r>
            <a:r>
              <a:rPr lang="en-US" altLang="en-US" sz="1400" dirty="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"Returns the y position (height) of this projectile."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return </a:t>
            </a:r>
            <a:r>
              <a:rPr lang="en-US" altLang="en-US" sz="1400" dirty="0" err="1">
                <a:latin typeface="Courier New" panose="02070309020205020404" pitchFamily="49" charset="0"/>
              </a:rPr>
              <a:t>self.ypos</a:t>
            </a: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getX</a:t>
            </a:r>
            <a:r>
              <a:rPr lang="en-US" altLang="en-US" sz="1400" dirty="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"Returns the x position (distance) of this projectile."</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return </a:t>
            </a:r>
            <a:r>
              <a:rPr lang="en-US" altLang="en-US" sz="1400" dirty="0" err="1">
                <a:latin typeface="Courier New" panose="02070309020205020404" pitchFamily="49" charset="0"/>
              </a:rPr>
              <a:t>self.xpos</a:t>
            </a:r>
            <a:endParaRPr lang="en-US" altLang="en-US" sz="1400" dirty="0">
              <a:latin typeface="Courier New" panose="02070309020205020404" pitchFamily="49"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C73C352-3CE3-4594-9184-28BA9F104E41}" type="slidenum">
              <a:rPr lang="en-US" altLang="en-US" sz="1400">
                <a:latin typeface="Tahoma" panose="020B0604030504040204" pitchFamily="34" charset="0"/>
              </a:rPr>
              <a:pPr eaLnBrk="1" hangingPunct="1"/>
              <a:t>87</a:t>
            </a:fld>
            <a:endParaRPr lang="en-US" altLang="en-US" sz="1400">
              <a:latin typeface="Tahoma" panose="020B0604030504040204" pitchFamily="34" charset="0"/>
            </a:endParaRPr>
          </a:p>
        </p:txBody>
      </p:sp>
      <p:sp>
        <p:nvSpPr>
          <p:cNvPr id="78852" name="Rectangle 2"/>
          <p:cNvSpPr>
            <a:spLocks noGrp="1" noChangeArrowheads="1"/>
          </p:cNvSpPr>
          <p:nvPr>
            <p:ph type="title"/>
          </p:nvPr>
        </p:nvSpPr>
        <p:spPr/>
        <p:txBody>
          <a:bodyPr/>
          <a:lstStyle/>
          <a:p>
            <a:pPr eaLnBrk="1" hangingPunct="1"/>
            <a:r>
              <a:rPr lang="en-US" altLang="en-US"/>
              <a:t>Working with Multiple Modules</a:t>
            </a:r>
          </a:p>
        </p:txBody>
      </p:sp>
      <p:sp>
        <p:nvSpPr>
          <p:cNvPr id="78853" name="Rectangle 3"/>
          <p:cNvSpPr>
            <a:spLocks noGrp="1" noChangeArrowheads="1"/>
          </p:cNvSpPr>
          <p:nvPr>
            <p:ph type="body" idx="1"/>
          </p:nvPr>
        </p:nvSpPr>
        <p:spPr>
          <a:xfrm>
            <a:off x="1749728" y="2057400"/>
            <a:ext cx="8955088" cy="4114800"/>
          </a:xfrm>
        </p:spPr>
        <p:txBody>
          <a:bodyPr/>
          <a:lstStyle/>
          <a:p>
            <a:pPr eaLnBrk="1" hangingPunct="1">
              <a:lnSpc>
                <a:spcPct val="80000"/>
              </a:lnSpc>
            </a:pPr>
            <a:r>
              <a:rPr lang="en-US" altLang="en-US" sz="2400" dirty="0"/>
              <a:t>Our main program can import from the projectile module in order to solve the original problem!</a:t>
            </a:r>
            <a:br>
              <a:rPr lang="en-US" altLang="en-US" sz="2400" dirty="0"/>
            </a:br>
            <a:br>
              <a:rPr lang="en-US" altLang="en-US" sz="2400" dirty="0"/>
            </a:br>
            <a:r>
              <a:rPr lang="en-US" altLang="en-US" sz="1400" dirty="0">
                <a:latin typeface="Courier New" panose="02070309020205020404" pitchFamily="49" charset="0"/>
              </a:rPr>
              <a:t># cball4.py</a:t>
            </a:r>
            <a:br>
              <a:rPr lang="en-US" altLang="en-US" sz="1400" dirty="0">
                <a:latin typeface="Courier New" panose="02070309020205020404" pitchFamily="49" charset="0"/>
              </a:rPr>
            </a:br>
            <a:r>
              <a:rPr lang="en-US" altLang="en-US" sz="1400" dirty="0">
                <a:latin typeface="Courier New" panose="02070309020205020404" pitchFamily="49" charset="0"/>
              </a:rPr>
              <a:t>#   Simulation of the flight of a cannon ball (or other projectile)</a:t>
            </a:r>
            <a:br>
              <a:rPr lang="en-US" altLang="en-US" sz="1400" dirty="0">
                <a:latin typeface="Courier New" panose="02070309020205020404" pitchFamily="49" charset="0"/>
              </a:rPr>
            </a:br>
            <a:r>
              <a:rPr lang="en-US" altLang="en-US" sz="1400" dirty="0">
                <a:latin typeface="Courier New" panose="02070309020205020404" pitchFamily="49" charset="0"/>
              </a:rPr>
              <a:t>#   This version uses a  separate projectile module file</a:t>
            </a:r>
            <a:br>
              <a:rPr lang="en-US" altLang="en-US" sz="1400" dirty="0">
                <a:latin typeface="Courier New" panose="02070309020205020404" pitchFamily="49" charset="0"/>
              </a:rPr>
            </a:br>
            <a:br>
              <a:rPr lang="en-US" altLang="en-US" sz="1400" dirty="0">
                <a:latin typeface="Courier New" panose="02070309020205020404" pitchFamily="49" charset="0"/>
              </a:rPr>
            </a:br>
            <a:r>
              <a:rPr lang="en-US" altLang="en-US" sz="1400" dirty="0">
                <a:latin typeface="Courier New" panose="02070309020205020404" pitchFamily="49" charset="0"/>
              </a:rPr>
              <a:t>from projectile import Projectile</a:t>
            </a:r>
            <a:br>
              <a:rPr lang="en-US" altLang="en-US" sz="1400" dirty="0">
                <a:latin typeface="Courier New" panose="02070309020205020404" pitchFamily="49" charset="0"/>
              </a:rPr>
            </a:br>
            <a:br>
              <a:rPr lang="en-US" altLang="en-US" sz="1400" dirty="0">
                <a:latin typeface="Courier New" panose="02070309020205020404" pitchFamily="49" charset="0"/>
              </a:rPr>
            </a:br>
            <a:r>
              <a:rPr lang="en-US" altLang="en-US" sz="1400" dirty="0">
                <a:latin typeface="Courier New" panose="02070309020205020404" pitchFamily="49" charset="0"/>
              </a:rPr>
              <a:t>def </a:t>
            </a:r>
            <a:r>
              <a:rPr lang="en-US" altLang="en-US" sz="1400" dirty="0" err="1">
                <a:latin typeface="Courier New" panose="02070309020205020404" pitchFamily="49" charset="0"/>
              </a:rPr>
              <a:t>getInputs</a:t>
            </a:r>
            <a:r>
              <a:rPr lang="en-US" altLang="en-US" sz="1400" dirty="0">
                <a:latin typeface="Courier New" panose="02070309020205020404" pitchFamily="49" charset="0"/>
              </a:rPr>
              <a:t>():</a:t>
            </a:r>
            <a:br>
              <a:rPr lang="en-US" altLang="en-US" sz="1400" dirty="0">
                <a:latin typeface="Courier New" panose="02070309020205020404" pitchFamily="49" charset="0"/>
              </a:rPr>
            </a:br>
            <a:r>
              <a:rPr lang="en-US" altLang="en-US" sz="1400" dirty="0">
                <a:latin typeface="Courier New" panose="02070309020205020404" pitchFamily="49" charset="0"/>
              </a:rPr>
              <a:t>    a = float(input("Enter the launch angle (in degrees): "))</a:t>
            </a:r>
            <a:br>
              <a:rPr lang="en-US" altLang="en-US" sz="1400" dirty="0">
                <a:latin typeface="Courier New" panose="02070309020205020404" pitchFamily="49" charset="0"/>
              </a:rPr>
            </a:br>
            <a:r>
              <a:rPr lang="en-US" altLang="en-US" sz="1400" dirty="0">
                <a:latin typeface="Courier New" panose="02070309020205020404" pitchFamily="49" charset="0"/>
              </a:rPr>
              <a:t>    v = float(input("Enter the initial velocity (in meters/sec): "))</a:t>
            </a:r>
            <a:br>
              <a:rPr lang="en-US" altLang="en-US" sz="1400" dirty="0">
                <a:latin typeface="Courier New" panose="02070309020205020404" pitchFamily="49" charset="0"/>
              </a:rPr>
            </a:br>
            <a:r>
              <a:rPr lang="en-US" altLang="en-US" sz="1400" dirty="0">
                <a:latin typeface="Courier New" panose="02070309020205020404" pitchFamily="49" charset="0"/>
              </a:rPr>
              <a:t>    h = float(input("Enter the initial height (in meters): "))</a:t>
            </a:r>
            <a:br>
              <a:rPr lang="en-US" altLang="en-US" sz="1400" dirty="0">
                <a:latin typeface="Courier New" panose="02070309020205020404" pitchFamily="49" charset="0"/>
              </a:rPr>
            </a:br>
            <a:r>
              <a:rPr lang="en-US" altLang="en-US" sz="1400" dirty="0">
                <a:latin typeface="Courier New" panose="02070309020205020404" pitchFamily="49" charset="0"/>
              </a:rPr>
              <a:t>    t = float(input("Enter the time interval between position calculations: "))</a:t>
            </a:r>
            <a:br>
              <a:rPr lang="en-US" altLang="en-US" sz="1400" dirty="0">
                <a:latin typeface="Courier New" panose="02070309020205020404" pitchFamily="49" charset="0"/>
              </a:rPr>
            </a:br>
            <a:r>
              <a:rPr lang="en-US" altLang="en-US" sz="1400" dirty="0">
                <a:latin typeface="Courier New" panose="02070309020205020404" pitchFamily="49" charset="0"/>
              </a:rPr>
              <a:t>    return </a:t>
            </a:r>
            <a:r>
              <a:rPr lang="en-US" altLang="en-US" sz="1400" dirty="0" err="1">
                <a:latin typeface="Courier New" panose="02070309020205020404" pitchFamily="49" charset="0"/>
              </a:rPr>
              <a:t>a,v,h,t</a:t>
            </a:r>
            <a:br>
              <a:rPr lang="en-US" altLang="en-US" sz="1400" dirty="0">
                <a:latin typeface="Courier New" panose="02070309020205020404" pitchFamily="49" charset="0"/>
              </a:rPr>
            </a:br>
            <a:br>
              <a:rPr lang="en-US" altLang="en-US" sz="1400" dirty="0">
                <a:latin typeface="Courier New" panose="02070309020205020404" pitchFamily="49" charset="0"/>
              </a:rPr>
            </a:br>
            <a:r>
              <a:rPr lang="en-US" altLang="en-US" sz="1400" dirty="0">
                <a:latin typeface="Courier New" panose="02070309020205020404" pitchFamily="49" charset="0"/>
              </a:rPr>
              <a:t>def main():</a:t>
            </a:r>
            <a:br>
              <a:rPr lang="en-US" altLang="en-US" sz="1400" dirty="0">
                <a:latin typeface="Courier New" panose="02070309020205020404" pitchFamily="49" charset="0"/>
              </a:rPr>
            </a:br>
            <a:r>
              <a:rPr lang="en-US" altLang="en-US" sz="1400" dirty="0">
                <a:latin typeface="Courier New" panose="02070309020205020404" pitchFamily="49" charset="0"/>
              </a:rPr>
              <a:t>    angle, vel, h0, time = </a:t>
            </a:r>
            <a:r>
              <a:rPr lang="en-US" altLang="en-US" sz="1400" dirty="0" err="1">
                <a:latin typeface="Courier New" panose="02070309020205020404" pitchFamily="49" charset="0"/>
              </a:rPr>
              <a:t>getInputs</a:t>
            </a:r>
            <a:r>
              <a:rPr lang="en-US" altLang="en-US" sz="1400" dirty="0">
                <a:latin typeface="Courier New" panose="02070309020205020404" pitchFamily="49" charset="0"/>
              </a:rPr>
              <a:t>()</a:t>
            </a:r>
            <a:br>
              <a:rPr lang="en-US" altLang="en-US" sz="1400" dirty="0">
                <a:latin typeface="Courier New" panose="02070309020205020404" pitchFamily="49" charset="0"/>
              </a:rPr>
            </a:br>
            <a:r>
              <a:rPr lang="en-US" altLang="en-US" sz="1400" dirty="0">
                <a:latin typeface="Courier New" panose="02070309020205020404" pitchFamily="49" charset="0"/>
              </a:rPr>
              <a:t>    </a:t>
            </a:r>
            <a:r>
              <a:rPr lang="en-US" altLang="en-US" sz="1400" dirty="0" err="1">
                <a:latin typeface="Courier New" panose="02070309020205020404" pitchFamily="49" charset="0"/>
              </a:rPr>
              <a:t>cball</a:t>
            </a:r>
            <a:r>
              <a:rPr lang="en-US" altLang="en-US" sz="1400" dirty="0">
                <a:latin typeface="Courier New" panose="02070309020205020404" pitchFamily="49" charset="0"/>
              </a:rPr>
              <a:t> = Projectile(angle, vel, h0)</a:t>
            </a:r>
            <a:br>
              <a:rPr lang="en-US" altLang="en-US" sz="1400" dirty="0">
                <a:latin typeface="Courier New" panose="02070309020205020404" pitchFamily="49" charset="0"/>
              </a:rPr>
            </a:br>
            <a:r>
              <a:rPr lang="en-US" altLang="en-US" sz="1400" dirty="0">
                <a:latin typeface="Courier New" panose="02070309020205020404" pitchFamily="49" charset="0"/>
              </a:rPr>
              <a:t>    while </a:t>
            </a:r>
            <a:r>
              <a:rPr lang="en-US" altLang="en-US" sz="1400" dirty="0" err="1">
                <a:latin typeface="Courier New" panose="02070309020205020404" pitchFamily="49" charset="0"/>
              </a:rPr>
              <a:t>cball.getY</a:t>
            </a:r>
            <a:r>
              <a:rPr lang="en-US" altLang="en-US" sz="1400" dirty="0">
                <a:latin typeface="Courier New" panose="02070309020205020404" pitchFamily="49" charset="0"/>
              </a:rPr>
              <a:t>() &gt;= 0:</a:t>
            </a:r>
            <a:br>
              <a:rPr lang="en-US" altLang="en-US" sz="1400" dirty="0">
                <a:latin typeface="Courier New" panose="02070309020205020404" pitchFamily="49" charset="0"/>
              </a:rPr>
            </a:br>
            <a:r>
              <a:rPr lang="en-US" altLang="en-US" sz="1400" dirty="0">
                <a:latin typeface="Courier New" panose="02070309020205020404" pitchFamily="49" charset="0"/>
              </a:rPr>
              <a:t>        </a:t>
            </a:r>
            <a:r>
              <a:rPr lang="en-US" altLang="en-US" sz="1400" dirty="0" err="1">
                <a:latin typeface="Courier New" panose="02070309020205020404" pitchFamily="49" charset="0"/>
              </a:rPr>
              <a:t>cball.update</a:t>
            </a:r>
            <a:r>
              <a:rPr lang="en-US" altLang="en-US" sz="1400" dirty="0">
                <a:latin typeface="Courier New" panose="02070309020205020404" pitchFamily="49" charset="0"/>
              </a:rPr>
              <a:t>(time)        </a:t>
            </a:r>
            <a:br>
              <a:rPr lang="en-US" altLang="en-US" sz="1400" dirty="0">
                <a:latin typeface="Courier New" panose="02070309020205020404" pitchFamily="49" charset="0"/>
              </a:rPr>
            </a:br>
            <a:r>
              <a:rPr lang="en-US" altLang="en-US" sz="1400" dirty="0">
                <a:latin typeface="Courier New" panose="02070309020205020404" pitchFamily="49" charset="0"/>
              </a:rPr>
              <a:t>    print(f"\</a:t>
            </a:r>
            <a:r>
              <a:rPr lang="en-US" altLang="en-US" sz="1400" dirty="0" err="1">
                <a:latin typeface="Courier New" panose="02070309020205020404" pitchFamily="49" charset="0"/>
              </a:rPr>
              <a:t>nDistance</a:t>
            </a:r>
            <a:r>
              <a:rPr lang="en-US" altLang="en-US" sz="1400" dirty="0">
                <a:latin typeface="Courier New" panose="02070309020205020404" pitchFamily="49" charset="0"/>
              </a:rPr>
              <a:t> traveled: {</a:t>
            </a:r>
            <a:r>
              <a:rPr lang="en-US" altLang="en-US" sz="1400" dirty="0" err="1">
                <a:latin typeface="Courier New" panose="02070309020205020404" pitchFamily="49" charset="0"/>
              </a:rPr>
              <a:t>cball.getX</a:t>
            </a:r>
            <a:r>
              <a:rPr lang="en-US" altLang="en-US" sz="1400" dirty="0">
                <a:latin typeface="Courier New" panose="02070309020205020404" pitchFamily="49" charset="0"/>
              </a:rPr>
              <a:t>():0.1f} meters.")</a:t>
            </a:r>
          </a:p>
          <a:p>
            <a:pPr eaLnBrk="1" hangingPunct="1">
              <a:lnSpc>
                <a:spcPct val="80000"/>
              </a:lnSpc>
            </a:pPr>
            <a:endParaRPr lang="en-US" altLang="en-US" sz="600" dirty="0">
              <a:latin typeface="Courier New" panose="02070309020205020404"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46AE72A-6004-4A4E-A3B2-15A07222E7F2}" type="slidenum">
              <a:rPr lang="en-US" altLang="en-US" sz="1400">
                <a:latin typeface="Tahoma" panose="020B0604030504040204" pitchFamily="34" charset="0"/>
              </a:rPr>
              <a:pPr eaLnBrk="1" hangingPunct="1"/>
              <a:t>88</a:t>
            </a:fld>
            <a:endParaRPr lang="en-US" altLang="en-US" sz="1400">
              <a:latin typeface="Tahoma" panose="020B0604030504040204" pitchFamily="34" charset="0"/>
            </a:endParaRPr>
          </a:p>
        </p:txBody>
      </p:sp>
      <p:sp>
        <p:nvSpPr>
          <p:cNvPr id="79876" name="Rectangle 2"/>
          <p:cNvSpPr>
            <a:spLocks noGrp="1" noChangeArrowheads="1"/>
          </p:cNvSpPr>
          <p:nvPr>
            <p:ph type="title"/>
          </p:nvPr>
        </p:nvSpPr>
        <p:spPr/>
        <p:txBody>
          <a:bodyPr/>
          <a:lstStyle/>
          <a:p>
            <a:pPr eaLnBrk="1" hangingPunct="1"/>
            <a:r>
              <a:rPr lang="en-US" altLang="en-US"/>
              <a:t>Working with Multiple Modules</a:t>
            </a:r>
          </a:p>
        </p:txBody>
      </p:sp>
      <p:sp>
        <p:nvSpPr>
          <p:cNvPr id="91139" name="Rectangle 3"/>
          <p:cNvSpPr>
            <a:spLocks noGrp="1" noChangeArrowheads="1"/>
          </p:cNvSpPr>
          <p:nvPr>
            <p:ph type="body" idx="1"/>
          </p:nvPr>
        </p:nvSpPr>
        <p:spPr/>
        <p:txBody>
          <a:bodyPr/>
          <a:lstStyle/>
          <a:p>
            <a:pPr eaLnBrk="1" hangingPunct="1">
              <a:lnSpc>
                <a:spcPct val="90000"/>
              </a:lnSpc>
            </a:pPr>
            <a:r>
              <a:rPr lang="en-US" altLang="en-US" sz="2600" dirty="0"/>
              <a:t>If you are </a:t>
            </a:r>
            <a:r>
              <a:rPr lang="en-US" altLang="en-US" sz="2600" i="1" dirty="0"/>
              <a:t>interactively </a:t>
            </a:r>
            <a:r>
              <a:rPr lang="en-US" altLang="en-US" sz="2600" dirty="0"/>
              <a:t>testing a multi-module Python program, you need to be aware that reloading a module may not behave as you expect.</a:t>
            </a:r>
          </a:p>
          <a:p>
            <a:pPr eaLnBrk="1" hangingPunct="1">
              <a:lnSpc>
                <a:spcPct val="90000"/>
              </a:lnSpc>
            </a:pPr>
            <a:r>
              <a:rPr lang="en-US" altLang="en-US" sz="2600" dirty="0"/>
              <a:t>When Python first imports a given module, it creates a module object that contains all the things defined in the module (a </a:t>
            </a:r>
            <a:r>
              <a:rPr lang="en-US" altLang="en-US" sz="2600" i="1" dirty="0"/>
              <a:t>namespace</a:t>
            </a:r>
            <a:r>
              <a:rPr lang="en-US" altLang="en-US" sz="2600" dirty="0"/>
              <a:t>). If a module imports successfully (no syntax errors), subsequent imports do not reload the module. Even if the source code for the module has been changed, re-importing it into an interactive session will not load the updated version.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 calcmode="lin" valueType="num">
                                      <p:cBhvr additive="base">
                                        <p:cTn id="7" dur="500" fill="hold"/>
                                        <p:tgtEl>
                                          <p:spTgt spid="91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39">
                                            <p:txEl>
                                              <p:pRg st="1" end="1"/>
                                            </p:txEl>
                                          </p:spTgt>
                                        </p:tgtEl>
                                        <p:attrNameLst>
                                          <p:attrName>style.visibility</p:attrName>
                                        </p:attrNameLst>
                                      </p:cBhvr>
                                      <p:to>
                                        <p:strVal val="visible"/>
                                      </p:to>
                                    </p:set>
                                    <p:anim calcmode="lin" valueType="num">
                                      <p:cBhvr additive="base">
                                        <p:cTn id="13" dur="500" fill="hold"/>
                                        <p:tgtEl>
                                          <p:spTgt spid="91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11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F07CCB55-9640-4AFF-BAAD-B8ABA39F8F63}" type="slidenum">
              <a:rPr lang="en-US" altLang="en-US" sz="1400">
                <a:latin typeface="Tahoma" panose="020B0604030504040204" pitchFamily="34" charset="0"/>
              </a:rPr>
              <a:pPr eaLnBrk="1" hangingPunct="1"/>
              <a:t>89</a:t>
            </a:fld>
            <a:endParaRPr lang="en-US" altLang="en-US" sz="1400">
              <a:latin typeface="Tahoma" panose="020B0604030504040204" pitchFamily="34" charset="0"/>
            </a:endParaRPr>
          </a:p>
        </p:txBody>
      </p:sp>
      <p:sp>
        <p:nvSpPr>
          <p:cNvPr id="80900" name="Rectangle 2"/>
          <p:cNvSpPr>
            <a:spLocks noGrp="1" noChangeArrowheads="1"/>
          </p:cNvSpPr>
          <p:nvPr>
            <p:ph type="title"/>
          </p:nvPr>
        </p:nvSpPr>
        <p:spPr/>
        <p:txBody>
          <a:bodyPr/>
          <a:lstStyle/>
          <a:p>
            <a:pPr eaLnBrk="1" hangingPunct="1"/>
            <a:r>
              <a:rPr lang="en-US" altLang="en-US"/>
              <a:t>Working with Multiple Modules</a:t>
            </a:r>
          </a:p>
        </p:txBody>
      </p:sp>
      <p:sp>
        <p:nvSpPr>
          <p:cNvPr id="92163" name="Rectangle 3"/>
          <p:cNvSpPr>
            <a:spLocks noGrp="1" noChangeArrowheads="1"/>
          </p:cNvSpPr>
          <p:nvPr>
            <p:ph type="body" idx="1"/>
          </p:nvPr>
        </p:nvSpPr>
        <p:spPr/>
        <p:txBody>
          <a:bodyPr/>
          <a:lstStyle/>
          <a:p>
            <a:pPr eaLnBrk="1" hangingPunct="1"/>
            <a:r>
              <a:rPr lang="en-US" altLang="en-US" sz="2800" dirty="0"/>
              <a:t>The easiest way </a:t>
            </a:r>
            <a:r>
              <a:rPr lang="en-US" altLang="en-US" sz="2800" dirty="0">
                <a:latin typeface="Times New Roman" panose="02020603050405020304" pitchFamily="18" charset="0"/>
              </a:rPr>
              <a:t>–</a:t>
            </a:r>
            <a:r>
              <a:rPr lang="en-US" altLang="en-US" sz="2800" dirty="0"/>
              <a:t> start a new interactive session for testing whenever any of the modules involved in your testing are modified. This way you</a:t>
            </a:r>
            <a:r>
              <a:rPr lang="en-US" altLang="en-US" sz="2800" dirty="0">
                <a:latin typeface="Times New Roman" panose="02020603050405020304" pitchFamily="18" charset="0"/>
              </a:rPr>
              <a:t>’</a:t>
            </a:r>
            <a:r>
              <a:rPr lang="en-US" altLang="en-US" sz="2800" dirty="0"/>
              <a:t>re guaranteed to get a more recent import of all the modules you</a:t>
            </a:r>
            <a:r>
              <a:rPr lang="en-US" altLang="en-US" sz="2800" dirty="0">
                <a:latin typeface="Times New Roman" panose="02020603050405020304" pitchFamily="18" charset="0"/>
              </a:rPr>
              <a:t>’</a:t>
            </a:r>
            <a:r>
              <a:rPr lang="en-US" altLang="en-US" sz="2800" dirty="0"/>
              <a:t>re using.</a:t>
            </a:r>
          </a:p>
          <a:p>
            <a:pPr eaLnBrk="1" hangingPunct="1"/>
            <a:r>
              <a:rPr lang="en-US" altLang="en-US" sz="2800" dirty="0"/>
              <a:t>If you’re using IDLE, you’ll notice it does this for you by doing a shell restart when you select “run module.”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BD772F60-7E97-4463-95BC-D763A7EC929D}"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sp>
        <p:nvSpPr>
          <p:cNvPr id="11268" name="Rectangle 2"/>
          <p:cNvSpPr>
            <a:spLocks noGrp="1" noChangeArrowheads="1"/>
          </p:cNvSpPr>
          <p:nvPr>
            <p:ph type="title"/>
          </p:nvPr>
        </p:nvSpPr>
        <p:spPr/>
        <p:txBody>
          <a:bodyPr/>
          <a:lstStyle/>
          <a:p>
            <a:pPr eaLnBrk="1" hangingPunct="1"/>
            <a:r>
              <a:rPr lang="en-US" altLang="en-US"/>
              <a:t>Quick Review of Objects</a:t>
            </a:r>
          </a:p>
        </p:txBody>
      </p:sp>
      <p:sp>
        <p:nvSpPr>
          <p:cNvPr id="15363" name="Rectangle 3"/>
          <p:cNvSpPr>
            <a:spLocks noGrp="1" noChangeArrowheads="1"/>
          </p:cNvSpPr>
          <p:nvPr>
            <p:ph type="body" idx="1"/>
          </p:nvPr>
        </p:nvSpPr>
        <p:spPr/>
        <p:txBody>
          <a:bodyPr/>
          <a:lstStyle/>
          <a:p>
            <a:pPr eaLnBrk="1" hangingPunct="1"/>
            <a:r>
              <a:rPr lang="en-US" altLang="en-US" dirty="0"/>
              <a:t>Consider making a new circle object:</a:t>
            </a:r>
            <a:br>
              <a:rPr lang="en-US" altLang="en-US" dirty="0"/>
            </a:br>
            <a:r>
              <a:rPr lang="en-US" altLang="en-US" sz="2800" dirty="0" err="1">
                <a:latin typeface="Courier New" panose="02070309020205020404" pitchFamily="49" charset="0"/>
              </a:rPr>
              <a:t>myCircle</a:t>
            </a:r>
            <a:r>
              <a:rPr lang="en-US" altLang="en-US" sz="2800" dirty="0">
                <a:latin typeface="Courier New" panose="02070309020205020404" pitchFamily="49" charset="0"/>
              </a:rPr>
              <a:t> = Circle(Point(0,0),20)</a:t>
            </a:r>
          </a:p>
          <a:p>
            <a:pPr eaLnBrk="1" hangingPunct="1"/>
            <a:r>
              <a:rPr lang="en-US" altLang="en-US" dirty="0">
                <a:latin typeface="Courier New" panose="02070309020205020404" pitchFamily="49" charset="0"/>
              </a:rPr>
              <a:t>Circle</a:t>
            </a:r>
            <a:r>
              <a:rPr lang="en-US" altLang="en-US" dirty="0"/>
              <a:t>, the name of the class, is used to invoke the constructor.</a:t>
            </a:r>
          </a:p>
          <a:p>
            <a:pPr eaLnBrk="1" hangingPunct="1"/>
            <a:r>
              <a:rPr lang="en-US" altLang="en-US" dirty="0"/>
              <a:t>This statement creates a new </a:t>
            </a:r>
            <a:r>
              <a:rPr lang="en-US" altLang="en-US" dirty="0">
                <a:latin typeface="Courier New" panose="02070309020205020404" pitchFamily="49" charset="0"/>
              </a:rPr>
              <a:t>Circle</a:t>
            </a:r>
            <a:r>
              <a:rPr lang="en-US" altLang="en-US" dirty="0"/>
              <a:t> instance and stores a reference to it in the variable </a:t>
            </a:r>
            <a:r>
              <a:rPr lang="en-US" altLang="en-US" dirty="0" err="1">
                <a:latin typeface="Courier New" panose="02070309020205020404" pitchFamily="49" charset="0"/>
              </a:rPr>
              <a:t>myCircle</a:t>
            </a:r>
            <a:r>
              <a:rPr lang="en-US" altLang="en-US" dirty="0"/>
              <a:t>.</a:t>
            </a:r>
          </a:p>
          <a:p>
            <a:pPr eaLnBrk="1" hangingPunct="1"/>
            <a:endParaRPr lang="en-US" altLang="en-US"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FF99A2D-5AA6-4DDD-BB8E-BFA6AE083ED4}" type="slidenum">
              <a:rPr lang="en-US" altLang="en-US" sz="1400">
                <a:latin typeface="Tahoma" panose="020B0604030504040204" pitchFamily="34" charset="0"/>
              </a:rPr>
              <a:pPr eaLnBrk="1" hangingPunct="1"/>
              <a:t>90</a:t>
            </a:fld>
            <a:endParaRPr lang="en-US" altLang="en-US" sz="1400">
              <a:latin typeface="Tahoma" panose="020B0604030504040204" pitchFamily="34" charset="0"/>
            </a:endParaRPr>
          </a:p>
        </p:txBody>
      </p:sp>
      <p:sp>
        <p:nvSpPr>
          <p:cNvPr id="81924" name="Rectangle 2"/>
          <p:cNvSpPr>
            <a:spLocks noGrp="1" noChangeArrowheads="1"/>
          </p:cNvSpPr>
          <p:nvPr>
            <p:ph type="title"/>
          </p:nvPr>
        </p:nvSpPr>
        <p:spPr/>
        <p:txBody>
          <a:bodyPr/>
          <a:lstStyle/>
          <a:p>
            <a:pPr eaLnBrk="1" hangingPunct="1"/>
            <a:r>
              <a:rPr lang="en-US" altLang="en-US"/>
              <a:t>Widgets</a:t>
            </a:r>
          </a:p>
        </p:txBody>
      </p:sp>
      <p:sp>
        <p:nvSpPr>
          <p:cNvPr id="93187" name="Rectangle 3"/>
          <p:cNvSpPr>
            <a:spLocks noGrp="1" noChangeArrowheads="1"/>
          </p:cNvSpPr>
          <p:nvPr>
            <p:ph type="body" idx="1"/>
          </p:nvPr>
        </p:nvSpPr>
        <p:spPr/>
        <p:txBody>
          <a:bodyPr/>
          <a:lstStyle/>
          <a:p>
            <a:pPr eaLnBrk="1" hangingPunct="1"/>
            <a:r>
              <a:rPr lang="en-US" altLang="en-US" sz="3000" dirty="0"/>
              <a:t>One very common use of objects is in the design of graphical user interfaces (GUIs).</a:t>
            </a:r>
          </a:p>
          <a:p>
            <a:pPr eaLnBrk="1" hangingPunct="1"/>
            <a:r>
              <a:rPr lang="en-US" altLang="en-US" sz="3000" dirty="0"/>
              <a:t>Back in chapter four we talked about GUIs being composed of visual interface objects known as </a:t>
            </a:r>
            <a:r>
              <a:rPr lang="en-US" altLang="en-US" sz="3000" i="1" dirty="0"/>
              <a:t>widgets</a:t>
            </a:r>
            <a:r>
              <a:rPr lang="en-US" altLang="en-US" sz="3000" dirty="0"/>
              <a:t>.</a:t>
            </a:r>
          </a:p>
          <a:p>
            <a:pPr eaLnBrk="1" hangingPunct="1"/>
            <a:r>
              <a:rPr lang="en-US" altLang="en-US" sz="3000" dirty="0"/>
              <a:t>The </a:t>
            </a:r>
            <a:r>
              <a:rPr lang="en-US" altLang="en-US" sz="3000" dirty="0">
                <a:latin typeface="Courier New" panose="02070309020205020404" pitchFamily="49" charset="0"/>
              </a:rPr>
              <a:t>Entry</a:t>
            </a:r>
            <a:r>
              <a:rPr lang="en-US" altLang="en-US" sz="3000" dirty="0"/>
              <a:t> object defined in our </a:t>
            </a:r>
            <a:r>
              <a:rPr lang="en-US" altLang="en-US" sz="3000" dirty="0">
                <a:latin typeface="Courier New" panose="02070309020205020404" pitchFamily="49" charset="0"/>
              </a:rPr>
              <a:t>graphics</a:t>
            </a:r>
            <a:r>
              <a:rPr lang="en-US" altLang="en-US" sz="3000" dirty="0"/>
              <a:t> library is one example of a widget.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3187">
                                            <p:txEl>
                                              <p:pRg st="2" end="2"/>
                                            </p:txEl>
                                          </p:spTgt>
                                        </p:tgtEl>
                                        <p:attrNameLst>
                                          <p:attrName>style.visibility</p:attrName>
                                        </p:attrNameLst>
                                      </p:cBhvr>
                                      <p:to>
                                        <p:strVal val="visible"/>
                                      </p:to>
                                    </p:set>
                                    <p:anim calcmode="lin" valueType="num">
                                      <p:cBhvr additive="base">
                                        <p:cTn id="19"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18B1B94-539A-4A2F-97DD-7163A6C1AFF0}" type="slidenum">
              <a:rPr lang="en-US" altLang="en-US" sz="1400">
                <a:latin typeface="Tahoma" panose="020B0604030504040204" pitchFamily="34" charset="0"/>
              </a:rPr>
              <a:pPr eaLnBrk="1" hangingPunct="1"/>
              <a:t>91</a:t>
            </a:fld>
            <a:endParaRPr lang="en-US" altLang="en-US" sz="1400">
              <a:latin typeface="Tahoma" panose="020B0604030504040204" pitchFamily="34" charset="0"/>
            </a:endParaRPr>
          </a:p>
        </p:txBody>
      </p:sp>
      <p:sp>
        <p:nvSpPr>
          <p:cNvPr id="82948" name="Rectangle 2"/>
          <p:cNvSpPr>
            <a:spLocks noGrp="1" noChangeArrowheads="1"/>
          </p:cNvSpPr>
          <p:nvPr>
            <p:ph type="title"/>
          </p:nvPr>
        </p:nvSpPr>
        <p:spPr/>
        <p:txBody>
          <a:bodyPr/>
          <a:lstStyle/>
          <a:p>
            <a:pPr eaLnBrk="1" hangingPunct="1"/>
            <a:r>
              <a:rPr lang="en-US" altLang="en-US"/>
              <a:t>Example Program: Dice Roller</a:t>
            </a:r>
          </a:p>
        </p:txBody>
      </p:sp>
      <p:sp>
        <p:nvSpPr>
          <p:cNvPr id="94211" name="Rectangle 3"/>
          <p:cNvSpPr>
            <a:spLocks noGrp="1" noChangeArrowheads="1"/>
          </p:cNvSpPr>
          <p:nvPr>
            <p:ph type="body" idx="1"/>
          </p:nvPr>
        </p:nvSpPr>
        <p:spPr/>
        <p:txBody>
          <a:bodyPr/>
          <a:lstStyle/>
          <a:p>
            <a:pPr eaLnBrk="1" hangingPunct="1"/>
            <a:r>
              <a:rPr lang="en-US" altLang="en-US"/>
              <a:t>Let</a:t>
            </a:r>
            <a:r>
              <a:rPr lang="en-US" altLang="en-US">
                <a:latin typeface="Times New Roman" panose="02020603050405020304" pitchFamily="18" charset="0"/>
              </a:rPr>
              <a:t>’</a:t>
            </a:r>
            <a:r>
              <a:rPr lang="en-US" altLang="en-US"/>
              <a:t>s build a couple useful widgets!</a:t>
            </a:r>
          </a:p>
          <a:p>
            <a:pPr eaLnBrk="1" hangingPunct="1"/>
            <a:r>
              <a:rPr lang="en-US" altLang="en-US"/>
              <a:t>Consider a program that rolls a pair of six-sided dice.</a:t>
            </a:r>
          </a:p>
          <a:p>
            <a:pPr eaLnBrk="1" hangingPunct="1"/>
            <a:r>
              <a:rPr lang="en-US" altLang="en-US"/>
              <a:t>The program will display the dice graphically and provide two buttons, one for rolling the dice and one for quitting the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pPr>
              <a:defRPr/>
            </a:pPr>
            <a:r>
              <a:rPr lang="en-US"/>
              <a:t>Python Programming, 4/e</a:t>
            </a:r>
          </a:p>
        </p:txBody>
      </p:sp>
      <p:sp>
        <p:nvSpPr>
          <p:cNvPr id="6" name="Slide Number Placeholder 6"/>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0745DE8-3668-40FD-850A-942B9E33D75B}" type="slidenum">
              <a:rPr lang="en-US" altLang="en-US" sz="1400">
                <a:latin typeface="Tahoma" panose="020B0604030504040204" pitchFamily="34" charset="0"/>
              </a:rPr>
              <a:pPr eaLnBrk="1" hangingPunct="1"/>
              <a:t>92</a:t>
            </a:fld>
            <a:endParaRPr lang="en-US" altLang="en-US" sz="1400">
              <a:latin typeface="Tahoma" panose="020B0604030504040204" pitchFamily="34" charset="0"/>
            </a:endParaRPr>
          </a:p>
        </p:txBody>
      </p:sp>
      <p:sp>
        <p:nvSpPr>
          <p:cNvPr id="83972" name="Rectangle 2"/>
          <p:cNvSpPr>
            <a:spLocks noGrp="1" noChangeArrowheads="1"/>
          </p:cNvSpPr>
          <p:nvPr>
            <p:ph type="title"/>
          </p:nvPr>
        </p:nvSpPr>
        <p:spPr/>
        <p:txBody>
          <a:bodyPr/>
          <a:lstStyle/>
          <a:p>
            <a:pPr eaLnBrk="1" hangingPunct="1"/>
            <a:r>
              <a:rPr lang="en-US" altLang="en-US"/>
              <a:t>Example Program: Dice Roller</a:t>
            </a:r>
          </a:p>
        </p:txBody>
      </p:sp>
      <p:sp>
        <p:nvSpPr>
          <p:cNvPr id="95235" name="Rectangle 3"/>
          <p:cNvSpPr>
            <a:spLocks noGrp="1" noChangeArrowheads="1"/>
          </p:cNvSpPr>
          <p:nvPr>
            <p:ph type="body" sz="half" idx="1"/>
          </p:nvPr>
        </p:nvSpPr>
        <p:spPr/>
        <p:txBody>
          <a:bodyPr/>
          <a:lstStyle/>
          <a:p>
            <a:pPr eaLnBrk="1" hangingPunct="1"/>
            <a:r>
              <a:rPr lang="en-US" altLang="en-US" sz="2800"/>
              <a:t>There are two kinds of widgets: buttons and dice.</a:t>
            </a:r>
          </a:p>
          <a:p>
            <a:pPr eaLnBrk="1" hangingPunct="1"/>
            <a:r>
              <a:rPr lang="en-US" altLang="en-US" sz="2800"/>
              <a:t>The two buttons will be examples of the </a:t>
            </a:r>
            <a:r>
              <a:rPr lang="en-US" altLang="en-US" sz="2800">
                <a:latin typeface="Courier New" panose="02070309020205020404" pitchFamily="49" charset="0"/>
              </a:rPr>
              <a:t>Button</a:t>
            </a:r>
            <a:r>
              <a:rPr lang="en-US" altLang="en-US" sz="2800"/>
              <a:t> class, while the dice images will be provided by </a:t>
            </a:r>
            <a:r>
              <a:rPr lang="en-US" altLang="en-US" sz="2800">
                <a:latin typeface="Courier New" panose="02070309020205020404" pitchFamily="49" charset="0"/>
              </a:rPr>
              <a:t>dieView</a:t>
            </a:r>
            <a:r>
              <a:rPr lang="en-US" altLang="en-US" sz="2800"/>
              <a:t>.</a:t>
            </a:r>
          </a:p>
        </p:txBody>
      </p:sp>
      <p:pic>
        <p:nvPicPr>
          <p:cNvPr id="83974" name="Picture 4" descr="diceroll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7086601" y="2362200"/>
            <a:ext cx="2925763" cy="32004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51F4340-5433-45BE-9C26-B57BFBF5EFC1}" type="slidenum">
              <a:rPr lang="en-US" altLang="en-US" sz="1400">
                <a:latin typeface="Tahoma" panose="020B0604030504040204" pitchFamily="34" charset="0"/>
              </a:rPr>
              <a:pPr eaLnBrk="1" hangingPunct="1"/>
              <a:t>93</a:t>
            </a:fld>
            <a:endParaRPr lang="en-US" altLang="en-US" sz="1400">
              <a:latin typeface="Tahoma" panose="020B0604030504040204" pitchFamily="34" charset="0"/>
            </a:endParaRPr>
          </a:p>
        </p:txBody>
      </p:sp>
      <p:sp>
        <p:nvSpPr>
          <p:cNvPr id="84996" name="Rectangle 2"/>
          <p:cNvSpPr>
            <a:spLocks noGrp="1" noChangeArrowheads="1"/>
          </p:cNvSpPr>
          <p:nvPr>
            <p:ph type="title"/>
          </p:nvPr>
        </p:nvSpPr>
        <p:spPr/>
        <p:txBody>
          <a:bodyPr/>
          <a:lstStyle/>
          <a:p>
            <a:pPr eaLnBrk="1" hangingPunct="1"/>
            <a:r>
              <a:rPr lang="en-US" altLang="en-US"/>
              <a:t>Building Buttons</a:t>
            </a:r>
          </a:p>
        </p:txBody>
      </p:sp>
      <p:sp>
        <p:nvSpPr>
          <p:cNvPr id="97283" name="Rectangle 3"/>
          <p:cNvSpPr>
            <a:spLocks noGrp="1" noChangeArrowheads="1"/>
          </p:cNvSpPr>
          <p:nvPr>
            <p:ph type="body" idx="1"/>
          </p:nvPr>
        </p:nvSpPr>
        <p:spPr/>
        <p:txBody>
          <a:bodyPr/>
          <a:lstStyle/>
          <a:p>
            <a:pPr eaLnBrk="1" hangingPunct="1"/>
            <a:r>
              <a:rPr lang="en-US" altLang="en-US"/>
              <a:t>Most modern GUIs have buttons with 3-dimensional look and feel. Our simple graphics package does not have the machinery to produce buttons that appear to depress as they are clicked.</a:t>
            </a:r>
          </a:p>
          <a:p>
            <a:pPr eaLnBrk="1" hangingPunct="1"/>
            <a:r>
              <a:rPr lang="en-US" altLang="en-US"/>
              <a:t>All we can do is report back where the mouse was clicked after the click has been completed.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 calcmode="lin" valueType="num">
                                      <p:cBhvr additive="base">
                                        <p:cTn id="7" dur="500" fill="hold"/>
                                        <p:tgtEl>
                                          <p:spTgt spid="972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72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7283">
                                            <p:txEl>
                                              <p:pRg st="1" end="1"/>
                                            </p:txEl>
                                          </p:spTgt>
                                        </p:tgtEl>
                                        <p:attrNameLst>
                                          <p:attrName>style.visibility</p:attrName>
                                        </p:attrNameLst>
                                      </p:cBhvr>
                                      <p:to>
                                        <p:strVal val="visible"/>
                                      </p:to>
                                    </p:set>
                                    <p:anim calcmode="lin" valueType="num">
                                      <p:cBhvr additive="base">
                                        <p:cTn id="13" dur="500" fill="hold"/>
                                        <p:tgtEl>
                                          <p:spTgt spid="972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728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AF343000-D1C1-4544-AE74-F391AEB78D17}" type="slidenum">
              <a:rPr lang="en-US" altLang="en-US" sz="1400">
                <a:latin typeface="Tahoma" panose="020B0604030504040204" pitchFamily="34" charset="0"/>
              </a:rPr>
              <a:pPr eaLnBrk="1" hangingPunct="1"/>
              <a:t>94</a:t>
            </a:fld>
            <a:endParaRPr lang="en-US" altLang="en-US" sz="1400">
              <a:latin typeface="Tahoma" panose="020B0604030504040204" pitchFamily="34" charset="0"/>
            </a:endParaRPr>
          </a:p>
        </p:txBody>
      </p:sp>
      <p:sp>
        <p:nvSpPr>
          <p:cNvPr id="86020" name="Rectangle 2"/>
          <p:cNvSpPr>
            <a:spLocks noGrp="1" noChangeArrowheads="1"/>
          </p:cNvSpPr>
          <p:nvPr>
            <p:ph type="title"/>
          </p:nvPr>
        </p:nvSpPr>
        <p:spPr/>
        <p:txBody>
          <a:bodyPr/>
          <a:lstStyle/>
          <a:p>
            <a:pPr eaLnBrk="1" hangingPunct="1"/>
            <a:r>
              <a:rPr lang="en-US" altLang="en-US"/>
              <a:t>Building Buttons</a:t>
            </a:r>
          </a:p>
        </p:txBody>
      </p:sp>
      <p:sp>
        <p:nvSpPr>
          <p:cNvPr id="98307" name="Rectangle 3"/>
          <p:cNvSpPr>
            <a:spLocks noGrp="1" noChangeArrowheads="1"/>
          </p:cNvSpPr>
          <p:nvPr>
            <p:ph type="body" idx="1"/>
          </p:nvPr>
        </p:nvSpPr>
        <p:spPr/>
        <p:txBody>
          <a:bodyPr/>
          <a:lstStyle/>
          <a:p>
            <a:pPr eaLnBrk="1" hangingPunct="1"/>
            <a:r>
              <a:rPr lang="en-US" altLang="en-US" sz="3000"/>
              <a:t>Our buttons will be rectangular regions in a graphics window where user clicks can influence the behavior of the running application.</a:t>
            </a:r>
          </a:p>
          <a:p>
            <a:pPr eaLnBrk="1" hangingPunct="1"/>
            <a:r>
              <a:rPr lang="en-US" altLang="en-US" sz="3000"/>
              <a:t>We need a way to determine whether a button has been clicked.</a:t>
            </a:r>
          </a:p>
          <a:p>
            <a:pPr eaLnBrk="1" hangingPunct="1"/>
            <a:r>
              <a:rPr lang="en-US" altLang="en-US" sz="3000"/>
              <a:t>It would be nice to be able to activate and deactivate (gray-out) individual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 calcmode="lin" valueType="num">
                                      <p:cBhvr additive="base">
                                        <p:cTn id="7" dur="500" fill="hold"/>
                                        <p:tgtEl>
                                          <p:spTgt spid="98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07">
                                            <p:txEl>
                                              <p:pRg st="1" end="1"/>
                                            </p:txEl>
                                          </p:spTgt>
                                        </p:tgtEl>
                                        <p:attrNameLst>
                                          <p:attrName>style.visibility</p:attrName>
                                        </p:attrNameLst>
                                      </p:cBhvr>
                                      <p:to>
                                        <p:strVal val="visible"/>
                                      </p:to>
                                    </p:set>
                                    <p:anim calcmode="lin" valueType="num">
                                      <p:cBhvr additive="base">
                                        <p:cTn id="13" dur="500" fill="hold"/>
                                        <p:tgtEl>
                                          <p:spTgt spid="98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8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07">
                                            <p:txEl>
                                              <p:pRg st="2" end="2"/>
                                            </p:txEl>
                                          </p:spTgt>
                                        </p:tgtEl>
                                        <p:attrNameLst>
                                          <p:attrName>style.visibility</p:attrName>
                                        </p:attrNameLst>
                                      </p:cBhvr>
                                      <p:to>
                                        <p:strVal val="visible"/>
                                      </p:to>
                                    </p:set>
                                    <p:anim calcmode="lin" valueType="num">
                                      <p:cBhvr additive="base">
                                        <p:cTn id="19" dur="500" fill="hold"/>
                                        <p:tgtEl>
                                          <p:spTgt spid="98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83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0CD37218-1298-45F8-B184-EDF0F3834533}" type="slidenum">
              <a:rPr lang="en-US" altLang="en-US" sz="1400">
                <a:latin typeface="Tahoma" panose="020B0604030504040204" pitchFamily="34" charset="0"/>
              </a:rPr>
              <a:pPr eaLnBrk="1" hangingPunct="1"/>
              <a:t>95</a:t>
            </a:fld>
            <a:endParaRPr lang="en-US" altLang="en-US" sz="1400">
              <a:latin typeface="Tahoma" panose="020B0604030504040204" pitchFamily="34" charset="0"/>
            </a:endParaRPr>
          </a:p>
        </p:txBody>
      </p:sp>
      <p:sp>
        <p:nvSpPr>
          <p:cNvPr id="87044" name="Rectangle 2"/>
          <p:cNvSpPr>
            <a:spLocks noGrp="1" noChangeArrowheads="1"/>
          </p:cNvSpPr>
          <p:nvPr>
            <p:ph type="title"/>
          </p:nvPr>
        </p:nvSpPr>
        <p:spPr/>
        <p:txBody>
          <a:bodyPr/>
          <a:lstStyle/>
          <a:p>
            <a:pPr eaLnBrk="1" hangingPunct="1"/>
            <a:r>
              <a:rPr lang="en-US" altLang="en-US"/>
              <a:t>Building Buttons</a:t>
            </a:r>
          </a:p>
        </p:txBody>
      </p:sp>
      <p:sp>
        <p:nvSpPr>
          <p:cNvPr id="99331" name="Rectangle 3"/>
          <p:cNvSpPr>
            <a:spLocks noGrp="1" noChangeArrowheads="1"/>
          </p:cNvSpPr>
          <p:nvPr>
            <p:ph type="body" idx="1"/>
          </p:nvPr>
        </p:nvSpPr>
        <p:spPr/>
        <p:txBody>
          <a:bodyPr/>
          <a:lstStyle/>
          <a:p>
            <a:pPr eaLnBrk="1" hangingPunct="1">
              <a:lnSpc>
                <a:spcPct val="90000"/>
              </a:lnSpc>
            </a:pPr>
            <a:r>
              <a:rPr lang="en-US" altLang="en-US" b="1" dirty="0"/>
              <a:t>constructor</a:t>
            </a:r>
            <a:r>
              <a:rPr lang="en-US" altLang="en-US" dirty="0"/>
              <a:t> </a:t>
            </a:r>
            <a:r>
              <a:rPr lang="en-US" altLang="en-US" dirty="0">
                <a:latin typeface="Times New Roman" panose="02020603050405020304" pitchFamily="18" charset="0"/>
              </a:rPr>
              <a:t>–</a:t>
            </a:r>
            <a:r>
              <a:rPr lang="en-US" altLang="en-US" dirty="0"/>
              <a:t> Create a button in a window. We will specify the window in which the button will be displayed, the  location/size of the button, and the label on the button.</a:t>
            </a:r>
          </a:p>
          <a:p>
            <a:pPr eaLnBrk="1" hangingPunct="1">
              <a:lnSpc>
                <a:spcPct val="90000"/>
              </a:lnSpc>
            </a:pPr>
            <a:r>
              <a:rPr lang="en-US" altLang="en-US" b="1" dirty="0"/>
              <a:t>activate</a:t>
            </a:r>
            <a:r>
              <a:rPr lang="en-US" altLang="en-US" dirty="0"/>
              <a:t> </a:t>
            </a:r>
            <a:r>
              <a:rPr lang="en-US" altLang="en-US" dirty="0">
                <a:latin typeface="Times New Roman" panose="02020603050405020304" pitchFamily="18" charset="0"/>
              </a:rPr>
              <a:t>–</a:t>
            </a:r>
            <a:r>
              <a:rPr lang="en-US" altLang="en-US" dirty="0"/>
              <a:t> Sets the state of the button to active.</a:t>
            </a:r>
          </a:p>
          <a:p>
            <a:pPr eaLnBrk="1" hangingPunct="1">
              <a:lnSpc>
                <a:spcPct val="90000"/>
              </a:lnSpc>
            </a:pPr>
            <a:r>
              <a:rPr lang="en-US" altLang="en-US" b="1" dirty="0"/>
              <a:t>deactivate</a:t>
            </a:r>
            <a:r>
              <a:rPr lang="en-US" altLang="en-US" dirty="0"/>
              <a:t> </a:t>
            </a:r>
            <a:r>
              <a:rPr lang="en-US" altLang="en-US" dirty="0">
                <a:latin typeface="Times New Roman" panose="02020603050405020304" pitchFamily="18" charset="0"/>
              </a:rPr>
              <a:t>–</a:t>
            </a:r>
            <a:r>
              <a:rPr lang="en-US" altLang="en-US" dirty="0"/>
              <a:t> Sets the state of the button to inactive.</a:t>
            </a:r>
            <a:endParaRPr lang="en-US"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E546FEAD-0F47-4DD9-960B-5D03D02CAFED}" type="slidenum">
              <a:rPr lang="en-US" altLang="en-US" sz="1400">
                <a:latin typeface="Tahoma" panose="020B0604030504040204" pitchFamily="34" charset="0"/>
              </a:rPr>
              <a:pPr eaLnBrk="1" hangingPunct="1"/>
              <a:t>96</a:t>
            </a:fld>
            <a:endParaRPr lang="en-US" altLang="en-US" sz="1400">
              <a:latin typeface="Tahoma" panose="020B0604030504040204" pitchFamily="34" charset="0"/>
            </a:endParaRPr>
          </a:p>
        </p:txBody>
      </p:sp>
      <p:sp>
        <p:nvSpPr>
          <p:cNvPr id="88068" name="Rectangle 2"/>
          <p:cNvSpPr>
            <a:spLocks noGrp="1" noChangeArrowheads="1"/>
          </p:cNvSpPr>
          <p:nvPr>
            <p:ph type="title"/>
          </p:nvPr>
        </p:nvSpPr>
        <p:spPr/>
        <p:txBody>
          <a:bodyPr/>
          <a:lstStyle/>
          <a:p>
            <a:pPr eaLnBrk="1" hangingPunct="1"/>
            <a:r>
              <a:rPr lang="en-US" altLang="en-US"/>
              <a:t>Building Buttons</a:t>
            </a:r>
          </a:p>
        </p:txBody>
      </p:sp>
      <p:sp>
        <p:nvSpPr>
          <p:cNvPr id="100355" name="Rectangle 3"/>
          <p:cNvSpPr>
            <a:spLocks noGrp="1" noChangeArrowheads="1"/>
          </p:cNvSpPr>
          <p:nvPr>
            <p:ph type="body" idx="1"/>
          </p:nvPr>
        </p:nvSpPr>
        <p:spPr/>
        <p:txBody>
          <a:bodyPr/>
          <a:lstStyle/>
          <a:p>
            <a:pPr eaLnBrk="1" hangingPunct="1"/>
            <a:r>
              <a:rPr lang="en-US" altLang="en-US" sz="3000" b="1" dirty="0"/>
              <a:t>clicked</a:t>
            </a:r>
            <a:r>
              <a:rPr lang="en-US" altLang="en-US" sz="3000" dirty="0">
                <a:latin typeface="Times New Roman" panose="02020603050405020304" pitchFamily="18" charset="0"/>
              </a:rPr>
              <a:t>–</a:t>
            </a:r>
            <a:r>
              <a:rPr lang="en-US" altLang="en-US" sz="3000" dirty="0"/>
              <a:t> Indicate if the button was clicked. If the button is active, this method will determine if the point clicked is inside the button region. The point will have to be sent as a parameter to the method.</a:t>
            </a:r>
          </a:p>
          <a:p>
            <a:pPr eaLnBrk="1" hangingPunct="1"/>
            <a:r>
              <a:rPr lang="en-US" altLang="en-US" sz="3000" b="1" dirty="0" err="1"/>
              <a:t>getLabel</a:t>
            </a:r>
            <a:r>
              <a:rPr lang="en-US" altLang="en-US" sz="3000" dirty="0">
                <a:latin typeface="Times New Roman" panose="02020603050405020304" pitchFamily="18" charset="0"/>
              </a:rPr>
              <a:t>–</a:t>
            </a:r>
            <a:r>
              <a:rPr lang="en-US" altLang="en-US" sz="3000" dirty="0"/>
              <a:t> Returns the label string of a button. This is provided so that we can identify a particular button.</a:t>
            </a:r>
            <a:endParaRPr lang="en-US" altLang="en-US" sz="30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1F984B3-5318-4C79-A49C-A55966068045}" type="slidenum">
              <a:rPr lang="en-US" altLang="en-US" sz="1400">
                <a:latin typeface="Tahoma" panose="020B0604030504040204" pitchFamily="34" charset="0"/>
              </a:rPr>
              <a:pPr eaLnBrk="1" hangingPunct="1"/>
              <a:t>97</a:t>
            </a:fld>
            <a:endParaRPr lang="en-US" altLang="en-US" sz="1400">
              <a:latin typeface="Tahoma" panose="020B0604030504040204" pitchFamily="34" charset="0"/>
            </a:endParaRPr>
          </a:p>
        </p:txBody>
      </p:sp>
      <p:sp>
        <p:nvSpPr>
          <p:cNvPr id="89092" name="Rectangle 2"/>
          <p:cNvSpPr>
            <a:spLocks noGrp="1" noChangeArrowheads="1"/>
          </p:cNvSpPr>
          <p:nvPr>
            <p:ph type="title"/>
          </p:nvPr>
        </p:nvSpPr>
        <p:spPr/>
        <p:txBody>
          <a:bodyPr/>
          <a:lstStyle/>
          <a:p>
            <a:pPr eaLnBrk="1" hangingPunct="1"/>
            <a:r>
              <a:rPr lang="en-US" altLang="en-US"/>
              <a:t>Building Buttons</a:t>
            </a:r>
          </a:p>
        </p:txBody>
      </p:sp>
      <p:sp>
        <p:nvSpPr>
          <p:cNvPr id="102403" name="Rectangle 3"/>
          <p:cNvSpPr>
            <a:spLocks noGrp="1" noChangeArrowheads="1"/>
          </p:cNvSpPr>
          <p:nvPr>
            <p:ph type="body" idx="1"/>
          </p:nvPr>
        </p:nvSpPr>
        <p:spPr/>
        <p:txBody>
          <a:bodyPr/>
          <a:lstStyle/>
          <a:p>
            <a:pPr eaLnBrk="1" hangingPunct="1"/>
            <a:r>
              <a:rPr lang="en-US" altLang="en-US"/>
              <a:t>To support these operations, our buttons will need a number of instance variables.</a:t>
            </a:r>
          </a:p>
          <a:p>
            <a:pPr eaLnBrk="1" hangingPunct="1"/>
            <a:r>
              <a:rPr lang="en-US" altLang="en-US"/>
              <a:t>For example, buttons are drawn as a rectangle with some text centered on it. Invoking the </a:t>
            </a:r>
            <a:r>
              <a:rPr lang="en-US" altLang="en-US">
                <a:latin typeface="Courier New" panose="02070309020205020404" pitchFamily="49" charset="0"/>
              </a:rPr>
              <a:t>activate</a:t>
            </a:r>
            <a:r>
              <a:rPr lang="en-US" altLang="en-US"/>
              <a:t> and </a:t>
            </a:r>
            <a:r>
              <a:rPr lang="en-US" altLang="en-US">
                <a:latin typeface="Courier New" panose="02070309020205020404" pitchFamily="49" charset="0"/>
              </a:rPr>
              <a:t>deactivate</a:t>
            </a:r>
            <a:r>
              <a:rPr lang="en-US" altLang="en-US"/>
              <a:t> methods will change the appearance of the buttons.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463E38C2-D7E9-4D4A-A2AA-E4574B35E642}" type="slidenum">
              <a:rPr lang="en-US" altLang="en-US" sz="1400">
                <a:latin typeface="Tahoma" panose="020B0604030504040204" pitchFamily="34" charset="0"/>
              </a:rPr>
              <a:pPr eaLnBrk="1" hangingPunct="1"/>
              <a:t>98</a:t>
            </a:fld>
            <a:endParaRPr lang="en-US" altLang="en-US" sz="1400">
              <a:latin typeface="Tahoma" panose="020B0604030504040204" pitchFamily="34" charset="0"/>
            </a:endParaRPr>
          </a:p>
        </p:txBody>
      </p:sp>
      <p:sp>
        <p:nvSpPr>
          <p:cNvPr id="90116" name="Rectangle 2"/>
          <p:cNvSpPr>
            <a:spLocks noGrp="1" noChangeArrowheads="1"/>
          </p:cNvSpPr>
          <p:nvPr>
            <p:ph type="title"/>
          </p:nvPr>
        </p:nvSpPr>
        <p:spPr/>
        <p:txBody>
          <a:bodyPr/>
          <a:lstStyle/>
          <a:p>
            <a:pPr eaLnBrk="1" hangingPunct="1"/>
            <a:r>
              <a:rPr lang="en-US" altLang="en-US"/>
              <a:t>Building Buttons</a:t>
            </a:r>
          </a:p>
        </p:txBody>
      </p:sp>
      <p:sp>
        <p:nvSpPr>
          <p:cNvPr id="103427" name="Rectangle 3"/>
          <p:cNvSpPr>
            <a:spLocks noGrp="1" noChangeArrowheads="1"/>
          </p:cNvSpPr>
          <p:nvPr>
            <p:ph type="body" idx="1"/>
          </p:nvPr>
        </p:nvSpPr>
        <p:spPr/>
        <p:txBody>
          <a:bodyPr/>
          <a:lstStyle/>
          <a:p>
            <a:pPr eaLnBrk="1" hangingPunct="1"/>
            <a:r>
              <a:rPr lang="en-US" altLang="en-US"/>
              <a:t>Saving the </a:t>
            </a:r>
            <a:r>
              <a:rPr lang="en-US" altLang="en-US">
                <a:latin typeface="Courier New" panose="02070309020205020404" pitchFamily="49" charset="0"/>
              </a:rPr>
              <a:t>Rectangle</a:t>
            </a:r>
            <a:r>
              <a:rPr lang="en-US" altLang="en-US"/>
              <a:t> and </a:t>
            </a:r>
            <a:r>
              <a:rPr lang="en-US" altLang="en-US">
                <a:latin typeface="Courier New" panose="02070309020205020404" pitchFamily="49" charset="0"/>
              </a:rPr>
              <a:t>Text</a:t>
            </a:r>
            <a:r>
              <a:rPr lang="en-US" altLang="en-US"/>
              <a:t> objects as instance variables means we will be able to control the width of the outline and color of the label.</a:t>
            </a:r>
          </a:p>
          <a:p>
            <a:pPr eaLnBrk="1" hangingPunct="1"/>
            <a:r>
              <a:rPr lang="en-US" altLang="en-US"/>
              <a:t>Let’s try writing these methods and build up a list of possible instance variables! Once we have the list, we can write the constructor to initialize them.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 calcmode="lin" valueType="num">
                                      <p:cBhvr additive="base">
                                        <p:cTn id="7" dur="500" fill="hold"/>
                                        <p:tgtEl>
                                          <p:spTgt spid="103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27">
                                            <p:txEl>
                                              <p:pRg st="1" end="1"/>
                                            </p:txEl>
                                          </p:spTgt>
                                        </p:tgtEl>
                                        <p:attrNameLst>
                                          <p:attrName>style.visibility</p:attrName>
                                        </p:attrNameLst>
                                      </p:cBhvr>
                                      <p:to>
                                        <p:strVal val="visible"/>
                                      </p:to>
                                    </p:set>
                                    <p:anim calcmode="lin" valueType="num">
                                      <p:cBhvr additive="base">
                                        <p:cTn id="13" dur="500" fill="hold"/>
                                        <p:tgtEl>
                                          <p:spTgt spid="103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3066A71-85C3-4FFD-8505-E4D3B254F691}" type="slidenum">
              <a:rPr lang="en-US" altLang="en-US" sz="1400">
                <a:latin typeface="Tahoma" panose="020B0604030504040204" pitchFamily="34" charset="0"/>
              </a:rPr>
              <a:pPr eaLnBrk="1" hangingPunct="1"/>
              <a:t>99</a:t>
            </a:fld>
            <a:endParaRPr lang="en-US" altLang="en-US" sz="1400">
              <a:latin typeface="Tahoma" panose="020B0604030504040204" pitchFamily="34" charset="0"/>
            </a:endParaRPr>
          </a:p>
        </p:txBody>
      </p:sp>
      <p:sp>
        <p:nvSpPr>
          <p:cNvPr id="91140" name="Rectangle 2"/>
          <p:cNvSpPr>
            <a:spLocks noGrp="1" noChangeArrowheads="1"/>
          </p:cNvSpPr>
          <p:nvPr>
            <p:ph type="title"/>
          </p:nvPr>
        </p:nvSpPr>
        <p:spPr/>
        <p:txBody>
          <a:bodyPr/>
          <a:lstStyle/>
          <a:p>
            <a:pPr eaLnBrk="1" hangingPunct="1"/>
            <a:r>
              <a:rPr lang="en-US" altLang="en-US"/>
              <a:t>Building Buttons</a:t>
            </a:r>
          </a:p>
        </p:txBody>
      </p:sp>
      <p:sp>
        <p:nvSpPr>
          <p:cNvPr id="104451" name="Rectangle 3"/>
          <p:cNvSpPr>
            <a:spLocks noGrp="1" noChangeArrowheads="1"/>
          </p:cNvSpPr>
          <p:nvPr>
            <p:ph type="body" idx="1"/>
          </p:nvPr>
        </p:nvSpPr>
        <p:spPr/>
        <p:txBody>
          <a:bodyPr/>
          <a:lstStyle/>
          <a:p>
            <a:pPr eaLnBrk="1" hangingPunct="1">
              <a:lnSpc>
                <a:spcPct val="80000"/>
              </a:lnSpc>
            </a:pPr>
            <a:r>
              <a:rPr lang="en-US" altLang="en-US" sz="2400" dirty="0"/>
              <a:t>In </a:t>
            </a:r>
            <a:r>
              <a:rPr lang="en-US" altLang="en-US" sz="2400" dirty="0">
                <a:latin typeface="Courier New" panose="02070309020205020404" pitchFamily="49" charset="0"/>
              </a:rPr>
              <a:t>activate</a:t>
            </a:r>
            <a:r>
              <a:rPr lang="en-US" altLang="en-US" sz="2400" dirty="0"/>
              <a:t>, we can signal a button is active by making its outline thicker and making the label text black.</a:t>
            </a:r>
          </a:p>
          <a:p>
            <a:pPr marL="0" indent="0" eaLnBrk="1" hangingPunct="1">
              <a:lnSpc>
                <a:spcPct val="80000"/>
              </a:lnSpc>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activate(self):</a:t>
            </a:r>
            <a:br>
              <a:rPr lang="en-US" altLang="en-US" sz="2400" dirty="0">
                <a:latin typeface="Courier New" panose="02070309020205020404" pitchFamily="49" charset="0"/>
              </a:rPr>
            </a:br>
            <a:r>
              <a:rPr lang="en-US" altLang="en-US" sz="2400" dirty="0">
                <a:latin typeface="Courier New" panose="02070309020205020404" pitchFamily="49" charset="0"/>
              </a:rPr>
              <a:t>     "Sets this button to 'active'. " </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self.label.setFill</a:t>
            </a:r>
            <a:r>
              <a:rPr lang="en-US" altLang="en-US" sz="2400" dirty="0">
                <a:latin typeface="Courier New" panose="02070309020205020404" pitchFamily="49" charset="0"/>
              </a:rPr>
              <a:t>('black')</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self.rect.setWidth</a:t>
            </a:r>
            <a:r>
              <a:rPr lang="en-US" altLang="en-US" sz="2400" dirty="0">
                <a:latin typeface="Courier New" panose="02070309020205020404" pitchFamily="49" charset="0"/>
              </a:rPr>
              <a:t>(2)</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self.active</a:t>
            </a:r>
            <a:r>
              <a:rPr lang="en-US" altLang="en-US" sz="2400" dirty="0">
                <a:latin typeface="Courier New" panose="02070309020205020404" pitchFamily="49" charset="0"/>
              </a:rPr>
              <a:t> = True</a:t>
            </a:r>
          </a:p>
          <a:p>
            <a:pPr eaLnBrk="1" hangingPunct="1">
              <a:lnSpc>
                <a:spcPct val="80000"/>
              </a:lnSpc>
            </a:pPr>
            <a:r>
              <a:rPr lang="en-US" altLang="en-US" sz="2400" dirty="0"/>
              <a:t>Remember, </a:t>
            </a:r>
            <a:r>
              <a:rPr lang="en-US" altLang="en-US" sz="2400" dirty="0">
                <a:latin typeface="Courier New" panose="02070309020205020404" pitchFamily="49" charset="0"/>
              </a:rPr>
              <a:t>self</a:t>
            </a:r>
            <a:r>
              <a:rPr lang="en-US" altLang="en-US" sz="2400" dirty="0"/>
              <a:t> refers to the button object.</a:t>
            </a:r>
          </a:p>
          <a:p>
            <a:pPr eaLnBrk="1" hangingPunct="1">
              <a:lnSpc>
                <a:spcPct val="80000"/>
              </a:lnSpc>
            </a:pPr>
            <a:r>
              <a:rPr lang="en-US" altLang="en-US" sz="2400" dirty="0"/>
              <a:t>Our constructor will have to initialize </a:t>
            </a:r>
            <a:r>
              <a:rPr lang="en-US" altLang="en-US" sz="2400" dirty="0" err="1">
                <a:latin typeface="Courier New" panose="02070309020205020404" pitchFamily="49" charset="0"/>
              </a:rPr>
              <a:t>self.label</a:t>
            </a:r>
            <a:r>
              <a:rPr lang="en-US" altLang="en-US" sz="2400" dirty="0"/>
              <a:t> as an appropriate </a:t>
            </a:r>
            <a:r>
              <a:rPr lang="en-US" altLang="en-US" sz="2400" dirty="0">
                <a:latin typeface="Courier New" panose="02070309020205020404" pitchFamily="49" charset="0"/>
              </a:rPr>
              <a:t>Text</a:t>
            </a:r>
            <a:r>
              <a:rPr lang="en-US" altLang="en-US" sz="2400" dirty="0"/>
              <a:t> object and </a:t>
            </a:r>
            <a:r>
              <a:rPr lang="en-US" altLang="en-US" sz="2400" dirty="0" err="1">
                <a:latin typeface="Courier New" panose="02070309020205020404" pitchFamily="49" charset="0"/>
              </a:rPr>
              <a:t>self.rect</a:t>
            </a:r>
            <a:r>
              <a:rPr lang="en-US" altLang="en-US" sz="2400" dirty="0"/>
              <a:t> as a rectangle object.</a:t>
            </a:r>
          </a:p>
          <a:p>
            <a:pPr eaLnBrk="1" hangingPunct="1">
              <a:lnSpc>
                <a:spcPct val="80000"/>
              </a:lnSpc>
            </a:pPr>
            <a:r>
              <a:rPr lang="en-US" altLang="en-US" sz="2400" dirty="0" err="1">
                <a:latin typeface="Courier New" panose="02070309020205020404" pitchFamily="49" charset="0"/>
              </a:rPr>
              <a:t>self.active</a:t>
            </a:r>
            <a:r>
              <a:rPr lang="en-US" altLang="en-US" sz="2400" dirty="0"/>
              <a:t> is a Boolean instance variable to remember whether or not the button is currently inactive.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500" fill="hold"/>
                                        <p:tgtEl>
                                          <p:spTgt spid="104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500" fill="hold"/>
                                        <p:tgtEl>
                                          <p:spTgt spid="104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500" fill="hold"/>
                                        <p:tgtEl>
                                          <p:spTgt spid="104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500" fill="hold"/>
                                        <p:tgtEl>
                                          <p:spTgt spid="104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500" fill="hold"/>
                                        <p:tgtEl>
                                          <p:spTgt spid="104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21DB101F-47D7-4D79-94EE-0C1A90A910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87C64-0B26-459C-9890-B8D440997833}">
  <ds:schemaRefs>
    <ds:schemaRef ds:uri="http://schemas.microsoft.com/sharepoint/v3/contenttype/forms"/>
  </ds:schemaRefs>
</ds:datastoreItem>
</file>

<file path=customXml/itemProps3.xml><?xml version="1.0" encoding="utf-8"?>
<ds:datastoreItem xmlns:ds="http://schemas.openxmlformats.org/officeDocument/2006/customXml" ds:itemID="{6A6BA750-F0CF-4E98-B827-6B10EC0D7799}">
  <ds:schemaRefs>
    <ds:schemaRef ds:uri="http://schemas.openxmlformats.org/package/2006/metadata/core-properties"/>
    <ds:schemaRef ds:uri="http://schemas.microsoft.com/office/2006/metadata/properties"/>
    <ds:schemaRef ds:uri="http://purl.org/dc/terms/"/>
    <ds:schemaRef ds:uri="8270b1fe-e101-4e34-a151-6eb32e7e433e"/>
    <ds:schemaRef ds:uri="http://schemas.microsoft.com/office/2006/documentManagement/types"/>
    <ds:schemaRef ds:uri="http://www.w3.org/XML/1998/namespace"/>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1012</TotalTime>
  <Words>10162</Words>
  <Application>Microsoft Office PowerPoint</Application>
  <PresentationFormat>Widescreen</PresentationFormat>
  <Paragraphs>1010</Paragraphs>
  <Slides>126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Cambria Math</vt:lpstr>
      <vt:lpstr>Courier New</vt:lpstr>
      <vt:lpstr>Tahoma</vt:lpstr>
      <vt:lpstr>Times New Roman</vt:lpstr>
      <vt:lpstr>Wingdings</vt:lpstr>
      <vt:lpstr>Blends</vt:lpstr>
      <vt:lpstr>Python Programming: An Introduction To Computer Science</vt:lpstr>
      <vt:lpstr>Objectives</vt:lpstr>
      <vt:lpstr>Objectives</vt:lpstr>
      <vt:lpstr>Quick Review of Objects</vt:lpstr>
      <vt:lpstr>Quick Review of Objects</vt:lpstr>
      <vt:lpstr>Quick Review of Objects</vt:lpstr>
      <vt:lpstr>Quick Review of Objects</vt:lpstr>
      <vt:lpstr>Quick Review of Objects</vt:lpstr>
      <vt:lpstr>Quick Review of Objects</vt:lpstr>
      <vt:lpstr>Quick Review of Objects</vt:lpstr>
      <vt:lpstr>Cannonball Program Specification</vt:lpstr>
      <vt:lpstr>Cannonball Program Specification</vt:lpstr>
      <vt:lpstr>Cannonball Program Specification</vt:lpstr>
      <vt:lpstr>Cannonball Program Specification</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vt:lpstr>
      <vt:lpstr>Designing the Programs</vt:lpstr>
      <vt:lpstr>Designing Programs</vt:lpstr>
      <vt:lpstr>Modularizing the Program</vt:lpstr>
      <vt:lpstr>Modularizing the Program</vt:lpstr>
      <vt:lpstr>Modularizing the Program</vt:lpstr>
      <vt:lpstr>Modularizing the Program</vt:lpstr>
      <vt:lpstr>Modularizing the Program</vt:lpstr>
      <vt:lpstr>Modularizing the Program</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Multi-Sided Dice</vt:lpstr>
      <vt:lpstr>Example: The Projectile Class</vt:lpstr>
      <vt:lpstr>Example: The Projectile Class</vt:lpstr>
      <vt:lpstr>Example: The Projectile Class</vt:lpstr>
      <vt:lpstr>Example: The Projectile Class</vt:lpstr>
      <vt:lpstr>Example: The Projectile Class</vt:lpstr>
      <vt:lpstr>Data Processing with Class</vt:lpstr>
      <vt:lpstr>Student as Object</vt:lpstr>
      <vt:lpstr>Student as Object</vt:lpstr>
      <vt:lpstr>Student as Object</vt:lpstr>
      <vt:lpstr>Student as Object</vt:lpstr>
      <vt:lpstr>Student as Object</vt:lpstr>
      <vt:lpstr>Student as Object</vt:lpstr>
      <vt:lpstr>Student as Object</vt:lpstr>
      <vt:lpstr>Student as Object</vt:lpstr>
      <vt:lpstr>Student as Object</vt:lpstr>
      <vt:lpstr>Lists of Objects</vt:lpstr>
      <vt:lpstr>Lists of Objects</vt:lpstr>
      <vt:lpstr>Lists of Objects</vt:lpstr>
      <vt:lpstr>Lists of Objects</vt:lpstr>
      <vt:lpstr>List of Objects</vt:lpstr>
      <vt:lpstr>List of Objects</vt:lpstr>
      <vt:lpstr>List of Objects</vt:lpstr>
      <vt:lpstr>List of Objects</vt:lpstr>
      <vt:lpstr>List of Objects</vt:lpstr>
      <vt:lpstr>List of Objects</vt:lpstr>
      <vt:lpstr>List of Objects</vt:lpstr>
      <vt:lpstr>List of Objects</vt:lpstr>
      <vt:lpstr>Encapsulating Useful Abstractions</vt:lpstr>
      <vt:lpstr>Encapsulating Useful Abstractions</vt:lpstr>
      <vt:lpstr>Encapsulating Useful Abstractions</vt:lpstr>
      <vt:lpstr>Encapsulating Useful Abstractions</vt:lpstr>
      <vt:lpstr>Encapsulating Useful Abstractions</vt:lpstr>
      <vt:lpstr>Encapsulating Useful Abstractions</vt:lpstr>
      <vt:lpstr>Putting Classes in Modules</vt:lpstr>
      <vt:lpstr>Module Documentation</vt:lpstr>
      <vt:lpstr>Module Documentation</vt:lpstr>
      <vt:lpstr>Module Documentation</vt:lpstr>
      <vt:lpstr>Module Documentation</vt:lpstr>
      <vt:lpstr>Module Documentation</vt:lpstr>
      <vt:lpstr>Module Documentation</vt:lpstr>
      <vt:lpstr>Working with Multiple Modules</vt:lpstr>
      <vt:lpstr>Working with Multiple Modules</vt:lpstr>
      <vt:lpstr>Working with Multiple Modules</vt:lpstr>
      <vt:lpstr>Widgets</vt:lpstr>
      <vt:lpstr>Example Program: Dice Roller</vt:lpstr>
      <vt:lpstr>Example Program: Dice Roller</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Buttons</vt:lpstr>
      <vt:lpstr>Building Dice</vt:lpstr>
      <vt:lpstr>Building Dice</vt:lpstr>
      <vt:lpstr>Building Dice</vt:lpstr>
      <vt:lpstr>Building Dice</vt:lpstr>
      <vt:lpstr>Building Dice</vt:lpstr>
      <vt:lpstr>Building Dice</vt:lpstr>
      <vt:lpstr>Building Dice</vt:lpstr>
      <vt:lpstr>Building Dice</vt:lpstr>
      <vt:lpstr>Building Dice</vt:lpstr>
      <vt:lpstr>Building Dice</vt:lpstr>
      <vt:lpstr>The Main Program</vt:lpstr>
      <vt:lpstr>The Main Program</vt:lpstr>
      <vt:lpstr>The Main Program</vt:lpstr>
      <vt:lpstr>The Main Program</vt:lpstr>
      <vt:lpstr>Application as a Class</vt:lpstr>
      <vt:lpstr>Application as a Class</vt:lpstr>
      <vt:lpstr>Application as a Class</vt:lpstr>
      <vt:lpstr>Application as a Class</vt:lpstr>
      <vt:lpstr>Application as a Class</vt:lpstr>
      <vt:lpstr>Application as Class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Arthur Belanger</cp:lastModifiedBy>
  <cp:revision>46</cp:revision>
  <dcterms:created xsi:type="dcterms:W3CDTF">2004-03-15T01:34:38Z</dcterms:created>
  <dcterms:modified xsi:type="dcterms:W3CDTF">2024-12-12T14:58:00Z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