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194"/>
  </p:notesMasterIdLst>
  <p:handoutMasterIdLst>
    <p:handoutMasterId r:id="rId195"/>
  </p:handoutMasterIdLst>
  <p:sldIdLst>
    <p:sldId id="256" r:id="rId5"/>
    <p:sldId id="257" r:id="rId6"/>
    <p:sldId id="259" r:id="rId7"/>
    <p:sldId id="260" r:id="rId8"/>
    <p:sldId id="261" r:id="rId9"/>
    <p:sldId id="262" r:id="rId10"/>
    <p:sldId id="263" r:id="rId11"/>
    <p:sldId id="264" r:id="rId12"/>
    <p:sldId id="265" r:id="rId13"/>
    <p:sldId id="397" r:id="rId14"/>
    <p:sldId id="267"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401" r:id="rId58"/>
    <p:sldId id="402" r:id="rId59"/>
    <p:sldId id="403" r:id="rId60"/>
    <p:sldId id="404" r:id="rId61"/>
    <p:sldId id="405" r:id="rId62"/>
    <p:sldId id="406" r:id="rId63"/>
    <p:sldId id="407" r:id="rId64"/>
    <p:sldId id="408" r:id="rId65"/>
    <p:sldId id="409" r:id="rId66"/>
    <p:sldId id="410" r:id="rId67"/>
    <p:sldId id="411" r:id="rId68"/>
    <p:sldId id="412" r:id="rId69"/>
    <p:sldId id="413" r:id="rId70"/>
    <p:sldId id="414" r:id="rId71"/>
    <p:sldId id="415" r:id="rId72"/>
    <p:sldId id="416" r:id="rId73"/>
    <p:sldId id="417" r:id="rId74"/>
    <p:sldId id="418" r:id="rId75"/>
    <p:sldId id="419" r:id="rId76"/>
    <p:sldId id="420" r:id="rId77"/>
    <p:sldId id="421" r:id="rId78"/>
    <p:sldId id="422" r:id="rId79"/>
    <p:sldId id="423" r:id="rId80"/>
    <p:sldId id="425" r:id="rId81"/>
    <p:sldId id="426" r:id="rId82"/>
    <p:sldId id="427" r:id="rId83"/>
    <p:sldId id="428" r:id="rId84"/>
    <p:sldId id="429" r:id="rId85"/>
    <p:sldId id="430" r:id="rId86"/>
    <p:sldId id="431" r:id="rId87"/>
    <p:sldId id="432" r:id="rId88"/>
    <p:sldId id="433" r:id="rId89"/>
    <p:sldId id="434" r:id="rId90"/>
    <p:sldId id="435" r:id="rId91"/>
    <p:sldId id="436" r:id="rId92"/>
    <p:sldId id="437" r:id="rId93"/>
    <p:sldId id="438" r:id="rId94"/>
    <p:sldId id="439" r:id="rId95"/>
    <p:sldId id="440" r:id="rId96"/>
    <p:sldId id="441" r:id="rId97"/>
    <p:sldId id="442" r:id="rId98"/>
    <p:sldId id="443" r:id="rId99"/>
    <p:sldId id="444" r:id="rId100"/>
    <p:sldId id="445" r:id="rId101"/>
    <p:sldId id="446" r:id="rId102"/>
    <p:sldId id="447" r:id="rId103"/>
    <p:sldId id="448" r:id="rId104"/>
    <p:sldId id="449" r:id="rId105"/>
    <p:sldId id="450" r:id="rId106"/>
    <p:sldId id="451" r:id="rId107"/>
    <p:sldId id="452" r:id="rId108"/>
    <p:sldId id="315" r:id="rId109"/>
    <p:sldId id="316" r:id="rId110"/>
    <p:sldId id="317" r:id="rId111"/>
    <p:sldId id="318" r:id="rId112"/>
    <p:sldId id="319" r:id="rId113"/>
    <p:sldId id="320" r:id="rId114"/>
    <p:sldId id="321" r:id="rId115"/>
    <p:sldId id="322" r:id="rId116"/>
    <p:sldId id="323" r:id="rId117"/>
    <p:sldId id="324" r:id="rId118"/>
    <p:sldId id="325" r:id="rId119"/>
    <p:sldId id="326" r:id="rId120"/>
    <p:sldId id="327" r:id="rId121"/>
    <p:sldId id="328" r:id="rId122"/>
    <p:sldId id="329" r:id="rId123"/>
    <p:sldId id="330" r:id="rId124"/>
    <p:sldId id="331" r:id="rId125"/>
    <p:sldId id="332" r:id="rId126"/>
    <p:sldId id="333" r:id="rId127"/>
    <p:sldId id="334" r:id="rId128"/>
    <p:sldId id="335" r:id="rId129"/>
    <p:sldId id="398" r:id="rId130"/>
    <p:sldId id="336" r:id="rId131"/>
    <p:sldId id="337" r:id="rId132"/>
    <p:sldId id="338" r:id="rId133"/>
    <p:sldId id="339" r:id="rId134"/>
    <p:sldId id="340" r:id="rId135"/>
    <p:sldId id="341" r:id="rId136"/>
    <p:sldId id="342" r:id="rId137"/>
    <p:sldId id="343" r:id="rId138"/>
    <p:sldId id="344" r:id="rId139"/>
    <p:sldId id="345" r:id="rId140"/>
    <p:sldId id="346" r:id="rId141"/>
    <p:sldId id="347" r:id="rId142"/>
    <p:sldId id="348" r:id="rId143"/>
    <p:sldId id="349" r:id="rId144"/>
    <p:sldId id="350" r:id="rId145"/>
    <p:sldId id="351" r:id="rId146"/>
    <p:sldId id="352" r:id="rId147"/>
    <p:sldId id="353" r:id="rId148"/>
    <p:sldId id="354" r:id="rId149"/>
    <p:sldId id="355" r:id="rId150"/>
    <p:sldId id="356" r:id="rId151"/>
    <p:sldId id="357" r:id="rId152"/>
    <p:sldId id="358" r:id="rId153"/>
    <p:sldId id="359" r:id="rId154"/>
    <p:sldId id="360" r:id="rId155"/>
    <p:sldId id="361" r:id="rId156"/>
    <p:sldId id="362" r:id="rId157"/>
    <p:sldId id="363" r:id="rId158"/>
    <p:sldId id="364" r:id="rId159"/>
    <p:sldId id="365" r:id="rId160"/>
    <p:sldId id="366" r:id="rId161"/>
    <p:sldId id="367" r:id="rId162"/>
    <p:sldId id="368" r:id="rId163"/>
    <p:sldId id="399" r:id="rId164"/>
    <p:sldId id="369" r:id="rId165"/>
    <p:sldId id="370" r:id="rId166"/>
    <p:sldId id="371" r:id="rId167"/>
    <p:sldId id="372" r:id="rId168"/>
    <p:sldId id="373" r:id="rId169"/>
    <p:sldId id="374" r:id="rId170"/>
    <p:sldId id="400" r:id="rId171"/>
    <p:sldId id="375" r:id="rId172"/>
    <p:sldId id="376" r:id="rId173"/>
    <p:sldId id="377" r:id="rId174"/>
    <p:sldId id="378" r:id="rId175"/>
    <p:sldId id="379" r:id="rId176"/>
    <p:sldId id="380" r:id="rId177"/>
    <p:sldId id="381" r:id="rId178"/>
    <p:sldId id="382" r:id="rId179"/>
    <p:sldId id="383" r:id="rId180"/>
    <p:sldId id="384" r:id="rId181"/>
    <p:sldId id="385" r:id="rId182"/>
    <p:sldId id="386" r:id="rId183"/>
    <p:sldId id="387" r:id="rId184"/>
    <p:sldId id="388" r:id="rId185"/>
    <p:sldId id="389" r:id="rId186"/>
    <p:sldId id="390" r:id="rId187"/>
    <p:sldId id="391" r:id="rId188"/>
    <p:sldId id="392" r:id="rId189"/>
    <p:sldId id="393" r:id="rId190"/>
    <p:sldId id="394" r:id="rId191"/>
    <p:sldId id="395" r:id="rId192"/>
    <p:sldId id="396" r:id="rId193"/>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kern="1200">
        <a:solidFill>
          <a:schemeClr val="tx1"/>
        </a:solidFill>
        <a:latin typeface="Tahom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94679" autoAdjust="0"/>
  </p:normalViewPr>
  <p:slideViewPr>
    <p:cSldViewPr>
      <p:cViewPr varScale="1">
        <p:scale>
          <a:sx n="117" d="100"/>
          <a:sy n="117" d="100"/>
        </p:scale>
        <p:origin x="318"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slide" Target="slides/slide189.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183" Type="http://schemas.openxmlformats.org/officeDocument/2006/relationships/slide" Target="slides/slide179.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notesMaster" Target="notesMasters/notesMaster1.xml"/><Relationship Id="rId199"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189" Type="http://schemas.openxmlformats.org/officeDocument/2006/relationships/slide" Target="slides/slide185.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handoutMaster" Target="handoutMasters/handoutMaster1.xml"/><Relationship Id="rId190" Type="http://schemas.openxmlformats.org/officeDocument/2006/relationships/slide" Target="slides/slide186.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presProps" Target="presProps.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viewProps" Target="viewProps.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theme" Target="theme/theme1.xml"/><Relationship Id="rId18" Type="http://schemas.openxmlformats.org/officeDocument/2006/relationships/slide" Target="slides/slide14.xml"/><Relationship Id="rId39" Type="http://schemas.openxmlformats.org/officeDocument/2006/relationships/slide" Target="slides/slide35.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vl1pPr>
          </a:lstStyle>
          <a:p>
            <a:pPr>
              <a:defRPr/>
            </a:pPr>
            <a:endParaRPr lang="en-US"/>
          </a:p>
        </p:txBody>
      </p:sp>
      <p:sp>
        <p:nvSpPr>
          <p:cNvPr id="819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vl1pPr>
          </a:lstStyle>
          <a:p>
            <a:pPr>
              <a:defRPr/>
            </a:pPr>
            <a:endParaRPr lang="en-US"/>
          </a:p>
        </p:txBody>
      </p:sp>
      <p:sp>
        <p:nvSpPr>
          <p:cNvPr id="819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vl1pPr>
          </a:lstStyle>
          <a:p>
            <a:pPr>
              <a:defRPr/>
            </a:pPr>
            <a:r>
              <a:rPr lang="en-US"/>
              <a:t>Python Programming, 3/e</a:t>
            </a:r>
          </a:p>
        </p:txBody>
      </p:sp>
      <p:sp>
        <p:nvSpPr>
          <p:cNvPr id="819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210C23BE-0356-4BF3-8BB7-1FA142B48F9B}"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vl1pPr>
          </a:lstStyle>
          <a:p>
            <a:pPr>
              <a:defRPr/>
            </a:pPr>
            <a:endParaRPr lang="en-US"/>
          </a:p>
        </p:txBody>
      </p:sp>
      <p:sp>
        <p:nvSpPr>
          <p:cNvPr id="147460"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vl1pPr>
          </a:lstStyle>
          <a:p>
            <a:pPr>
              <a:defRPr/>
            </a:pPr>
            <a:r>
              <a:rPr lang="en-US"/>
              <a:t>Python Programming, 3/e</a:t>
            </a:r>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92C09EAD-1989-4BBA-A631-D986E7B385D3}"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Times New Roman"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xfrm>
            <a:off x="457200" y="720725"/>
            <a:ext cx="6400800" cy="3600450"/>
          </a:xfrm>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
        <p:nvSpPr>
          <p:cNvPr id="148484" name="Footer Placeholder 3"/>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dirty="0"/>
              <a:t>Python Programming, 3/e</a:t>
            </a:r>
          </a:p>
        </p:txBody>
      </p:sp>
      <p:sp>
        <p:nvSpPr>
          <p:cNvPr id="148485"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701C211-E7A1-4BCF-8EF4-F25B7EB83D16}" type="slidenum">
              <a:rPr lang="en-US" altLang="en-US"/>
              <a:pPr eaLnBrk="1" hangingPunct="1"/>
              <a:t>1</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4108" name="Rectangle 12"/>
          <p:cNvSpPr>
            <a:spLocks noGrp="1" noChangeArrowheads="1"/>
          </p:cNvSpPr>
          <p:nvPr>
            <p:ph type="ctrTitle"/>
          </p:nvPr>
        </p:nvSpPr>
        <p:spPr>
          <a:xfrm>
            <a:off x="1320800" y="1828800"/>
            <a:ext cx="103632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smtClean="0">
                <a:solidFill>
                  <a:schemeClr val="bg2"/>
                </a:solidFill>
              </a:defRPr>
            </a:lvl1pPr>
          </a:lstStyle>
          <a:p>
            <a:pPr>
              <a:defRPr/>
            </a:pPr>
            <a:r>
              <a:rPr lang="en-US"/>
              <a:t>Python Programming, 4/e</a:t>
            </a: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AD4E53CF-CC6F-4EFA-B41C-55182170002C}" type="slidenum">
              <a:rPr lang="en-US" altLang="en-US"/>
              <a:pPr/>
              <a:t>‹#›</a:t>
            </a:fld>
            <a:endParaRPr lang="en-US" altLang="en-US"/>
          </a:p>
        </p:txBody>
      </p:sp>
    </p:spTree>
    <p:extLst>
      <p:ext uri="{BB962C8B-B14F-4D97-AF65-F5344CB8AC3E}">
        <p14:creationId xmlns:p14="http://schemas.microsoft.com/office/powerpoint/2010/main" val="767306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0B9B44BA-8586-4532-B9C2-2B3AB0D7C521}" type="slidenum">
              <a:rPr lang="en-US" altLang="en-US"/>
              <a:pPr/>
              <a:t>‹#›</a:t>
            </a:fld>
            <a:endParaRPr lang="en-US" altLang="en-US"/>
          </a:p>
        </p:txBody>
      </p:sp>
    </p:spTree>
    <p:extLst>
      <p:ext uri="{BB962C8B-B14F-4D97-AF65-F5344CB8AC3E}">
        <p14:creationId xmlns:p14="http://schemas.microsoft.com/office/powerpoint/2010/main" val="2336321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617539"/>
            <a:ext cx="2601384"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4" y="617539"/>
            <a:ext cx="7600949"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F447BA53-9A50-4F19-97F9-609646C900A0}" type="slidenum">
              <a:rPr lang="en-US" altLang="en-US"/>
              <a:pPr/>
              <a:t>‹#›</a:t>
            </a:fld>
            <a:endParaRPr lang="en-US" altLang="en-US"/>
          </a:p>
        </p:txBody>
      </p:sp>
    </p:spTree>
    <p:extLst>
      <p:ext uri="{BB962C8B-B14F-4D97-AF65-F5344CB8AC3E}">
        <p14:creationId xmlns:p14="http://schemas.microsoft.com/office/powerpoint/2010/main" val="3286522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C255EA29-3314-4113-8107-1250301938E3}" type="slidenum">
              <a:rPr lang="en-US" altLang="en-US"/>
              <a:pPr/>
              <a:t>‹#›</a:t>
            </a:fld>
            <a:endParaRPr lang="en-US" altLang="en-US"/>
          </a:p>
        </p:txBody>
      </p:sp>
    </p:spTree>
    <p:extLst>
      <p:ext uri="{BB962C8B-B14F-4D97-AF65-F5344CB8AC3E}">
        <p14:creationId xmlns:p14="http://schemas.microsoft.com/office/powerpoint/2010/main" val="1971729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01178263-8C37-49A4-A652-01791DB205E6}" type="slidenum">
              <a:rPr lang="en-US" altLang="en-US"/>
              <a:pPr/>
              <a:t>‹#›</a:t>
            </a:fld>
            <a:endParaRPr lang="en-US" altLang="en-US"/>
          </a:p>
        </p:txBody>
      </p:sp>
    </p:spTree>
    <p:extLst>
      <p:ext uri="{BB962C8B-B14F-4D97-AF65-F5344CB8AC3E}">
        <p14:creationId xmlns:p14="http://schemas.microsoft.com/office/powerpoint/2010/main" val="2030834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78C8ECCC-E287-4469-88DC-A8D39BB23849}" type="slidenum">
              <a:rPr lang="en-US" altLang="en-US"/>
              <a:pPr/>
              <a:t>‹#›</a:t>
            </a:fld>
            <a:endParaRPr lang="en-US" altLang="en-US"/>
          </a:p>
        </p:txBody>
      </p:sp>
    </p:spTree>
    <p:extLst>
      <p:ext uri="{BB962C8B-B14F-4D97-AF65-F5344CB8AC3E}">
        <p14:creationId xmlns:p14="http://schemas.microsoft.com/office/powerpoint/2010/main" val="58156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7BFCB663-EC74-4CBD-8C23-0D01ECB7446C}" type="slidenum">
              <a:rPr lang="en-US" altLang="en-US"/>
              <a:pPr/>
              <a:t>‹#›</a:t>
            </a:fld>
            <a:endParaRPr lang="en-US" altLang="en-US"/>
          </a:p>
        </p:txBody>
      </p:sp>
    </p:spTree>
    <p:extLst>
      <p:ext uri="{BB962C8B-B14F-4D97-AF65-F5344CB8AC3E}">
        <p14:creationId xmlns:p14="http://schemas.microsoft.com/office/powerpoint/2010/main" val="2934880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9" name="Rectangle 13"/>
          <p:cNvSpPr>
            <a:spLocks noGrp="1" noChangeArrowheads="1"/>
          </p:cNvSpPr>
          <p:nvPr>
            <p:ph type="sldNum" sz="quarter" idx="12"/>
          </p:nvPr>
        </p:nvSpPr>
        <p:spPr>
          <a:ln/>
        </p:spPr>
        <p:txBody>
          <a:bodyPr/>
          <a:lstStyle>
            <a:lvl1pPr>
              <a:defRPr/>
            </a:lvl1pPr>
          </a:lstStyle>
          <a:p>
            <a:fld id="{31349FAA-197E-4CA9-BE6F-23C44AF126CB}" type="slidenum">
              <a:rPr lang="en-US" altLang="en-US"/>
              <a:pPr/>
              <a:t>‹#›</a:t>
            </a:fld>
            <a:endParaRPr lang="en-US" altLang="en-US"/>
          </a:p>
        </p:txBody>
      </p:sp>
    </p:spTree>
    <p:extLst>
      <p:ext uri="{BB962C8B-B14F-4D97-AF65-F5344CB8AC3E}">
        <p14:creationId xmlns:p14="http://schemas.microsoft.com/office/powerpoint/2010/main" val="3690032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5" name="Rectangle 13"/>
          <p:cNvSpPr>
            <a:spLocks noGrp="1" noChangeArrowheads="1"/>
          </p:cNvSpPr>
          <p:nvPr>
            <p:ph type="sldNum" sz="quarter" idx="12"/>
          </p:nvPr>
        </p:nvSpPr>
        <p:spPr>
          <a:ln/>
        </p:spPr>
        <p:txBody>
          <a:bodyPr/>
          <a:lstStyle>
            <a:lvl1pPr>
              <a:defRPr/>
            </a:lvl1pPr>
          </a:lstStyle>
          <a:p>
            <a:fld id="{539735E1-CAB4-4723-AC49-7AD5CCF55A6F}" type="slidenum">
              <a:rPr lang="en-US" altLang="en-US"/>
              <a:pPr/>
              <a:t>‹#›</a:t>
            </a:fld>
            <a:endParaRPr lang="en-US" altLang="en-US"/>
          </a:p>
        </p:txBody>
      </p:sp>
    </p:spTree>
    <p:extLst>
      <p:ext uri="{BB962C8B-B14F-4D97-AF65-F5344CB8AC3E}">
        <p14:creationId xmlns:p14="http://schemas.microsoft.com/office/powerpoint/2010/main" val="342024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4" name="Rectangle 13"/>
          <p:cNvSpPr>
            <a:spLocks noGrp="1" noChangeArrowheads="1"/>
          </p:cNvSpPr>
          <p:nvPr>
            <p:ph type="sldNum" sz="quarter" idx="12"/>
          </p:nvPr>
        </p:nvSpPr>
        <p:spPr>
          <a:ln/>
        </p:spPr>
        <p:txBody>
          <a:bodyPr/>
          <a:lstStyle>
            <a:lvl1pPr>
              <a:defRPr/>
            </a:lvl1pPr>
          </a:lstStyle>
          <a:p>
            <a:fld id="{ED253EC6-250F-4AE5-96DF-F086DDF1816A}" type="slidenum">
              <a:rPr lang="en-US" altLang="en-US"/>
              <a:pPr/>
              <a:t>‹#›</a:t>
            </a:fld>
            <a:endParaRPr lang="en-US" altLang="en-US"/>
          </a:p>
        </p:txBody>
      </p:sp>
    </p:spTree>
    <p:extLst>
      <p:ext uri="{BB962C8B-B14F-4D97-AF65-F5344CB8AC3E}">
        <p14:creationId xmlns:p14="http://schemas.microsoft.com/office/powerpoint/2010/main" val="2018832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3EB4CE35-945C-483E-AE0A-0B0F1501A7EA}" type="slidenum">
              <a:rPr lang="en-US" altLang="en-US"/>
              <a:pPr/>
              <a:t>‹#›</a:t>
            </a:fld>
            <a:endParaRPr lang="en-US" altLang="en-US"/>
          </a:p>
        </p:txBody>
      </p:sp>
    </p:spTree>
    <p:extLst>
      <p:ext uri="{BB962C8B-B14F-4D97-AF65-F5344CB8AC3E}">
        <p14:creationId xmlns:p14="http://schemas.microsoft.com/office/powerpoint/2010/main" val="1857937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50758527-5C1B-46BD-8987-E3A34846CFBF}" type="slidenum">
              <a:rPr lang="en-US" altLang="en-US"/>
              <a:pPr/>
              <a:t>‹#›</a:t>
            </a:fld>
            <a:endParaRPr lang="en-US" altLang="en-US"/>
          </a:p>
        </p:txBody>
      </p:sp>
    </p:spTree>
    <p:extLst>
      <p:ext uri="{BB962C8B-B14F-4D97-AF65-F5344CB8AC3E}">
        <p14:creationId xmlns:p14="http://schemas.microsoft.com/office/powerpoint/2010/main" val="413446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556684" y="1098551"/>
            <a:ext cx="58420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a:p>
        </p:txBody>
      </p:sp>
      <p:sp>
        <p:nvSpPr>
          <p:cNvPr id="3075"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p>
        </p:txBody>
      </p:sp>
      <p:sp>
        <p:nvSpPr>
          <p:cNvPr id="3076" name="Rectangle 4"/>
          <p:cNvSpPr>
            <a:spLocks noChangeArrowheads="1"/>
          </p:cNvSpPr>
          <p:nvPr/>
        </p:nvSpPr>
        <p:spPr bwMode="ltGray">
          <a:xfrm>
            <a:off x="721785" y="1520826"/>
            <a:ext cx="563033"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a:p>
        </p:txBody>
      </p:sp>
      <p:sp>
        <p:nvSpPr>
          <p:cNvPr id="3077"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p>
        </p:txBody>
      </p:sp>
      <p:sp>
        <p:nvSpPr>
          <p:cNvPr id="3078"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p>
        </p:txBody>
      </p:sp>
      <p:sp>
        <p:nvSpPr>
          <p:cNvPr id="3079" name="Rectangle 7"/>
          <p:cNvSpPr>
            <a:spLocks noChangeArrowheads="1"/>
          </p:cNvSpPr>
          <p:nvPr/>
        </p:nvSpPr>
        <p:spPr bwMode="gray">
          <a:xfrm>
            <a:off x="1016000" y="990601"/>
            <a:ext cx="42333"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p>
        </p:txBody>
      </p:sp>
      <p:sp>
        <p:nvSpPr>
          <p:cNvPr id="3080"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p>
        </p:txBody>
      </p:sp>
      <p:sp>
        <p:nvSpPr>
          <p:cNvPr id="1033" name="Rectangle 9"/>
          <p:cNvSpPr>
            <a:spLocks noGrp="1" noChangeArrowheads="1"/>
          </p:cNvSpPr>
          <p:nvPr>
            <p:ph type="title"/>
          </p:nvPr>
        </p:nvSpPr>
        <p:spPr bwMode="auto">
          <a:xfrm>
            <a:off x="1534585" y="617538"/>
            <a:ext cx="1039071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3" name="Rectangle 11"/>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vl1pPr>
          </a:lstStyle>
          <a:p>
            <a:pPr>
              <a:defRPr/>
            </a:pPr>
            <a:endParaRPr lang="en-US"/>
          </a:p>
        </p:txBody>
      </p:sp>
      <p:sp>
        <p:nvSpPr>
          <p:cNvPr id="3084"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vl1pPr>
          </a:lstStyle>
          <a:p>
            <a:pPr>
              <a:defRPr/>
            </a:pPr>
            <a:r>
              <a:rPr lang="en-US"/>
              <a:t>Python Programming, 4/e</a:t>
            </a:r>
          </a:p>
        </p:txBody>
      </p:sp>
      <p:sp>
        <p:nvSpPr>
          <p:cNvPr id="3085"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030799C4-4F45-488C-A3B4-BCDEE56851A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cs typeface="Times New Roman" pitchFamily="18" charset="0"/>
        </a:defRPr>
      </a:lvl2pPr>
      <a:lvl3pPr algn="l" rtl="0" eaLnBrk="0" fontAlgn="base" hangingPunct="0">
        <a:spcBef>
          <a:spcPct val="0"/>
        </a:spcBef>
        <a:spcAft>
          <a:spcPct val="0"/>
        </a:spcAft>
        <a:defRPr sz="4400">
          <a:solidFill>
            <a:schemeClr val="tx2"/>
          </a:solidFill>
          <a:latin typeface="Tahoma" pitchFamily="34" charset="0"/>
          <a:cs typeface="Times New Roman" pitchFamily="18" charset="0"/>
        </a:defRPr>
      </a:lvl3pPr>
      <a:lvl4pPr algn="l" rtl="0" eaLnBrk="0" fontAlgn="base" hangingPunct="0">
        <a:spcBef>
          <a:spcPct val="0"/>
        </a:spcBef>
        <a:spcAft>
          <a:spcPct val="0"/>
        </a:spcAft>
        <a:defRPr sz="4400">
          <a:solidFill>
            <a:schemeClr val="tx2"/>
          </a:solidFill>
          <a:latin typeface="Tahoma" pitchFamily="34" charset="0"/>
          <a:cs typeface="Times New Roman" pitchFamily="18" charset="0"/>
        </a:defRPr>
      </a:lvl4pPr>
      <a:lvl5pPr algn="l" rtl="0" eaLnBrk="0" fontAlgn="base" hangingPunct="0">
        <a:spcBef>
          <a:spcPct val="0"/>
        </a:spcBef>
        <a:spcAft>
          <a:spcPct val="0"/>
        </a:spcAft>
        <a:defRPr sz="4400">
          <a:solidFill>
            <a:schemeClr val="tx2"/>
          </a:solidFill>
          <a:latin typeface="Tahoma" pitchFamily="34" charset="0"/>
          <a:cs typeface="Times New Roman" pitchFamily="18" charset="0"/>
        </a:defRPr>
      </a:lvl5pPr>
      <a:lvl6pPr marL="457200" algn="l" rtl="0" fontAlgn="base">
        <a:spcBef>
          <a:spcPct val="0"/>
        </a:spcBef>
        <a:spcAft>
          <a:spcPct val="0"/>
        </a:spcAft>
        <a:defRPr sz="4400">
          <a:solidFill>
            <a:schemeClr val="tx2"/>
          </a:solidFill>
          <a:latin typeface="Tahoma" pitchFamily="34" charset="0"/>
          <a:cs typeface="Times New Roman" pitchFamily="18" charset="0"/>
        </a:defRPr>
      </a:lvl6pPr>
      <a:lvl7pPr marL="914400" algn="l" rtl="0" fontAlgn="base">
        <a:spcBef>
          <a:spcPct val="0"/>
        </a:spcBef>
        <a:spcAft>
          <a:spcPct val="0"/>
        </a:spcAft>
        <a:defRPr sz="4400">
          <a:solidFill>
            <a:schemeClr val="tx2"/>
          </a:solidFill>
          <a:latin typeface="Tahoma" pitchFamily="34" charset="0"/>
          <a:cs typeface="Times New Roman" pitchFamily="18" charset="0"/>
        </a:defRPr>
      </a:lvl7pPr>
      <a:lvl8pPr marL="1371600" algn="l" rtl="0" fontAlgn="base">
        <a:spcBef>
          <a:spcPct val="0"/>
        </a:spcBef>
        <a:spcAft>
          <a:spcPct val="0"/>
        </a:spcAft>
        <a:defRPr sz="4400">
          <a:solidFill>
            <a:schemeClr val="tx2"/>
          </a:solidFill>
          <a:latin typeface="Tahoma" pitchFamily="34" charset="0"/>
          <a:cs typeface="Times New Roman" pitchFamily="18" charset="0"/>
        </a:defRPr>
      </a:lvl8pPr>
      <a:lvl9pPr marL="1828800" algn="l" rtl="0" fontAlgn="base">
        <a:spcBef>
          <a:spcPct val="0"/>
        </a:spcBef>
        <a:spcAft>
          <a:spcPct val="0"/>
        </a:spcAft>
        <a:defRPr sz="4400">
          <a:solidFill>
            <a:schemeClr val="tx2"/>
          </a:solidFill>
          <a:latin typeface="Tahoma" pitchFamily="34" charset="0"/>
          <a:cs typeface="Times New Roman" pitchFamily="18"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dirty="0">
                <a:solidFill>
                  <a:schemeClr val="bg2"/>
                </a:solidFill>
              </a:rPr>
              <a:t>Python Programming, 4/e</a:t>
            </a:r>
          </a:p>
        </p:txBody>
      </p:sp>
      <p:sp>
        <p:nvSpPr>
          <p:cNvPr id="3075"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CC93D4D-278E-4C94-83B3-72F18645FF83}" type="slidenum">
              <a:rPr lang="en-US" altLang="en-US">
                <a:solidFill>
                  <a:schemeClr val="bg2"/>
                </a:solidFill>
              </a:rPr>
              <a:pPr eaLnBrk="1" hangingPunct="1"/>
              <a:t>1</a:t>
            </a:fld>
            <a:endParaRPr lang="en-US" altLang="en-US" dirty="0">
              <a:solidFill>
                <a:schemeClr val="bg2"/>
              </a:solidFill>
            </a:endParaRPr>
          </a:p>
        </p:txBody>
      </p:sp>
      <p:sp>
        <p:nvSpPr>
          <p:cNvPr id="3076" name="Rectangle 2"/>
          <p:cNvSpPr>
            <a:spLocks noGrp="1" noChangeArrowheads="1"/>
          </p:cNvSpPr>
          <p:nvPr>
            <p:ph type="ctrTitle"/>
          </p:nvPr>
        </p:nvSpPr>
        <p:spPr/>
        <p:txBody>
          <a:bodyPr/>
          <a:lstStyle/>
          <a:p>
            <a:pPr eaLnBrk="1" hangingPunct="1"/>
            <a:r>
              <a:rPr lang="en-US" altLang="en-US" dirty="0"/>
              <a:t>Python Programming:</a:t>
            </a:r>
            <a:br>
              <a:rPr lang="en-US" altLang="en-US" dirty="0"/>
            </a:br>
            <a:r>
              <a:rPr lang="en-US" altLang="en-US" dirty="0"/>
              <a:t>An Introduction To</a:t>
            </a:r>
            <a:br>
              <a:rPr lang="en-US" altLang="en-US" dirty="0"/>
            </a:br>
            <a:r>
              <a:rPr lang="en-US" altLang="en-US" dirty="0"/>
              <a:t>Computer Science</a:t>
            </a:r>
          </a:p>
        </p:txBody>
      </p:sp>
      <p:sp>
        <p:nvSpPr>
          <p:cNvPr id="3077" name="Rectangle 3"/>
          <p:cNvSpPr>
            <a:spLocks noGrp="1" noChangeArrowheads="1"/>
          </p:cNvSpPr>
          <p:nvPr>
            <p:ph type="subTitle" idx="1"/>
          </p:nvPr>
        </p:nvSpPr>
        <p:spPr/>
        <p:txBody>
          <a:bodyPr/>
          <a:lstStyle/>
          <a:p>
            <a:pPr eaLnBrk="1" hangingPunct="1"/>
            <a:r>
              <a:rPr lang="en-US" altLang="en-US" dirty="0"/>
              <a:t>Chapter 13</a:t>
            </a:r>
          </a:p>
          <a:p>
            <a:pPr eaLnBrk="1" hangingPunct="1"/>
            <a:r>
              <a:rPr lang="en-US" altLang="en-US" dirty="0"/>
              <a:t>Object-Oriented Design</a:t>
            </a:r>
          </a:p>
        </p:txBody>
      </p:sp>
      <p:pic>
        <p:nvPicPr>
          <p:cNvPr id="3" name="Picture 2" descr="A book cover of a book&#10;&#10;Description automatically generated">
            <a:extLst>
              <a:ext uri="{FF2B5EF4-FFF2-40B4-BE49-F238E27FC236}">
                <a16:creationId xmlns:a16="http://schemas.microsoft.com/office/drawing/2014/main" id="{889084B6-B672-CA51-3324-F961893AF3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4000" y="800100"/>
            <a:ext cx="1635711" cy="2057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8606A550-5965-485B-A155-D82CD6C48606}" type="slidenum">
              <a:rPr lang="en-US" altLang="en-US"/>
              <a:pPr eaLnBrk="1" hangingPunct="1"/>
              <a:t>10</a:t>
            </a:fld>
            <a:endParaRPr lang="en-US" altLang="en-US"/>
          </a:p>
        </p:txBody>
      </p:sp>
      <p:sp>
        <p:nvSpPr>
          <p:cNvPr id="13316" name="Rectangle 2"/>
          <p:cNvSpPr>
            <a:spLocks noGrp="1" noChangeArrowheads="1"/>
          </p:cNvSpPr>
          <p:nvPr>
            <p:ph type="title"/>
          </p:nvPr>
        </p:nvSpPr>
        <p:spPr/>
        <p:txBody>
          <a:bodyPr/>
          <a:lstStyle/>
          <a:p>
            <a:pPr eaLnBrk="1" hangingPunct="1"/>
            <a:r>
              <a:rPr lang="en-US" altLang="en-US"/>
              <a:t>The Process of OOD</a:t>
            </a:r>
          </a:p>
        </p:txBody>
      </p:sp>
      <p:sp>
        <p:nvSpPr>
          <p:cNvPr id="13317" name="Rectangle 3"/>
          <p:cNvSpPr>
            <a:spLocks noGrp="1" noChangeArrowheads="1"/>
          </p:cNvSpPr>
          <p:nvPr>
            <p:ph type="body" idx="1"/>
          </p:nvPr>
        </p:nvSpPr>
        <p:spPr/>
        <p:txBody>
          <a:bodyPr/>
          <a:lstStyle/>
          <a:p>
            <a:pPr marL="971550" lvl="1" indent="-514350" eaLnBrk="1" hangingPunct="1">
              <a:lnSpc>
                <a:spcPct val="90000"/>
              </a:lnSpc>
              <a:buFont typeface="+mj-lt"/>
              <a:buAutoNum type="arabicPeriod" startAt="2"/>
            </a:pPr>
            <a:r>
              <a:rPr lang="en-US" altLang="en-US" i="1" dirty="0"/>
              <a:t>Identify instance variables</a:t>
            </a:r>
          </a:p>
          <a:p>
            <a:pPr lvl="2" eaLnBrk="1" hangingPunct="1">
              <a:lnSpc>
                <a:spcPct val="90000"/>
              </a:lnSpc>
            </a:pPr>
            <a:r>
              <a:rPr lang="en-US" altLang="en-US" dirty="0"/>
              <a:t>Once you think of some possible objects, think of the kinds of information each object will need to do its job.</a:t>
            </a:r>
          </a:p>
          <a:p>
            <a:pPr lvl="2" eaLnBrk="1" hangingPunct="1">
              <a:lnSpc>
                <a:spcPct val="90000"/>
              </a:lnSpc>
            </a:pPr>
            <a:r>
              <a:rPr lang="en-US" altLang="en-US" dirty="0"/>
              <a:t>Some object attributes will have primitive data types, while others may be complex types that suggest other useful objects/classes.</a:t>
            </a:r>
          </a:p>
          <a:p>
            <a:pPr lvl="2" eaLnBrk="1" hangingPunct="1">
              <a:lnSpc>
                <a:spcPct val="90000"/>
              </a:lnSpc>
            </a:pPr>
            <a:r>
              <a:rPr lang="en-US" altLang="en-US" dirty="0"/>
              <a:t>Strive to find good </a:t>
            </a:r>
            <a:r>
              <a:rPr lang="en-US" altLang="en-US" dirty="0">
                <a:latin typeface="Times New Roman" panose="02020603050405020304" pitchFamily="18" charset="0"/>
              </a:rPr>
              <a:t>“</a:t>
            </a:r>
            <a:r>
              <a:rPr lang="en-US" altLang="en-US" dirty="0"/>
              <a:t>home</a:t>
            </a:r>
            <a:r>
              <a:rPr lang="en-US" altLang="en-US" dirty="0">
                <a:latin typeface="Times New Roman" panose="02020603050405020304" pitchFamily="18" charset="0"/>
              </a:rPr>
              <a:t>”</a:t>
            </a:r>
            <a:r>
              <a:rPr lang="en-US" altLang="en-US" dirty="0"/>
              <a:t> classes for all the data in your program.</a:t>
            </a:r>
          </a:p>
          <a:p>
            <a:pPr lvl="2" eaLnBrk="1" hangingPunct="1">
              <a:lnSpc>
                <a:spcPct val="90000"/>
              </a:lnSpc>
            </a:pPr>
            <a:endParaRPr lang="en-US" altLang="en-US" i="1" dirty="0"/>
          </a:p>
        </p:txBody>
      </p:sp>
    </p:spTree>
    <p:extLst>
      <p:ext uri="{BB962C8B-B14F-4D97-AF65-F5344CB8AC3E}">
        <p14:creationId xmlns:p14="http://schemas.microsoft.com/office/powerpoint/2010/main" val="257212584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100</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p:txBody>
          <a:bodyPr/>
          <a:lstStyle/>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def</a:t>
            </a: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updateShots</a:t>
            </a:r>
            <a:r>
              <a:rPr lang="en-US" altLang="en-US" sz="1800" dirty="0">
                <a:latin typeface="Courier New" panose="02070309020205020404" pitchFamily="49" charset="0"/>
                <a:cs typeface="Courier New" panose="02070309020205020404" pitchFamily="49" charset="0"/>
              </a:rPr>
              <a:t>(self, </a:t>
            </a:r>
            <a:r>
              <a:rPr lang="en-US" altLang="en-US" sz="1800" dirty="0" err="1">
                <a:latin typeface="Courier New" panose="02070309020205020404" pitchFamily="49" charset="0"/>
                <a:cs typeface="Courier New" panose="02070309020205020404" pitchFamily="49" charset="0"/>
              </a:rPr>
              <a:t>dt</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alive = []</a:t>
            </a:r>
          </a:p>
          <a:p>
            <a:pPr marL="0" indent="0" eaLnBrk="1" hangingPunct="1">
              <a:buNone/>
              <a:defRPr/>
            </a:pPr>
            <a:r>
              <a:rPr lang="en-US" altLang="en-US" sz="1800" dirty="0">
                <a:latin typeface="Courier New" panose="02070309020205020404" pitchFamily="49" charset="0"/>
                <a:cs typeface="Courier New" panose="02070309020205020404" pitchFamily="49" charset="0"/>
              </a:rPr>
              <a:t>        for shot in </a:t>
            </a:r>
            <a:r>
              <a:rPr lang="en-US" altLang="en-US" sz="1800" dirty="0" err="1">
                <a:latin typeface="Courier New" panose="02070309020205020404" pitchFamily="49" charset="0"/>
                <a:cs typeface="Courier New" panose="02070309020205020404" pitchFamily="49" charset="0"/>
              </a:rPr>
              <a:t>self.shots</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shot.update</a:t>
            </a:r>
            <a:r>
              <a:rPr lang="en-US" altLang="en-US" sz="1800" dirty="0">
                <a:latin typeface="Courier New" panose="02070309020205020404" pitchFamily="49" charset="0"/>
                <a:cs typeface="Courier New" panose="02070309020205020404" pitchFamily="49" charset="0"/>
              </a:rPr>
              <a:t>(</a:t>
            </a:r>
            <a:r>
              <a:rPr lang="en-US" altLang="en-US" sz="1800" dirty="0" err="1">
                <a:latin typeface="Courier New" panose="02070309020205020404" pitchFamily="49" charset="0"/>
                <a:cs typeface="Courier New" panose="02070309020205020404" pitchFamily="49" charset="0"/>
              </a:rPr>
              <a:t>dt</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if </a:t>
            </a:r>
            <a:r>
              <a:rPr lang="en-US" altLang="en-US" sz="1800" dirty="0" err="1">
                <a:latin typeface="Courier New" panose="02070309020205020404" pitchFamily="49" charset="0"/>
                <a:cs typeface="Courier New" panose="02070309020205020404" pitchFamily="49" charset="0"/>
              </a:rPr>
              <a:t>shot.getY</a:t>
            </a:r>
            <a:r>
              <a:rPr lang="en-US" altLang="en-US" sz="1800" dirty="0">
                <a:latin typeface="Courier New" panose="02070309020205020404" pitchFamily="49" charset="0"/>
                <a:cs typeface="Courier New" panose="02070309020205020404" pitchFamily="49" charset="0"/>
              </a:rPr>
              <a:t>() &gt;= 0 and </a:t>
            </a:r>
            <a:r>
              <a:rPr lang="en-US" altLang="en-US" sz="1800" dirty="0" err="1">
                <a:latin typeface="Courier New" panose="02070309020205020404" pitchFamily="49" charset="0"/>
                <a:cs typeface="Courier New" panose="02070309020205020404" pitchFamily="49" charset="0"/>
              </a:rPr>
              <a:t>shot.getX</a:t>
            </a:r>
            <a:r>
              <a:rPr lang="en-US" altLang="en-US" sz="1800" dirty="0">
                <a:latin typeface="Courier New" panose="02070309020205020404" pitchFamily="49" charset="0"/>
                <a:cs typeface="Courier New" panose="02070309020205020404" pitchFamily="49" charset="0"/>
              </a:rPr>
              <a:t>() &lt; 210:</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alive.append</a:t>
            </a:r>
            <a:r>
              <a:rPr lang="en-US" altLang="en-US" sz="1800" dirty="0">
                <a:latin typeface="Courier New" panose="02070309020205020404" pitchFamily="49" charset="0"/>
                <a:cs typeface="Courier New" panose="02070309020205020404" pitchFamily="49" charset="0"/>
              </a:rPr>
              <a:t>(shot)</a:t>
            </a:r>
          </a:p>
          <a:p>
            <a:pPr marL="0" indent="0" eaLnBrk="1" hangingPunct="1">
              <a:buNone/>
              <a:defRPr/>
            </a:pPr>
            <a:r>
              <a:rPr lang="en-US" altLang="en-US" sz="1800" dirty="0">
                <a:latin typeface="Courier New" panose="02070309020205020404" pitchFamily="49" charset="0"/>
                <a:cs typeface="Courier New" panose="02070309020205020404" pitchFamily="49" charset="0"/>
              </a:rPr>
              <a:t>            else:</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shot.undraw</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self.shots</a:t>
            </a:r>
            <a:r>
              <a:rPr lang="en-US" altLang="en-US" sz="1800" dirty="0">
                <a:latin typeface="Courier New" panose="02070309020205020404" pitchFamily="49" charset="0"/>
                <a:cs typeface="Courier New" panose="02070309020205020404" pitchFamily="49" charset="0"/>
              </a:rPr>
              <a:t> = alive</a:t>
            </a:r>
          </a:p>
        </p:txBody>
      </p:sp>
    </p:spTree>
    <p:extLst>
      <p:ext uri="{BB962C8B-B14F-4D97-AF65-F5344CB8AC3E}">
        <p14:creationId xmlns:p14="http://schemas.microsoft.com/office/powerpoint/2010/main" val="23128906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101</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800" dirty="0">
                <a:cs typeface="Courier New" panose="02070309020205020404" pitchFamily="49" charset="0"/>
              </a:rPr>
              <a:t>Two differences from a moment ago</a:t>
            </a:r>
          </a:p>
          <a:p>
            <a:pPr lvl="1" eaLnBrk="1" hangingPunct="1">
              <a:defRPr/>
            </a:pPr>
            <a:r>
              <a:rPr lang="en-US" altLang="en-US" sz="2400" dirty="0">
                <a:cs typeface="Courier New" panose="02070309020205020404" pitchFamily="49" charset="0"/>
              </a:rPr>
              <a:t>We accumulate the shots that are “alive” (which reverses the logic)</a:t>
            </a:r>
          </a:p>
          <a:p>
            <a:pPr lvl="1" eaLnBrk="1" hangingPunct="1">
              <a:defRPr/>
            </a:pPr>
            <a:r>
              <a:rPr lang="en-US" altLang="en-US" sz="2400" dirty="0">
                <a:cs typeface="Courier New" panose="02070309020205020404" pitchFamily="49" charset="0"/>
              </a:rPr>
              <a:t>We </a:t>
            </a:r>
            <a:r>
              <a:rPr lang="en-US" altLang="en-US" sz="2400" dirty="0" err="1">
                <a:cs typeface="Courier New" panose="02070309020205020404" pitchFamily="49" charset="0"/>
              </a:rPr>
              <a:t>undraw</a:t>
            </a:r>
            <a:r>
              <a:rPr lang="en-US" altLang="en-US" sz="2400" dirty="0">
                <a:cs typeface="Courier New" panose="02070309020205020404" pitchFamily="49" charset="0"/>
              </a:rPr>
              <a:t> the shots that are “dead”</a:t>
            </a:r>
            <a:endParaRPr lang="en-US" altLang="en-US" dirty="0"/>
          </a:p>
        </p:txBody>
      </p:sp>
    </p:spTree>
    <p:extLst>
      <p:ext uri="{BB962C8B-B14F-4D97-AF65-F5344CB8AC3E}">
        <p14:creationId xmlns:p14="http://schemas.microsoft.com/office/powerpoint/2010/main" val="383148273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102</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Final Structure</a:t>
            </a:r>
          </a:p>
        </p:txBody>
      </p:sp>
      <p:sp>
        <p:nvSpPr>
          <p:cNvPr id="96259" name="Rectangle 3"/>
          <p:cNvSpPr>
            <a:spLocks noGrp="1" noChangeArrowheads="1"/>
          </p:cNvSpPr>
          <p:nvPr>
            <p:ph type="body" idx="1"/>
          </p:nvPr>
        </p:nvSpPr>
        <p:spPr/>
        <p:txBody>
          <a:bodyPr/>
          <a:lstStyle/>
          <a:p>
            <a:pPr eaLnBrk="1" hangingPunct="1">
              <a:defRPr/>
            </a:pPr>
            <a:r>
              <a:rPr lang="en-US" altLang="en-US" dirty="0"/>
              <a:t>The key to understanding the final program is to keep in mind what each class does and how they work together.</a:t>
            </a:r>
          </a:p>
          <a:p>
            <a:pPr eaLnBrk="1" hangingPunct="1">
              <a:defRPr/>
            </a:pPr>
            <a:r>
              <a:rPr lang="en-US" altLang="en-US" dirty="0"/>
              <a:t>In the following diagram, the boxes show the instance variables and methods of a class, and the arrows show how one class depends on another.</a:t>
            </a:r>
          </a:p>
          <a:p>
            <a:pPr lvl="1" eaLnBrk="1" hangingPunct="1">
              <a:defRPr/>
            </a:pPr>
            <a:r>
              <a:rPr lang="en-US" altLang="en-US" dirty="0"/>
              <a:t>The number at the end of the an arrow is a count of the number of “depended on” objects of the class pointed to.</a:t>
            </a:r>
          </a:p>
        </p:txBody>
      </p:sp>
    </p:spTree>
    <p:extLst>
      <p:ext uri="{BB962C8B-B14F-4D97-AF65-F5344CB8AC3E}">
        <p14:creationId xmlns:p14="http://schemas.microsoft.com/office/powerpoint/2010/main" val="303331313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103</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Final Structure</a:t>
            </a:r>
          </a:p>
        </p:txBody>
      </p:sp>
      <p:sp>
        <p:nvSpPr>
          <p:cNvPr id="96259" name="Rectangle 3"/>
          <p:cNvSpPr>
            <a:spLocks noGrp="1" noChangeArrowheads="1"/>
          </p:cNvSpPr>
          <p:nvPr>
            <p:ph type="body" idx="1"/>
          </p:nvPr>
        </p:nvSpPr>
        <p:spPr/>
        <p:txBody>
          <a:bodyPr/>
          <a:lstStyle/>
          <a:p>
            <a:pPr lvl="1" eaLnBrk="1" hangingPunct="1">
              <a:defRPr/>
            </a:pPr>
            <a:r>
              <a:rPr lang="en-US" altLang="en-US" dirty="0"/>
              <a:t>There’s a dashed line between </a:t>
            </a:r>
            <a:r>
              <a:rPr lang="en-US" altLang="en-US" sz="2400" dirty="0">
                <a:latin typeface="Courier New" panose="02070309020205020404" pitchFamily="49" charset="0"/>
                <a:cs typeface="Courier New" panose="02070309020205020404" pitchFamily="49" charset="0"/>
              </a:rPr>
              <a:t>Launcher</a:t>
            </a:r>
            <a:r>
              <a:rPr lang="en-US" altLang="en-US" dirty="0"/>
              <a:t> and </a:t>
            </a:r>
            <a:r>
              <a:rPr lang="en-US" altLang="en-US" sz="2400" dirty="0" err="1">
                <a:latin typeface="Courier New" panose="02070309020205020404" pitchFamily="49" charset="0"/>
                <a:cs typeface="Courier New" panose="02070309020205020404" pitchFamily="49" charset="0"/>
              </a:rPr>
              <a:t>ShotTracker</a:t>
            </a:r>
            <a:r>
              <a:rPr lang="en-US" altLang="en-US" dirty="0"/>
              <a:t> to reflect that the launcher creates instances of </a:t>
            </a:r>
            <a:r>
              <a:rPr lang="en-US" altLang="en-US" sz="2400" dirty="0" err="1">
                <a:latin typeface="Courier New" panose="02070309020205020404" pitchFamily="49" charset="0"/>
                <a:cs typeface="Courier New" panose="02070309020205020404" pitchFamily="49" charset="0"/>
              </a:rPr>
              <a:t>ShotTracker</a:t>
            </a:r>
            <a:r>
              <a:rPr lang="en-US" altLang="en-US" dirty="0"/>
              <a:t>, but it doesn’t store or manipulate a shot after creating it.</a:t>
            </a:r>
          </a:p>
          <a:p>
            <a:pPr eaLnBrk="1" hangingPunct="1">
              <a:defRPr/>
            </a:pPr>
            <a:r>
              <a:rPr lang="en-US" altLang="en-US" dirty="0"/>
              <a:t>Diagrams like this capture the overall structure of the final system without getting bogged down in all the details of the code.</a:t>
            </a:r>
          </a:p>
          <a:p>
            <a:pPr eaLnBrk="1" hangingPunct="1">
              <a:defRPr/>
            </a:pPr>
            <a:r>
              <a:rPr lang="en-US" altLang="en-US" dirty="0"/>
              <a:t>Class diagrams are useful for thinking about object-oriented programs.</a:t>
            </a:r>
          </a:p>
        </p:txBody>
      </p:sp>
    </p:spTree>
    <p:extLst>
      <p:ext uri="{BB962C8B-B14F-4D97-AF65-F5344CB8AC3E}">
        <p14:creationId xmlns:p14="http://schemas.microsoft.com/office/powerpoint/2010/main" val="78722859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104</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Final Structure</a:t>
            </a:r>
          </a:p>
        </p:txBody>
      </p:sp>
      <p:pic>
        <p:nvPicPr>
          <p:cNvPr id="3" name="Picture 2">
            <a:extLst>
              <a:ext uri="{FF2B5EF4-FFF2-40B4-BE49-F238E27FC236}">
                <a16:creationId xmlns:a16="http://schemas.microsoft.com/office/drawing/2014/main" id="{E3D69798-6B06-2D8D-B9F5-605894D2CB41}"/>
              </a:ext>
            </a:extLst>
          </p:cNvPr>
          <p:cNvPicPr>
            <a:picLocks noChangeAspect="1"/>
          </p:cNvPicPr>
          <p:nvPr/>
        </p:nvPicPr>
        <p:blipFill>
          <a:blip r:embed="rId2"/>
          <a:stretch>
            <a:fillRect/>
          </a:stretch>
        </p:blipFill>
        <p:spPr>
          <a:xfrm>
            <a:off x="2693697" y="1828657"/>
            <a:ext cx="6804606" cy="4745398"/>
          </a:xfrm>
          <a:prstGeom prst="rect">
            <a:avLst/>
          </a:prstGeom>
        </p:spPr>
      </p:pic>
    </p:spTree>
    <p:extLst>
      <p:ext uri="{BB962C8B-B14F-4D97-AF65-F5344CB8AC3E}">
        <p14:creationId xmlns:p14="http://schemas.microsoft.com/office/powerpoint/2010/main" val="321911034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A2332A6-FBA2-4C2B-978E-90B5DE2D58D9}" type="slidenum">
              <a:rPr lang="en-US" altLang="en-US"/>
              <a:pPr eaLnBrk="1" hangingPunct="1"/>
              <a:t>105</a:t>
            </a:fld>
            <a:endParaRPr lang="en-US" altLang="en-US"/>
          </a:p>
        </p:txBody>
      </p:sp>
      <p:sp>
        <p:nvSpPr>
          <p:cNvPr id="63492" name="Rectangle 2"/>
          <p:cNvSpPr>
            <a:spLocks noGrp="1" noChangeArrowheads="1"/>
          </p:cNvSpPr>
          <p:nvPr>
            <p:ph type="title"/>
          </p:nvPr>
        </p:nvSpPr>
        <p:spPr/>
        <p:txBody>
          <a:bodyPr/>
          <a:lstStyle/>
          <a:p>
            <a:pPr eaLnBrk="1" hangingPunct="1"/>
            <a:r>
              <a:rPr lang="en-US" altLang="en-US"/>
              <a:t>Case Study: Dice Poker</a:t>
            </a:r>
          </a:p>
        </p:txBody>
      </p:sp>
      <p:sp>
        <p:nvSpPr>
          <p:cNvPr id="63493" name="Rectangle 3"/>
          <p:cNvSpPr>
            <a:spLocks noGrp="1" noChangeArrowheads="1"/>
          </p:cNvSpPr>
          <p:nvPr>
            <p:ph type="body" idx="1"/>
          </p:nvPr>
        </p:nvSpPr>
        <p:spPr/>
        <p:txBody>
          <a:bodyPr/>
          <a:lstStyle/>
          <a:p>
            <a:pPr eaLnBrk="1" hangingPunct="1"/>
            <a:r>
              <a:rPr lang="en-US" altLang="en-US"/>
              <a:t>Objects are very useful when designing graphical user interfaces.</a:t>
            </a:r>
          </a:p>
          <a:p>
            <a:pPr eaLnBrk="1" hangingPunct="1"/>
            <a:r>
              <a:rPr lang="en-US" altLang="en-US"/>
              <a:t>Let</a:t>
            </a:r>
            <a:r>
              <a:rPr lang="en-US" altLang="en-US">
                <a:latin typeface="Times New Roman" panose="02020603050405020304" pitchFamily="18" charset="0"/>
              </a:rPr>
              <a:t>’</a:t>
            </a:r>
            <a:r>
              <a:rPr lang="en-US" altLang="en-US"/>
              <a:t>s look at a graphical application using some of the widgets developed in previous chapters.</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CFD70846-C278-46FF-8847-4C499493F964}" type="slidenum">
              <a:rPr lang="en-US" altLang="en-US"/>
              <a:pPr eaLnBrk="1" hangingPunct="1"/>
              <a:t>106</a:t>
            </a:fld>
            <a:endParaRPr lang="en-US" altLang="en-US"/>
          </a:p>
        </p:txBody>
      </p:sp>
      <p:sp>
        <p:nvSpPr>
          <p:cNvPr id="64516" name="Rectangle 2"/>
          <p:cNvSpPr>
            <a:spLocks noGrp="1" noChangeArrowheads="1"/>
          </p:cNvSpPr>
          <p:nvPr>
            <p:ph type="title"/>
          </p:nvPr>
        </p:nvSpPr>
        <p:spPr/>
        <p:txBody>
          <a:bodyPr/>
          <a:lstStyle/>
          <a:p>
            <a:pPr eaLnBrk="1" hangingPunct="1"/>
            <a:r>
              <a:rPr lang="en-US" altLang="en-US"/>
              <a:t>Program Specification</a:t>
            </a:r>
          </a:p>
        </p:txBody>
      </p:sp>
      <p:sp>
        <p:nvSpPr>
          <p:cNvPr id="64517" name="Rectangle 3"/>
          <p:cNvSpPr>
            <a:spLocks noGrp="1" noChangeArrowheads="1"/>
          </p:cNvSpPr>
          <p:nvPr>
            <p:ph type="body" idx="1"/>
          </p:nvPr>
        </p:nvSpPr>
        <p:spPr/>
        <p:txBody>
          <a:bodyPr/>
          <a:lstStyle/>
          <a:p>
            <a:pPr eaLnBrk="1" hangingPunct="1"/>
            <a:r>
              <a:rPr lang="en-US" altLang="en-US"/>
              <a:t>Our goal is to write a program that allows a user to play video poker using dice.</a:t>
            </a:r>
          </a:p>
          <a:p>
            <a:pPr eaLnBrk="1" hangingPunct="1"/>
            <a:r>
              <a:rPr lang="en-US" altLang="en-US"/>
              <a:t>The program will display a hand consisting of five dice.</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CDB5101-8CF2-45CF-8876-8A22EB0ED5D1}" type="slidenum">
              <a:rPr lang="en-US" altLang="en-US"/>
              <a:pPr eaLnBrk="1" hangingPunct="1"/>
              <a:t>107</a:t>
            </a:fld>
            <a:endParaRPr lang="en-US" altLang="en-US"/>
          </a:p>
        </p:txBody>
      </p:sp>
      <p:sp>
        <p:nvSpPr>
          <p:cNvPr id="65540" name="Rectangle 2"/>
          <p:cNvSpPr>
            <a:spLocks noGrp="1" noChangeArrowheads="1"/>
          </p:cNvSpPr>
          <p:nvPr>
            <p:ph type="title"/>
          </p:nvPr>
        </p:nvSpPr>
        <p:spPr/>
        <p:txBody>
          <a:bodyPr/>
          <a:lstStyle/>
          <a:p>
            <a:pPr eaLnBrk="1" hangingPunct="1"/>
            <a:r>
              <a:rPr lang="en-US" altLang="en-US"/>
              <a:t>Program Specification</a:t>
            </a:r>
          </a:p>
        </p:txBody>
      </p:sp>
      <p:sp>
        <p:nvSpPr>
          <p:cNvPr id="65541" name="Rectangle 3"/>
          <p:cNvSpPr>
            <a:spLocks noGrp="1" noChangeArrowheads="1"/>
          </p:cNvSpPr>
          <p:nvPr>
            <p:ph type="body" idx="1"/>
          </p:nvPr>
        </p:nvSpPr>
        <p:spPr/>
        <p:txBody>
          <a:bodyPr/>
          <a:lstStyle/>
          <a:p>
            <a:pPr eaLnBrk="1" hangingPunct="1"/>
            <a:r>
              <a:rPr lang="en-US" altLang="en-US" sz="2800"/>
              <a:t>The basic rules</a:t>
            </a:r>
          </a:p>
          <a:p>
            <a:pPr lvl="1" eaLnBrk="1" hangingPunct="1"/>
            <a:r>
              <a:rPr lang="en-US" altLang="en-US" sz="2400"/>
              <a:t>The player starts with $100</a:t>
            </a:r>
          </a:p>
          <a:p>
            <a:pPr lvl="1" eaLnBrk="1" hangingPunct="1"/>
            <a:r>
              <a:rPr lang="en-US" altLang="en-US" sz="2400"/>
              <a:t>Each round costs $10 to play. This amount is subtracted from the user</a:t>
            </a:r>
            <a:r>
              <a:rPr lang="en-US" altLang="en-US" sz="2400">
                <a:latin typeface="Times New Roman" panose="02020603050405020304" pitchFamily="18" charset="0"/>
              </a:rPr>
              <a:t>’</a:t>
            </a:r>
            <a:r>
              <a:rPr lang="en-US" altLang="en-US" sz="2400"/>
              <a:t>s money at the start of the round.</a:t>
            </a:r>
          </a:p>
          <a:p>
            <a:pPr lvl="1" eaLnBrk="1" hangingPunct="1"/>
            <a:r>
              <a:rPr lang="en-US" altLang="en-US" sz="2400"/>
              <a:t>The player initially rolls a completely random hand (all 5 dice are rolled).</a:t>
            </a:r>
          </a:p>
          <a:p>
            <a:pPr lvl="1" eaLnBrk="1" hangingPunct="1"/>
            <a:r>
              <a:rPr lang="en-US" altLang="en-US" sz="2400"/>
              <a:t>The player gets two chances to enhance the hand by rerolling some or all of the dice.</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757C10F9-8323-4B35-B595-F1ADDF5C77F2}" type="slidenum">
              <a:rPr lang="en-US" altLang="en-US"/>
              <a:pPr eaLnBrk="1" hangingPunct="1"/>
              <a:t>108</a:t>
            </a:fld>
            <a:endParaRPr lang="en-US" altLang="en-US"/>
          </a:p>
        </p:txBody>
      </p:sp>
      <p:sp>
        <p:nvSpPr>
          <p:cNvPr id="66564" name="Rectangle 2"/>
          <p:cNvSpPr>
            <a:spLocks noGrp="1" noChangeArrowheads="1"/>
          </p:cNvSpPr>
          <p:nvPr>
            <p:ph type="title"/>
          </p:nvPr>
        </p:nvSpPr>
        <p:spPr/>
        <p:txBody>
          <a:bodyPr/>
          <a:lstStyle/>
          <a:p>
            <a:pPr eaLnBrk="1" hangingPunct="1"/>
            <a:r>
              <a:rPr lang="en-US" altLang="en-US"/>
              <a:t>Program Specification</a:t>
            </a:r>
          </a:p>
        </p:txBody>
      </p:sp>
      <p:sp>
        <p:nvSpPr>
          <p:cNvPr id="66565" name="Rectangle 3"/>
          <p:cNvSpPr>
            <a:spLocks noGrp="1" noChangeArrowheads="1"/>
          </p:cNvSpPr>
          <p:nvPr>
            <p:ph type="body" idx="1"/>
          </p:nvPr>
        </p:nvSpPr>
        <p:spPr/>
        <p:txBody>
          <a:bodyPr/>
          <a:lstStyle/>
          <a:p>
            <a:pPr lvl="1" eaLnBrk="1" hangingPunct="1"/>
            <a:r>
              <a:rPr lang="en-US" altLang="en-US"/>
              <a:t>At the end of the hand, the player</a:t>
            </a:r>
            <a:r>
              <a:rPr lang="en-US" altLang="en-US">
                <a:latin typeface="Times New Roman" panose="02020603050405020304" pitchFamily="18" charset="0"/>
              </a:rPr>
              <a:t>’</a:t>
            </a:r>
            <a:r>
              <a:rPr lang="en-US" altLang="en-US"/>
              <a:t>s money is updated according to the following payout schedule:</a:t>
            </a:r>
            <a:br>
              <a:rPr lang="en-US" altLang="en-US"/>
            </a:br>
            <a:endParaRPr lang="en-US" altLang="en-US"/>
          </a:p>
        </p:txBody>
      </p:sp>
      <p:graphicFrame>
        <p:nvGraphicFramePr>
          <p:cNvPr id="196782" name="Group 174"/>
          <p:cNvGraphicFramePr>
            <a:graphicFrameLocks noGrp="1"/>
          </p:cNvGraphicFramePr>
          <p:nvPr>
            <p:extLst>
              <p:ext uri="{D42A27DB-BD31-4B8C-83A1-F6EECF244321}">
                <p14:modId xmlns:p14="http://schemas.microsoft.com/office/powerpoint/2010/main" val="452404499"/>
              </p:ext>
            </p:extLst>
          </p:nvPr>
        </p:nvGraphicFramePr>
        <p:xfrm>
          <a:off x="4305300" y="3385816"/>
          <a:ext cx="4038600" cy="3032126"/>
        </p:xfrm>
        <a:graphic>
          <a:graphicData uri="http://schemas.openxmlformats.org/drawingml/2006/table">
            <a:tbl>
              <a:tblPr firstRow="1" bandRow="1">
                <a:tableStyleId>{073A0DAA-6AF3-43AB-8588-CEC1D06C72B9}</a:tableStyleId>
              </a:tblPr>
              <a:tblGrid>
                <a:gridCol w="33909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a:ln>
                            <a:noFill/>
                          </a:ln>
                          <a:effectLst/>
                        </a:rPr>
                        <a:t>Hand</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a:ln>
                            <a:noFill/>
                          </a:ln>
                          <a:effectLst/>
                        </a:rPr>
                        <a:t>Pay</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horzOverflow="overflow"/>
                </a:tc>
                <a:extLst>
                  <a:ext uri="{0D108BD9-81ED-4DB2-BD59-A6C34878D82A}">
                    <a16:rowId xmlns:a16="http://schemas.microsoft.com/office/drawing/2014/main" val="10000"/>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a:ln>
                            <a:noFill/>
                          </a:ln>
                          <a:effectLst/>
                        </a:rPr>
                        <a:t>Two Pairs</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a:ln>
                            <a:noFill/>
                          </a:ln>
                          <a:effectLst/>
                        </a:rPr>
                        <a:t>5</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horzOverflow="overflow"/>
                </a:tc>
                <a:extLst>
                  <a:ext uri="{0D108BD9-81ED-4DB2-BD59-A6C34878D82A}">
                    <a16:rowId xmlns:a16="http://schemas.microsoft.com/office/drawing/2014/main" val="10001"/>
                  </a:ext>
                </a:extLst>
              </a:tr>
              <a:tr h="415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a:ln>
                            <a:noFill/>
                          </a:ln>
                          <a:effectLst/>
                        </a:rPr>
                        <a:t>Three of a Kind</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a:ln>
                            <a:noFill/>
                          </a:ln>
                          <a:effectLst/>
                        </a:rPr>
                        <a:t>8</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horzOverflow="overflow"/>
                </a:tc>
                <a:extLst>
                  <a:ext uri="{0D108BD9-81ED-4DB2-BD59-A6C34878D82A}">
                    <a16:rowId xmlns:a16="http://schemas.microsoft.com/office/drawing/2014/main" val="10002"/>
                  </a:ext>
                </a:extLst>
              </a:tr>
              <a:tr h="57912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a:ln>
                            <a:noFill/>
                          </a:ln>
                          <a:effectLst/>
                        </a:rPr>
                        <a:t>Full House</a:t>
                      </a:r>
                      <a:br>
                        <a:rPr kumimoji="0" lang="en-US" sz="1600" u="none" strike="noStrike" cap="none" normalizeH="0" baseline="0">
                          <a:ln>
                            <a:noFill/>
                          </a:ln>
                          <a:effectLst/>
                        </a:rPr>
                      </a:br>
                      <a:r>
                        <a:rPr kumimoji="0" lang="en-US" sz="1600" u="none" strike="noStrike" cap="none" normalizeH="0" baseline="0">
                          <a:ln>
                            <a:noFill/>
                          </a:ln>
                          <a:effectLst/>
                        </a:rPr>
                        <a:t>(A Pair and a Three of a Kind)</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a:ln>
                            <a:noFill/>
                          </a:ln>
                          <a:effectLst/>
                        </a:rPr>
                        <a:t>12</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horzOverflow="overflow"/>
                </a:tc>
                <a:extLst>
                  <a:ext uri="{0D108BD9-81ED-4DB2-BD59-A6C34878D82A}">
                    <a16:rowId xmlns:a16="http://schemas.microsoft.com/office/drawing/2014/main" val="10003"/>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a:ln>
                            <a:noFill/>
                          </a:ln>
                          <a:effectLst/>
                        </a:rPr>
                        <a:t>Four of a Kind</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a:ln>
                            <a:noFill/>
                          </a:ln>
                          <a:effectLst/>
                        </a:rPr>
                        <a:t>15</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horzOverflow="overflow"/>
                </a:tc>
                <a:extLst>
                  <a:ext uri="{0D108BD9-81ED-4DB2-BD59-A6C34878D82A}">
                    <a16:rowId xmlns:a16="http://schemas.microsoft.com/office/drawing/2014/main" val="10004"/>
                  </a:ext>
                </a:extLst>
              </a:tr>
              <a:tr h="4159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a:ln>
                            <a:noFill/>
                          </a:ln>
                          <a:effectLst/>
                        </a:rPr>
                        <a:t>Straight (1-5 or 2-6)</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a:ln>
                            <a:noFill/>
                          </a:ln>
                          <a:effectLst/>
                        </a:rPr>
                        <a:t>20</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horzOverflow="overflow"/>
                </a:tc>
                <a:extLst>
                  <a:ext uri="{0D108BD9-81ED-4DB2-BD59-A6C34878D82A}">
                    <a16:rowId xmlns:a16="http://schemas.microsoft.com/office/drawing/2014/main" val="10005"/>
                  </a:ext>
                </a:extLst>
              </a:tr>
              <a:tr h="33528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a:ln>
                            <a:noFill/>
                          </a:ln>
                          <a:effectLst/>
                        </a:rPr>
                        <a:t>Five of a Kind</a:t>
                      </a:r>
                      <a:endParaRPr kumimoji="0" lang="en-US" sz="1600" b="0" i="0" u="none" strike="noStrike" cap="none" normalizeH="0" baseline="0">
                        <a:ln>
                          <a:noFill/>
                        </a:ln>
                        <a:solidFill>
                          <a:schemeClr val="tx1"/>
                        </a:solidFill>
                        <a:effectLst/>
                        <a:latin typeface="Tahoma" pitchFamily="34" charset="0"/>
                        <a:cs typeface="Times New Roman" pitchFamily="18" charset="0"/>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600" u="none" strike="noStrike" cap="none" normalizeH="0" baseline="0" dirty="0">
                          <a:ln>
                            <a:noFill/>
                          </a:ln>
                          <a:effectLst/>
                        </a:rPr>
                        <a:t>30</a:t>
                      </a:r>
                      <a:endParaRPr kumimoji="0" lang="en-US" sz="1600" b="0" i="0" u="none" strike="noStrike" cap="none" normalizeH="0" baseline="0" dirty="0">
                        <a:ln>
                          <a:noFill/>
                        </a:ln>
                        <a:solidFill>
                          <a:schemeClr val="tx1"/>
                        </a:solidFill>
                        <a:effectLst/>
                        <a:latin typeface="Tahoma" pitchFamily="34" charset="0"/>
                        <a:cs typeface="Times New Roman" pitchFamily="18" charset="0"/>
                      </a:endParaRPr>
                    </a:p>
                  </a:txBody>
                  <a:tcPr horzOverflow="overflow"/>
                </a:tc>
                <a:extLst>
                  <a:ext uri="{0D108BD9-81ED-4DB2-BD59-A6C34878D82A}">
                    <a16:rowId xmlns:a16="http://schemas.microsoft.com/office/drawing/2014/main" val="10006"/>
                  </a:ext>
                </a:extLst>
              </a:tr>
            </a:tbl>
          </a:graphicData>
        </a:graphic>
      </p:graphicFrame>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C7A69C3-F77C-41D4-9687-DD9BBD8864EF}" type="slidenum">
              <a:rPr lang="en-US" altLang="en-US"/>
              <a:pPr eaLnBrk="1" hangingPunct="1"/>
              <a:t>109</a:t>
            </a:fld>
            <a:endParaRPr lang="en-US" altLang="en-US"/>
          </a:p>
        </p:txBody>
      </p:sp>
      <p:sp>
        <p:nvSpPr>
          <p:cNvPr id="67588" name="Rectangle 2"/>
          <p:cNvSpPr>
            <a:spLocks noGrp="1" noChangeArrowheads="1"/>
          </p:cNvSpPr>
          <p:nvPr>
            <p:ph type="title"/>
          </p:nvPr>
        </p:nvSpPr>
        <p:spPr/>
        <p:txBody>
          <a:bodyPr/>
          <a:lstStyle/>
          <a:p>
            <a:pPr eaLnBrk="1" hangingPunct="1"/>
            <a:r>
              <a:rPr lang="en-US" altLang="en-US"/>
              <a:t>Program Specification</a:t>
            </a:r>
          </a:p>
        </p:txBody>
      </p:sp>
      <p:sp>
        <p:nvSpPr>
          <p:cNvPr id="67589" name="Rectangle 3"/>
          <p:cNvSpPr>
            <a:spLocks noGrp="1" noChangeArrowheads="1"/>
          </p:cNvSpPr>
          <p:nvPr>
            <p:ph type="body" idx="1"/>
          </p:nvPr>
        </p:nvSpPr>
        <p:spPr/>
        <p:txBody>
          <a:bodyPr/>
          <a:lstStyle/>
          <a:p>
            <a:pPr eaLnBrk="1" hangingPunct="1">
              <a:lnSpc>
                <a:spcPct val="80000"/>
              </a:lnSpc>
            </a:pPr>
            <a:r>
              <a:rPr lang="en-US" altLang="en-US" sz="2800" dirty="0"/>
              <a:t>Since we want a nice graphical interface, we will be interacting with our program through mouse clicks.</a:t>
            </a:r>
          </a:p>
          <a:p>
            <a:pPr eaLnBrk="1" hangingPunct="1">
              <a:lnSpc>
                <a:spcPct val="80000"/>
              </a:lnSpc>
            </a:pPr>
            <a:r>
              <a:rPr lang="en-US" altLang="en-US" sz="2800" dirty="0"/>
              <a:t>The interface should have:</a:t>
            </a:r>
          </a:p>
          <a:p>
            <a:pPr lvl="1" eaLnBrk="1" hangingPunct="1">
              <a:lnSpc>
                <a:spcPct val="80000"/>
              </a:lnSpc>
            </a:pPr>
            <a:r>
              <a:rPr lang="en-US" altLang="en-US" sz="2000" dirty="0"/>
              <a:t>The current score (amount of money) is constantly displayed.</a:t>
            </a:r>
          </a:p>
          <a:p>
            <a:pPr lvl="1" eaLnBrk="1" hangingPunct="1">
              <a:lnSpc>
                <a:spcPct val="80000"/>
              </a:lnSpc>
            </a:pPr>
            <a:r>
              <a:rPr lang="en-US" altLang="en-US" sz="2000" dirty="0"/>
              <a:t>The program automatically terminates if the player goes broke.</a:t>
            </a:r>
          </a:p>
          <a:p>
            <a:pPr lvl="1" eaLnBrk="1" hangingPunct="1">
              <a:lnSpc>
                <a:spcPct val="80000"/>
              </a:lnSpc>
            </a:pPr>
            <a:r>
              <a:rPr lang="en-US" altLang="en-US" sz="2000" dirty="0"/>
              <a:t>The player may choose to quit at appropriate points during play.</a:t>
            </a:r>
          </a:p>
          <a:p>
            <a:pPr lvl="1" eaLnBrk="1" hangingPunct="1">
              <a:lnSpc>
                <a:spcPct val="80000"/>
              </a:lnSpc>
            </a:pPr>
            <a:r>
              <a:rPr lang="en-US" altLang="en-US" sz="2000" dirty="0"/>
              <a:t>The interface will present visual cues to indicate what is going on at any given moment and what the valid user responses are.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CEAAB317-5242-46B7-B577-53642694296D}" type="slidenum">
              <a:rPr lang="en-US" altLang="en-US"/>
              <a:pPr eaLnBrk="1" hangingPunct="1"/>
              <a:t>11</a:t>
            </a:fld>
            <a:endParaRPr lang="en-US" altLang="en-US"/>
          </a:p>
        </p:txBody>
      </p:sp>
      <p:sp>
        <p:nvSpPr>
          <p:cNvPr id="14340" name="Rectangle 2"/>
          <p:cNvSpPr>
            <a:spLocks noGrp="1" noChangeArrowheads="1"/>
          </p:cNvSpPr>
          <p:nvPr>
            <p:ph type="title"/>
          </p:nvPr>
        </p:nvSpPr>
        <p:spPr/>
        <p:txBody>
          <a:bodyPr/>
          <a:lstStyle/>
          <a:p>
            <a:pPr eaLnBrk="1" hangingPunct="1"/>
            <a:r>
              <a:rPr lang="en-US" altLang="en-US"/>
              <a:t>The Process of OOD</a:t>
            </a:r>
          </a:p>
        </p:txBody>
      </p:sp>
      <p:sp>
        <p:nvSpPr>
          <p:cNvPr id="14341" name="Rectangle 3"/>
          <p:cNvSpPr>
            <a:spLocks noGrp="1" noChangeArrowheads="1"/>
          </p:cNvSpPr>
          <p:nvPr>
            <p:ph type="body" idx="1"/>
          </p:nvPr>
        </p:nvSpPr>
        <p:spPr/>
        <p:txBody>
          <a:bodyPr/>
          <a:lstStyle/>
          <a:p>
            <a:pPr marL="971550" lvl="1" indent="-514350" eaLnBrk="1" hangingPunct="1">
              <a:lnSpc>
                <a:spcPct val="90000"/>
              </a:lnSpc>
              <a:buFont typeface="+mj-lt"/>
              <a:buAutoNum type="arabicPeriod" startAt="3"/>
            </a:pPr>
            <a:r>
              <a:rPr lang="en-US" altLang="en-US" i="1" dirty="0"/>
              <a:t>Think about interfaces</a:t>
            </a:r>
            <a:endParaRPr lang="en-US" altLang="en-US" dirty="0"/>
          </a:p>
          <a:p>
            <a:pPr lvl="2" eaLnBrk="1" hangingPunct="1">
              <a:lnSpc>
                <a:spcPct val="90000"/>
              </a:lnSpc>
            </a:pPr>
            <a:r>
              <a:rPr lang="en-US" altLang="en-US" dirty="0"/>
              <a:t>What operations would be required for objects of that class to be useful?</a:t>
            </a:r>
          </a:p>
          <a:p>
            <a:pPr lvl="2" eaLnBrk="1" hangingPunct="1">
              <a:lnSpc>
                <a:spcPct val="90000"/>
              </a:lnSpc>
            </a:pPr>
            <a:r>
              <a:rPr lang="en-US" altLang="en-US" dirty="0"/>
              <a:t>Consider the verbs in the problem statement.</a:t>
            </a:r>
          </a:p>
          <a:p>
            <a:pPr lvl="2" eaLnBrk="1" hangingPunct="1">
              <a:lnSpc>
                <a:spcPct val="90000"/>
              </a:lnSpc>
            </a:pPr>
            <a:r>
              <a:rPr lang="en-US" altLang="en-US" dirty="0"/>
              <a:t>Verbs describe actions.</a:t>
            </a:r>
          </a:p>
          <a:p>
            <a:pPr lvl="2" eaLnBrk="1" hangingPunct="1">
              <a:lnSpc>
                <a:spcPct val="90000"/>
              </a:lnSpc>
            </a:pPr>
            <a:r>
              <a:rPr lang="en-US" altLang="en-US" dirty="0"/>
              <a:t>List the methods that the class will require.</a:t>
            </a:r>
          </a:p>
          <a:p>
            <a:pPr lvl="2" eaLnBrk="1" hangingPunct="1">
              <a:lnSpc>
                <a:spcPct val="90000"/>
              </a:lnSpc>
            </a:pPr>
            <a:r>
              <a:rPr lang="en-US" altLang="en-US" dirty="0"/>
              <a:t>Remember </a:t>
            </a:r>
            <a:r>
              <a:rPr lang="en-US" altLang="en-US" dirty="0">
                <a:latin typeface="Times New Roman" panose="02020603050405020304" pitchFamily="18" charset="0"/>
              </a:rPr>
              <a:t>–</a:t>
            </a:r>
            <a:r>
              <a:rPr lang="en-US" altLang="en-US" dirty="0"/>
              <a:t> all of the manipulation of the object</a:t>
            </a:r>
            <a:r>
              <a:rPr lang="en-US" altLang="en-US" dirty="0">
                <a:latin typeface="Times New Roman" panose="02020603050405020304" pitchFamily="18" charset="0"/>
              </a:rPr>
              <a:t>’</a:t>
            </a:r>
            <a:r>
              <a:rPr lang="en-US" altLang="en-US" dirty="0"/>
              <a:t>s data should be done through the methods you provide.</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850BCD19-2431-41DF-ADF4-BFC51F4C48CC}" type="slidenum">
              <a:rPr lang="en-US" altLang="en-US"/>
              <a:pPr eaLnBrk="1" hangingPunct="1"/>
              <a:t>110</a:t>
            </a:fld>
            <a:endParaRPr lang="en-US" altLang="en-US"/>
          </a:p>
        </p:txBody>
      </p:sp>
      <p:sp>
        <p:nvSpPr>
          <p:cNvPr id="68612" name="Rectangle 2"/>
          <p:cNvSpPr>
            <a:spLocks noGrp="1" noChangeArrowheads="1"/>
          </p:cNvSpPr>
          <p:nvPr>
            <p:ph type="title"/>
          </p:nvPr>
        </p:nvSpPr>
        <p:spPr/>
        <p:txBody>
          <a:bodyPr/>
          <a:lstStyle/>
          <a:p>
            <a:pPr eaLnBrk="1" hangingPunct="1"/>
            <a:r>
              <a:rPr lang="en-US" altLang="en-US"/>
              <a:t>Identifying Candidate Objects</a:t>
            </a:r>
          </a:p>
        </p:txBody>
      </p:sp>
      <p:sp>
        <p:nvSpPr>
          <p:cNvPr id="68613" name="Rectangle 3"/>
          <p:cNvSpPr>
            <a:spLocks noGrp="1" noChangeArrowheads="1"/>
          </p:cNvSpPr>
          <p:nvPr>
            <p:ph type="body" idx="1"/>
          </p:nvPr>
        </p:nvSpPr>
        <p:spPr/>
        <p:txBody>
          <a:bodyPr/>
          <a:lstStyle/>
          <a:p>
            <a:pPr eaLnBrk="1" hangingPunct="1">
              <a:lnSpc>
                <a:spcPct val="90000"/>
              </a:lnSpc>
            </a:pPr>
            <a:r>
              <a:rPr lang="en-US" altLang="en-US"/>
              <a:t>The first step is to analyze the program description and identify some objects that will be useful in solving the problem.</a:t>
            </a:r>
          </a:p>
          <a:p>
            <a:pPr eaLnBrk="1" hangingPunct="1">
              <a:lnSpc>
                <a:spcPct val="90000"/>
              </a:lnSpc>
            </a:pPr>
            <a:r>
              <a:rPr lang="en-US" altLang="en-US"/>
              <a:t>This game involves dice and money. Are they good object candidates?</a:t>
            </a:r>
          </a:p>
          <a:p>
            <a:pPr eaLnBrk="1" hangingPunct="1">
              <a:lnSpc>
                <a:spcPct val="90000"/>
              </a:lnSpc>
            </a:pPr>
            <a:r>
              <a:rPr lang="en-US" altLang="en-US"/>
              <a:t>On their own, a single die and the money can be represented as numbers.</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E38513A7-B3D7-4180-AB1C-AF420173588A}" type="slidenum">
              <a:rPr lang="en-US" altLang="en-US"/>
              <a:pPr eaLnBrk="1" hangingPunct="1"/>
              <a:t>111</a:t>
            </a:fld>
            <a:endParaRPr lang="en-US" altLang="en-US"/>
          </a:p>
        </p:txBody>
      </p:sp>
      <p:sp>
        <p:nvSpPr>
          <p:cNvPr id="69636" name="Rectangle 2"/>
          <p:cNvSpPr>
            <a:spLocks noGrp="1" noChangeArrowheads="1"/>
          </p:cNvSpPr>
          <p:nvPr>
            <p:ph type="title"/>
          </p:nvPr>
        </p:nvSpPr>
        <p:spPr/>
        <p:txBody>
          <a:bodyPr/>
          <a:lstStyle/>
          <a:p>
            <a:pPr eaLnBrk="1" hangingPunct="1"/>
            <a:r>
              <a:rPr lang="en-US" altLang="en-US"/>
              <a:t>Identifying Candidate Objects</a:t>
            </a:r>
          </a:p>
        </p:txBody>
      </p:sp>
      <p:sp>
        <p:nvSpPr>
          <p:cNvPr id="69637" name="Rectangle 3"/>
          <p:cNvSpPr>
            <a:spLocks noGrp="1" noChangeArrowheads="1"/>
          </p:cNvSpPr>
          <p:nvPr>
            <p:ph type="body" idx="1"/>
          </p:nvPr>
        </p:nvSpPr>
        <p:spPr/>
        <p:txBody>
          <a:bodyPr/>
          <a:lstStyle/>
          <a:p>
            <a:pPr eaLnBrk="1" hangingPunct="1"/>
            <a:r>
              <a:rPr lang="en-US" altLang="en-US" dirty="0"/>
              <a:t>However, the game uses five dice, and we need to be able to roll all or a selection of the dice, as well as analyze the collection to see what it scores.</a:t>
            </a:r>
          </a:p>
          <a:p>
            <a:pPr eaLnBrk="1" hangingPunct="1"/>
            <a:r>
              <a:rPr lang="en-US" altLang="en-US" dirty="0"/>
              <a:t>This can be encapsulated in a </a:t>
            </a:r>
            <a:r>
              <a:rPr lang="en-US" altLang="en-US" dirty="0">
                <a:latin typeface="Courier New" panose="02070309020205020404" pitchFamily="49" charset="0"/>
              </a:rPr>
              <a:t>Dice</a:t>
            </a:r>
            <a:r>
              <a:rPr lang="en-US" altLang="en-US" dirty="0"/>
              <a:t> class.</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DDDF208-FC4A-4C2E-AE0F-86FBD4241BFD}" type="slidenum">
              <a:rPr lang="en-US" altLang="en-US"/>
              <a:pPr eaLnBrk="1" hangingPunct="1"/>
              <a:t>112</a:t>
            </a:fld>
            <a:endParaRPr lang="en-US" altLang="en-US"/>
          </a:p>
        </p:txBody>
      </p:sp>
      <p:sp>
        <p:nvSpPr>
          <p:cNvPr id="70660" name="Rectangle 2"/>
          <p:cNvSpPr>
            <a:spLocks noGrp="1" noChangeArrowheads="1"/>
          </p:cNvSpPr>
          <p:nvPr>
            <p:ph type="title"/>
          </p:nvPr>
        </p:nvSpPr>
        <p:spPr/>
        <p:txBody>
          <a:bodyPr/>
          <a:lstStyle/>
          <a:p>
            <a:pPr eaLnBrk="1" hangingPunct="1"/>
            <a:r>
              <a:rPr lang="en-US" altLang="en-US"/>
              <a:t>Identifying Candidate Objects</a:t>
            </a:r>
          </a:p>
        </p:txBody>
      </p:sp>
      <p:sp>
        <p:nvSpPr>
          <p:cNvPr id="70661" name="Rectangle 3"/>
          <p:cNvSpPr>
            <a:spLocks noGrp="1" noChangeArrowheads="1"/>
          </p:cNvSpPr>
          <p:nvPr>
            <p:ph type="body" idx="1"/>
          </p:nvPr>
        </p:nvSpPr>
        <p:spPr/>
        <p:txBody>
          <a:bodyPr/>
          <a:lstStyle/>
          <a:p>
            <a:pPr eaLnBrk="1" hangingPunct="1"/>
            <a:r>
              <a:rPr lang="en-US" altLang="en-US"/>
              <a:t>Here are some obvious operations to implement:</a:t>
            </a:r>
          </a:p>
          <a:p>
            <a:pPr lvl="1" eaLnBrk="1" hangingPunct="1"/>
            <a:r>
              <a:rPr lang="en-US" altLang="en-US"/>
              <a:t>Constructor </a:t>
            </a:r>
            <a:r>
              <a:rPr lang="en-US" altLang="en-US">
                <a:latin typeface="Times New Roman" panose="02020603050405020304" pitchFamily="18" charset="0"/>
              </a:rPr>
              <a:t>–</a:t>
            </a:r>
            <a:r>
              <a:rPr lang="en-US" altLang="en-US"/>
              <a:t> Create the initial collection</a:t>
            </a:r>
          </a:p>
          <a:p>
            <a:pPr lvl="1" eaLnBrk="1" hangingPunct="1"/>
            <a:r>
              <a:rPr lang="en-US" altLang="en-US">
                <a:latin typeface="Courier New" panose="02070309020205020404" pitchFamily="49" charset="0"/>
              </a:rPr>
              <a:t>rollAll</a:t>
            </a:r>
            <a:r>
              <a:rPr lang="en-US" altLang="en-US"/>
              <a:t> </a:t>
            </a:r>
            <a:r>
              <a:rPr lang="en-US" altLang="en-US">
                <a:latin typeface="Times New Roman" panose="02020603050405020304" pitchFamily="18" charset="0"/>
              </a:rPr>
              <a:t>–</a:t>
            </a:r>
            <a:r>
              <a:rPr lang="en-US" altLang="en-US"/>
              <a:t> Assign random values to each of the five dice</a:t>
            </a:r>
          </a:p>
          <a:p>
            <a:pPr lvl="1" eaLnBrk="1" hangingPunct="1"/>
            <a:r>
              <a:rPr lang="en-US" altLang="en-US">
                <a:latin typeface="Courier New" panose="02070309020205020404" pitchFamily="49" charset="0"/>
              </a:rPr>
              <a:t>roll</a:t>
            </a:r>
            <a:r>
              <a:rPr lang="en-US" altLang="en-US"/>
              <a:t> </a:t>
            </a:r>
            <a:r>
              <a:rPr lang="en-US" altLang="en-US">
                <a:latin typeface="Times New Roman" panose="02020603050405020304" pitchFamily="18" charset="0"/>
              </a:rPr>
              <a:t>–</a:t>
            </a:r>
            <a:r>
              <a:rPr lang="en-US" altLang="en-US"/>
              <a:t> Assign a random value to some subset of the dice, while maintaining the current value of the others.</a:t>
            </a:r>
            <a:endParaRPr lang="en-US" altLang="en-US" b="1"/>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3E513D4-8EDD-4829-A5CF-4BC323C6602D}" type="slidenum">
              <a:rPr lang="en-US" altLang="en-US"/>
              <a:pPr eaLnBrk="1" hangingPunct="1"/>
              <a:t>113</a:t>
            </a:fld>
            <a:endParaRPr lang="en-US" altLang="en-US"/>
          </a:p>
        </p:txBody>
      </p:sp>
      <p:sp>
        <p:nvSpPr>
          <p:cNvPr id="71684" name="Rectangle 2"/>
          <p:cNvSpPr>
            <a:spLocks noGrp="1" noChangeArrowheads="1"/>
          </p:cNvSpPr>
          <p:nvPr>
            <p:ph type="title"/>
          </p:nvPr>
        </p:nvSpPr>
        <p:spPr/>
        <p:txBody>
          <a:bodyPr/>
          <a:lstStyle/>
          <a:p>
            <a:pPr eaLnBrk="1" hangingPunct="1"/>
            <a:r>
              <a:rPr lang="en-US" altLang="en-US"/>
              <a:t>Identifying Candidate Objects</a:t>
            </a:r>
          </a:p>
        </p:txBody>
      </p:sp>
      <p:sp>
        <p:nvSpPr>
          <p:cNvPr id="71685" name="Rectangle 3"/>
          <p:cNvSpPr>
            <a:spLocks noGrp="1" noChangeArrowheads="1"/>
          </p:cNvSpPr>
          <p:nvPr>
            <p:ph type="body" idx="1"/>
          </p:nvPr>
        </p:nvSpPr>
        <p:spPr/>
        <p:txBody>
          <a:bodyPr/>
          <a:lstStyle/>
          <a:p>
            <a:pPr lvl="1" eaLnBrk="1" hangingPunct="1">
              <a:lnSpc>
                <a:spcPct val="90000"/>
              </a:lnSpc>
            </a:pPr>
            <a:r>
              <a:rPr lang="en-US" altLang="en-US" sz="2400">
                <a:latin typeface="Courier New" panose="02070309020205020404" pitchFamily="49" charset="0"/>
              </a:rPr>
              <a:t>values</a:t>
            </a:r>
            <a:r>
              <a:rPr lang="en-US" altLang="en-US" sz="2400"/>
              <a:t> </a:t>
            </a:r>
            <a:r>
              <a:rPr lang="en-US" altLang="en-US" sz="2400">
                <a:latin typeface="Times New Roman" panose="02020603050405020304" pitchFamily="18" charset="0"/>
              </a:rPr>
              <a:t>–</a:t>
            </a:r>
            <a:r>
              <a:rPr lang="en-US" altLang="en-US" sz="2400"/>
              <a:t> Return the current values of the five dice</a:t>
            </a:r>
          </a:p>
          <a:p>
            <a:pPr lvl="1" eaLnBrk="1" hangingPunct="1">
              <a:lnSpc>
                <a:spcPct val="90000"/>
              </a:lnSpc>
            </a:pPr>
            <a:r>
              <a:rPr lang="en-US" altLang="en-US" sz="2400">
                <a:latin typeface="Courier New" panose="02070309020205020404" pitchFamily="49" charset="0"/>
              </a:rPr>
              <a:t>score</a:t>
            </a:r>
            <a:r>
              <a:rPr lang="en-US" altLang="en-US" sz="2400"/>
              <a:t> </a:t>
            </a:r>
            <a:r>
              <a:rPr lang="en-US" altLang="en-US" sz="2400">
                <a:latin typeface="Times New Roman" panose="02020603050405020304" pitchFamily="18" charset="0"/>
              </a:rPr>
              <a:t>–</a:t>
            </a:r>
            <a:r>
              <a:rPr lang="en-US" altLang="en-US" sz="2400"/>
              <a:t> Return the score for the dice</a:t>
            </a:r>
          </a:p>
          <a:p>
            <a:pPr eaLnBrk="1" hangingPunct="1">
              <a:lnSpc>
                <a:spcPct val="90000"/>
              </a:lnSpc>
            </a:pPr>
            <a:r>
              <a:rPr lang="en-US" altLang="en-US" sz="2800"/>
              <a:t>The entire program can be thought of as an object. Let</a:t>
            </a:r>
            <a:r>
              <a:rPr lang="en-US" altLang="en-US" sz="2800">
                <a:latin typeface="Times New Roman" panose="02020603050405020304" pitchFamily="18" charset="0"/>
              </a:rPr>
              <a:t>’</a:t>
            </a:r>
            <a:r>
              <a:rPr lang="en-US" altLang="en-US" sz="2800"/>
              <a:t>s call the class </a:t>
            </a:r>
            <a:r>
              <a:rPr lang="en-US" altLang="en-US" sz="2800">
                <a:latin typeface="Courier New" panose="02070309020205020404" pitchFamily="49" charset="0"/>
              </a:rPr>
              <a:t>PokerApp</a:t>
            </a:r>
            <a:r>
              <a:rPr lang="en-US" altLang="en-US" sz="2800"/>
              <a:t>.</a:t>
            </a:r>
          </a:p>
          <a:p>
            <a:pPr eaLnBrk="1" hangingPunct="1">
              <a:lnSpc>
                <a:spcPct val="90000"/>
              </a:lnSpc>
            </a:pPr>
            <a:r>
              <a:rPr lang="en-US" altLang="en-US" sz="2800"/>
              <a:t>The </a:t>
            </a:r>
            <a:r>
              <a:rPr lang="en-US" altLang="en-US" sz="2800">
                <a:latin typeface="Courier New" panose="02070309020205020404" pitchFamily="49" charset="0"/>
              </a:rPr>
              <a:t>PokerApp</a:t>
            </a:r>
            <a:r>
              <a:rPr lang="en-US" altLang="en-US" sz="2800"/>
              <a:t> object will keep track of the current amount of money, the dice, the number of rolls, etc.</a:t>
            </a:r>
          </a:p>
          <a:p>
            <a:pPr eaLnBrk="1" hangingPunct="1">
              <a:lnSpc>
                <a:spcPct val="90000"/>
              </a:lnSpc>
            </a:pPr>
            <a:r>
              <a:rPr lang="en-US" altLang="en-US" sz="2800">
                <a:latin typeface="Courier New" panose="02070309020205020404" pitchFamily="49" charset="0"/>
              </a:rPr>
              <a:t>PokerApp</a:t>
            </a:r>
            <a:r>
              <a:rPr lang="en-US" altLang="en-US" sz="2800"/>
              <a:t> will use a method called </a:t>
            </a:r>
            <a:r>
              <a:rPr lang="en-US" altLang="en-US" sz="2800">
                <a:latin typeface="Courier New" panose="02070309020205020404" pitchFamily="49" charset="0"/>
              </a:rPr>
              <a:t>run</a:t>
            </a:r>
            <a:r>
              <a:rPr lang="en-US" altLang="en-US" sz="2800"/>
              <a:t> to start the game.</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8F3842D9-A3AD-482E-8826-F5DF4B0D5860}" type="slidenum">
              <a:rPr lang="en-US" altLang="en-US"/>
              <a:pPr eaLnBrk="1" hangingPunct="1"/>
              <a:t>114</a:t>
            </a:fld>
            <a:endParaRPr lang="en-US" altLang="en-US"/>
          </a:p>
        </p:txBody>
      </p:sp>
      <p:sp>
        <p:nvSpPr>
          <p:cNvPr id="72708" name="Rectangle 2"/>
          <p:cNvSpPr>
            <a:spLocks noGrp="1" noChangeArrowheads="1"/>
          </p:cNvSpPr>
          <p:nvPr>
            <p:ph type="title"/>
          </p:nvPr>
        </p:nvSpPr>
        <p:spPr/>
        <p:txBody>
          <a:bodyPr/>
          <a:lstStyle/>
          <a:p>
            <a:pPr eaLnBrk="1" hangingPunct="1"/>
            <a:r>
              <a:rPr lang="en-US" altLang="en-US"/>
              <a:t>Identifying Candidate Objects</a:t>
            </a:r>
          </a:p>
        </p:txBody>
      </p:sp>
      <p:sp>
        <p:nvSpPr>
          <p:cNvPr id="72709" name="Rectangle 3"/>
          <p:cNvSpPr>
            <a:spLocks noGrp="1" noChangeArrowheads="1"/>
          </p:cNvSpPr>
          <p:nvPr>
            <p:ph type="body" idx="1"/>
          </p:nvPr>
        </p:nvSpPr>
        <p:spPr/>
        <p:txBody>
          <a:bodyPr/>
          <a:lstStyle/>
          <a:p>
            <a:pPr eaLnBrk="1" hangingPunct="1"/>
            <a:r>
              <a:rPr lang="en-US" altLang="en-US" sz="2800"/>
              <a:t>Another component of the game is the user interface.</a:t>
            </a:r>
          </a:p>
          <a:p>
            <a:pPr eaLnBrk="1" hangingPunct="1"/>
            <a:r>
              <a:rPr lang="en-US" altLang="en-US" sz="2800"/>
              <a:t>A good way to break down the complexity of a more sophisticated problem is to separate the UI from the main program.</a:t>
            </a:r>
          </a:p>
          <a:p>
            <a:pPr eaLnBrk="1" hangingPunct="1"/>
            <a:r>
              <a:rPr lang="en-US" altLang="en-US" sz="2800"/>
              <a:t>This is often called the </a:t>
            </a:r>
            <a:r>
              <a:rPr lang="en-US" altLang="en-US" sz="2800" i="1"/>
              <a:t>model-view</a:t>
            </a:r>
            <a:r>
              <a:rPr lang="en-US" altLang="en-US" sz="2800"/>
              <a:t> approach, where the program implements some model and the interface is a view of the current state of the model.</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737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CA7584A-4D08-4B0C-9597-444530B70A64}" type="slidenum">
              <a:rPr lang="en-US" altLang="en-US"/>
              <a:pPr eaLnBrk="1" hangingPunct="1"/>
              <a:t>115</a:t>
            </a:fld>
            <a:endParaRPr lang="en-US" altLang="en-US"/>
          </a:p>
        </p:txBody>
      </p:sp>
      <p:sp>
        <p:nvSpPr>
          <p:cNvPr id="73732" name="Rectangle 2"/>
          <p:cNvSpPr>
            <a:spLocks noGrp="1" noChangeArrowheads="1"/>
          </p:cNvSpPr>
          <p:nvPr>
            <p:ph type="title"/>
          </p:nvPr>
        </p:nvSpPr>
        <p:spPr/>
        <p:txBody>
          <a:bodyPr/>
          <a:lstStyle/>
          <a:p>
            <a:pPr eaLnBrk="1" hangingPunct="1"/>
            <a:r>
              <a:rPr lang="en-US" altLang="en-US"/>
              <a:t>Identifying Candidate Objects</a:t>
            </a:r>
          </a:p>
        </p:txBody>
      </p:sp>
      <p:sp>
        <p:nvSpPr>
          <p:cNvPr id="73733" name="Rectangle 3"/>
          <p:cNvSpPr>
            <a:spLocks noGrp="1" noChangeArrowheads="1"/>
          </p:cNvSpPr>
          <p:nvPr>
            <p:ph type="body" idx="1"/>
          </p:nvPr>
        </p:nvSpPr>
        <p:spPr/>
        <p:txBody>
          <a:bodyPr/>
          <a:lstStyle/>
          <a:p>
            <a:pPr eaLnBrk="1" hangingPunct="1"/>
            <a:r>
              <a:rPr lang="en-US" altLang="en-US" sz="2800"/>
              <a:t>We can encapsulate the decisions about the interface in a separate interface object.</a:t>
            </a:r>
          </a:p>
          <a:p>
            <a:pPr eaLnBrk="1" hangingPunct="1"/>
            <a:r>
              <a:rPr lang="en-US" altLang="en-US" sz="2800"/>
              <a:t>One advantage of this approach is that we can change the look and feel of the program by substituting a different interface object.</a:t>
            </a:r>
          </a:p>
          <a:p>
            <a:pPr eaLnBrk="1" hangingPunct="1"/>
            <a:r>
              <a:rPr lang="en-US" altLang="en-US" sz="2800"/>
              <a:t>Let</a:t>
            </a:r>
            <a:r>
              <a:rPr lang="en-US" altLang="en-US" sz="2800">
                <a:latin typeface="Times New Roman" panose="02020603050405020304" pitchFamily="18" charset="0"/>
              </a:rPr>
              <a:t>’</a:t>
            </a:r>
            <a:r>
              <a:rPr lang="en-US" altLang="en-US" sz="2800"/>
              <a:t>s call our interface object </a:t>
            </a:r>
            <a:r>
              <a:rPr lang="en-US" altLang="en-US" sz="2800">
                <a:latin typeface="Courier New" panose="02070309020205020404" pitchFamily="49" charset="0"/>
              </a:rPr>
              <a:t>PokerInterface.</a:t>
            </a:r>
            <a:endParaRPr lang="en-US" altLang="en-US" sz="280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747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0726CDC-6D06-4BC0-8449-59FE137CEF31}" type="slidenum">
              <a:rPr lang="en-US" altLang="en-US"/>
              <a:pPr eaLnBrk="1" hangingPunct="1"/>
              <a:t>116</a:t>
            </a:fld>
            <a:endParaRPr lang="en-US" altLang="en-US"/>
          </a:p>
        </p:txBody>
      </p:sp>
      <p:sp>
        <p:nvSpPr>
          <p:cNvPr id="74756" name="Rectangle 2"/>
          <p:cNvSpPr>
            <a:spLocks noGrp="1" noChangeArrowheads="1"/>
          </p:cNvSpPr>
          <p:nvPr>
            <p:ph type="title"/>
          </p:nvPr>
        </p:nvSpPr>
        <p:spPr/>
        <p:txBody>
          <a:bodyPr/>
          <a:lstStyle/>
          <a:p>
            <a:pPr eaLnBrk="1" hangingPunct="1"/>
            <a:r>
              <a:rPr lang="en-US" altLang="en-US"/>
              <a:t>Implementing the Model</a:t>
            </a:r>
          </a:p>
        </p:txBody>
      </p:sp>
      <p:sp>
        <p:nvSpPr>
          <p:cNvPr id="74757" name="Rectangle 3"/>
          <p:cNvSpPr>
            <a:spLocks noGrp="1" noChangeArrowheads="1"/>
          </p:cNvSpPr>
          <p:nvPr>
            <p:ph type="body" idx="1"/>
          </p:nvPr>
        </p:nvSpPr>
        <p:spPr/>
        <p:txBody>
          <a:bodyPr/>
          <a:lstStyle/>
          <a:p>
            <a:pPr eaLnBrk="1" hangingPunct="1"/>
            <a:r>
              <a:rPr lang="en-US" altLang="en-US" dirty="0"/>
              <a:t>The </a:t>
            </a:r>
            <a:r>
              <a:rPr lang="en-US" altLang="en-US" dirty="0">
                <a:latin typeface="Courier New" panose="02070309020205020404" pitchFamily="49" charset="0"/>
              </a:rPr>
              <a:t>Dice</a:t>
            </a:r>
            <a:r>
              <a:rPr lang="en-US" altLang="en-US" dirty="0"/>
              <a:t> class implements a collection of dice, which are just changing numbers.</a:t>
            </a:r>
          </a:p>
          <a:p>
            <a:pPr eaLnBrk="1" hangingPunct="1"/>
            <a:r>
              <a:rPr lang="en-US" altLang="en-US" dirty="0"/>
              <a:t>The obvious representation is a list of five </a:t>
            </a:r>
            <a:r>
              <a:rPr lang="en-US" altLang="en-US" dirty="0" err="1">
                <a:latin typeface="Courier New" panose="02070309020205020404" pitchFamily="49" charset="0"/>
              </a:rPr>
              <a:t>int</a:t>
            </a:r>
            <a:r>
              <a:rPr lang="en-US" altLang="en-US" dirty="0" err="1"/>
              <a:t>s</a:t>
            </a:r>
            <a:r>
              <a:rPr lang="en-US" altLang="en-US" dirty="0"/>
              <a:t>. The constructor needs to create a list and assign some initial values.</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757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7E226B3-F60B-4636-B565-2D7F49228EB0}" type="slidenum">
              <a:rPr lang="en-US" altLang="en-US"/>
              <a:pPr eaLnBrk="1" hangingPunct="1"/>
              <a:t>117</a:t>
            </a:fld>
            <a:endParaRPr lang="en-US" altLang="en-US"/>
          </a:p>
        </p:txBody>
      </p:sp>
      <p:sp>
        <p:nvSpPr>
          <p:cNvPr id="75780" name="Rectangle 2"/>
          <p:cNvSpPr>
            <a:spLocks noGrp="1" noChangeArrowheads="1"/>
          </p:cNvSpPr>
          <p:nvPr>
            <p:ph type="title"/>
          </p:nvPr>
        </p:nvSpPr>
        <p:spPr/>
        <p:txBody>
          <a:bodyPr/>
          <a:lstStyle/>
          <a:p>
            <a:pPr eaLnBrk="1" hangingPunct="1"/>
            <a:r>
              <a:rPr lang="en-US" altLang="en-US"/>
              <a:t>Implementing the Model</a:t>
            </a:r>
          </a:p>
        </p:txBody>
      </p:sp>
      <p:sp>
        <p:nvSpPr>
          <p:cNvPr id="75781" name="Rectangle 3"/>
          <p:cNvSpPr>
            <a:spLocks noGrp="1" noChangeArrowheads="1"/>
          </p:cNvSpPr>
          <p:nvPr>
            <p:ph type="body" idx="1"/>
          </p:nvPr>
        </p:nvSpPr>
        <p:spPr/>
        <p:txBody>
          <a:bodyPr/>
          <a:lstStyle/>
          <a:p>
            <a:pPr eaLnBrk="1" hangingPunct="1"/>
            <a:r>
              <a:rPr lang="en-US" altLang="en-US" sz="2400" dirty="0">
                <a:latin typeface="Courier New" panose="02070309020205020404" pitchFamily="49" charset="0"/>
              </a:rPr>
              <a:t> class Dice:</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__</a:t>
            </a:r>
            <a:r>
              <a:rPr lang="en-US" altLang="en-US" sz="2400" dirty="0" err="1">
                <a:latin typeface="Courier New" panose="02070309020205020404" pitchFamily="49" charset="0"/>
              </a:rPr>
              <a:t>init</a:t>
            </a:r>
            <a:r>
              <a:rPr lang="en-US" altLang="en-US" sz="2400" dirty="0">
                <a:latin typeface="Courier New" panose="02070309020205020404" pitchFamily="49" charset="0"/>
              </a:rPr>
              <a:t>__(self):</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self.dice</a:t>
            </a:r>
            <a:r>
              <a:rPr lang="en-US" altLang="en-US" sz="2400" dirty="0">
                <a:latin typeface="Courier New" panose="02070309020205020404" pitchFamily="49" charset="0"/>
              </a:rPr>
              <a:t> = [0]*5</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self.rollAll</a:t>
            </a:r>
            <a:r>
              <a:rPr lang="en-US" altLang="en-US" sz="2400" dirty="0">
                <a:latin typeface="Courier New" panose="02070309020205020404" pitchFamily="49" charset="0"/>
              </a:rPr>
              <a:t>()</a:t>
            </a:r>
          </a:p>
          <a:p>
            <a:pPr eaLnBrk="1" hangingPunct="1"/>
            <a:r>
              <a:rPr lang="en-US" altLang="en-US" dirty="0"/>
              <a:t>This code first creates a list of five zeroes. Then they need to be set to random values.</a:t>
            </a:r>
          </a:p>
          <a:p>
            <a:pPr eaLnBrk="1" hangingPunct="1"/>
            <a:r>
              <a:rPr lang="en-US" altLang="en-US" dirty="0"/>
              <a:t>We need methods to roll selected dice and to roll all of the dice.</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768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5CFBB8C5-C77B-4ABD-804D-089CF1ED2D08}" type="slidenum">
              <a:rPr lang="en-US" altLang="en-US"/>
              <a:pPr eaLnBrk="1" hangingPunct="1"/>
              <a:t>118</a:t>
            </a:fld>
            <a:endParaRPr lang="en-US" altLang="en-US"/>
          </a:p>
        </p:txBody>
      </p:sp>
      <p:sp>
        <p:nvSpPr>
          <p:cNvPr id="76804" name="Rectangle 2"/>
          <p:cNvSpPr>
            <a:spLocks noGrp="1" noChangeArrowheads="1"/>
          </p:cNvSpPr>
          <p:nvPr>
            <p:ph type="title"/>
          </p:nvPr>
        </p:nvSpPr>
        <p:spPr/>
        <p:txBody>
          <a:bodyPr/>
          <a:lstStyle/>
          <a:p>
            <a:pPr eaLnBrk="1" hangingPunct="1"/>
            <a:r>
              <a:rPr lang="en-US" altLang="en-US"/>
              <a:t>Implementing the Model</a:t>
            </a:r>
          </a:p>
        </p:txBody>
      </p:sp>
      <p:sp>
        <p:nvSpPr>
          <p:cNvPr id="76805" name="Rectangle 3"/>
          <p:cNvSpPr>
            <a:spLocks noGrp="1" noChangeArrowheads="1"/>
          </p:cNvSpPr>
          <p:nvPr>
            <p:ph type="body" idx="1"/>
          </p:nvPr>
        </p:nvSpPr>
        <p:spPr/>
        <p:txBody>
          <a:bodyPr/>
          <a:lstStyle/>
          <a:p>
            <a:pPr eaLnBrk="1" hangingPunct="1">
              <a:lnSpc>
                <a:spcPct val="90000"/>
              </a:lnSpc>
            </a:pPr>
            <a:r>
              <a:rPr lang="en-US" altLang="en-US" sz="2800"/>
              <a:t>Since rolling all dice is a special case of rolling selected dice, we can implement  the former with the latter.</a:t>
            </a:r>
          </a:p>
          <a:p>
            <a:pPr eaLnBrk="1" hangingPunct="1">
              <a:lnSpc>
                <a:spcPct val="90000"/>
              </a:lnSpc>
            </a:pPr>
            <a:r>
              <a:rPr lang="en-US" altLang="en-US" sz="2800"/>
              <a:t>We can specify which dice to roll by passing a list of indexes. For example, </a:t>
            </a:r>
            <a:r>
              <a:rPr lang="en-US" altLang="en-US" sz="2800">
                <a:latin typeface="Courier New" panose="02070309020205020404" pitchFamily="49" charset="0"/>
              </a:rPr>
              <a:t>roll([0,3,4])</a:t>
            </a:r>
            <a:r>
              <a:rPr lang="en-US" altLang="en-US" sz="2800"/>
              <a:t> will roll the dice in positions 0, 3, and 4.</a:t>
            </a:r>
          </a:p>
          <a:p>
            <a:pPr eaLnBrk="1" hangingPunct="1">
              <a:lnSpc>
                <a:spcPct val="90000"/>
              </a:lnSpc>
            </a:pPr>
            <a:r>
              <a:rPr lang="en-US" altLang="en-US" sz="2800"/>
              <a:t>We can use a loop to go through the list, generating a new random value for each listed position.</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0579BB6-D63B-4589-B99E-441ACF0B0847}" type="slidenum">
              <a:rPr lang="en-US" altLang="en-US"/>
              <a:pPr eaLnBrk="1" hangingPunct="1"/>
              <a:t>119</a:t>
            </a:fld>
            <a:endParaRPr lang="en-US" altLang="en-US"/>
          </a:p>
        </p:txBody>
      </p:sp>
      <p:sp>
        <p:nvSpPr>
          <p:cNvPr id="77828" name="Rectangle 2"/>
          <p:cNvSpPr>
            <a:spLocks noGrp="1" noChangeArrowheads="1"/>
          </p:cNvSpPr>
          <p:nvPr>
            <p:ph type="title"/>
          </p:nvPr>
        </p:nvSpPr>
        <p:spPr/>
        <p:txBody>
          <a:bodyPr/>
          <a:lstStyle/>
          <a:p>
            <a:pPr eaLnBrk="1" hangingPunct="1"/>
            <a:r>
              <a:rPr lang="en-US" altLang="en-US"/>
              <a:t>Implementing the Model</a:t>
            </a:r>
          </a:p>
        </p:txBody>
      </p:sp>
      <p:sp>
        <p:nvSpPr>
          <p:cNvPr id="77829" name="Rectangle 3"/>
          <p:cNvSpPr>
            <a:spLocks noGrp="1" noChangeArrowheads="1"/>
          </p:cNvSpPr>
          <p:nvPr>
            <p:ph type="body" idx="1"/>
          </p:nvPr>
        </p:nvSpPr>
        <p:spPr/>
        <p:txBody>
          <a:bodyPr/>
          <a:lstStyle/>
          <a:p>
            <a:pPr marL="0" indent="0" eaLnBrk="1" hangingPunct="1">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roll(self, which)</a:t>
            </a:r>
            <a:br>
              <a:rPr lang="en-US" altLang="en-US" sz="2400" dirty="0">
                <a:latin typeface="Courier New" panose="02070309020205020404" pitchFamily="49" charset="0"/>
              </a:rPr>
            </a:br>
            <a:r>
              <a:rPr lang="en-US" altLang="en-US" sz="2400" dirty="0">
                <a:latin typeface="Courier New" panose="02070309020205020404" pitchFamily="49" charset="0"/>
              </a:rPr>
              <a:t>     for </a:t>
            </a:r>
            <a:r>
              <a:rPr lang="en-US" altLang="en-US" sz="2400" dirty="0" err="1">
                <a:latin typeface="Courier New" panose="02070309020205020404" pitchFamily="49" charset="0"/>
              </a:rPr>
              <a:t>pos</a:t>
            </a:r>
            <a:r>
              <a:rPr lang="en-US" altLang="en-US" sz="2400" dirty="0">
                <a:latin typeface="Courier New" panose="02070309020205020404" pitchFamily="49" charset="0"/>
              </a:rPr>
              <a:t> in which:</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self.dice</a:t>
            </a:r>
            <a:r>
              <a:rPr lang="en-US" altLang="en-US" sz="2400" dirty="0">
                <a:latin typeface="Courier New" panose="02070309020205020404" pitchFamily="49" charset="0"/>
              </a:rPr>
              <a:t>[</a:t>
            </a:r>
            <a:r>
              <a:rPr lang="en-US" altLang="en-US" sz="2400" dirty="0" err="1">
                <a:latin typeface="Courier New" panose="02070309020205020404" pitchFamily="49" charset="0"/>
              </a:rPr>
              <a:t>pos</a:t>
            </a:r>
            <a:r>
              <a:rPr lang="en-US" altLang="en-US" sz="2400" dirty="0">
                <a:latin typeface="Courier New" panose="02070309020205020404" pitchFamily="49" charset="0"/>
              </a:rPr>
              <a:t>] = </a:t>
            </a:r>
            <a:r>
              <a:rPr lang="en-US" altLang="en-US" sz="2400" dirty="0" err="1">
                <a:latin typeface="Courier New" panose="02070309020205020404" pitchFamily="49" charset="0"/>
              </a:rPr>
              <a:t>randrange</a:t>
            </a:r>
            <a:r>
              <a:rPr lang="en-US" altLang="en-US" sz="2400" dirty="0">
                <a:latin typeface="Courier New" panose="02070309020205020404" pitchFamily="49" charset="0"/>
              </a:rPr>
              <a:t>(1,7)</a:t>
            </a:r>
          </a:p>
          <a:p>
            <a:pPr eaLnBrk="1" hangingPunct="1"/>
            <a:r>
              <a:rPr lang="en-US" altLang="en-US" dirty="0"/>
              <a:t>We can use roll to implement </a:t>
            </a:r>
            <a:r>
              <a:rPr lang="en-US" altLang="en-US" dirty="0" err="1">
                <a:latin typeface="Courier New" panose="02070309020205020404" pitchFamily="49" charset="0"/>
              </a:rPr>
              <a:t>rollAll</a:t>
            </a:r>
            <a:r>
              <a:rPr lang="en-US" altLang="en-US" dirty="0"/>
              <a:t>…</a:t>
            </a:r>
          </a:p>
          <a:p>
            <a:pPr marL="0" indent="0" eaLnBrk="1" hangingPunct="1">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rollAll</a:t>
            </a:r>
            <a:r>
              <a:rPr lang="en-US" altLang="en-US" sz="2400" dirty="0">
                <a:latin typeface="Courier New" panose="02070309020205020404" pitchFamily="49" charset="0"/>
              </a:rPr>
              <a:t>(self):</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self.roll</a:t>
            </a:r>
            <a:r>
              <a:rPr lang="en-US" altLang="en-US" sz="2400" dirty="0">
                <a:latin typeface="Courier New" panose="02070309020205020404" pitchFamily="49" charset="0"/>
              </a:rPr>
              <a:t>(range(5))</a:t>
            </a:r>
          </a:p>
          <a:p>
            <a:pPr eaLnBrk="1" hangingPunct="1"/>
            <a:r>
              <a:rPr lang="en-US" altLang="en-US" dirty="0"/>
              <a:t>Here, </a:t>
            </a:r>
            <a:r>
              <a:rPr lang="en-US" altLang="en-US" dirty="0">
                <a:latin typeface="Courier New" panose="02070309020205020404" pitchFamily="49" charset="0"/>
              </a:rPr>
              <a:t>range(5)</a:t>
            </a:r>
            <a:r>
              <a:rPr lang="en-US" altLang="en-US" dirty="0"/>
              <a:t> is used to generate a list of all the indexes.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951577B-FEFB-490A-9525-3297C05F1F41}" type="slidenum">
              <a:rPr lang="en-US" altLang="en-US"/>
              <a:pPr eaLnBrk="1" hangingPunct="1"/>
              <a:t>12</a:t>
            </a:fld>
            <a:endParaRPr lang="en-US" altLang="en-US"/>
          </a:p>
        </p:txBody>
      </p:sp>
      <p:sp>
        <p:nvSpPr>
          <p:cNvPr id="16388" name="Rectangle 2"/>
          <p:cNvSpPr>
            <a:spLocks noGrp="1" noChangeArrowheads="1"/>
          </p:cNvSpPr>
          <p:nvPr>
            <p:ph type="title"/>
          </p:nvPr>
        </p:nvSpPr>
        <p:spPr/>
        <p:txBody>
          <a:bodyPr/>
          <a:lstStyle/>
          <a:p>
            <a:pPr eaLnBrk="1" hangingPunct="1"/>
            <a:r>
              <a:rPr lang="en-US" altLang="en-US"/>
              <a:t>The Process of OOD</a:t>
            </a:r>
          </a:p>
        </p:txBody>
      </p:sp>
      <p:sp>
        <p:nvSpPr>
          <p:cNvPr id="16389" name="Rectangle 3"/>
          <p:cNvSpPr>
            <a:spLocks noGrp="1" noChangeArrowheads="1"/>
          </p:cNvSpPr>
          <p:nvPr>
            <p:ph type="body" idx="1"/>
          </p:nvPr>
        </p:nvSpPr>
        <p:spPr/>
        <p:txBody>
          <a:bodyPr/>
          <a:lstStyle/>
          <a:p>
            <a:pPr marL="971550" lvl="1" indent="-514350" eaLnBrk="1" hangingPunct="1">
              <a:lnSpc>
                <a:spcPct val="90000"/>
              </a:lnSpc>
              <a:buFont typeface="+mj-lt"/>
              <a:buAutoNum type="arabicPeriod" startAt="4"/>
            </a:pPr>
            <a:r>
              <a:rPr lang="en-US" altLang="en-US" i="1" dirty="0"/>
              <a:t>Refine the nontrivial methods</a:t>
            </a:r>
          </a:p>
          <a:p>
            <a:pPr lvl="2" eaLnBrk="1" hangingPunct="1">
              <a:lnSpc>
                <a:spcPct val="90000"/>
              </a:lnSpc>
            </a:pPr>
            <a:r>
              <a:rPr lang="en-US" altLang="en-US" sz="2000" dirty="0"/>
              <a:t>Some methods will probably look like they can be accomplished in a few lines of code, while others may take more programming effort.</a:t>
            </a:r>
            <a:endParaRPr lang="en-US" altLang="en-US" sz="2000" i="1" dirty="0"/>
          </a:p>
          <a:p>
            <a:pPr lvl="2" eaLnBrk="1" hangingPunct="1">
              <a:lnSpc>
                <a:spcPct val="90000"/>
              </a:lnSpc>
            </a:pPr>
            <a:r>
              <a:rPr lang="en-US" altLang="en-US" sz="2000" dirty="0"/>
              <a:t>Use top-down design and stepwise refinement to flesh out the details of the more difficult methods.</a:t>
            </a:r>
          </a:p>
          <a:p>
            <a:pPr lvl="2" eaLnBrk="1" hangingPunct="1">
              <a:lnSpc>
                <a:spcPct val="90000"/>
              </a:lnSpc>
            </a:pPr>
            <a:r>
              <a:rPr lang="en-US" altLang="en-US" sz="2000" dirty="0"/>
              <a:t>As you</a:t>
            </a:r>
            <a:r>
              <a:rPr lang="en-US" altLang="en-US" sz="2000" dirty="0">
                <a:latin typeface="Times New Roman" panose="02020603050405020304" pitchFamily="18" charset="0"/>
              </a:rPr>
              <a:t>’</a:t>
            </a:r>
            <a:r>
              <a:rPr lang="en-US" altLang="en-US" sz="2000" dirty="0"/>
              <a:t>re programming, you may discover that some new interactions with other classes are needed, and you may need to add new methods to other classes.</a:t>
            </a:r>
          </a:p>
          <a:p>
            <a:pPr lvl="2" eaLnBrk="1" hangingPunct="1">
              <a:lnSpc>
                <a:spcPct val="90000"/>
              </a:lnSpc>
            </a:pPr>
            <a:r>
              <a:rPr lang="en-US" altLang="en-US" sz="2000" dirty="0"/>
              <a:t>Sometimes you may discover a need for a brand-new kind of object that calls for the definition of another class.</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788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58C9C2F8-D0F4-47AD-934C-039A48811106}" type="slidenum">
              <a:rPr lang="en-US" altLang="en-US"/>
              <a:pPr eaLnBrk="1" hangingPunct="1"/>
              <a:t>120</a:t>
            </a:fld>
            <a:endParaRPr lang="en-US" altLang="en-US"/>
          </a:p>
        </p:txBody>
      </p:sp>
      <p:sp>
        <p:nvSpPr>
          <p:cNvPr id="78852" name="Rectangle 2"/>
          <p:cNvSpPr>
            <a:spLocks noGrp="1" noChangeArrowheads="1"/>
          </p:cNvSpPr>
          <p:nvPr>
            <p:ph type="title"/>
          </p:nvPr>
        </p:nvSpPr>
        <p:spPr/>
        <p:txBody>
          <a:bodyPr/>
          <a:lstStyle/>
          <a:p>
            <a:pPr eaLnBrk="1" hangingPunct="1"/>
            <a:r>
              <a:rPr lang="en-US" altLang="en-US"/>
              <a:t>Implementing the Model</a:t>
            </a:r>
          </a:p>
        </p:txBody>
      </p:sp>
      <p:sp>
        <p:nvSpPr>
          <p:cNvPr id="78853" name="Rectangle 3"/>
          <p:cNvSpPr>
            <a:spLocks noGrp="1" noChangeArrowheads="1"/>
          </p:cNvSpPr>
          <p:nvPr>
            <p:ph type="body" idx="1"/>
          </p:nvPr>
        </p:nvSpPr>
        <p:spPr/>
        <p:txBody>
          <a:bodyPr/>
          <a:lstStyle/>
          <a:p>
            <a:pPr eaLnBrk="1" hangingPunct="1">
              <a:lnSpc>
                <a:spcPct val="90000"/>
              </a:lnSpc>
            </a:pPr>
            <a:r>
              <a:rPr lang="en-US" altLang="en-US" dirty="0"/>
              <a:t>The </a:t>
            </a:r>
            <a:r>
              <a:rPr lang="en-US" altLang="en-US" dirty="0">
                <a:latin typeface="Courier New" panose="02070309020205020404" pitchFamily="49" charset="0"/>
              </a:rPr>
              <a:t>values</a:t>
            </a:r>
            <a:r>
              <a:rPr lang="en-US" altLang="en-US" dirty="0"/>
              <a:t> function returns the values of the dice so they can be displayed.</a:t>
            </a:r>
          </a:p>
          <a:p>
            <a:pPr eaLnBrk="1" hangingPunct="1">
              <a:lnSpc>
                <a:spcPct val="90000"/>
              </a:lnSpc>
            </a:pP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values(self):</a:t>
            </a:r>
            <a:br>
              <a:rPr lang="en-US" altLang="en-US" sz="2400" dirty="0">
                <a:latin typeface="Courier New" panose="02070309020205020404" pitchFamily="49" charset="0"/>
              </a:rPr>
            </a:br>
            <a:r>
              <a:rPr lang="en-US" altLang="en-US" sz="2400" dirty="0">
                <a:latin typeface="Courier New" panose="02070309020205020404" pitchFamily="49" charset="0"/>
              </a:rPr>
              <a:t>     return </a:t>
            </a:r>
            <a:r>
              <a:rPr lang="en-US" altLang="en-US" sz="2400" dirty="0" err="1">
                <a:latin typeface="Courier New" panose="02070309020205020404" pitchFamily="49" charset="0"/>
              </a:rPr>
              <a:t>self.dice</a:t>
            </a:r>
            <a:r>
              <a:rPr lang="en-US" altLang="en-US" sz="2400" dirty="0">
                <a:latin typeface="Courier New" panose="02070309020205020404" pitchFamily="49" charset="0"/>
              </a:rPr>
              <a:t>[:]</a:t>
            </a:r>
          </a:p>
          <a:p>
            <a:pPr eaLnBrk="1" hangingPunct="1">
              <a:lnSpc>
                <a:spcPct val="90000"/>
              </a:lnSpc>
            </a:pPr>
            <a:r>
              <a:rPr lang="en-US" altLang="en-US" dirty="0"/>
              <a:t>Why did we create a copy of the dice list by slicing it? Defensive Programming!</a:t>
            </a:r>
          </a:p>
          <a:p>
            <a:pPr eaLnBrk="1" hangingPunct="1">
              <a:lnSpc>
                <a:spcPct val="90000"/>
              </a:lnSpc>
            </a:pPr>
            <a:r>
              <a:rPr lang="en-US" altLang="en-US" dirty="0"/>
              <a:t>If a </a:t>
            </a:r>
            <a:r>
              <a:rPr lang="en-US" altLang="en-US" dirty="0">
                <a:latin typeface="Courier New" panose="02070309020205020404" pitchFamily="49" charset="0"/>
              </a:rPr>
              <a:t>Dice</a:t>
            </a:r>
            <a:r>
              <a:rPr lang="en-US" altLang="en-US" dirty="0"/>
              <a:t> client modifies the list it gets back from </a:t>
            </a:r>
            <a:r>
              <a:rPr lang="en-US" altLang="en-US" dirty="0">
                <a:latin typeface="Courier New" panose="02070309020205020404" pitchFamily="49" charset="0"/>
              </a:rPr>
              <a:t>values</a:t>
            </a:r>
            <a:r>
              <a:rPr lang="en-US" altLang="en-US" dirty="0"/>
              <a:t>, it will not affect the original copy stored in the </a:t>
            </a:r>
            <a:r>
              <a:rPr lang="en-US" altLang="en-US" dirty="0">
                <a:latin typeface="Courier New" panose="02070309020205020404" pitchFamily="49" charset="0"/>
              </a:rPr>
              <a:t>Dice</a:t>
            </a:r>
            <a:r>
              <a:rPr lang="en-US" altLang="en-US" dirty="0"/>
              <a:t> object.</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79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17E3021-3FAD-4A4B-92DB-57A93C12BD5C}" type="slidenum">
              <a:rPr lang="en-US" altLang="en-US"/>
              <a:pPr eaLnBrk="1" hangingPunct="1"/>
              <a:t>121</a:t>
            </a:fld>
            <a:endParaRPr lang="en-US" altLang="en-US"/>
          </a:p>
        </p:txBody>
      </p:sp>
      <p:sp>
        <p:nvSpPr>
          <p:cNvPr id="79876" name="Rectangle 2"/>
          <p:cNvSpPr>
            <a:spLocks noGrp="1" noChangeArrowheads="1"/>
          </p:cNvSpPr>
          <p:nvPr>
            <p:ph type="title"/>
          </p:nvPr>
        </p:nvSpPr>
        <p:spPr/>
        <p:txBody>
          <a:bodyPr/>
          <a:lstStyle/>
          <a:p>
            <a:pPr eaLnBrk="1" hangingPunct="1"/>
            <a:r>
              <a:rPr lang="en-US" altLang="en-US"/>
              <a:t>Implementing the Model</a:t>
            </a:r>
          </a:p>
        </p:txBody>
      </p:sp>
      <p:sp>
        <p:nvSpPr>
          <p:cNvPr id="79877" name="Rectangle 3"/>
          <p:cNvSpPr>
            <a:spLocks noGrp="1" noChangeArrowheads="1"/>
          </p:cNvSpPr>
          <p:nvPr>
            <p:ph type="body" idx="1"/>
          </p:nvPr>
        </p:nvSpPr>
        <p:spPr/>
        <p:txBody>
          <a:bodyPr/>
          <a:lstStyle/>
          <a:p>
            <a:pPr eaLnBrk="1" hangingPunct="1">
              <a:lnSpc>
                <a:spcPct val="90000"/>
              </a:lnSpc>
            </a:pPr>
            <a:r>
              <a:rPr lang="en-US" altLang="en-US"/>
              <a:t>The </a:t>
            </a:r>
            <a:r>
              <a:rPr lang="en-US" altLang="en-US">
                <a:latin typeface="Courier New" panose="02070309020205020404" pitchFamily="49" charset="0"/>
              </a:rPr>
              <a:t>score</a:t>
            </a:r>
            <a:r>
              <a:rPr lang="en-US" altLang="en-US"/>
              <a:t> method will determine the worth of the current dice.</a:t>
            </a:r>
          </a:p>
          <a:p>
            <a:pPr eaLnBrk="1" hangingPunct="1">
              <a:lnSpc>
                <a:spcPct val="90000"/>
              </a:lnSpc>
            </a:pPr>
            <a:r>
              <a:rPr lang="en-US" altLang="en-US"/>
              <a:t>We need to examine the values and determine whether we have any of the patterns in the table.</a:t>
            </a:r>
          </a:p>
          <a:p>
            <a:pPr eaLnBrk="1" hangingPunct="1">
              <a:lnSpc>
                <a:spcPct val="90000"/>
              </a:lnSpc>
            </a:pPr>
            <a:r>
              <a:rPr lang="en-US" altLang="en-US"/>
              <a:t>Let</a:t>
            </a:r>
            <a:r>
              <a:rPr lang="en-US" altLang="en-US">
                <a:latin typeface="Times New Roman" panose="02020603050405020304" pitchFamily="18" charset="0"/>
              </a:rPr>
              <a:t>’</a:t>
            </a:r>
            <a:r>
              <a:rPr lang="en-US" altLang="en-US"/>
              <a:t>s return a string with what the hand is and an int that gives the payoff amount.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808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D407D25-E256-46C4-95D4-977C37E8F287}" type="slidenum">
              <a:rPr lang="en-US" altLang="en-US"/>
              <a:pPr eaLnBrk="1" hangingPunct="1"/>
              <a:t>122</a:t>
            </a:fld>
            <a:endParaRPr lang="en-US" altLang="en-US"/>
          </a:p>
        </p:txBody>
      </p:sp>
      <p:sp>
        <p:nvSpPr>
          <p:cNvPr id="80900" name="Rectangle 2"/>
          <p:cNvSpPr>
            <a:spLocks noGrp="1" noChangeArrowheads="1"/>
          </p:cNvSpPr>
          <p:nvPr>
            <p:ph type="title"/>
          </p:nvPr>
        </p:nvSpPr>
        <p:spPr/>
        <p:txBody>
          <a:bodyPr/>
          <a:lstStyle/>
          <a:p>
            <a:pPr eaLnBrk="1" hangingPunct="1"/>
            <a:r>
              <a:rPr lang="en-US" altLang="en-US"/>
              <a:t>Implementing the Model</a:t>
            </a:r>
          </a:p>
        </p:txBody>
      </p:sp>
      <p:sp>
        <p:nvSpPr>
          <p:cNvPr id="80901" name="Rectangle 3"/>
          <p:cNvSpPr>
            <a:spLocks noGrp="1" noChangeArrowheads="1"/>
          </p:cNvSpPr>
          <p:nvPr>
            <p:ph type="body" idx="1"/>
          </p:nvPr>
        </p:nvSpPr>
        <p:spPr/>
        <p:txBody>
          <a:bodyPr/>
          <a:lstStyle/>
          <a:p>
            <a:pPr eaLnBrk="1" hangingPunct="1"/>
            <a:r>
              <a:rPr lang="en-US" altLang="en-US"/>
              <a:t>We can think of this function as a multi-way decision, checking for each possible hand.</a:t>
            </a:r>
          </a:p>
          <a:p>
            <a:pPr eaLnBrk="1" hangingPunct="1"/>
            <a:r>
              <a:rPr lang="en-US" altLang="en-US"/>
              <a:t>The order that we do the check is important! A full house also contains a three of a kind, but the payout should be for a full house!</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819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9D628C4-A827-4162-9F74-B00228855480}" type="slidenum">
              <a:rPr lang="en-US" altLang="en-US"/>
              <a:pPr eaLnBrk="1" hangingPunct="1"/>
              <a:t>123</a:t>
            </a:fld>
            <a:endParaRPr lang="en-US" altLang="en-US"/>
          </a:p>
        </p:txBody>
      </p:sp>
      <p:sp>
        <p:nvSpPr>
          <p:cNvPr id="81924" name="Rectangle 2"/>
          <p:cNvSpPr>
            <a:spLocks noGrp="1" noChangeArrowheads="1"/>
          </p:cNvSpPr>
          <p:nvPr>
            <p:ph type="title"/>
          </p:nvPr>
        </p:nvSpPr>
        <p:spPr/>
        <p:txBody>
          <a:bodyPr/>
          <a:lstStyle/>
          <a:p>
            <a:pPr eaLnBrk="1" hangingPunct="1"/>
            <a:r>
              <a:rPr lang="en-US" altLang="en-US"/>
              <a:t>Implementing the Model</a:t>
            </a:r>
          </a:p>
        </p:txBody>
      </p:sp>
      <p:sp>
        <p:nvSpPr>
          <p:cNvPr id="81925" name="Rectangle 3"/>
          <p:cNvSpPr>
            <a:spLocks noGrp="1" noChangeArrowheads="1"/>
          </p:cNvSpPr>
          <p:nvPr>
            <p:ph type="body" idx="1"/>
          </p:nvPr>
        </p:nvSpPr>
        <p:spPr/>
        <p:txBody>
          <a:bodyPr/>
          <a:lstStyle/>
          <a:p>
            <a:pPr eaLnBrk="1" hangingPunct="1">
              <a:lnSpc>
                <a:spcPct val="90000"/>
              </a:lnSpc>
            </a:pPr>
            <a:r>
              <a:rPr lang="en-US" altLang="en-US"/>
              <a:t>One simple way to check the hand is to create a list of the counts of each value.</a:t>
            </a:r>
          </a:p>
          <a:p>
            <a:pPr eaLnBrk="1" hangingPunct="1">
              <a:lnSpc>
                <a:spcPct val="90000"/>
              </a:lnSpc>
            </a:pPr>
            <a:r>
              <a:rPr lang="en-US" altLang="en-US">
                <a:latin typeface="Courier New" panose="02070309020205020404" pitchFamily="49" charset="0"/>
              </a:rPr>
              <a:t>counts[i]</a:t>
            </a:r>
            <a:r>
              <a:rPr lang="en-US" altLang="en-US"/>
              <a:t> will be the number of times that </a:t>
            </a:r>
            <a:r>
              <a:rPr lang="en-US" altLang="en-US">
                <a:latin typeface="Courier New" panose="02070309020205020404" pitchFamily="49" charset="0"/>
              </a:rPr>
              <a:t>i</a:t>
            </a:r>
            <a:r>
              <a:rPr lang="en-US" altLang="en-US"/>
              <a:t> occurs in the roll.</a:t>
            </a:r>
          </a:p>
          <a:p>
            <a:pPr eaLnBrk="1" hangingPunct="1">
              <a:lnSpc>
                <a:spcPct val="90000"/>
              </a:lnSpc>
            </a:pPr>
            <a:r>
              <a:rPr lang="en-US" altLang="en-US"/>
              <a:t>If the dice are </a:t>
            </a:r>
            <a:r>
              <a:rPr lang="en-US" altLang="en-US">
                <a:latin typeface="Courier New" panose="02070309020205020404" pitchFamily="49" charset="0"/>
              </a:rPr>
              <a:t>[3,2,5,2,3]</a:t>
            </a:r>
            <a:r>
              <a:rPr lang="en-US" altLang="en-US"/>
              <a:t>, then the count list will be </a:t>
            </a:r>
            <a:r>
              <a:rPr lang="en-US" altLang="en-US">
                <a:latin typeface="Courier New" panose="02070309020205020404" pitchFamily="49" charset="0"/>
              </a:rPr>
              <a:t>[0,0,2,2,0,1,0]</a:t>
            </a:r>
            <a:r>
              <a:rPr lang="en-US" altLang="en-US"/>
              <a:t>.</a:t>
            </a:r>
          </a:p>
          <a:p>
            <a:pPr eaLnBrk="1" hangingPunct="1">
              <a:lnSpc>
                <a:spcPct val="90000"/>
              </a:lnSpc>
            </a:pPr>
            <a:r>
              <a:rPr lang="en-US" altLang="en-US">
                <a:latin typeface="Courier New" panose="02070309020205020404" pitchFamily="49" charset="0"/>
              </a:rPr>
              <a:t>counts[0]</a:t>
            </a:r>
            <a:r>
              <a:rPr lang="en-US" altLang="en-US"/>
              <a:t> will always be 0 since dice go from 1 – 6.</a:t>
            </a:r>
            <a:endParaRPr lang="en-US" altLang="en-US">
              <a:latin typeface="Courier New" panose="02070309020205020404" pitchFamily="49"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829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2B24EA5-FA96-4A6A-8DF1-BC1EDEB47804}" type="slidenum">
              <a:rPr lang="en-US" altLang="en-US"/>
              <a:pPr eaLnBrk="1" hangingPunct="1"/>
              <a:t>124</a:t>
            </a:fld>
            <a:endParaRPr lang="en-US" altLang="en-US"/>
          </a:p>
        </p:txBody>
      </p:sp>
      <p:sp>
        <p:nvSpPr>
          <p:cNvPr id="82948" name="Rectangle 2"/>
          <p:cNvSpPr>
            <a:spLocks noGrp="1" noChangeArrowheads="1"/>
          </p:cNvSpPr>
          <p:nvPr>
            <p:ph type="title"/>
          </p:nvPr>
        </p:nvSpPr>
        <p:spPr/>
        <p:txBody>
          <a:bodyPr/>
          <a:lstStyle/>
          <a:p>
            <a:pPr eaLnBrk="1" hangingPunct="1"/>
            <a:r>
              <a:rPr lang="en-US" altLang="en-US"/>
              <a:t>Implementing the Model</a:t>
            </a:r>
          </a:p>
        </p:txBody>
      </p:sp>
      <p:sp>
        <p:nvSpPr>
          <p:cNvPr id="82949" name="Rectangle 3"/>
          <p:cNvSpPr>
            <a:spLocks noGrp="1" noChangeArrowheads="1"/>
          </p:cNvSpPr>
          <p:nvPr>
            <p:ph type="body" idx="1"/>
          </p:nvPr>
        </p:nvSpPr>
        <p:spPr/>
        <p:txBody>
          <a:bodyPr/>
          <a:lstStyle/>
          <a:p>
            <a:pPr eaLnBrk="1" hangingPunct="1"/>
            <a:r>
              <a:rPr lang="en-US" altLang="en-US" dirty="0"/>
              <a:t>With this approach, checking for a full house entails looking for a 3 and a 2 in </a:t>
            </a:r>
            <a:r>
              <a:rPr lang="en-US" altLang="en-US" dirty="0">
                <a:latin typeface="Courier New" panose="02070309020205020404" pitchFamily="49" charset="0"/>
              </a:rPr>
              <a:t>counts</a:t>
            </a:r>
            <a:r>
              <a:rPr lang="en-US" altLang="en-US" dirty="0"/>
              <a:t>.</a:t>
            </a:r>
          </a:p>
          <a:p>
            <a:pPr eaLnBrk="1" hangingPunct="1"/>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score(self):</a:t>
            </a:r>
            <a:br>
              <a:rPr lang="en-US" altLang="en-US" sz="2400" dirty="0">
                <a:latin typeface="Courier New" panose="02070309020205020404" pitchFamily="49" charset="0"/>
              </a:rPr>
            </a:br>
            <a:r>
              <a:rPr lang="en-US" altLang="en-US" sz="2400" dirty="0">
                <a:latin typeface="Courier New" panose="02070309020205020404" pitchFamily="49" charset="0"/>
              </a:rPr>
              <a:t>    # Create the counts list</a:t>
            </a:r>
            <a:br>
              <a:rPr lang="en-US" altLang="en-US" sz="2400" dirty="0">
                <a:latin typeface="Courier New" panose="02070309020205020404" pitchFamily="49" charset="0"/>
              </a:rPr>
            </a:br>
            <a:r>
              <a:rPr lang="en-US" altLang="en-US" sz="2400" dirty="0">
                <a:latin typeface="Courier New" panose="02070309020205020404" pitchFamily="49" charset="0"/>
              </a:rPr>
              <a:t>    counts = [0] * 7</a:t>
            </a:r>
            <a:br>
              <a:rPr lang="en-US" altLang="en-US" sz="2400" dirty="0">
                <a:latin typeface="Courier New" panose="02070309020205020404" pitchFamily="49" charset="0"/>
              </a:rPr>
            </a:br>
            <a:r>
              <a:rPr lang="en-US" altLang="en-US" sz="2400" dirty="0">
                <a:latin typeface="Courier New" panose="02070309020205020404" pitchFamily="49" charset="0"/>
              </a:rPr>
              <a:t>    for value in </a:t>
            </a:r>
            <a:r>
              <a:rPr lang="en-US" altLang="en-US" sz="2400" dirty="0" err="1">
                <a:latin typeface="Courier New" panose="02070309020205020404" pitchFamily="49" charset="0"/>
              </a:rPr>
              <a:t>self.dice</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counts[value] = counts[value] + 1</a:t>
            </a:r>
          </a:p>
          <a:p>
            <a:pPr eaLnBrk="1" hangingPunct="1">
              <a:buFont typeface="Wingdings" panose="05000000000000000000" pitchFamily="2" charset="2"/>
              <a:buNone/>
            </a:pPr>
            <a:endParaRPr lang="en-US" altLang="en-US" sz="2000" dirty="0">
              <a:latin typeface="Courier New" panose="02070309020205020404" pitchFamily="49"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839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3AB3C03-B3CF-44DE-97E4-BCEA63598C5E}" type="slidenum">
              <a:rPr lang="en-US" altLang="en-US"/>
              <a:pPr eaLnBrk="1" hangingPunct="1"/>
              <a:t>125</a:t>
            </a:fld>
            <a:endParaRPr lang="en-US" altLang="en-US"/>
          </a:p>
        </p:txBody>
      </p:sp>
      <p:sp>
        <p:nvSpPr>
          <p:cNvPr id="83972" name="Rectangle 2"/>
          <p:cNvSpPr>
            <a:spLocks noGrp="1" noChangeArrowheads="1"/>
          </p:cNvSpPr>
          <p:nvPr>
            <p:ph type="title"/>
          </p:nvPr>
        </p:nvSpPr>
        <p:spPr/>
        <p:txBody>
          <a:bodyPr/>
          <a:lstStyle/>
          <a:p>
            <a:pPr eaLnBrk="1" hangingPunct="1"/>
            <a:r>
              <a:rPr lang="en-US" altLang="en-US" dirty="0"/>
              <a:t>Implementing the Model</a:t>
            </a:r>
          </a:p>
        </p:txBody>
      </p:sp>
      <p:sp>
        <p:nvSpPr>
          <p:cNvPr id="83973" name="Rectangle 3"/>
          <p:cNvSpPr>
            <a:spLocks noGrp="1" noChangeArrowheads="1"/>
          </p:cNvSpPr>
          <p:nvPr>
            <p:ph type="body" idx="1"/>
          </p:nvPr>
        </p:nvSpPr>
        <p:spPr>
          <a:xfrm>
            <a:off x="277284" y="1985169"/>
            <a:ext cx="10924116" cy="4114800"/>
          </a:xfrm>
        </p:spPr>
        <p:txBody>
          <a:bodyPr/>
          <a:lstStyle/>
          <a:p>
            <a:pPr eaLnBrk="1" hangingPunct="1">
              <a:lnSpc>
                <a:spcPct val="80000"/>
              </a:lnSpc>
              <a:buFont typeface="Wingdings" panose="05000000000000000000" pitchFamily="2" charset="2"/>
              <a:buNone/>
            </a:pPr>
            <a:r>
              <a:rPr lang="en-US" altLang="en-US" sz="2300" dirty="0">
                <a:latin typeface="Courier New" panose="02070309020205020404" pitchFamily="49" charset="0"/>
              </a:rPr>
              <a:t>          if 5 in counts:</a:t>
            </a:r>
            <a:br>
              <a:rPr lang="en-US" altLang="en-US" sz="2300" dirty="0">
                <a:latin typeface="Courier New" panose="02070309020205020404" pitchFamily="49" charset="0"/>
              </a:rPr>
            </a:br>
            <a:r>
              <a:rPr lang="en-US" altLang="en-US" sz="2300" dirty="0">
                <a:latin typeface="Courier New" panose="02070309020205020404" pitchFamily="49" charset="0"/>
              </a:rPr>
              <a:t>            return "Five of a Kind", 30</a:t>
            </a:r>
            <a:br>
              <a:rPr lang="en-US" altLang="en-US" sz="2300" dirty="0">
                <a:latin typeface="Courier New" panose="02070309020205020404" pitchFamily="49" charset="0"/>
              </a:rPr>
            </a:br>
            <a:r>
              <a:rPr lang="en-US" altLang="en-US" sz="2300" dirty="0">
                <a:latin typeface="Courier New" panose="02070309020205020404" pitchFamily="49" charset="0"/>
              </a:rPr>
              <a:t>        </a:t>
            </a:r>
            <a:r>
              <a:rPr lang="en-US" altLang="en-US" sz="2300" dirty="0" err="1">
                <a:latin typeface="Courier New" panose="02070309020205020404" pitchFamily="49" charset="0"/>
              </a:rPr>
              <a:t>elif</a:t>
            </a:r>
            <a:r>
              <a:rPr lang="en-US" altLang="en-US" sz="2300" dirty="0">
                <a:latin typeface="Courier New" panose="02070309020205020404" pitchFamily="49" charset="0"/>
              </a:rPr>
              <a:t> 4 in counts:</a:t>
            </a:r>
            <a:br>
              <a:rPr lang="en-US" altLang="en-US" sz="2300" dirty="0">
                <a:latin typeface="Courier New" panose="02070309020205020404" pitchFamily="49" charset="0"/>
              </a:rPr>
            </a:br>
            <a:r>
              <a:rPr lang="en-US" altLang="en-US" sz="2300" dirty="0">
                <a:latin typeface="Courier New" panose="02070309020205020404" pitchFamily="49" charset="0"/>
              </a:rPr>
              <a:t>            return "Four of a Kind", 15</a:t>
            </a:r>
            <a:br>
              <a:rPr lang="en-US" altLang="en-US" sz="2300" dirty="0">
                <a:latin typeface="Courier New" panose="02070309020205020404" pitchFamily="49" charset="0"/>
              </a:rPr>
            </a:br>
            <a:r>
              <a:rPr lang="en-US" altLang="en-US" sz="2300" dirty="0">
                <a:latin typeface="Courier New" panose="02070309020205020404" pitchFamily="49" charset="0"/>
              </a:rPr>
              <a:t>        </a:t>
            </a:r>
            <a:r>
              <a:rPr lang="en-US" altLang="en-US" sz="2300" dirty="0" err="1">
                <a:latin typeface="Courier New" panose="02070309020205020404" pitchFamily="49" charset="0"/>
              </a:rPr>
              <a:t>elif</a:t>
            </a:r>
            <a:r>
              <a:rPr lang="en-US" altLang="en-US" sz="2300" dirty="0">
                <a:latin typeface="Courier New" panose="02070309020205020404" pitchFamily="49" charset="0"/>
              </a:rPr>
              <a:t> (3 in counts) and (2 in counts):</a:t>
            </a:r>
            <a:br>
              <a:rPr lang="en-US" altLang="en-US" sz="2300" dirty="0">
                <a:latin typeface="Courier New" panose="02070309020205020404" pitchFamily="49" charset="0"/>
              </a:rPr>
            </a:br>
            <a:r>
              <a:rPr lang="en-US" altLang="en-US" sz="2300" dirty="0">
                <a:latin typeface="Courier New" panose="02070309020205020404" pitchFamily="49" charset="0"/>
              </a:rPr>
              <a:t>            return "Full House", 12</a:t>
            </a:r>
            <a:br>
              <a:rPr lang="en-US" altLang="en-US" sz="2300" dirty="0">
                <a:latin typeface="Courier New" panose="02070309020205020404" pitchFamily="49" charset="0"/>
              </a:rPr>
            </a:br>
            <a:r>
              <a:rPr lang="en-US" altLang="en-US" sz="2300" dirty="0">
                <a:latin typeface="Courier New" panose="02070309020205020404" pitchFamily="49" charset="0"/>
              </a:rPr>
              <a:t>        </a:t>
            </a:r>
            <a:r>
              <a:rPr lang="en-US" altLang="en-US" sz="2300" dirty="0" err="1">
                <a:latin typeface="Courier New" panose="02070309020205020404" pitchFamily="49" charset="0"/>
              </a:rPr>
              <a:t>elif</a:t>
            </a:r>
            <a:r>
              <a:rPr lang="en-US" altLang="en-US" sz="2300" dirty="0">
                <a:latin typeface="Courier New" panose="02070309020205020404" pitchFamily="49" charset="0"/>
              </a:rPr>
              <a:t> 3 in counts:</a:t>
            </a:r>
            <a:br>
              <a:rPr lang="en-US" altLang="en-US" sz="2300" dirty="0">
                <a:latin typeface="Courier New" panose="02070309020205020404" pitchFamily="49" charset="0"/>
              </a:rPr>
            </a:br>
            <a:r>
              <a:rPr lang="en-US" altLang="en-US" sz="2300" dirty="0">
                <a:latin typeface="Courier New" panose="02070309020205020404" pitchFamily="49" charset="0"/>
              </a:rPr>
              <a:t>            return "Three of a Kind", 8</a:t>
            </a:r>
            <a:br>
              <a:rPr lang="en-US" altLang="en-US" sz="2300" dirty="0">
                <a:latin typeface="Courier New" panose="02070309020205020404" pitchFamily="49" charset="0"/>
              </a:rPr>
            </a:br>
            <a:r>
              <a:rPr lang="en-US" altLang="en-US" sz="2300" dirty="0">
                <a:latin typeface="Courier New" panose="02070309020205020404" pitchFamily="49" charset="0"/>
              </a:rPr>
              <a:t>        </a:t>
            </a:r>
            <a:r>
              <a:rPr lang="en-US" altLang="en-US" sz="2300" dirty="0" err="1">
                <a:latin typeface="Courier New" panose="02070309020205020404" pitchFamily="49" charset="0"/>
              </a:rPr>
              <a:t>elif</a:t>
            </a:r>
            <a:r>
              <a:rPr lang="en-US" altLang="en-US" sz="2300" dirty="0">
                <a:latin typeface="Courier New" panose="02070309020205020404" pitchFamily="49" charset="0"/>
              </a:rPr>
              <a:t> (not (2 in counts)) \</a:t>
            </a:r>
            <a:br>
              <a:rPr lang="en-US" altLang="en-US" sz="2300" dirty="0">
                <a:latin typeface="Courier New" panose="02070309020205020404" pitchFamily="49" charset="0"/>
              </a:rPr>
            </a:br>
            <a:r>
              <a:rPr lang="en-US" altLang="en-US" sz="2300" dirty="0">
                <a:latin typeface="Courier New" panose="02070309020205020404" pitchFamily="49" charset="0"/>
              </a:rPr>
              <a:t>             and (counts[1]==0 or counts[6] == 0):</a:t>
            </a:r>
            <a:br>
              <a:rPr lang="en-US" altLang="en-US" sz="2300" dirty="0">
                <a:latin typeface="Courier New" panose="02070309020205020404" pitchFamily="49" charset="0"/>
              </a:rPr>
            </a:br>
            <a:r>
              <a:rPr lang="en-US" altLang="en-US" sz="2300" dirty="0">
                <a:latin typeface="Courier New" panose="02070309020205020404" pitchFamily="49" charset="0"/>
              </a:rPr>
              <a:t>             return "Straight", 20</a:t>
            </a:r>
            <a:br>
              <a:rPr lang="en-US" altLang="en-US" sz="2300" dirty="0">
                <a:latin typeface="Courier New" panose="02070309020205020404" pitchFamily="49" charset="0"/>
              </a:rPr>
            </a:br>
            <a:r>
              <a:rPr lang="en-US" altLang="en-US" sz="2300" dirty="0">
                <a:latin typeface="Courier New" panose="02070309020205020404" pitchFamily="49" charset="0"/>
              </a:rPr>
              <a:t>        </a:t>
            </a:r>
            <a:r>
              <a:rPr lang="en-US" altLang="en-US" sz="2300" dirty="0" err="1">
                <a:latin typeface="Courier New" panose="02070309020205020404" pitchFamily="49" charset="0"/>
              </a:rPr>
              <a:t>elif</a:t>
            </a:r>
            <a:r>
              <a:rPr lang="en-US" altLang="en-US" sz="2300" dirty="0">
                <a:latin typeface="Courier New" panose="02070309020205020404" pitchFamily="49" charset="0"/>
              </a:rPr>
              <a:t> </a:t>
            </a:r>
            <a:r>
              <a:rPr lang="en-US" altLang="en-US" sz="2300" dirty="0" err="1">
                <a:latin typeface="Courier New" panose="02070309020205020404" pitchFamily="49" charset="0"/>
              </a:rPr>
              <a:t>counts.count</a:t>
            </a:r>
            <a:r>
              <a:rPr lang="en-US" altLang="en-US" sz="2300" dirty="0">
                <a:latin typeface="Courier New" panose="02070309020205020404" pitchFamily="49" charset="0"/>
              </a:rPr>
              <a:t>(2) == 2:</a:t>
            </a:r>
            <a:br>
              <a:rPr lang="en-US" altLang="en-US" sz="2300" dirty="0">
                <a:latin typeface="Courier New" panose="02070309020205020404" pitchFamily="49" charset="0"/>
              </a:rPr>
            </a:br>
            <a:r>
              <a:rPr lang="en-US" altLang="en-US" sz="2300" dirty="0">
                <a:latin typeface="Courier New" panose="02070309020205020404" pitchFamily="49" charset="0"/>
              </a:rPr>
              <a:t>            return "Two Pairs", 5</a:t>
            </a:r>
            <a:br>
              <a:rPr lang="en-US" altLang="en-US" sz="2300" dirty="0">
                <a:latin typeface="Courier New" panose="02070309020205020404" pitchFamily="49" charset="0"/>
              </a:rPr>
            </a:br>
            <a:r>
              <a:rPr lang="en-US" altLang="en-US" sz="2300" dirty="0">
                <a:latin typeface="Courier New" panose="02070309020205020404" pitchFamily="49" charset="0"/>
              </a:rPr>
              <a:t>        else:</a:t>
            </a:r>
            <a:br>
              <a:rPr lang="en-US" altLang="en-US" sz="2300" dirty="0">
                <a:latin typeface="Courier New" panose="02070309020205020404" pitchFamily="49" charset="0"/>
              </a:rPr>
            </a:br>
            <a:r>
              <a:rPr lang="en-US" altLang="en-US" sz="2300" dirty="0">
                <a:latin typeface="Courier New" panose="02070309020205020404" pitchFamily="49" charset="0"/>
              </a:rPr>
              <a:t>            return "Garbage", 0</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839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3AB3C03-B3CF-44DE-97E4-BCEA63598C5E}" type="slidenum">
              <a:rPr lang="en-US" altLang="en-US"/>
              <a:pPr eaLnBrk="1" hangingPunct="1"/>
              <a:t>126</a:t>
            </a:fld>
            <a:endParaRPr lang="en-US" altLang="en-US"/>
          </a:p>
        </p:txBody>
      </p:sp>
      <p:sp>
        <p:nvSpPr>
          <p:cNvPr id="83972" name="Rectangle 2"/>
          <p:cNvSpPr>
            <a:spLocks noGrp="1" noChangeArrowheads="1"/>
          </p:cNvSpPr>
          <p:nvPr>
            <p:ph type="title"/>
          </p:nvPr>
        </p:nvSpPr>
        <p:spPr/>
        <p:txBody>
          <a:bodyPr/>
          <a:lstStyle/>
          <a:p>
            <a:pPr eaLnBrk="1" hangingPunct="1"/>
            <a:r>
              <a:rPr lang="en-US" altLang="en-US" dirty="0"/>
              <a:t>Implementing the Model</a:t>
            </a:r>
          </a:p>
        </p:txBody>
      </p:sp>
      <p:sp>
        <p:nvSpPr>
          <p:cNvPr id="83973" name="Rectangle 3"/>
          <p:cNvSpPr>
            <a:spLocks noGrp="1" noChangeArrowheads="1"/>
          </p:cNvSpPr>
          <p:nvPr>
            <p:ph type="body" idx="1"/>
          </p:nvPr>
        </p:nvSpPr>
        <p:spPr>
          <a:xfrm>
            <a:off x="1905000" y="2017713"/>
            <a:ext cx="8574088" cy="4114800"/>
          </a:xfrm>
        </p:spPr>
        <p:txBody>
          <a:bodyPr/>
          <a:lstStyle/>
          <a:p>
            <a:pPr eaLnBrk="1" hangingPunct="1">
              <a:lnSpc>
                <a:spcPct val="80000"/>
              </a:lnSpc>
            </a:pPr>
            <a:r>
              <a:rPr lang="en-US" altLang="en-US" sz="2400" dirty="0"/>
              <a:t>Since we’ve already checked for 5, 4, and 3 of a kind, checking that there are no pairs -- </a:t>
            </a:r>
            <a:r>
              <a:rPr lang="en-US" altLang="en-US" sz="2400" dirty="0">
                <a:latin typeface="Courier New" panose="02070309020205020404" pitchFamily="49" charset="0"/>
              </a:rPr>
              <a:t>(not (2 in counts))</a:t>
            </a:r>
            <a:r>
              <a:rPr lang="en-US" altLang="en-US" sz="2400" dirty="0"/>
              <a:t> guarantees that the dice show five distinct values. If there is no 6, then the values must be 1-5, and if there is no 1, the values must be 2-6.</a:t>
            </a:r>
            <a:endParaRPr lang="en-US" altLang="en-US" sz="2400" dirty="0">
              <a:latin typeface="Courier New" panose="02070309020205020404" pitchFamily="49" charset="0"/>
            </a:endParaRPr>
          </a:p>
        </p:txBody>
      </p:sp>
    </p:spTree>
    <p:extLst>
      <p:ext uri="{BB962C8B-B14F-4D97-AF65-F5344CB8AC3E}">
        <p14:creationId xmlns:p14="http://schemas.microsoft.com/office/powerpoint/2010/main" val="8335897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BD4EE35B-E6D5-4353-B626-0D489E28F2F0}" type="slidenum">
              <a:rPr lang="en-US" altLang="en-US"/>
              <a:pPr eaLnBrk="1" hangingPunct="1"/>
              <a:t>127</a:t>
            </a:fld>
            <a:endParaRPr lang="en-US" altLang="en-US"/>
          </a:p>
        </p:txBody>
      </p:sp>
      <p:sp>
        <p:nvSpPr>
          <p:cNvPr id="84996" name="Rectangle 2"/>
          <p:cNvSpPr>
            <a:spLocks noGrp="1" noChangeArrowheads="1"/>
          </p:cNvSpPr>
          <p:nvPr>
            <p:ph type="title"/>
          </p:nvPr>
        </p:nvSpPr>
        <p:spPr/>
        <p:txBody>
          <a:bodyPr/>
          <a:lstStyle/>
          <a:p>
            <a:pPr eaLnBrk="1" hangingPunct="1"/>
            <a:r>
              <a:rPr lang="en-US" altLang="en-US"/>
              <a:t>Implementing the Model</a:t>
            </a:r>
          </a:p>
        </p:txBody>
      </p:sp>
      <p:sp>
        <p:nvSpPr>
          <p:cNvPr id="84997" name="Rectangle 3"/>
          <p:cNvSpPr>
            <a:spLocks noGrp="1" noChangeArrowheads="1"/>
          </p:cNvSpPr>
          <p:nvPr>
            <p:ph type="body" idx="1"/>
          </p:nvPr>
        </p:nvSpPr>
        <p:spPr/>
        <p:txBody>
          <a:bodyPr/>
          <a:lstStyle/>
          <a:p>
            <a:pPr eaLnBrk="1" hangingPunct="1"/>
            <a:r>
              <a:rPr lang="en-US" altLang="en-US" sz="2800" dirty="0"/>
              <a:t>Let</a:t>
            </a:r>
            <a:r>
              <a:rPr lang="en-US" altLang="en-US" sz="2800" dirty="0">
                <a:latin typeface="Times New Roman" panose="02020603050405020304" pitchFamily="18" charset="0"/>
              </a:rPr>
              <a:t>’</a:t>
            </a:r>
            <a:r>
              <a:rPr lang="en-US" altLang="en-US" sz="2800" dirty="0"/>
              <a:t>s try it out!</a:t>
            </a:r>
          </a:p>
          <a:p>
            <a:pPr eaLnBrk="1" hangingPunct="1"/>
            <a:r>
              <a:rPr lang="en-US" altLang="en-US" sz="2000" dirty="0">
                <a:latin typeface="Courier New" panose="02070309020205020404" pitchFamily="49" charset="0"/>
              </a:rPr>
              <a:t>&gt;&gt;&gt; from dice import Dice</a:t>
            </a:r>
            <a:br>
              <a:rPr lang="en-US" altLang="en-US" sz="2000" dirty="0">
                <a:latin typeface="Courier New" panose="02070309020205020404" pitchFamily="49" charset="0"/>
              </a:rPr>
            </a:br>
            <a:r>
              <a:rPr lang="en-US" altLang="en-US" sz="2000" dirty="0">
                <a:latin typeface="Courier New" panose="02070309020205020404" pitchFamily="49" charset="0"/>
              </a:rPr>
              <a:t>&gt;&gt;&gt; d = Dice()</a:t>
            </a:r>
            <a:br>
              <a:rPr lang="en-US" altLang="en-US" sz="2000" dirty="0">
                <a:latin typeface="Courier New" panose="02070309020205020404" pitchFamily="49" charset="0"/>
              </a:rPr>
            </a:br>
            <a:r>
              <a:rPr lang="en-US" altLang="en-US" sz="2000" dirty="0">
                <a:latin typeface="Courier New" panose="02070309020205020404" pitchFamily="49" charset="0"/>
              </a:rPr>
              <a:t>&gt;&gt;&gt; </a:t>
            </a:r>
            <a:r>
              <a:rPr lang="en-US" altLang="en-US" sz="2000" dirty="0" err="1">
                <a:latin typeface="Courier New" panose="02070309020205020404" pitchFamily="49" charset="0"/>
              </a:rPr>
              <a:t>d.values</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[2, 3, 2, 6, 3]</a:t>
            </a:r>
            <a:br>
              <a:rPr lang="en-US" altLang="en-US" sz="2000" dirty="0">
                <a:latin typeface="Courier New" panose="02070309020205020404" pitchFamily="49" charset="0"/>
              </a:rPr>
            </a:br>
            <a:r>
              <a:rPr lang="en-US" altLang="en-US" sz="2000" dirty="0">
                <a:latin typeface="Courier New" panose="02070309020205020404" pitchFamily="49" charset="0"/>
              </a:rPr>
              <a:t>&gt;&gt;&gt; </a:t>
            </a:r>
            <a:r>
              <a:rPr lang="en-US" altLang="en-US" sz="2000" dirty="0" err="1">
                <a:latin typeface="Courier New" panose="02070309020205020404" pitchFamily="49" charset="0"/>
              </a:rPr>
              <a:t>d.score</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('Two Pairs', 5)</a:t>
            </a:r>
            <a:br>
              <a:rPr lang="en-US" altLang="en-US" sz="2000" dirty="0">
                <a:latin typeface="Courier New" panose="02070309020205020404" pitchFamily="49" charset="0"/>
              </a:rPr>
            </a:br>
            <a:r>
              <a:rPr lang="en-US" altLang="en-US" sz="2000" dirty="0">
                <a:latin typeface="Courier New" panose="02070309020205020404" pitchFamily="49" charset="0"/>
              </a:rPr>
              <a:t>&gt;&gt;&gt; </a:t>
            </a:r>
            <a:r>
              <a:rPr lang="en-US" altLang="en-US" sz="2000" dirty="0" err="1">
                <a:latin typeface="Courier New" panose="02070309020205020404" pitchFamily="49" charset="0"/>
              </a:rPr>
              <a:t>d.roll</a:t>
            </a:r>
            <a:r>
              <a:rPr lang="en-US" altLang="en-US" sz="2000" dirty="0">
                <a:latin typeface="Courier New" panose="02070309020205020404" pitchFamily="49" charset="0"/>
              </a:rPr>
              <a:t>([3])</a:t>
            </a:r>
            <a:br>
              <a:rPr lang="en-US" altLang="en-US" sz="2000" dirty="0">
                <a:latin typeface="Courier New" panose="02070309020205020404" pitchFamily="49" charset="0"/>
              </a:rPr>
            </a:br>
            <a:r>
              <a:rPr lang="en-US" altLang="en-US" sz="2000" dirty="0">
                <a:latin typeface="Courier New" panose="02070309020205020404" pitchFamily="49" charset="0"/>
              </a:rPr>
              <a:t>&gt;&gt;&gt; </a:t>
            </a:r>
            <a:r>
              <a:rPr lang="en-US" altLang="en-US" sz="2000" dirty="0" err="1">
                <a:latin typeface="Courier New" panose="02070309020205020404" pitchFamily="49" charset="0"/>
              </a:rPr>
              <a:t>d.values</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[2, 3, 2, 2, 3]</a:t>
            </a:r>
            <a:br>
              <a:rPr lang="en-US" altLang="en-US" sz="2000" dirty="0">
                <a:latin typeface="Courier New" panose="02070309020205020404" pitchFamily="49" charset="0"/>
              </a:rPr>
            </a:br>
            <a:r>
              <a:rPr lang="en-US" altLang="en-US" sz="2000" dirty="0">
                <a:latin typeface="Courier New" panose="02070309020205020404" pitchFamily="49" charset="0"/>
              </a:rPr>
              <a:t>&gt;&gt;&gt; </a:t>
            </a:r>
            <a:r>
              <a:rPr lang="en-US" altLang="en-US" sz="2000" dirty="0" err="1">
                <a:latin typeface="Courier New" panose="02070309020205020404" pitchFamily="49" charset="0"/>
              </a:rPr>
              <a:t>d.score</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('Full House', 12)</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860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A801331-5B7B-45C7-A82A-3381A6D036C5}" type="slidenum">
              <a:rPr lang="en-US" altLang="en-US"/>
              <a:pPr eaLnBrk="1" hangingPunct="1"/>
              <a:t>128</a:t>
            </a:fld>
            <a:endParaRPr lang="en-US" altLang="en-US"/>
          </a:p>
        </p:txBody>
      </p:sp>
      <p:sp>
        <p:nvSpPr>
          <p:cNvPr id="86020" name="Rectangle 2"/>
          <p:cNvSpPr>
            <a:spLocks noGrp="1" noChangeArrowheads="1"/>
          </p:cNvSpPr>
          <p:nvPr>
            <p:ph type="title"/>
          </p:nvPr>
        </p:nvSpPr>
        <p:spPr/>
        <p:txBody>
          <a:bodyPr/>
          <a:lstStyle/>
          <a:p>
            <a:pPr eaLnBrk="1" hangingPunct="1"/>
            <a:r>
              <a:rPr lang="en-US" altLang="en-US"/>
              <a:t>Implementing the Model</a:t>
            </a:r>
          </a:p>
        </p:txBody>
      </p:sp>
      <p:sp>
        <p:nvSpPr>
          <p:cNvPr id="86021" name="Rectangle 3"/>
          <p:cNvSpPr>
            <a:spLocks noGrp="1" noChangeArrowheads="1"/>
          </p:cNvSpPr>
          <p:nvPr>
            <p:ph type="body" idx="1"/>
          </p:nvPr>
        </p:nvSpPr>
        <p:spPr/>
        <p:txBody>
          <a:bodyPr/>
          <a:lstStyle/>
          <a:p>
            <a:pPr eaLnBrk="1" hangingPunct="1"/>
            <a:r>
              <a:rPr lang="en-US" altLang="en-US" sz="2800"/>
              <a:t>We now are at the point where we can implement the poker game.</a:t>
            </a:r>
          </a:p>
          <a:p>
            <a:pPr eaLnBrk="1" hangingPunct="1"/>
            <a:r>
              <a:rPr lang="en-US" altLang="en-US" sz="2800"/>
              <a:t>We can use top-down design to flesh out the details and suggest which methods will need to be implemented in the </a:t>
            </a:r>
            <a:r>
              <a:rPr lang="en-US" altLang="en-US" sz="2800">
                <a:latin typeface="Courier New" panose="02070309020205020404" pitchFamily="49" charset="0"/>
              </a:rPr>
              <a:t>PokerInterface</a:t>
            </a:r>
            <a:r>
              <a:rPr lang="en-US" altLang="en-US" sz="2800"/>
              <a:t> class.</a:t>
            </a:r>
          </a:p>
          <a:p>
            <a:pPr eaLnBrk="1" hangingPunct="1"/>
            <a:r>
              <a:rPr lang="en-US" altLang="en-US" sz="2800"/>
              <a:t>Initially, </a:t>
            </a:r>
            <a:r>
              <a:rPr lang="en-US" altLang="en-US" sz="2800">
                <a:latin typeface="Courier New" panose="02070309020205020404" pitchFamily="49" charset="0"/>
              </a:rPr>
              <a:t>PokerApp</a:t>
            </a:r>
            <a:r>
              <a:rPr lang="en-US" altLang="en-US" sz="2800"/>
              <a:t> will need to keep track of the dice, the amount of money, and the interface. Let</a:t>
            </a:r>
            <a:r>
              <a:rPr lang="en-US" altLang="en-US" sz="2800">
                <a:latin typeface="Times New Roman" panose="02020603050405020304" pitchFamily="18" charset="0"/>
              </a:rPr>
              <a:t>’</a:t>
            </a:r>
            <a:r>
              <a:rPr lang="en-US" altLang="en-US" sz="2800"/>
              <a:t>s initialize these values first.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870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E5DF2F3F-640A-4016-B87D-B3413689CF60}" type="slidenum">
              <a:rPr lang="en-US" altLang="en-US"/>
              <a:pPr eaLnBrk="1" hangingPunct="1"/>
              <a:t>129</a:t>
            </a:fld>
            <a:endParaRPr lang="en-US" altLang="en-US"/>
          </a:p>
        </p:txBody>
      </p:sp>
      <p:sp>
        <p:nvSpPr>
          <p:cNvPr id="87044" name="Rectangle 2"/>
          <p:cNvSpPr>
            <a:spLocks noGrp="1" noChangeArrowheads="1"/>
          </p:cNvSpPr>
          <p:nvPr>
            <p:ph type="title"/>
          </p:nvPr>
        </p:nvSpPr>
        <p:spPr/>
        <p:txBody>
          <a:bodyPr/>
          <a:lstStyle/>
          <a:p>
            <a:pPr eaLnBrk="1" hangingPunct="1"/>
            <a:r>
              <a:rPr lang="en-US" altLang="en-US"/>
              <a:t>Implementing the Model</a:t>
            </a:r>
          </a:p>
        </p:txBody>
      </p:sp>
      <p:sp>
        <p:nvSpPr>
          <p:cNvPr id="87045" name="Rectangle 3"/>
          <p:cNvSpPr>
            <a:spLocks noGrp="1" noChangeArrowheads="1"/>
          </p:cNvSpPr>
          <p:nvPr>
            <p:ph type="body" idx="1"/>
          </p:nvPr>
        </p:nvSpPr>
        <p:spPr/>
        <p:txBody>
          <a:bodyPr/>
          <a:lstStyle/>
          <a:p>
            <a:pPr eaLnBrk="1" hangingPunct="1">
              <a:buFont typeface="Wingdings" panose="05000000000000000000" pitchFamily="2" charset="2"/>
              <a:buNone/>
            </a:pPr>
            <a:r>
              <a:rPr lang="en-US" altLang="en-US" sz="2400" dirty="0">
                <a:latin typeface="Courier New" panose="02070309020205020404" pitchFamily="49" charset="0"/>
              </a:rPr>
              <a:t>class </a:t>
            </a:r>
            <a:r>
              <a:rPr lang="en-US" altLang="en-US" sz="2400" dirty="0" err="1">
                <a:latin typeface="Courier New" panose="02070309020205020404" pitchFamily="49" charset="0"/>
              </a:rPr>
              <a:t>PokerApp</a:t>
            </a:r>
            <a:r>
              <a:rPr lang="en-US" altLang="en-US" sz="2400" dirty="0">
                <a:latin typeface="Courier New" panose="02070309020205020404" pitchFamily="49" charset="0"/>
              </a:rPr>
              <a:t>:</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__</a:t>
            </a:r>
            <a:r>
              <a:rPr lang="en-US" altLang="en-US" sz="2400" dirty="0" err="1">
                <a:latin typeface="Courier New" panose="02070309020205020404" pitchFamily="49" charset="0"/>
              </a:rPr>
              <a:t>init</a:t>
            </a:r>
            <a:r>
              <a:rPr lang="en-US" altLang="en-US" sz="2400" dirty="0">
                <a:latin typeface="Courier New" panose="02070309020205020404" pitchFamily="49" charset="0"/>
              </a:rPr>
              <a:t>__(self):</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self.dice</a:t>
            </a:r>
            <a:r>
              <a:rPr lang="en-US" altLang="en-US" sz="2400" dirty="0">
                <a:latin typeface="Courier New" panose="02070309020205020404" pitchFamily="49" charset="0"/>
              </a:rPr>
              <a:t> = Dice()</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self.money</a:t>
            </a:r>
            <a:r>
              <a:rPr lang="en-US" altLang="en-US" sz="2400" dirty="0">
                <a:latin typeface="Courier New" panose="02070309020205020404" pitchFamily="49" charset="0"/>
              </a:rPr>
              <a:t> = 100</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self.interface</a:t>
            </a:r>
            <a:r>
              <a:rPr lang="en-US" altLang="en-US" sz="2400" dirty="0">
                <a:latin typeface="Courier New" panose="02070309020205020404" pitchFamily="49" charset="0"/>
              </a:rPr>
              <a:t> = </a:t>
            </a:r>
            <a:r>
              <a:rPr lang="en-US" altLang="en-US" sz="2400" dirty="0" err="1">
                <a:latin typeface="Courier New" panose="02070309020205020404" pitchFamily="49" charset="0"/>
              </a:rPr>
              <a:t>PokerInterface</a:t>
            </a:r>
            <a:r>
              <a:rPr lang="en-US" altLang="en-US" sz="2400" dirty="0">
                <a:latin typeface="Courier New" panose="02070309020205020404" pitchFamily="49" charset="0"/>
              </a:rPr>
              <a:t>()</a:t>
            </a:r>
          </a:p>
          <a:p>
            <a:pPr eaLnBrk="1" hangingPunct="1"/>
            <a:r>
              <a:rPr lang="en-US" altLang="en-US" sz="2800" dirty="0"/>
              <a:t>To run the program, we create an instance of this class and call its </a:t>
            </a:r>
            <a:r>
              <a:rPr lang="en-US" altLang="en-US" sz="2800" dirty="0">
                <a:latin typeface="Courier New" panose="02070309020205020404" pitchFamily="49" charset="0"/>
              </a:rPr>
              <a:t>run</a:t>
            </a:r>
            <a:r>
              <a:rPr lang="en-US" altLang="en-US" sz="2800" dirty="0"/>
              <a:t> method.</a:t>
            </a:r>
          </a:p>
          <a:p>
            <a:pPr eaLnBrk="1" hangingPunct="1"/>
            <a:r>
              <a:rPr lang="en-US" altLang="en-US" sz="2800" dirty="0"/>
              <a:t>The program will loop, allowing the user to continue playing hands until they are either out of money or choose to quit.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62001CF-629C-4563-9893-239CEE10E0AE}" type="slidenum">
              <a:rPr lang="en-US" altLang="en-US"/>
              <a:pPr eaLnBrk="1" hangingPunct="1"/>
              <a:t>13</a:t>
            </a:fld>
            <a:endParaRPr lang="en-US" altLang="en-US"/>
          </a:p>
        </p:txBody>
      </p:sp>
      <p:sp>
        <p:nvSpPr>
          <p:cNvPr id="17412" name="Rectangle 2"/>
          <p:cNvSpPr>
            <a:spLocks noGrp="1" noChangeArrowheads="1"/>
          </p:cNvSpPr>
          <p:nvPr>
            <p:ph type="title"/>
          </p:nvPr>
        </p:nvSpPr>
        <p:spPr/>
        <p:txBody>
          <a:bodyPr/>
          <a:lstStyle/>
          <a:p>
            <a:pPr eaLnBrk="1" hangingPunct="1"/>
            <a:r>
              <a:rPr lang="en-US" altLang="en-US"/>
              <a:t>The Process of OOD</a:t>
            </a:r>
          </a:p>
        </p:txBody>
      </p:sp>
      <p:sp>
        <p:nvSpPr>
          <p:cNvPr id="17413" name="Rectangle 3"/>
          <p:cNvSpPr>
            <a:spLocks noGrp="1" noChangeArrowheads="1"/>
          </p:cNvSpPr>
          <p:nvPr>
            <p:ph type="body" idx="1"/>
          </p:nvPr>
        </p:nvSpPr>
        <p:spPr/>
        <p:txBody>
          <a:bodyPr/>
          <a:lstStyle/>
          <a:p>
            <a:pPr marL="971550" lvl="1" indent="-514350" eaLnBrk="1" hangingPunct="1">
              <a:buFont typeface="+mj-lt"/>
              <a:buAutoNum type="arabicPeriod" startAt="5"/>
            </a:pPr>
            <a:r>
              <a:rPr lang="en-US" altLang="en-US" dirty="0"/>
              <a:t>Design iteratively</a:t>
            </a:r>
          </a:p>
          <a:p>
            <a:pPr lvl="2" eaLnBrk="1" hangingPunct="1"/>
            <a:r>
              <a:rPr lang="en-US" altLang="en-US" dirty="0"/>
              <a:t>It</a:t>
            </a:r>
            <a:r>
              <a:rPr lang="en-US" altLang="en-US" dirty="0">
                <a:latin typeface="Times New Roman" panose="02020603050405020304" pitchFamily="18" charset="0"/>
              </a:rPr>
              <a:t>’</a:t>
            </a:r>
            <a:r>
              <a:rPr lang="en-US" altLang="en-US" dirty="0"/>
              <a:t>s not unusual to bounce back and forth between designing new classes and adding methods to existing classes.</a:t>
            </a:r>
          </a:p>
          <a:p>
            <a:pPr lvl="2" eaLnBrk="1" hangingPunct="1"/>
            <a:r>
              <a:rPr lang="en-US" altLang="en-US" dirty="0"/>
              <a:t>Work on whatever is demanding your attention.</a:t>
            </a:r>
          </a:p>
          <a:p>
            <a:pPr lvl="2" eaLnBrk="1" hangingPunct="1"/>
            <a:r>
              <a:rPr lang="en-US" altLang="en-US" dirty="0"/>
              <a:t>No one designs a program top to bottom in a linear, systematic fashion. Make progress wherever progress needs to be made.</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880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BF160B7-DF17-4112-AED1-92BF79352C66}" type="slidenum">
              <a:rPr lang="en-US" altLang="en-US"/>
              <a:pPr eaLnBrk="1" hangingPunct="1"/>
              <a:t>130</a:t>
            </a:fld>
            <a:endParaRPr lang="en-US" altLang="en-US"/>
          </a:p>
        </p:txBody>
      </p:sp>
      <p:sp>
        <p:nvSpPr>
          <p:cNvPr id="88068" name="Rectangle 2"/>
          <p:cNvSpPr>
            <a:spLocks noGrp="1" noChangeArrowheads="1"/>
          </p:cNvSpPr>
          <p:nvPr>
            <p:ph type="title"/>
          </p:nvPr>
        </p:nvSpPr>
        <p:spPr/>
        <p:txBody>
          <a:bodyPr/>
          <a:lstStyle/>
          <a:p>
            <a:pPr eaLnBrk="1" hangingPunct="1"/>
            <a:r>
              <a:rPr lang="en-US" altLang="en-US"/>
              <a:t>Implementing the Model</a:t>
            </a:r>
          </a:p>
        </p:txBody>
      </p:sp>
      <p:sp>
        <p:nvSpPr>
          <p:cNvPr id="88069" name="Rectangle 3"/>
          <p:cNvSpPr>
            <a:spLocks noGrp="1" noChangeArrowheads="1"/>
          </p:cNvSpPr>
          <p:nvPr>
            <p:ph type="body" idx="1"/>
          </p:nvPr>
        </p:nvSpPr>
        <p:spPr/>
        <p:txBody>
          <a:bodyPr/>
          <a:lstStyle/>
          <a:p>
            <a:pPr eaLnBrk="1" hangingPunct="1"/>
            <a:r>
              <a:rPr lang="en-US" altLang="en-US"/>
              <a:t>Since it costs $10 to play a hand, we can continue as long as</a:t>
            </a:r>
            <a:br>
              <a:rPr lang="en-US" altLang="en-US"/>
            </a:br>
            <a:r>
              <a:rPr lang="en-US" altLang="en-US">
                <a:latin typeface="Courier New" panose="02070309020205020404" pitchFamily="49" charset="0"/>
              </a:rPr>
              <a:t>self.money &gt;= 10</a:t>
            </a:r>
            <a:r>
              <a:rPr lang="en-US" altLang="en-US"/>
              <a:t>.</a:t>
            </a:r>
          </a:p>
          <a:p>
            <a:pPr eaLnBrk="1" hangingPunct="1"/>
            <a:r>
              <a:rPr lang="en-US" altLang="en-US"/>
              <a:t>Determining whether the player wants to continue or not must come from the user interface.</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890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ACD99DA-FE3C-4FB3-9F9C-46382EB9A497}" type="slidenum">
              <a:rPr lang="en-US" altLang="en-US"/>
              <a:pPr eaLnBrk="1" hangingPunct="1"/>
              <a:t>131</a:t>
            </a:fld>
            <a:endParaRPr lang="en-US" altLang="en-US"/>
          </a:p>
        </p:txBody>
      </p:sp>
      <p:sp>
        <p:nvSpPr>
          <p:cNvPr id="89092" name="Rectangle 2"/>
          <p:cNvSpPr>
            <a:spLocks noGrp="1" noChangeArrowheads="1"/>
          </p:cNvSpPr>
          <p:nvPr>
            <p:ph type="title"/>
          </p:nvPr>
        </p:nvSpPr>
        <p:spPr/>
        <p:txBody>
          <a:bodyPr/>
          <a:lstStyle/>
          <a:p>
            <a:pPr eaLnBrk="1" hangingPunct="1"/>
            <a:r>
              <a:rPr lang="en-US" altLang="en-US"/>
              <a:t>Implementing the Model</a:t>
            </a:r>
          </a:p>
        </p:txBody>
      </p:sp>
      <p:sp>
        <p:nvSpPr>
          <p:cNvPr id="89093" name="Rectangle 3"/>
          <p:cNvSpPr>
            <a:spLocks noGrp="1" noChangeArrowheads="1"/>
          </p:cNvSpPr>
          <p:nvPr>
            <p:ph type="body" idx="1"/>
          </p:nvPr>
        </p:nvSpPr>
        <p:spPr>
          <a:xfrm>
            <a:off x="304800" y="2017713"/>
            <a:ext cx="11430000" cy="4114800"/>
          </a:xfrm>
        </p:spPr>
        <p:txBody>
          <a:bodyPr/>
          <a:lstStyle/>
          <a:p>
            <a:pPr marL="0" indent="0" eaLnBrk="1" hangingPunct="1">
              <a:buNone/>
            </a:pPr>
            <a:r>
              <a:rPr lang="en-US" altLang="en-US" sz="2400" dirty="0">
                <a:latin typeface="Courier New" panose="02070309020205020404" pitchFamily="49" charset="0"/>
              </a:rPr>
              <a:t> def run(self):</a:t>
            </a:r>
            <a:br>
              <a:rPr lang="en-US" altLang="en-US" sz="2400" dirty="0">
                <a:latin typeface="Courier New" panose="02070309020205020404" pitchFamily="49" charset="0"/>
              </a:rPr>
            </a:br>
            <a:r>
              <a:rPr lang="en-US" altLang="en-US" sz="2400" dirty="0">
                <a:latin typeface="Courier New" panose="02070309020205020404" pitchFamily="49" charset="0"/>
              </a:rPr>
              <a:t>     while </a:t>
            </a:r>
            <a:r>
              <a:rPr lang="en-US" altLang="en-US" sz="2400" dirty="0" err="1">
                <a:latin typeface="Courier New" panose="02070309020205020404" pitchFamily="49" charset="0"/>
              </a:rPr>
              <a:t>self.money</a:t>
            </a:r>
            <a:r>
              <a:rPr lang="en-US" altLang="en-US" sz="2400" dirty="0">
                <a:latin typeface="Courier New" panose="02070309020205020404" pitchFamily="49" charset="0"/>
              </a:rPr>
              <a:t> &gt;= 10 and </a:t>
            </a:r>
            <a:r>
              <a:rPr lang="en-US" altLang="en-US" sz="2400" dirty="0" err="1">
                <a:latin typeface="Courier New" panose="02070309020205020404" pitchFamily="49" charset="0"/>
              </a:rPr>
              <a:t>self.interface.wantToPlay</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self.playRound</a:t>
            </a:r>
            <a:r>
              <a:rPr lang="en-US" altLang="en-US" sz="2400" dirty="0">
                <a:latin typeface="Courier New" panose="02070309020205020404" pitchFamily="49" charset="0"/>
              </a:rPr>
              <a:t>()            </a:t>
            </a:r>
          </a:p>
          <a:p>
            <a:pPr marL="0" indent="0" eaLnBrk="1" hangingPunct="1">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self.interface.close</a:t>
            </a:r>
            <a:r>
              <a:rPr lang="en-US" altLang="en-US" sz="2400" dirty="0">
                <a:latin typeface="Courier New" panose="02070309020205020404" pitchFamily="49" charset="0"/>
              </a:rPr>
              <a:t>()</a:t>
            </a:r>
          </a:p>
          <a:p>
            <a:pPr eaLnBrk="1" hangingPunct="1"/>
            <a:r>
              <a:rPr lang="en-US" altLang="en-US" sz="3000" dirty="0"/>
              <a:t>The </a:t>
            </a:r>
            <a:r>
              <a:rPr lang="en-US" altLang="en-US" sz="3000" dirty="0" err="1">
                <a:latin typeface="Courier New" panose="02070309020205020404" pitchFamily="49" charset="0"/>
              </a:rPr>
              <a:t>interface.close</a:t>
            </a:r>
            <a:r>
              <a:rPr lang="en-US" altLang="en-US" sz="3000" dirty="0">
                <a:latin typeface="Courier New" panose="02070309020205020404" pitchFamily="49" charset="0"/>
              </a:rPr>
              <a:t>()</a:t>
            </a:r>
            <a:r>
              <a:rPr lang="en-US" altLang="en-US" sz="3000" dirty="0"/>
              <a:t> call at the bottom will let us do any necessary clean-up, such as printing a final message, closing graphics windows, etc.</a:t>
            </a:r>
          </a:p>
          <a:p>
            <a:pPr eaLnBrk="1" hangingPunct="1"/>
            <a:r>
              <a:rPr lang="en-US" altLang="en-US" sz="3000" dirty="0"/>
              <a:t>Now we’ll focus on the </a:t>
            </a:r>
            <a:r>
              <a:rPr lang="en-US" altLang="en-US" sz="2800" dirty="0" err="1">
                <a:latin typeface="Courier New" panose="02070309020205020404" pitchFamily="49" charset="0"/>
                <a:cs typeface="Courier New" panose="02070309020205020404" pitchFamily="49" charset="0"/>
              </a:rPr>
              <a:t>playRound</a:t>
            </a:r>
            <a:r>
              <a:rPr lang="en-US" altLang="en-US" sz="3000" dirty="0"/>
              <a:t> method.</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901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7FDB62A3-DF5D-4873-AD4C-FFFCC4FDA876}" type="slidenum">
              <a:rPr lang="en-US" altLang="en-US"/>
              <a:pPr eaLnBrk="1" hangingPunct="1"/>
              <a:t>132</a:t>
            </a:fld>
            <a:endParaRPr lang="en-US" altLang="en-US"/>
          </a:p>
        </p:txBody>
      </p:sp>
      <p:sp>
        <p:nvSpPr>
          <p:cNvPr id="90116" name="Rectangle 2"/>
          <p:cNvSpPr>
            <a:spLocks noGrp="1" noChangeArrowheads="1"/>
          </p:cNvSpPr>
          <p:nvPr>
            <p:ph type="title"/>
          </p:nvPr>
        </p:nvSpPr>
        <p:spPr/>
        <p:txBody>
          <a:bodyPr/>
          <a:lstStyle/>
          <a:p>
            <a:pPr eaLnBrk="1" hangingPunct="1"/>
            <a:r>
              <a:rPr lang="en-US" altLang="en-US"/>
              <a:t>Implementing the Model</a:t>
            </a:r>
          </a:p>
        </p:txBody>
      </p:sp>
      <p:sp>
        <p:nvSpPr>
          <p:cNvPr id="90117" name="Rectangle 3"/>
          <p:cNvSpPr>
            <a:spLocks noGrp="1" noChangeArrowheads="1"/>
          </p:cNvSpPr>
          <p:nvPr>
            <p:ph type="body" idx="1"/>
          </p:nvPr>
        </p:nvSpPr>
        <p:spPr/>
        <p:txBody>
          <a:bodyPr/>
          <a:lstStyle/>
          <a:p>
            <a:pPr eaLnBrk="1" hangingPunct="1"/>
            <a:r>
              <a:rPr lang="en-US" altLang="en-US" dirty="0"/>
              <a:t>Each round consists of a series of rolls. Based on the rolls, the player</a:t>
            </a:r>
            <a:r>
              <a:rPr lang="en-US" altLang="en-US" dirty="0">
                <a:latin typeface="Times New Roman" panose="02020603050405020304" pitchFamily="18" charset="0"/>
              </a:rPr>
              <a:t>’</a:t>
            </a:r>
            <a:r>
              <a:rPr lang="en-US" altLang="en-US" dirty="0"/>
              <a:t>s score will be adjusted.</a:t>
            </a:r>
          </a:p>
          <a:p>
            <a:pPr eaLnBrk="1" hangingPunct="1"/>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playRound</a:t>
            </a:r>
            <a:r>
              <a:rPr lang="en-US" altLang="en-US" sz="2400" dirty="0">
                <a:latin typeface="Courier New" panose="02070309020205020404" pitchFamily="49" charset="0"/>
              </a:rPr>
              <a:t>(self):</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self.money</a:t>
            </a:r>
            <a:r>
              <a:rPr lang="en-US" altLang="en-US" sz="2400" dirty="0">
                <a:latin typeface="Courier New" panose="02070309020205020404" pitchFamily="49" charset="0"/>
              </a:rPr>
              <a:t> = </a:t>
            </a:r>
            <a:r>
              <a:rPr lang="en-US" altLang="en-US" sz="2400" dirty="0" err="1">
                <a:latin typeface="Courier New" panose="02070309020205020404" pitchFamily="49" charset="0"/>
              </a:rPr>
              <a:t>self.money</a:t>
            </a:r>
            <a:r>
              <a:rPr lang="en-US" altLang="en-US" sz="2400" dirty="0">
                <a:latin typeface="Courier New" panose="02070309020205020404" pitchFamily="49" charset="0"/>
              </a:rPr>
              <a:t> – 10</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self.interface.setMoney</a:t>
            </a:r>
            <a:r>
              <a:rPr lang="en-US" altLang="en-US" sz="2400" dirty="0">
                <a:latin typeface="Courier New" panose="02070309020205020404" pitchFamily="49" charset="0"/>
              </a:rPr>
              <a:t>(</a:t>
            </a:r>
            <a:r>
              <a:rPr lang="en-US" altLang="en-US" sz="2400" dirty="0" err="1">
                <a:latin typeface="Courier New" panose="02070309020205020404" pitchFamily="49" charset="0"/>
              </a:rPr>
              <a:t>self.money</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self.doRolls</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result, score = </a:t>
            </a:r>
            <a:r>
              <a:rPr lang="en-US" altLang="en-US" sz="2400" dirty="0" err="1">
                <a:latin typeface="Courier New" panose="02070309020205020404" pitchFamily="49" charset="0"/>
              </a:rPr>
              <a:t>self.dice.score</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self.interface.showResult</a:t>
            </a:r>
            <a:r>
              <a:rPr lang="en-US" altLang="en-US" sz="2400" dirty="0">
                <a:latin typeface="Courier New" panose="02070309020205020404" pitchFamily="49" charset="0"/>
              </a:rPr>
              <a:t>(result, score)</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self.money</a:t>
            </a:r>
            <a:r>
              <a:rPr lang="en-US" altLang="en-US" sz="2400" dirty="0">
                <a:latin typeface="Courier New" panose="02070309020205020404" pitchFamily="49" charset="0"/>
              </a:rPr>
              <a:t> = </a:t>
            </a:r>
            <a:r>
              <a:rPr lang="en-US" altLang="en-US" sz="2400" dirty="0" err="1">
                <a:latin typeface="Courier New" panose="02070309020205020404" pitchFamily="49" charset="0"/>
              </a:rPr>
              <a:t>self.money</a:t>
            </a:r>
            <a:r>
              <a:rPr lang="en-US" altLang="en-US" sz="2400" dirty="0">
                <a:latin typeface="Courier New" panose="02070309020205020404" pitchFamily="49" charset="0"/>
              </a:rPr>
              <a:t> + score</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self.interface.setMoney</a:t>
            </a:r>
            <a:r>
              <a:rPr lang="en-US" altLang="en-US" sz="2400" dirty="0">
                <a:latin typeface="Courier New" panose="02070309020205020404" pitchFamily="49" charset="0"/>
              </a:rPr>
              <a:t>(</a:t>
            </a:r>
            <a:r>
              <a:rPr lang="en-US" altLang="en-US" sz="2400" dirty="0" err="1">
                <a:latin typeface="Courier New" panose="02070309020205020404" pitchFamily="49" charset="0"/>
              </a:rPr>
              <a:t>self.money</a:t>
            </a:r>
            <a:r>
              <a:rPr lang="en-US" altLang="en-US" sz="2400" dirty="0">
                <a:latin typeface="Courier New" panose="02070309020205020404" pitchFamily="49" charset="0"/>
              </a:rPr>
              <a:t>)        </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911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1C64177-6EC7-4A9A-A4B0-C4186EFE08F4}" type="slidenum">
              <a:rPr lang="en-US" altLang="en-US"/>
              <a:pPr eaLnBrk="1" hangingPunct="1"/>
              <a:t>133</a:t>
            </a:fld>
            <a:endParaRPr lang="en-US" altLang="en-US"/>
          </a:p>
        </p:txBody>
      </p:sp>
      <p:sp>
        <p:nvSpPr>
          <p:cNvPr id="91140" name="Rectangle 2"/>
          <p:cNvSpPr>
            <a:spLocks noGrp="1" noChangeArrowheads="1"/>
          </p:cNvSpPr>
          <p:nvPr>
            <p:ph type="title"/>
          </p:nvPr>
        </p:nvSpPr>
        <p:spPr/>
        <p:txBody>
          <a:bodyPr/>
          <a:lstStyle/>
          <a:p>
            <a:pPr eaLnBrk="1" hangingPunct="1"/>
            <a:r>
              <a:rPr lang="en-US" altLang="en-US"/>
              <a:t>Implementing the Model</a:t>
            </a:r>
          </a:p>
        </p:txBody>
      </p:sp>
      <p:sp>
        <p:nvSpPr>
          <p:cNvPr id="91141" name="Rectangle 3"/>
          <p:cNvSpPr>
            <a:spLocks noGrp="1" noChangeArrowheads="1"/>
          </p:cNvSpPr>
          <p:nvPr>
            <p:ph type="body" idx="1"/>
          </p:nvPr>
        </p:nvSpPr>
        <p:spPr/>
        <p:txBody>
          <a:bodyPr/>
          <a:lstStyle/>
          <a:p>
            <a:pPr eaLnBrk="1" hangingPunct="1"/>
            <a:r>
              <a:rPr lang="en-US" altLang="en-US" sz="2800"/>
              <a:t>When new information is to be presented to the user, the proper method from </a:t>
            </a:r>
            <a:r>
              <a:rPr lang="en-US" altLang="en-US" sz="2800">
                <a:latin typeface="Courier New" panose="02070309020205020404" pitchFamily="49" charset="0"/>
              </a:rPr>
              <a:t>interface</a:t>
            </a:r>
            <a:r>
              <a:rPr lang="en-US" altLang="en-US" sz="2800"/>
              <a:t> is invoked.</a:t>
            </a:r>
          </a:p>
          <a:p>
            <a:pPr eaLnBrk="1" hangingPunct="1"/>
            <a:r>
              <a:rPr lang="en-US" altLang="en-US" sz="2800"/>
              <a:t>The $10 fee to play is first deducted, and the interface is updated with the new amount of money remaining.</a:t>
            </a:r>
          </a:p>
          <a:p>
            <a:pPr eaLnBrk="1" hangingPunct="1"/>
            <a:r>
              <a:rPr lang="en-US" altLang="en-US" sz="2800"/>
              <a:t>The program processes a series of rolls (</a:t>
            </a:r>
            <a:r>
              <a:rPr lang="en-US" altLang="en-US" sz="2800">
                <a:latin typeface="Courier New" panose="02070309020205020404" pitchFamily="49" charset="0"/>
              </a:rPr>
              <a:t>doRolls</a:t>
            </a:r>
            <a:r>
              <a:rPr lang="en-US" altLang="en-US" sz="2800"/>
              <a:t>), displays the result, and updates the money.</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921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F87412B-914A-4DA4-8E75-5266F013F186}" type="slidenum">
              <a:rPr lang="en-US" altLang="en-US"/>
              <a:pPr eaLnBrk="1" hangingPunct="1"/>
              <a:t>134</a:t>
            </a:fld>
            <a:endParaRPr lang="en-US" altLang="en-US"/>
          </a:p>
        </p:txBody>
      </p:sp>
      <p:sp>
        <p:nvSpPr>
          <p:cNvPr id="92164" name="Rectangle 2"/>
          <p:cNvSpPr>
            <a:spLocks noGrp="1" noChangeArrowheads="1"/>
          </p:cNvSpPr>
          <p:nvPr>
            <p:ph type="title"/>
          </p:nvPr>
        </p:nvSpPr>
        <p:spPr/>
        <p:txBody>
          <a:bodyPr/>
          <a:lstStyle/>
          <a:p>
            <a:pPr eaLnBrk="1" hangingPunct="1"/>
            <a:r>
              <a:rPr lang="en-US" altLang="en-US"/>
              <a:t>Implementing the Model</a:t>
            </a:r>
          </a:p>
        </p:txBody>
      </p:sp>
      <p:sp>
        <p:nvSpPr>
          <p:cNvPr id="92165" name="Rectangle 3"/>
          <p:cNvSpPr>
            <a:spLocks noGrp="1" noChangeArrowheads="1"/>
          </p:cNvSpPr>
          <p:nvPr>
            <p:ph type="body" idx="1"/>
          </p:nvPr>
        </p:nvSpPr>
        <p:spPr/>
        <p:txBody>
          <a:bodyPr/>
          <a:lstStyle/>
          <a:p>
            <a:pPr eaLnBrk="1" hangingPunct="1"/>
            <a:r>
              <a:rPr lang="en-US" altLang="en-US" sz="2800" dirty="0"/>
              <a:t>Lastly, we need to implement the dice rolling process.</a:t>
            </a:r>
          </a:p>
          <a:p>
            <a:pPr eaLnBrk="1" hangingPunct="1"/>
            <a:r>
              <a:rPr lang="en-US" altLang="en-US" sz="2800" dirty="0"/>
              <a:t>Initially, all the dice are rolled.</a:t>
            </a:r>
          </a:p>
          <a:p>
            <a:pPr eaLnBrk="1" hangingPunct="1"/>
            <a:r>
              <a:rPr lang="en-US" altLang="en-US" sz="2800" dirty="0"/>
              <a:t>Then, we need a loop that continues rolling user-selected dice until either the user quits rolling or the limit of three rolls is reached.</a:t>
            </a:r>
          </a:p>
          <a:p>
            <a:pPr eaLnBrk="1" hangingPunct="1"/>
            <a:r>
              <a:rPr lang="en-US" altLang="en-US" sz="2800" dirty="0">
                <a:latin typeface="Courier New" panose="02070309020205020404" pitchFamily="49" charset="0"/>
              </a:rPr>
              <a:t>rolls</a:t>
            </a:r>
            <a:r>
              <a:rPr lang="en-US" altLang="en-US" sz="2800" dirty="0"/>
              <a:t> keeps track of how many times the dice have been rolled.</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931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4EE3CF6-AFB4-4D3F-AB44-43ADCF2B1489}" type="slidenum">
              <a:rPr lang="en-US" altLang="en-US"/>
              <a:pPr eaLnBrk="1" hangingPunct="1"/>
              <a:t>135</a:t>
            </a:fld>
            <a:endParaRPr lang="en-US" altLang="en-US"/>
          </a:p>
        </p:txBody>
      </p:sp>
      <p:sp>
        <p:nvSpPr>
          <p:cNvPr id="93188" name="Rectangle 2"/>
          <p:cNvSpPr>
            <a:spLocks noGrp="1" noChangeArrowheads="1"/>
          </p:cNvSpPr>
          <p:nvPr>
            <p:ph type="title"/>
          </p:nvPr>
        </p:nvSpPr>
        <p:spPr/>
        <p:txBody>
          <a:bodyPr/>
          <a:lstStyle/>
          <a:p>
            <a:pPr eaLnBrk="1" hangingPunct="1"/>
            <a:r>
              <a:rPr lang="en-US" altLang="en-US"/>
              <a:t>Implementing the Model</a:t>
            </a:r>
          </a:p>
        </p:txBody>
      </p:sp>
      <p:sp>
        <p:nvSpPr>
          <p:cNvPr id="93189" name="Rectangle 3"/>
          <p:cNvSpPr>
            <a:spLocks noGrp="1" noChangeArrowheads="1"/>
          </p:cNvSpPr>
          <p:nvPr>
            <p:ph type="body" idx="1"/>
          </p:nvPr>
        </p:nvSpPr>
        <p:spPr/>
        <p:txBody>
          <a:bodyPr/>
          <a:lstStyle/>
          <a:p>
            <a:pPr eaLnBrk="1" hangingPunct="1">
              <a:lnSpc>
                <a:spcPct val="80000"/>
              </a:lnSpc>
            </a:pP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doRolls</a:t>
            </a:r>
            <a:r>
              <a:rPr lang="en-US" altLang="en-US" sz="2400" dirty="0">
                <a:latin typeface="Courier New" panose="02070309020205020404" pitchFamily="49" charset="0"/>
              </a:rPr>
              <a:t>(self):</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self.dice.rollAll</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roll = 1</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self.interface.setDice</a:t>
            </a:r>
            <a:r>
              <a:rPr lang="en-US" altLang="en-US" sz="2400" dirty="0">
                <a:latin typeface="Courier New" panose="02070309020205020404" pitchFamily="49" charset="0"/>
              </a:rPr>
              <a:t>(</a:t>
            </a:r>
            <a:r>
              <a:rPr lang="en-US" altLang="en-US" sz="2400" dirty="0" err="1">
                <a:latin typeface="Courier New" panose="02070309020205020404" pitchFamily="49" charset="0"/>
              </a:rPr>
              <a:t>self.dice.values</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toRoll</a:t>
            </a:r>
            <a:r>
              <a:rPr lang="en-US" altLang="en-US" sz="2400" dirty="0">
                <a:latin typeface="Courier New" panose="02070309020205020404" pitchFamily="49" charset="0"/>
              </a:rPr>
              <a:t> = </a:t>
            </a:r>
            <a:r>
              <a:rPr lang="en-US" altLang="en-US" sz="2400" dirty="0" err="1">
                <a:latin typeface="Courier New" panose="02070309020205020404" pitchFamily="49" charset="0"/>
              </a:rPr>
              <a:t>self.interface.chooseDice</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while roll &lt; 3 and </a:t>
            </a:r>
            <a:r>
              <a:rPr lang="en-US" altLang="en-US" sz="2400" dirty="0" err="1">
                <a:latin typeface="Courier New" panose="02070309020205020404" pitchFamily="49" charset="0"/>
              </a:rPr>
              <a:t>toRoll</a:t>
            </a:r>
            <a:r>
              <a:rPr lang="en-US" altLang="en-US" sz="2400" dirty="0">
                <a:latin typeface="Courier New" panose="02070309020205020404" pitchFamily="49" charset="0"/>
              </a:rPr>
              <a:t> != []:</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self.dice.roll</a:t>
            </a:r>
            <a:r>
              <a:rPr lang="en-US" altLang="en-US" sz="2400" dirty="0">
                <a:latin typeface="Courier New" panose="02070309020205020404" pitchFamily="49" charset="0"/>
              </a:rPr>
              <a:t>(</a:t>
            </a:r>
            <a:r>
              <a:rPr lang="en-US" altLang="en-US" sz="2400" dirty="0" err="1">
                <a:latin typeface="Courier New" panose="02070309020205020404" pitchFamily="49" charset="0"/>
              </a:rPr>
              <a:t>toRoll</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roll = roll + 1</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self.interface.setDice</a:t>
            </a:r>
            <a:r>
              <a:rPr lang="en-US" altLang="en-US" sz="2400" dirty="0">
                <a:latin typeface="Courier New" panose="02070309020205020404" pitchFamily="49" charset="0"/>
              </a:rPr>
              <a:t>(</a:t>
            </a:r>
            <a:r>
              <a:rPr lang="en-US" altLang="en-US" sz="2400" dirty="0" err="1">
                <a:latin typeface="Courier New" panose="02070309020205020404" pitchFamily="49" charset="0"/>
              </a:rPr>
              <a:t>self.dice.values</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if roll &lt; 3:</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toRoll</a:t>
            </a:r>
            <a:r>
              <a:rPr lang="en-US" altLang="en-US" sz="2400" dirty="0">
                <a:latin typeface="Courier New" panose="02070309020205020404" pitchFamily="49" charset="0"/>
              </a:rPr>
              <a:t> = </a:t>
            </a:r>
            <a:r>
              <a:rPr lang="en-US" altLang="en-US" sz="2400" dirty="0" err="1">
                <a:latin typeface="Courier New" panose="02070309020205020404" pitchFamily="49" charset="0"/>
              </a:rPr>
              <a:t>self.interface.chooseDice</a:t>
            </a:r>
            <a:r>
              <a:rPr lang="en-US" altLang="en-US" sz="2400" dirty="0">
                <a:latin typeface="Courier New" panose="02070309020205020404" pitchFamily="49" charset="0"/>
              </a:rPr>
              <a:t>()</a:t>
            </a:r>
          </a:p>
          <a:p>
            <a:pPr eaLnBrk="1" hangingPunct="1">
              <a:lnSpc>
                <a:spcPct val="80000"/>
              </a:lnSpc>
            </a:pPr>
            <a:r>
              <a:rPr lang="en-US" altLang="en-US" sz="2800" dirty="0"/>
              <a:t>Whew! We’ve completed the basic functions of our interactive poker program.</a:t>
            </a:r>
          </a:p>
          <a:p>
            <a:pPr eaLnBrk="1" hangingPunct="1">
              <a:lnSpc>
                <a:spcPct val="80000"/>
              </a:lnSpc>
            </a:pPr>
            <a:r>
              <a:rPr lang="en-US" altLang="en-US" sz="2800" dirty="0"/>
              <a:t>We can’t test it yet because we don’t have a user interface…</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942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E3EBFEE7-7E07-42C7-AEAA-C8B2E8F8B5CD}" type="slidenum">
              <a:rPr lang="en-US" altLang="en-US"/>
              <a:pPr eaLnBrk="1" hangingPunct="1"/>
              <a:t>136</a:t>
            </a:fld>
            <a:endParaRPr lang="en-US" altLang="en-US"/>
          </a:p>
        </p:txBody>
      </p:sp>
      <p:sp>
        <p:nvSpPr>
          <p:cNvPr id="94212" name="Rectangle 2"/>
          <p:cNvSpPr>
            <a:spLocks noGrp="1" noChangeArrowheads="1"/>
          </p:cNvSpPr>
          <p:nvPr>
            <p:ph type="title"/>
          </p:nvPr>
        </p:nvSpPr>
        <p:spPr/>
        <p:txBody>
          <a:bodyPr/>
          <a:lstStyle/>
          <a:p>
            <a:pPr eaLnBrk="1" hangingPunct="1"/>
            <a:r>
              <a:rPr lang="en-US" altLang="en-US"/>
              <a:t>A Text-Based UI</a:t>
            </a:r>
          </a:p>
        </p:txBody>
      </p:sp>
      <p:sp>
        <p:nvSpPr>
          <p:cNvPr id="94213" name="Rectangle 3"/>
          <p:cNvSpPr>
            <a:spLocks noGrp="1" noChangeArrowheads="1"/>
          </p:cNvSpPr>
          <p:nvPr>
            <p:ph type="body" idx="1"/>
          </p:nvPr>
        </p:nvSpPr>
        <p:spPr/>
        <p:txBody>
          <a:bodyPr/>
          <a:lstStyle/>
          <a:p>
            <a:pPr eaLnBrk="1" hangingPunct="1">
              <a:lnSpc>
                <a:spcPct val="90000"/>
              </a:lnSpc>
            </a:pPr>
            <a:r>
              <a:rPr lang="en-US" altLang="en-US"/>
              <a:t>In the process of designing </a:t>
            </a:r>
            <a:r>
              <a:rPr lang="en-US" altLang="en-US">
                <a:latin typeface="Courier New" panose="02070309020205020404" pitchFamily="49" charset="0"/>
              </a:rPr>
              <a:t>PokerApp</a:t>
            </a:r>
            <a:r>
              <a:rPr lang="en-US" altLang="en-US"/>
              <a:t>, we also developed a specification for a generic </a:t>
            </a:r>
            <a:r>
              <a:rPr lang="en-US" altLang="en-US">
                <a:latin typeface="Courier New" panose="02070309020205020404" pitchFamily="49" charset="0"/>
              </a:rPr>
              <a:t>PokerInterface</a:t>
            </a:r>
            <a:r>
              <a:rPr lang="en-US" altLang="en-US"/>
              <a:t> class.</a:t>
            </a:r>
          </a:p>
          <a:p>
            <a:pPr eaLnBrk="1" hangingPunct="1">
              <a:lnSpc>
                <a:spcPct val="90000"/>
              </a:lnSpc>
            </a:pPr>
            <a:r>
              <a:rPr lang="en-US" altLang="en-US"/>
              <a:t>The interface must support methods for displaying information </a:t>
            </a:r>
            <a:r>
              <a:rPr lang="en-US" altLang="en-US">
                <a:latin typeface="Times New Roman" panose="02020603050405020304" pitchFamily="18" charset="0"/>
              </a:rPr>
              <a:t>–</a:t>
            </a:r>
            <a:endParaRPr lang="en-US" altLang="en-US"/>
          </a:p>
          <a:p>
            <a:pPr lvl="1" eaLnBrk="1" hangingPunct="1">
              <a:lnSpc>
                <a:spcPct val="90000"/>
              </a:lnSpc>
            </a:pPr>
            <a:r>
              <a:rPr lang="en-US" altLang="en-US">
                <a:latin typeface="Courier New" panose="02070309020205020404" pitchFamily="49" charset="0"/>
              </a:rPr>
              <a:t>setMoney</a:t>
            </a:r>
          </a:p>
          <a:p>
            <a:pPr lvl="1" eaLnBrk="1" hangingPunct="1">
              <a:lnSpc>
                <a:spcPct val="90000"/>
              </a:lnSpc>
            </a:pPr>
            <a:r>
              <a:rPr lang="en-US" altLang="en-US">
                <a:latin typeface="Courier New" panose="02070309020205020404" pitchFamily="49" charset="0"/>
              </a:rPr>
              <a:t>setDice</a:t>
            </a:r>
          </a:p>
          <a:p>
            <a:pPr lvl="1" eaLnBrk="1" hangingPunct="1">
              <a:lnSpc>
                <a:spcPct val="90000"/>
              </a:lnSpc>
            </a:pPr>
            <a:r>
              <a:rPr lang="en-US" altLang="en-US">
                <a:latin typeface="Courier New" panose="02070309020205020404" pitchFamily="49" charset="0"/>
              </a:rPr>
              <a:t>showResult</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952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6E368A9-31BB-40AF-A8F6-8C0FAE6EF8BA}" type="slidenum">
              <a:rPr lang="en-US" altLang="en-US"/>
              <a:pPr eaLnBrk="1" hangingPunct="1"/>
              <a:t>137</a:t>
            </a:fld>
            <a:endParaRPr lang="en-US" altLang="en-US"/>
          </a:p>
        </p:txBody>
      </p:sp>
      <p:sp>
        <p:nvSpPr>
          <p:cNvPr id="95236" name="Rectangle 2"/>
          <p:cNvSpPr>
            <a:spLocks noGrp="1" noChangeArrowheads="1"/>
          </p:cNvSpPr>
          <p:nvPr>
            <p:ph type="title"/>
          </p:nvPr>
        </p:nvSpPr>
        <p:spPr/>
        <p:txBody>
          <a:bodyPr/>
          <a:lstStyle/>
          <a:p>
            <a:pPr eaLnBrk="1" hangingPunct="1"/>
            <a:r>
              <a:rPr lang="en-US" altLang="en-US"/>
              <a:t>A Text-Based UI</a:t>
            </a:r>
          </a:p>
        </p:txBody>
      </p:sp>
      <p:sp>
        <p:nvSpPr>
          <p:cNvPr id="95237" name="Rectangle 3"/>
          <p:cNvSpPr>
            <a:spLocks noGrp="1" noChangeArrowheads="1"/>
          </p:cNvSpPr>
          <p:nvPr>
            <p:ph type="body" idx="1"/>
          </p:nvPr>
        </p:nvSpPr>
        <p:spPr/>
        <p:txBody>
          <a:bodyPr/>
          <a:lstStyle/>
          <a:p>
            <a:pPr eaLnBrk="1" hangingPunct="1"/>
            <a:r>
              <a:rPr lang="en-US" altLang="en-US" sz="2800"/>
              <a:t>It also must have methods that allow input from the user </a:t>
            </a:r>
            <a:r>
              <a:rPr lang="en-US" altLang="en-US" sz="2800">
                <a:latin typeface="Times New Roman" panose="02020603050405020304" pitchFamily="18" charset="0"/>
              </a:rPr>
              <a:t>–</a:t>
            </a:r>
            <a:endParaRPr lang="en-US" altLang="en-US" sz="2800"/>
          </a:p>
          <a:p>
            <a:pPr lvl="1" eaLnBrk="1" hangingPunct="1"/>
            <a:r>
              <a:rPr lang="en-US" altLang="en-US" sz="2400">
                <a:latin typeface="Courier New" panose="02070309020205020404" pitchFamily="49" charset="0"/>
              </a:rPr>
              <a:t>wantToPlay</a:t>
            </a:r>
          </a:p>
          <a:p>
            <a:pPr lvl="1" eaLnBrk="1" hangingPunct="1"/>
            <a:r>
              <a:rPr lang="en-US" altLang="en-US" sz="2400">
                <a:latin typeface="Courier New" panose="02070309020205020404" pitchFamily="49" charset="0"/>
              </a:rPr>
              <a:t>chooseDice</a:t>
            </a:r>
          </a:p>
          <a:p>
            <a:pPr eaLnBrk="1" hangingPunct="1"/>
            <a:r>
              <a:rPr lang="en-US" altLang="en-US" sz="2800"/>
              <a:t>These methods can be implemented in many different ways, producing programs that look quite different, even while the underlying model, </a:t>
            </a:r>
            <a:r>
              <a:rPr lang="en-US" altLang="en-US" sz="2800">
                <a:latin typeface="Courier New" panose="02070309020205020404" pitchFamily="49" charset="0"/>
              </a:rPr>
              <a:t>PokerApp</a:t>
            </a:r>
            <a:r>
              <a:rPr lang="en-US" altLang="en-US" sz="2800"/>
              <a:t>, remains the same.</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962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899591B9-9942-43EA-9651-8264C7884B24}" type="slidenum">
              <a:rPr lang="en-US" altLang="en-US"/>
              <a:pPr eaLnBrk="1" hangingPunct="1"/>
              <a:t>138</a:t>
            </a:fld>
            <a:endParaRPr lang="en-US" altLang="en-US"/>
          </a:p>
        </p:txBody>
      </p:sp>
      <p:sp>
        <p:nvSpPr>
          <p:cNvPr id="96260" name="Rectangle 2"/>
          <p:cNvSpPr>
            <a:spLocks noGrp="1" noChangeArrowheads="1"/>
          </p:cNvSpPr>
          <p:nvPr>
            <p:ph type="title"/>
          </p:nvPr>
        </p:nvSpPr>
        <p:spPr/>
        <p:txBody>
          <a:bodyPr/>
          <a:lstStyle/>
          <a:p>
            <a:pPr eaLnBrk="1" hangingPunct="1"/>
            <a:r>
              <a:rPr lang="en-US" altLang="en-US"/>
              <a:t>A Text-Based UI</a:t>
            </a:r>
          </a:p>
        </p:txBody>
      </p:sp>
      <p:sp>
        <p:nvSpPr>
          <p:cNvPr id="96261" name="Rectangle 3"/>
          <p:cNvSpPr>
            <a:spLocks noGrp="1" noChangeArrowheads="1"/>
          </p:cNvSpPr>
          <p:nvPr>
            <p:ph type="body" idx="1"/>
          </p:nvPr>
        </p:nvSpPr>
        <p:spPr/>
        <p:txBody>
          <a:bodyPr/>
          <a:lstStyle/>
          <a:p>
            <a:pPr eaLnBrk="1" hangingPunct="1"/>
            <a:r>
              <a:rPr lang="en-US" altLang="en-US"/>
              <a:t>Graphical interfaces are usually more complicated to build, so we might want to build a text-based interface first for testing and debugging purposes.</a:t>
            </a:r>
          </a:p>
          <a:p>
            <a:pPr eaLnBrk="1" hangingPunct="1"/>
            <a:r>
              <a:rPr lang="en-US" altLang="en-US"/>
              <a:t>We can tweak the </a:t>
            </a:r>
            <a:r>
              <a:rPr lang="en-US" altLang="en-US">
                <a:latin typeface="Courier New" panose="02070309020205020404" pitchFamily="49" charset="0"/>
              </a:rPr>
              <a:t>PokerApp</a:t>
            </a:r>
            <a:r>
              <a:rPr lang="en-US" altLang="en-US"/>
              <a:t> class so that the user interface is supplied as a parameter to the constructor.</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972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B600AAF-282F-4C31-B4C5-4CC08ABD0965}" type="slidenum">
              <a:rPr lang="en-US" altLang="en-US"/>
              <a:pPr eaLnBrk="1" hangingPunct="1"/>
              <a:t>139</a:t>
            </a:fld>
            <a:endParaRPr lang="en-US" altLang="en-US"/>
          </a:p>
        </p:txBody>
      </p:sp>
      <p:sp>
        <p:nvSpPr>
          <p:cNvPr id="97284" name="Rectangle 2"/>
          <p:cNvSpPr>
            <a:spLocks noGrp="1" noChangeArrowheads="1"/>
          </p:cNvSpPr>
          <p:nvPr>
            <p:ph type="title"/>
          </p:nvPr>
        </p:nvSpPr>
        <p:spPr/>
        <p:txBody>
          <a:bodyPr/>
          <a:lstStyle/>
          <a:p>
            <a:pPr eaLnBrk="1" hangingPunct="1"/>
            <a:r>
              <a:rPr lang="en-US" altLang="en-US"/>
              <a:t>A Text-Based UI</a:t>
            </a:r>
          </a:p>
        </p:txBody>
      </p:sp>
      <p:sp>
        <p:nvSpPr>
          <p:cNvPr id="97285" name="Rectangle 3"/>
          <p:cNvSpPr>
            <a:spLocks noGrp="1" noChangeArrowheads="1"/>
          </p:cNvSpPr>
          <p:nvPr>
            <p:ph type="body" idx="1"/>
          </p:nvPr>
        </p:nvSpPr>
        <p:spPr/>
        <p:txBody>
          <a:bodyPr/>
          <a:lstStyle/>
          <a:p>
            <a:pPr eaLnBrk="1" hangingPunct="1">
              <a:lnSpc>
                <a:spcPct val="90000"/>
              </a:lnSpc>
            </a:pP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__</a:t>
            </a:r>
            <a:r>
              <a:rPr lang="en-US" altLang="en-US" sz="2400" dirty="0" err="1">
                <a:latin typeface="Courier New" panose="02070309020205020404" pitchFamily="49" charset="0"/>
              </a:rPr>
              <a:t>init</a:t>
            </a:r>
            <a:r>
              <a:rPr lang="en-US" altLang="en-US" sz="2400" dirty="0">
                <a:latin typeface="Courier New" panose="02070309020205020404" pitchFamily="49" charset="0"/>
              </a:rPr>
              <a:t>__(self, interface):</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self.dice</a:t>
            </a:r>
            <a:r>
              <a:rPr lang="en-US" altLang="en-US" sz="2400" dirty="0">
                <a:latin typeface="Courier New" panose="02070309020205020404" pitchFamily="49" charset="0"/>
              </a:rPr>
              <a:t> = Dice()</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self.money</a:t>
            </a:r>
            <a:r>
              <a:rPr lang="en-US" altLang="en-US" sz="2400" dirty="0">
                <a:latin typeface="Courier New" panose="02070309020205020404" pitchFamily="49" charset="0"/>
              </a:rPr>
              <a:t> = 100</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self.interface</a:t>
            </a:r>
            <a:r>
              <a:rPr lang="en-US" altLang="en-US" sz="2400" dirty="0">
                <a:latin typeface="Courier New" panose="02070309020205020404" pitchFamily="49" charset="0"/>
              </a:rPr>
              <a:t> = interface</a:t>
            </a:r>
          </a:p>
          <a:p>
            <a:pPr eaLnBrk="1" hangingPunct="1">
              <a:lnSpc>
                <a:spcPct val="90000"/>
              </a:lnSpc>
            </a:pPr>
            <a:r>
              <a:rPr lang="en-US" altLang="en-US" dirty="0"/>
              <a:t>By setting the interface up as a parameter, we can easily use different interfaces with our poker program.</a:t>
            </a:r>
          </a:p>
          <a:p>
            <a:pPr eaLnBrk="1" hangingPunct="1">
              <a:lnSpc>
                <a:spcPct val="90000"/>
              </a:lnSpc>
            </a:pPr>
            <a:r>
              <a:rPr lang="en-US" altLang="en-US" dirty="0"/>
              <a:t>Here’s a bare-bones text-based interface: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EAD5C75-79D8-4A07-937B-72C18403EFAB}" type="slidenum">
              <a:rPr lang="en-US" altLang="en-US"/>
              <a:pPr eaLnBrk="1" hangingPunct="1"/>
              <a:t>14</a:t>
            </a:fld>
            <a:endParaRPr lang="en-US" altLang="en-US"/>
          </a:p>
        </p:txBody>
      </p:sp>
      <p:sp>
        <p:nvSpPr>
          <p:cNvPr id="18436" name="Rectangle 2"/>
          <p:cNvSpPr>
            <a:spLocks noGrp="1" noChangeArrowheads="1"/>
          </p:cNvSpPr>
          <p:nvPr>
            <p:ph type="title"/>
          </p:nvPr>
        </p:nvSpPr>
        <p:spPr/>
        <p:txBody>
          <a:bodyPr/>
          <a:lstStyle/>
          <a:p>
            <a:pPr eaLnBrk="1" hangingPunct="1"/>
            <a:r>
              <a:rPr lang="en-US" altLang="en-US"/>
              <a:t>The Process of OOD</a:t>
            </a:r>
          </a:p>
        </p:txBody>
      </p:sp>
      <p:sp>
        <p:nvSpPr>
          <p:cNvPr id="18437" name="Rectangle 3"/>
          <p:cNvSpPr>
            <a:spLocks noGrp="1" noChangeArrowheads="1"/>
          </p:cNvSpPr>
          <p:nvPr>
            <p:ph type="body" idx="1"/>
          </p:nvPr>
        </p:nvSpPr>
        <p:spPr/>
        <p:txBody>
          <a:bodyPr/>
          <a:lstStyle/>
          <a:p>
            <a:pPr marL="971550" lvl="1" indent="-514350" eaLnBrk="1" hangingPunct="1">
              <a:lnSpc>
                <a:spcPct val="90000"/>
              </a:lnSpc>
              <a:buFont typeface="+mj-lt"/>
              <a:buAutoNum type="arabicPeriod" startAt="6"/>
            </a:pPr>
            <a:r>
              <a:rPr lang="en-US" altLang="en-US" i="1" dirty="0"/>
              <a:t>Try out alternatives</a:t>
            </a:r>
          </a:p>
          <a:p>
            <a:pPr lvl="2" eaLnBrk="1" hangingPunct="1">
              <a:lnSpc>
                <a:spcPct val="90000"/>
              </a:lnSpc>
            </a:pPr>
            <a:r>
              <a:rPr lang="en-US" altLang="en-US" dirty="0"/>
              <a:t>Don</a:t>
            </a:r>
            <a:r>
              <a:rPr lang="en-US" altLang="en-US" dirty="0">
                <a:latin typeface="Times New Roman" panose="02020603050405020304" pitchFamily="18" charset="0"/>
              </a:rPr>
              <a:t>’</a:t>
            </a:r>
            <a:r>
              <a:rPr lang="en-US" altLang="en-US" dirty="0"/>
              <a:t>t be afraid to scrap an approach that doesn</a:t>
            </a:r>
            <a:r>
              <a:rPr lang="en-US" altLang="en-US" dirty="0">
                <a:latin typeface="Times New Roman" panose="02020603050405020304" pitchFamily="18" charset="0"/>
              </a:rPr>
              <a:t>’</a:t>
            </a:r>
            <a:r>
              <a:rPr lang="en-US" altLang="en-US" dirty="0"/>
              <a:t>t seem to be working, or to follow an idea and see where it leads. Good design involves a lot of trial and error!</a:t>
            </a:r>
          </a:p>
          <a:p>
            <a:pPr lvl="2" eaLnBrk="1" hangingPunct="1">
              <a:lnSpc>
                <a:spcPct val="90000"/>
              </a:lnSpc>
            </a:pPr>
            <a:r>
              <a:rPr lang="en-US" altLang="en-US" dirty="0"/>
              <a:t>When you look at the programs of others, you are looking at finished work, not the process used to get there.</a:t>
            </a:r>
          </a:p>
          <a:p>
            <a:pPr lvl="2" eaLnBrk="1" hangingPunct="1">
              <a:lnSpc>
                <a:spcPct val="90000"/>
              </a:lnSpc>
            </a:pPr>
            <a:r>
              <a:rPr lang="en-US" altLang="en-US" dirty="0"/>
              <a:t>Well-designed programs are probably not the result of a first try. As Fred Brooks said, </a:t>
            </a:r>
            <a:r>
              <a:rPr lang="en-US" altLang="en-US" dirty="0">
                <a:latin typeface="Times New Roman" panose="02020603050405020304" pitchFamily="18" charset="0"/>
              </a:rPr>
              <a:t>“</a:t>
            </a:r>
            <a:r>
              <a:rPr lang="en-US" altLang="en-US" dirty="0"/>
              <a:t>Plan to throw one away.</a:t>
            </a:r>
            <a:r>
              <a:rPr lang="en-US" altLang="en-US" dirty="0">
                <a:latin typeface="Times New Roman" panose="02020603050405020304" pitchFamily="18" charset="0"/>
              </a:rPr>
              <a:t>”</a:t>
            </a:r>
            <a:endParaRPr lang="en-US" alt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983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B6006FB4-DBE5-4973-9355-7748B89A3563}" type="slidenum">
              <a:rPr lang="en-US" altLang="en-US"/>
              <a:pPr eaLnBrk="1" hangingPunct="1"/>
              <a:t>140</a:t>
            </a:fld>
            <a:endParaRPr lang="en-US" altLang="en-US"/>
          </a:p>
        </p:txBody>
      </p:sp>
      <p:sp>
        <p:nvSpPr>
          <p:cNvPr id="98308" name="Rectangle 2"/>
          <p:cNvSpPr>
            <a:spLocks noGrp="1" noChangeArrowheads="1"/>
          </p:cNvSpPr>
          <p:nvPr>
            <p:ph type="title"/>
          </p:nvPr>
        </p:nvSpPr>
        <p:spPr/>
        <p:txBody>
          <a:bodyPr/>
          <a:lstStyle/>
          <a:p>
            <a:pPr eaLnBrk="1" hangingPunct="1"/>
            <a:r>
              <a:rPr lang="en-US" altLang="en-US"/>
              <a:t>A Text-Based UI</a:t>
            </a:r>
          </a:p>
        </p:txBody>
      </p:sp>
      <p:sp>
        <p:nvSpPr>
          <p:cNvPr id="98309" name="Rectangle 3"/>
          <p:cNvSpPr>
            <a:spLocks noGrp="1" noChangeArrowheads="1"/>
          </p:cNvSpPr>
          <p:nvPr>
            <p:ph type="body" idx="1"/>
          </p:nvPr>
        </p:nvSpPr>
        <p:spPr/>
        <p:txBody>
          <a:bodyPr/>
          <a:lstStyle/>
          <a:p>
            <a:pPr marL="0" indent="0" eaLnBrk="1" hangingPunct="1">
              <a:lnSpc>
                <a:spcPct val="80000"/>
              </a:lnSpc>
              <a:buNone/>
            </a:pPr>
            <a:r>
              <a:rPr lang="en-US" altLang="en-US" sz="2000" dirty="0">
                <a:latin typeface="Courier New" panose="02070309020205020404" pitchFamily="49" charset="0"/>
              </a:rPr>
              <a:t># textinter.py</a:t>
            </a:r>
            <a:br>
              <a:rPr lang="en-US" altLang="en-US" sz="2000" dirty="0">
                <a:latin typeface="Courier New" panose="02070309020205020404" pitchFamily="49" charset="0"/>
              </a:rPr>
            </a:br>
            <a:br>
              <a:rPr lang="en-US" altLang="en-US" sz="2000" dirty="0">
                <a:latin typeface="Courier New" panose="02070309020205020404" pitchFamily="49" charset="0"/>
              </a:rPr>
            </a:br>
            <a:r>
              <a:rPr lang="en-US" altLang="en-US" sz="2000" dirty="0">
                <a:latin typeface="Courier New" panose="02070309020205020404" pitchFamily="49" charset="0"/>
              </a:rPr>
              <a:t>class </a:t>
            </a:r>
            <a:r>
              <a:rPr lang="en-US" altLang="en-US" sz="2000" dirty="0" err="1">
                <a:latin typeface="Courier New" panose="02070309020205020404" pitchFamily="49" charset="0"/>
              </a:rPr>
              <a:t>TextInterface</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def __</a:t>
            </a:r>
            <a:r>
              <a:rPr lang="en-US" altLang="en-US" sz="2000" dirty="0" err="1">
                <a:latin typeface="Courier New" panose="02070309020205020404" pitchFamily="49" charset="0"/>
              </a:rPr>
              <a:t>init</a:t>
            </a:r>
            <a:r>
              <a:rPr lang="en-US" altLang="en-US" sz="2000" dirty="0">
                <a:latin typeface="Courier New" panose="02070309020205020404" pitchFamily="49" charset="0"/>
              </a:rPr>
              <a:t>__(self):</a:t>
            </a:r>
            <a:br>
              <a:rPr lang="en-US" altLang="en-US" sz="2000" dirty="0">
                <a:latin typeface="Courier New" panose="02070309020205020404" pitchFamily="49" charset="0"/>
              </a:rPr>
            </a:br>
            <a:r>
              <a:rPr lang="en-US" altLang="en-US" sz="2000" dirty="0">
                <a:latin typeface="Courier New" panose="02070309020205020404" pitchFamily="49" charset="0"/>
              </a:rPr>
              <a:t>        print("Welcome to video poker.")</a:t>
            </a:r>
            <a:br>
              <a:rPr lang="en-US" altLang="en-US" sz="2000" dirty="0">
                <a:latin typeface="Courier New" panose="02070309020205020404" pitchFamily="49" charset="0"/>
              </a:rPr>
            </a:br>
            <a:br>
              <a:rPr lang="en-US" altLang="en-US" sz="2000" dirty="0">
                <a:latin typeface="Courier New" panose="02070309020205020404" pitchFamily="49" charset="0"/>
              </a:rPr>
            </a:br>
            <a:r>
              <a:rPr lang="en-US" altLang="en-US" sz="2000" dirty="0">
                <a:latin typeface="Courier New" panose="02070309020205020404" pitchFamily="49" charset="0"/>
              </a:rPr>
              <a:t>    def </a:t>
            </a:r>
            <a:r>
              <a:rPr lang="en-US" altLang="en-US" sz="2000" dirty="0" err="1">
                <a:latin typeface="Courier New" panose="02070309020205020404" pitchFamily="49" charset="0"/>
              </a:rPr>
              <a:t>setMoney</a:t>
            </a:r>
            <a:r>
              <a:rPr lang="en-US" altLang="en-US" sz="2000" dirty="0">
                <a:latin typeface="Courier New" panose="02070309020205020404" pitchFamily="49" charset="0"/>
              </a:rPr>
              <a:t>(self, amt):</a:t>
            </a:r>
            <a:br>
              <a:rPr lang="en-US" altLang="en-US" sz="2000" dirty="0">
                <a:latin typeface="Courier New" panose="02070309020205020404" pitchFamily="49" charset="0"/>
              </a:rPr>
            </a:br>
            <a:r>
              <a:rPr lang="en-US" altLang="en-US" sz="2000" dirty="0">
                <a:latin typeface="Courier New" panose="02070309020205020404" pitchFamily="49" charset="0"/>
              </a:rPr>
              <a:t>        print(</a:t>
            </a:r>
            <a:r>
              <a:rPr lang="en-US" altLang="en-US" sz="2000" dirty="0" err="1">
                <a:latin typeface="Courier New" panose="02070309020205020404" pitchFamily="49" charset="0"/>
              </a:rPr>
              <a:t>f"You</a:t>
            </a:r>
            <a:r>
              <a:rPr lang="en-US" altLang="en-US" sz="2000" dirty="0">
                <a:latin typeface="Courier New" panose="02070309020205020404" pitchFamily="49" charset="0"/>
              </a:rPr>
              <a:t> currently have ${amt}.")</a:t>
            </a:r>
            <a:br>
              <a:rPr lang="en-US" altLang="en-US" sz="2000" dirty="0">
                <a:latin typeface="Courier New" panose="02070309020205020404" pitchFamily="49" charset="0"/>
              </a:rPr>
            </a:br>
            <a:r>
              <a:rPr lang="en-US" altLang="en-US" sz="2000" dirty="0">
                <a:latin typeface="Courier New" panose="02070309020205020404" pitchFamily="49" charset="0"/>
              </a:rPr>
              <a:t>        </a:t>
            </a:r>
            <a:br>
              <a:rPr lang="en-US" altLang="en-US" sz="2000" dirty="0">
                <a:latin typeface="Courier New" panose="02070309020205020404" pitchFamily="49" charset="0"/>
              </a:rPr>
            </a:br>
            <a:r>
              <a:rPr lang="en-US" altLang="en-US" sz="2000" dirty="0">
                <a:latin typeface="Courier New" panose="02070309020205020404" pitchFamily="49" charset="0"/>
              </a:rPr>
              <a:t>    def </a:t>
            </a:r>
            <a:r>
              <a:rPr lang="en-US" altLang="en-US" sz="2000" dirty="0" err="1">
                <a:latin typeface="Courier New" panose="02070309020205020404" pitchFamily="49" charset="0"/>
              </a:rPr>
              <a:t>setDice</a:t>
            </a:r>
            <a:r>
              <a:rPr lang="en-US" altLang="en-US" sz="2000" dirty="0">
                <a:latin typeface="Courier New" panose="02070309020205020404" pitchFamily="49" charset="0"/>
              </a:rPr>
              <a:t>(self, values):</a:t>
            </a:r>
            <a:br>
              <a:rPr lang="en-US" altLang="en-US" sz="2000" dirty="0">
                <a:latin typeface="Courier New" panose="02070309020205020404" pitchFamily="49" charset="0"/>
              </a:rPr>
            </a:br>
            <a:r>
              <a:rPr lang="en-US" altLang="en-US" sz="2000" dirty="0">
                <a:latin typeface="Courier New" panose="02070309020205020404" pitchFamily="49" charset="0"/>
              </a:rPr>
              <a:t>        print("Dice:", values)</a:t>
            </a:r>
            <a:br>
              <a:rPr lang="en-US" altLang="en-US" sz="2000" dirty="0">
                <a:latin typeface="Courier New" panose="02070309020205020404" pitchFamily="49" charset="0"/>
              </a:rPr>
            </a:br>
            <a:br>
              <a:rPr lang="en-US" altLang="en-US" sz="2000" dirty="0">
                <a:latin typeface="Courier New" panose="02070309020205020404" pitchFamily="49" charset="0"/>
              </a:rPr>
            </a:br>
            <a:r>
              <a:rPr lang="en-US" altLang="en-US" sz="2000" dirty="0">
                <a:latin typeface="Courier New" panose="02070309020205020404" pitchFamily="49" charset="0"/>
              </a:rPr>
              <a:t>    def </a:t>
            </a:r>
            <a:r>
              <a:rPr lang="en-US" altLang="en-US" sz="2000" dirty="0" err="1">
                <a:latin typeface="Courier New" panose="02070309020205020404" pitchFamily="49" charset="0"/>
              </a:rPr>
              <a:t>wantToPlay</a:t>
            </a:r>
            <a:r>
              <a:rPr lang="en-US" altLang="en-US" sz="2000" dirty="0">
                <a:latin typeface="Courier New" panose="02070309020205020404" pitchFamily="49" charset="0"/>
              </a:rPr>
              <a:t>(self):</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ans</a:t>
            </a:r>
            <a:r>
              <a:rPr lang="en-US" altLang="en-US" sz="2000" dirty="0">
                <a:latin typeface="Courier New" panose="02070309020205020404" pitchFamily="49" charset="0"/>
              </a:rPr>
              <a:t> = input("Do you wish to try your luck? ")</a:t>
            </a:r>
            <a:br>
              <a:rPr lang="en-US" altLang="en-US" sz="2000" dirty="0">
                <a:latin typeface="Courier New" panose="02070309020205020404" pitchFamily="49" charset="0"/>
              </a:rPr>
            </a:br>
            <a:r>
              <a:rPr lang="en-US" altLang="en-US" sz="2000" dirty="0">
                <a:latin typeface="Courier New" panose="02070309020205020404" pitchFamily="49" charset="0"/>
              </a:rPr>
              <a:t>        return </a:t>
            </a:r>
            <a:r>
              <a:rPr lang="en-US" altLang="en-US" sz="2000" dirty="0" err="1">
                <a:latin typeface="Courier New" panose="02070309020205020404" pitchFamily="49" charset="0"/>
              </a:rPr>
              <a:t>ans</a:t>
            </a:r>
            <a:r>
              <a:rPr lang="en-US" altLang="en-US" sz="2000" dirty="0">
                <a:latin typeface="Courier New" panose="02070309020205020404" pitchFamily="49" charset="0"/>
              </a:rPr>
              <a:t>[0] in "</a:t>
            </a:r>
            <a:r>
              <a:rPr lang="en-US" altLang="en-US" sz="2000" dirty="0" err="1">
                <a:latin typeface="Courier New" panose="02070309020205020404" pitchFamily="49" charset="0"/>
              </a:rPr>
              <a:t>yY</a:t>
            </a:r>
            <a:r>
              <a:rPr lang="en-US" altLang="en-US" sz="2000" dirty="0">
                <a:latin typeface="Courier New" panose="02070309020205020404" pitchFamily="49" charset="0"/>
              </a:rPr>
              <a:t>"</a:t>
            </a:r>
            <a:br>
              <a:rPr lang="en-US" altLang="en-US" sz="2000" dirty="0">
                <a:latin typeface="Courier New" panose="02070309020205020404" pitchFamily="49" charset="0"/>
              </a:rPr>
            </a:b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close(self):</a:t>
            </a:r>
            <a:br>
              <a:rPr lang="en-US" altLang="en-US" sz="2000" dirty="0">
                <a:latin typeface="Courier New" panose="02070309020205020404" pitchFamily="49" charset="0"/>
              </a:rPr>
            </a:br>
            <a:r>
              <a:rPr lang="en-US" altLang="en-US" sz="2000" dirty="0">
                <a:latin typeface="Courier New" panose="02070309020205020404" pitchFamily="49" charset="0"/>
              </a:rPr>
              <a:t>        print("\</a:t>
            </a:r>
            <a:r>
              <a:rPr lang="en-US" altLang="en-US" sz="2000" dirty="0" err="1">
                <a:latin typeface="Courier New" panose="02070309020205020404" pitchFamily="49" charset="0"/>
              </a:rPr>
              <a:t>nThanks</a:t>
            </a:r>
            <a:r>
              <a:rPr lang="en-US" altLang="en-US" sz="2000" dirty="0">
                <a:latin typeface="Courier New" panose="02070309020205020404" pitchFamily="49" charset="0"/>
              </a:rPr>
              <a:t> for playing!")</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993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E12D8724-72F6-4C9B-93DA-01A0AB2C7D18}" type="slidenum">
              <a:rPr lang="en-US" altLang="en-US"/>
              <a:pPr eaLnBrk="1" hangingPunct="1"/>
              <a:t>141</a:t>
            </a:fld>
            <a:endParaRPr lang="en-US" altLang="en-US"/>
          </a:p>
        </p:txBody>
      </p:sp>
      <p:sp>
        <p:nvSpPr>
          <p:cNvPr id="99332" name="Rectangle 2"/>
          <p:cNvSpPr>
            <a:spLocks noGrp="1" noChangeArrowheads="1"/>
          </p:cNvSpPr>
          <p:nvPr>
            <p:ph type="title"/>
          </p:nvPr>
        </p:nvSpPr>
        <p:spPr/>
        <p:txBody>
          <a:bodyPr/>
          <a:lstStyle/>
          <a:p>
            <a:pPr eaLnBrk="1" hangingPunct="1"/>
            <a:r>
              <a:rPr lang="en-US" altLang="en-US"/>
              <a:t>A Text-Based UI</a:t>
            </a:r>
          </a:p>
        </p:txBody>
      </p:sp>
      <p:sp>
        <p:nvSpPr>
          <p:cNvPr id="99333" name="Rectangle 3"/>
          <p:cNvSpPr>
            <a:spLocks noGrp="1" noChangeArrowheads="1"/>
          </p:cNvSpPr>
          <p:nvPr>
            <p:ph type="body" idx="1"/>
          </p:nvPr>
        </p:nvSpPr>
        <p:spPr>
          <a:xfrm>
            <a:off x="487628" y="2209800"/>
            <a:ext cx="11170972" cy="4114800"/>
          </a:xfrm>
        </p:spPr>
        <p:txBody>
          <a:bodyPr/>
          <a:lstStyle/>
          <a:p>
            <a:pPr marL="0" indent="0" eaLnBrk="1" hangingPunct="1">
              <a:lnSpc>
                <a:spcPct val="80000"/>
              </a:lnSpc>
              <a:buNone/>
            </a:pPr>
            <a:r>
              <a:rPr lang="en-US" altLang="en-US" sz="2000" dirty="0">
                <a:latin typeface="Courier New" panose="02070309020205020404" pitchFamily="49" charset="0"/>
              </a:rPr>
              <a:t> def </a:t>
            </a:r>
            <a:r>
              <a:rPr lang="en-US" altLang="en-US" sz="2000" dirty="0" err="1">
                <a:latin typeface="Courier New" panose="02070309020205020404" pitchFamily="49" charset="0"/>
              </a:rPr>
              <a:t>showResult</a:t>
            </a:r>
            <a:r>
              <a:rPr lang="en-US" altLang="en-US" sz="2000" dirty="0">
                <a:latin typeface="Courier New" panose="02070309020205020404" pitchFamily="49" charset="0"/>
              </a:rPr>
              <a:t>(self, msg, score):</a:t>
            </a:r>
            <a:br>
              <a:rPr lang="en-US" altLang="en-US" sz="2000" dirty="0">
                <a:latin typeface="Courier New" panose="02070309020205020404" pitchFamily="49" charset="0"/>
              </a:rPr>
            </a:br>
            <a:r>
              <a:rPr lang="en-US" altLang="en-US" sz="2000" dirty="0">
                <a:latin typeface="Courier New" panose="02070309020205020404" pitchFamily="49" charset="0"/>
              </a:rPr>
              <a:t>     print(f"{msg}. You win ${score}.")</a:t>
            </a:r>
            <a:br>
              <a:rPr lang="en-US" altLang="en-US" sz="2000" dirty="0">
                <a:latin typeface="Courier New" panose="02070309020205020404" pitchFamily="49" charset="0"/>
              </a:rPr>
            </a:br>
            <a:br>
              <a:rPr lang="en-US" altLang="en-US" sz="2000" dirty="0">
                <a:latin typeface="Courier New" panose="02070309020205020404" pitchFamily="49" charset="0"/>
              </a:rPr>
            </a:br>
            <a:r>
              <a:rPr lang="en-US" altLang="en-US" sz="2000" dirty="0">
                <a:latin typeface="Courier New" panose="02070309020205020404" pitchFamily="49" charset="0"/>
              </a:rPr>
              <a:t> def </a:t>
            </a:r>
            <a:r>
              <a:rPr lang="en-US" altLang="en-US" sz="2000" dirty="0" err="1">
                <a:latin typeface="Courier New" panose="02070309020205020404" pitchFamily="49" charset="0"/>
              </a:rPr>
              <a:t>chooseDice</a:t>
            </a:r>
            <a:r>
              <a:rPr lang="en-US" altLang="en-US" sz="2000" dirty="0">
                <a:latin typeface="Courier New" panose="02070309020205020404" pitchFamily="49" charset="0"/>
              </a:rPr>
              <a:t>(self):</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instr</a:t>
            </a:r>
            <a:r>
              <a:rPr lang="en-US" altLang="en-US" sz="2000" dirty="0">
                <a:latin typeface="Courier New" panose="02070309020205020404" pitchFamily="49" charset="0"/>
              </a:rPr>
              <a:t> = input("Enter which dice to roll (&lt;Enter&gt; to stop): ")</a:t>
            </a:r>
          </a:p>
          <a:p>
            <a:pPr marL="0" indent="0" eaLnBrk="1" hangingPunct="1">
              <a:lnSpc>
                <a:spcPct val="80000"/>
              </a:lnSpc>
              <a:buNone/>
            </a:pPr>
            <a:r>
              <a:rPr lang="en-US" altLang="en-US" sz="2000" dirty="0">
                <a:latin typeface="Courier New" panose="02070309020205020404" pitchFamily="49" charset="0"/>
              </a:rPr>
              <a:t>     indexes = [int[x] </a:t>
            </a:r>
            <a:r>
              <a:rPr lang="en-US" altLang="en-US" sz="2000" dirty="0" err="1">
                <a:latin typeface="Courier New" panose="02070309020205020404" pitchFamily="49" charset="0"/>
              </a:rPr>
              <a:t>fpr</a:t>
            </a:r>
            <a:r>
              <a:rPr lang="en-US" altLang="en-US" sz="2000" dirty="0">
                <a:latin typeface="Courier New" panose="02070309020205020404" pitchFamily="49" charset="0"/>
              </a:rPr>
              <a:t> x in in </a:t>
            </a:r>
            <a:r>
              <a:rPr lang="en-US" altLang="en-US" sz="2000" dirty="0" err="1">
                <a:latin typeface="Courier New" panose="02070309020205020404" pitchFamily="49" charset="0"/>
              </a:rPr>
              <a:t>str.split</a:t>
            </a:r>
            <a:r>
              <a:rPr lang="en-US" altLang="en-US" sz="2000" dirty="0">
                <a:latin typeface="Courier New" panose="02070309020205020404" pitchFamily="49" charset="0"/>
              </a:rPr>
              <a:t>()]</a:t>
            </a:r>
          </a:p>
          <a:p>
            <a:pPr marL="0" indent="0" eaLnBrk="1" hangingPunct="1">
              <a:lnSpc>
                <a:spcPct val="80000"/>
              </a:lnSpc>
              <a:buNone/>
            </a:pPr>
            <a:r>
              <a:rPr lang="en-US" altLang="en-US" sz="2000" dirty="0">
                <a:latin typeface="Courier New" panose="02070309020205020404" pitchFamily="49" charset="0"/>
              </a:rPr>
              <a:t>     return indexes</a:t>
            </a:r>
            <a:endParaRPr lang="en-US" altLang="en-US" sz="1200" dirty="0">
              <a:latin typeface="Courier New" panose="02070309020205020404" pitchFamily="49" charset="0"/>
            </a:endParaRPr>
          </a:p>
          <a:p>
            <a:pPr eaLnBrk="1" hangingPunct="1">
              <a:lnSpc>
                <a:spcPct val="80000"/>
              </a:lnSpc>
            </a:pPr>
            <a:r>
              <a:rPr lang="en-US" altLang="en-US" sz="2400" dirty="0"/>
              <a:t>Using this interface, we can test our </a:t>
            </a:r>
            <a:r>
              <a:rPr lang="en-US" altLang="en-US" sz="2400" dirty="0" err="1">
                <a:latin typeface="Courier New" panose="02070309020205020404" pitchFamily="49" charset="0"/>
              </a:rPr>
              <a:t>PokerApp</a:t>
            </a:r>
            <a:r>
              <a:rPr lang="en-US" altLang="en-US" sz="2400" dirty="0"/>
              <a:t> program. Here’s a complete program:</a:t>
            </a:r>
            <a:br>
              <a:rPr lang="en-US" altLang="en-US" sz="2400" dirty="0"/>
            </a:br>
            <a:br>
              <a:rPr lang="en-US" altLang="en-US" sz="2800" dirty="0"/>
            </a:br>
            <a:r>
              <a:rPr lang="en-US" altLang="en-US" sz="2000" dirty="0">
                <a:latin typeface="Courier New" panose="02070309020205020404" pitchFamily="49" charset="0"/>
              </a:rPr>
              <a:t>from </a:t>
            </a:r>
            <a:r>
              <a:rPr lang="en-US" altLang="en-US" sz="2000" dirty="0" err="1">
                <a:latin typeface="Courier New" panose="02070309020205020404" pitchFamily="49" charset="0"/>
              </a:rPr>
              <a:t>pokerapp</a:t>
            </a:r>
            <a:r>
              <a:rPr lang="en-US" altLang="en-US" sz="2000" dirty="0">
                <a:latin typeface="Courier New" panose="02070309020205020404" pitchFamily="49" charset="0"/>
              </a:rPr>
              <a:t> import </a:t>
            </a:r>
            <a:r>
              <a:rPr lang="en-US" altLang="en-US" sz="2000" dirty="0" err="1">
                <a:latin typeface="Courier New" panose="02070309020205020404" pitchFamily="49" charset="0"/>
              </a:rPr>
              <a:t>PokerApp</a:t>
            </a:r>
            <a:br>
              <a:rPr lang="en-US" altLang="en-US" sz="2000" dirty="0">
                <a:latin typeface="Courier New" panose="02070309020205020404" pitchFamily="49" charset="0"/>
              </a:rPr>
            </a:br>
            <a:r>
              <a:rPr lang="en-US" altLang="en-US" sz="2000" dirty="0">
                <a:latin typeface="Courier New" panose="02070309020205020404" pitchFamily="49" charset="0"/>
              </a:rPr>
              <a:t>from </a:t>
            </a:r>
            <a:r>
              <a:rPr lang="en-US" altLang="en-US" sz="2000" dirty="0" err="1">
                <a:latin typeface="Courier New" panose="02070309020205020404" pitchFamily="49" charset="0"/>
              </a:rPr>
              <a:t>textinter</a:t>
            </a:r>
            <a:r>
              <a:rPr lang="en-US" altLang="en-US" sz="2000" dirty="0">
                <a:latin typeface="Courier New" panose="02070309020205020404" pitchFamily="49" charset="0"/>
              </a:rPr>
              <a:t> import </a:t>
            </a:r>
            <a:r>
              <a:rPr lang="en-US" altLang="en-US" sz="2000" dirty="0" err="1">
                <a:latin typeface="Courier New" panose="02070309020205020404" pitchFamily="49" charset="0"/>
              </a:rPr>
              <a:t>TextInterface</a:t>
            </a:r>
            <a:br>
              <a:rPr lang="en-US" altLang="en-US" sz="2000" dirty="0">
                <a:latin typeface="Courier New" panose="02070309020205020404" pitchFamily="49" charset="0"/>
              </a:rPr>
            </a:br>
            <a:br>
              <a:rPr lang="en-US" altLang="en-US" sz="2000" dirty="0">
                <a:latin typeface="Courier New" panose="02070309020205020404" pitchFamily="49" charset="0"/>
              </a:rPr>
            </a:br>
            <a:r>
              <a:rPr lang="en-US" altLang="en-US" sz="2000" dirty="0">
                <a:latin typeface="Courier New" panose="02070309020205020404" pitchFamily="49" charset="0"/>
              </a:rPr>
              <a:t>inter = </a:t>
            </a:r>
            <a:r>
              <a:rPr lang="en-US" altLang="en-US" sz="2000" dirty="0" err="1">
                <a:latin typeface="Courier New" panose="02070309020205020404" pitchFamily="49" charset="0"/>
              </a:rPr>
              <a:t>TextInterface</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app = </a:t>
            </a:r>
            <a:r>
              <a:rPr lang="en-US" altLang="en-US" sz="2000" dirty="0" err="1">
                <a:latin typeface="Courier New" panose="02070309020205020404" pitchFamily="49" charset="0"/>
              </a:rPr>
              <a:t>PokerApp</a:t>
            </a:r>
            <a:r>
              <a:rPr lang="en-US" altLang="en-US" sz="2000" dirty="0">
                <a:latin typeface="Courier New" panose="02070309020205020404" pitchFamily="49" charset="0"/>
              </a:rPr>
              <a:t>(inter)</a:t>
            </a:r>
            <a:br>
              <a:rPr lang="en-US" altLang="en-US" sz="2000" dirty="0">
                <a:latin typeface="Courier New" panose="02070309020205020404" pitchFamily="49" charset="0"/>
              </a:rPr>
            </a:br>
            <a:r>
              <a:rPr lang="en-US" altLang="en-US" sz="2000" dirty="0" err="1">
                <a:latin typeface="Courier New" panose="02070309020205020404" pitchFamily="49" charset="0"/>
              </a:rPr>
              <a:t>app.run</a:t>
            </a:r>
            <a:r>
              <a:rPr lang="en-US" altLang="en-US" sz="2000" dirty="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800" dirty="0">
              <a:latin typeface="Courier New" panose="02070309020205020404" pitchFamily="49"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003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2340012F-2708-45EA-A127-EF7CC3830A6D}" type="slidenum">
              <a:rPr lang="en-US" altLang="en-US"/>
              <a:pPr eaLnBrk="1" hangingPunct="1"/>
              <a:t>142</a:t>
            </a:fld>
            <a:endParaRPr lang="en-US" altLang="en-US"/>
          </a:p>
        </p:txBody>
      </p:sp>
      <p:sp>
        <p:nvSpPr>
          <p:cNvPr id="100356" name="Rectangle 2"/>
          <p:cNvSpPr>
            <a:spLocks noGrp="1" noChangeArrowheads="1"/>
          </p:cNvSpPr>
          <p:nvPr>
            <p:ph type="title"/>
          </p:nvPr>
        </p:nvSpPr>
        <p:spPr/>
        <p:txBody>
          <a:bodyPr/>
          <a:lstStyle/>
          <a:p>
            <a:pPr eaLnBrk="1" hangingPunct="1"/>
            <a:r>
              <a:rPr lang="en-US" altLang="en-US"/>
              <a:t>A Text-Based UI</a:t>
            </a:r>
          </a:p>
        </p:txBody>
      </p:sp>
      <p:sp>
        <p:nvSpPr>
          <p:cNvPr id="100357"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400" dirty="0">
                <a:latin typeface="Courier New" panose="02070309020205020404" pitchFamily="49" charset="0"/>
              </a:rPr>
              <a:t>Welcome to video poker.</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Do you wish to try your luck? y</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You currently have $90.</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Dice: [6, 4, 1, 1, 6]</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Enter which dice to roll (&lt;Enter&gt; to stop): 0 4</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Dice: [6, 3, 1, 1, 6]</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Enter which dice to roll (&lt;Enter&gt; to stop): 1</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Dice: [6, 4, 1, 1, 6]</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Two Pairs. You win $5.</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You currently have $95.</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Do you wish to try your luck? y</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You currently have $85.</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Dice: [5, 1, 3, 6, 4]</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Enter which dice to roll (&lt;Enter&gt; to stop): 1</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Dice: [5, 2, 3, 6, 4]</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Enter which dice to roll (&lt;Enter&gt; to stop): </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Straight. You win $20.</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You currently have $105.</a:t>
            </a: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Do you wish to try your luck? n</a:t>
            </a:r>
          </a:p>
          <a:p>
            <a:pPr eaLnBrk="1" hangingPunct="1">
              <a:lnSpc>
                <a:spcPct val="80000"/>
              </a:lnSpc>
              <a:buFont typeface="Wingdings" panose="05000000000000000000" pitchFamily="2" charset="2"/>
              <a:buNone/>
            </a:pPr>
            <a:endParaRPr lang="en-US" altLang="en-US" sz="14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400" dirty="0">
                <a:latin typeface="Courier New" panose="02070309020205020404" pitchFamily="49" charset="0"/>
              </a:rPr>
              <a:t>Thanks for playing!</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013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F778F5B-AFBB-4847-A019-F79DC33360B2}" type="slidenum">
              <a:rPr lang="en-US" altLang="en-US"/>
              <a:pPr eaLnBrk="1" hangingPunct="1"/>
              <a:t>143</a:t>
            </a:fld>
            <a:endParaRPr lang="en-US" altLang="en-US"/>
          </a:p>
        </p:txBody>
      </p:sp>
      <p:sp>
        <p:nvSpPr>
          <p:cNvPr id="101380" name="Rectangle 2"/>
          <p:cNvSpPr>
            <a:spLocks noGrp="1" noChangeArrowheads="1"/>
          </p:cNvSpPr>
          <p:nvPr>
            <p:ph type="title"/>
          </p:nvPr>
        </p:nvSpPr>
        <p:spPr/>
        <p:txBody>
          <a:bodyPr/>
          <a:lstStyle/>
          <a:p>
            <a:pPr eaLnBrk="1" hangingPunct="1"/>
            <a:r>
              <a:rPr lang="en-US" altLang="en-US"/>
              <a:t>Developing a GUI</a:t>
            </a:r>
          </a:p>
        </p:txBody>
      </p:sp>
      <p:sp>
        <p:nvSpPr>
          <p:cNvPr id="101381" name="Rectangle 3"/>
          <p:cNvSpPr>
            <a:spLocks noGrp="1" noChangeArrowheads="1"/>
          </p:cNvSpPr>
          <p:nvPr>
            <p:ph type="body" idx="1"/>
          </p:nvPr>
        </p:nvSpPr>
        <p:spPr/>
        <p:txBody>
          <a:bodyPr/>
          <a:lstStyle/>
          <a:p>
            <a:pPr eaLnBrk="1" hangingPunct="1"/>
            <a:r>
              <a:rPr lang="en-US" altLang="en-US"/>
              <a:t>Now that we</a:t>
            </a:r>
            <a:r>
              <a:rPr lang="en-US" altLang="en-US">
                <a:latin typeface="Times New Roman" panose="02020603050405020304" pitchFamily="18" charset="0"/>
              </a:rPr>
              <a:t>’</a:t>
            </a:r>
            <a:r>
              <a:rPr lang="en-US" altLang="en-US"/>
              <a:t>ve verified that our program works, we can start work on the GUI user interface.</a:t>
            </a:r>
          </a:p>
          <a:p>
            <a:pPr eaLnBrk="1" hangingPunct="1"/>
            <a:r>
              <a:rPr lang="en-US" altLang="en-US"/>
              <a:t>This new interface will support the various methods found in the text-based version, and will likely have additional helper methods.</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024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5B29F2E-CC1C-49B6-97AD-B83EE7ADBFA5}" type="slidenum">
              <a:rPr lang="en-US" altLang="en-US"/>
              <a:pPr eaLnBrk="1" hangingPunct="1"/>
              <a:t>144</a:t>
            </a:fld>
            <a:endParaRPr lang="en-US" altLang="en-US"/>
          </a:p>
        </p:txBody>
      </p:sp>
      <p:sp>
        <p:nvSpPr>
          <p:cNvPr id="102404" name="Rectangle 2"/>
          <p:cNvSpPr>
            <a:spLocks noGrp="1" noChangeArrowheads="1"/>
          </p:cNvSpPr>
          <p:nvPr>
            <p:ph type="title"/>
          </p:nvPr>
        </p:nvSpPr>
        <p:spPr/>
        <p:txBody>
          <a:bodyPr/>
          <a:lstStyle/>
          <a:p>
            <a:pPr eaLnBrk="1" hangingPunct="1"/>
            <a:r>
              <a:rPr lang="en-US" altLang="en-US"/>
              <a:t>Developing a GUI</a:t>
            </a:r>
          </a:p>
        </p:txBody>
      </p:sp>
      <p:sp>
        <p:nvSpPr>
          <p:cNvPr id="102405" name="Rectangle 3"/>
          <p:cNvSpPr>
            <a:spLocks noGrp="1" noChangeArrowheads="1"/>
          </p:cNvSpPr>
          <p:nvPr>
            <p:ph type="body" idx="1"/>
          </p:nvPr>
        </p:nvSpPr>
        <p:spPr/>
        <p:txBody>
          <a:bodyPr/>
          <a:lstStyle/>
          <a:p>
            <a:pPr eaLnBrk="1" hangingPunct="1"/>
            <a:r>
              <a:rPr lang="en-US" altLang="en-US" sz="2800"/>
              <a:t>Requirements</a:t>
            </a:r>
          </a:p>
          <a:p>
            <a:pPr lvl="1" eaLnBrk="1" hangingPunct="1"/>
            <a:r>
              <a:rPr lang="en-US" altLang="en-US" sz="2400"/>
              <a:t>The faces of the dice and the current score will be continuously displayed.</a:t>
            </a:r>
          </a:p>
          <a:p>
            <a:pPr lvl="1" eaLnBrk="1" hangingPunct="1"/>
            <a:r>
              <a:rPr lang="en-US" altLang="en-US" sz="2400"/>
              <a:t>The </a:t>
            </a:r>
            <a:r>
              <a:rPr lang="en-US" altLang="en-US" sz="2400">
                <a:latin typeface="Courier New" panose="02070309020205020404" pitchFamily="49" charset="0"/>
              </a:rPr>
              <a:t>setDice</a:t>
            </a:r>
            <a:r>
              <a:rPr lang="en-US" altLang="en-US" sz="2400"/>
              <a:t> and </a:t>
            </a:r>
            <a:r>
              <a:rPr lang="en-US" altLang="en-US" sz="2400">
                <a:latin typeface="Courier New" panose="02070309020205020404" pitchFamily="49" charset="0"/>
              </a:rPr>
              <a:t>setMoney</a:t>
            </a:r>
            <a:r>
              <a:rPr lang="en-US" altLang="en-US" sz="2400"/>
              <a:t> methods will be used to change these displays.</a:t>
            </a:r>
          </a:p>
          <a:p>
            <a:pPr lvl="1" eaLnBrk="1" hangingPunct="1"/>
            <a:r>
              <a:rPr lang="en-US" altLang="en-US" sz="2400"/>
              <a:t>We have one output method, </a:t>
            </a:r>
            <a:r>
              <a:rPr lang="en-US" altLang="en-US" sz="2400">
                <a:latin typeface="Courier New" panose="02070309020205020404" pitchFamily="49" charset="0"/>
              </a:rPr>
              <a:t>showResult</a:t>
            </a:r>
            <a:r>
              <a:rPr lang="en-US" altLang="en-US" sz="2400"/>
              <a:t>. One way we can display this information is at the bottom of the window, in what is sometimes called a </a:t>
            </a:r>
            <a:r>
              <a:rPr lang="en-US" altLang="en-US" sz="2400" i="1"/>
              <a:t>status bar</a:t>
            </a:r>
            <a:r>
              <a:rPr lang="en-US" altLang="en-US" sz="2400"/>
              <a:t>.</a:t>
            </a:r>
          </a:p>
          <a:p>
            <a:pPr eaLnBrk="1" hangingPunct="1"/>
            <a:endParaRPr lang="en-US" altLang="en-US" sz="280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034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23FAB056-1F0F-4153-BA16-F3BB58255E19}" type="slidenum">
              <a:rPr lang="en-US" altLang="en-US"/>
              <a:pPr eaLnBrk="1" hangingPunct="1"/>
              <a:t>145</a:t>
            </a:fld>
            <a:endParaRPr lang="en-US" altLang="en-US"/>
          </a:p>
        </p:txBody>
      </p:sp>
      <p:sp>
        <p:nvSpPr>
          <p:cNvPr id="103428" name="Rectangle 2"/>
          <p:cNvSpPr>
            <a:spLocks noGrp="1" noChangeArrowheads="1"/>
          </p:cNvSpPr>
          <p:nvPr>
            <p:ph type="title"/>
          </p:nvPr>
        </p:nvSpPr>
        <p:spPr/>
        <p:txBody>
          <a:bodyPr/>
          <a:lstStyle/>
          <a:p>
            <a:pPr eaLnBrk="1" hangingPunct="1"/>
            <a:r>
              <a:rPr lang="en-US" altLang="en-US"/>
              <a:t>Developing a GUI</a:t>
            </a:r>
          </a:p>
        </p:txBody>
      </p:sp>
      <p:sp>
        <p:nvSpPr>
          <p:cNvPr id="103429" name="Rectangle 3"/>
          <p:cNvSpPr>
            <a:spLocks noGrp="1" noChangeArrowheads="1"/>
          </p:cNvSpPr>
          <p:nvPr>
            <p:ph type="body" idx="1"/>
          </p:nvPr>
        </p:nvSpPr>
        <p:spPr/>
        <p:txBody>
          <a:bodyPr/>
          <a:lstStyle/>
          <a:p>
            <a:pPr lvl="1" eaLnBrk="1" hangingPunct="1">
              <a:lnSpc>
                <a:spcPct val="90000"/>
              </a:lnSpc>
            </a:pPr>
            <a:r>
              <a:rPr lang="en-US" altLang="en-US"/>
              <a:t>We can use buttons to get information from the user.</a:t>
            </a:r>
          </a:p>
          <a:p>
            <a:pPr lvl="1" eaLnBrk="1" hangingPunct="1">
              <a:lnSpc>
                <a:spcPct val="90000"/>
              </a:lnSpc>
            </a:pPr>
            <a:r>
              <a:rPr lang="en-US" altLang="en-US"/>
              <a:t>In </a:t>
            </a:r>
            <a:r>
              <a:rPr lang="en-US" altLang="en-US">
                <a:latin typeface="Courier New" panose="02070309020205020404" pitchFamily="49" charset="0"/>
              </a:rPr>
              <a:t>wantToPlay</a:t>
            </a:r>
            <a:r>
              <a:rPr lang="en-US" altLang="en-US"/>
              <a:t>, the user can choose between rolling the dice or quitting by selecting the </a:t>
            </a:r>
            <a:r>
              <a:rPr lang="en-US" altLang="en-US">
                <a:latin typeface="Times New Roman" panose="02020603050405020304" pitchFamily="18" charset="0"/>
              </a:rPr>
              <a:t>“</a:t>
            </a:r>
            <a:r>
              <a:rPr lang="en-US" altLang="en-US"/>
              <a:t>Roll Dice</a:t>
            </a:r>
            <a:r>
              <a:rPr lang="en-US" altLang="en-US">
                <a:latin typeface="Times New Roman" panose="02020603050405020304" pitchFamily="18" charset="0"/>
              </a:rPr>
              <a:t>”</a:t>
            </a:r>
            <a:r>
              <a:rPr lang="en-US" altLang="en-US"/>
              <a:t> or </a:t>
            </a:r>
            <a:r>
              <a:rPr lang="en-US" altLang="en-US">
                <a:latin typeface="Times New Roman" panose="02020603050405020304" pitchFamily="18" charset="0"/>
              </a:rPr>
              <a:t>“</a:t>
            </a:r>
            <a:r>
              <a:rPr lang="en-US" altLang="en-US"/>
              <a:t>Quit</a:t>
            </a:r>
            <a:r>
              <a:rPr lang="en-US" altLang="en-US">
                <a:latin typeface="Times New Roman" panose="02020603050405020304" pitchFamily="18" charset="0"/>
              </a:rPr>
              <a:t>”</a:t>
            </a:r>
            <a:r>
              <a:rPr lang="en-US" altLang="en-US"/>
              <a:t> buttons.</a:t>
            </a:r>
          </a:p>
          <a:p>
            <a:pPr lvl="1" eaLnBrk="1" hangingPunct="1">
              <a:lnSpc>
                <a:spcPct val="90000"/>
              </a:lnSpc>
            </a:pPr>
            <a:r>
              <a:rPr lang="en-US" altLang="en-US"/>
              <a:t>To implement </a:t>
            </a:r>
            <a:r>
              <a:rPr lang="en-US" altLang="en-US">
                <a:latin typeface="Courier New" panose="02070309020205020404" pitchFamily="49" charset="0"/>
              </a:rPr>
              <a:t>chooseDice</a:t>
            </a:r>
            <a:r>
              <a:rPr lang="en-US" altLang="en-US"/>
              <a:t>, we could have a button to push for each die to be rolled. When done selecting the dice to roll, the </a:t>
            </a:r>
            <a:r>
              <a:rPr lang="en-US" altLang="en-US">
                <a:latin typeface="Times New Roman" panose="02020603050405020304" pitchFamily="18" charset="0"/>
              </a:rPr>
              <a:t>“</a:t>
            </a:r>
            <a:r>
              <a:rPr lang="en-US" altLang="en-US"/>
              <a:t>Roll Dice</a:t>
            </a:r>
            <a:r>
              <a:rPr lang="en-US" altLang="en-US">
                <a:latin typeface="Times New Roman" panose="02020603050405020304" pitchFamily="18" charset="0"/>
              </a:rPr>
              <a:t>”</a:t>
            </a:r>
            <a:r>
              <a:rPr lang="en-US" altLang="en-US"/>
              <a:t> button could be pushed.</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044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2BC222FF-29EA-4DED-BA18-C1568B190822}" type="slidenum">
              <a:rPr lang="en-US" altLang="en-US"/>
              <a:pPr eaLnBrk="1" hangingPunct="1"/>
              <a:t>146</a:t>
            </a:fld>
            <a:endParaRPr lang="en-US" altLang="en-US"/>
          </a:p>
        </p:txBody>
      </p:sp>
      <p:sp>
        <p:nvSpPr>
          <p:cNvPr id="104452" name="Rectangle 2"/>
          <p:cNvSpPr>
            <a:spLocks noGrp="1" noChangeArrowheads="1"/>
          </p:cNvSpPr>
          <p:nvPr>
            <p:ph type="title"/>
          </p:nvPr>
        </p:nvSpPr>
        <p:spPr/>
        <p:txBody>
          <a:bodyPr/>
          <a:lstStyle/>
          <a:p>
            <a:pPr eaLnBrk="1" hangingPunct="1"/>
            <a:r>
              <a:rPr lang="en-US" altLang="en-US"/>
              <a:t>Developing a GUI</a:t>
            </a:r>
          </a:p>
        </p:txBody>
      </p:sp>
      <p:sp>
        <p:nvSpPr>
          <p:cNvPr id="104453" name="Rectangle 3"/>
          <p:cNvSpPr>
            <a:spLocks noGrp="1" noChangeArrowheads="1"/>
          </p:cNvSpPr>
          <p:nvPr>
            <p:ph type="body" idx="1"/>
          </p:nvPr>
        </p:nvSpPr>
        <p:spPr/>
        <p:txBody>
          <a:bodyPr/>
          <a:lstStyle/>
          <a:p>
            <a:pPr lvl="1" eaLnBrk="1" hangingPunct="1"/>
            <a:r>
              <a:rPr lang="en-US" altLang="en-US"/>
              <a:t>We could allow the users to change their mind on which dice to choose by having the button be a toggle that selects/unselects a particular die.</a:t>
            </a:r>
          </a:p>
          <a:p>
            <a:pPr lvl="1" eaLnBrk="1" hangingPunct="1"/>
            <a:r>
              <a:rPr lang="en-US" altLang="en-US"/>
              <a:t>This enhancement suggests that we want a way to show which dice are currently selected. We could easily </a:t>
            </a:r>
            <a:r>
              <a:rPr lang="en-US" altLang="en-US">
                <a:latin typeface="Times New Roman" panose="02020603050405020304" pitchFamily="18" charset="0"/>
              </a:rPr>
              <a:t>“</a:t>
            </a:r>
            <a:r>
              <a:rPr lang="en-US" altLang="en-US"/>
              <a:t>gray out</a:t>
            </a:r>
            <a:r>
              <a:rPr lang="en-US" altLang="en-US">
                <a:latin typeface="Times New Roman" panose="02020603050405020304" pitchFamily="18" charset="0"/>
              </a:rPr>
              <a:t>”</a:t>
            </a:r>
            <a:r>
              <a:rPr lang="en-US" altLang="en-US"/>
              <a:t> the pips on dice selected for rolling.</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054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A5FF850-EACC-4654-A11A-C0DF3091C3EE}" type="slidenum">
              <a:rPr lang="en-US" altLang="en-US"/>
              <a:pPr eaLnBrk="1" hangingPunct="1"/>
              <a:t>147</a:t>
            </a:fld>
            <a:endParaRPr lang="en-US" altLang="en-US"/>
          </a:p>
        </p:txBody>
      </p:sp>
      <p:sp>
        <p:nvSpPr>
          <p:cNvPr id="105476" name="Rectangle 2"/>
          <p:cNvSpPr>
            <a:spLocks noGrp="1" noChangeArrowheads="1"/>
          </p:cNvSpPr>
          <p:nvPr>
            <p:ph type="title"/>
          </p:nvPr>
        </p:nvSpPr>
        <p:spPr/>
        <p:txBody>
          <a:bodyPr/>
          <a:lstStyle/>
          <a:p>
            <a:pPr eaLnBrk="1" hangingPunct="1"/>
            <a:r>
              <a:rPr lang="en-US" altLang="en-US"/>
              <a:t>Developing a GUI</a:t>
            </a:r>
          </a:p>
        </p:txBody>
      </p:sp>
      <p:sp>
        <p:nvSpPr>
          <p:cNvPr id="105477" name="Rectangle 3"/>
          <p:cNvSpPr>
            <a:spLocks noGrp="1" noChangeArrowheads="1"/>
          </p:cNvSpPr>
          <p:nvPr>
            <p:ph type="body" idx="1"/>
          </p:nvPr>
        </p:nvSpPr>
        <p:spPr/>
        <p:txBody>
          <a:bodyPr/>
          <a:lstStyle/>
          <a:p>
            <a:pPr lvl="1" eaLnBrk="1" hangingPunct="1"/>
            <a:r>
              <a:rPr lang="en-US" altLang="en-US"/>
              <a:t>We also need a way to indicate that we want to stop rolling and score the dice as they are. One way to do this could be by not having any selected dice and choosing </a:t>
            </a:r>
            <a:r>
              <a:rPr lang="en-US" altLang="en-US">
                <a:latin typeface="Times New Roman" panose="02020603050405020304" pitchFamily="18" charset="0"/>
              </a:rPr>
              <a:t>“</a:t>
            </a:r>
            <a:r>
              <a:rPr lang="en-US" altLang="en-US"/>
              <a:t>Roll Dice</a:t>
            </a:r>
            <a:r>
              <a:rPr lang="en-US" altLang="en-US">
                <a:latin typeface="Times New Roman" panose="02020603050405020304" pitchFamily="18" charset="0"/>
              </a:rPr>
              <a:t>”</a:t>
            </a:r>
            <a:r>
              <a:rPr lang="en-US" altLang="en-US"/>
              <a:t>. A more intuitive solution would be to add a new button called </a:t>
            </a:r>
            <a:r>
              <a:rPr lang="en-US" altLang="en-US">
                <a:latin typeface="Times New Roman" panose="02020603050405020304" pitchFamily="18" charset="0"/>
              </a:rPr>
              <a:t>“</a:t>
            </a:r>
            <a:r>
              <a:rPr lang="en-US" altLang="en-US"/>
              <a:t>Score</a:t>
            </a:r>
            <a:r>
              <a:rPr lang="en-US" altLang="en-US">
                <a:latin typeface="Times New Roman" panose="02020603050405020304" pitchFamily="18" charset="0"/>
              </a:rPr>
              <a:t>”</a:t>
            </a:r>
            <a:r>
              <a:rPr lang="en-US" altLang="en-US"/>
              <a:t>.</a:t>
            </a:r>
          </a:p>
          <a:p>
            <a:pPr eaLnBrk="1" hangingPunct="1"/>
            <a:r>
              <a:rPr lang="en-US" altLang="en-US"/>
              <a:t>Now that the functional aspects are decided, how should the GUI look?</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064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1483CB1-FA6B-4037-8A1D-C1D34657D58A}" type="slidenum">
              <a:rPr lang="en-US" altLang="en-US"/>
              <a:pPr eaLnBrk="1" hangingPunct="1"/>
              <a:t>148</a:t>
            </a:fld>
            <a:endParaRPr lang="en-US" altLang="en-US"/>
          </a:p>
        </p:txBody>
      </p:sp>
      <p:sp>
        <p:nvSpPr>
          <p:cNvPr id="106500" name="Rectangle 2"/>
          <p:cNvSpPr>
            <a:spLocks noGrp="1" noChangeArrowheads="1"/>
          </p:cNvSpPr>
          <p:nvPr>
            <p:ph type="title"/>
          </p:nvPr>
        </p:nvSpPr>
        <p:spPr/>
        <p:txBody>
          <a:bodyPr/>
          <a:lstStyle/>
          <a:p>
            <a:pPr eaLnBrk="1" hangingPunct="1"/>
            <a:r>
              <a:rPr lang="en-US" altLang="en-US"/>
              <a:t>Developing a GUI</a:t>
            </a:r>
          </a:p>
        </p:txBody>
      </p:sp>
      <p:pic>
        <p:nvPicPr>
          <p:cNvPr id="106501" name="Picture 4" descr="pokergui"/>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505200" y="2133600"/>
            <a:ext cx="5543550" cy="3905250"/>
          </a:xfrm>
          <a:noFill/>
        </p:spPr>
      </p:pic>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075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92CF541-F417-4EC5-BC17-3521EAFA5572}" type="slidenum">
              <a:rPr lang="en-US" altLang="en-US"/>
              <a:pPr eaLnBrk="1" hangingPunct="1"/>
              <a:t>149</a:t>
            </a:fld>
            <a:endParaRPr lang="en-US" altLang="en-US"/>
          </a:p>
        </p:txBody>
      </p:sp>
      <p:sp>
        <p:nvSpPr>
          <p:cNvPr id="107524" name="Rectangle 2"/>
          <p:cNvSpPr>
            <a:spLocks noGrp="1" noChangeArrowheads="1"/>
          </p:cNvSpPr>
          <p:nvPr>
            <p:ph type="title"/>
          </p:nvPr>
        </p:nvSpPr>
        <p:spPr/>
        <p:txBody>
          <a:bodyPr/>
          <a:lstStyle/>
          <a:p>
            <a:pPr eaLnBrk="1" hangingPunct="1"/>
            <a:r>
              <a:rPr lang="en-US" altLang="en-US"/>
              <a:t>Developing a GUI</a:t>
            </a:r>
          </a:p>
        </p:txBody>
      </p:sp>
      <p:sp>
        <p:nvSpPr>
          <p:cNvPr id="107525" name="Rectangle 3"/>
          <p:cNvSpPr>
            <a:spLocks noGrp="1" noChangeArrowheads="1"/>
          </p:cNvSpPr>
          <p:nvPr>
            <p:ph type="body" idx="1"/>
          </p:nvPr>
        </p:nvSpPr>
        <p:spPr/>
        <p:txBody>
          <a:bodyPr/>
          <a:lstStyle/>
          <a:p>
            <a:pPr eaLnBrk="1" hangingPunct="1"/>
            <a:r>
              <a:rPr lang="en-US" altLang="en-US" sz="2800" dirty="0"/>
              <a:t>Our GUI makes use of buttons and dice. We can reuse our </a:t>
            </a:r>
            <a:r>
              <a:rPr lang="en-US" altLang="en-US" sz="2800" dirty="0">
                <a:latin typeface="Courier New" panose="02070309020205020404" pitchFamily="49" charset="0"/>
              </a:rPr>
              <a:t>Button</a:t>
            </a:r>
            <a:r>
              <a:rPr lang="en-US" altLang="en-US" sz="2800" dirty="0"/>
              <a:t> and </a:t>
            </a:r>
            <a:r>
              <a:rPr lang="en-US" altLang="en-US" sz="2800" dirty="0" err="1">
                <a:latin typeface="Courier New" panose="02070309020205020404" pitchFamily="49" charset="0"/>
              </a:rPr>
              <a:t>DieView</a:t>
            </a:r>
            <a:r>
              <a:rPr lang="en-US" altLang="en-US" sz="2800" dirty="0"/>
              <a:t> classes from previous chapters!</a:t>
            </a:r>
          </a:p>
          <a:p>
            <a:pPr eaLnBrk="1" hangingPunct="1"/>
            <a:r>
              <a:rPr lang="en-US" altLang="en-US" sz="2800" dirty="0"/>
              <a:t>We</a:t>
            </a:r>
            <a:r>
              <a:rPr lang="en-US" altLang="en-US" sz="2800" dirty="0">
                <a:latin typeface="Times New Roman" panose="02020603050405020304" pitchFamily="18" charset="0"/>
              </a:rPr>
              <a:t>’</a:t>
            </a:r>
            <a:r>
              <a:rPr lang="en-US" altLang="en-US" sz="2800" dirty="0"/>
              <a:t>ll use a list of </a:t>
            </a:r>
            <a:r>
              <a:rPr lang="en-US" altLang="en-US" sz="2800" dirty="0">
                <a:latin typeface="Courier New" panose="02070309020205020404" pitchFamily="49" charset="0"/>
              </a:rPr>
              <a:t>Button</a:t>
            </a:r>
            <a:r>
              <a:rPr lang="en-US" altLang="en-US" sz="2800" dirty="0"/>
              <a:t>s as we did in the calculator program in Chapter 11.</a:t>
            </a:r>
          </a:p>
          <a:p>
            <a:pPr eaLnBrk="1" hangingPunct="1"/>
            <a:r>
              <a:rPr lang="en-US" altLang="en-US" sz="2800" dirty="0"/>
              <a:t>The buttons of the poker interface will not be active all of the time. E.g., the dice buttons are only active when the user is choosing dice.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F18CC79-E7D5-4145-A20B-543EDF4FF4E1}" type="slidenum">
              <a:rPr lang="en-US" altLang="en-US"/>
              <a:pPr eaLnBrk="1" hangingPunct="1"/>
              <a:t>15</a:t>
            </a:fld>
            <a:endParaRPr lang="en-US" altLang="en-US"/>
          </a:p>
        </p:txBody>
      </p:sp>
      <p:sp>
        <p:nvSpPr>
          <p:cNvPr id="19460" name="Rectangle 2"/>
          <p:cNvSpPr>
            <a:spLocks noGrp="1" noChangeArrowheads="1"/>
          </p:cNvSpPr>
          <p:nvPr>
            <p:ph type="title"/>
          </p:nvPr>
        </p:nvSpPr>
        <p:spPr/>
        <p:txBody>
          <a:bodyPr/>
          <a:lstStyle/>
          <a:p>
            <a:pPr eaLnBrk="1" hangingPunct="1"/>
            <a:r>
              <a:rPr lang="en-US" altLang="en-US"/>
              <a:t>The Process of OOD</a:t>
            </a:r>
          </a:p>
        </p:txBody>
      </p:sp>
      <p:sp>
        <p:nvSpPr>
          <p:cNvPr id="19461" name="Rectangle 3"/>
          <p:cNvSpPr>
            <a:spLocks noGrp="1" noChangeArrowheads="1"/>
          </p:cNvSpPr>
          <p:nvPr>
            <p:ph type="body" idx="1"/>
          </p:nvPr>
        </p:nvSpPr>
        <p:spPr/>
        <p:txBody>
          <a:bodyPr/>
          <a:lstStyle/>
          <a:p>
            <a:pPr marL="971550" lvl="1" indent="-514350" eaLnBrk="1" hangingPunct="1">
              <a:buFont typeface="+mj-lt"/>
              <a:buAutoNum type="arabicPeriod" startAt="7"/>
            </a:pPr>
            <a:r>
              <a:rPr lang="en-US" altLang="en-US" i="1" dirty="0"/>
              <a:t>Keep it simple</a:t>
            </a:r>
          </a:p>
          <a:p>
            <a:pPr lvl="2" eaLnBrk="1" hangingPunct="1"/>
            <a:r>
              <a:rPr lang="en-US" altLang="en-US" dirty="0"/>
              <a:t>At each step in the design, try to find the simplest approach that will solve the problem.</a:t>
            </a:r>
          </a:p>
          <a:p>
            <a:pPr lvl="2" eaLnBrk="1" hangingPunct="1"/>
            <a:r>
              <a:rPr lang="en-US" altLang="en-US" dirty="0"/>
              <a:t>Don</a:t>
            </a:r>
            <a:r>
              <a:rPr lang="en-US" altLang="en-US" dirty="0">
                <a:latin typeface="Times New Roman" panose="02020603050405020304" pitchFamily="18" charset="0"/>
              </a:rPr>
              <a:t>’</a:t>
            </a:r>
            <a:r>
              <a:rPr lang="en-US" altLang="en-US" dirty="0"/>
              <a:t>t design in extra complexity until it is clear that a more complex approach is needed.</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085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722B27A-5D18-44BC-A0D8-70B6E46B4DB3}" type="slidenum">
              <a:rPr lang="en-US" altLang="en-US"/>
              <a:pPr eaLnBrk="1" hangingPunct="1"/>
              <a:t>150</a:t>
            </a:fld>
            <a:endParaRPr lang="en-US" altLang="en-US"/>
          </a:p>
        </p:txBody>
      </p:sp>
      <p:sp>
        <p:nvSpPr>
          <p:cNvPr id="108548" name="Rectangle 2"/>
          <p:cNvSpPr>
            <a:spLocks noGrp="1" noChangeArrowheads="1"/>
          </p:cNvSpPr>
          <p:nvPr>
            <p:ph type="title"/>
          </p:nvPr>
        </p:nvSpPr>
        <p:spPr/>
        <p:txBody>
          <a:bodyPr/>
          <a:lstStyle/>
          <a:p>
            <a:pPr eaLnBrk="1" hangingPunct="1"/>
            <a:r>
              <a:rPr lang="en-US" altLang="en-US"/>
              <a:t>Developing a GUI</a:t>
            </a:r>
          </a:p>
        </p:txBody>
      </p:sp>
      <p:sp>
        <p:nvSpPr>
          <p:cNvPr id="108549" name="Rectangle 3"/>
          <p:cNvSpPr>
            <a:spLocks noGrp="1" noChangeArrowheads="1"/>
          </p:cNvSpPr>
          <p:nvPr>
            <p:ph type="body" idx="1"/>
          </p:nvPr>
        </p:nvSpPr>
        <p:spPr/>
        <p:txBody>
          <a:bodyPr/>
          <a:lstStyle/>
          <a:p>
            <a:pPr eaLnBrk="1" hangingPunct="1"/>
            <a:r>
              <a:rPr lang="en-US" altLang="en-US" dirty="0"/>
              <a:t>When user input is required, the valid buttons for that interaction will be set active and the others set inactive, using a helper method called </a:t>
            </a:r>
            <a:r>
              <a:rPr lang="en-US" altLang="en-US" dirty="0">
                <a:latin typeface="Courier New" panose="02070309020205020404" pitchFamily="49" charset="0"/>
              </a:rPr>
              <a:t>choose</a:t>
            </a:r>
            <a:r>
              <a:rPr lang="en-US" altLang="en-US" dirty="0"/>
              <a:t>.</a:t>
            </a:r>
          </a:p>
          <a:p>
            <a:pPr eaLnBrk="1" hangingPunct="1"/>
            <a:r>
              <a:rPr lang="en-US" altLang="en-US" dirty="0"/>
              <a:t>The </a:t>
            </a:r>
            <a:r>
              <a:rPr lang="en-US" altLang="en-US" dirty="0">
                <a:latin typeface="Courier New" panose="02070309020205020404" pitchFamily="49" charset="0"/>
              </a:rPr>
              <a:t>choose</a:t>
            </a:r>
            <a:r>
              <a:rPr lang="en-US" altLang="en-US" dirty="0"/>
              <a:t> method takes a list of button labels as a parameter, activates them, and then waits for the user to click one of them.</a:t>
            </a: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095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4CF80B2-6268-49EE-BD41-83BA016B86C7}" type="slidenum">
              <a:rPr lang="en-US" altLang="en-US"/>
              <a:pPr eaLnBrk="1" hangingPunct="1"/>
              <a:t>151</a:t>
            </a:fld>
            <a:endParaRPr lang="en-US" altLang="en-US"/>
          </a:p>
        </p:txBody>
      </p:sp>
      <p:sp>
        <p:nvSpPr>
          <p:cNvPr id="109572" name="Rectangle 2"/>
          <p:cNvSpPr>
            <a:spLocks noGrp="1" noChangeArrowheads="1"/>
          </p:cNvSpPr>
          <p:nvPr>
            <p:ph type="title"/>
          </p:nvPr>
        </p:nvSpPr>
        <p:spPr/>
        <p:txBody>
          <a:bodyPr/>
          <a:lstStyle/>
          <a:p>
            <a:pPr eaLnBrk="1" hangingPunct="1"/>
            <a:r>
              <a:rPr lang="en-US" altLang="en-US"/>
              <a:t>Developing a GUI</a:t>
            </a:r>
          </a:p>
        </p:txBody>
      </p:sp>
      <p:sp>
        <p:nvSpPr>
          <p:cNvPr id="109573" name="Rectangle 3"/>
          <p:cNvSpPr>
            <a:spLocks noGrp="1" noChangeArrowheads="1"/>
          </p:cNvSpPr>
          <p:nvPr>
            <p:ph type="body" idx="1"/>
          </p:nvPr>
        </p:nvSpPr>
        <p:spPr/>
        <p:txBody>
          <a:bodyPr/>
          <a:lstStyle/>
          <a:p>
            <a:pPr eaLnBrk="1" hangingPunct="1">
              <a:lnSpc>
                <a:spcPct val="90000"/>
              </a:lnSpc>
            </a:pPr>
            <a:r>
              <a:rPr lang="en-US" altLang="en-US" dirty="0"/>
              <a:t>The return value is the label of the button that was clicked.</a:t>
            </a:r>
          </a:p>
          <a:p>
            <a:pPr eaLnBrk="1" hangingPunct="1">
              <a:lnSpc>
                <a:spcPct val="90000"/>
              </a:lnSpc>
            </a:pPr>
            <a:r>
              <a:rPr lang="en-US" altLang="en-US" dirty="0"/>
              <a:t>For example, if we are waiting for the user to choose either the </a:t>
            </a:r>
            <a:r>
              <a:rPr lang="en-US" altLang="en-US" dirty="0">
                <a:latin typeface="Times New Roman" panose="02020603050405020304" pitchFamily="18" charset="0"/>
              </a:rPr>
              <a:t>“</a:t>
            </a:r>
            <a:r>
              <a:rPr lang="en-US" altLang="en-US" dirty="0"/>
              <a:t>Roll Dice</a:t>
            </a:r>
            <a:r>
              <a:rPr lang="en-US" altLang="en-US" dirty="0">
                <a:latin typeface="Times New Roman" panose="02020603050405020304" pitchFamily="18" charset="0"/>
              </a:rPr>
              <a:t>”</a:t>
            </a:r>
            <a:r>
              <a:rPr lang="en-US" altLang="en-US" dirty="0"/>
              <a:t> or </a:t>
            </a:r>
            <a:r>
              <a:rPr lang="en-US" altLang="en-US" dirty="0">
                <a:latin typeface="Times New Roman" panose="02020603050405020304" pitchFamily="18" charset="0"/>
              </a:rPr>
              <a:t>“</a:t>
            </a:r>
            <a:r>
              <a:rPr lang="en-US" altLang="en-US" dirty="0"/>
              <a:t>Quit</a:t>
            </a:r>
            <a:r>
              <a:rPr lang="en-US" altLang="en-US" dirty="0">
                <a:latin typeface="Times New Roman" panose="02020603050405020304" pitchFamily="18" charset="0"/>
              </a:rPr>
              <a:t>”</a:t>
            </a:r>
            <a:r>
              <a:rPr lang="en-US" altLang="en-US" dirty="0"/>
              <a:t> button, we could use this code:</a:t>
            </a:r>
          </a:p>
          <a:p>
            <a:pPr eaLnBrk="1" hangingPunct="1">
              <a:lnSpc>
                <a:spcPct val="90000"/>
              </a:lnSpc>
              <a:buFont typeface="Wingdings" panose="05000000000000000000" pitchFamily="2" charset="2"/>
              <a:buNone/>
            </a:pPr>
            <a:br>
              <a:rPr lang="en-US" altLang="en-US" dirty="0"/>
            </a:br>
            <a:r>
              <a:rPr lang="fr-FR" altLang="en-US" sz="2000" dirty="0" err="1">
                <a:latin typeface="Courier New" panose="02070309020205020404" pitchFamily="49" charset="0"/>
              </a:rPr>
              <a:t>choice</a:t>
            </a:r>
            <a:r>
              <a:rPr lang="fr-FR" altLang="en-US" sz="2000" dirty="0">
                <a:latin typeface="Courier New" panose="02070309020205020404" pitchFamily="49" charset="0"/>
              </a:rPr>
              <a:t> = </a:t>
            </a:r>
            <a:r>
              <a:rPr lang="fr-FR" altLang="en-US" sz="2000" dirty="0" err="1">
                <a:latin typeface="Courier New" panose="02070309020205020404" pitchFamily="49" charset="0"/>
              </a:rPr>
              <a:t>self.choose</a:t>
            </a:r>
            <a:r>
              <a:rPr lang="fr-FR" altLang="en-US" sz="2000" dirty="0">
                <a:latin typeface="Courier New" panose="02070309020205020404" pitchFamily="49" charset="0"/>
              </a:rPr>
              <a:t>(["Roll </a:t>
            </a:r>
            <a:r>
              <a:rPr lang="fr-FR" altLang="en-US" sz="2000" dirty="0" err="1">
                <a:latin typeface="Courier New" panose="02070309020205020404" pitchFamily="49" charset="0"/>
              </a:rPr>
              <a:t>Dice</a:t>
            </a:r>
            <a:r>
              <a:rPr lang="fr-FR" altLang="en-US" sz="2000" dirty="0">
                <a:latin typeface="Courier New" panose="02070309020205020404" pitchFamily="49" charset="0"/>
              </a:rPr>
              <a:t>", "</a:t>
            </a:r>
            <a:r>
              <a:rPr lang="fr-FR" altLang="en-US" sz="2000" dirty="0" err="1">
                <a:latin typeface="Courier New" panose="02070309020205020404" pitchFamily="49" charset="0"/>
              </a:rPr>
              <a:t>Quit</a:t>
            </a:r>
            <a:r>
              <a:rPr lang="fr-FR" altLang="en-US" sz="2000" dirty="0">
                <a:latin typeface="Courier New" panose="02070309020205020404" pitchFamily="49" charset="0"/>
              </a:rPr>
              <a:t>"])</a:t>
            </a:r>
            <a:br>
              <a:rPr lang="fr-FR" altLang="en-US" sz="2000" dirty="0">
                <a:latin typeface="Courier New" panose="02070309020205020404" pitchFamily="49" charset="0"/>
              </a:rPr>
            </a:br>
            <a:r>
              <a:rPr lang="fr-FR" altLang="en-US" sz="2000" dirty="0">
                <a:latin typeface="Courier New" panose="02070309020205020404" pitchFamily="49" charset="0"/>
              </a:rPr>
              <a:t>if </a:t>
            </a:r>
            <a:r>
              <a:rPr lang="fr-FR" altLang="en-US" sz="2000" dirty="0" err="1">
                <a:latin typeface="Courier New" panose="02070309020205020404" pitchFamily="49" charset="0"/>
              </a:rPr>
              <a:t>choice</a:t>
            </a:r>
            <a:r>
              <a:rPr lang="fr-FR" altLang="en-US" sz="2000" dirty="0">
                <a:latin typeface="Courier New" panose="02070309020205020404" pitchFamily="49" charset="0"/>
              </a:rPr>
              <a:t> == ("Roll </a:t>
            </a:r>
            <a:r>
              <a:rPr lang="fr-FR" altLang="en-US" sz="2000" dirty="0" err="1">
                <a:latin typeface="Courier New" panose="02070309020205020404" pitchFamily="49" charset="0"/>
              </a:rPr>
              <a:t>Dice</a:t>
            </a:r>
            <a:r>
              <a:rPr lang="fr-FR" altLang="en-US" sz="2000" dirty="0">
                <a:latin typeface="Courier New" panose="02070309020205020404" pitchFamily="49" charset="0"/>
              </a:rPr>
              <a:t>"):</a:t>
            </a:r>
            <a:br>
              <a:rPr lang="fr-FR" altLang="en-US" sz="2000" dirty="0">
                <a:latin typeface="Courier New" panose="02070309020205020404" pitchFamily="49" charset="0"/>
              </a:rPr>
            </a:br>
            <a:r>
              <a:rPr lang="fr-FR" altLang="en-US" sz="2000" dirty="0">
                <a:latin typeface="Courier New" panose="02070309020205020404" pitchFamily="49" charset="0"/>
              </a:rPr>
              <a:t>   …</a:t>
            </a:r>
            <a:endParaRPr lang="en-US" altLang="en-US" sz="2000" dirty="0">
              <a:latin typeface="Courier New" panose="02070309020205020404" pitchFamily="49"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105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6937B16-6A66-423D-9AC2-3D73183FE13F}" type="slidenum">
              <a:rPr lang="en-US" altLang="en-US"/>
              <a:pPr eaLnBrk="1" hangingPunct="1"/>
              <a:t>152</a:t>
            </a:fld>
            <a:endParaRPr lang="en-US" altLang="en-US"/>
          </a:p>
        </p:txBody>
      </p:sp>
      <p:sp>
        <p:nvSpPr>
          <p:cNvPr id="110596" name="Rectangle 2"/>
          <p:cNvSpPr>
            <a:spLocks noGrp="1" noChangeArrowheads="1"/>
          </p:cNvSpPr>
          <p:nvPr>
            <p:ph type="title"/>
          </p:nvPr>
        </p:nvSpPr>
        <p:spPr/>
        <p:txBody>
          <a:bodyPr/>
          <a:lstStyle/>
          <a:p>
            <a:pPr eaLnBrk="1" hangingPunct="1"/>
            <a:r>
              <a:rPr lang="en-US" altLang="en-US"/>
              <a:t>Developing a GUI</a:t>
            </a:r>
          </a:p>
        </p:txBody>
      </p:sp>
      <p:sp>
        <p:nvSpPr>
          <p:cNvPr id="110597" name="Rectangle 3"/>
          <p:cNvSpPr>
            <a:spLocks noGrp="1" noChangeArrowheads="1"/>
          </p:cNvSpPr>
          <p:nvPr>
            <p:ph type="body" idx="1"/>
          </p:nvPr>
        </p:nvSpPr>
        <p:spPr>
          <a:xfrm>
            <a:off x="1676400" y="2197813"/>
            <a:ext cx="8991600" cy="4114800"/>
          </a:xfrm>
        </p:spPr>
        <p:txBody>
          <a:bodyPr/>
          <a:lstStyle/>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choose(self, choices):</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buttons = </a:t>
            </a:r>
            <a:r>
              <a:rPr lang="en-US" altLang="en-US" sz="2000" dirty="0" err="1">
                <a:latin typeface="Courier New" panose="02070309020205020404" pitchFamily="49" charset="0"/>
              </a:rPr>
              <a:t>self.buttons</a:t>
            </a:r>
            <a:br>
              <a:rPr lang="en-US" altLang="en-US" sz="2000" dirty="0">
                <a:latin typeface="Courier New" panose="02070309020205020404" pitchFamily="49" charset="0"/>
              </a:rPr>
            </a:br>
            <a:r>
              <a:rPr lang="en-US" altLang="en-US" sz="2000" dirty="0">
                <a:latin typeface="Courier New" panose="02070309020205020404" pitchFamily="49" charset="0"/>
              </a:rPr>
              <a:t>   # activate choice buttons, deactivate others</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for b in buttons:</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if </a:t>
            </a:r>
            <a:r>
              <a:rPr lang="en-US" altLang="en-US" sz="2000" dirty="0" err="1">
                <a:latin typeface="Courier New" panose="02070309020205020404" pitchFamily="49" charset="0"/>
              </a:rPr>
              <a:t>b.getLabel</a:t>
            </a:r>
            <a:r>
              <a:rPr lang="en-US" altLang="en-US" sz="2000" dirty="0">
                <a:latin typeface="Courier New" panose="02070309020205020404" pitchFamily="49" charset="0"/>
              </a:rPr>
              <a:t>() in choices:</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b.activate</a:t>
            </a:r>
            <a:r>
              <a:rPr lang="en-US" altLang="en-US" sz="20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else:</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b.deactivate</a:t>
            </a:r>
            <a:r>
              <a:rPr lang="en-US" altLang="en-US" sz="20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 get mouse clicks until an active button is clicked</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while True:</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p = </a:t>
            </a:r>
            <a:r>
              <a:rPr lang="en-US" altLang="en-US" sz="2000" dirty="0" err="1">
                <a:latin typeface="Courier New" panose="02070309020205020404" pitchFamily="49" charset="0"/>
              </a:rPr>
              <a:t>self.win.getMouse</a:t>
            </a:r>
            <a:r>
              <a:rPr lang="en-US" altLang="en-US" sz="20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for b in buttons:</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if </a:t>
            </a:r>
            <a:r>
              <a:rPr lang="en-US" altLang="en-US" sz="2000" dirty="0" err="1">
                <a:latin typeface="Courier New" panose="02070309020205020404" pitchFamily="49" charset="0"/>
              </a:rPr>
              <a:t>b.clicked</a:t>
            </a:r>
            <a:r>
              <a:rPr lang="en-US" altLang="en-US" sz="2000" dirty="0">
                <a:latin typeface="Courier New" panose="02070309020205020404" pitchFamily="49" charset="0"/>
              </a:rPr>
              <a:t>(p):</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return </a:t>
            </a:r>
            <a:r>
              <a:rPr lang="en-US" altLang="en-US" sz="2000" dirty="0" err="1">
                <a:latin typeface="Courier New" panose="02070309020205020404" pitchFamily="49" charset="0"/>
              </a:rPr>
              <a:t>b.getLabel</a:t>
            </a:r>
            <a:r>
              <a:rPr lang="en-US" altLang="en-US" sz="2000" dirty="0">
                <a:latin typeface="Courier New" panose="02070309020205020404" pitchFamily="49" charset="0"/>
              </a:rPr>
              <a:t>() # function exit here</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116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199CF29-CDC4-4371-BA0B-C94251D52E49}" type="slidenum">
              <a:rPr lang="en-US" altLang="en-US"/>
              <a:pPr eaLnBrk="1" hangingPunct="1"/>
              <a:t>153</a:t>
            </a:fld>
            <a:endParaRPr lang="en-US" altLang="en-US"/>
          </a:p>
        </p:txBody>
      </p:sp>
      <p:sp>
        <p:nvSpPr>
          <p:cNvPr id="111620" name="Rectangle 2"/>
          <p:cNvSpPr>
            <a:spLocks noGrp="1" noChangeArrowheads="1"/>
          </p:cNvSpPr>
          <p:nvPr>
            <p:ph type="title"/>
          </p:nvPr>
        </p:nvSpPr>
        <p:spPr/>
        <p:txBody>
          <a:bodyPr/>
          <a:lstStyle/>
          <a:p>
            <a:pPr eaLnBrk="1" hangingPunct="1"/>
            <a:r>
              <a:rPr lang="en-US" altLang="en-US"/>
              <a:t>Developing a GUI</a:t>
            </a:r>
          </a:p>
        </p:txBody>
      </p:sp>
      <p:sp>
        <p:nvSpPr>
          <p:cNvPr id="111621" name="Rectangle 3"/>
          <p:cNvSpPr>
            <a:spLocks noGrp="1" noChangeArrowheads="1"/>
          </p:cNvSpPr>
          <p:nvPr>
            <p:ph type="body" idx="1"/>
          </p:nvPr>
        </p:nvSpPr>
        <p:spPr/>
        <p:txBody>
          <a:bodyPr/>
          <a:lstStyle/>
          <a:p>
            <a:pPr eaLnBrk="1" hangingPunct="1"/>
            <a:r>
              <a:rPr lang="en-US" altLang="en-US" sz="2800"/>
              <a:t>The </a:t>
            </a:r>
            <a:r>
              <a:rPr lang="en-US" altLang="en-US" sz="2800">
                <a:latin typeface="Courier New" panose="02070309020205020404" pitchFamily="49" charset="0"/>
              </a:rPr>
              <a:t>DieView</a:t>
            </a:r>
            <a:r>
              <a:rPr lang="en-US" altLang="en-US" sz="2800"/>
              <a:t> class will be basically the same as we used before, but we want to add a new feature </a:t>
            </a:r>
            <a:r>
              <a:rPr lang="en-US" altLang="en-US" sz="2800">
                <a:latin typeface="Times New Roman" panose="02020603050405020304" pitchFamily="18" charset="0"/>
              </a:rPr>
              <a:t>–</a:t>
            </a:r>
            <a:r>
              <a:rPr lang="en-US" altLang="en-US" sz="2800"/>
              <a:t> the ability to change the color of a die to indicate when it is selected for rerolling.</a:t>
            </a:r>
          </a:p>
          <a:p>
            <a:pPr eaLnBrk="1" hangingPunct="1"/>
            <a:r>
              <a:rPr lang="en-US" altLang="en-US" sz="2800"/>
              <a:t>The </a:t>
            </a:r>
            <a:r>
              <a:rPr lang="en-US" altLang="en-US" sz="2800">
                <a:latin typeface="Courier New" panose="02070309020205020404" pitchFamily="49" charset="0"/>
              </a:rPr>
              <a:t>DieView</a:t>
            </a:r>
            <a:r>
              <a:rPr lang="en-US" altLang="en-US" sz="2800"/>
              <a:t> constructor draws a square and seven circles to represent where the pips appear. </a:t>
            </a:r>
            <a:r>
              <a:rPr lang="en-US" altLang="en-US" sz="2800">
                <a:latin typeface="Courier New" panose="02070309020205020404" pitchFamily="49" charset="0"/>
              </a:rPr>
              <a:t>setValue</a:t>
            </a:r>
            <a:r>
              <a:rPr lang="en-US" altLang="en-US" sz="2800"/>
              <a:t> turns on the appropriate pips for a given value.</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126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F4F5421-A98E-4E8D-940D-E75402B11AD7}" type="slidenum">
              <a:rPr lang="en-US" altLang="en-US"/>
              <a:pPr eaLnBrk="1" hangingPunct="1"/>
              <a:t>154</a:t>
            </a:fld>
            <a:endParaRPr lang="en-US" altLang="en-US"/>
          </a:p>
        </p:txBody>
      </p:sp>
      <p:sp>
        <p:nvSpPr>
          <p:cNvPr id="112644" name="Rectangle 2"/>
          <p:cNvSpPr>
            <a:spLocks noGrp="1" noChangeArrowheads="1"/>
          </p:cNvSpPr>
          <p:nvPr>
            <p:ph type="title"/>
          </p:nvPr>
        </p:nvSpPr>
        <p:spPr/>
        <p:txBody>
          <a:bodyPr/>
          <a:lstStyle/>
          <a:p>
            <a:pPr eaLnBrk="1" hangingPunct="1"/>
            <a:r>
              <a:rPr lang="en-US" altLang="en-US"/>
              <a:t>Developing a GUI</a:t>
            </a:r>
          </a:p>
        </p:txBody>
      </p:sp>
      <p:sp>
        <p:nvSpPr>
          <p:cNvPr id="112645" name="Rectangle 3"/>
          <p:cNvSpPr>
            <a:spLocks noGrp="1" noChangeArrowheads="1"/>
          </p:cNvSpPr>
          <p:nvPr>
            <p:ph type="body" idx="1"/>
          </p:nvPr>
        </p:nvSpPr>
        <p:spPr/>
        <p:txBody>
          <a:bodyPr/>
          <a:lstStyle/>
          <a:p>
            <a:pPr eaLnBrk="1" hangingPunct="1"/>
            <a:r>
              <a:rPr lang="en-US" altLang="en-US" sz="2800" dirty="0"/>
              <a:t>Here</a:t>
            </a:r>
            <a:r>
              <a:rPr lang="en-US" altLang="en-US" sz="2800" dirty="0">
                <a:latin typeface="Times New Roman" panose="02020603050405020304" pitchFamily="18" charset="0"/>
              </a:rPr>
              <a:t>’</a:t>
            </a:r>
            <a:r>
              <a:rPr lang="en-US" altLang="en-US" sz="2800" dirty="0"/>
              <a:t>s the </a:t>
            </a:r>
            <a:r>
              <a:rPr lang="en-US" altLang="en-US" sz="2800" dirty="0" err="1">
                <a:latin typeface="Courier New" panose="02070309020205020404" pitchFamily="49" charset="0"/>
              </a:rPr>
              <a:t>setValue</a:t>
            </a:r>
            <a:r>
              <a:rPr lang="en-US" altLang="en-US" sz="2800" dirty="0"/>
              <a:t> method as it was:</a:t>
            </a:r>
          </a:p>
          <a:p>
            <a:pPr eaLnBrk="1" hangingPunct="1">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a:t>
            </a:r>
            <a:r>
              <a:rPr lang="en-US" altLang="en-US" sz="2000" dirty="0" err="1">
                <a:latin typeface="Courier New" panose="02070309020205020404" pitchFamily="49" charset="0"/>
              </a:rPr>
              <a:t>setValue</a:t>
            </a:r>
            <a:r>
              <a:rPr lang="en-US" altLang="en-US" sz="2000" dirty="0">
                <a:latin typeface="Courier New" panose="02070309020205020404" pitchFamily="49" charset="0"/>
              </a:rPr>
              <a:t>(self, value):</a:t>
            </a:r>
          </a:p>
          <a:p>
            <a:pPr eaLnBrk="1" hangingPunct="1">
              <a:buFont typeface="Wingdings" panose="05000000000000000000" pitchFamily="2" charset="2"/>
              <a:buNone/>
            </a:pPr>
            <a:r>
              <a:rPr lang="en-US" altLang="en-US" sz="2000" dirty="0">
                <a:latin typeface="Courier New" panose="02070309020205020404" pitchFamily="49" charset="0"/>
              </a:rPr>
              <a:t>     # Turn all the pips off</a:t>
            </a:r>
          </a:p>
          <a:p>
            <a:pPr eaLnBrk="1" hangingPunct="1">
              <a:buFont typeface="Wingdings" panose="05000000000000000000" pitchFamily="2" charset="2"/>
              <a:buNone/>
            </a:pPr>
            <a:r>
              <a:rPr lang="en-US" altLang="en-US" sz="2000" dirty="0">
                <a:latin typeface="Courier New" panose="02070309020205020404" pitchFamily="49" charset="0"/>
              </a:rPr>
              <a:t>     for pip in </a:t>
            </a:r>
            <a:r>
              <a:rPr lang="en-US" altLang="en-US" sz="2000" dirty="0" err="1">
                <a:latin typeface="Courier New" panose="02070309020205020404" pitchFamily="49" charset="0"/>
              </a:rPr>
              <a:t>self.pips</a:t>
            </a:r>
            <a:r>
              <a:rPr lang="en-US" altLang="en-US" sz="2000" dirty="0">
                <a:latin typeface="Courier New" panose="02070309020205020404" pitchFamily="49" charset="0"/>
              </a:rPr>
              <a:t>:</a:t>
            </a:r>
          </a:p>
          <a:p>
            <a:pPr eaLnBrk="1" hangingPunct="1">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pip.setFill</a:t>
            </a:r>
            <a:r>
              <a:rPr lang="en-US" altLang="en-US" sz="2000" dirty="0">
                <a:latin typeface="Courier New" panose="02070309020205020404" pitchFamily="49" charset="0"/>
              </a:rPr>
              <a:t>(</a:t>
            </a:r>
            <a:r>
              <a:rPr lang="en-US" altLang="en-US" sz="2000" dirty="0" err="1">
                <a:latin typeface="Courier New" panose="02070309020205020404" pitchFamily="49" charset="0"/>
              </a:rPr>
              <a:t>self.background</a:t>
            </a:r>
            <a:r>
              <a:rPr lang="en-US" altLang="en-US" sz="2000" dirty="0">
                <a:latin typeface="Courier New" panose="02070309020205020404" pitchFamily="49" charset="0"/>
              </a:rPr>
              <a:t>)</a:t>
            </a:r>
          </a:p>
          <a:p>
            <a:pPr eaLnBrk="1" hangingPunct="1">
              <a:buFont typeface="Wingdings" panose="05000000000000000000" pitchFamily="2" charset="2"/>
              <a:buNone/>
            </a:pPr>
            <a:endParaRPr lang="en-US" altLang="en-US" sz="2000" dirty="0">
              <a:latin typeface="Courier New" panose="02070309020205020404" pitchFamily="49" charset="0"/>
            </a:endParaRPr>
          </a:p>
          <a:p>
            <a:pPr eaLnBrk="1" hangingPunct="1">
              <a:buFont typeface="Wingdings" panose="05000000000000000000" pitchFamily="2" charset="2"/>
              <a:buNone/>
            </a:pPr>
            <a:r>
              <a:rPr lang="en-US" altLang="en-US" sz="2000" dirty="0">
                <a:latin typeface="Courier New" panose="02070309020205020404" pitchFamily="49" charset="0"/>
              </a:rPr>
              <a:t>     # Turn the appropriate pips back on</a:t>
            </a:r>
          </a:p>
          <a:p>
            <a:pPr eaLnBrk="1" hangingPunct="1">
              <a:buFont typeface="Wingdings" panose="05000000000000000000" pitchFamily="2" charset="2"/>
              <a:buNone/>
            </a:pPr>
            <a:r>
              <a:rPr lang="en-US" altLang="en-US" sz="2000" dirty="0">
                <a:latin typeface="Courier New" panose="02070309020205020404" pitchFamily="49" charset="0"/>
              </a:rPr>
              <a:t>     for </a:t>
            </a:r>
            <a:r>
              <a:rPr lang="en-US" altLang="en-US" sz="2000" dirty="0" err="1">
                <a:latin typeface="Courier New" panose="02070309020205020404" pitchFamily="49" charset="0"/>
              </a:rPr>
              <a:t>i</a:t>
            </a:r>
            <a:r>
              <a:rPr lang="en-US" altLang="en-US" sz="2000" dirty="0">
                <a:latin typeface="Courier New" panose="02070309020205020404" pitchFamily="49" charset="0"/>
              </a:rPr>
              <a:t> in </a:t>
            </a:r>
            <a:r>
              <a:rPr lang="en-US" altLang="en-US" sz="2000" dirty="0" err="1">
                <a:latin typeface="Courier New" panose="02070309020205020404" pitchFamily="49" charset="0"/>
              </a:rPr>
              <a:t>self.onTable</a:t>
            </a:r>
            <a:r>
              <a:rPr lang="en-US" altLang="en-US" sz="2000" dirty="0">
                <a:latin typeface="Courier New" panose="02070309020205020404" pitchFamily="49" charset="0"/>
              </a:rPr>
              <a:t>[value]:</a:t>
            </a:r>
          </a:p>
          <a:p>
            <a:pPr eaLnBrk="1" hangingPunct="1">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self.pips</a:t>
            </a:r>
            <a:r>
              <a:rPr lang="en-US" altLang="en-US" sz="2000" dirty="0">
                <a:latin typeface="Courier New" panose="02070309020205020404" pitchFamily="49" charset="0"/>
              </a:rPr>
              <a:t>[</a:t>
            </a:r>
            <a:r>
              <a:rPr lang="en-US" altLang="en-US" sz="2000" dirty="0" err="1">
                <a:latin typeface="Courier New" panose="02070309020205020404" pitchFamily="49" charset="0"/>
              </a:rPr>
              <a:t>i</a:t>
            </a:r>
            <a:r>
              <a:rPr lang="en-US" altLang="en-US" sz="2000" dirty="0">
                <a:latin typeface="Courier New" panose="02070309020205020404" pitchFamily="49" charset="0"/>
              </a:rPr>
              <a:t>].</a:t>
            </a:r>
            <a:r>
              <a:rPr lang="en-US" altLang="en-US" sz="2000" dirty="0" err="1">
                <a:latin typeface="Courier New" panose="02070309020205020404" pitchFamily="49" charset="0"/>
              </a:rPr>
              <a:t>setFill</a:t>
            </a:r>
            <a:r>
              <a:rPr lang="en-US" altLang="en-US" sz="2000" dirty="0">
                <a:latin typeface="Courier New" panose="02070309020205020404" pitchFamily="49" charset="0"/>
              </a:rPr>
              <a:t>(</a:t>
            </a:r>
            <a:r>
              <a:rPr lang="en-US" altLang="en-US" sz="2000" dirty="0" err="1">
                <a:latin typeface="Courier New" panose="02070309020205020404" pitchFamily="49" charset="0"/>
              </a:rPr>
              <a:t>self.foreground</a:t>
            </a:r>
            <a:r>
              <a:rPr lang="en-US" altLang="en-US" sz="2000" dirty="0">
                <a:latin typeface="Courier New" panose="02070309020205020404" pitchFamily="49" charset="0"/>
              </a:rPr>
              <a:t>)</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136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C43D324C-4FD4-442B-A540-114AB9C7F1BD}" type="slidenum">
              <a:rPr lang="en-US" altLang="en-US"/>
              <a:pPr eaLnBrk="1" hangingPunct="1"/>
              <a:t>155</a:t>
            </a:fld>
            <a:endParaRPr lang="en-US" altLang="en-US"/>
          </a:p>
        </p:txBody>
      </p:sp>
      <p:sp>
        <p:nvSpPr>
          <p:cNvPr id="113668" name="Rectangle 2"/>
          <p:cNvSpPr>
            <a:spLocks noGrp="1" noChangeArrowheads="1"/>
          </p:cNvSpPr>
          <p:nvPr>
            <p:ph type="title"/>
          </p:nvPr>
        </p:nvSpPr>
        <p:spPr/>
        <p:txBody>
          <a:bodyPr/>
          <a:lstStyle/>
          <a:p>
            <a:pPr eaLnBrk="1" hangingPunct="1"/>
            <a:r>
              <a:rPr lang="en-US" altLang="en-US"/>
              <a:t>Developing a GUI</a:t>
            </a:r>
          </a:p>
        </p:txBody>
      </p:sp>
      <p:sp>
        <p:nvSpPr>
          <p:cNvPr id="113669" name="Rectangle 3"/>
          <p:cNvSpPr>
            <a:spLocks noGrp="1" noChangeArrowheads="1"/>
          </p:cNvSpPr>
          <p:nvPr>
            <p:ph type="body" idx="1"/>
          </p:nvPr>
        </p:nvSpPr>
        <p:spPr/>
        <p:txBody>
          <a:bodyPr/>
          <a:lstStyle/>
          <a:p>
            <a:pPr eaLnBrk="1" hangingPunct="1"/>
            <a:r>
              <a:rPr lang="en-US" altLang="en-US"/>
              <a:t>We need to modify the </a:t>
            </a:r>
            <a:r>
              <a:rPr lang="en-US" altLang="en-US">
                <a:latin typeface="Courier New" panose="02070309020205020404" pitchFamily="49" charset="0"/>
              </a:rPr>
              <a:t>DieView</a:t>
            </a:r>
            <a:r>
              <a:rPr lang="en-US" altLang="en-US"/>
              <a:t> class by adding a </a:t>
            </a:r>
            <a:r>
              <a:rPr lang="en-US" altLang="en-US">
                <a:latin typeface="Courier New" panose="02070309020205020404" pitchFamily="49" charset="0"/>
              </a:rPr>
              <a:t>setColor</a:t>
            </a:r>
            <a:r>
              <a:rPr lang="en-US" altLang="en-US"/>
              <a:t> method to change the color used for drawing the pips.</a:t>
            </a:r>
          </a:p>
          <a:p>
            <a:pPr eaLnBrk="1" hangingPunct="1"/>
            <a:r>
              <a:rPr lang="en-US" altLang="en-US"/>
              <a:t>In </a:t>
            </a:r>
            <a:r>
              <a:rPr lang="en-US" altLang="en-US">
                <a:latin typeface="Courier New" panose="02070309020205020404" pitchFamily="49" charset="0"/>
              </a:rPr>
              <a:t>setValue</a:t>
            </a:r>
            <a:r>
              <a:rPr lang="en-US" altLang="en-US"/>
              <a:t>, the color of the pips is determined by the value of the instance variable </a:t>
            </a:r>
            <a:r>
              <a:rPr lang="en-US" altLang="en-US">
                <a:latin typeface="Courier New" panose="02070309020205020404" pitchFamily="49" charset="0"/>
              </a:rPr>
              <a:t>foreground</a:t>
            </a:r>
            <a:r>
              <a:rPr lang="en-US" altLang="en-US"/>
              <a:t>.</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146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636E775-E5C1-490B-9FAC-81570AAA3F0B}" type="slidenum">
              <a:rPr lang="en-US" altLang="en-US"/>
              <a:pPr eaLnBrk="1" hangingPunct="1"/>
              <a:t>156</a:t>
            </a:fld>
            <a:endParaRPr lang="en-US" altLang="en-US"/>
          </a:p>
        </p:txBody>
      </p:sp>
      <p:sp>
        <p:nvSpPr>
          <p:cNvPr id="114692" name="Rectangle 2"/>
          <p:cNvSpPr>
            <a:spLocks noGrp="1" noChangeArrowheads="1"/>
          </p:cNvSpPr>
          <p:nvPr>
            <p:ph type="title"/>
          </p:nvPr>
        </p:nvSpPr>
        <p:spPr/>
        <p:txBody>
          <a:bodyPr/>
          <a:lstStyle/>
          <a:p>
            <a:pPr eaLnBrk="1" hangingPunct="1"/>
            <a:r>
              <a:rPr lang="en-US" altLang="en-US"/>
              <a:t>Developing a GUI</a:t>
            </a:r>
          </a:p>
        </p:txBody>
      </p:sp>
      <p:sp>
        <p:nvSpPr>
          <p:cNvPr id="114693" name="Rectangle 3"/>
          <p:cNvSpPr>
            <a:spLocks noGrp="1" noChangeArrowheads="1"/>
          </p:cNvSpPr>
          <p:nvPr>
            <p:ph type="body" idx="1"/>
          </p:nvPr>
        </p:nvSpPr>
        <p:spPr/>
        <p:txBody>
          <a:bodyPr/>
          <a:lstStyle/>
          <a:p>
            <a:pPr eaLnBrk="1" hangingPunct="1"/>
            <a:r>
              <a:rPr lang="en-US" altLang="en-US" sz="2800"/>
              <a:t>The algorithm for </a:t>
            </a:r>
            <a:r>
              <a:rPr lang="en-US" altLang="en-US" sz="2800">
                <a:latin typeface="Courier New" panose="02070309020205020404" pitchFamily="49" charset="0"/>
              </a:rPr>
              <a:t>setColor</a:t>
            </a:r>
            <a:r>
              <a:rPr lang="en-US" altLang="en-US" sz="2800"/>
              <a:t> seems straightforward.</a:t>
            </a:r>
          </a:p>
          <a:p>
            <a:pPr lvl="1" eaLnBrk="1" hangingPunct="1"/>
            <a:r>
              <a:rPr lang="en-US" altLang="en-US" sz="2400"/>
              <a:t>Change </a:t>
            </a:r>
            <a:r>
              <a:rPr lang="en-US" altLang="en-US" sz="2400">
                <a:latin typeface="Courier New" panose="02070309020205020404" pitchFamily="49" charset="0"/>
              </a:rPr>
              <a:t>foreground</a:t>
            </a:r>
            <a:r>
              <a:rPr lang="en-US" altLang="en-US" sz="2400"/>
              <a:t> to the new color</a:t>
            </a:r>
          </a:p>
          <a:p>
            <a:pPr lvl="1" eaLnBrk="1" hangingPunct="1"/>
            <a:r>
              <a:rPr lang="en-US" altLang="en-US" sz="2400"/>
              <a:t>Redraw the current value of the die</a:t>
            </a:r>
          </a:p>
          <a:p>
            <a:pPr eaLnBrk="1" hangingPunct="1"/>
            <a:r>
              <a:rPr lang="en-US" altLang="en-US" sz="2800"/>
              <a:t>The second step is similar to </a:t>
            </a:r>
            <a:r>
              <a:rPr lang="en-US" altLang="en-US" sz="2800">
                <a:latin typeface="Courier New" panose="02070309020205020404" pitchFamily="49" charset="0"/>
              </a:rPr>
              <a:t>setValue</a:t>
            </a:r>
            <a:r>
              <a:rPr lang="en-US" altLang="en-US" sz="2800"/>
              <a:t>, but </a:t>
            </a:r>
            <a:r>
              <a:rPr lang="en-US" altLang="en-US" sz="2800">
                <a:latin typeface="Courier New" panose="02070309020205020404" pitchFamily="49" charset="0"/>
              </a:rPr>
              <a:t>setValue</a:t>
            </a:r>
            <a:r>
              <a:rPr lang="en-US" altLang="en-US" sz="2800"/>
              <a:t> requires the value to be sent as a parameter, and </a:t>
            </a:r>
            <a:r>
              <a:rPr lang="en-US" altLang="en-US" sz="2800">
                <a:latin typeface="Courier New" panose="02070309020205020404" pitchFamily="49" charset="0"/>
              </a:rPr>
              <a:t>dieView</a:t>
            </a:r>
            <a:r>
              <a:rPr lang="en-US" altLang="en-US" sz="2800"/>
              <a:t> doesn</a:t>
            </a:r>
            <a:r>
              <a:rPr lang="en-US" altLang="en-US" sz="2800">
                <a:latin typeface="Times New Roman" panose="02020603050405020304" pitchFamily="18" charset="0"/>
              </a:rPr>
              <a:t>’</a:t>
            </a:r>
            <a:r>
              <a:rPr lang="en-US" altLang="en-US" sz="2800"/>
              <a:t>t store this value anywhere. Once the pips have been turned on the value is discarded!</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157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3248346-0522-4720-AAF4-AFEFD4AB1416}" type="slidenum">
              <a:rPr lang="en-US" altLang="en-US"/>
              <a:pPr eaLnBrk="1" hangingPunct="1"/>
              <a:t>157</a:t>
            </a:fld>
            <a:endParaRPr lang="en-US" altLang="en-US"/>
          </a:p>
        </p:txBody>
      </p:sp>
      <p:sp>
        <p:nvSpPr>
          <p:cNvPr id="115716" name="Rectangle 2"/>
          <p:cNvSpPr>
            <a:spLocks noGrp="1" noChangeArrowheads="1"/>
          </p:cNvSpPr>
          <p:nvPr>
            <p:ph type="title"/>
          </p:nvPr>
        </p:nvSpPr>
        <p:spPr/>
        <p:txBody>
          <a:bodyPr/>
          <a:lstStyle/>
          <a:p>
            <a:pPr eaLnBrk="1" hangingPunct="1"/>
            <a:r>
              <a:rPr lang="en-US" altLang="en-US"/>
              <a:t>Developing a GUI</a:t>
            </a:r>
          </a:p>
        </p:txBody>
      </p:sp>
      <p:sp>
        <p:nvSpPr>
          <p:cNvPr id="115717" name="Rectangle 3"/>
          <p:cNvSpPr>
            <a:spLocks noGrp="1" noChangeArrowheads="1"/>
          </p:cNvSpPr>
          <p:nvPr>
            <p:ph type="body" idx="1"/>
          </p:nvPr>
        </p:nvSpPr>
        <p:spPr/>
        <p:txBody>
          <a:bodyPr/>
          <a:lstStyle/>
          <a:p>
            <a:pPr eaLnBrk="1" hangingPunct="1">
              <a:lnSpc>
                <a:spcPct val="90000"/>
              </a:lnSpc>
            </a:pPr>
            <a:r>
              <a:rPr lang="en-US" altLang="en-US"/>
              <a:t>To implement </a:t>
            </a:r>
            <a:r>
              <a:rPr lang="en-US" altLang="en-US">
                <a:latin typeface="Courier New" panose="02070309020205020404" pitchFamily="49" charset="0"/>
              </a:rPr>
              <a:t>setColor</a:t>
            </a:r>
            <a:r>
              <a:rPr lang="en-US" altLang="en-US"/>
              <a:t>, we tweak </a:t>
            </a:r>
            <a:r>
              <a:rPr lang="en-US" altLang="en-US">
                <a:latin typeface="Courier New" panose="02070309020205020404" pitchFamily="49" charset="0"/>
              </a:rPr>
              <a:t>setValue</a:t>
            </a:r>
            <a:r>
              <a:rPr lang="en-US" altLang="en-US"/>
              <a:t> so that it remembers the current value:</a:t>
            </a:r>
            <a:br>
              <a:rPr lang="en-US" altLang="en-US"/>
            </a:br>
            <a:r>
              <a:rPr lang="en-US" altLang="en-US">
                <a:latin typeface="Courier New" panose="02070309020205020404" pitchFamily="49" charset="0"/>
              </a:rPr>
              <a:t>self.value = value</a:t>
            </a:r>
          </a:p>
          <a:p>
            <a:pPr eaLnBrk="1" hangingPunct="1">
              <a:lnSpc>
                <a:spcPct val="90000"/>
              </a:lnSpc>
            </a:pPr>
            <a:r>
              <a:rPr lang="en-US" altLang="en-US"/>
              <a:t>This line stores the value parameter in an instance variable called </a:t>
            </a:r>
            <a:r>
              <a:rPr lang="en-US" altLang="en-US">
                <a:latin typeface="Courier New" panose="02070309020205020404" pitchFamily="49" charset="0"/>
              </a:rPr>
              <a:t>value</a:t>
            </a:r>
            <a:r>
              <a:rPr lang="en-US" altLang="en-US"/>
              <a:t>.</a:t>
            </a:r>
          </a:p>
          <a:p>
            <a:pPr eaLnBrk="1" hangingPunct="1">
              <a:lnSpc>
                <a:spcPct val="90000"/>
              </a:lnSpc>
            </a:pPr>
            <a:r>
              <a:rPr lang="en-US" altLang="en-US"/>
              <a:t>With the modification to </a:t>
            </a:r>
            <a:r>
              <a:rPr lang="en-US" altLang="en-US">
                <a:latin typeface="Courier New" panose="02070309020205020404" pitchFamily="49" charset="0"/>
              </a:rPr>
              <a:t>setValue</a:t>
            </a:r>
            <a:r>
              <a:rPr lang="en-US" altLang="en-US"/>
              <a:t>, </a:t>
            </a:r>
            <a:r>
              <a:rPr lang="en-US" altLang="en-US">
                <a:latin typeface="Courier New" panose="02070309020205020404" pitchFamily="49" charset="0"/>
              </a:rPr>
              <a:t>setColor</a:t>
            </a:r>
            <a:r>
              <a:rPr lang="en-US" altLang="en-US"/>
              <a:t> is a breeze.</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167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10D63F4-5C84-47E6-885E-F8F69E74EC7B}" type="slidenum">
              <a:rPr lang="en-US" altLang="en-US"/>
              <a:pPr eaLnBrk="1" hangingPunct="1"/>
              <a:t>158</a:t>
            </a:fld>
            <a:endParaRPr lang="en-US" altLang="en-US"/>
          </a:p>
        </p:txBody>
      </p:sp>
      <p:sp>
        <p:nvSpPr>
          <p:cNvPr id="116740" name="Rectangle 2"/>
          <p:cNvSpPr>
            <a:spLocks noGrp="1" noChangeArrowheads="1"/>
          </p:cNvSpPr>
          <p:nvPr>
            <p:ph type="title"/>
          </p:nvPr>
        </p:nvSpPr>
        <p:spPr/>
        <p:txBody>
          <a:bodyPr/>
          <a:lstStyle/>
          <a:p>
            <a:pPr eaLnBrk="1" hangingPunct="1"/>
            <a:r>
              <a:rPr lang="en-US" altLang="en-US"/>
              <a:t>Developing a GUI</a:t>
            </a:r>
          </a:p>
        </p:txBody>
      </p:sp>
      <p:sp>
        <p:nvSpPr>
          <p:cNvPr id="116741"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a:t>
            </a:r>
            <a:r>
              <a:rPr lang="en-US" altLang="en-US" sz="2000" dirty="0" err="1">
                <a:latin typeface="Courier New" panose="02070309020205020404" pitchFamily="49" charset="0"/>
              </a:rPr>
              <a:t>setColor</a:t>
            </a:r>
            <a:r>
              <a:rPr lang="en-US" altLang="en-US" sz="2000" dirty="0">
                <a:latin typeface="Courier New" panose="02070309020205020404" pitchFamily="49" charset="0"/>
              </a:rPr>
              <a:t>(self, color):</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self.foreground</a:t>
            </a:r>
            <a:r>
              <a:rPr lang="en-US" altLang="en-US" sz="2000" dirty="0">
                <a:latin typeface="Courier New" panose="02070309020205020404" pitchFamily="49" charset="0"/>
              </a:rPr>
              <a:t> = color</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self.setValue</a:t>
            </a:r>
            <a:r>
              <a:rPr lang="en-US" altLang="en-US" sz="2000" dirty="0">
                <a:latin typeface="Courier New" panose="02070309020205020404" pitchFamily="49" charset="0"/>
              </a:rPr>
              <a:t>(</a:t>
            </a:r>
            <a:r>
              <a:rPr lang="en-US" altLang="en-US" sz="2000" dirty="0" err="1">
                <a:latin typeface="Courier New" panose="02070309020205020404" pitchFamily="49" charset="0"/>
              </a:rPr>
              <a:t>self.value</a:t>
            </a:r>
            <a:r>
              <a:rPr lang="en-US" altLang="en-US" sz="2000" dirty="0">
                <a:latin typeface="Courier New" panose="02070309020205020404" pitchFamily="49" charset="0"/>
              </a:rPr>
              <a:t>)</a:t>
            </a:r>
          </a:p>
          <a:p>
            <a:pPr eaLnBrk="1" hangingPunct="1">
              <a:lnSpc>
                <a:spcPct val="90000"/>
              </a:lnSpc>
            </a:pPr>
            <a:r>
              <a:rPr lang="en-US" altLang="en-US" sz="2800" dirty="0"/>
              <a:t>Notice how the last line calls </a:t>
            </a:r>
            <a:r>
              <a:rPr lang="en-US" altLang="en-US" sz="2800" dirty="0" err="1">
                <a:latin typeface="Courier New" panose="02070309020205020404" pitchFamily="49" charset="0"/>
              </a:rPr>
              <a:t>setValue</a:t>
            </a:r>
            <a:r>
              <a:rPr lang="en-US" altLang="en-US" sz="2800" dirty="0"/>
              <a:t> to draw the die, passing along the value from the last time </a:t>
            </a:r>
            <a:r>
              <a:rPr lang="en-US" altLang="en-US" sz="2800" dirty="0" err="1">
                <a:latin typeface="Courier New" panose="02070309020205020404" pitchFamily="49" charset="0"/>
              </a:rPr>
              <a:t>setValue</a:t>
            </a:r>
            <a:r>
              <a:rPr lang="en-US" altLang="en-US" sz="2800" dirty="0"/>
              <a:t> was called.</a:t>
            </a:r>
          </a:p>
          <a:p>
            <a:pPr eaLnBrk="1" hangingPunct="1">
              <a:lnSpc>
                <a:spcPct val="90000"/>
              </a:lnSpc>
            </a:pPr>
            <a:r>
              <a:rPr lang="en-US" altLang="en-US" sz="2800" dirty="0"/>
              <a:t>Now that the widgets are under control, we can implement the poker GUI! The constructor will create all the widgets and set up the interface for later interactions.</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177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64D9277-8432-4634-9113-1889D9266800}" type="slidenum">
              <a:rPr lang="en-US" altLang="en-US"/>
              <a:pPr eaLnBrk="1" hangingPunct="1"/>
              <a:t>159</a:t>
            </a:fld>
            <a:endParaRPr lang="en-US" altLang="en-US"/>
          </a:p>
        </p:txBody>
      </p:sp>
      <p:sp>
        <p:nvSpPr>
          <p:cNvPr id="117764" name="Rectangle 2"/>
          <p:cNvSpPr>
            <a:spLocks noGrp="1" noChangeArrowheads="1"/>
          </p:cNvSpPr>
          <p:nvPr>
            <p:ph type="title"/>
          </p:nvPr>
        </p:nvSpPr>
        <p:spPr/>
        <p:txBody>
          <a:bodyPr/>
          <a:lstStyle/>
          <a:p>
            <a:pPr eaLnBrk="1" hangingPunct="1"/>
            <a:r>
              <a:rPr lang="en-US" altLang="en-US"/>
              <a:t>Developing a GUI</a:t>
            </a:r>
          </a:p>
        </p:txBody>
      </p:sp>
      <p:sp>
        <p:nvSpPr>
          <p:cNvPr id="117765" name="Rectangle 3"/>
          <p:cNvSpPr>
            <a:spLocks noGrp="1" noChangeArrowheads="1"/>
          </p:cNvSpPr>
          <p:nvPr>
            <p:ph type="body" idx="1"/>
          </p:nvPr>
        </p:nvSpPr>
        <p:spPr>
          <a:xfrm>
            <a:off x="457200" y="2209800"/>
            <a:ext cx="10972800" cy="4114800"/>
          </a:xfrm>
        </p:spPr>
        <p:txBody>
          <a:bodyPr/>
          <a:lstStyle/>
          <a:p>
            <a:pPr eaLnBrk="1" hangingPunct="1">
              <a:lnSpc>
                <a:spcPct val="80000"/>
              </a:lnSpc>
              <a:buFont typeface="Wingdings" panose="05000000000000000000" pitchFamily="2" charset="2"/>
              <a:buNone/>
            </a:pPr>
            <a:r>
              <a:rPr lang="en-US" altLang="en-US" sz="2000" dirty="0">
                <a:latin typeface="Courier New" panose="02070309020205020404" pitchFamily="49" charset="0"/>
              </a:rPr>
              <a:t>class </a:t>
            </a:r>
            <a:r>
              <a:rPr lang="en-US" altLang="en-US" sz="2000" dirty="0" err="1">
                <a:latin typeface="Courier New" panose="02070309020205020404" pitchFamily="49" charset="0"/>
              </a:rPr>
              <a:t>GraphicsInterface</a:t>
            </a:r>
            <a:r>
              <a:rPr lang="en-US" altLang="en-US" sz="2000" dirty="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20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__</a:t>
            </a:r>
            <a:r>
              <a:rPr lang="en-US" altLang="en-US" sz="2000" dirty="0" err="1">
                <a:latin typeface="Courier New" panose="02070309020205020404" pitchFamily="49" charset="0"/>
              </a:rPr>
              <a:t>init</a:t>
            </a:r>
            <a:r>
              <a:rPr lang="en-US" altLang="en-US" sz="2000" dirty="0">
                <a:latin typeface="Courier New" panose="02070309020205020404" pitchFamily="49" charset="0"/>
              </a:rPr>
              <a:t>__(self):</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self.win</a:t>
            </a:r>
            <a:r>
              <a:rPr lang="en-US" altLang="en-US" sz="2000" dirty="0">
                <a:latin typeface="Courier New" panose="02070309020205020404" pitchFamily="49" charset="0"/>
              </a:rPr>
              <a:t> = </a:t>
            </a:r>
            <a:r>
              <a:rPr lang="en-US" altLang="en-US" sz="2000" dirty="0" err="1">
                <a:latin typeface="Courier New" panose="02070309020205020404" pitchFamily="49" charset="0"/>
              </a:rPr>
              <a:t>GraphWin</a:t>
            </a:r>
            <a:r>
              <a:rPr lang="en-US" altLang="en-US" sz="2000" dirty="0">
                <a:latin typeface="Courier New" panose="02070309020205020404" pitchFamily="49" charset="0"/>
              </a:rPr>
              <a:t>("Dice Poker", 600, 400)</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self.win.setBackground</a:t>
            </a:r>
            <a:r>
              <a:rPr lang="en-US" altLang="en-US" sz="2000" dirty="0">
                <a:latin typeface="Courier New" panose="02070309020205020404" pitchFamily="49" charset="0"/>
              </a:rPr>
              <a:t>("green3")</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banner = Text(Point(300,30), "Python  Poker  Parlor")</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banner.setSize</a:t>
            </a:r>
            <a:r>
              <a:rPr lang="en-US" altLang="en-US" sz="2000" dirty="0">
                <a:latin typeface="Courier New" panose="02070309020205020404" pitchFamily="49" charset="0"/>
              </a:rPr>
              <a:t>(24)</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banner.setFill</a:t>
            </a:r>
            <a:r>
              <a:rPr lang="en-US" altLang="en-US" sz="2000" dirty="0">
                <a:latin typeface="Courier New" panose="02070309020205020404" pitchFamily="49" charset="0"/>
              </a:rPr>
              <a:t>("yellow2")</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banner.setStyle</a:t>
            </a:r>
            <a:r>
              <a:rPr lang="en-US" altLang="en-US" sz="2000" dirty="0">
                <a:latin typeface="Courier New" panose="02070309020205020404" pitchFamily="49" charset="0"/>
              </a:rPr>
              <a:t>("bold")</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banner.draw</a:t>
            </a:r>
            <a:r>
              <a:rPr lang="en-US" altLang="en-US" sz="2000" dirty="0">
                <a:latin typeface="Courier New" panose="02070309020205020404" pitchFamily="49" charset="0"/>
              </a:rPr>
              <a:t>(</a:t>
            </a:r>
            <a:r>
              <a:rPr lang="en-US" altLang="en-US" sz="2000" dirty="0" err="1">
                <a:latin typeface="Courier New" panose="02070309020205020404" pitchFamily="49" charset="0"/>
              </a:rPr>
              <a:t>self.win</a:t>
            </a:r>
            <a:r>
              <a:rPr lang="en-US" altLang="en-US" sz="20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self.msg = Text(Point(300,380), "Welcome to the dice table.")</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self.msg.setSize</a:t>
            </a:r>
            <a:r>
              <a:rPr lang="en-US" altLang="en-US" sz="2000" dirty="0">
                <a:latin typeface="Courier New" panose="02070309020205020404" pitchFamily="49" charset="0"/>
              </a:rPr>
              <a:t>(18)</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self.msg.draw</a:t>
            </a:r>
            <a:r>
              <a:rPr lang="en-US" altLang="en-US" sz="2000" dirty="0">
                <a:latin typeface="Courier New" panose="02070309020205020404" pitchFamily="49" charset="0"/>
              </a:rPr>
              <a:t>(</a:t>
            </a:r>
            <a:r>
              <a:rPr lang="en-US" altLang="en-US" sz="2000" dirty="0" err="1">
                <a:latin typeface="Courier New" panose="02070309020205020404" pitchFamily="49" charset="0"/>
              </a:rPr>
              <a:t>self.win</a:t>
            </a:r>
            <a:r>
              <a:rPr lang="en-US" altLang="en-US" sz="2000" dirty="0">
                <a:latin typeface="Courier New" panose="02070309020205020404" pitchFamily="49"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4CF5678-604F-450E-8561-FACB7459CA5D}" type="slidenum">
              <a:rPr lang="en-US" altLang="en-US"/>
              <a:pPr eaLnBrk="1" hangingPunct="1"/>
              <a:t>16</a:t>
            </a:fld>
            <a:endParaRPr lang="en-US" altLang="en-US"/>
          </a:p>
        </p:txBody>
      </p:sp>
      <p:sp>
        <p:nvSpPr>
          <p:cNvPr id="20484" name="Rectangle 2"/>
          <p:cNvSpPr>
            <a:spLocks noGrp="1" noChangeArrowheads="1"/>
          </p:cNvSpPr>
          <p:nvPr>
            <p:ph type="title"/>
          </p:nvPr>
        </p:nvSpPr>
        <p:spPr/>
        <p:txBody>
          <a:bodyPr/>
          <a:lstStyle/>
          <a:p>
            <a:pPr eaLnBrk="1" hangingPunct="1"/>
            <a:r>
              <a:rPr lang="en-US" altLang="en-US" sz="4000" dirty="0"/>
              <a:t>Case Study: Racquetball Simulation</a:t>
            </a:r>
          </a:p>
        </p:txBody>
      </p:sp>
      <p:sp>
        <p:nvSpPr>
          <p:cNvPr id="20485" name="Rectangle 3"/>
          <p:cNvSpPr>
            <a:spLocks noGrp="1" noChangeArrowheads="1"/>
          </p:cNvSpPr>
          <p:nvPr>
            <p:ph type="body" idx="1"/>
          </p:nvPr>
        </p:nvSpPr>
        <p:spPr/>
        <p:txBody>
          <a:bodyPr/>
          <a:lstStyle/>
          <a:p>
            <a:pPr eaLnBrk="1" hangingPunct="1"/>
            <a:r>
              <a:rPr lang="en-US" altLang="en-US" dirty="0"/>
              <a:t>You may want to review our top-down design of the racquetball simulation from Chapter 11.</a:t>
            </a:r>
          </a:p>
          <a:p>
            <a:pPr eaLnBrk="1" hangingPunct="1"/>
            <a:r>
              <a:rPr lang="en-US" altLang="en-US" dirty="0"/>
              <a:t>We want to simulate multiple games of racquetball where the ability of the two opponents is represented by the probability that they win a point when they are serving.</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177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64D9277-8432-4634-9113-1889D9266800}" type="slidenum">
              <a:rPr lang="en-US" altLang="en-US"/>
              <a:pPr eaLnBrk="1" hangingPunct="1"/>
              <a:t>160</a:t>
            </a:fld>
            <a:endParaRPr lang="en-US" altLang="en-US"/>
          </a:p>
        </p:txBody>
      </p:sp>
      <p:sp>
        <p:nvSpPr>
          <p:cNvPr id="117764" name="Rectangle 2"/>
          <p:cNvSpPr>
            <a:spLocks noGrp="1" noChangeArrowheads="1"/>
          </p:cNvSpPr>
          <p:nvPr>
            <p:ph type="title"/>
          </p:nvPr>
        </p:nvSpPr>
        <p:spPr/>
        <p:txBody>
          <a:bodyPr/>
          <a:lstStyle/>
          <a:p>
            <a:pPr eaLnBrk="1" hangingPunct="1"/>
            <a:r>
              <a:rPr lang="en-US" altLang="en-US"/>
              <a:t>Developing a GUI</a:t>
            </a:r>
          </a:p>
        </p:txBody>
      </p:sp>
      <p:sp>
        <p:nvSpPr>
          <p:cNvPr id="117765" name="Rectangle 3"/>
          <p:cNvSpPr>
            <a:spLocks noGrp="1" noChangeArrowheads="1"/>
          </p:cNvSpPr>
          <p:nvPr>
            <p:ph type="body" idx="1"/>
          </p:nvPr>
        </p:nvSpPr>
        <p:spPr>
          <a:xfrm>
            <a:off x="762000" y="2017713"/>
            <a:ext cx="10591800" cy="4114800"/>
          </a:xfrm>
        </p:spPr>
        <p:txBody>
          <a:bodyPr/>
          <a:lstStyle/>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self.createDice</a:t>
            </a:r>
            <a:r>
              <a:rPr lang="en-US" altLang="en-US" sz="2000" dirty="0">
                <a:latin typeface="Courier New" panose="02070309020205020404" pitchFamily="49" charset="0"/>
              </a:rPr>
              <a:t>(Point(300,100), 75)</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self.buttons</a:t>
            </a:r>
            <a:r>
              <a:rPr lang="en-US" altLang="en-US" sz="2000" dirty="0">
                <a:latin typeface="Courier New" panose="02070309020205020404" pitchFamily="49" charset="0"/>
              </a:rPr>
              <a:t> = []</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self.addDiceButtons</a:t>
            </a:r>
            <a:r>
              <a:rPr lang="en-US" altLang="en-US" sz="2000" dirty="0">
                <a:latin typeface="Courier New" panose="02070309020205020404" pitchFamily="49" charset="0"/>
              </a:rPr>
              <a:t>(Point(300,170), 75, 30)</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b = Button(</a:t>
            </a:r>
            <a:r>
              <a:rPr lang="en-US" altLang="en-US" sz="2000" dirty="0" err="1">
                <a:latin typeface="Courier New" panose="02070309020205020404" pitchFamily="49" charset="0"/>
              </a:rPr>
              <a:t>self.win</a:t>
            </a:r>
            <a:r>
              <a:rPr lang="en-US" altLang="en-US" sz="2000" dirty="0">
                <a:latin typeface="Courier New" panose="02070309020205020404" pitchFamily="49" charset="0"/>
              </a:rPr>
              <a:t>, Point(300, 230), 400, 40, "Roll Dice")</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self.buttons.append</a:t>
            </a:r>
            <a:r>
              <a:rPr lang="en-US" altLang="en-US" sz="2000" dirty="0">
                <a:latin typeface="Courier New" panose="02070309020205020404" pitchFamily="49" charset="0"/>
              </a:rPr>
              <a:t>(b)</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b = Button(</a:t>
            </a:r>
            <a:r>
              <a:rPr lang="en-US" altLang="en-US" sz="2000" dirty="0" err="1">
                <a:latin typeface="Courier New" panose="02070309020205020404" pitchFamily="49" charset="0"/>
              </a:rPr>
              <a:t>self.win</a:t>
            </a:r>
            <a:r>
              <a:rPr lang="en-US" altLang="en-US" sz="2000" dirty="0">
                <a:latin typeface="Courier New" panose="02070309020205020404" pitchFamily="49" charset="0"/>
              </a:rPr>
              <a:t>, Point(300, 280), 150, 40, "Score")</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self.buttons.append</a:t>
            </a:r>
            <a:r>
              <a:rPr lang="en-US" altLang="en-US" sz="2000" dirty="0">
                <a:latin typeface="Courier New" panose="02070309020205020404" pitchFamily="49" charset="0"/>
              </a:rPr>
              <a:t>(b)</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b = Button(</a:t>
            </a:r>
            <a:r>
              <a:rPr lang="en-US" altLang="en-US" sz="2000" dirty="0" err="1">
                <a:latin typeface="Courier New" panose="02070309020205020404" pitchFamily="49" charset="0"/>
              </a:rPr>
              <a:t>self.win</a:t>
            </a:r>
            <a:r>
              <a:rPr lang="en-US" altLang="en-US" sz="2000" dirty="0">
                <a:latin typeface="Courier New" panose="02070309020205020404" pitchFamily="49" charset="0"/>
              </a:rPr>
              <a:t>, Point(570,375), 40, 30, "Quit")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self.buttons.append</a:t>
            </a:r>
            <a:r>
              <a:rPr lang="en-US" altLang="en-US" sz="2000" dirty="0">
                <a:latin typeface="Courier New" panose="02070309020205020404" pitchFamily="49" charset="0"/>
              </a:rPr>
              <a:t>(b)</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self.money</a:t>
            </a:r>
            <a:r>
              <a:rPr lang="en-US" altLang="en-US" sz="2000" dirty="0">
                <a:latin typeface="Courier New" panose="02070309020205020404" pitchFamily="49" charset="0"/>
              </a:rPr>
              <a:t> = Text(Point(300,325), "$100")</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self.money.setSize</a:t>
            </a:r>
            <a:r>
              <a:rPr lang="en-US" altLang="en-US" sz="2000" dirty="0">
                <a:latin typeface="Courier New" panose="02070309020205020404" pitchFamily="49" charset="0"/>
              </a:rPr>
              <a:t>(18)</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self.money.draw</a:t>
            </a:r>
            <a:r>
              <a:rPr lang="en-US" altLang="en-US" sz="2000" dirty="0">
                <a:latin typeface="Courier New" panose="02070309020205020404" pitchFamily="49" charset="0"/>
              </a:rPr>
              <a:t>(</a:t>
            </a:r>
            <a:r>
              <a:rPr lang="en-US" altLang="en-US" sz="2000" dirty="0" err="1">
                <a:latin typeface="Courier New" panose="02070309020205020404" pitchFamily="49" charset="0"/>
              </a:rPr>
              <a:t>self.win</a:t>
            </a:r>
            <a:r>
              <a:rPr lang="en-US" altLang="en-US" sz="2000" dirty="0">
                <a:latin typeface="Courier New" panose="02070309020205020404" pitchFamily="49" charset="0"/>
              </a:rPr>
              <a:t>)</a:t>
            </a:r>
          </a:p>
        </p:txBody>
      </p:sp>
    </p:spTree>
    <p:extLst>
      <p:ext uri="{BB962C8B-B14F-4D97-AF65-F5344CB8AC3E}">
        <p14:creationId xmlns:p14="http://schemas.microsoft.com/office/powerpoint/2010/main" val="107301897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187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22FB9B9-0105-4316-9FFF-A9056F737056}" type="slidenum">
              <a:rPr lang="en-US" altLang="en-US"/>
              <a:pPr eaLnBrk="1" hangingPunct="1"/>
              <a:t>161</a:t>
            </a:fld>
            <a:endParaRPr lang="en-US" altLang="en-US"/>
          </a:p>
        </p:txBody>
      </p:sp>
      <p:sp>
        <p:nvSpPr>
          <p:cNvPr id="118788" name="Rectangle 2"/>
          <p:cNvSpPr>
            <a:spLocks noGrp="1" noChangeArrowheads="1"/>
          </p:cNvSpPr>
          <p:nvPr>
            <p:ph type="title"/>
          </p:nvPr>
        </p:nvSpPr>
        <p:spPr/>
        <p:txBody>
          <a:bodyPr/>
          <a:lstStyle/>
          <a:p>
            <a:pPr eaLnBrk="1" hangingPunct="1"/>
            <a:r>
              <a:rPr lang="en-US" altLang="en-US"/>
              <a:t>Developing a GUI</a:t>
            </a:r>
          </a:p>
        </p:txBody>
      </p:sp>
      <p:sp>
        <p:nvSpPr>
          <p:cNvPr id="118789" name="Rectangle 3"/>
          <p:cNvSpPr>
            <a:spLocks noGrp="1" noChangeArrowheads="1"/>
          </p:cNvSpPr>
          <p:nvPr>
            <p:ph type="body" idx="1"/>
          </p:nvPr>
        </p:nvSpPr>
        <p:spPr>
          <a:xfrm>
            <a:off x="2672369" y="1962908"/>
            <a:ext cx="7772400" cy="4114800"/>
          </a:xfrm>
        </p:spPr>
        <p:txBody>
          <a:bodyPr/>
          <a:lstStyle/>
          <a:p>
            <a:pPr eaLnBrk="1" hangingPunct="1">
              <a:lnSpc>
                <a:spcPct val="80000"/>
              </a:lnSpc>
            </a:pPr>
            <a:r>
              <a:rPr lang="en-US" altLang="en-US" sz="2400" dirty="0"/>
              <a:t>Did you notice that the creation of the dice and their associated buttons were moved into a couple of helper methods?</a:t>
            </a:r>
          </a:p>
          <a:p>
            <a:pPr marL="0" indent="0" eaLnBrk="1" hangingPunct="1">
              <a:lnSpc>
                <a:spcPct val="80000"/>
              </a:lnSpc>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def</a:t>
            </a:r>
            <a:r>
              <a:rPr lang="en-US" altLang="en-US" sz="1600" dirty="0">
                <a:latin typeface="Courier New" panose="02070309020205020404" pitchFamily="49" charset="0"/>
              </a:rPr>
              <a:t> </a:t>
            </a:r>
            <a:r>
              <a:rPr lang="en-US" altLang="en-US" sz="1600" dirty="0" err="1">
                <a:latin typeface="Courier New" panose="02070309020205020404" pitchFamily="49" charset="0"/>
              </a:rPr>
              <a:t>createDice</a:t>
            </a:r>
            <a:r>
              <a:rPr lang="en-US" altLang="en-US" sz="1600" dirty="0">
                <a:latin typeface="Courier New" panose="02070309020205020404" pitchFamily="49" charset="0"/>
              </a:rPr>
              <a:t>(self, center, size):</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center.move</a:t>
            </a:r>
            <a:r>
              <a:rPr lang="en-US" altLang="en-US" sz="1600" dirty="0">
                <a:latin typeface="Courier New" panose="02070309020205020404" pitchFamily="49" charset="0"/>
              </a:rPr>
              <a:t>(-3*size,0)</a:t>
            </a:r>
          </a:p>
          <a:p>
            <a:pPr marL="0" indent="0" eaLnBrk="1" hangingPunct="1">
              <a:lnSpc>
                <a:spcPct val="80000"/>
              </a:lnSpc>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self.dice</a:t>
            </a:r>
            <a:r>
              <a:rPr lang="en-US" altLang="en-US" sz="1600" dirty="0">
                <a:latin typeface="Courier New" panose="02070309020205020404" pitchFamily="49" charset="0"/>
              </a:rPr>
              <a:t> = []</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for </a:t>
            </a:r>
            <a:r>
              <a:rPr lang="en-US" altLang="en-US" sz="1600" dirty="0" err="1">
                <a:latin typeface="Courier New" panose="02070309020205020404" pitchFamily="49" charset="0"/>
              </a:rPr>
              <a:t>i</a:t>
            </a:r>
            <a:r>
              <a:rPr lang="en-US" altLang="en-US" sz="1600" dirty="0">
                <a:latin typeface="Courier New" panose="02070309020205020404" pitchFamily="49" charset="0"/>
              </a:rPr>
              <a:t> in range(5):</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view = </a:t>
            </a:r>
            <a:r>
              <a:rPr lang="en-US" altLang="en-US" sz="1600" dirty="0" err="1">
                <a:latin typeface="Courier New" panose="02070309020205020404" pitchFamily="49" charset="0"/>
              </a:rPr>
              <a:t>ColorDieView</a:t>
            </a:r>
            <a:r>
              <a:rPr lang="en-US" altLang="en-US" sz="1600" dirty="0">
                <a:latin typeface="Courier New" panose="02070309020205020404" pitchFamily="49" charset="0"/>
              </a:rPr>
              <a:t>(</a:t>
            </a:r>
            <a:r>
              <a:rPr lang="en-US" altLang="en-US" sz="1600" dirty="0" err="1">
                <a:latin typeface="Courier New" panose="02070309020205020404" pitchFamily="49" charset="0"/>
              </a:rPr>
              <a:t>self.win</a:t>
            </a:r>
            <a:r>
              <a:rPr lang="en-US" altLang="en-US" sz="1600" dirty="0">
                <a:latin typeface="Courier New" panose="02070309020205020404" pitchFamily="49" charset="0"/>
              </a:rPr>
              <a:t>, center, size)</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self.dice.append</a:t>
            </a:r>
            <a:r>
              <a:rPr lang="en-US" altLang="en-US" sz="1600" dirty="0">
                <a:latin typeface="Courier New" panose="02070309020205020404" pitchFamily="49" charset="0"/>
              </a:rPr>
              <a:t>(view)</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center.move</a:t>
            </a:r>
            <a:r>
              <a:rPr lang="en-US" altLang="en-US" sz="1600" dirty="0">
                <a:latin typeface="Courier New" panose="02070309020205020404" pitchFamily="49" charset="0"/>
              </a:rPr>
              <a:t>(1.5*size,0)</a:t>
            </a:r>
          </a:p>
          <a:p>
            <a:pPr eaLnBrk="1" hangingPunct="1">
              <a:lnSpc>
                <a:spcPct val="80000"/>
              </a:lnSpc>
              <a:buFont typeface="Wingdings" panose="05000000000000000000" pitchFamily="2" charset="2"/>
              <a:buNone/>
            </a:pPr>
            <a:endParaRPr lang="en-US" altLang="en-US" sz="1600" dirty="0">
              <a:latin typeface="Courier New" panose="02070309020205020404" pitchFamily="49" charset="0"/>
            </a:endParaRP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def</a:t>
            </a:r>
            <a:r>
              <a:rPr lang="en-US" altLang="en-US" sz="1600" dirty="0">
                <a:latin typeface="Courier New" panose="02070309020205020404" pitchFamily="49" charset="0"/>
              </a:rPr>
              <a:t> </a:t>
            </a:r>
            <a:r>
              <a:rPr lang="en-US" altLang="en-US" sz="1600" dirty="0" err="1">
                <a:latin typeface="Courier New" panose="02070309020205020404" pitchFamily="49" charset="0"/>
              </a:rPr>
              <a:t>addDiceButtons</a:t>
            </a:r>
            <a:r>
              <a:rPr lang="en-US" altLang="en-US" sz="1600" dirty="0">
                <a:latin typeface="Courier New" panose="02070309020205020404" pitchFamily="49" charset="0"/>
              </a:rPr>
              <a:t>(self, center, width, height):</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center.move</a:t>
            </a:r>
            <a:r>
              <a:rPr lang="en-US" altLang="en-US" sz="1600" dirty="0">
                <a:latin typeface="Courier New" panose="02070309020205020404" pitchFamily="49" charset="0"/>
              </a:rPr>
              <a:t>(-3*width, 0)</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for </a:t>
            </a:r>
            <a:r>
              <a:rPr lang="en-US" altLang="en-US" sz="1600" dirty="0" err="1">
                <a:latin typeface="Courier New" panose="02070309020205020404" pitchFamily="49" charset="0"/>
              </a:rPr>
              <a:t>i</a:t>
            </a:r>
            <a:r>
              <a:rPr lang="en-US" altLang="en-US" sz="1600" dirty="0">
                <a:latin typeface="Courier New" panose="02070309020205020404" pitchFamily="49" charset="0"/>
              </a:rPr>
              <a:t> in range(1,6):</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label = "Die %d" % (</a:t>
            </a:r>
            <a:r>
              <a:rPr lang="en-US" altLang="en-US" sz="1600" dirty="0" err="1">
                <a:latin typeface="Courier New" panose="02070309020205020404" pitchFamily="49" charset="0"/>
              </a:rPr>
              <a:t>i</a:t>
            </a:r>
            <a:r>
              <a:rPr lang="en-US" altLang="en-US" sz="16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b = Button(</a:t>
            </a:r>
            <a:r>
              <a:rPr lang="en-US" altLang="en-US" sz="1600" dirty="0" err="1">
                <a:latin typeface="Courier New" panose="02070309020205020404" pitchFamily="49" charset="0"/>
              </a:rPr>
              <a:t>self.win</a:t>
            </a:r>
            <a:r>
              <a:rPr lang="en-US" altLang="en-US" sz="1600" dirty="0">
                <a:latin typeface="Courier New" panose="02070309020205020404" pitchFamily="49" charset="0"/>
              </a:rPr>
              <a:t>, center, width, height, label)</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self.buttons.append</a:t>
            </a:r>
            <a:r>
              <a:rPr lang="en-US" altLang="en-US" sz="1600" dirty="0">
                <a:latin typeface="Courier New" panose="02070309020205020404" pitchFamily="49" charset="0"/>
              </a:rPr>
              <a:t>(b)</a:t>
            </a:r>
          </a:p>
          <a:p>
            <a:pPr eaLnBrk="1" hangingPunct="1">
              <a:lnSpc>
                <a:spcPct val="80000"/>
              </a:lnSpc>
              <a:buFont typeface="Wingdings" panose="05000000000000000000" pitchFamily="2" charset="2"/>
              <a:buNone/>
            </a:pPr>
            <a:r>
              <a:rPr lang="en-US" altLang="en-US" sz="1600" dirty="0">
                <a:latin typeface="Courier New" panose="02070309020205020404" pitchFamily="49" charset="0"/>
              </a:rPr>
              <a:t>         </a:t>
            </a:r>
            <a:r>
              <a:rPr lang="en-US" altLang="en-US" sz="1600" dirty="0" err="1">
                <a:latin typeface="Courier New" panose="02070309020205020404" pitchFamily="49" charset="0"/>
              </a:rPr>
              <a:t>center.move</a:t>
            </a:r>
            <a:r>
              <a:rPr lang="en-US" altLang="en-US" sz="1600" dirty="0">
                <a:latin typeface="Courier New" panose="02070309020205020404" pitchFamily="49" charset="0"/>
              </a:rPr>
              <a:t>(1.5*width, 0)</a:t>
            </a: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198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7EE35F7-B3C6-46FA-BDDA-8CC093FC0D81}" type="slidenum">
              <a:rPr lang="en-US" altLang="en-US"/>
              <a:pPr eaLnBrk="1" hangingPunct="1"/>
              <a:t>162</a:t>
            </a:fld>
            <a:endParaRPr lang="en-US" altLang="en-US"/>
          </a:p>
        </p:txBody>
      </p:sp>
      <p:sp>
        <p:nvSpPr>
          <p:cNvPr id="119812" name="Rectangle 2"/>
          <p:cNvSpPr>
            <a:spLocks noGrp="1" noChangeArrowheads="1"/>
          </p:cNvSpPr>
          <p:nvPr>
            <p:ph type="title"/>
          </p:nvPr>
        </p:nvSpPr>
        <p:spPr/>
        <p:txBody>
          <a:bodyPr/>
          <a:lstStyle/>
          <a:p>
            <a:pPr eaLnBrk="1" hangingPunct="1"/>
            <a:r>
              <a:rPr lang="en-US" altLang="en-US"/>
              <a:t>Developing a GUI</a:t>
            </a:r>
          </a:p>
        </p:txBody>
      </p:sp>
      <p:sp>
        <p:nvSpPr>
          <p:cNvPr id="119813" name="Rectangle 3"/>
          <p:cNvSpPr>
            <a:spLocks noGrp="1" noChangeArrowheads="1"/>
          </p:cNvSpPr>
          <p:nvPr>
            <p:ph type="body" idx="1"/>
          </p:nvPr>
        </p:nvSpPr>
        <p:spPr/>
        <p:txBody>
          <a:bodyPr/>
          <a:lstStyle/>
          <a:p>
            <a:pPr eaLnBrk="1" hangingPunct="1"/>
            <a:r>
              <a:rPr lang="en-US" altLang="en-US" sz="2800" dirty="0">
                <a:latin typeface="Courier New" panose="02070309020205020404" pitchFamily="49" charset="0"/>
              </a:rPr>
              <a:t>center</a:t>
            </a:r>
            <a:r>
              <a:rPr lang="en-US" altLang="en-US" sz="2800" dirty="0"/>
              <a:t> is a </a:t>
            </a:r>
            <a:r>
              <a:rPr lang="en-US" altLang="en-US" sz="2800" dirty="0">
                <a:latin typeface="Courier New" panose="02070309020205020404" pitchFamily="49" charset="0"/>
              </a:rPr>
              <a:t>Point</a:t>
            </a:r>
            <a:r>
              <a:rPr lang="en-US" altLang="en-US" sz="2800" dirty="0"/>
              <a:t> variable used to calculate the positions of the widgets.</a:t>
            </a:r>
          </a:p>
          <a:p>
            <a:pPr eaLnBrk="1" hangingPunct="1"/>
            <a:r>
              <a:rPr lang="en-US" altLang="en-US" sz="2800" dirty="0"/>
              <a:t>The methods </a:t>
            </a:r>
            <a:r>
              <a:rPr lang="en-US" altLang="en-US" sz="2800" dirty="0" err="1">
                <a:latin typeface="Courier New" panose="02070309020205020404" pitchFamily="49" charset="0"/>
              </a:rPr>
              <a:t>setMoney</a:t>
            </a:r>
            <a:r>
              <a:rPr lang="en-US" altLang="en-US" sz="2800" dirty="0"/>
              <a:t> and </a:t>
            </a:r>
            <a:r>
              <a:rPr lang="en-US" altLang="en-US" sz="2800" dirty="0" err="1">
                <a:latin typeface="Courier New" panose="02070309020205020404" pitchFamily="49" charset="0"/>
              </a:rPr>
              <a:t>showResult</a:t>
            </a:r>
            <a:r>
              <a:rPr lang="en-US" altLang="en-US" sz="2800" dirty="0"/>
              <a:t> display text in an interface window. Since the constructor created and positioned the </a:t>
            </a:r>
            <a:r>
              <a:rPr lang="en-US" altLang="en-US" sz="2800" dirty="0">
                <a:latin typeface="Courier New" panose="02070309020205020404" pitchFamily="49" charset="0"/>
              </a:rPr>
              <a:t>Text</a:t>
            </a:r>
            <a:r>
              <a:rPr lang="en-US" altLang="en-US" sz="2800" dirty="0"/>
              <a:t> objects, all we have to do is call </a:t>
            </a:r>
            <a:r>
              <a:rPr lang="en-US" altLang="en-US" sz="2800" dirty="0" err="1">
                <a:latin typeface="Courier New" panose="02070309020205020404" pitchFamily="49" charset="0"/>
              </a:rPr>
              <a:t>setText</a:t>
            </a:r>
            <a:r>
              <a:rPr lang="en-US" altLang="en-US" sz="2800" dirty="0"/>
              <a:t>!</a:t>
            </a:r>
          </a:p>
          <a:p>
            <a:pPr eaLnBrk="1" hangingPunct="1"/>
            <a:r>
              <a:rPr lang="en-US" altLang="en-US" sz="2800" dirty="0"/>
              <a:t>Similarly, the output method </a:t>
            </a:r>
            <a:r>
              <a:rPr lang="en-US" altLang="en-US" sz="2800" dirty="0" err="1">
                <a:latin typeface="Courier New" panose="02070309020205020404" pitchFamily="49" charset="0"/>
              </a:rPr>
              <a:t>setDice</a:t>
            </a:r>
            <a:r>
              <a:rPr lang="en-US" altLang="en-US" sz="2800" dirty="0"/>
              <a:t> calls the </a:t>
            </a:r>
            <a:r>
              <a:rPr lang="en-US" altLang="en-US" sz="2800" dirty="0" err="1">
                <a:latin typeface="Courier New" panose="02070309020205020404" pitchFamily="49" charset="0"/>
              </a:rPr>
              <a:t>setValue</a:t>
            </a:r>
            <a:r>
              <a:rPr lang="en-US" altLang="en-US" sz="2800" dirty="0"/>
              <a:t> method of the appropriate </a:t>
            </a:r>
            <a:r>
              <a:rPr lang="en-US" altLang="en-US" sz="2800" dirty="0" err="1">
                <a:latin typeface="Courier New" panose="02070309020205020404" pitchFamily="49" charset="0"/>
              </a:rPr>
              <a:t>DieView</a:t>
            </a:r>
            <a:r>
              <a:rPr lang="en-US" altLang="en-US" sz="2800" dirty="0"/>
              <a:t> objects in </a:t>
            </a:r>
            <a:r>
              <a:rPr lang="en-US" altLang="en-US" sz="2800" dirty="0">
                <a:latin typeface="Courier New" panose="02070309020205020404" pitchFamily="49" charset="0"/>
              </a:rPr>
              <a:t>dice</a:t>
            </a:r>
            <a:r>
              <a:rPr lang="en-US" altLang="en-US" sz="2800" dirty="0"/>
              <a:t>.</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208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62D5E1A-F4A8-49A1-AA0C-67513DECE5DD}" type="slidenum">
              <a:rPr lang="en-US" altLang="en-US"/>
              <a:pPr eaLnBrk="1" hangingPunct="1"/>
              <a:t>163</a:t>
            </a:fld>
            <a:endParaRPr lang="en-US" altLang="en-US"/>
          </a:p>
        </p:txBody>
      </p:sp>
      <p:sp>
        <p:nvSpPr>
          <p:cNvPr id="120836" name="Rectangle 2"/>
          <p:cNvSpPr>
            <a:spLocks noGrp="1" noChangeArrowheads="1"/>
          </p:cNvSpPr>
          <p:nvPr>
            <p:ph type="title"/>
          </p:nvPr>
        </p:nvSpPr>
        <p:spPr/>
        <p:txBody>
          <a:bodyPr/>
          <a:lstStyle/>
          <a:p>
            <a:pPr eaLnBrk="1" hangingPunct="1"/>
            <a:r>
              <a:rPr lang="en-US" altLang="en-US"/>
              <a:t>Developing a GUI</a:t>
            </a:r>
          </a:p>
        </p:txBody>
      </p:sp>
      <p:sp>
        <p:nvSpPr>
          <p:cNvPr id="120837" name="Rectangle 3"/>
          <p:cNvSpPr>
            <a:spLocks noGrp="1" noChangeArrowheads="1"/>
          </p:cNvSpPr>
          <p:nvPr>
            <p:ph type="body" idx="1"/>
          </p:nvPr>
        </p:nvSpPr>
        <p:spPr>
          <a:xfrm>
            <a:off x="1447800" y="2017713"/>
            <a:ext cx="9031288" cy="4114800"/>
          </a:xfrm>
        </p:spPr>
        <p:txBody>
          <a:bodyPr/>
          <a:lstStyle/>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a:t>
            </a:r>
            <a:r>
              <a:rPr lang="en-US" altLang="en-US" sz="2000" dirty="0" err="1">
                <a:latin typeface="Courier New" panose="02070309020205020404" pitchFamily="49" charset="0"/>
              </a:rPr>
              <a:t>setMoney</a:t>
            </a:r>
            <a:r>
              <a:rPr lang="en-US" altLang="en-US" sz="2000" dirty="0">
                <a:latin typeface="Courier New" panose="02070309020205020404" pitchFamily="49" charset="0"/>
              </a:rPr>
              <a:t>(self, </a:t>
            </a:r>
            <a:r>
              <a:rPr lang="en-US" altLang="en-US" sz="2000" dirty="0" err="1">
                <a:latin typeface="Courier New" panose="02070309020205020404" pitchFamily="49" charset="0"/>
              </a:rPr>
              <a:t>amt</a:t>
            </a:r>
            <a:r>
              <a:rPr lang="en-US" altLang="en-US" sz="2000" dirty="0">
                <a:latin typeface="Courier New" panose="02070309020205020404" pitchFamily="49" charset="0"/>
              </a:rPr>
              <a:t>):</a:t>
            </a:r>
          </a:p>
          <a:p>
            <a:pPr eaLnBrk="1" hangingPunct="1">
              <a:lnSpc>
                <a:spcPct val="90000"/>
              </a:lnSpc>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self.money.setText</a:t>
            </a:r>
            <a:r>
              <a:rPr lang="en-US" altLang="en-US" sz="2000" dirty="0">
                <a:latin typeface="Courier New" panose="02070309020205020404" pitchFamily="49" charset="0"/>
              </a:rPr>
              <a:t>("${0}".format(</a:t>
            </a:r>
            <a:r>
              <a:rPr lang="en-US" altLang="en-US" sz="2000" dirty="0" err="1">
                <a:latin typeface="Courier New" panose="02070309020205020404" pitchFamily="49" charset="0"/>
              </a:rPr>
              <a:t>amt</a:t>
            </a:r>
            <a:r>
              <a:rPr lang="en-US" altLang="en-US" sz="2000" dirty="0">
                <a:latin typeface="Courier New" panose="02070309020205020404" pitchFamily="49" charset="0"/>
              </a:rPr>
              <a:t>))</a:t>
            </a:r>
          </a:p>
          <a:p>
            <a:pPr eaLnBrk="1" hangingPunct="1">
              <a:lnSpc>
                <a:spcPct val="90000"/>
              </a:lnSpc>
              <a:buFont typeface="Wingdings" panose="05000000000000000000" pitchFamily="2" charset="2"/>
              <a:buNone/>
            </a:pPr>
            <a:endParaRPr lang="en-US" altLang="en-US" sz="20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a:t>
            </a:r>
            <a:r>
              <a:rPr lang="en-US" altLang="en-US" sz="2000" dirty="0" err="1">
                <a:latin typeface="Courier New" panose="02070309020205020404" pitchFamily="49" charset="0"/>
              </a:rPr>
              <a:t>showResult</a:t>
            </a:r>
            <a:r>
              <a:rPr lang="en-US" altLang="en-US" sz="2000" dirty="0">
                <a:latin typeface="Courier New" panose="02070309020205020404" pitchFamily="49" charset="0"/>
              </a:rPr>
              <a:t>(self, </a:t>
            </a:r>
            <a:r>
              <a:rPr lang="en-US" altLang="en-US" sz="2000" dirty="0" err="1">
                <a:latin typeface="Courier New" panose="02070309020205020404" pitchFamily="49" charset="0"/>
              </a:rPr>
              <a:t>msg</a:t>
            </a:r>
            <a:r>
              <a:rPr lang="en-US" altLang="en-US" sz="2000" dirty="0">
                <a:latin typeface="Courier New" panose="02070309020205020404" pitchFamily="49" charset="0"/>
              </a:rPr>
              <a:t>, score):</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if score &gt; 0:</a:t>
            </a:r>
          </a:p>
          <a:p>
            <a:pPr eaLnBrk="1" hangingPunct="1">
              <a:lnSpc>
                <a:spcPct val="90000"/>
              </a:lnSpc>
              <a:buNone/>
            </a:pPr>
            <a:r>
              <a:rPr lang="en-US" altLang="en-US" sz="2000" dirty="0">
                <a:latin typeface="Courier New" panose="02070309020205020404" pitchFamily="49" charset="0"/>
              </a:rPr>
              <a:t>            text = "{0}! You win ${1}".format(</a:t>
            </a:r>
            <a:r>
              <a:rPr lang="en-US" altLang="en-US" sz="2000" dirty="0" err="1">
                <a:latin typeface="Courier New" panose="02070309020205020404" pitchFamily="49" charset="0"/>
              </a:rPr>
              <a:t>msg</a:t>
            </a:r>
            <a:r>
              <a:rPr lang="en-US" altLang="en-US" sz="2000" dirty="0">
                <a:latin typeface="Courier New" panose="02070309020205020404" pitchFamily="49" charset="0"/>
              </a:rPr>
              <a:t>, score)</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else:</a:t>
            </a:r>
          </a:p>
          <a:p>
            <a:pPr eaLnBrk="1" hangingPunct="1">
              <a:lnSpc>
                <a:spcPct val="90000"/>
              </a:lnSpc>
              <a:buNone/>
            </a:pPr>
            <a:r>
              <a:rPr lang="en-US" altLang="en-US" sz="2000" dirty="0">
                <a:latin typeface="Courier New" panose="02070309020205020404" pitchFamily="49" charset="0"/>
              </a:rPr>
              <a:t>            text = "You rolled {0}".format(</a:t>
            </a:r>
            <a:r>
              <a:rPr lang="en-US" altLang="en-US" sz="2000" dirty="0" err="1">
                <a:latin typeface="Courier New" panose="02070309020205020404" pitchFamily="49" charset="0"/>
              </a:rPr>
              <a:t>msg</a:t>
            </a:r>
            <a:r>
              <a:rPr lang="en-US" altLang="en-US" sz="2000" dirty="0">
                <a:latin typeface="Courier New" panose="02070309020205020404" pitchFamily="49" charset="0"/>
              </a:rPr>
              <a:t>)</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self.msg.setText</a:t>
            </a:r>
            <a:r>
              <a:rPr lang="en-US" altLang="en-US" sz="2000" dirty="0">
                <a:latin typeface="Courier New" panose="02070309020205020404" pitchFamily="49" charset="0"/>
              </a:rPr>
              <a:t>(text)</a:t>
            </a:r>
          </a:p>
          <a:p>
            <a:pPr eaLnBrk="1" hangingPunct="1">
              <a:lnSpc>
                <a:spcPct val="90000"/>
              </a:lnSpc>
              <a:buFont typeface="Wingdings" panose="05000000000000000000" pitchFamily="2" charset="2"/>
              <a:buNone/>
            </a:pPr>
            <a:endParaRPr lang="en-US" altLang="en-US" sz="20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a:t>
            </a:r>
            <a:r>
              <a:rPr lang="en-US" altLang="en-US" sz="2000" dirty="0" err="1">
                <a:latin typeface="Courier New" panose="02070309020205020404" pitchFamily="49" charset="0"/>
              </a:rPr>
              <a:t>setDice</a:t>
            </a:r>
            <a:r>
              <a:rPr lang="en-US" altLang="en-US" sz="2000" dirty="0">
                <a:latin typeface="Courier New" panose="02070309020205020404" pitchFamily="49" charset="0"/>
              </a:rPr>
              <a:t>(self, values):</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for </a:t>
            </a:r>
            <a:r>
              <a:rPr lang="en-US" altLang="en-US" sz="2000" dirty="0" err="1">
                <a:latin typeface="Courier New" panose="02070309020205020404" pitchFamily="49" charset="0"/>
              </a:rPr>
              <a:t>i</a:t>
            </a:r>
            <a:r>
              <a:rPr lang="en-US" altLang="en-US" sz="2000" dirty="0">
                <a:latin typeface="Courier New" panose="02070309020205020404" pitchFamily="49" charset="0"/>
              </a:rPr>
              <a:t> in range(5):</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self.dice</a:t>
            </a:r>
            <a:r>
              <a:rPr lang="en-US" altLang="en-US" sz="2000" dirty="0">
                <a:latin typeface="Courier New" panose="02070309020205020404" pitchFamily="49" charset="0"/>
              </a:rPr>
              <a:t>[</a:t>
            </a:r>
            <a:r>
              <a:rPr lang="en-US" altLang="en-US" sz="2000" dirty="0" err="1">
                <a:latin typeface="Courier New" panose="02070309020205020404" pitchFamily="49" charset="0"/>
              </a:rPr>
              <a:t>i</a:t>
            </a:r>
            <a:r>
              <a:rPr lang="en-US" altLang="en-US" sz="2000" dirty="0">
                <a:latin typeface="Courier New" panose="02070309020205020404" pitchFamily="49" charset="0"/>
              </a:rPr>
              <a:t>].</a:t>
            </a:r>
            <a:r>
              <a:rPr lang="en-US" altLang="en-US" sz="2000" dirty="0" err="1">
                <a:latin typeface="Courier New" panose="02070309020205020404" pitchFamily="49" charset="0"/>
              </a:rPr>
              <a:t>setValue</a:t>
            </a:r>
            <a:r>
              <a:rPr lang="en-US" altLang="en-US" sz="2000" dirty="0">
                <a:latin typeface="Courier New" panose="02070309020205020404" pitchFamily="49" charset="0"/>
              </a:rPr>
              <a:t>(values[</a:t>
            </a:r>
            <a:r>
              <a:rPr lang="en-US" altLang="en-US" sz="2000" dirty="0" err="1">
                <a:latin typeface="Courier New" panose="02070309020205020404" pitchFamily="49" charset="0"/>
              </a:rPr>
              <a:t>i</a:t>
            </a:r>
            <a:r>
              <a:rPr lang="en-US" altLang="en-US" sz="2000" dirty="0">
                <a:latin typeface="Courier New" panose="02070309020205020404" pitchFamily="49" charset="0"/>
              </a:rPr>
              <a:t>])</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218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B6107088-F0A2-44BC-A525-4CB9364F899F}" type="slidenum">
              <a:rPr lang="en-US" altLang="en-US"/>
              <a:pPr eaLnBrk="1" hangingPunct="1"/>
              <a:t>164</a:t>
            </a:fld>
            <a:endParaRPr lang="en-US" altLang="en-US"/>
          </a:p>
        </p:txBody>
      </p:sp>
      <p:sp>
        <p:nvSpPr>
          <p:cNvPr id="121860" name="Rectangle 2"/>
          <p:cNvSpPr>
            <a:spLocks noGrp="1" noChangeArrowheads="1"/>
          </p:cNvSpPr>
          <p:nvPr>
            <p:ph type="title"/>
          </p:nvPr>
        </p:nvSpPr>
        <p:spPr/>
        <p:txBody>
          <a:bodyPr/>
          <a:lstStyle/>
          <a:p>
            <a:pPr eaLnBrk="1" hangingPunct="1"/>
            <a:r>
              <a:rPr lang="en-US" altLang="en-US" dirty="0"/>
              <a:t>Developing a GUI</a:t>
            </a:r>
          </a:p>
        </p:txBody>
      </p:sp>
      <p:sp>
        <p:nvSpPr>
          <p:cNvPr id="121861" name="Rectangle 3"/>
          <p:cNvSpPr>
            <a:spLocks noGrp="1" noChangeArrowheads="1"/>
          </p:cNvSpPr>
          <p:nvPr>
            <p:ph type="body" idx="1"/>
          </p:nvPr>
        </p:nvSpPr>
        <p:spPr/>
        <p:txBody>
          <a:bodyPr/>
          <a:lstStyle/>
          <a:p>
            <a:pPr eaLnBrk="1" hangingPunct="1">
              <a:lnSpc>
                <a:spcPct val="90000"/>
              </a:lnSpc>
            </a:pPr>
            <a:r>
              <a:rPr lang="en-US" altLang="en-US" dirty="0"/>
              <a:t>The </a:t>
            </a:r>
            <a:r>
              <a:rPr lang="en-US" altLang="en-US" dirty="0" err="1">
                <a:latin typeface="Courier New" panose="02070309020205020404" pitchFamily="49" charset="0"/>
              </a:rPr>
              <a:t>wantToPlay</a:t>
            </a:r>
            <a:r>
              <a:rPr lang="en-US" altLang="en-US" dirty="0"/>
              <a:t> method will wait for the user to click either </a:t>
            </a:r>
            <a:r>
              <a:rPr lang="en-US" altLang="en-US" dirty="0">
                <a:latin typeface="Times New Roman" panose="02020603050405020304" pitchFamily="18" charset="0"/>
              </a:rPr>
              <a:t>“</a:t>
            </a:r>
            <a:r>
              <a:rPr lang="en-US" altLang="en-US" dirty="0"/>
              <a:t>Roll Dice</a:t>
            </a:r>
            <a:r>
              <a:rPr lang="en-US" altLang="en-US" dirty="0">
                <a:latin typeface="Times New Roman" panose="02020603050405020304" pitchFamily="18" charset="0"/>
              </a:rPr>
              <a:t>”</a:t>
            </a:r>
            <a:r>
              <a:rPr lang="en-US" altLang="en-US" dirty="0"/>
              <a:t> or </a:t>
            </a:r>
            <a:r>
              <a:rPr lang="en-US" altLang="en-US" dirty="0">
                <a:latin typeface="Times New Roman" panose="02020603050405020304" pitchFamily="18" charset="0"/>
              </a:rPr>
              <a:t>“</a:t>
            </a:r>
            <a:r>
              <a:rPr lang="en-US" altLang="en-US" dirty="0"/>
              <a:t>Quit</a:t>
            </a:r>
            <a:r>
              <a:rPr lang="en-US" altLang="en-US" dirty="0">
                <a:latin typeface="Times New Roman" panose="02020603050405020304" pitchFamily="18" charset="0"/>
              </a:rPr>
              <a:t>”</a:t>
            </a:r>
            <a:r>
              <a:rPr lang="en-US" altLang="en-US" dirty="0"/>
              <a:t>. The </a:t>
            </a:r>
            <a:r>
              <a:rPr lang="en-US" altLang="en-US" dirty="0">
                <a:latin typeface="Courier New" panose="02070309020205020404" pitchFamily="49" charset="0"/>
              </a:rPr>
              <a:t>chooser</a:t>
            </a:r>
            <a:r>
              <a:rPr lang="en-US" altLang="en-US" dirty="0"/>
              <a:t> helper method can be used.</a:t>
            </a:r>
          </a:p>
          <a:p>
            <a:pPr eaLnBrk="1" hangingPunct="1">
              <a:lnSpc>
                <a:spcPct val="90000"/>
              </a:lnSpc>
            </a:pP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a:t>
            </a:r>
            <a:r>
              <a:rPr lang="en-US" altLang="en-US" sz="2000" dirty="0" err="1">
                <a:latin typeface="Courier New" panose="02070309020205020404" pitchFamily="49" charset="0"/>
              </a:rPr>
              <a:t>wantToPlay</a:t>
            </a:r>
            <a:r>
              <a:rPr lang="en-US" altLang="en-US" sz="2000" dirty="0">
                <a:latin typeface="Courier New" panose="02070309020205020404" pitchFamily="49" charset="0"/>
              </a:rPr>
              <a:t>(self):</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ans</a:t>
            </a:r>
            <a:r>
              <a:rPr lang="en-US" altLang="en-US" sz="2000" dirty="0">
                <a:latin typeface="Courier New" panose="02070309020205020404" pitchFamily="49" charset="0"/>
              </a:rPr>
              <a:t> = </a:t>
            </a:r>
            <a:r>
              <a:rPr lang="en-US" altLang="en-US" sz="2000" dirty="0" err="1">
                <a:latin typeface="Courier New" panose="02070309020205020404" pitchFamily="49" charset="0"/>
              </a:rPr>
              <a:t>self.choose</a:t>
            </a:r>
            <a:r>
              <a:rPr lang="en-US" altLang="en-US" sz="2000" dirty="0">
                <a:latin typeface="Courier New" panose="02070309020205020404" pitchFamily="49" charset="0"/>
              </a:rPr>
              <a:t>(["Roll Dice", "Quit"])</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self.msg.setText</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return </a:t>
            </a:r>
            <a:r>
              <a:rPr lang="en-US" altLang="en-US" sz="2000" dirty="0" err="1">
                <a:latin typeface="Courier New" panose="02070309020205020404" pitchFamily="49" charset="0"/>
              </a:rPr>
              <a:t>ans</a:t>
            </a:r>
            <a:r>
              <a:rPr lang="en-US" altLang="en-US" sz="2000" dirty="0">
                <a:latin typeface="Courier New" panose="02070309020205020404" pitchFamily="49" charset="0"/>
              </a:rPr>
              <a:t> == "Roll Dice"</a:t>
            </a:r>
          </a:p>
          <a:p>
            <a:pPr eaLnBrk="1" hangingPunct="1">
              <a:lnSpc>
                <a:spcPct val="90000"/>
              </a:lnSpc>
            </a:pPr>
            <a:r>
              <a:rPr lang="en-US" altLang="en-US" dirty="0"/>
              <a:t>After the user clicks a button, setting </a:t>
            </a:r>
            <a:r>
              <a:rPr lang="en-US" altLang="en-US" dirty="0" err="1">
                <a:latin typeface="Courier New" panose="02070309020205020404" pitchFamily="49" charset="0"/>
              </a:rPr>
              <a:t>msg</a:t>
            </a:r>
            <a:r>
              <a:rPr lang="en-US" altLang="en-US" dirty="0"/>
              <a:t> to </a:t>
            </a:r>
            <a:r>
              <a:rPr lang="en-US" altLang="en-US" dirty="0">
                <a:latin typeface="Courier New" panose="02070309020205020404" pitchFamily="49" charset="0"/>
              </a:rPr>
              <a:t>""</a:t>
            </a:r>
            <a:r>
              <a:rPr lang="en-US" altLang="en-US" dirty="0"/>
              <a:t> clears out any messages.</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228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8AC12763-C321-4B2C-9D4E-AE0FCB839444}" type="slidenum">
              <a:rPr lang="en-US" altLang="en-US"/>
              <a:pPr eaLnBrk="1" hangingPunct="1"/>
              <a:t>165</a:t>
            </a:fld>
            <a:endParaRPr lang="en-US" altLang="en-US"/>
          </a:p>
        </p:txBody>
      </p:sp>
      <p:sp>
        <p:nvSpPr>
          <p:cNvPr id="122884" name="Rectangle 2"/>
          <p:cNvSpPr>
            <a:spLocks noGrp="1" noChangeArrowheads="1"/>
          </p:cNvSpPr>
          <p:nvPr>
            <p:ph type="title"/>
          </p:nvPr>
        </p:nvSpPr>
        <p:spPr/>
        <p:txBody>
          <a:bodyPr/>
          <a:lstStyle/>
          <a:p>
            <a:pPr eaLnBrk="1" hangingPunct="1"/>
            <a:r>
              <a:rPr lang="en-US" altLang="en-US" dirty="0"/>
              <a:t>Developing a GUI</a:t>
            </a:r>
          </a:p>
        </p:txBody>
      </p:sp>
      <p:sp>
        <p:nvSpPr>
          <p:cNvPr id="122885" name="Rectangle 3"/>
          <p:cNvSpPr>
            <a:spLocks noGrp="1" noChangeArrowheads="1"/>
          </p:cNvSpPr>
          <p:nvPr>
            <p:ph type="body" idx="1"/>
          </p:nvPr>
        </p:nvSpPr>
        <p:spPr/>
        <p:txBody>
          <a:bodyPr/>
          <a:lstStyle/>
          <a:p>
            <a:pPr eaLnBrk="1" hangingPunct="1">
              <a:lnSpc>
                <a:spcPct val="90000"/>
              </a:lnSpc>
            </a:pPr>
            <a:r>
              <a:rPr lang="en-US" altLang="en-US"/>
              <a:t>The </a:t>
            </a:r>
            <a:r>
              <a:rPr lang="en-US" altLang="en-US">
                <a:latin typeface="Courier New" panose="02070309020205020404" pitchFamily="49" charset="0"/>
              </a:rPr>
              <a:t>chooseDice</a:t>
            </a:r>
            <a:r>
              <a:rPr lang="en-US" altLang="en-US"/>
              <a:t> method is a little more complicated </a:t>
            </a:r>
            <a:r>
              <a:rPr lang="en-US" altLang="en-US">
                <a:latin typeface="Times New Roman" panose="02020603050405020304" pitchFamily="18" charset="0"/>
              </a:rPr>
              <a:t>–</a:t>
            </a:r>
            <a:r>
              <a:rPr lang="en-US" altLang="en-US"/>
              <a:t> it will return a list of the indexes of the dice the user wishes to roll.</a:t>
            </a:r>
          </a:p>
          <a:p>
            <a:pPr eaLnBrk="1" hangingPunct="1">
              <a:lnSpc>
                <a:spcPct val="90000"/>
              </a:lnSpc>
            </a:pPr>
            <a:r>
              <a:rPr lang="en-US" altLang="en-US"/>
              <a:t>In our GUI, the user chooses dice by clicking on the corresponding button.</a:t>
            </a:r>
          </a:p>
          <a:p>
            <a:pPr eaLnBrk="1" hangingPunct="1">
              <a:lnSpc>
                <a:spcPct val="90000"/>
              </a:lnSpc>
            </a:pPr>
            <a:r>
              <a:rPr lang="en-US" altLang="en-US"/>
              <a:t>We need to maintain a list of selected buttons.</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239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5B5081DB-7C13-46EB-8B49-8837339A9F19}" type="slidenum">
              <a:rPr lang="en-US" altLang="en-US"/>
              <a:pPr eaLnBrk="1" hangingPunct="1"/>
              <a:t>166</a:t>
            </a:fld>
            <a:endParaRPr lang="en-US" altLang="en-US"/>
          </a:p>
        </p:txBody>
      </p:sp>
      <p:sp>
        <p:nvSpPr>
          <p:cNvPr id="123908" name="Rectangle 2"/>
          <p:cNvSpPr>
            <a:spLocks noGrp="1" noChangeArrowheads="1"/>
          </p:cNvSpPr>
          <p:nvPr>
            <p:ph type="title"/>
          </p:nvPr>
        </p:nvSpPr>
        <p:spPr/>
        <p:txBody>
          <a:bodyPr/>
          <a:lstStyle/>
          <a:p>
            <a:pPr eaLnBrk="1" hangingPunct="1"/>
            <a:r>
              <a:rPr lang="en-US" altLang="en-US"/>
              <a:t>Developing a GUI</a:t>
            </a:r>
          </a:p>
        </p:txBody>
      </p:sp>
      <p:sp>
        <p:nvSpPr>
          <p:cNvPr id="123909" name="Rectangle 3"/>
          <p:cNvSpPr>
            <a:spLocks noGrp="1" noChangeArrowheads="1"/>
          </p:cNvSpPr>
          <p:nvPr>
            <p:ph type="body" idx="1"/>
          </p:nvPr>
        </p:nvSpPr>
        <p:spPr/>
        <p:txBody>
          <a:bodyPr/>
          <a:lstStyle/>
          <a:p>
            <a:pPr eaLnBrk="1" hangingPunct="1"/>
            <a:r>
              <a:rPr lang="en-US" altLang="en-US" dirty="0"/>
              <a:t>Each time a button is clicked, that die is either chosen (its index appended to the list) or unchosen (its index removed from the list).</a:t>
            </a:r>
          </a:p>
          <a:p>
            <a:pPr eaLnBrk="1" hangingPunct="1"/>
            <a:r>
              <a:rPr lang="en-US" altLang="en-US" dirty="0"/>
              <a:t>The color of the corresponding </a:t>
            </a:r>
            <a:r>
              <a:rPr lang="en-US" altLang="en-US" dirty="0" err="1">
                <a:latin typeface="Courier New" panose="02070309020205020404" pitchFamily="49" charset="0"/>
              </a:rPr>
              <a:t>dieView</a:t>
            </a:r>
            <a:r>
              <a:rPr lang="en-US" altLang="en-US" dirty="0"/>
              <a:t> will then reflect the current status of the dice.</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239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5B5081DB-7C13-46EB-8B49-8837339A9F19}" type="slidenum">
              <a:rPr lang="en-US" altLang="en-US"/>
              <a:pPr eaLnBrk="1" hangingPunct="1"/>
              <a:t>167</a:t>
            </a:fld>
            <a:endParaRPr lang="en-US" altLang="en-US"/>
          </a:p>
        </p:txBody>
      </p:sp>
      <p:sp>
        <p:nvSpPr>
          <p:cNvPr id="123908" name="Rectangle 2"/>
          <p:cNvSpPr>
            <a:spLocks noGrp="1" noChangeArrowheads="1"/>
          </p:cNvSpPr>
          <p:nvPr>
            <p:ph type="title"/>
          </p:nvPr>
        </p:nvSpPr>
        <p:spPr/>
        <p:txBody>
          <a:bodyPr/>
          <a:lstStyle/>
          <a:p>
            <a:pPr eaLnBrk="1" hangingPunct="1"/>
            <a:r>
              <a:rPr lang="en-US" altLang="en-US"/>
              <a:t>Developing a GUI</a:t>
            </a:r>
          </a:p>
        </p:txBody>
      </p:sp>
      <p:sp>
        <p:nvSpPr>
          <p:cNvPr id="123909" name="Rectangle 3"/>
          <p:cNvSpPr>
            <a:spLocks noGrp="1" noChangeArrowheads="1"/>
          </p:cNvSpPr>
          <p:nvPr>
            <p:ph type="body" idx="1"/>
          </p:nvPr>
        </p:nvSpPr>
        <p:spPr/>
        <p:txBody>
          <a:bodyPr/>
          <a:lstStyle/>
          <a:p>
            <a:pPr eaLnBrk="1" hangingPunct="1"/>
            <a:r>
              <a:rPr lang="en-US" altLang="en-US" dirty="0"/>
              <a:t>If the roll button is clicked, the method returns the list of currently chosen indexes.</a:t>
            </a:r>
          </a:p>
          <a:p>
            <a:pPr eaLnBrk="1" hangingPunct="1"/>
            <a:r>
              <a:rPr lang="en-US" altLang="en-US" dirty="0"/>
              <a:t>If the score button is clicked, the function returns an empty list to signal that the player is done rolling.</a:t>
            </a:r>
          </a:p>
        </p:txBody>
      </p:sp>
    </p:spTree>
    <p:extLst>
      <p:ext uri="{BB962C8B-B14F-4D97-AF65-F5344CB8AC3E}">
        <p14:creationId xmlns:p14="http://schemas.microsoft.com/office/powerpoint/2010/main" val="281726155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249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5CA11089-1E0B-43A6-ADD4-17DB5525595F}" type="slidenum">
              <a:rPr lang="en-US" altLang="en-US"/>
              <a:pPr eaLnBrk="1" hangingPunct="1"/>
              <a:t>168</a:t>
            </a:fld>
            <a:endParaRPr lang="en-US" altLang="en-US"/>
          </a:p>
        </p:txBody>
      </p:sp>
      <p:sp>
        <p:nvSpPr>
          <p:cNvPr id="124932" name="Rectangle 2"/>
          <p:cNvSpPr>
            <a:spLocks noGrp="1" noChangeArrowheads="1"/>
          </p:cNvSpPr>
          <p:nvPr>
            <p:ph type="title"/>
          </p:nvPr>
        </p:nvSpPr>
        <p:spPr/>
        <p:txBody>
          <a:bodyPr/>
          <a:lstStyle/>
          <a:p>
            <a:pPr eaLnBrk="1" hangingPunct="1"/>
            <a:r>
              <a:rPr lang="en-US" altLang="en-US"/>
              <a:t>Developing a GUI</a:t>
            </a:r>
          </a:p>
        </p:txBody>
      </p:sp>
      <p:sp>
        <p:nvSpPr>
          <p:cNvPr id="124933" name="Rectangle 3"/>
          <p:cNvSpPr>
            <a:spLocks noGrp="1" noChangeArrowheads="1"/>
          </p:cNvSpPr>
          <p:nvPr>
            <p:ph type="body" idx="1"/>
          </p:nvPr>
        </p:nvSpPr>
        <p:spPr/>
        <p:txBody>
          <a:bodyPr/>
          <a:lstStyle/>
          <a:p>
            <a:pPr eaLnBrk="1" hangingPunct="1">
              <a:lnSpc>
                <a:spcPct val="80000"/>
              </a:lnSpc>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def</a:t>
            </a:r>
            <a:r>
              <a:rPr lang="en-US" altLang="en-US" sz="1200" dirty="0">
                <a:latin typeface="Courier New" panose="02070309020205020404" pitchFamily="49" charset="0"/>
              </a:rPr>
              <a:t> </a:t>
            </a:r>
            <a:r>
              <a:rPr lang="en-US" altLang="en-US" sz="1200" dirty="0" err="1">
                <a:latin typeface="Courier New" panose="02070309020205020404" pitchFamily="49" charset="0"/>
              </a:rPr>
              <a:t>chooseDice</a:t>
            </a:r>
            <a:r>
              <a:rPr lang="en-US" altLang="en-US" sz="1200" dirty="0">
                <a:latin typeface="Courier New" panose="02070309020205020404" pitchFamily="49" charset="0"/>
              </a:rPr>
              <a:t>(self):</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 choices is a list of the indexes of the selected dice</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choices = []                    # No dice chosen yet</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while True:</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 Wait for user to click a valid button</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b = </a:t>
            </a:r>
            <a:r>
              <a:rPr lang="en-US" altLang="en-US" sz="1200" dirty="0" err="1">
                <a:latin typeface="Courier New" panose="02070309020205020404" pitchFamily="49" charset="0"/>
              </a:rPr>
              <a:t>self.choose</a:t>
            </a:r>
            <a:r>
              <a:rPr lang="en-US" altLang="en-US" sz="1200" dirty="0">
                <a:latin typeface="Courier New" panose="02070309020205020404" pitchFamily="49" charset="0"/>
              </a:rPr>
              <a:t>(["Die 1", "Die 2", "Die 3", "Die 4", "Die 5",</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"Roll Dice", "Score"])</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if b[0] == "D":             # User clicked a die button</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i</a:t>
            </a:r>
            <a:r>
              <a:rPr lang="en-US" altLang="en-US" sz="1200" dirty="0">
                <a:latin typeface="Courier New" panose="02070309020205020404" pitchFamily="49" charset="0"/>
              </a:rPr>
              <a:t> = </a:t>
            </a:r>
            <a:r>
              <a:rPr lang="en-US" altLang="en-US" sz="1200" dirty="0" err="1">
                <a:latin typeface="Courier New" panose="02070309020205020404" pitchFamily="49" charset="0"/>
              </a:rPr>
              <a:t>eval</a:t>
            </a:r>
            <a:r>
              <a:rPr lang="en-US" altLang="en-US" sz="1200" dirty="0">
                <a:latin typeface="Courier New" panose="02070309020205020404" pitchFamily="49" charset="0"/>
              </a:rPr>
              <a:t>(b[4]) - 1      # Translate label to die index</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if </a:t>
            </a:r>
            <a:r>
              <a:rPr lang="en-US" altLang="en-US" sz="1200" dirty="0" err="1">
                <a:latin typeface="Courier New" panose="02070309020205020404" pitchFamily="49" charset="0"/>
              </a:rPr>
              <a:t>i</a:t>
            </a:r>
            <a:r>
              <a:rPr lang="en-US" altLang="en-US" sz="1200" dirty="0">
                <a:latin typeface="Courier New" panose="02070309020205020404" pitchFamily="49" charset="0"/>
              </a:rPr>
              <a:t> in choices:        # Currently selected, unselect it</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choices.remove</a:t>
            </a:r>
            <a:r>
              <a:rPr lang="en-US" altLang="en-US" sz="1200" dirty="0">
                <a:latin typeface="Courier New" panose="02070309020205020404" pitchFamily="49" charset="0"/>
              </a:rPr>
              <a:t>(</a:t>
            </a:r>
            <a:r>
              <a:rPr lang="en-US" altLang="en-US" sz="1200" dirty="0" err="1">
                <a:latin typeface="Courier New" panose="02070309020205020404" pitchFamily="49" charset="0"/>
              </a:rPr>
              <a:t>i</a:t>
            </a:r>
            <a:r>
              <a:rPr lang="en-US" altLang="en-US" sz="12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self.dice</a:t>
            </a:r>
            <a:r>
              <a:rPr lang="en-US" altLang="en-US" sz="1200" dirty="0">
                <a:latin typeface="Courier New" panose="02070309020205020404" pitchFamily="49" charset="0"/>
              </a:rPr>
              <a:t>[</a:t>
            </a:r>
            <a:r>
              <a:rPr lang="en-US" altLang="en-US" sz="1200" dirty="0" err="1">
                <a:latin typeface="Courier New" panose="02070309020205020404" pitchFamily="49" charset="0"/>
              </a:rPr>
              <a:t>i</a:t>
            </a:r>
            <a:r>
              <a:rPr lang="en-US" altLang="en-US" sz="1200" dirty="0">
                <a:latin typeface="Courier New" panose="02070309020205020404" pitchFamily="49" charset="0"/>
              </a:rPr>
              <a:t>].</a:t>
            </a:r>
            <a:r>
              <a:rPr lang="en-US" altLang="en-US" sz="1200" dirty="0" err="1">
                <a:latin typeface="Courier New" panose="02070309020205020404" pitchFamily="49" charset="0"/>
              </a:rPr>
              <a:t>setColor</a:t>
            </a:r>
            <a:r>
              <a:rPr lang="en-US" altLang="en-US" sz="1200" dirty="0">
                <a:latin typeface="Courier New" panose="02070309020205020404" pitchFamily="49" charset="0"/>
              </a:rPr>
              <a:t>("black")</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else:                   # Currently unselected, select it</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choices.append</a:t>
            </a:r>
            <a:r>
              <a:rPr lang="en-US" altLang="en-US" sz="1200" dirty="0">
                <a:latin typeface="Courier New" panose="02070309020205020404" pitchFamily="49" charset="0"/>
              </a:rPr>
              <a:t>(</a:t>
            </a:r>
            <a:r>
              <a:rPr lang="en-US" altLang="en-US" sz="1200" dirty="0" err="1">
                <a:latin typeface="Courier New" panose="02070309020205020404" pitchFamily="49" charset="0"/>
              </a:rPr>
              <a:t>i</a:t>
            </a:r>
            <a:r>
              <a:rPr lang="en-US" altLang="en-US" sz="12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self.dice</a:t>
            </a:r>
            <a:r>
              <a:rPr lang="en-US" altLang="en-US" sz="1200" dirty="0">
                <a:latin typeface="Courier New" panose="02070309020205020404" pitchFamily="49" charset="0"/>
              </a:rPr>
              <a:t>[</a:t>
            </a:r>
            <a:r>
              <a:rPr lang="en-US" altLang="en-US" sz="1200" dirty="0" err="1">
                <a:latin typeface="Courier New" panose="02070309020205020404" pitchFamily="49" charset="0"/>
              </a:rPr>
              <a:t>i</a:t>
            </a:r>
            <a:r>
              <a:rPr lang="en-US" altLang="en-US" sz="1200" dirty="0">
                <a:latin typeface="Courier New" panose="02070309020205020404" pitchFamily="49" charset="0"/>
              </a:rPr>
              <a:t>].</a:t>
            </a:r>
            <a:r>
              <a:rPr lang="en-US" altLang="en-US" sz="1200" dirty="0" err="1">
                <a:latin typeface="Courier New" panose="02070309020205020404" pitchFamily="49" charset="0"/>
              </a:rPr>
              <a:t>setColor</a:t>
            </a:r>
            <a:r>
              <a:rPr lang="en-US" altLang="en-US" sz="1200" dirty="0">
                <a:latin typeface="Courier New" panose="02070309020205020404" pitchFamily="49" charset="0"/>
              </a:rPr>
              <a:t>("gray")</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else:                       # User clicked Roll or Score</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for d in </a:t>
            </a:r>
            <a:r>
              <a:rPr lang="en-US" altLang="en-US" sz="1200" dirty="0" err="1">
                <a:latin typeface="Courier New" panose="02070309020205020404" pitchFamily="49" charset="0"/>
              </a:rPr>
              <a:t>self.dice</a:t>
            </a:r>
            <a:r>
              <a:rPr lang="en-US" altLang="en-US" sz="1200" dirty="0">
                <a:latin typeface="Courier New" panose="02070309020205020404" pitchFamily="49" charset="0"/>
              </a:rPr>
              <a:t>:     # Revert appearance of all dice</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d.setColor</a:t>
            </a:r>
            <a:r>
              <a:rPr lang="en-US" altLang="en-US" sz="1200" dirty="0">
                <a:latin typeface="Courier New" panose="02070309020205020404" pitchFamily="49" charset="0"/>
              </a:rPr>
              <a:t>("black")</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if b == "Score":        # Score clicked, ignore choices</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return []</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a:t>
            </a:r>
            <a:r>
              <a:rPr lang="en-US" altLang="en-US" sz="1200" dirty="0" err="1">
                <a:latin typeface="Courier New" panose="02070309020205020404" pitchFamily="49" charset="0"/>
              </a:rPr>
              <a:t>elif</a:t>
            </a:r>
            <a:r>
              <a:rPr lang="en-US" altLang="en-US" sz="1200" dirty="0">
                <a:latin typeface="Courier New" panose="02070309020205020404" pitchFamily="49" charset="0"/>
              </a:rPr>
              <a:t> choices != []:     # Don't accept Roll unless some</a:t>
            </a:r>
          </a:p>
          <a:p>
            <a:pPr eaLnBrk="1" hangingPunct="1">
              <a:lnSpc>
                <a:spcPct val="80000"/>
              </a:lnSpc>
              <a:buFont typeface="Wingdings" panose="05000000000000000000" pitchFamily="2" charset="2"/>
              <a:buNone/>
            </a:pPr>
            <a:r>
              <a:rPr lang="en-US" altLang="en-US" sz="1200" dirty="0">
                <a:latin typeface="Courier New" panose="02070309020205020404" pitchFamily="49" charset="0"/>
              </a:rPr>
              <a:t>                   return choices      # dice are actually selected</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259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62C7AA1-A4F1-45E7-A31D-A4C7DC93EE1C}" type="slidenum">
              <a:rPr lang="en-US" altLang="en-US"/>
              <a:pPr eaLnBrk="1" hangingPunct="1"/>
              <a:t>169</a:t>
            </a:fld>
            <a:endParaRPr lang="en-US" altLang="en-US"/>
          </a:p>
        </p:txBody>
      </p:sp>
      <p:sp>
        <p:nvSpPr>
          <p:cNvPr id="125956" name="Rectangle 2"/>
          <p:cNvSpPr>
            <a:spLocks noGrp="1" noChangeArrowheads="1"/>
          </p:cNvSpPr>
          <p:nvPr>
            <p:ph type="title"/>
          </p:nvPr>
        </p:nvSpPr>
        <p:spPr/>
        <p:txBody>
          <a:bodyPr/>
          <a:lstStyle/>
          <a:p>
            <a:pPr eaLnBrk="1" hangingPunct="1"/>
            <a:r>
              <a:rPr lang="en-US" altLang="en-US"/>
              <a:t>Developing a GUI</a:t>
            </a:r>
          </a:p>
        </p:txBody>
      </p:sp>
      <p:sp>
        <p:nvSpPr>
          <p:cNvPr id="125957" name="Rectangle 3"/>
          <p:cNvSpPr>
            <a:spLocks noGrp="1" noChangeArrowheads="1"/>
          </p:cNvSpPr>
          <p:nvPr>
            <p:ph type="body" idx="1"/>
          </p:nvPr>
        </p:nvSpPr>
        <p:spPr/>
        <p:txBody>
          <a:bodyPr/>
          <a:lstStyle/>
          <a:p>
            <a:pPr eaLnBrk="1" hangingPunct="1"/>
            <a:r>
              <a:rPr lang="en-US" altLang="en-US" dirty="0"/>
              <a:t>The only missing piece of our interface class is the </a:t>
            </a:r>
            <a:r>
              <a:rPr lang="en-US" altLang="en-US" dirty="0">
                <a:latin typeface="Courier New" panose="02070309020205020404" pitchFamily="49" charset="0"/>
              </a:rPr>
              <a:t>close</a:t>
            </a:r>
            <a:r>
              <a:rPr lang="en-US" altLang="en-US" dirty="0"/>
              <a:t> method.</a:t>
            </a:r>
          </a:p>
          <a:p>
            <a:pPr eaLnBrk="1" hangingPunct="1"/>
            <a:r>
              <a:rPr lang="en-US" altLang="en-US" dirty="0"/>
              <a:t>To close the graphical version, we just need to close the graphics window.</a:t>
            </a:r>
          </a:p>
          <a:p>
            <a:pPr eaLnBrk="1" hangingPunct="1"/>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close(self):</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self.win.close</a:t>
            </a:r>
            <a:r>
              <a:rPr lang="en-US" altLang="en-US" sz="2400" dirty="0">
                <a:latin typeface="Courier New" panose="02070309020205020404" pitchFamily="49" charset="0"/>
              </a:rPr>
              <a:t>()</a:t>
            </a:r>
            <a:endParaRPr lang="en-US" altLang="en-US" sz="2400" dirty="0"/>
          </a:p>
          <a:p>
            <a:pPr eaLnBrk="1" hangingPunct="1">
              <a:buFont typeface="Wingdings" panose="05000000000000000000" pitchFamily="2" charset="2"/>
              <a:buNone/>
            </a:pPr>
            <a:endParaRPr lang="en-US" altLang="en-US" sz="2400" dirty="0">
              <a:latin typeface="Courier New" panose="020703090202050204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D36E677-3D5E-49D2-864A-A70C818A7D0F}" type="slidenum">
              <a:rPr lang="en-US" altLang="en-US"/>
              <a:pPr eaLnBrk="1" hangingPunct="1"/>
              <a:t>17</a:t>
            </a:fld>
            <a:endParaRPr lang="en-US" altLang="en-US"/>
          </a:p>
        </p:txBody>
      </p:sp>
      <p:sp>
        <p:nvSpPr>
          <p:cNvPr id="21508" name="Rectangle 2"/>
          <p:cNvSpPr>
            <a:spLocks noGrp="1" noChangeArrowheads="1"/>
          </p:cNvSpPr>
          <p:nvPr>
            <p:ph type="title"/>
          </p:nvPr>
        </p:nvSpPr>
        <p:spPr/>
        <p:txBody>
          <a:bodyPr/>
          <a:lstStyle/>
          <a:p>
            <a:pPr eaLnBrk="1" hangingPunct="1"/>
            <a:r>
              <a:rPr lang="en-US" altLang="en-US" sz="4000" dirty="0"/>
              <a:t>Case Study: Racquetball Simulation</a:t>
            </a:r>
          </a:p>
        </p:txBody>
      </p:sp>
      <p:sp>
        <p:nvSpPr>
          <p:cNvPr id="21509" name="Rectangle 3"/>
          <p:cNvSpPr>
            <a:spLocks noGrp="1" noChangeArrowheads="1"/>
          </p:cNvSpPr>
          <p:nvPr>
            <p:ph type="body" idx="1"/>
          </p:nvPr>
        </p:nvSpPr>
        <p:spPr/>
        <p:txBody>
          <a:bodyPr/>
          <a:lstStyle/>
          <a:p>
            <a:pPr eaLnBrk="1" hangingPunct="1"/>
            <a:r>
              <a:rPr lang="en-US" altLang="en-US"/>
              <a:t>Inputs:</a:t>
            </a:r>
          </a:p>
          <a:p>
            <a:pPr lvl="1" eaLnBrk="1" hangingPunct="1"/>
            <a:r>
              <a:rPr lang="en-US" altLang="en-US"/>
              <a:t>Probability for player A</a:t>
            </a:r>
          </a:p>
          <a:p>
            <a:pPr lvl="1" eaLnBrk="1" hangingPunct="1"/>
            <a:r>
              <a:rPr lang="en-US" altLang="en-US"/>
              <a:t>Probability for player B</a:t>
            </a:r>
          </a:p>
          <a:p>
            <a:pPr lvl="1" eaLnBrk="1" hangingPunct="1"/>
            <a:r>
              <a:rPr lang="en-US" altLang="en-US"/>
              <a:t>The number of games to simulate</a:t>
            </a:r>
          </a:p>
          <a:p>
            <a:pPr eaLnBrk="1" hangingPunct="1"/>
            <a:r>
              <a:rPr lang="en-US" altLang="en-US"/>
              <a:t>Output:</a:t>
            </a:r>
          </a:p>
          <a:p>
            <a:pPr lvl="1" eaLnBrk="1" hangingPunct="1"/>
            <a:r>
              <a:rPr lang="en-US" altLang="en-US"/>
              <a:t>A nicely formatted summary of the results</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endParaRPr lang="en-US" altLang="en-US" dirty="0"/>
          </a:p>
        </p:txBody>
      </p:sp>
      <p:sp>
        <p:nvSpPr>
          <p:cNvPr id="1269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05E23AD-0568-4C87-B66E-E9FE0CE31E9D}" type="slidenum">
              <a:rPr lang="en-US" altLang="en-US"/>
              <a:pPr eaLnBrk="1" hangingPunct="1"/>
              <a:t>170</a:t>
            </a:fld>
            <a:endParaRPr lang="en-US" altLang="en-US" dirty="0"/>
          </a:p>
        </p:txBody>
      </p:sp>
      <p:sp>
        <p:nvSpPr>
          <p:cNvPr id="126980" name="Rectangle 2"/>
          <p:cNvSpPr>
            <a:spLocks noGrp="1" noChangeArrowheads="1"/>
          </p:cNvSpPr>
          <p:nvPr>
            <p:ph type="title"/>
          </p:nvPr>
        </p:nvSpPr>
        <p:spPr/>
        <p:txBody>
          <a:bodyPr/>
          <a:lstStyle/>
          <a:p>
            <a:pPr eaLnBrk="1" hangingPunct="1"/>
            <a:r>
              <a:rPr lang="en-US" altLang="en-US" dirty="0"/>
              <a:t>Developing a GUI</a:t>
            </a:r>
          </a:p>
        </p:txBody>
      </p:sp>
      <p:sp>
        <p:nvSpPr>
          <p:cNvPr id="126981" name="Rectangle 3"/>
          <p:cNvSpPr>
            <a:spLocks noGrp="1" noChangeArrowheads="1"/>
          </p:cNvSpPr>
          <p:nvPr>
            <p:ph type="body" idx="1"/>
          </p:nvPr>
        </p:nvSpPr>
        <p:spPr/>
        <p:txBody>
          <a:bodyPr/>
          <a:lstStyle/>
          <a:p>
            <a:pPr eaLnBrk="1" hangingPunct="1"/>
            <a:r>
              <a:rPr lang="en-US" altLang="en-US" dirty="0"/>
              <a:t>Lastly, we need a few lines to get the graphical poker playing program started! We use </a:t>
            </a:r>
            <a:r>
              <a:rPr lang="en-US" altLang="en-US" dirty="0" err="1">
                <a:latin typeface="Courier New" panose="02070309020205020404" pitchFamily="49" charset="0"/>
              </a:rPr>
              <a:t>GraphicsInterface</a:t>
            </a:r>
            <a:r>
              <a:rPr lang="en-US" altLang="en-US" dirty="0"/>
              <a:t> in place of </a:t>
            </a:r>
            <a:r>
              <a:rPr lang="en-US" altLang="en-US" dirty="0" err="1">
                <a:latin typeface="Courier New" panose="02070309020205020404" pitchFamily="49" charset="0"/>
              </a:rPr>
              <a:t>TextInterface</a:t>
            </a:r>
            <a:r>
              <a:rPr lang="en-US" altLang="en-US" dirty="0"/>
              <a:t>.</a:t>
            </a:r>
          </a:p>
          <a:p>
            <a:pPr eaLnBrk="1" hangingPunct="1"/>
            <a:r>
              <a:rPr lang="en-US" altLang="en-US" sz="2400" dirty="0">
                <a:latin typeface="Courier New" panose="02070309020205020404" pitchFamily="49" charset="0"/>
              </a:rPr>
              <a:t>inter = </a:t>
            </a:r>
            <a:r>
              <a:rPr lang="en-US" altLang="en-US" sz="2400" dirty="0" err="1">
                <a:latin typeface="Courier New" panose="02070309020205020404" pitchFamily="49" charset="0"/>
              </a:rPr>
              <a:t>GraphicsInterface</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app = </a:t>
            </a:r>
            <a:r>
              <a:rPr lang="en-US" altLang="en-US" sz="2400" dirty="0" err="1">
                <a:latin typeface="Courier New" panose="02070309020205020404" pitchFamily="49" charset="0"/>
              </a:rPr>
              <a:t>PokerApp</a:t>
            </a:r>
            <a:r>
              <a:rPr lang="en-US" altLang="en-US" sz="2400" dirty="0">
                <a:latin typeface="Courier New" panose="02070309020205020404" pitchFamily="49" charset="0"/>
              </a:rPr>
              <a:t>(inter)</a:t>
            </a:r>
            <a:br>
              <a:rPr lang="en-US" altLang="en-US" sz="2400" dirty="0">
                <a:latin typeface="Courier New" panose="02070309020205020404" pitchFamily="49" charset="0"/>
              </a:rPr>
            </a:br>
            <a:r>
              <a:rPr lang="en-US" altLang="en-US" sz="2400" dirty="0" err="1">
                <a:latin typeface="Courier New" panose="02070309020205020404" pitchFamily="49" charset="0"/>
              </a:rPr>
              <a:t>app.run</a:t>
            </a:r>
            <a:r>
              <a:rPr lang="en-US" altLang="en-US" sz="2400" dirty="0">
                <a:latin typeface="Courier New" panose="02070309020205020404" pitchFamily="49" charset="0"/>
              </a:rPr>
              <a:t>()</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280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046D0A8-8011-4FEF-8541-AF9DA0D4BA22}" type="slidenum">
              <a:rPr lang="en-US" altLang="en-US"/>
              <a:pPr eaLnBrk="1" hangingPunct="1"/>
              <a:t>171</a:t>
            </a:fld>
            <a:endParaRPr lang="en-US" altLang="en-US"/>
          </a:p>
        </p:txBody>
      </p:sp>
      <p:sp>
        <p:nvSpPr>
          <p:cNvPr id="128004" name="Rectangle 2"/>
          <p:cNvSpPr>
            <a:spLocks noGrp="1" noChangeArrowheads="1"/>
          </p:cNvSpPr>
          <p:nvPr>
            <p:ph type="title"/>
          </p:nvPr>
        </p:nvSpPr>
        <p:spPr/>
        <p:txBody>
          <a:bodyPr/>
          <a:lstStyle/>
          <a:p>
            <a:pPr eaLnBrk="1" hangingPunct="1"/>
            <a:r>
              <a:rPr lang="en-US" altLang="en-US"/>
              <a:t>OO Concepts</a:t>
            </a:r>
          </a:p>
        </p:txBody>
      </p:sp>
      <p:sp>
        <p:nvSpPr>
          <p:cNvPr id="128005" name="Rectangle 3"/>
          <p:cNvSpPr>
            <a:spLocks noGrp="1" noChangeArrowheads="1"/>
          </p:cNvSpPr>
          <p:nvPr>
            <p:ph type="body" idx="1"/>
          </p:nvPr>
        </p:nvSpPr>
        <p:spPr/>
        <p:txBody>
          <a:bodyPr/>
          <a:lstStyle/>
          <a:p>
            <a:pPr eaLnBrk="1" hangingPunct="1"/>
            <a:r>
              <a:rPr lang="en-US" altLang="en-US"/>
              <a:t>The OO approach helps us to produce complex software that is more reliable and cost-effective.</a:t>
            </a:r>
          </a:p>
          <a:p>
            <a:pPr eaLnBrk="1" hangingPunct="1"/>
            <a:r>
              <a:rPr lang="en-US" altLang="en-US"/>
              <a:t>OO is comprised of three principles:</a:t>
            </a:r>
          </a:p>
          <a:p>
            <a:pPr lvl="1" eaLnBrk="1" hangingPunct="1"/>
            <a:r>
              <a:rPr lang="en-US" altLang="en-US"/>
              <a:t>Encapsulation</a:t>
            </a:r>
          </a:p>
          <a:p>
            <a:pPr lvl="1" eaLnBrk="1" hangingPunct="1"/>
            <a:r>
              <a:rPr lang="en-US" altLang="en-US"/>
              <a:t>Polymorphism</a:t>
            </a:r>
          </a:p>
          <a:p>
            <a:pPr lvl="1" eaLnBrk="1" hangingPunct="1"/>
            <a:r>
              <a:rPr lang="en-US" altLang="en-US"/>
              <a:t>Inheritance</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290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30C6DDB-8728-4086-AE79-A2ADDF86D00C}" type="slidenum">
              <a:rPr lang="en-US" altLang="en-US"/>
              <a:pPr eaLnBrk="1" hangingPunct="1"/>
              <a:t>172</a:t>
            </a:fld>
            <a:endParaRPr lang="en-US" altLang="en-US"/>
          </a:p>
        </p:txBody>
      </p:sp>
      <p:sp>
        <p:nvSpPr>
          <p:cNvPr id="129028" name="Rectangle 2"/>
          <p:cNvSpPr>
            <a:spLocks noGrp="1" noChangeArrowheads="1"/>
          </p:cNvSpPr>
          <p:nvPr>
            <p:ph type="title"/>
          </p:nvPr>
        </p:nvSpPr>
        <p:spPr/>
        <p:txBody>
          <a:bodyPr/>
          <a:lstStyle/>
          <a:p>
            <a:pPr eaLnBrk="1" hangingPunct="1"/>
            <a:r>
              <a:rPr lang="en-US" altLang="en-US"/>
              <a:t>Encapsulation</a:t>
            </a:r>
          </a:p>
        </p:txBody>
      </p:sp>
      <p:sp>
        <p:nvSpPr>
          <p:cNvPr id="129029" name="Rectangle 3"/>
          <p:cNvSpPr>
            <a:spLocks noGrp="1" noChangeArrowheads="1"/>
          </p:cNvSpPr>
          <p:nvPr>
            <p:ph type="body" idx="1"/>
          </p:nvPr>
        </p:nvSpPr>
        <p:spPr/>
        <p:txBody>
          <a:bodyPr/>
          <a:lstStyle/>
          <a:p>
            <a:pPr eaLnBrk="1" hangingPunct="1"/>
            <a:r>
              <a:rPr lang="en-US" altLang="en-US" sz="2800"/>
              <a:t>As you</a:t>
            </a:r>
            <a:r>
              <a:rPr lang="en-US" altLang="en-US" sz="2800">
                <a:latin typeface="Times New Roman" panose="02020603050405020304" pitchFamily="18" charset="0"/>
              </a:rPr>
              <a:t>’</a:t>
            </a:r>
            <a:r>
              <a:rPr lang="en-US" altLang="en-US" sz="2800"/>
              <a:t>ll recall, objects know stuff and do stuff, combining data and operations.</a:t>
            </a:r>
          </a:p>
          <a:p>
            <a:pPr eaLnBrk="1" hangingPunct="1"/>
            <a:r>
              <a:rPr lang="en-US" altLang="en-US" sz="2800"/>
              <a:t>This packaging of data with a set of operations that can be performed on the data is called </a:t>
            </a:r>
            <a:r>
              <a:rPr lang="en-US" altLang="en-US" sz="2800" i="1"/>
              <a:t>encapsulation</a:t>
            </a:r>
            <a:r>
              <a:rPr lang="en-US" altLang="en-US" sz="2800"/>
              <a:t>.</a:t>
            </a:r>
          </a:p>
          <a:p>
            <a:pPr eaLnBrk="1" hangingPunct="1"/>
            <a:r>
              <a:rPr lang="en-US" altLang="en-US" sz="2800"/>
              <a:t>Encapsulation provides a convenient way to compose complex problems that corresponds to our intuitive view of how the world works.</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300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E9BA60BD-3374-41A9-B9D3-FE1C0B34ED82}" type="slidenum">
              <a:rPr lang="en-US" altLang="en-US"/>
              <a:pPr eaLnBrk="1" hangingPunct="1"/>
              <a:t>173</a:t>
            </a:fld>
            <a:endParaRPr lang="en-US" altLang="en-US"/>
          </a:p>
        </p:txBody>
      </p:sp>
      <p:sp>
        <p:nvSpPr>
          <p:cNvPr id="130052" name="Rectangle 2"/>
          <p:cNvSpPr>
            <a:spLocks noGrp="1" noChangeArrowheads="1"/>
          </p:cNvSpPr>
          <p:nvPr>
            <p:ph type="title"/>
          </p:nvPr>
        </p:nvSpPr>
        <p:spPr/>
        <p:txBody>
          <a:bodyPr/>
          <a:lstStyle/>
          <a:p>
            <a:pPr eaLnBrk="1" hangingPunct="1"/>
            <a:r>
              <a:rPr lang="en-US" altLang="en-US"/>
              <a:t>Encapsulation</a:t>
            </a:r>
          </a:p>
        </p:txBody>
      </p:sp>
      <p:sp>
        <p:nvSpPr>
          <p:cNvPr id="130053" name="Rectangle 3"/>
          <p:cNvSpPr>
            <a:spLocks noGrp="1" noChangeArrowheads="1"/>
          </p:cNvSpPr>
          <p:nvPr>
            <p:ph type="body" idx="1"/>
          </p:nvPr>
        </p:nvSpPr>
        <p:spPr/>
        <p:txBody>
          <a:bodyPr/>
          <a:lstStyle/>
          <a:p>
            <a:pPr eaLnBrk="1" hangingPunct="1">
              <a:lnSpc>
                <a:spcPct val="90000"/>
              </a:lnSpc>
            </a:pPr>
            <a:r>
              <a:rPr lang="en-US" altLang="en-US" sz="2800"/>
              <a:t>From a design standpoint, encapsulation separates the concerns of </a:t>
            </a:r>
            <a:r>
              <a:rPr lang="en-US" altLang="en-US" sz="2800">
                <a:latin typeface="Times New Roman" panose="02020603050405020304" pitchFamily="18" charset="0"/>
              </a:rPr>
              <a:t>“</a:t>
            </a:r>
            <a:r>
              <a:rPr lang="en-US" altLang="en-US" sz="2800"/>
              <a:t>what</a:t>
            </a:r>
            <a:r>
              <a:rPr lang="en-US" altLang="en-US" sz="2800">
                <a:latin typeface="Times New Roman" panose="02020603050405020304" pitchFamily="18" charset="0"/>
              </a:rPr>
              <a:t>”</a:t>
            </a:r>
            <a:r>
              <a:rPr lang="en-US" altLang="en-US" sz="2800"/>
              <a:t> vs. </a:t>
            </a:r>
            <a:r>
              <a:rPr lang="en-US" altLang="en-US" sz="2800">
                <a:latin typeface="Times New Roman" panose="02020603050405020304" pitchFamily="18" charset="0"/>
              </a:rPr>
              <a:t>“</a:t>
            </a:r>
            <a:r>
              <a:rPr lang="en-US" altLang="en-US" sz="2800"/>
              <a:t>how</a:t>
            </a:r>
            <a:r>
              <a:rPr lang="en-US" altLang="en-US" sz="2800">
                <a:latin typeface="Times New Roman" panose="02020603050405020304" pitchFamily="18" charset="0"/>
              </a:rPr>
              <a:t>”</a:t>
            </a:r>
            <a:r>
              <a:rPr lang="en-US" altLang="en-US" sz="2800"/>
              <a:t>. The implementation of an object is independent of its use.</a:t>
            </a:r>
          </a:p>
          <a:p>
            <a:pPr eaLnBrk="1" hangingPunct="1">
              <a:lnSpc>
                <a:spcPct val="90000"/>
              </a:lnSpc>
            </a:pPr>
            <a:r>
              <a:rPr lang="en-US" altLang="en-US" sz="2800"/>
              <a:t>The implementation can change, but as long as the interface is preserved, the object will not break.</a:t>
            </a:r>
          </a:p>
          <a:p>
            <a:pPr eaLnBrk="1" hangingPunct="1">
              <a:lnSpc>
                <a:spcPct val="90000"/>
              </a:lnSpc>
            </a:pPr>
            <a:r>
              <a:rPr lang="en-US" altLang="en-US" sz="2800"/>
              <a:t>Encapsulation allows us to isolate major design decisions, especially ones subject to change.</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310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A779693-FCDC-4FA9-9448-5D7481C1437C}" type="slidenum">
              <a:rPr lang="en-US" altLang="en-US"/>
              <a:pPr eaLnBrk="1" hangingPunct="1"/>
              <a:t>174</a:t>
            </a:fld>
            <a:endParaRPr lang="en-US" altLang="en-US"/>
          </a:p>
        </p:txBody>
      </p:sp>
      <p:sp>
        <p:nvSpPr>
          <p:cNvPr id="131076" name="Rectangle 2"/>
          <p:cNvSpPr>
            <a:spLocks noGrp="1" noChangeArrowheads="1"/>
          </p:cNvSpPr>
          <p:nvPr>
            <p:ph type="title"/>
          </p:nvPr>
        </p:nvSpPr>
        <p:spPr/>
        <p:txBody>
          <a:bodyPr/>
          <a:lstStyle/>
          <a:p>
            <a:pPr eaLnBrk="1" hangingPunct="1"/>
            <a:r>
              <a:rPr lang="en-US" altLang="en-US"/>
              <a:t>Encapsulation</a:t>
            </a:r>
          </a:p>
        </p:txBody>
      </p:sp>
      <p:sp>
        <p:nvSpPr>
          <p:cNvPr id="131077" name="Rectangle 3"/>
          <p:cNvSpPr>
            <a:spLocks noGrp="1" noChangeArrowheads="1"/>
          </p:cNvSpPr>
          <p:nvPr>
            <p:ph type="body" idx="1"/>
          </p:nvPr>
        </p:nvSpPr>
        <p:spPr/>
        <p:txBody>
          <a:bodyPr/>
          <a:lstStyle/>
          <a:p>
            <a:pPr eaLnBrk="1" hangingPunct="1">
              <a:lnSpc>
                <a:spcPct val="90000"/>
              </a:lnSpc>
            </a:pPr>
            <a:r>
              <a:rPr lang="en-US" altLang="en-US" sz="2800" dirty="0"/>
              <a:t>Another advantage is that it promotes code reuse. It allows us to package up general components that can be used from one program to the next.</a:t>
            </a:r>
          </a:p>
          <a:p>
            <a:pPr eaLnBrk="1" hangingPunct="1">
              <a:lnSpc>
                <a:spcPct val="90000"/>
              </a:lnSpc>
            </a:pPr>
            <a:r>
              <a:rPr lang="en-US" altLang="en-US" sz="2800" dirty="0"/>
              <a:t>The </a:t>
            </a:r>
            <a:r>
              <a:rPr lang="en-US" altLang="en-US" sz="2800" dirty="0" err="1">
                <a:latin typeface="Courier New" panose="02070309020205020404" pitchFamily="49" charset="0"/>
              </a:rPr>
              <a:t>DieView</a:t>
            </a:r>
            <a:r>
              <a:rPr lang="en-US" altLang="en-US" sz="2800" dirty="0"/>
              <a:t> and </a:t>
            </a:r>
            <a:r>
              <a:rPr lang="en-US" altLang="en-US" sz="2800" dirty="0">
                <a:latin typeface="Courier New" panose="02070309020205020404" pitchFamily="49" charset="0"/>
              </a:rPr>
              <a:t>Button</a:t>
            </a:r>
            <a:r>
              <a:rPr lang="en-US" altLang="en-US" sz="2800" dirty="0"/>
              <a:t> classes are good examples of this.</a:t>
            </a:r>
          </a:p>
          <a:p>
            <a:pPr eaLnBrk="1" hangingPunct="1">
              <a:lnSpc>
                <a:spcPct val="90000"/>
              </a:lnSpc>
            </a:pPr>
            <a:r>
              <a:rPr lang="en-US" altLang="en-US" sz="2800" dirty="0"/>
              <a:t>Encapsulation alone makes a system </a:t>
            </a:r>
            <a:r>
              <a:rPr lang="en-US" altLang="en-US" sz="2800" i="1" dirty="0"/>
              <a:t>object-based</a:t>
            </a:r>
            <a:r>
              <a:rPr lang="en-US" altLang="en-US" sz="2800" dirty="0"/>
              <a:t>. To be object-</a:t>
            </a:r>
            <a:r>
              <a:rPr lang="en-US" altLang="en-US" sz="2800" i="1" dirty="0"/>
              <a:t>oriented</a:t>
            </a:r>
            <a:r>
              <a:rPr lang="en-US" altLang="en-US" sz="2800" dirty="0"/>
              <a:t>, we must also have the properties of </a:t>
            </a:r>
            <a:r>
              <a:rPr lang="en-US" altLang="en-US" sz="2800" i="1" dirty="0"/>
              <a:t>polymorphism</a:t>
            </a:r>
            <a:r>
              <a:rPr lang="en-US" altLang="en-US" sz="2800" dirty="0"/>
              <a:t> and </a:t>
            </a:r>
            <a:r>
              <a:rPr lang="en-US" altLang="en-US" sz="2800" i="1" dirty="0"/>
              <a:t>inheritance</a:t>
            </a:r>
            <a:r>
              <a:rPr lang="en-US" altLang="en-US" sz="2800" dirty="0"/>
              <a:t>.</a:t>
            </a:r>
            <a:endParaRPr lang="en-US" altLang="en-US" sz="2800" i="1"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32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7BF70D92-1D80-4907-928A-5F15EB2CC672}" type="slidenum">
              <a:rPr lang="en-US" altLang="en-US"/>
              <a:pPr eaLnBrk="1" hangingPunct="1"/>
              <a:t>175</a:t>
            </a:fld>
            <a:endParaRPr lang="en-US" altLang="en-US"/>
          </a:p>
        </p:txBody>
      </p:sp>
      <p:sp>
        <p:nvSpPr>
          <p:cNvPr id="132100" name="Rectangle 2"/>
          <p:cNvSpPr>
            <a:spLocks noGrp="1" noChangeArrowheads="1"/>
          </p:cNvSpPr>
          <p:nvPr>
            <p:ph type="title"/>
          </p:nvPr>
        </p:nvSpPr>
        <p:spPr/>
        <p:txBody>
          <a:bodyPr/>
          <a:lstStyle/>
          <a:p>
            <a:pPr eaLnBrk="1" hangingPunct="1"/>
            <a:r>
              <a:rPr lang="en-US" altLang="en-US"/>
              <a:t>Polymorphism</a:t>
            </a:r>
          </a:p>
        </p:txBody>
      </p:sp>
      <p:sp>
        <p:nvSpPr>
          <p:cNvPr id="132101" name="Rectangle 3"/>
          <p:cNvSpPr>
            <a:spLocks noGrp="1" noChangeArrowheads="1"/>
          </p:cNvSpPr>
          <p:nvPr>
            <p:ph type="body" idx="1"/>
          </p:nvPr>
        </p:nvSpPr>
        <p:spPr/>
        <p:txBody>
          <a:bodyPr/>
          <a:lstStyle/>
          <a:p>
            <a:pPr eaLnBrk="1" hangingPunct="1"/>
            <a:r>
              <a:rPr lang="en-US" altLang="en-US"/>
              <a:t>Literally, </a:t>
            </a:r>
            <a:r>
              <a:rPr lang="en-US" altLang="en-US" i="1"/>
              <a:t>polymorphism</a:t>
            </a:r>
            <a:r>
              <a:rPr lang="en-US" altLang="en-US"/>
              <a:t> means </a:t>
            </a:r>
            <a:r>
              <a:rPr lang="en-US" altLang="en-US">
                <a:latin typeface="Times New Roman" panose="02020603050405020304" pitchFamily="18" charset="0"/>
              </a:rPr>
              <a:t>“</a:t>
            </a:r>
            <a:r>
              <a:rPr lang="en-US" altLang="en-US"/>
              <a:t>many forms.</a:t>
            </a:r>
            <a:r>
              <a:rPr lang="en-US" altLang="en-US">
                <a:latin typeface="Times New Roman" panose="02020603050405020304" pitchFamily="18" charset="0"/>
              </a:rPr>
              <a:t>”</a:t>
            </a:r>
            <a:endParaRPr lang="en-US" altLang="en-US"/>
          </a:p>
          <a:p>
            <a:pPr eaLnBrk="1" hangingPunct="1"/>
            <a:r>
              <a:rPr lang="en-US" altLang="en-US"/>
              <a:t>When used in object-oriented literature, this refers to the fact that what an object does in response to a message (a method call) depends on the type or class of the object.</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33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98E764E-E67F-4D93-A856-FB1368C9F82D}" type="slidenum">
              <a:rPr lang="en-US" altLang="en-US"/>
              <a:pPr eaLnBrk="1" hangingPunct="1"/>
              <a:t>176</a:t>
            </a:fld>
            <a:endParaRPr lang="en-US" altLang="en-US"/>
          </a:p>
        </p:txBody>
      </p:sp>
      <p:sp>
        <p:nvSpPr>
          <p:cNvPr id="133124" name="Rectangle 2"/>
          <p:cNvSpPr>
            <a:spLocks noGrp="1" noChangeArrowheads="1"/>
          </p:cNvSpPr>
          <p:nvPr>
            <p:ph type="title"/>
          </p:nvPr>
        </p:nvSpPr>
        <p:spPr/>
        <p:txBody>
          <a:bodyPr/>
          <a:lstStyle/>
          <a:p>
            <a:pPr eaLnBrk="1" hangingPunct="1"/>
            <a:r>
              <a:rPr lang="en-US" altLang="en-US"/>
              <a:t>Polymorphism</a:t>
            </a:r>
          </a:p>
        </p:txBody>
      </p:sp>
      <p:sp>
        <p:nvSpPr>
          <p:cNvPr id="133125" name="Rectangle 3"/>
          <p:cNvSpPr>
            <a:spLocks noGrp="1" noChangeArrowheads="1"/>
          </p:cNvSpPr>
          <p:nvPr>
            <p:ph type="body" idx="1"/>
          </p:nvPr>
        </p:nvSpPr>
        <p:spPr/>
        <p:txBody>
          <a:bodyPr/>
          <a:lstStyle/>
          <a:p>
            <a:pPr eaLnBrk="1" hangingPunct="1"/>
            <a:r>
              <a:rPr lang="en-US" altLang="en-US" sz="2800" dirty="0"/>
              <a:t>Our poker program illustrated one aspect of this by the </a:t>
            </a:r>
            <a:r>
              <a:rPr lang="en-US" altLang="en-US" sz="2800" dirty="0" err="1">
                <a:latin typeface="Courier New" panose="02070309020205020404" pitchFamily="49" charset="0"/>
              </a:rPr>
              <a:t>PokerApp</a:t>
            </a:r>
            <a:r>
              <a:rPr lang="en-US" altLang="en-US" sz="2800" dirty="0"/>
              <a:t> class being used with both </a:t>
            </a:r>
            <a:r>
              <a:rPr lang="en-US" altLang="en-US" sz="2800" dirty="0" err="1">
                <a:latin typeface="Courier New" panose="02070309020205020404" pitchFamily="49" charset="0"/>
              </a:rPr>
              <a:t>TextInterface</a:t>
            </a:r>
            <a:r>
              <a:rPr lang="en-US" altLang="en-US" sz="2800" dirty="0"/>
              <a:t> and </a:t>
            </a:r>
            <a:r>
              <a:rPr lang="en-US" altLang="en-US" sz="2800" dirty="0" err="1">
                <a:latin typeface="Courier New" panose="02070309020205020404" pitchFamily="49" charset="0"/>
              </a:rPr>
              <a:t>GraphicsInterface</a:t>
            </a:r>
            <a:r>
              <a:rPr lang="en-US" altLang="en-US" sz="2800" dirty="0"/>
              <a:t>.</a:t>
            </a:r>
          </a:p>
          <a:p>
            <a:pPr eaLnBrk="1" hangingPunct="1"/>
            <a:r>
              <a:rPr lang="en-US" altLang="en-US" sz="2800" dirty="0"/>
              <a:t>When </a:t>
            </a:r>
            <a:r>
              <a:rPr lang="en-US" altLang="en-US" sz="2800" dirty="0" err="1">
                <a:latin typeface="Courier New" panose="02070309020205020404" pitchFamily="49" charset="0"/>
              </a:rPr>
              <a:t>PokerApp</a:t>
            </a:r>
            <a:r>
              <a:rPr lang="en-US" altLang="en-US" sz="2800" dirty="0"/>
              <a:t> called the </a:t>
            </a:r>
            <a:r>
              <a:rPr lang="en-US" altLang="en-US" sz="2800" dirty="0" err="1">
                <a:latin typeface="Courier New" panose="02070309020205020404" pitchFamily="49" charset="0"/>
                <a:cs typeface="Courier New" panose="02070309020205020404" pitchFamily="49" charset="0"/>
              </a:rPr>
              <a:t>showDice</a:t>
            </a:r>
            <a:r>
              <a:rPr lang="en-US" altLang="en-US" sz="2800" dirty="0"/>
              <a:t> method, the </a:t>
            </a:r>
            <a:r>
              <a:rPr lang="en-US" altLang="en-US" sz="2800" dirty="0" err="1">
                <a:latin typeface="Courier New" panose="02070309020205020404" pitchFamily="49" charset="0"/>
              </a:rPr>
              <a:t>TextInterface</a:t>
            </a:r>
            <a:r>
              <a:rPr lang="en-US" altLang="en-US" sz="2800" dirty="0"/>
              <a:t> showed the dice one way and the </a:t>
            </a:r>
            <a:r>
              <a:rPr lang="en-US" altLang="en-US" sz="2800" dirty="0" err="1">
                <a:latin typeface="Courier New" panose="02070309020205020404" pitchFamily="49" charset="0"/>
              </a:rPr>
              <a:t>GraphicsInterface</a:t>
            </a:r>
            <a:r>
              <a:rPr lang="en-US" altLang="en-US" sz="2800" dirty="0"/>
              <a:t> did it another way.</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34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BBD0A00-12CC-4D7A-BB28-9DC03DBE0587}" type="slidenum">
              <a:rPr lang="en-US" altLang="en-US"/>
              <a:pPr eaLnBrk="1" hangingPunct="1"/>
              <a:t>177</a:t>
            </a:fld>
            <a:endParaRPr lang="en-US" altLang="en-US"/>
          </a:p>
        </p:txBody>
      </p:sp>
      <p:sp>
        <p:nvSpPr>
          <p:cNvPr id="134148" name="Rectangle 2"/>
          <p:cNvSpPr>
            <a:spLocks noGrp="1" noChangeArrowheads="1"/>
          </p:cNvSpPr>
          <p:nvPr>
            <p:ph type="title"/>
          </p:nvPr>
        </p:nvSpPr>
        <p:spPr/>
        <p:txBody>
          <a:bodyPr/>
          <a:lstStyle/>
          <a:p>
            <a:pPr eaLnBrk="1" hangingPunct="1"/>
            <a:r>
              <a:rPr lang="en-US" altLang="en-US"/>
              <a:t>Polymorphism</a:t>
            </a:r>
          </a:p>
        </p:txBody>
      </p:sp>
      <p:sp>
        <p:nvSpPr>
          <p:cNvPr id="134149" name="Rectangle 3"/>
          <p:cNvSpPr>
            <a:spLocks noGrp="1" noChangeArrowheads="1"/>
          </p:cNvSpPr>
          <p:nvPr>
            <p:ph type="body" idx="1"/>
          </p:nvPr>
        </p:nvSpPr>
        <p:spPr/>
        <p:txBody>
          <a:bodyPr/>
          <a:lstStyle/>
          <a:p>
            <a:pPr eaLnBrk="1" hangingPunct="1"/>
            <a:r>
              <a:rPr lang="en-US" altLang="en-US"/>
              <a:t>With polymorphism, a given line in a program may invoke a completely different method from one moment to the next.</a:t>
            </a:r>
          </a:p>
          <a:p>
            <a:pPr eaLnBrk="1" hangingPunct="1"/>
            <a:r>
              <a:rPr lang="en-US" altLang="en-US"/>
              <a:t>Suppose you had a list of graphics objects to draw on the screen </a:t>
            </a:r>
            <a:r>
              <a:rPr lang="en-US" altLang="en-US">
                <a:latin typeface="Times New Roman" panose="02020603050405020304" pitchFamily="18" charset="0"/>
              </a:rPr>
              <a:t>–</a:t>
            </a:r>
            <a:r>
              <a:rPr lang="en-US" altLang="en-US"/>
              <a:t> a mixture of </a:t>
            </a:r>
            <a:r>
              <a:rPr lang="en-US" altLang="en-US">
                <a:latin typeface="Courier New" panose="02070309020205020404" pitchFamily="49" charset="0"/>
              </a:rPr>
              <a:t>Circle</a:t>
            </a:r>
            <a:r>
              <a:rPr lang="en-US" altLang="en-US"/>
              <a:t>, </a:t>
            </a:r>
            <a:r>
              <a:rPr lang="en-US" altLang="en-US">
                <a:latin typeface="Courier New" panose="02070309020205020404" pitchFamily="49" charset="0"/>
              </a:rPr>
              <a:t>Rectangle</a:t>
            </a:r>
            <a:r>
              <a:rPr lang="en-US" altLang="en-US"/>
              <a:t>, </a:t>
            </a:r>
            <a:r>
              <a:rPr lang="en-US" altLang="en-US">
                <a:latin typeface="Courier New" panose="02070309020205020404" pitchFamily="49" charset="0"/>
              </a:rPr>
              <a:t>Polygon</a:t>
            </a:r>
            <a:r>
              <a:rPr lang="en-US" altLang="en-US"/>
              <a:t>, etc.</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35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515B7C1-020A-4112-9F71-F2558C171CFF}" type="slidenum">
              <a:rPr lang="en-US" altLang="en-US"/>
              <a:pPr eaLnBrk="1" hangingPunct="1"/>
              <a:t>178</a:t>
            </a:fld>
            <a:endParaRPr lang="en-US" altLang="en-US"/>
          </a:p>
        </p:txBody>
      </p:sp>
      <p:sp>
        <p:nvSpPr>
          <p:cNvPr id="135172" name="Rectangle 2"/>
          <p:cNvSpPr>
            <a:spLocks noGrp="1" noChangeArrowheads="1"/>
          </p:cNvSpPr>
          <p:nvPr>
            <p:ph type="title"/>
          </p:nvPr>
        </p:nvSpPr>
        <p:spPr/>
        <p:txBody>
          <a:bodyPr/>
          <a:lstStyle/>
          <a:p>
            <a:pPr eaLnBrk="1" hangingPunct="1"/>
            <a:r>
              <a:rPr lang="en-US" altLang="en-US"/>
              <a:t>Polymorphism</a:t>
            </a:r>
          </a:p>
        </p:txBody>
      </p:sp>
      <p:sp>
        <p:nvSpPr>
          <p:cNvPr id="135173" name="Rectangle 3"/>
          <p:cNvSpPr>
            <a:spLocks noGrp="1" noChangeArrowheads="1"/>
          </p:cNvSpPr>
          <p:nvPr>
            <p:ph type="body" idx="1"/>
          </p:nvPr>
        </p:nvSpPr>
        <p:spPr/>
        <p:txBody>
          <a:bodyPr/>
          <a:lstStyle/>
          <a:p>
            <a:pPr eaLnBrk="1" hangingPunct="1"/>
            <a:r>
              <a:rPr lang="en-US" altLang="en-US"/>
              <a:t>You could draw all the items with this simple code:</a:t>
            </a:r>
            <a:br>
              <a:rPr lang="en-US" altLang="en-US"/>
            </a:br>
            <a:r>
              <a:rPr lang="en-US" altLang="en-US" sz="2400">
                <a:latin typeface="Courier New" panose="02070309020205020404" pitchFamily="49" charset="0"/>
              </a:rPr>
              <a:t>for obj in objects:</a:t>
            </a:r>
            <a:br>
              <a:rPr lang="en-US" altLang="en-US" sz="2400">
                <a:latin typeface="Courier New" panose="02070309020205020404" pitchFamily="49" charset="0"/>
              </a:rPr>
            </a:br>
            <a:r>
              <a:rPr lang="en-US" altLang="en-US" sz="2400">
                <a:latin typeface="Courier New" panose="02070309020205020404" pitchFamily="49" charset="0"/>
              </a:rPr>
              <a:t>    obj.draw(win)</a:t>
            </a:r>
          </a:p>
          <a:p>
            <a:pPr eaLnBrk="1" hangingPunct="1"/>
            <a:r>
              <a:rPr lang="en-US" altLang="en-US"/>
              <a:t>What operation does this loop really execute?</a:t>
            </a:r>
          </a:p>
          <a:p>
            <a:pPr eaLnBrk="1" hangingPunct="1"/>
            <a:r>
              <a:rPr lang="en-US" altLang="en-US"/>
              <a:t>When </a:t>
            </a:r>
            <a:r>
              <a:rPr lang="en-US" altLang="en-US">
                <a:latin typeface="Courier New" panose="02070309020205020404" pitchFamily="49" charset="0"/>
              </a:rPr>
              <a:t>obj</a:t>
            </a:r>
            <a:r>
              <a:rPr lang="en-US" altLang="en-US"/>
              <a:t> is a circle, it executes the draw method from the circle class, etc.</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36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D78578F1-E33A-4660-B19A-6673AD6E1C5E}" type="slidenum">
              <a:rPr lang="en-US" altLang="en-US"/>
              <a:pPr eaLnBrk="1" hangingPunct="1"/>
              <a:t>179</a:t>
            </a:fld>
            <a:endParaRPr lang="en-US" altLang="en-US"/>
          </a:p>
        </p:txBody>
      </p:sp>
      <p:sp>
        <p:nvSpPr>
          <p:cNvPr id="136196" name="Rectangle 2"/>
          <p:cNvSpPr>
            <a:spLocks noGrp="1" noChangeArrowheads="1"/>
          </p:cNvSpPr>
          <p:nvPr>
            <p:ph type="title"/>
          </p:nvPr>
        </p:nvSpPr>
        <p:spPr/>
        <p:txBody>
          <a:bodyPr/>
          <a:lstStyle/>
          <a:p>
            <a:pPr eaLnBrk="1" hangingPunct="1"/>
            <a:r>
              <a:rPr lang="en-US" altLang="en-US"/>
              <a:t>Polymorphism</a:t>
            </a:r>
          </a:p>
        </p:txBody>
      </p:sp>
      <p:sp>
        <p:nvSpPr>
          <p:cNvPr id="136197" name="Rectangle 3"/>
          <p:cNvSpPr>
            <a:spLocks noGrp="1" noChangeArrowheads="1"/>
          </p:cNvSpPr>
          <p:nvPr>
            <p:ph type="body" idx="1"/>
          </p:nvPr>
        </p:nvSpPr>
        <p:spPr/>
        <p:txBody>
          <a:bodyPr/>
          <a:lstStyle/>
          <a:p>
            <a:pPr eaLnBrk="1" hangingPunct="1"/>
            <a:r>
              <a:rPr lang="en-US" altLang="en-US"/>
              <a:t>Polymorphism gives object-oriented systems the flexibility for each object to perform an action just the way that it should be performed for that object.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25991D28-A290-4FCA-9087-AFD48F4D2441}" type="slidenum">
              <a:rPr lang="en-US" altLang="en-US"/>
              <a:pPr eaLnBrk="1" hangingPunct="1"/>
              <a:t>18</a:t>
            </a:fld>
            <a:endParaRPr lang="en-US" altLang="en-US"/>
          </a:p>
        </p:txBody>
      </p:sp>
      <p:sp>
        <p:nvSpPr>
          <p:cNvPr id="22532" name="Rectangle 2"/>
          <p:cNvSpPr>
            <a:spLocks noGrp="1" noChangeArrowheads="1"/>
          </p:cNvSpPr>
          <p:nvPr>
            <p:ph type="title"/>
          </p:nvPr>
        </p:nvSpPr>
        <p:spPr/>
        <p:txBody>
          <a:bodyPr/>
          <a:lstStyle/>
          <a:p>
            <a:pPr eaLnBrk="1" hangingPunct="1"/>
            <a:r>
              <a:rPr lang="en-US" altLang="en-US" sz="4000" dirty="0"/>
              <a:t>Case Study: Racquetball Simulation</a:t>
            </a:r>
          </a:p>
        </p:txBody>
      </p:sp>
      <p:sp>
        <p:nvSpPr>
          <p:cNvPr id="22533" name="Rectangle 3"/>
          <p:cNvSpPr>
            <a:spLocks noGrp="1" noChangeArrowheads="1"/>
          </p:cNvSpPr>
          <p:nvPr>
            <p:ph type="body" idx="1"/>
          </p:nvPr>
        </p:nvSpPr>
        <p:spPr/>
        <p:txBody>
          <a:bodyPr/>
          <a:lstStyle/>
          <a:p>
            <a:pPr eaLnBrk="1" hangingPunct="1"/>
            <a:r>
              <a:rPr lang="en-US" altLang="en-US" sz="2800"/>
              <a:t>Previously, we ended a game when one of the players reached 15 points.</a:t>
            </a:r>
          </a:p>
          <a:p>
            <a:pPr eaLnBrk="1" hangingPunct="1"/>
            <a:r>
              <a:rPr lang="en-US" altLang="en-US" sz="2800"/>
              <a:t>This time, let</a:t>
            </a:r>
            <a:r>
              <a:rPr lang="en-US" altLang="en-US" sz="2800">
                <a:latin typeface="Times New Roman" panose="02020603050405020304" pitchFamily="18" charset="0"/>
              </a:rPr>
              <a:t>’</a:t>
            </a:r>
            <a:r>
              <a:rPr lang="en-US" altLang="en-US" sz="2800"/>
              <a:t>s also consider shutouts. If one player gets to 7 points before the other player has scored a point, the game ends.</a:t>
            </a:r>
          </a:p>
          <a:p>
            <a:pPr eaLnBrk="1" hangingPunct="1"/>
            <a:r>
              <a:rPr lang="en-US" altLang="en-US" sz="2800"/>
              <a:t>The simulation should keep track of each players</a:t>
            </a:r>
            <a:r>
              <a:rPr lang="en-US" altLang="en-US" sz="2800">
                <a:latin typeface="Times New Roman" panose="02020603050405020304" pitchFamily="18" charset="0"/>
              </a:rPr>
              <a:t>’</a:t>
            </a:r>
            <a:r>
              <a:rPr lang="en-US" altLang="en-US" sz="2800"/>
              <a:t> wins and the number of wins that are shutouts.</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37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B608B92F-A45D-42A6-B381-B632FDAB5087}" type="slidenum">
              <a:rPr lang="en-US" altLang="en-US"/>
              <a:pPr eaLnBrk="1" hangingPunct="1"/>
              <a:t>180</a:t>
            </a:fld>
            <a:endParaRPr lang="en-US" altLang="en-US"/>
          </a:p>
        </p:txBody>
      </p:sp>
      <p:sp>
        <p:nvSpPr>
          <p:cNvPr id="137220" name="Rectangle 2"/>
          <p:cNvSpPr>
            <a:spLocks noGrp="1" noChangeArrowheads="1"/>
          </p:cNvSpPr>
          <p:nvPr>
            <p:ph type="title"/>
          </p:nvPr>
        </p:nvSpPr>
        <p:spPr/>
        <p:txBody>
          <a:bodyPr/>
          <a:lstStyle/>
          <a:p>
            <a:pPr eaLnBrk="1" hangingPunct="1"/>
            <a:r>
              <a:rPr lang="en-US" altLang="en-US"/>
              <a:t>Inheritance</a:t>
            </a:r>
          </a:p>
        </p:txBody>
      </p:sp>
      <p:sp>
        <p:nvSpPr>
          <p:cNvPr id="137221" name="Rectangle 3"/>
          <p:cNvSpPr>
            <a:spLocks noGrp="1" noChangeArrowheads="1"/>
          </p:cNvSpPr>
          <p:nvPr>
            <p:ph type="body" idx="1"/>
          </p:nvPr>
        </p:nvSpPr>
        <p:spPr/>
        <p:txBody>
          <a:bodyPr/>
          <a:lstStyle/>
          <a:p>
            <a:pPr eaLnBrk="1" hangingPunct="1"/>
            <a:r>
              <a:rPr lang="en-US" altLang="en-US" sz="2800"/>
              <a:t>The idea behind </a:t>
            </a:r>
            <a:r>
              <a:rPr lang="en-US" altLang="en-US" sz="2800" i="1"/>
              <a:t>inheritance</a:t>
            </a:r>
            <a:r>
              <a:rPr lang="en-US" altLang="en-US" sz="2800"/>
              <a:t> is that a new class can be defined to borrow behavior from another class.</a:t>
            </a:r>
          </a:p>
          <a:p>
            <a:pPr eaLnBrk="1" hangingPunct="1"/>
            <a:r>
              <a:rPr lang="en-US" altLang="en-US" sz="2800"/>
              <a:t>The new class (the one doing the borrowing) is called a </a:t>
            </a:r>
            <a:r>
              <a:rPr lang="en-US" altLang="en-US" sz="2800" i="1"/>
              <a:t>subclass</a:t>
            </a:r>
            <a:r>
              <a:rPr lang="en-US" altLang="en-US" sz="2800"/>
              <a:t>, and the other (the one being borrowed from) is called a </a:t>
            </a:r>
            <a:r>
              <a:rPr lang="en-US" altLang="en-US" sz="2800" i="1"/>
              <a:t>superclass</a:t>
            </a:r>
            <a:r>
              <a:rPr lang="en-US" altLang="en-US" sz="2800"/>
              <a:t>.</a:t>
            </a:r>
          </a:p>
          <a:p>
            <a:pPr eaLnBrk="1" hangingPunct="1"/>
            <a:r>
              <a:rPr lang="en-US" altLang="en-US" sz="2800"/>
              <a:t>This is an idea our examples have not included.</a:t>
            </a:r>
            <a:endParaRPr lang="en-US" altLang="en-US" sz="2800" i="1"/>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38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B067C15A-90EE-476A-9FC5-543EFB9C57B9}" type="slidenum">
              <a:rPr lang="en-US" altLang="en-US"/>
              <a:pPr eaLnBrk="1" hangingPunct="1"/>
              <a:t>181</a:t>
            </a:fld>
            <a:endParaRPr lang="en-US" altLang="en-US"/>
          </a:p>
        </p:txBody>
      </p:sp>
      <p:sp>
        <p:nvSpPr>
          <p:cNvPr id="138244" name="Rectangle 2"/>
          <p:cNvSpPr>
            <a:spLocks noGrp="1" noChangeArrowheads="1"/>
          </p:cNvSpPr>
          <p:nvPr>
            <p:ph type="title"/>
          </p:nvPr>
        </p:nvSpPr>
        <p:spPr/>
        <p:txBody>
          <a:bodyPr/>
          <a:lstStyle/>
          <a:p>
            <a:pPr eaLnBrk="1" hangingPunct="1"/>
            <a:r>
              <a:rPr lang="en-US" altLang="en-US"/>
              <a:t>Inheritance</a:t>
            </a:r>
          </a:p>
        </p:txBody>
      </p:sp>
      <p:sp>
        <p:nvSpPr>
          <p:cNvPr id="138245" name="Rectangle 3"/>
          <p:cNvSpPr>
            <a:spLocks noGrp="1" noChangeArrowheads="1"/>
          </p:cNvSpPr>
          <p:nvPr>
            <p:ph type="body" idx="1"/>
          </p:nvPr>
        </p:nvSpPr>
        <p:spPr/>
        <p:txBody>
          <a:bodyPr/>
          <a:lstStyle/>
          <a:p>
            <a:pPr eaLnBrk="1" hangingPunct="1"/>
            <a:r>
              <a:rPr lang="en-US" altLang="en-US"/>
              <a:t>Say we</a:t>
            </a:r>
            <a:r>
              <a:rPr lang="en-US" altLang="en-US">
                <a:latin typeface="Times New Roman" panose="02020603050405020304" pitchFamily="18" charset="0"/>
              </a:rPr>
              <a:t>’</a:t>
            </a:r>
            <a:r>
              <a:rPr lang="en-US" altLang="en-US"/>
              <a:t>re building an employee management system.</a:t>
            </a:r>
          </a:p>
          <a:p>
            <a:pPr eaLnBrk="1" hangingPunct="1"/>
            <a:r>
              <a:rPr lang="en-US" altLang="en-US"/>
              <a:t>We might have a class called </a:t>
            </a:r>
            <a:r>
              <a:rPr lang="en-US" altLang="en-US">
                <a:latin typeface="Courier New" panose="02070309020205020404" pitchFamily="49" charset="0"/>
              </a:rPr>
              <a:t>Employee </a:t>
            </a:r>
            <a:r>
              <a:rPr lang="en-US" altLang="en-US"/>
              <a:t>that contains general information common to all employees. There might be a method called </a:t>
            </a:r>
            <a:r>
              <a:rPr lang="en-US" altLang="en-US">
                <a:latin typeface="Courier New" panose="02070309020205020404" pitchFamily="49" charset="0"/>
              </a:rPr>
              <a:t>homeAddress</a:t>
            </a:r>
            <a:r>
              <a:rPr lang="en-US" altLang="en-US"/>
              <a:t> that returns an employee’s home address.</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39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BDC093B-C180-409F-9AA8-F7617D46C876}" type="slidenum">
              <a:rPr lang="en-US" altLang="en-US"/>
              <a:pPr eaLnBrk="1" hangingPunct="1"/>
              <a:t>182</a:t>
            </a:fld>
            <a:endParaRPr lang="en-US" altLang="en-US"/>
          </a:p>
        </p:txBody>
      </p:sp>
      <p:sp>
        <p:nvSpPr>
          <p:cNvPr id="139268" name="Rectangle 2"/>
          <p:cNvSpPr>
            <a:spLocks noGrp="1" noChangeArrowheads="1"/>
          </p:cNvSpPr>
          <p:nvPr>
            <p:ph type="title"/>
          </p:nvPr>
        </p:nvSpPr>
        <p:spPr/>
        <p:txBody>
          <a:bodyPr/>
          <a:lstStyle/>
          <a:p>
            <a:pPr eaLnBrk="1" hangingPunct="1"/>
            <a:r>
              <a:rPr lang="en-US" altLang="en-US"/>
              <a:t>Inheritance</a:t>
            </a:r>
          </a:p>
        </p:txBody>
      </p:sp>
      <p:sp>
        <p:nvSpPr>
          <p:cNvPr id="139269" name="Rectangle 3"/>
          <p:cNvSpPr>
            <a:spLocks noGrp="1" noChangeArrowheads="1"/>
          </p:cNvSpPr>
          <p:nvPr>
            <p:ph type="body" idx="1"/>
          </p:nvPr>
        </p:nvSpPr>
        <p:spPr/>
        <p:txBody>
          <a:bodyPr/>
          <a:lstStyle/>
          <a:p>
            <a:pPr eaLnBrk="1" hangingPunct="1"/>
            <a:r>
              <a:rPr lang="en-US" altLang="en-US"/>
              <a:t>Within the class of employees, we might distinguish between salaried and hourly employees with </a:t>
            </a:r>
            <a:r>
              <a:rPr lang="en-US" altLang="en-US">
                <a:latin typeface="Courier New" panose="02070309020205020404" pitchFamily="49" charset="0"/>
              </a:rPr>
              <a:t>SalariedEmployee</a:t>
            </a:r>
            <a:r>
              <a:rPr lang="en-US" altLang="en-US"/>
              <a:t> and </a:t>
            </a:r>
            <a:r>
              <a:rPr lang="en-US" altLang="en-US">
                <a:latin typeface="Courier New" panose="02070309020205020404" pitchFamily="49" charset="0"/>
              </a:rPr>
              <a:t>HourlyEmployee</a:t>
            </a:r>
            <a:r>
              <a:rPr lang="en-US" altLang="en-US"/>
              <a:t>, respectively.</a:t>
            </a:r>
          </a:p>
          <a:p>
            <a:pPr eaLnBrk="1" hangingPunct="1"/>
            <a:r>
              <a:rPr lang="en-US" altLang="en-US"/>
              <a:t>Each of these two classes would be a subclass of </a:t>
            </a:r>
            <a:r>
              <a:rPr lang="en-US" altLang="en-US">
                <a:latin typeface="Courier New" panose="02070309020205020404" pitchFamily="49" charset="0"/>
              </a:rPr>
              <a:t>Employee</a:t>
            </a:r>
            <a:r>
              <a:rPr lang="en-US" altLang="en-US"/>
              <a:t>, and would share the </a:t>
            </a:r>
            <a:r>
              <a:rPr lang="en-US" altLang="en-US">
                <a:latin typeface="Courier New" panose="02070309020205020404" pitchFamily="49" charset="0"/>
              </a:rPr>
              <a:t>homeAddress</a:t>
            </a:r>
            <a:r>
              <a:rPr lang="en-US" altLang="en-US"/>
              <a:t> method.</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40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CE89959E-AF7E-447F-BBD2-292218510758}" type="slidenum">
              <a:rPr lang="en-US" altLang="en-US"/>
              <a:pPr eaLnBrk="1" hangingPunct="1"/>
              <a:t>183</a:t>
            </a:fld>
            <a:endParaRPr lang="en-US" altLang="en-US"/>
          </a:p>
        </p:txBody>
      </p:sp>
      <p:sp>
        <p:nvSpPr>
          <p:cNvPr id="140292" name="Rectangle 2"/>
          <p:cNvSpPr>
            <a:spLocks noGrp="1" noChangeArrowheads="1"/>
          </p:cNvSpPr>
          <p:nvPr>
            <p:ph type="title"/>
          </p:nvPr>
        </p:nvSpPr>
        <p:spPr/>
        <p:txBody>
          <a:bodyPr/>
          <a:lstStyle/>
          <a:p>
            <a:pPr eaLnBrk="1" hangingPunct="1"/>
            <a:r>
              <a:rPr lang="en-US" altLang="en-US"/>
              <a:t>Inheritance</a:t>
            </a:r>
          </a:p>
        </p:txBody>
      </p:sp>
      <p:sp>
        <p:nvSpPr>
          <p:cNvPr id="140293" name="Rectangle 3"/>
          <p:cNvSpPr>
            <a:spLocks noGrp="1" noChangeArrowheads="1"/>
          </p:cNvSpPr>
          <p:nvPr>
            <p:ph type="body" idx="1"/>
          </p:nvPr>
        </p:nvSpPr>
        <p:spPr/>
        <p:txBody>
          <a:bodyPr/>
          <a:lstStyle/>
          <a:p>
            <a:pPr eaLnBrk="1" hangingPunct="1">
              <a:lnSpc>
                <a:spcPct val="90000"/>
              </a:lnSpc>
            </a:pPr>
            <a:r>
              <a:rPr lang="en-US" altLang="en-US" sz="2800" dirty="0"/>
              <a:t>Each subclass could have its own </a:t>
            </a:r>
            <a:r>
              <a:rPr lang="en-US" altLang="en-US" sz="2800" dirty="0" err="1">
                <a:latin typeface="Courier New" panose="02070309020205020404" pitchFamily="49" charset="0"/>
              </a:rPr>
              <a:t>monthlyPay</a:t>
            </a:r>
            <a:r>
              <a:rPr lang="en-US" altLang="en-US" sz="2800" dirty="0"/>
              <a:t> function, since pay is computed differently for each class of employee.</a:t>
            </a:r>
          </a:p>
          <a:p>
            <a:pPr eaLnBrk="1" hangingPunct="1">
              <a:lnSpc>
                <a:spcPct val="90000"/>
              </a:lnSpc>
            </a:pPr>
            <a:r>
              <a:rPr lang="en-US" altLang="en-US" sz="2800" dirty="0"/>
              <a:t>Inheritance has two benefits:</a:t>
            </a:r>
          </a:p>
          <a:p>
            <a:pPr marL="914400" lvl="1" indent="-457200" eaLnBrk="1" hangingPunct="1">
              <a:lnSpc>
                <a:spcPct val="90000"/>
              </a:lnSpc>
              <a:buFont typeface="+mj-lt"/>
              <a:buAutoNum type="arabicPeriod"/>
            </a:pPr>
            <a:r>
              <a:rPr lang="en-US" altLang="en-US" sz="2400" dirty="0"/>
              <a:t>We can structure the classes of a system to avoid duplication of operations, e.g. there is one </a:t>
            </a:r>
            <a:r>
              <a:rPr lang="en-US" altLang="en-US" sz="2400" dirty="0" err="1">
                <a:latin typeface="Courier New" panose="02070309020205020404" pitchFamily="49" charset="0"/>
              </a:rPr>
              <a:t>homeAddress</a:t>
            </a:r>
            <a:r>
              <a:rPr lang="en-US" altLang="en-US" sz="2400" dirty="0"/>
              <a:t> method for </a:t>
            </a:r>
            <a:r>
              <a:rPr lang="en-US" altLang="en-US" sz="2400" dirty="0" err="1">
                <a:latin typeface="Courier New" panose="02070309020205020404" pitchFamily="49" charset="0"/>
              </a:rPr>
              <a:t>HourlyEmployee</a:t>
            </a:r>
            <a:r>
              <a:rPr lang="en-US" altLang="en-US" sz="2400" dirty="0"/>
              <a:t> and </a:t>
            </a:r>
            <a:r>
              <a:rPr lang="en-US" altLang="en-US" sz="2400" dirty="0" err="1">
                <a:latin typeface="Courier New" panose="02070309020205020404" pitchFamily="49" charset="0"/>
              </a:rPr>
              <a:t>SalariedEmployee</a:t>
            </a:r>
            <a:r>
              <a:rPr lang="en-US" altLang="en-US" sz="2400" dirty="0"/>
              <a:t>.</a:t>
            </a:r>
          </a:p>
          <a:p>
            <a:pPr marL="914400" lvl="1" indent="-457200" eaLnBrk="1" hangingPunct="1">
              <a:lnSpc>
                <a:spcPct val="90000"/>
              </a:lnSpc>
              <a:buFont typeface="+mj-lt"/>
              <a:buAutoNum type="arabicPeriod"/>
            </a:pPr>
            <a:r>
              <a:rPr lang="en-US" altLang="en-US" sz="2400" dirty="0"/>
              <a:t>New classes can be based on existing classes, promoting code reuse.</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41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45B5429-C6AC-485E-84A6-A57C29D8E31A}" type="slidenum">
              <a:rPr lang="en-US" altLang="en-US"/>
              <a:pPr eaLnBrk="1" hangingPunct="1"/>
              <a:t>184</a:t>
            </a:fld>
            <a:endParaRPr lang="en-US" altLang="en-US"/>
          </a:p>
        </p:txBody>
      </p:sp>
      <p:sp>
        <p:nvSpPr>
          <p:cNvPr id="141316" name="Rectangle 2"/>
          <p:cNvSpPr>
            <a:spLocks noGrp="1" noChangeArrowheads="1"/>
          </p:cNvSpPr>
          <p:nvPr>
            <p:ph type="title"/>
          </p:nvPr>
        </p:nvSpPr>
        <p:spPr/>
        <p:txBody>
          <a:bodyPr/>
          <a:lstStyle/>
          <a:p>
            <a:pPr eaLnBrk="1" hangingPunct="1"/>
            <a:r>
              <a:rPr lang="en-US" altLang="en-US"/>
              <a:t>Inheritance</a:t>
            </a:r>
          </a:p>
        </p:txBody>
      </p:sp>
      <p:sp>
        <p:nvSpPr>
          <p:cNvPr id="141317" name="Rectangle 3"/>
          <p:cNvSpPr>
            <a:spLocks noGrp="1" noChangeArrowheads="1"/>
          </p:cNvSpPr>
          <p:nvPr>
            <p:ph type="body" idx="1"/>
          </p:nvPr>
        </p:nvSpPr>
        <p:spPr/>
        <p:txBody>
          <a:bodyPr/>
          <a:lstStyle/>
          <a:p>
            <a:pPr eaLnBrk="1" hangingPunct="1"/>
            <a:r>
              <a:rPr lang="en-US" altLang="en-US" sz="2800" dirty="0"/>
              <a:t>We could have used inheritance to build the </a:t>
            </a:r>
            <a:r>
              <a:rPr lang="en-US" altLang="en-US" sz="2800" dirty="0" err="1">
                <a:latin typeface="Courier New" panose="02070309020205020404" pitchFamily="49" charset="0"/>
              </a:rPr>
              <a:t>DieView</a:t>
            </a:r>
            <a:r>
              <a:rPr lang="en-US" altLang="en-US" sz="2800" dirty="0"/>
              <a:t> class.</a:t>
            </a:r>
          </a:p>
          <a:p>
            <a:pPr eaLnBrk="1" hangingPunct="1"/>
            <a:r>
              <a:rPr lang="en-US" altLang="en-US" sz="2800" dirty="0"/>
              <a:t>Our first </a:t>
            </a:r>
            <a:r>
              <a:rPr lang="en-US" altLang="en-US" sz="2800" dirty="0" err="1">
                <a:latin typeface="Courier New" panose="02070309020205020404" pitchFamily="49" charset="0"/>
              </a:rPr>
              <a:t>DieView</a:t>
            </a:r>
            <a:r>
              <a:rPr lang="en-US" altLang="en-US" sz="2800" dirty="0"/>
              <a:t> class did not provide a way to change the appearance of the die.</a:t>
            </a:r>
          </a:p>
          <a:p>
            <a:pPr eaLnBrk="1" hangingPunct="1"/>
            <a:r>
              <a:rPr lang="en-US" altLang="en-US" sz="2800" dirty="0"/>
              <a:t>Rather than modifying the original class definition, we could have left the original alone and created a new subclass called </a:t>
            </a:r>
            <a:r>
              <a:rPr lang="en-US" altLang="en-US" sz="2800" dirty="0" err="1">
                <a:latin typeface="Courier New" panose="02070309020205020404" pitchFamily="49" charset="0"/>
              </a:rPr>
              <a:t>ColorDieView</a:t>
            </a:r>
            <a:r>
              <a:rPr lang="en-US" altLang="en-US" sz="2800" dirty="0"/>
              <a:t>.</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42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DE1A0F20-DAF4-4747-AAF3-1509A888EBDC}" type="slidenum">
              <a:rPr lang="en-US" altLang="en-US"/>
              <a:pPr eaLnBrk="1" hangingPunct="1"/>
              <a:t>185</a:t>
            </a:fld>
            <a:endParaRPr lang="en-US" altLang="en-US"/>
          </a:p>
        </p:txBody>
      </p:sp>
      <p:sp>
        <p:nvSpPr>
          <p:cNvPr id="142340" name="Rectangle 2"/>
          <p:cNvSpPr>
            <a:spLocks noGrp="1" noChangeArrowheads="1"/>
          </p:cNvSpPr>
          <p:nvPr>
            <p:ph type="title"/>
          </p:nvPr>
        </p:nvSpPr>
        <p:spPr/>
        <p:txBody>
          <a:bodyPr/>
          <a:lstStyle/>
          <a:p>
            <a:pPr eaLnBrk="1" hangingPunct="1"/>
            <a:r>
              <a:rPr lang="en-US" altLang="en-US"/>
              <a:t>Inheritance</a:t>
            </a:r>
          </a:p>
        </p:txBody>
      </p:sp>
      <p:sp>
        <p:nvSpPr>
          <p:cNvPr id="142341" name="Rectangle 3"/>
          <p:cNvSpPr>
            <a:spLocks noGrp="1" noChangeArrowheads="1"/>
          </p:cNvSpPr>
          <p:nvPr>
            <p:ph type="body" idx="1"/>
          </p:nvPr>
        </p:nvSpPr>
        <p:spPr/>
        <p:txBody>
          <a:bodyPr/>
          <a:lstStyle/>
          <a:p>
            <a:pPr eaLnBrk="1" hangingPunct="1">
              <a:lnSpc>
                <a:spcPct val="90000"/>
              </a:lnSpc>
            </a:pPr>
            <a:r>
              <a:rPr lang="en-US" altLang="en-US" sz="2800" dirty="0"/>
              <a:t>A </a:t>
            </a:r>
            <a:r>
              <a:rPr lang="en-US" altLang="en-US" sz="2800" dirty="0" err="1">
                <a:latin typeface="Courier New" panose="02070309020205020404" pitchFamily="49" charset="0"/>
              </a:rPr>
              <a:t>ColorDieView</a:t>
            </a:r>
            <a:r>
              <a:rPr lang="en-US" altLang="en-US" sz="2800" dirty="0"/>
              <a:t> is just like </a:t>
            </a:r>
            <a:r>
              <a:rPr lang="en-US" altLang="en-US" sz="2800" dirty="0" err="1">
                <a:latin typeface="Courier New" panose="02070309020205020404" pitchFamily="49" charset="0"/>
              </a:rPr>
              <a:t>DieView</a:t>
            </a:r>
            <a:r>
              <a:rPr lang="en-US" altLang="en-US" sz="2800" dirty="0"/>
              <a:t>, except it has an additional method!</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class </a:t>
            </a:r>
            <a:r>
              <a:rPr lang="en-US" altLang="en-US" sz="2000" dirty="0" err="1">
                <a:latin typeface="Courier New" panose="02070309020205020404" pitchFamily="49" charset="0"/>
              </a:rPr>
              <a:t>ColorDieView</a:t>
            </a:r>
            <a:r>
              <a:rPr lang="en-US" altLang="en-US" sz="2000" dirty="0">
                <a:latin typeface="Courier New" panose="02070309020205020404" pitchFamily="49" charset="0"/>
              </a:rPr>
              <a:t>(</a:t>
            </a:r>
            <a:r>
              <a:rPr lang="en-US" altLang="en-US" sz="2000" dirty="0" err="1">
                <a:latin typeface="Courier New" panose="02070309020205020404" pitchFamily="49" charset="0"/>
              </a:rPr>
              <a:t>DieView</a:t>
            </a:r>
            <a:r>
              <a:rPr lang="en-US" altLang="en-US" sz="2000" dirty="0">
                <a:latin typeface="Courier New" panose="02070309020205020404" pitchFamily="49" charset="0"/>
              </a:rPr>
              <a:t>):</a:t>
            </a:r>
          </a:p>
          <a:p>
            <a:pPr eaLnBrk="1" hangingPunct="1">
              <a:lnSpc>
                <a:spcPct val="90000"/>
              </a:lnSpc>
              <a:buFont typeface="Wingdings" panose="05000000000000000000" pitchFamily="2" charset="2"/>
              <a:buNone/>
            </a:pPr>
            <a:endParaRPr lang="en-US" altLang="en-US" sz="20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a:t>
            </a:r>
            <a:r>
              <a:rPr lang="en-US" altLang="en-US" sz="2000" dirty="0" err="1">
                <a:latin typeface="Courier New" panose="02070309020205020404" pitchFamily="49" charset="0"/>
              </a:rPr>
              <a:t>setValue</a:t>
            </a:r>
            <a:r>
              <a:rPr lang="en-US" altLang="en-US" sz="2000" dirty="0">
                <a:latin typeface="Courier New" panose="02070309020205020404" pitchFamily="49" charset="0"/>
              </a:rPr>
              <a:t>(self, value):</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self.value</a:t>
            </a:r>
            <a:r>
              <a:rPr lang="en-US" altLang="en-US" sz="2000" dirty="0">
                <a:latin typeface="Courier New" panose="02070309020205020404" pitchFamily="49" charset="0"/>
              </a:rPr>
              <a:t> = value</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DieView.setValue</a:t>
            </a:r>
            <a:r>
              <a:rPr lang="en-US" altLang="en-US" sz="2000" dirty="0">
                <a:latin typeface="Courier New" panose="02070309020205020404" pitchFamily="49" charset="0"/>
              </a:rPr>
              <a:t>(self, value)</a:t>
            </a:r>
          </a:p>
          <a:p>
            <a:pPr eaLnBrk="1" hangingPunct="1">
              <a:lnSpc>
                <a:spcPct val="90000"/>
              </a:lnSpc>
              <a:buFont typeface="Wingdings" panose="05000000000000000000" pitchFamily="2" charset="2"/>
              <a:buNone/>
            </a:pPr>
            <a:endParaRPr lang="en-US" altLang="en-US" sz="20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a:t>
            </a:r>
            <a:r>
              <a:rPr lang="en-US" altLang="en-US" sz="2000" dirty="0" err="1">
                <a:latin typeface="Courier New" panose="02070309020205020404" pitchFamily="49" charset="0"/>
              </a:rPr>
              <a:t>setColor</a:t>
            </a:r>
            <a:r>
              <a:rPr lang="en-US" altLang="en-US" sz="2000" dirty="0">
                <a:latin typeface="Courier New" panose="02070309020205020404" pitchFamily="49" charset="0"/>
              </a:rPr>
              <a:t>(self, color):</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self.foreground</a:t>
            </a:r>
            <a:r>
              <a:rPr lang="en-US" altLang="en-US" sz="2000" dirty="0">
                <a:latin typeface="Courier New" panose="02070309020205020404" pitchFamily="49" charset="0"/>
              </a:rPr>
              <a:t> = color</a:t>
            </a:r>
          </a:p>
          <a:p>
            <a:pPr eaLnBrk="1" hangingPunct="1">
              <a:lnSpc>
                <a:spcPct val="9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self.setValue</a:t>
            </a:r>
            <a:r>
              <a:rPr lang="en-US" altLang="en-US" sz="2000" dirty="0">
                <a:latin typeface="Courier New" panose="02070309020205020404" pitchFamily="49" charset="0"/>
              </a:rPr>
              <a:t>(</a:t>
            </a:r>
            <a:r>
              <a:rPr lang="en-US" altLang="en-US" sz="2000" dirty="0" err="1">
                <a:latin typeface="Courier New" panose="02070309020205020404" pitchFamily="49" charset="0"/>
              </a:rPr>
              <a:t>self.value</a:t>
            </a:r>
            <a:r>
              <a:rPr lang="en-US" altLang="en-US" sz="2000" dirty="0">
                <a:latin typeface="Courier New" panose="02070309020205020404" pitchFamily="49" charset="0"/>
              </a:rPr>
              <a:t>)</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43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8B7940B4-7C88-4B13-B9CA-32D7A16C36DF}" type="slidenum">
              <a:rPr lang="en-US" altLang="en-US"/>
              <a:pPr eaLnBrk="1" hangingPunct="1"/>
              <a:t>186</a:t>
            </a:fld>
            <a:endParaRPr lang="en-US" altLang="en-US"/>
          </a:p>
        </p:txBody>
      </p:sp>
      <p:sp>
        <p:nvSpPr>
          <p:cNvPr id="143364" name="Rectangle 2"/>
          <p:cNvSpPr>
            <a:spLocks noGrp="1" noChangeArrowheads="1"/>
          </p:cNvSpPr>
          <p:nvPr>
            <p:ph type="title"/>
          </p:nvPr>
        </p:nvSpPr>
        <p:spPr/>
        <p:txBody>
          <a:bodyPr/>
          <a:lstStyle/>
          <a:p>
            <a:pPr eaLnBrk="1" hangingPunct="1"/>
            <a:r>
              <a:rPr lang="en-US" altLang="en-US"/>
              <a:t>Inheritance</a:t>
            </a:r>
          </a:p>
        </p:txBody>
      </p:sp>
      <p:sp>
        <p:nvSpPr>
          <p:cNvPr id="143365" name="Rectangle 3"/>
          <p:cNvSpPr>
            <a:spLocks noGrp="1" noChangeArrowheads="1"/>
          </p:cNvSpPr>
          <p:nvPr>
            <p:ph type="body" idx="1"/>
          </p:nvPr>
        </p:nvSpPr>
        <p:spPr/>
        <p:txBody>
          <a:bodyPr/>
          <a:lstStyle/>
          <a:p>
            <a:pPr eaLnBrk="1" hangingPunct="1"/>
            <a:r>
              <a:rPr lang="en-US" altLang="en-US" sz="2800" dirty="0"/>
              <a:t>The first line (</a:t>
            </a:r>
            <a:r>
              <a:rPr lang="en-US" altLang="en-US" sz="2000" dirty="0">
                <a:latin typeface="Courier New" panose="02070309020205020404" pitchFamily="49" charset="0"/>
              </a:rPr>
              <a:t>class </a:t>
            </a:r>
            <a:r>
              <a:rPr lang="en-US" altLang="en-US" sz="2000" dirty="0" err="1">
                <a:latin typeface="Courier New" panose="02070309020205020404" pitchFamily="49" charset="0"/>
              </a:rPr>
              <a:t>ColorDieView</a:t>
            </a:r>
            <a:r>
              <a:rPr lang="en-US" altLang="en-US" sz="2000" dirty="0">
                <a:latin typeface="Courier New" panose="02070309020205020404" pitchFamily="49" charset="0"/>
              </a:rPr>
              <a:t>(</a:t>
            </a:r>
            <a:r>
              <a:rPr lang="en-US" altLang="en-US" sz="2000" dirty="0" err="1">
                <a:latin typeface="Courier New" panose="02070309020205020404" pitchFamily="49" charset="0"/>
              </a:rPr>
              <a:t>DieView</a:t>
            </a:r>
            <a:r>
              <a:rPr lang="en-US" altLang="en-US" sz="2000" dirty="0">
                <a:latin typeface="Courier New" panose="02070309020205020404" pitchFamily="49" charset="0"/>
              </a:rPr>
              <a:t>)</a:t>
            </a:r>
            <a:r>
              <a:rPr lang="en-US" altLang="en-US" sz="2000" dirty="0">
                <a:latin typeface="Courier New" panose="02070309020205020404" pitchFamily="49" charset="0"/>
                <a:sym typeface="Wingdings" panose="05000000000000000000" pitchFamily="2" charset="2"/>
              </a:rPr>
              <a:t>: </a:t>
            </a:r>
            <a:r>
              <a:rPr lang="en-US" altLang="en-US" sz="2800" dirty="0">
                <a:sym typeface="Wingdings" panose="05000000000000000000" pitchFamily="2" charset="2"/>
              </a:rPr>
              <a:t>) says that we are defining a new class </a:t>
            </a:r>
            <a:r>
              <a:rPr lang="en-US" altLang="en-US" sz="2800" dirty="0" err="1">
                <a:latin typeface="Courier New" panose="02070309020205020404" pitchFamily="49" charset="0"/>
                <a:sym typeface="Wingdings" panose="05000000000000000000" pitchFamily="2" charset="2"/>
              </a:rPr>
              <a:t>ColorDieView</a:t>
            </a:r>
            <a:r>
              <a:rPr lang="en-US" altLang="en-US" sz="2800" dirty="0">
                <a:sym typeface="Wingdings" panose="05000000000000000000" pitchFamily="2" charset="2"/>
              </a:rPr>
              <a:t> that is based on (i.e. is a subclass of) </a:t>
            </a:r>
            <a:r>
              <a:rPr lang="en-US" altLang="en-US" sz="2800" dirty="0" err="1">
                <a:latin typeface="Courier New" panose="02070309020205020404" pitchFamily="49" charset="0"/>
                <a:sym typeface="Wingdings" panose="05000000000000000000" pitchFamily="2" charset="2"/>
              </a:rPr>
              <a:t>DieView</a:t>
            </a:r>
            <a:r>
              <a:rPr lang="en-US" altLang="en-US" sz="2800" dirty="0">
                <a:sym typeface="Wingdings" panose="05000000000000000000" pitchFamily="2" charset="2"/>
              </a:rPr>
              <a:t>.</a:t>
            </a:r>
          </a:p>
          <a:p>
            <a:pPr eaLnBrk="1" hangingPunct="1"/>
            <a:r>
              <a:rPr lang="en-US" altLang="en-US" sz="2800" dirty="0">
                <a:sym typeface="Wingdings" panose="05000000000000000000" pitchFamily="2" charset="2"/>
              </a:rPr>
              <a:t>Inside the new class we define two methods.</a:t>
            </a:r>
          </a:p>
          <a:p>
            <a:pPr eaLnBrk="1" hangingPunct="1"/>
            <a:r>
              <a:rPr lang="en-US" altLang="en-US" sz="2800" dirty="0"/>
              <a:t>The second method, </a:t>
            </a:r>
            <a:r>
              <a:rPr lang="en-US" altLang="en-US" sz="2800" dirty="0" err="1">
                <a:latin typeface="Courier New" panose="02070309020205020404" pitchFamily="49" charset="0"/>
              </a:rPr>
              <a:t>setColor</a:t>
            </a:r>
            <a:r>
              <a:rPr lang="en-US" altLang="en-US" sz="2800" dirty="0"/>
              <a:t>, adds the new operation. To make it work, </a:t>
            </a:r>
            <a:r>
              <a:rPr lang="en-US" altLang="en-US" sz="2800" dirty="0" err="1">
                <a:latin typeface="Courier New" panose="02070309020205020404" pitchFamily="49" charset="0"/>
              </a:rPr>
              <a:t>setValue</a:t>
            </a:r>
            <a:r>
              <a:rPr lang="en-US" altLang="en-US" sz="2800" dirty="0"/>
              <a:t> also needed to be slightly modified.</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44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758093D6-77F6-4D5F-8C01-A2356383B43E}" type="slidenum">
              <a:rPr lang="en-US" altLang="en-US"/>
              <a:pPr eaLnBrk="1" hangingPunct="1"/>
              <a:t>187</a:t>
            </a:fld>
            <a:endParaRPr lang="en-US" altLang="en-US"/>
          </a:p>
        </p:txBody>
      </p:sp>
      <p:sp>
        <p:nvSpPr>
          <p:cNvPr id="144388" name="Rectangle 2"/>
          <p:cNvSpPr>
            <a:spLocks noGrp="1" noChangeArrowheads="1"/>
          </p:cNvSpPr>
          <p:nvPr>
            <p:ph type="title"/>
          </p:nvPr>
        </p:nvSpPr>
        <p:spPr/>
        <p:txBody>
          <a:bodyPr/>
          <a:lstStyle/>
          <a:p>
            <a:pPr eaLnBrk="1" hangingPunct="1"/>
            <a:r>
              <a:rPr lang="en-US" altLang="en-US"/>
              <a:t>Inheritance</a:t>
            </a:r>
          </a:p>
        </p:txBody>
      </p:sp>
      <p:sp>
        <p:nvSpPr>
          <p:cNvPr id="144389" name="Rectangle 3"/>
          <p:cNvSpPr>
            <a:spLocks noGrp="1" noChangeArrowheads="1"/>
          </p:cNvSpPr>
          <p:nvPr>
            <p:ph type="body" idx="1"/>
          </p:nvPr>
        </p:nvSpPr>
        <p:spPr/>
        <p:txBody>
          <a:bodyPr/>
          <a:lstStyle/>
          <a:p>
            <a:pPr eaLnBrk="1" hangingPunct="1"/>
            <a:r>
              <a:rPr lang="en-US" altLang="en-US" sz="2800"/>
              <a:t>The </a:t>
            </a:r>
            <a:r>
              <a:rPr lang="en-US" altLang="en-US" sz="2800">
                <a:latin typeface="Courier New" panose="02070309020205020404" pitchFamily="49" charset="0"/>
              </a:rPr>
              <a:t>setValue</a:t>
            </a:r>
            <a:r>
              <a:rPr lang="en-US" altLang="en-US" sz="2800"/>
              <a:t> method in </a:t>
            </a:r>
            <a:r>
              <a:rPr lang="en-US" altLang="en-US" sz="2800">
                <a:latin typeface="Courier New" panose="02070309020205020404" pitchFamily="49" charset="0"/>
              </a:rPr>
              <a:t>ColorDieView</a:t>
            </a:r>
            <a:r>
              <a:rPr lang="en-US" altLang="en-US" sz="2800"/>
              <a:t> redefines or </a:t>
            </a:r>
            <a:r>
              <a:rPr lang="en-US" altLang="en-US" sz="2800" i="1"/>
              <a:t>overrides</a:t>
            </a:r>
            <a:r>
              <a:rPr lang="en-US" altLang="en-US" sz="2800"/>
              <a:t> the definition of </a:t>
            </a:r>
            <a:r>
              <a:rPr lang="en-US" altLang="en-US" sz="2800">
                <a:latin typeface="Courier New" panose="02070309020205020404" pitchFamily="49" charset="0"/>
              </a:rPr>
              <a:t>setValue</a:t>
            </a:r>
            <a:r>
              <a:rPr lang="en-US" altLang="en-US" sz="2800"/>
              <a:t> that was provided in the </a:t>
            </a:r>
            <a:r>
              <a:rPr lang="en-US" altLang="en-US" sz="2800">
                <a:latin typeface="Courier New" panose="02070309020205020404" pitchFamily="49" charset="0"/>
              </a:rPr>
              <a:t>DieView</a:t>
            </a:r>
            <a:r>
              <a:rPr lang="en-US" altLang="en-US" sz="2800"/>
              <a:t> class.</a:t>
            </a:r>
          </a:p>
          <a:p>
            <a:pPr eaLnBrk="1" hangingPunct="1"/>
            <a:r>
              <a:rPr lang="en-US" altLang="en-US" sz="2800"/>
              <a:t>The </a:t>
            </a:r>
            <a:r>
              <a:rPr lang="en-US" altLang="en-US" sz="2800">
                <a:latin typeface="Courier New" panose="02070309020205020404" pitchFamily="49" charset="0"/>
              </a:rPr>
              <a:t>setValue</a:t>
            </a:r>
            <a:r>
              <a:rPr lang="en-US" altLang="en-US" sz="2800"/>
              <a:t> method in the new class first stores the value and then relies on the </a:t>
            </a:r>
            <a:r>
              <a:rPr lang="en-US" altLang="en-US" sz="2800">
                <a:latin typeface="Courier New" panose="02070309020205020404" pitchFamily="49" charset="0"/>
              </a:rPr>
              <a:t>setValue</a:t>
            </a:r>
            <a:r>
              <a:rPr lang="en-US" altLang="en-US" sz="2800"/>
              <a:t> method of the superclass </a:t>
            </a:r>
            <a:r>
              <a:rPr lang="en-US" altLang="en-US" sz="2800">
                <a:latin typeface="Courier New" panose="02070309020205020404" pitchFamily="49" charset="0"/>
              </a:rPr>
              <a:t>DieView</a:t>
            </a:r>
            <a:r>
              <a:rPr lang="en-US" altLang="en-US" sz="2800"/>
              <a:t> to actually draw the pips.</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45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DC1388CB-A8E1-494B-9FA9-63024FE933F2}" type="slidenum">
              <a:rPr lang="en-US" altLang="en-US"/>
              <a:pPr eaLnBrk="1" hangingPunct="1"/>
              <a:t>188</a:t>
            </a:fld>
            <a:endParaRPr lang="en-US" altLang="en-US"/>
          </a:p>
        </p:txBody>
      </p:sp>
      <p:sp>
        <p:nvSpPr>
          <p:cNvPr id="145412" name="Rectangle 2"/>
          <p:cNvSpPr>
            <a:spLocks noGrp="1" noChangeArrowheads="1"/>
          </p:cNvSpPr>
          <p:nvPr>
            <p:ph type="title"/>
          </p:nvPr>
        </p:nvSpPr>
        <p:spPr/>
        <p:txBody>
          <a:bodyPr/>
          <a:lstStyle/>
          <a:p>
            <a:pPr eaLnBrk="1" hangingPunct="1"/>
            <a:r>
              <a:rPr lang="en-US" altLang="en-US"/>
              <a:t>Inheritance</a:t>
            </a:r>
          </a:p>
        </p:txBody>
      </p:sp>
      <p:sp>
        <p:nvSpPr>
          <p:cNvPr id="145413" name="Rectangle 3"/>
          <p:cNvSpPr>
            <a:spLocks noGrp="1" noChangeArrowheads="1"/>
          </p:cNvSpPr>
          <p:nvPr>
            <p:ph type="body" idx="1"/>
          </p:nvPr>
        </p:nvSpPr>
        <p:spPr/>
        <p:txBody>
          <a:bodyPr/>
          <a:lstStyle/>
          <a:p>
            <a:pPr eaLnBrk="1" hangingPunct="1"/>
            <a:r>
              <a:rPr lang="en-US" altLang="en-US" sz="2800"/>
              <a:t>The normal approach to set the value, </a:t>
            </a:r>
            <a:r>
              <a:rPr lang="en-US" altLang="en-US" sz="2800">
                <a:latin typeface="Courier New" panose="02070309020205020404" pitchFamily="49" charset="0"/>
              </a:rPr>
              <a:t>self.setValue(value)</a:t>
            </a:r>
            <a:r>
              <a:rPr lang="en-US" altLang="en-US" sz="2800"/>
              <a:t>, would refer to the </a:t>
            </a:r>
            <a:r>
              <a:rPr lang="en-US" altLang="en-US" sz="2800">
                <a:latin typeface="Courier New" panose="02070309020205020404" pitchFamily="49" charset="0"/>
              </a:rPr>
              <a:t>setValue</a:t>
            </a:r>
            <a:r>
              <a:rPr lang="en-US" altLang="en-US" sz="2800"/>
              <a:t> method of the </a:t>
            </a:r>
            <a:r>
              <a:rPr lang="en-US" altLang="en-US" sz="2800">
                <a:latin typeface="Courier New" panose="02070309020205020404" pitchFamily="49" charset="0"/>
              </a:rPr>
              <a:t>ColorDieView</a:t>
            </a:r>
            <a:r>
              <a:rPr lang="en-US" altLang="en-US" sz="2800"/>
              <a:t> class, since </a:t>
            </a:r>
            <a:r>
              <a:rPr lang="en-US" altLang="en-US" sz="2800">
                <a:latin typeface="Courier New" panose="02070309020205020404" pitchFamily="49" charset="0"/>
              </a:rPr>
              <a:t>self</a:t>
            </a:r>
            <a:r>
              <a:rPr lang="en-US" altLang="en-US" sz="2800"/>
              <a:t> is an instance of </a:t>
            </a:r>
            <a:r>
              <a:rPr lang="en-US" altLang="en-US" sz="2800">
                <a:latin typeface="Courier New" panose="02070309020205020404" pitchFamily="49" charset="0"/>
              </a:rPr>
              <a:t>ColorDieView</a:t>
            </a:r>
            <a:r>
              <a:rPr lang="en-US" altLang="en-US" sz="2800"/>
              <a:t>.</a:t>
            </a:r>
          </a:p>
          <a:p>
            <a:pPr eaLnBrk="1" hangingPunct="1"/>
            <a:r>
              <a:rPr lang="en-US" altLang="en-US" sz="2800"/>
              <a:t>To call the superclass</a:t>
            </a:r>
            <a:r>
              <a:rPr lang="en-US" altLang="en-US" sz="2800">
                <a:latin typeface="Times New Roman" panose="02020603050405020304" pitchFamily="18" charset="0"/>
              </a:rPr>
              <a:t>’</a:t>
            </a:r>
            <a:r>
              <a:rPr lang="en-US" altLang="en-US" sz="2800"/>
              <a:t>s </a:t>
            </a:r>
            <a:r>
              <a:rPr lang="en-US" altLang="en-US" sz="2800">
                <a:latin typeface="Courier New" panose="02070309020205020404" pitchFamily="49" charset="0"/>
              </a:rPr>
              <a:t>setValue</a:t>
            </a:r>
            <a:r>
              <a:rPr lang="en-US" altLang="en-US" sz="2800"/>
              <a:t> method, it</a:t>
            </a:r>
            <a:r>
              <a:rPr lang="en-US" altLang="en-US" sz="2800">
                <a:latin typeface="Times New Roman" panose="02020603050405020304" pitchFamily="18" charset="0"/>
              </a:rPr>
              <a:t>’</a:t>
            </a:r>
            <a:r>
              <a:rPr lang="en-US" altLang="en-US" sz="2800"/>
              <a:t>s necessary to put the class name where the object would normally go:</a:t>
            </a:r>
            <a:br>
              <a:rPr lang="en-US" altLang="en-US" sz="2800"/>
            </a:br>
            <a:r>
              <a:rPr lang="en-US" altLang="en-US" sz="2800">
                <a:latin typeface="Courier New" panose="02070309020205020404" pitchFamily="49" charset="0"/>
              </a:rPr>
              <a:t>DieView.setValue(self,value)</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46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9902AB1-87B1-47D8-9573-409CC813E914}" type="slidenum">
              <a:rPr lang="en-US" altLang="en-US"/>
              <a:pPr eaLnBrk="1" hangingPunct="1"/>
              <a:t>189</a:t>
            </a:fld>
            <a:endParaRPr lang="en-US" altLang="en-US"/>
          </a:p>
        </p:txBody>
      </p:sp>
      <p:sp>
        <p:nvSpPr>
          <p:cNvPr id="146436" name="Rectangle 2"/>
          <p:cNvSpPr>
            <a:spLocks noGrp="1" noChangeArrowheads="1"/>
          </p:cNvSpPr>
          <p:nvPr>
            <p:ph type="title"/>
          </p:nvPr>
        </p:nvSpPr>
        <p:spPr/>
        <p:txBody>
          <a:bodyPr/>
          <a:lstStyle/>
          <a:p>
            <a:pPr eaLnBrk="1" hangingPunct="1"/>
            <a:r>
              <a:rPr lang="en-US" altLang="en-US"/>
              <a:t>Inheritance</a:t>
            </a:r>
          </a:p>
        </p:txBody>
      </p:sp>
      <p:sp>
        <p:nvSpPr>
          <p:cNvPr id="146437" name="Rectangle 3"/>
          <p:cNvSpPr>
            <a:spLocks noGrp="1" noChangeArrowheads="1"/>
          </p:cNvSpPr>
          <p:nvPr>
            <p:ph type="body" idx="1"/>
          </p:nvPr>
        </p:nvSpPr>
        <p:spPr/>
        <p:txBody>
          <a:bodyPr/>
          <a:lstStyle/>
          <a:p>
            <a:pPr eaLnBrk="1" hangingPunct="1"/>
            <a:r>
              <a:rPr lang="en-US" altLang="en-US">
                <a:latin typeface="Courier New" panose="02070309020205020404" pitchFamily="49" charset="0"/>
              </a:rPr>
              <a:t>DieView.setValue(self,value)</a:t>
            </a:r>
          </a:p>
          <a:p>
            <a:pPr eaLnBrk="1" hangingPunct="1"/>
            <a:r>
              <a:rPr lang="en-US" altLang="en-US"/>
              <a:t>The actual object to which the method is applied is sent as the first parameter.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B363C42-F064-415E-AD60-B623BD9946FF}" type="slidenum">
              <a:rPr lang="en-US" altLang="en-US"/>
              <a:pPr eaLnBrk="1" hangingPunct="1"/>
              <a:t>19</a:t>
            </a:fld>
            <a:endParaRPr lang="en-US" altLang="en-US"/>
          </a:p>
        </p:txBody>
      </p:sp>
      <p:sp>
        <p:nvSpPr>
          <p:cNvPr id="23556" name="Rectangle 2"/>
          <p:cNvSpPr>
            <a:spLocks noGrp="1" noChangeArrowheads="1"/>
          </p:cNvSpPr>
          <p:nvPr>
            <p:ph type="title"/>
          </p:nvPr>
        </p:nvSpPr>
        <p:spPr/>
        <p:txBody>
          <a:bodyPr/>
          <a:lstStyle/>
          <a:p>
            <a:pPr eaLnBrk="1" hangingPunct="1"/>
            <a:r>
              <a:rPr lang="en-US" altLang="en-US" sz="4000"/>
              <a:t>Candidate Objects and Methods</a:t>
            </a:r>
          </a:p>
        </p:txBody>
      </p:sp>
      <p:sp>
        <p:nvSpPr>
          <p:cNvPr id="23557" name="Rectangle 3"/>
          <p:cNvSpPr>
            <a:spLocks noGrp="1" noChangeArrowheads="1"/>
          </p:cNvSpPr>
          <p:nvPr>
            <p:ph type="body" idx="1"/>
          </p:nvPr>
        </p:nvSpPr>
        <p:spPr/>
        <p:txBody>
          <a:bodyPr/>
          <a:lstStyle/>
          <a:p>
            <a:pPr eaLnBrk="1" hangingPunct="1">
              <a:lnSpc>
                <a:spcPct val="90000"/>
              </a:lnSpc>
            </a:pPr>
            <a:r>
              <a:rPr lang="en-US" altLang="en-US" sz="2800"/>
              <a:t>Our first task </a:t>
            </a:r>
            <a:r>
              <a:rPr lang="en-US" altLang="en-US" sz="2800">
                <a:latin typeface="Times New Roman" panose="02020603050405020304" pitchFamily="18" charset="0"/>
              </a:rPr>
              <a:t>–</a:t>
            </a:r>
            <a:r>
              <a:rPr lang="en-US" altLang="en-US" sz="2800"/>
              <a:t> find a set of objects that could be useful in solving this problem.</a:t>
            </a:r>
          </a:p>
          <a:p>
            <a:pPr eaLnBrk="1" hangingPunct="1">
              <a:lnSpc>
                <a:spcPct val="90000"/>
              </a:lnSpc>
            </a:pPr>
            <a:r>
              <a:rPr lang="en-US" altLang="en-US" sz="2800"/>
              <a:t>Problem statement </a:t>
            </a:r>
            <a:r>
              <a:rPr lang="en-US" altLang="en-US" sz="2800">
                <a:latin typeface="Times New Roman" panose="02020603050405020304" pitchFamily="18" charset="0"/>
              </a:rPr>
              <a:t>–</a:t>
            </a:r>
            <a:r>
              <a:rPr lang="en-US" altLang="en-US" sz="2800"/>
              <a:t> </a:t>
            </a:r>
            <a:r>
              <a:rPr lang="en-US" altLang="en-US" sz="2800">
                <a:latin typeface="Times New Roman" panose="02020603050405020304" pitchFamily="18" charset="0"/>
              </a:rPr>
              <a:t>“</a:t>
            </a:r>
            <a:r>
              <a:rPr lang="en-US" altLang="en-US" sz="2800"/>
              <a:t>Simulate a series of racquetball games between two players and record some statistics about the series of games.</a:t>
            </a:r>
            <a:r>
              <a:rPr lang="en-US" altLang="en-US" sz="2800">
                <a:latin typeface="Times New Roman" panose="02020603050405020304" pitchFamily="18" charset="0"/>
              </a:rPr>
              <a:t>”</a:t>
            </a:r>
            <a:endParaRPr lang="en-US" altLang="en-US" sz="2800"/>
          </a:p>
          <a:p>
            <a:pPr eaLnBrk="1" hangingPunct="1">
              <a:lnSpc>
                <a:spcPct val="90000"/>
              </a:lnSpc>
            </a:pPr>
            <a:r>
              <a:rPr lang="en-US" altLang="en-US" sz="2800"/>
              <a:t>This suggests two things</a:t>
            </a:r>
          </a:p>
          <a:p>
            <a:pPr lvl="1" eaLnBrk="1" hangingPunct="1">
              <a:lnSpc>
                <a:spcPct val="90000"/>
              </a:lnSpc>
            </a:pPr>
            <a:r>
              <a:rPr lang="en-US" altLang="en-US" sz="2400"/>
              <a:t>Simulate a game</a:t>
            </a:r>
          </a:p>
          <a:p>
            <a:pPr lvl="1" eaLnBrk="1" hangingPunct="1">
              <a:lnSpc>
                <a:spcPct val="90000"/>
              </a:lnSpc>
            </a:pPr>
            <a:r>
              <a:rPr lang="en-US" altLang="en-US" sz="2400"/>
              <a:t>Keep track of some statistics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endParaRPr lang="en-US" altLang="en-US" dirty="0"/>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71C7339-D029-4C48-936B-4A4AF8958339}" type="slidenum">
              <a:rPr lang="en-US" altLang="en-US"/>
              <a:pPr eaLnBrk="1" hangingPunct="1"/>
              <a:t>2</a:t>
            </a:fld>
            <a:endParaRPr lang="en-US" altLang="en-US" dirty="0"/>
          </a:p>
        </p:txBody>
      </p:sp>
      <p:sp>
        <p:nvSpPr>
          <p:cNvPr id="4100" name="Rectangle 3"/>
          <p:cNvSpPr>
            <a:spLocks noGrp="1" noChangeArrowheads="1"/>
          </p:cNvSpPr>
          <p:nvPr>
            <p:ph type="body" idx="1"/>
          </p:nvPr>
        </p:nvSpPr>
        <p:spPr/>
        <p:txBody>
          <a:bodyPr/>
          <a:lstStyle/>
          <a:p>
            <a:pPr eaLnBrk="1" hangingPunct="1">
              <a:lnSpc>
                <a:spcPct val="90000"/>
              </a:lnSpc>
            </a:pPr>
            <a:r>
              <a:rPr lang="en-US" altLang="en-US" dirty="0"/>
              <a:t>To understand the process of object-oriented design.</a:t>
            </a:r>
          </a:p>
          <a:p>
            <a:pPr eaLnBrk="1" hangingPunct="1">
              <a:lnSpc>
                <a:spcPct val="90000"/>
              </a:lnSpc>
            </a:pPr>
            <a:r>
              <a:rPr lang="en-US" altLang="en-US" dirty="0"/>
              <a:t>To be able to read and understand object-oriented programs.</a:t>
            </a:r>
          </a:p>
          <a:p>
            <a:pPr eaLnBrk="1" hangingPunct="1">
              <a:lnSpc>
                <a:spcPct val="90000"/>
              </a:lnSpc>
            </a:pPr>
            <a:r>
              <a:rPr lang="en-US" altLang="en-US" dirty="0"/>
              <a:t>To understand the concepts of encapsulation, polymorphism and inheritance as they pertain to object-oriented design and programming. </a:t>
            </a:r>
          </a:p>
          <a:p>
            <a:pPr eaLnBrk="1" hangingPunct="1">
              <a:lnSpc>
                <a:spcPct val="90000"/>
              </a:lnSpc>
            </a:pPr>
            <a:r>
              <a:rPr lang="en-US" altLang="en-US" dirty="0"/>
              <a:t>To be able to design moderately complex software using object-oriented design.       </a:t>
            </a:r>
          </a:p>
        </p:txBody>
      </p:sp>
      <p:sp>
        <p:nvSpPr>
          <p:cNvPr id="4101" name="Rectangle 4"/>
          <p:cNvSpPr>
            <a:spLocks noGrp="1" noChangeArrowheads="1"/>
          </p:cNvSpPr>
          <p:nvPr>
            <p:ph type="title"/>
          </p:nvPr>
        </p:nvSpPr>
        <p:spPr/>
        <p:txBody>
          <a:bodyPr/>
          <a:lstStyle/>
          <a:p>
            <a:pPr eaLnBrk="1" hangingPunct="1"/>
            <a:r>
              <a:rPr lang="en-US" altLang="en-US" dirty="0"/>
              <a:t>Objectives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A06E9B9-CC9E-4938-B5E0-C73F34DB8D51}" type="slidenum">
              <a:rPr lang="en-US" altLang="en-US"/>
              <a:pPr eaLnBrk="1" hangingPunct="1"/>
              <a:t>20</a:t>
            </a:fld>
            <a:endParaRPr lang="en-US" altLang="en-US"/>
          </a:p>
        </p:txBody>
      </p:sp>
      <p:sp>
        <p:nvSpPr>
          <p:cNvPr id="24580" name="Rectangle 2"/>
          <p:cNvSpPr>
            <a:spLocks noGrp="1" noChangeArrowheads="1"/>
          </p:cNvSpPr>
          <p:nvPr>
            <p:ph type="title"/>
          </p:nvPr>
        </p:nvSpPr>
        <p:spPr/>
        <p:txBody>
          <a:bodyPr/>
          <a:lstStyle/>
          <a:p>
            <a:pPr eaLnBrk="1" hangingPunct="1"/>
            <a:r>
              <a:rPr lang="en-US" altLang="en-US" sz="4000"/>
              <a:t>Candidate Objects and Methods</a:t>
            </a:r>
          </a:p>
        </p:txBody>
      </p:sp>
      <p:sp>
        <p:nvSpPr>
          <p:cNvPr id="24581" name="Rectangle 3"/>
          <p:cNvSpPr>
            <a:spLocks noGrp="1" noChangeArrowheads="1"/>
          </p:cNvSpPr>
          <p:nvPr>
            <p:ph type="body" idx="1"/>
          </p:nvPr>
        </p:nvSpPr>
        <p:spPr/>
        <p:txBody>
          <a:bodyPr/>
          <a:lstStyle/>
          <a:p>
            <a:pPr eaLnBrk="1" hangingPunct="1">
              <a:lnSpc>
                <a:spcPct val="90000"/>
              </a:lnSpc>
            </a:pPr>
            <a:r>
              <a:rPr lang="en-US" altLang="en-US"/>
              <a:t>First, let</a:t>
            </a:r>
            <a:r>
              <a:rPr lang="en-US" altLang="en-US">
                <a:latin typeface="Times New Roman" panose="02020603050405020304" pitchFamily="18" charset="0"/>
              </a:rPr>
              <a:t>’</a:t>
            </a:r>
            <a:r>
              <a:rPr lang="en-US" altLang="en-US"/>
              <a:t>s simulate the game.</a:t>
            </a:r>
          </a:p>
          <a:p>
            <a:pPr lvl="1" eaLnBrk="1" hangingPunct="1">
              <a:lnSpc>
                <a:spcPct val="90000"/>
              </a:lnSpc>
            </a:pPr>
            <a:r>
              <a:rPr lang="en-US" altLang="en-US"/>
              <a:t>Use an object to represent a single game of racquetball.</a:t>
            </a:r>
          </a:p>
          <a:p>
            <a:pPr lvl="1" eaLnBrk="1" hangingPunct="1">
              <a:lnSpc>
                <a:spcPct val="90000"/>
              </a:lnSpc>
            </a:pPr>
            <a:r>
              <a:rPr lang="en-US" altLang="en-US"/>
              <a:t>This game will have to keep track of some information, namely, the skill levels of the two players.</a:t>
            </a:r>
          </a:p>
          <a:p>
            <a:pPr lvl="1" eaLnBrk="1" hangingPunct="1">
              <a:lnSpc>
                <a:spcPct val="90000"/>
              </a:lnSpc>
            </a:pPr>
            <a:r>
              <a:rPr lang="en-US" altLang="en-US"/>
              <a:t>Let</a:t>
            </a:r>
            <a:r>
              <a:rPr lang="en-US" altLang="en-US">
                <a:latin typeface="Times New Roman" panose="02020603050405020304" pitchFamily="18" charset="0"/>
              </a:rPr>
              <a:t>’</a:t>
            </a:r>
            <a:r>
              <a:rPr lang="en-US" altLang="en-US"/>
              <a:t>s call this class </a:t>
            </a:r>
            <a:r>
              <a:rPr lang="en-US" altLang="en-US">
                <a:latin typeface="Courier New" panose="02070309020205020404" pitchFamily="49" charset="0"/>
              </a:rPr>
              <a:t>RBallGame</a:t>
            </a:r>
            <a:r>
              <a:rPr lang="en-US" altLang="en-US"/>
              <a:t>. Its constructor requires parameters for the probabilities of the two players.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7FF88AC-2A3D-4D59-80F7-2D6AA7C7023C}" type="slidenum">
              <a:rPr lang="en-US" altLang="en-US"/>
              <a:pPr eaLnBrk="1" hangingPunct="1"/>
              <a:t>21</a:t>
            </a:fld>
            <a:endParaRPr lang="en-US" altLang="en-US"/>
          </a:p>
        </p:txBody>
      </p:sp>
      <p:sp>
        <p:nvSpPr>
          <p:cNvPr id="25604" name="Rectangle 2"/>
          <p:cNvSpPr>
            <a:spLocks noGrp="1" noChangeArrowheads="1"/>
          </p:cNvSpPr>
          <p:nvPr>
            <p:ph type="title"/>
          </p:nvPr>
        </p:nvSpPr>
        <p:spPr/>
        <p:txBody>
          <a:bodyPr/>
          <a:lstStyle/>
          <a:p>
            <a:pPr eaLnBrk="1" hangingPunct="1"/>
            <a:r>
              <a:rPr lang="en-US" altLang="en-US" sz="4000"/>
              <a:t>Candidate Objects and Methods</a:t>
            </a:r>
          </a:p>
        </p:txBody>
      </p:sp>
      <p:sp>
        <p:nvSpPr>
          <p:cNvPr id="25605" name="Rectangle 3"/>
          <p:cNvSpPr>
            <a:spLocks noGrp="1" noChangeArrowheads="1"/>
          </p:cNvSpPr>
          <p:nvPr>
            <p:ph type="body" idx="1"/>
          </p:nvPr>
        </p:nvSpPr>
        <p:spPr/>
        <p:txBody>
          <a:bodyPr/>
          <a:lstStyle/>
          <a:p>
            <a:pPr eaLnBrk="1" hangingPunct="1"/>
            <a:r>
              <a:rPr lang="en-US" altLang="en-US" sz="2800" dirty="0"/>
              <a:t>What else do we need? We need to </a:t>
            </a:r>
            <a:r>
              <a:rPr lang="en-US" altLang="en-US" sz="2800" i="1" dirty="0"/>
              <a:t>play</a:t>
            </a:r>
            <a:r>
              <a:rPr lang="en-US" altLang="en-US" sz="2800" dirty="0"/>
              <a:t> the game.</a:t>
            </a:r>
          </a:p>
          <a:p>
            <a:pPr eaLnBrk="1" hangingPunct="1"/>
            <a:r>
              <a:rPr lang="en-US" altLang="en-US" sz="2800" dirty="0"/>
              <a:t>We can give the class a </a:t>
            </a:r>
            <a:r>
              <a:rPr lang="en-US" altLang="en-US" sz="2800" dirty="0">
                <a:latin typeface="Courier New" panose="02070309020205020404" pitchFamily="49" charset="0"/>
              </a:rPr>
              <a:t>play</a:t>
            </a:r>
            <a:r>
              <a:rPr lang="en-US" altLang="en-US" sz="2800" dirty="0"/>
              <a:t> method that simulates the game until it’s over.</a:t>
            </a:r>
          </a:p>
          <a:p>
            <a:pPr eaLnBrk="1" hangingPunct="1"/>
            <a:r>
              <a:rPr lang="en-US" altLang="en-US" sz="2800" dirty="0"/>
              <a:t>We could then create and play a racquetball game with two lines of code!</a:t>
            </a:r>
          </a:p>
          <a:p>
            <a:pPr eaLnBrk="1" hangingPunct="1">
              <a:buFont typeface="Wingdings" panose="05000000000000000000" pitchFamily="2" charset="2"/>
              <a:buNone/>
            </a:pPr>
            <a:endParaRPr lang="en-US" altLang="en-US" sz="2000" dirty="0">
              <a:latin typeface="Courier New" panose="02070309020205020404" pitchFamily="49" charset="0"/>
            </a:endParaRPr>
          </a:p>
          <a:p>
            <a:pPr eaLnBrk="1" hangingPunct="1">
              <a:buFont typeface="Wingdings" panose="05000000000000000000" pitchFamily="2" charset="2"/>
              <a:buNone/>
            </a:pPr>
            <a:r>
              <a:rPr lang="en-US" altLang="en-US" sz="2000" dirty="0" err="1">
                <a:latin typeface="Courier New" panose="02070309020205020404" pitchFamily="49" charset="0"/>
              </a:rPr>
              <a:t>theGame</a:t>
            </a:r>
            <a:r>
              <a:rPr lang="en-US" altLang="en-US" sz="2000" dirty="0">
                <a:latin typeface="Courier New" panose="02070309020205020404" pitchFamily="49" charset="0"/>
              </a:rPr>
              <a:t> = </a:t>
            </a:r>
            <a:r>
              <a:rPr lang="en-US" altLang="en-US" sz="2000" dirty="0" err="1">
                <a:latin typeface="Courier New" panose="02070309020205020404" pitchFamily="49" charset="0"/>
              </a:rPr>
              <a:t>RBallGame</a:t>
            </a:r>
            <a:r>
              <a:rPr lang="en-US" altLang="en-US" sz="2000" dirty="0">
                <a:latin typeface="Courier New" panose="02070309020205020404" pitchFamily="49" charset="0"/>
              </a:rPr>
              <a:t>(</a:t>
            </a:r>
            <a:r>
              <a:rPr lang="en-US" altLang="en-US" sz="2000" dirty="0" err="1">
                <a:latin typeface="Courier New" panose="02070309020205020404" pitchFamily="49" charset="0"/>
              </a:rPr>
              <a:t>probA</a:t>
            </a:r>
            <a:r>
              <a:rPr lang="en-US" altLang="en-US" sz="2000" dirty="0">
                <a:latin typeface="Courier New" panose="02070309020205020404" pitchFamily="49" charset="0"/>
              </a:rPr>
              <a:t>, </a:t>
            </a:r>
            <a:r>
              <a:rPr lang="en-US" altLang="en-US" sz="2000" dirty="0" err="1">
                <a:latin typeface="Courier New" panose="02070309020205020404" pitchFamily="49" charset="0"/>
              </a:rPr>
              <a:t>probB</a:t>
            </a:r>
            <a:r>
              <a:rPr lang="en-US" altLang="en-US" sz="2000" dirty="0">
                <a:latin typeface="Courier New" panose="02070309020205020404" pitchFamily="49" charset="0"/>
              </a:rPr>
              <a:t>)</a:t>
            </a:r>
          </a:p>
          <a:p>
            <a:pPr eaLnBrk="1" hangingPunct="1">
              <a:buFont typeface="Wingdings" panose="05000000000000000000" pitchFamily="2" charset="2"/>
              <a:buNone/>
            </a:pPr>
            <a:r>
              <a:rPr lang="en-US" altLang="en-US" sz="2000" dirty="0" err="1">
                <a:latin typeface="Courier New" panose="02070309020205020404" pitchFamily="49" charset="0"/>
              </a:rPr>
              <a:t>theGame.play</a:t>
            </a:r>
            <a:r>
              <a:rPr lang="en-US" altLang="en-US" sz="2000" dirty="0">
                <a:latin typeface="Courier New" panose="02070309020205020404" pitchFamily="49"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D4CF40EC-7EC4-4634-8BF0-7F9835C833BC}" type="slidenum">
              <a:rPr lang="en-US" altLang="en-US"/>
              <a:pPr eaLnBrk="1" hangingPunct="1"/>
              <a:t>22</a:t>
            </a:fld>
            <a:endParaRPr lang="en-US" altLang="en-US"/>
          </a:p>
        </p:txBody>
      </p:sp>
      <p:sp>
        <p:nvSpPr>
          <p:cNvPr id="26628" name="Rectangle 2"/>
          <p:cNvSpPr>
            <a:spLocks noGrp="1" noChangeArrowheads="1"/>
          </p:cNvSpPr>
          <p:nvPr>
            <p:ph type="title"/>
          </p:nvPr>
        </p:nvSpPr>
        <p:spPr/>
        <p:txBody>
          <a:bodyPr/>
          <a:lstStyle/>
          <a:p>
            <a:pPr eaLnBrk="1" hangingPunct="1"/>
            <a:r>
              <a:rPr lang="en-US" altLang="en-US" sz="4000"/>
              <a:t>Candidate Objects and Methods</a:t>
            </a:r>
          </a:p>
        </p:txBody>
      </p:sp>
      <p:sp>
        <p:nvSpPr>
          <p:cNvPr id="26629" name="Rectangle 3"/>
          <p:cNvSpPr>
            <a:spLocks noGrp="1" noChangeArrowheads="1"/>
          </p:cNvSpPr>
          <p:nvPr>
            <p:ph type="body" idx="1"/>
          </p:nvPr>
        </p:nvSpPr>
        <p:spPr/>
        <p:txBody>
          <a:bodyPr/>
          <a:lstStyle/>
          <a:p>
            <a:pPr eaLnBrk="1" hangingPunct="1"/>
            <a:r>
              <a:rPr lang="en-US" altLang="en-US" sz="2800" dirty="0"/>
              <a:t>To play several games, we just need to put a loop around this code.</a:t>
            </a:r>
          </a:p>
          <a:p>
            <a:pPr eaLnBrk="1" hangingPunct="1"/>
            <a:r>
              <a:rPr lang="en-US" altLang="en-US" sz="2800" dirty="0"/>
              <a:t>We</a:t>
            </a:r>
            <a:r>
              <a:rPr lang="en-US" altLang="en-US" sz="2800" dirty="0">
                <a:latin typeface="Times New Roman" panose="02020603050405020304" pitchFamily="18" charset="0"/>
              </a:rPr>
              <a:t>’</a:t>
            </a:r>
            <a:r>
              <a:rPr lang="en-US" altLang="en-US" sz="2800" dirty="0"/>
              <a:t>ll need at least four counts to print the results of our simulation: wins for A, wins for B, shutouts for A, and shutouts for B</a:t>
            </a:r>
          </a:p>
          <a:p>
            <a:pPr eaLnBrk="1" hangingPunct="1"/>
            <a:r>
              <a:rPr lang="en-US" altLang="en-US" sz="2800" dirty="0"/>
              <a:t>We could also include the number of games played, but we can calculate this from the counts above.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D997CD21-C67C-431E-9A9F-54F98A7D69BB}" type="slidenum">
              <a:rPr lang="en-US" altLang="en-US"/>
              <a:pPr eaLnBrk="1" hangingPunct="1"/>
              <a:t>23</a:t>
            </a:fld>
            <a:endParaRPr lang="en-US" altLang="en-US"/>
          </a:p>
        </p:txBody>
      </p:sp>
      <p:sp>
        <p:nvSpPr>
          <p:cNvPr id="27652" name="Rectangle 2"/>
          <p:cNvSpPr>
            <a:spLocks noGrp="1" noChangeArrowheads="1"/>
          </p:cNvSpPr>
          <p:nvPr>
            <p:ph type="title"/>
          </p:nvPr>
        </p:nvSpPr>
        <p:spPr/>
        <p:txBody>
          <a:bodyPr/>
          <a:lstStyle/>
          <a:p>
            <a:pPr eaLnBrk="1" hangingPunct="1"/>
            <a:r>
              <a:rPr lang="en-US" altLang="en-US" sz="4000"/>
              <a:t>Candidate Objects and Methods</a:t>
            </a:r>
          </a:p>
        </p:txBody>
      </p:sp>
      <p:sp>
        <p:nvSpPr>
          <p:cNvPr id="27653" name="Rectangle 3"/>
          <p:cNvSpPr>
            <a:spLocks noGrp="1" noChangeArrowheads="1"/>
          </p:cNvSpPr>
          <p:nvPr>
            <p:ph type="body" idx="1"/>
          </p:nvPr>
        </p:nvSpPr>
        <p:spPr/>
        <p:txBody>
          <a:bodyPr/>
          <a:lstStyle/>
          <a:p>
            <a:pPr eaLnBrk="1" hangingPunct="1"/>
            <a:r>
              <a:rPr lang="en-US" altLang="en-US"/>
              <a:t>These four related pieces of information could be grouped into a single object, which could be an instance of the class </a:t>
            </a:r>
            <a:r>
              <a:rPr lang="en-US" altLang="en-US">
                <a:latin typeface="Courier New" panose="02070309020205020404" pitchFamily="49" charset="0"/>
              </a:rPr>
              <a:t>SimStats</a:t>
            </a:r>
            <a:r>
              <a:rPr lang="en-US" altLang="en-US"/>
              <a:t>.</a:t>
            </a:r>
          </a:p>
          <a:p>
            <a:pPr eaLnBrk="1" hangingPunct="1"/>
            <a:r>
              <a:rPr lang="en-US" altLang="en-US"/>
              <a:t>A </a:t>
            </a:r>
            <a:r>
              <a:rPr lang="en-US" altLang="en-US">
                <a:latin typeface="Courier New" panose="02070309020205020404" pitchFamily="49" charset="0"/>
              </a:rPr>
              <a:t>SimStats</a:t>
            </a:r>
            <a:r>
              <a:rPr lang="en-US" altLang="en-US"/>
              <a:t> object will keep track of all the information about a series of games.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47F1698-15F9-46B8-AD39-FFFFCCD65BAA}" type="slidenum">
              <a:rPr lang="en-US" altLang="en-US"/>
              <a:pPr eaLnBrk="1" hangingPunct="1"/>
              <a:t>24</a:t>
            </a:fld>
            <a:endParaRPr lang="en-US" altLang="en-US"/>
          </a:p>
        </p:txBody>
      </p:sp>
      <p:sp>
        <p:nvSpPr>
          <p:cNvPr id="28676" name="Rectangle 2"/>
          <p:cNvSpPr>
            <a:spLocks noGrp="1" noChangeArrowheads="1"/>
          </p:cNvSpPr>
          <p:nvPr>
            <p:ph type="title"/>
          </p:nvPr>
        </p:nvSpPr>
        <p:spPr/>
        <p:txBody>
          <a:bodyPr/>
          <a:lstStyle/>
          <a:p>
            <a:pPr eaLnBrk="1" hangingPunct="1"/>
            <a:r>
              <a:rPr lang="en-US" altLang="en-US" sz="4000"/>
              <a:t>Candidate Objects and Methods</a:t>
            </a:r>
          </a:p>
        </p:txBody>
      </p:sp>
      <p:sp>
        <p:nvSpPr>
          <p:cNvPr id="28677" name="Rectangle 3"/>
          <p:cNvSpPr>
            <a:spLocks noGrp="1" noChangeArrowheads="1"/>
          </p:cNvSpPr>
          <p:nvPr>
            <p:ph type="body" idx="1"/>
          </p:nvPr>
        </p:nvSpPr>
        <p:spPr/>
        <p:txBody>
          <a:bodyPr/>
          <a:lstStyle/>
          <a:p>
            <a:pPr eaLnBrk="1" hangingPunct="1">
              <a:lnSpc>
                <a:spcPct val="90000"/>
              </a:lnSpc>
            </a:pPr>
            <a:r>
              <a:rPr lang="en-US" altLang="en-US" sz="2800"/>
              <a:t>What operations would be useful on these statistics?</a:t>
            </a:r>
          </a:p>
          <a:p>
            <a:pPr lvl="1" eaLnBrk="1" hangingPunct="1">
              <a:lnSpc>
                <a:spcPct val="90000"/>
              </a:lnSpc>
            </a:pPr>
            <a:r>
              <a:rPr lang="en-US" altLang="en-US" sz="2400"/>
              <a:t>The constructor should initialize the counts to 0.</a:t>
            </a:r>
          </a:p>
          <a:p>
            <a:pPr lvl="1" eaLnBrk="1" hangingPunct="1">
              <a:lnSpc>
                <a:spcPct val="90000"/>
              </a:lnSpc>
            </a:pPr>
            <a:r>
              <a:rPr lang="en-US" altLang="en-US" sz="2400"/>
              <a:t>We need a way to update these counts while the games are simulated. How can we do this?</a:t>
            </a:r>
          </a:p>
          <a:p>
            <a:pPr lvl="1" eaLnBrk="1" hangingPunct="1">
              <a:lnSpc>
                <a:spcPct val="90000"/>
              </a:lnSpc>
            </a:pPr>
            <a:r>
              <a:rPr lang="en-US" altLang="en-US" sz="2400"/>
              <a:t>The easiest approach would be to send the entire game object to the method and let it extract the appropriate information.</a:t>
            </a:r>
          </a:p>
          <a:p>
            <a:pPr lvl="1" eaLnBrk="1" hangingPunct="1">
              <a:lnSpc>
                <a:spcPct val="90000"/>
              </a:lnSpc>
            </a:pPr>
            <a:r>
              <a:rPr lang="en-US" altLang="en-US" sz="2400"/>
              <a:t>Once the games are done, we need a method to print out the results </a:t>
            </a:r>
            <a:r>
              <a:rPr lang="en-US" altLang="en-US" sz="2400">
                <a:latin typeface="Times New Roman" panose="02020603050405020304" pitchFamily="18" charset="0"/>
              </a:rPr>
              <a:t>–</a:t>
            </a:r>
            <a:r>
              <a:rPr lang="en-US" altLang="en-US" sz="2400"/>
              <a:t> </a:t>
            </a:r>
            <a:r>
              <a:rPr lang="en-US" altLang="en-US" sz="2400">
                <a:latin typeface="Courier New" panose="02070309020205020404" pitchFamily="49" charset="0"/>
              </a:rPr>
              <a:t>printReport</a:t>
            </a:r>
            <a:r>
              <a:rPr lang="en-US" altLang="en-US" sz="240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986FA89-BAF3-41B7-869B-9E75A63DB785}" type="slidenum">
              <a:rPr lang="en-US" altLang="en-US"/>
              <a:pPr eaLnBrk="1" hangingPunct="1"/>
              <a:t>25</a:t>
            </a:fld>
            <a:endParaRPr lang="en-US" altLang="en-US"/>
          </a:p>
        </p:txBody>
      </p:sp>
      <p:sp>
        <p:nvSpPr>
          <p:cNvPr id="29700" name="Rectangle 2"/>
          <p:cNvSpPr>
            <a:spLocks noGrp="1" noChangeArrowheads="1"/>
          </p:cNvSpPr>
          <p:nvPr>
            <p:ph type="title"/>
          </p:nvPr>
        </p:nvSpPr>
        <p:spPr/>
        <p:txBody>
          <a:bodyPr/>
          <a:lstStyle/>
          <a:p>
            <a:pPr eaLnBrk="1" hangingPunct="1"/>
            <a:r>
              <a:rPr lang="en-US" altLang="en-US" sz="4000"/>
              <a:t>Candidate Objects and Methods</a:t>
            </a:r>
          </a:p>
        </p:txBody>
      </p:sp>
      <p:sp>
        <p:nvSpPr>
          <p:cNvPr id="29701" name="Rectangle 3"/>
          <p:cNvSpPr>
            <a:spLocks noGrp="1" noChangeArrowheads="1"/>
          </p:cNvSpPr>
          <p:nvPr>
            <p:ph type="body" idx="1"/>
          </p:nvPr>
        </p:nvSpPr>
        <p:spPr>
          <a:xfrm>
            <a:off x="609600" y="1985169"/>
            <a:ext cx="11010900" cy="4114800"/>
          </a:xfrm>
        </p:spPr>
        <p:txBody>
          <a:bodyPr/>
          <a:lstStyle/>
          <a:p>
            <a:pPr eaLnBrk="1" hangingPunct="1">
              <a:lnSpc>
                <a:spcPct val="80000"/>
              </a:lnSpc>
              <a:buFont typeface="Wingdings" panose="05000000000000000000" pitchFamily="2" charset="2"/>
              <a:buNone/>
            </a:pPr>
            <a:r>
              <a:rPr lang="en-US" altLang="en-US" sz="2000" dirty="0" err="1">
                <a:latin typeface="Courier New" panose="02070309020205020404" pitchFamily="49" charset="0"/>
              </a:rPr>
              <a:t>def</a:t>
            </a:r>
            <a:r>
              <a:rPr lang="en-US" altLang="en-US" sz="2000" dirty="0">
                <a:latin typeface="Courier New" panose="02070309020205020404" pitchFamily="49" charset="0"/>
              </a:rPr>
              <a:t> main():</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printIntro</a:t>
            </a:r>
            <a:r>
              <a:rPr lang="en-US" altLang="en-US" sz="20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probA</a:t>
            </a:r>
            <a:r>
              <a:rPr lang="en-US" altLang="en-US" sz="2000" dirty="0">
                <a:latin typeface="Courier New" panose="02070309020205020404" pitchFamily="49" charset="0"/>
              </a:rPr>
              <a:t>, </a:t>
            </a:r>
            <a:r>
              <a:rPr lang="en-US" altLang="en-US" sz="2000" dirty="0" err="1">
                <a:latin typeface="Courier New" panose="02070309020205020404" pitchFamily="49" charset="0"/>
              </a:rPr>
              <a:t>probB</a:t>
            </a:r>
            <a:r>
              <a:rPr lang="en-US" altLang="en-US" sz="2000" dirty="0">
                <a:latin typeface="Courier New" panose="02070309020205020404" pitchFamily="49" charset="0"/>
              </a:rPr>
              <a:t>, n = </a:t>
            </a:r>
            <a:r>
              <a:rPr lang="en-US" altLang="en-US" sz="2000" dirty="0" err="1">
                <a:latin typeface="Courier New" panose="02070309020205020404" pitchFamily="49" charset="0"/>
              </a:rPr>
              <a:t>getInputs</a:t>
            </a:r>
            <a:r>
              <a:rPr lang="en-US" altLang="en-US" sz="20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 Play the games</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stats = </a:t>
            </a:r>
            <a:r>
              <a:rPr lang="en-US" altLang="en-US" sz="2000" dirty="0" err="1">
                <a:latin typeface="Courier New" panose="02070309020205020404" pitchFamily="49" charset="0"/>
              </a:rPr>
              <a:t>SimStats</a:t>
            </a:r>
            <a:r>
              <a:rPr lang="en-US" altLang="en-US" sz="20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for </a:t>
            </a:r>
            <a:r>
              <a:rPr lang="en-US" altLang="en-US" sz="2000" dirty="0" err="1">
                <a:latin typeface="Courier New" panose="02070309020205020404" pitchFamily="49" charset="0"/>
              </a:rPr>
              <a:t>i</a:t>
            </a:r>
            <a:r>
              <a:rPr lang="en-US" altLang="en-US" sz="2000" dirty="0">
                <a:latin typeface="Courier New" panose="02070309020205020404" pitchFamily="49" charset="0"/>
              </a:rPr>
              <a:t> in range(n):</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theGame</a:t>
            </a:r>
            <a:r>
              <a:rPr lang="en-US" altLang="en-US" sz="2000" dirty="0">
                <a:latin typeface="Courier New" panose="02070309020205020404" pitchFamily="49" charset="0"/>
              </a:rPr>
              <a:t> = </a:t>
            </a:r>
            <a:r>
              <a:rPr lang="en-US" altLang="en-US" sz="2000" dirty="0" err="1">
                <a:latin typeface="Courier New" panose="02070309020205020404" pitchFamily="49" charset="0"/>
              </a:rPr>
              <a:t>RBallGame</a:t>
            </a:r>
            <a:r>
              <a:rPr lang="en-US" altLang="en-US" sz="2000" dirty="0">
                <a:latin typeface="Courier New" panose="02070309020205020404" pitchFamily="49" charset="0"/>
              </a:rPr>
              <a:t>(</a:t>
            </a:r>
            <a:r>
              <a:rPr lang="en-US" altLang="en-US" sz="2000" dirty="0" err="1">
                <a:latin typeface="Courier New" panose="02070309020205020404" pitchFamily="49" charset="0"/>
              </a:rPr>
              <a:t>probA</a:t>
            </a:r>
            <a:r>
              <a:rPr lang="en-US" altLang="en-US" sz="2000" dirty="0">
                <a:latin typeface="Courier New" panose="02070309020205020404" pitchFamily="49" charset="0"/>
              </a:rPr>
              <a:t>, </a:t>
            </a:r>
            <a:r>
              <a:rPr lang="en-US" altLang="en-US" sz="2000" dirty="0" err="1">
                <a:latin typeface="Courier New" panose="02070309020205020404" pitchFamily="49" charset="0"/>
              </a:rPr>
              <a:t>probB</a:t>
            </a:r>
            <a:r>
              <a:rPr lang="en-US" altLang="en-US" sz="2000" dirty="0">
                <a:latin typeface="Courier New" panose="02070309020205020404" pitchFamily="49" charset="0"/>
              </a:rPr>
              <a:t>)   # Create a new game</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theGame.play</a:t>
            </a:r>
            <a:r>
              <a:rPr lang="en-US" altLang="en-US" sz="2000" dirty="0">
                <a:latin typeface="Courier New" panose="02070309020205020404" pitchFamily="49" charset="0"/>
              </a:rPr>
              <a:t>()                      # Play it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stats.update</a:t>
            </a:r>
            <a:r>
              <a:rPr lang="en-US" altLang="en-US" sz="2000" dirty="0">
                <a:latin typeface="Courier New" panose="02070309020205020404" pitchFamily="49" charset="0"/>
              </a:rPr>
              <a:t>(</a:t>
            </a:r>
            <a:r>
              <a:rPr lang="en-US" altLang="en-US" sz="2000" dirty="0" err="1">
                <a:latin typeface="Courier New" panose="02070309020205020404" pitchFamily="49" charset="0"/>
              </a:rPr>
              <a:t>theGame</a:t>
            </a:r>
            <a:r>
              <a:rPr lang="en-US" altLang="en-US" sz="2000" dirty="0">
                <a:latin typeface="Courier New" panose="02070309020205020404" pitchFamily="49" charset="0"/>
              </a:rPr>
              <a:t>)           # Get info about completed game</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 Print the results</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stats.printReport</a:t>
            </a:r>
            <a:r>
              <a:rPr lang="en-US" altLang="en-US" sz="2000" dirty="0">
                <a:latin typeface="Courier New" panose="02070309020205020404" pitchFamily="49" charset="0"/>
              </a:rPr>
              <a:t>()</a:t>
            </a:r>
          </a:p>
          <a:p>
            <a:pPr eaLnBrk="1" hangingPunct="1">
              <a:lnSpc>
                <a:spcPct val="80000"/>
              </a:lnSpc>
              <a:buFont typeface="Wingdings" panose="05000000000000000000" pitchFamily="2" charset="2"/>
              <a:buNone/>
            </a:pPr>
            <a:endParaRPr lang="en-US" altLang="en-US" sz="1200" dirty="0">
              <a:latin typeface="Courier New" panose="02070309020205020404" pitchFamily="49" charset="0"/>
            </a:endParaRPr>
          </a:p>
          <a:p>
            <a:pPr eaLnBrk="1" hangingPunct="1">
              <a:lnSpc>
                <a:spcPct val="80000"/>
              </a:lnSpc>
            </a:pPr>
            <a:r>
              <a:rPr lang="en-US" altLang="en-US" sz="2800" dirty="0"/>
              <a:t>The helper functions that print an introduction and get inputs should be easy. Let’s work on the </a:t>
            </a:r>
            <a:r>
              <a:rPr lang="en-US" altLang="en-US" sz="2800" dirty="0" err="1">
                <a:latin typeface="Courier New" panose="02070309020205020404" pitchFamily="49" charset="0"/>
              </a:rPr>
              <a:t>SimStats</a:t>
            </a:r>
            <a:r>
              <a:rPr lang="en-US" altLang="en-US" sz="2800" dirty="0"/>
              <a:t> class!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2639347-A3B6-44D2-9F19-6770817BCFCD}" type="slidenum">
              <a:rPr lang="en-US" altLang="en-US"/>
              <a:pPr eaLnBrk="1" hangingPunct="1"/>
              <a:t>26</a:t>
            </a:fld>
            <a:endParaRPr lang="en-US" altLang="en-US"/>
          </a:p>
        </p:txBody>
      </p:sp>
      <p:sp>
        <p:nvSpPr>
          <p:cNvPr id="30724"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SimStats</a:t>
            </a:r>
          </a:p>
        </p:txBody>
      </p:sp>
      <p:sp>
        <p:nvSpPr>
          <p:cNvPr id="30725" name="Rectangle 3"/>
          <p:cNvSpPr>
            <a:spLocks noGrp="1" noChangeArrowheads="1"/>
          </p:cNvSpPr>
          <p:nvPr>
            <p:ph type="body" idx="1"/>
          </p:nvPr>
        </p:nvSpPr>
        <p:spPr/>
        <p:txBody>
          <a:bodyPr/>
          <a:lstStyle/>
          <a:p>
            <a:pPr eaLnBrk="1" hangingPunct="1"/>
            <a:r>
              <a:rPr lang="en-US" altLang="en-US" dirty="0"/>
              <a:t>The constructor for </a:t>
            </a:r>
            <a:r>
              <a:rPr lang="en-US" altLang="en-US" dirty="0" err="1">
                <a:latin typeface="Courier New" panose="02070309020205020404" pitchFamily="49" charset="0"/>
              </a:rPr>
              <a:t>SimStats</a:t>
            </a:r>
            <a:r>
              <a:rPr lang="en-US" altLang="en-US" dirty="0"/>
              <a:t> just needs to initialize the four counts to 0.</a:t>
            </a:r>
          </a:p>
          <a:p>
            <a:pPr eaLnBrk="1" hangingPunct="1"/>
            <a:r>
              <a:rPr lang="en-US" altLang="en-US" sz="2000" dirty="0">
                <a:latin typeface="Courier New" panose="02070309020205020404" pitchFamily="49" charset="0"/>
              </a:rPr>
              <a:t>class </a:t>
            </a:r>
            <a:r>
              <a:rPr lang="en-US" altLang="en-US" sz="2000" dirty="0" err="1">
                <a:latin typeface="Courier New" panose="02070309020205020404" pitchFamily="49" charset="0"/>
              </a:rPr>
              <a:t>SimStats</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__</a:t>
            </a:r>
            <a:r>
              <a:rPr lang="en-US" altLang="en-US" sz="2000" dirty="0" err="1">
                <a:latin typeface="Courier New" panose="02070309020205020404" pitchFamily="49" charset="0"/>
              </a:rPr>
              <a:t>init</a:t>
            </a:r>
            <a:r>
              <a:rPr lang="en-US" altLang="en-US" sz="2000" dirty="0">
                <a:latin typeface="Courier New" panose="02070309020205020404" pitchFamily="49" charset="0"/>
              </a:rPr>
              <a:t>__(self):</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self.winA</a:t>
            </a:r>
            <a:r>
              <a:rPr lang="en-US" altLang="en-US" sz="2000" dirty="0">
                <a:latin typeface="Courier New" panose="02070309020205020404" pitchFamily="49" charset="0"/>
              </a:rPr>
              <a:t> = 0</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self.winB</a:t>
            </a:r>
            <a:r>
              <a:rPr lang="en-US" altLang="en-US" sz="2000" dirty="0">
                <a:latin typeface="Courier New" panose="02070309020205020404" pitchFamily="49" charset="0"/>
              </a:rPr>
              <a:t> = 0</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self.shutsA</a:t>
            </a:r>
            <a:r>
              <a:rPr lang="en-US" altLang="en-US" sz="2000" dirty="0">
                <a:latin typeface="Courier New" panose="02070309020205020404" pitchFamily="49" charset="0"/>
              </a:rPr>
              <a:t> = 0</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self.shutsB</a:t>
            </a:r>
            <a:r>
              <a:rPr lang="en-US" altLang="en-US" sz="2000" dirty="0">
                <a:latin typeface="Courier New" panose="02070309020205020404" pitchFamily="49" charset="0"/>
              </a:rPr>
              <a:t> = 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79F084E3-BCA6-4985-AF07-10B7300F4BF3}" type="slidenum">
              <a:rPr lang="en-US" altLang="en-US"/>
              <a:pPr eaLnBrk="1" hangingPunct="1"/>
              <a:t>27</a:t>
            </a:fld>
            <a:endParaRPr lang="en-US" altLang="en-US"/>
          </a:p>
        </p:txBody>
      </p:sp>
      <p:sp>
        <p:nvSpPr>
          <p:cNvPr id="31748"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SimStats</a:t>
            </a:r>
          </a:p>
        </p:txBody>
      </p:sp>
      <p:sp>
        <p:nvSpPr>
          <p:cNvPr id="31749" name="Rectangle 3"/>
          <p:cNvSpPr>
            <a:spLocks noGrp="1" noChangeArrowheads="1"/>
          </p:cNvSpPr>
          <p:nvPr>
            <p:ph type="body" idx="1"/>
          </p:nvPr>
        </p:nvSpPr>
        <p:spPr/>
        <p:txBody>
          <a:bodyPr/>
          <a:lstStyle/>
          <a:p>
            <a:pPr eaLnBrk="1" hangingPunct="1">
              <a:lnSpc>
                <a:spcPct val="90000"/>
              </a:lnSpc>
            </a:pPr>
            <a:r>
              <a:rPr lang="en-US" altLang="en-US" dirty="0"/>
              <a:t>The update method takes a game as a parameter and updates the four counts appropriately. The heading will look like this:</a:t>
            </a:r>
            <a:br>
              <a:rPr lang="en-US" altLang="en-US" dirty="0"/>
            </a:b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update(self, </a:t>
            </a:r>
            <a:r>
              <a:rPr lang="en-US" altLang="en-US" sz="2400" dirty="0" err="1">
                <a:latin typeface="Courier New" panose="02070309020205020404" pitchFamily="49" charset="0"/>
              </a:rPr>
              <a:t>aGame</a:t>
            </a:r>
            <a:r>
              <a:rPr lang="en-US" altLang="en-US" sz="2400" dirty="0">
                <a:latin typeface="Courier New" panose="02070309020205020404" pitchFamily="49" charset="0"/>
              </a:rPr>
              <a:t>):</a:t>
            </a:r>
          </a:p>
          <a:p>
            <a:pPr eaLnBrk="1" hangingPunct="1">
              <a:lnSpc>
                <a:spcPct val="90000"/>
              </a:lnSpc>
            </a:pPr>
            <a:r>
              <a:rPr lang="en-US" altLang="en-US" dirty="0"/>
              <a:t>We need to know the final score of the game, but we can’t directly access that information since it is in instance variables of </a:t>
            </a:r>
            <a:r>
              <a:rPr lang="en-US" altLang="en-US" dirty="0" err="1">
                <a:latin typeface="Courier New" panose="02070309020205020404" pitchFamily="49" charset="0"/>
              </a:rPr>
              <a:t>aGame</a:t>
            </a:r>
            <a:r>
              <a:rPr lang="en-US" alt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7DA5C10-1332-4E48-9A44-4DD238C81DCC}" type="slidenum">
              <a:rPr lang="en-US" altLang="en-US"/>
              <a:pPr eaLnBrk="1" hangingPunct="1"/>
              <a:t>28</a:t>
            </a:fld>
            <a:endParaRPr lang="en-US" altLang="en-US"/>
          </a:p>
        </p:txBody>
      </p:sp>
      <p:sp>
        <p:nvSpPr>
          <p:cNvPr id="32772"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SimStats</a:t>
            </a:r>
          </a:p>
        </p:txBody>
      </p:sp>
      <p:sp>
        <p:nvSpPr>
          <p:cNvPr id="32773" name="Rectangle 3"/>
          <p:cNvSpPr>
            <a:spLocks noGrp="1" noChangeArrowheads="1"/>
          </p:cNvSpPr>
          <p:nvPr>
            <p:ph type="body" idx="1"/>
          </p:nvPr>
        </p:nvSpPr>
        <p:spPr/>
        <p:txBody>
          <a:bodyPr/>
          <a:lstStyle/>
          <a:p>
            <a:pPr eaLnBrk="1" hangingPunct="1"/>
            <a:r>
              <a:rPr lang="en-US" altLang="en-US"/>
              <a:t>We need a new method in </a:t>
            </a:r>
            <a:r>
              <a:rPr lang="en-US" altLang="en-US">
                <a:latin typeface="Courier New" panose="02070309020205020404" pitchFamily="49" charset="0"/>
              </a:rPr>
              <a:t>RBallGame</a:t>
            </a:r>
            <a:r>
              <a:rPr lang="en-US" altLang="en-US"/>
              <a:t> that will report the final score.</a:t>
            </a:r>
          </a:p>
          <a:p>
            <a:pPr eaLnBrk="1" hangingPunct="1"/>
            <a:r>
              <a:rPr lang="en-US" altLang="en-US"/>
              <a:t>Let’s call this new method </a:t>
            </a:r>
            <a:r>
              <a:rPr lang="en-US" altLang="en-US">
                <a:latin typeface="Courier New" panose="02070309020205020404" pitchFamily="49" charset="0"/>
              </a:rPr>
              <a:t>getScores</a:t>
            </a:r>
            <a:r>
              <a:rPr lang="en-US" altLang="en-US"/>
              <a:t>, and it will return the scores for player A and player B.</a:t>
            </a:r>
          </a:p>
          <a:p>
            <a:pPr eaLnBrk="1" hangingPunct="1"/>
            <a:r>
              <a:rPr lang="en-US" altLang="en-US"/>
              <a:t>Now the algorithm for </a:t>
            </a:r>
            <a:r>
              <a:rPr lang="en-US" altLang="en-US">
                <a:latin typeface="Courier New" panose="02070309020205020404" pitchFamily="49" charset="0"/>
              </a:rPr>
              <a:t>update</a:t>
            </a:r>
            <a:r>
              <a:rPr lang="en-US" altLang="en-US"/>
              <a:t> is straightforward.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2F7BD4E-142A-4F55-BC8A-D9AFDBEF80E9}" type="slidenum">
              <a:rPr lang="en-US" altLang="en-US"/>
              <a:pPr eaLnBrk="1" hangingPunct="1"/>
              <a:t>29</a:t>
            </a:fld>
            <a:endParaRPr lang="en-US" altLang="en-US"/>
          </a:p>
        </p:txBody>
      </p:sp>
      <p:sp>
        <p:nvSpPr>
          <p:cNvPr id="33796"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SimStats</a:t>
            </a:r>
          </a:p>
        </p:txBody>
      </p:sp>
      <p:sp>
        <p:nvSpPr>
          <p:cNvPr id="33797" name="Rectangle 3"/>
          <p:cNvSpPr>
            <a:spLocks noGrp="1" noChangeArrowheads="1"/>
          </p:cNvSpPr>
          <p:nvPr>
            <p:ph type="body" idx="1"/>
          </p:nvPr>
        </p:nvSpPr>
        <p:spPr>
          <a:xfrm>
            <a:off x="838200" y="2017713"/>
            <a:ext cx="9640888" cy="4114800"/>
          </a:xfrm>
        </p:spPr>
        <p:txBody>
          <a:bodyPr/>
          <a:lstStyle/>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update(self, </a:t>
            </a:r>
            <a:r>
              <a:rPr lang="en-US" altLang="en-US" sz="2000" dirty="0" err="1">
                <a:latin typeface="Courier New" panose="02070309020205020404" pitchFamily="49" charset="0"/>
              </a:rPr>
              <a:t>aGame</a:t>
            </a:r>
            <a:r>
              <a:rPr lang="en-US" altLang="en-US" sz="20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 b = </a:t>
            </a:r>
            <a:r>
              <a:rPr lang="en-US" altLang="en-US" sz="2000" dirty="0" err="1">
                <a:latin typeface="Courier New" panose="02070309020205020404" pitchFamily="49" charset="0"/>
              </a:rPr>
              <a:t>aGame.getScores</a:t>
            </a:r>
            <a:r>
              <a:rPr lang="en-US" altLang="en-US" sz="2000" dirty="0">
                <a:latin typeface="Courier New" panose="02070309020205020404" pitchFamily="49" charset="0"/>
              </a:rPr>
              <a:t>()</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if a &gt; b:                           # A won the game</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self.winsA</a:t>
            </a:r>
            <a:r>
              <a:rPr lang="en-US" altLang="en-US" sz="2000" dirty="0">
                <a:latin typeface="Courier New" panose="02070309020205020404" pitchFamily="49" charset="0"/>
              </a:rPr>
              <a:t> = </a:t>
            </a:r>
            <a:r>
              <a:rPr lang="en-US" altLang="en-US" sz="2000" dirty="0" err="1">
                <a:latin typeface="Courier New" panose="02070309020205020404" pitchFamily="49" charset="0"/>
              </a:rPr>
              <a:t>self.winsA</a:t>
            </a:r>
            <a:r>
              <a:rPr lang="en-US" altLang="en-US" sz="2000" dirty="0">
                <a:latin typeface="Courier New" panose="02070309020205020404" pitchFamily="49" charset="0"/>
              </a:rPr>
              <a:t> + 1</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if b == 0:</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self.shutsA</a:t>
            </a:r>
            <a:r>
              <a:rPr lang="en-US" altLang="en-US" sz="2000" dirty="0">
                <a:latin typeface="Courier New" panose="02070309020205020404" pitchFamily="49" charset="0"/>
              </a:rPr>
              <a:t> = </a:t>
            </a:r>
            <a:r>
              <a:rPr lang="en-US" altLang="en-US" sz="2000" dirty="0" err="1">
                <a:latin typeface="Courier New" panose="02070309020205020404" pitchFamily="49" charset="0"/>
              </a:rPr>
              <a:t>self.shutsA</a:t>
            </a:r>
            <a:r>
              <a:rPr lang="en-US" altLang="en-US" sz="2000" dirty="0">
                <a:latin typeface="Courier New" panose="02070309020205020404" pitchFamily="49" charset="0"/>
              </a:rPr>
              <a:t> + 1</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else:                               # B won the game</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self.winsB</a:t>
            </a:r>
            <a:r>
              <a:rPr lang="en-US" altLang="en-US" sz="2000" dirty="0">
                <a:latin typeface="Courier New" panose="02070309020205020404" pitchFamily="49" charset="0"/>
              </a:rPr>
              <a:t> = </a:t>
            </a:r>
            <a:r>
              <a:rPr lang="en-US" altLang="en-US" sz="2000" dirty="0" err="1">
                <a:latin typeface="Courier New" panose="02070309020205020404" pitchFamily="49" charset="0"/>
              </a:rPr>
              <a:t>self.winsB</a:t>
            </a:r>
            <a:r>
              <a:rPr lang="en-US" altLang="en-US" sz="2000" dirty="0">
                <a:latin typeface="Courier New" panose="02070309020205020404" pitchFamily="49" charset="0"/>
              </a:rPr>
              <a:t> + 1</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if a == 0:</a:t>
            </a:r>
          </a:p>
          <a:p>
            <a:pPr eaLnBrk="1" hangingPunct="1">
              <a:lnSpc>
                <a:spcPct val="80000"/>
              </a:lnSpc>
              <a:buFont typeface="Wingdings" panose="05000000000000000000" pitchFamily="2" charset="2"/>
              <a:buNone/>
            </a:pPr>
            <a:r>
              <a:rPr lang="en-US" altLang="en-US" sz="2000" dirty="0">
                <a:latin typeface="Courier New" panose="02070309020205020404" pitchFamily="49" charset="0"/>
              </a:rPr>
              <a:t>                </a:t>
            </a:r>
            <a:r>
              <a:rPr lang="en-US" altLang="en-US" sz="2000" dirty="0" err="1">
                <a:latin typeface="Courier New" panose="02070309020205020404" pitchFamily="49" charset="0"/>
              </a:rPr>
              <a:t>self.shutsB</a:t>
            </a:r>
            <a:r>
              <a:rPr lang="en-US" altLang="en-US" sz="2000" dirty="0">
                <a:latin typeface="Courier New" panose="02070309020205020404" pitchFamily="49" charset="0"/>
              </a:rPr>
              <a:t> = </a:t>
            </a:r>
            <a:r>
              <a:rPr lang="en-US" altLang="en-US" sz="2000" dirty="0" err="1">
                <a:latin typeface="Courier New" panose="02070309020205020404" pitchFamily="49" charset="0"/>
              </a:rPr>
              <a:t>self.shutsB</a:t>
            </a:r>
            <a:r>
              <a:rPr lang="en-US" altLang="en-US" sz="2000" dirty="0">
                <a:latin typeface="Courier New" panose="02070309020205020404" pitchFamily="49" charset="0"/>
              </a:rPr>
              <a:t> + 1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endParaRPr lang="en-US" altLang="en-US" dirty="0"/>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E569A230-B782-43C2-BB7D-CFCBCCA01C1E}" type="slidenum">
              <a:rPr lang="en-US" altLang="en-US"/>
              <a:pPr eaLnBrk="1" hangingPunct="1"/>
              <a:t>3</a:t>
            </a:fld>
            <a:endParaRPr lang="en-US" altLang="en-US" dirty="0"/>
          </a:p>
        </p:txBody>
      </p:sp>
      <p:sp>
        <p:nvSpPr>
          <p:cNvPr id="6148" name="Rectangle 2"/>
          <p:cNvSpPr>
            <a:spLocks noGrp="1" noChangeArrowheads="1"/>
          </p:cNvSpPr>
          <p:nvPr>
            <p:ph type="title"/>
          </p:nvPr>
        </p:nvSpPr>
        <p:spPr/>
        <p:txBody>
          <a:bodyPr/>
          <a:lstStyle/>
          <a:p>
            <a:pPr eaLnBrk="1" hangingPunct="1"/>
            <a:r>
              <a:rPr lang="en-US" altLang="en-US" dirty="0"/>
              <a:t>The Process of OOD</a:t>
            </a:r>
          </a:p>
        </p:txBody>
      </p:sp>
      <p:sp>
        <p:nvSpPr>
          <p:cNvPr id="6149" name="Rectangle 3"/>
          <p:cNvSpPr>
            <a:spLocks noGrp="1" noChangeArrowheads="1"/>
          </p:cNvSpPr>
          <p:nvPr>
            <p:ph type="body" idx="1"/>
          </p:nvPr>
        </p:nvSpPr>
        <p:spPr/>
        <p:txBody>
          <a:bodyPr/>
          <a:lstStyle/>
          <a:p>
            <a:pPr eaLnBrk="1" hangingPunct="1"/>
            <a:r>
              <a:rPr lang="en-US" altLang="en-US" dirty="0"/>
              <a:t>Most modern computer applications are designed using a data-centered view of computing called object-oriented design (OOD).</a:t>
            </a:r>
          </a:p>
          <a:p>
            <a:pPr eaLnBrk="1" hangingPunct="1"/>
            <a:r>
              <a:rPr lang="en-US" altLang="en-US" dirty="0"/>
              <a:t>The essence of OOD is describing a system in terms of magical black boxes and their interfaces.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4DE26A3-6072-4A11-AFB2-F8BE21609222}" type="slidenum">
              <a:rPr lang="en-US" altLang="en-US"/>
              <a:pPr eaLnBrk="1" hangingPunct="1"/>
              <a:t>30</a:t>
            </a:fld>
            <a:endParaRPr lang="en-US" altLang="en-US"/>
          </a:p>
        </p:txBody>
      </p:sp>
      <p:sp>
        <p:nvSpPr>
          <p:cNvPr id="34820"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SimStats</a:t>
            </a:r>
          </a:p>
        </p:txBody>
      </p:sp>
      <p:sp>
        <p:nvSpPr>
          <p:cNvPr id="34821" name="Rectangle 3"/>
          <p:cNvSpPr>
            <a:spLocks noGrp="1" noChangeArrowheads="1"/>
          </p:cNvSpPr>
          <p:nvPr>
            <p:ph type="body" idx="1"/>
          </p:nvPr>
        </p:nvSpPr>
        <p:spPr/>
        <p:txBody>
          <a:bodyPr/>
          <a:lstStyle/>
          <a:p>
            <a:pPr eaLnBrk="1" hangingPunct="1">
              <a:lnSpc>
                <a:spcPct val="90000"/>
              </a:lnSpc>
            </a:pPr>
            <a:r>
              <a:rPr lang="en-US" altLang="en-US"/>
              <a:t>The only thing left is a method to print out the results.</a:t>
            </a:r>
          </a:p>
          <a:p>
            <a:pPr eaLnBrk="1" hangingPunct="1">
              <a:lnSpc>
                <a:spcPct val="90000"/>
              </a:lnSpc>
            </a:pPr>
            <a:r>
              <a:rPr lang="en-US" altLang="en-US"/>
              <a:t>The method </a:t>
            </a:r>
            <a:r>
              <a:rPr lang="en-US" altLang="en-US">
                <a:latin typeface="Courier New" panose="02070309020205020404" pitchFamily="49" charset="0"/>
              </a:rPr>
              <a:t>printReport</a:t>
            </a:r>
            <a:r>
              <a:rPr lang="en-US" altLang="en-US"/>
              <a:t> will generate a table showing the </a:t>
            </a:r>
          </a:p>
          <a:p>
            <a:pPr lvl="1" eaLnBrk="1" hangingPunct="1">
              <a:lnSpc>
                <a:spcPct val="90000"/>
              </a:lnSpc>
            </a:pPr>
            <a:r>
              <a:rPr lang="en-US" altLang="en-US"/>
              <a:t>wins</a:t>
            </a:r>
          </a:p>
          <a:p>
            <a:pPr lvl="1" eaLnBrk="1" hangingPunct="1">
              <a:lnSpc>
                <a:spcPct val="90000"/>
              </a:lnSpc>
            </a:pPr>
            <a:r>
              <a:rPr lang="en-US" altLang="en-US"/>
              <a:t>win percentage</a:t>
            </a:r>
          </a:p>
          <a:p>
            <a:pPr lvl="1" eaLnBrk="1" hangingPunct="1">
              <a:lnSpc>
                <a:spcPct val="90000"/>
              </a:lnSpc>
            </a:pPr>
            <a:r>
              <a:rPr lang="en-US" altLang="en-US"/>
              <a:t>shutouts</a:t>
            </a:r>
          </a:p>
          <a:p>
            <a:pPr lvl="1" eaLnBrk="1" hangingPunct="1">
              <a:lnSpc>
                <a:spcPct val="90000"/>
              </a:lnSpc>
            </a:pPr>
            <a:r>
              <a:rPr lang="en-US" altLang="en-US"/>
              <a:t>and shutout percentage for each player.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9E2B4C8-707A-4C5C-B68D-A61F81E3C4E0}" type="slidenum">
              <a:rPr lang="en-US" altLang="en-US"/>
              <a:pPr eaLnBrk="1" hangingPunct="1"/>
              <a:t>31</a:t>
            </a:fld>
            <a:endParaRPr lang="en-US" altLang="en-US"/>
          </a:p>
        </p:txBody>
      </p:sp>
      <p:sp>
        <p:nvSpPr>
          <p:cNvPr id="35844"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SimStats</a:t>
            </a:r>
          </a:p>
        </p:txBody>
      </p:sp>
      <p:sp>
        <p:nvSpPr>
          <p:cNvPr id="35845" name="Rectangle 3"/>
          <p:cNvSpPr>
            <a:spLocks noGrp="1" noChangeArrowheads="1"/>
          </p:cNvSpPr>
          <p:nvPr>
            <p:ph type="body" idx="1"/>
          </p:nvPr>
        </p:nvSpPr>
        <p:spPr/>
        <p:txBody>
          <a:bodyPr/>
          <a:lstStyle/>
          <a:p>
            <a:pPr eaLnBrk="1" hangingPunct="1">
              <a:lnSpc>
                <a:spcPct val="90000"/>
              </a:lnSpc>
            </a:pPr>
            <a:r>
              <a:rPr lang="en-US" altLang="en-US" dirty="0"/>
              <a:t>Here</a:t>
            </a:r>
            <a:r>
              <a:rPr lang="en-US" altLang="en-US" dirty="0">
                <a:latin typeface="Times New Roman" panose="02020603050405020304" pitchFamily="18" charset="0"/>
              </a:rPr>
              <a:t>’</a:t>
            </a:r>
            <a:r>
              <a:rPr lang="en-US" altLang="en-US" dirty="0"/>
              <a:t>s sample output:</a:t>
            </a:r>
            <a:br>
              <a:rPr lang="en-US" altLang="en-US" dirty="0"/>
            </a:br>
            <a:r>
              <a:rPr lang="en-US" altLang="en-US" sz="2000" dirty="0">
                <a:latin typeface="Courier New" panose="02070309020205020404" pitchFamily="49" charset="0"/>
              </a:rPr>
              <a:t>Summary of 500 games:</a:t>
            </a:r>
          </a:p>
          <a:p>
            <a:pPr eaLnBrk="1" hangingPunct="1">
              <a:lnSpc>
                <a:spcPct val="90000"/>
              </a:lnSpc>
              <a:buFont typeface="Wingdings" panose="05000000000000000000" pitchFamily="2" charset="2"/>
              <a:buNone/>
            </a:pPr>
            <a:br>
              <a:rPr lang="en-US" altLang="en-US" sz="2000" dirty="0">
                <a:latin typeface="Courier New" panose="02070309020205020404" pitchFamily="49" charset="0"/>
              </a:rPr>
            </a:br>
            <a:r>
              <a:rPr lang="en-US" altLang="en-US" sz="2000" dirty="0">
                <a:latin typeface="Courier New" panose="02070309020205020404" pitchFamily="49" charset="0"/>
              </a:rPr>
              <a:t>          wins (% total)   shutouts (% wins)  </a:t>
            </a:r>
            <a:br>
              <a:rPr lang="en-US" altLang="en-US" sz="2000" dirty="0">
                <a:latin typeface="Courier New" panose="02070309020205020404" pitchFamily="49" charset="0"/>
              </a:rPr>
            </a:b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Player A:   393  78.6%          72  18.3%</a:t>
            </a:r>
            <a:br>
              <a:rPr lang="en-US" altLang="en-US" sz="2000" dirty="0">
                <a:latin typeface="Courier New" panose="02070309020205020404" pitchFamily="49" charset="0"/>
              </a:rPr>
            </a:br>
            <a:r>
              <a:rPr lang="en-US" altLang="en-US" sz="2000" dirty="0">
                <a:latin typeface="Courier New" panose="02070309020205020404" pitchFamily="49" charset="0"/>
              </a:rPr>
              <a:t>Player B:   107  21.4%           8   7.5%</a:t>
            </a:r>
          </a:p>
          <a:p>
            <a:pPr eaLnBrk="1" hangingPunct="1">
              <a:lnSpc>
                <a:spcPct val="90000"/>
              </a:lnSpc>
            </a:pPr>
            <a:r>
              <a:rPr lang="en-US" altLang="en-US" dirty="0"/>
              <a:t>The headings are easy to handle, but printing the output in nice columns is harder. We also need to avoid division by 0 when calculating percentages.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979ACE4-3333-4984-8651-5B04FB5C6589}" type="slidenum">
              <a:rPr lang="en-US" altLang="en-US"/>
              <a:pPr eaLnBrk="1" hangingPunct="1"/>
              <a:t>32</a:t>
            </a:fld>
            <a:endParaRPr lang="en-US" altLang="en-US"/>
          </a:p>
        </p:txBody>
      </p:sp>
      <p:sp>
        <p:nvSpPr>
          <p:cNvPr id="36868"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SimStats</a:t>
            </a:r>
          </a:p>
        </p:txBody>
      </p:sp>
      <p:sp>
        <p:nvSpPr>
          <p:cNvPr id="36869" name="Rectangle 3"/>
          <p:cNvSpPr>
            <a:spLocks noGrp="1" noChangeArrowheads="1"/>
          </p:cNvSpPr>
          <p:nvPr>
            <p:ph type="body" idx="1"/>
          </p:nvPr>
        </p:nvSpPr>
        <p:spPr/>
        <p:txBody>
          <a:bodyPr/>
          <a:lstStyle/>
          <a:p>
            <a:pPr eaLnBrk="1" hangingPunct="1"/>
            <a:r>
              <a:rPr lang="en-US" altLang="en-US"/>
              <a:t>Let</a:t>
            </a:r>
            <a:r>
              <a:rPr lang="en-US" altLang="en-US">
                <a:latin typeface="Times New Roman" panose="02020603050405020304" pitchFamily="18" charset="0"/>
              </a:rPr>
              <a:t>’</a:t>
            </a:r>
            <a:r>
              <a:rPr lang="en-US" altLang="en-US"/>
              <a:t>s move printing the lines of the table into the method </a:t>
            </a:r>
            <a:r>
              <a:rPr lang="en-US" altLang="en-US">
                <a:latin typeface="Courier New" panose="02070309020205020404" pitchFamily="49" charset="0"/>
              </a:rPr>
              <a:t>printLine</a:t>
            </a:r>
            <a:r>
              <a:rPr lang="en-US" altLang="en-US"/>
              <a:t>.</a:t>
            </a:r>
          </a:p>
          <a:p>
            <a:pPr eaLnBrk="1" hangingPunct="1"/>
            <a:r>
              <a:rPr lang="en-US" altLang="en-US"/>
              <a:t>The </a:t>
            </a:r>
            <a:r>
              <a:rPr lang="en-US" altLang="en-US">
                <a:latin typeface="Courier New" panose="02070309020205020404" pitchFamily="49" charset="0"/>
              </a:rPr>
              <a:t>printLine</a:t>
            </a:r>
            <a:r>
              <a:rPr lang="en-US" altLang="en-US"/>
              <a:t> method will need the player label (A or B), number of wins and shutouts, and the total number of games (for calculating percentages).</a:t>
            </a:r>
            <a:endParaRPr lang="en-US" altLang="en-US">
              <a:latin typeface="Courier New" panose="020703090202050204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DAE4B6CA-FF91-49A2-B936-6050013127C5}" type="slidenum">
              <a:rPr lang="en-US" altLang="en-US"/>
              <a:pPr eaLnBrk="1" hangingPunct="1"/>
              <a:t>33</a:t>
            </a:fld>
            <a:endParaRPr lang="en-US" altLang="en-US"/>
          </a:p>
        </p:txBody>
      </p:sp>
      <p:sp>
        <p:nvSpPr>
          <p:cNvPr id="37892"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SimStats</a:t>
            </a:r>
          </a:p>
        </p:txBody>
      </p:sp>
      <p:sp>
        <p:nvSpPr>
          <p:cNvPr id="37893" name="Rectangle 3"/>
          <p:cNvSpPr>
            <a:spLocks noGrp="1" noChangeArrowheads="1"/>
          </p:cNvSpPr>
          <p:nvPr>
            <p:ph type="body" idx="1"/>
          </p:nvPr>
        </p:nvSpPr>
        <p:spPr>
          <a:xfrm>
            <a:off x="1066800" y="2017713"/>
            <a:ext cx="10134600" cy="4114800"/>
          </a:xfrm>
        </p:spPr>
        <p:txBody>
          <a:bodyPr/>
          <a:lstStyle/>
          <a:p>
            <a:pPr marL="0" indent="0" eaLnBrk="1" hangingPunct="1">
              <a:lnSpc>
                <a:spcPct val="80000"/>
              </a:lnSpc>
              <a:buNone/>
            </a:pPr>
            <a:r>
              <a:rPr lang="en-US" altLang="en-US" sz="18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a:t>
            </a:r>
            <a:r>
              <a:rPr lang="en-US" altLang="en-US" sz="2000" dirty="0" err="1">
                <a:latin typeface="Courier New" panose="02070309020205020404" pitchFamily="49" charset="0"/>
              </a:rPr>
              <a:t>printReport</a:t>
            </a:r>
            <a:r>
              <a:rPr lang="en-US" altLang="en-US" sz="2000" dirty="0">
                <a:latin typeface="Courier New" panose="02070309020205020404" pitchFamily="49" charset="0"/>
              </a:rPr>
              <a:t>(self):</a:t>
            </a:r>
            <a:br>
              <a:rPr lang="en-US" altLang="en-US" sz="2000" dirty="0">
                <a:latin typeface="Courier New" panose="02070309020205020404" pitchFamily="49" charset="0"/>
              </a:rPr>
            </a:br>
            <a:r>
              <a:rPr lang="en-US" altLang="en-US" sz="2000" dirty="0">
                <a:latin typeface="Courier New" panose="02070309020205020404" pitchFamily="49" charset="0"/>
              </a:rPr>
              <a:t>     # Print a nicely formatted report</a:t>
            </a:r>
            <a:br>
              <a:rPr lang="en-US" altLang="en-US" sz="2000" dirty="0">
                <a:latin typeface="Courier New" panose="02070309020205020404" pitchFamily="49" charset="0"/>
              </a:rPr>
            </a:br>
            <a:r>
              <a:rPr lang="en-US" altLang="en-US" sz="2000" dirty="0">
                <a:latin typeface="Courier New" panose="02070309020205020404" pitchFamily="49" charset="0"/>
              </a:rPr>
              <a:t>     n = </a:t>
            </a:r>
            <a:r>
              <a:rPr lang="en-US" altLang="en-US" sz="2000" dirty="0" err="1">
                <a:latin typeface="Courier New" panose="02070309020205020404" pitchFamily="49" charset="0"/>
              </a:rPr>
              <a:t>self.winsA</a:t>
            </a:r>
            <a:r>
              <a:rPr lang="en-US" altLang="en-US" sz="2000" dirty="0">
                <a:latin typeface="Courier New" panose="02070309020205020404" pitchFamily="49" charset="0"/>
              </a:rPr>
              <a:t> + </a:t>
            </a:r>
            <a:r>
              <a:rPr lang="en-US" altLang="en-US" sz="2000" dirty="0" err="1">
                <a:latin typeface="Courier New" panose="02070309020205020404" pitchFamily="49" charset="0"/>
              </a:rPr>
              <a:t>self.winsB</a:t>
            </a:r>
            <a:br>
              <a:rPr lang="en-US" altLang="en-US" sz="2000" dirty="0">
                <a:latin typeface="Courier New" panose="02070309020205020404" pitchFamily="49" charset="0"/>
              </a:rPr>
            </a:br>
            <a:r>
              <a:rPr lang="en-US" altLang="en-US" sz="2000" dirty="0">
                <a:latin typeface="Courier New" panose="02070309020205020404" pitchFamily="49" charset="0"/>
              </a:rPr>
              <a:t>     print("Summary of", n , "games:\n")</a:t>
            </a:r>
            <a:br>
              <a:rPr lang="en-US" altLang="en-US" sz="2000" dirty="0">
                <a:latin typeface="Courier New" panose="02070309020205020404" pitchFamily="49" charset="0"/>
              </a:rPr>
            </a:br>
            <a:r>
              <a:rPr lang="en-US" altLang="en-US" sz="2000" dirty="0">
                <a:latin typeface="Courier New" panose="02070309020205020404" pitchFamily="49" charset="0"/>
              </a:rPr>
              <a:t>     print("          wins (% total)   shutouts (% wins) ")</a:t>
            </a:r>
            <a:br>
              <a:rPr lang="en-US" altLang="en-US" sz="2000" dirty="0">
                <a:latin typeface="Courier New" panose="02070309020205020404" pitchFamily="49" charset="0"/>
              </a:rPr>
            </a:br>
            <a:r>
              <a:rPr lang="en-US" altLang="en-US" sz="2000" dirty="0">
                <a:latin typeface="Courier New" panose="02070309020205020404" pitchFamily="49" charset="0"/>
              </a:rPr>
              <a:t>     print("--------------------------------------------")</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self.printLine</a:t>
            </a:r>
            <a:r>
              <a:rPr lang="en-US" altLang="en-US" sz="2000" dirty="0">
                <a:latin typeface="Courier New" panose="02070309020205020404" pitchFamily="49" charset="0"/>
              </a:rPr>
              <a:t>("A", </a:t>
            </a:r>
            <a:r>
              <a:rPr lang="en-US" altLang="en-US" sz="2000" dirty="0" err="1">
                <a:latin typeface="Courier New" panose="02070309020205020404" pitchFamily="49" charset="0"/>
              </a:rPr>
              <a:t>self.winsA</a:t>
            </a:r>
            <a:r>
              <a:rPr lang="en-US" altLang="en-US" sz="2000" dirty="0">
                <a:latin typeface="Courier New" panose="02070309020205020404" pitchFamily="49" charset="0"/>
              </a:rPr>
              <a:t>, </a:t>
            </a:r>
            <a:r>
              <a:rPr lang="en-US" altLang="en-US" sz="2000" dirty="0" err="1">
                <a:latin typeface="Courier New" panose="02070309020205020404" pitchFamily="49" charset="0"/>
              </a:rPr>
              <a:t>self.shutsA</a:t>
            </a:r>
            <a:r>
              <a:rPr lang="en-US" altLang="en-US" sz="2000" dirty="0">
                <a:latin typeface="Courier New" panose="02070309020205020404" pitchFamily="49" charset="0"/>
              </a:rPr>
              <a:t>, n)</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self.printLine</a:t>
            </a:r>
            <a:r>
              <a:rPr lang="en-US" altLang="en-US" sz="2000" dirty="0">
                <a:latin typeface="Courier New" panose="02070309020205020404" pitchFamily="49" charset="0"/>
              </a:rPr>
              <a:t>("B", </a:t>
            </a:r>
            <a:r>
              <a:rPr lang="en-US" altLang="en-US" sz="2000" dirty="0" err="1">
                <a:latin typeface="Courier New" panose="02070309020205020404" pitchFamily="49" charset="0"/>
              </a:rPr>
              <a:t>self.winsB</a:t>
            </a:r>
            <a:r>
              <a:rPr lang="en-US" altLang="en-US" sz="2000" dirty="0">
                <a:latin typeface="Courier New" panose="02070309020205020404" pitchFamily="49" charset="0"/>
              </a:rPr>
              <a:t>, </a:t>
            </a:r>
            <a:r>
              <a:rPr lang="en-US" altLang="en-US" sz="2000" dirty="0" err="1">
                <a:latin typeface="Courier New" panose="02070309020205020404" pitchFamily="49" charset="0"/>
              </a:rPr>
              <a:t>self.shutsB</a:t>
            </a:r>
            <a:r>
              <a:rPr lang="en-US" altLang="en-US" sz="2000" dirty="0">
                <a:latin typeface="Courier New" panose="02070309020205020404" pitchFamily="49" charset="0"/>
              </a:rPr>
              <a:t>, n)</a:t>
            </a:r>
          </a:p>
          <a:p>
            <a:pPr eaLnBrk="1" hangingPunct="1">
              <a:lnSpc>
                <a:spcPct val="80000"/>
              </a:lnSpc>
            </a:pPr>
            <a:r>
              <a:rPr lang="en-US" altLang="en-US" dirty="0"/>
              <a:t>To finish the class, we will implement </a:t>
            </a:r>
            <a:r>
              <a:rPr lang="en-US" altLang="en-US" dirty="0" err="1">
                <a:latin typeface="Courier New" panose="02070309020205020404" pitchFamily="49" charset="0"/>
              </a:rPr>
              <a:t>printLine</a:t>
            </a:r>
            <a:r>
              <a:rPr lang="en-US" altLang="en-US" dirty="0"/>
              <a:t>. This method makes heavy use of string formatting.</a:t>
            </a:r>
          </a:p>
          <a:p>
            <a:pPr eaLnBrk="1" hangingPunct="1">
              <a:lnSpc>
                <a:spcPct val="80000"/>
              </a:lnSpc>
            </a:pPr>
            <a:r>
              <a:rPr lang="en-US" altLang="en-US" dirty="0"/>
              <a:t>You may want to review string formatting in chapter 8.6.</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6BAD4FC-F25F-4A54-BEAF-939EECD297AA}" type="slidenum">
              <a:rPr lang="en-US" altLang="en-US"/>
              <a:pPr eaLnBrk="1" hangingPunct="1"/>
              <a:t>34</a:t>
            </a:fld>
            <a:endParaRPr lang="en-US" altLang="en-US"/>
          </a:p>
        </p:txBody>
      </p:sp>
      <p:sp>
        <p:nvSpPr>
          <p:cNvPr id="38916"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SimStats</a:t>
            </a:r>
          </a:p>
        </p:txBody>
      </p:sp>
      <p:sp>
        <p:nvSpPr>
          <p:cNvPr id="38917" name="Rectangle 3"/>
          <p:cNvSpPr>
            <a:spLocks noGrp="1" noChangeArrowheads="1"/>
          </p:cNvSpPr>
          <p:nvPr>
            <p:ph type="body" idx="1"/>
          </p:nvPr>
        </p:nvSpPr>
        <p:spPr>
          <a:xfrm>
            <a:off x="1828800" y="2017713"/>
            <a:ext cx="8650288" cy="4114800"/>
          </a:xfrm>
        </p:spPr>
        <p:txBody>
          <a:bodyPr/>
          <a:lstStyle/>
          <a:p>
            <a:pPr marL="0" indent="0" eaLnBrk="1" hangingPunct="1">
              <a:lnSpc>
                <a:spcPct val="80000"/>
              </a:lnSpc>
              <a:buNone/>
            </a:pPr>
            <a:r>
              <a:rPr lang="en-US" altLang="en-US" sz="2000" dirty="0">
                <a:latin typeface="Courier New" panose="02070309020205020404" pitchFamily="49" charset="0"/>
              </a:rPr>
              <a:t> def </a:t>
            </a:r>
            <a:r>
              <a:rPr lang="en-US" altLang="en-US" sz="2000" dirty="0" err="1">
                <a:latin typeface="Courier New" panose="02070309020205020404" pitchFamily="49" charset="0"/>
              </a:rPr>
              <a:t>printLine</a:t>
            </a:r>
            <a:r>
              <a:rPr lang="en-US" altLang="en-US" sz="2000" dirty="0">
                <a:latin typeface="Courier New" panose="02070309020205020404" pitchFamily="49" charset="0"/>
              </a:rPr>
              <a:t>(self, label, wins, shuts, n):</a:t>
            </a:r>
            <a:br>
              <a:rPr lang="en-US" altLang="en-US" sz="2000" dirty="0">
                <a:latin typeface="Courier New" panose="02070309020205020404" pitchFamily="49" charset="0"/>
              </a:rPr>
            </a:br>
            <a:r>
              <a:rPr lang="en-US" altLang="en-US" sz="2000" dirty="0">
                <a:latin typeface="Courier New" panose="02070309020205020404" pitchFamily="49" charset="0"/>
              </a:rPr>
              <a:t>     if wins &gt; 0:        # Avoid division by zero!</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shutStr</a:t>
            </a:r>
            <a:r>
              <a:rPr lang="en-US" altLang="en-US" sz="2000" dirty="0">
                <a:latin typeface="Courier New" panose="02070309020205020404" pitchFamily="49" charset="0"/>
              </a:rPr>
              <a:t> = f"{shuts/wins:6.1%}</a:t>
            </a:r>
            <a:br>
              <a:rPr lang="en-US" altLang="en-US" sz="2000" dirty="0">
                <a:latin typeface="Courier New" panose="02070309020205020404" pitchFamily="49" charset="0"/>
              </a:rPr>
            </a:br>
            <a:r>
              <a:rPr lang="en-US" altLang="en-US" sz="2000" dirty="0">
                <a:latin typeface="Courier New" panose="02070309020205020404" pitchFamily="49" charset="0"/>
              </a:rPr>
              <a:t>     else:</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shutStr</a:t>
            </a:r>
            <a:r>
              <a:rPr lang="en-US" altLang="en-US" sz="2000" dirty="0">
                <a:latin typeface="Courier New" panose="02070309020205020404" pitchFamily="49" charset="0"/>
              </a:rPr>
              <a:t> = "------"</a:t>
            </a:r>
            <a:br>
              <a:rPr lang="en-US" altLang="en-US" sz="2000" dirty="0">
                <a:latin typeface="Courier New" panose="02070309020205020404" pitchFamily="49" charset="0"/>
              </a:rPr>
            </a:br>
            <a:r>
              <a:rPr lang="en-US" altLang="en-US" sz="2000" dirty="0">
                <a:latin typeface="Courier New" panose="02070309020205020404" pitchFamily="49" charset="0"/>
              </a:rPr>
              <a:t>     print(</a:t>
            </a:r>
            <a:r>
              <a:rPr lang="en-US" altLang="en-US" sz="2000" dirty="0" err="1">
                <a:latin typeface="Courier New" panose="02070309020205020404" pitchFamily="49" charset="0"/>
              </a:rPr>
              <a:t>f"Player</a:t>
            </a:r>
            <a:r>
              <a:rPr lang="en-US" altLang="en-US" sz="2000" dirty="0">
                <a:latin typeface="Courier New" panose="02070309020205020404" pitchFamily="49" charset="0"/>
              </a:rPr>
              <a:t> {label}:", end ="")</a:t>
            </a:r>
          </a:p>
          <a:p>
            <a:pPr marL="0" indent="0" eaLnBrk="1" hangingPunct="1">
              <a:lnSpc>
                <a:spcPct val="80000"/>
              </a:lnSpc>
              <a:buNone/>
            </a:pPr>
            <a:r>
              <a:rPr lang="en-US" altLang="en-US" sz="2000" dirty="0">
                <a:latin typeface="Courier New" panose="02070309020205020404" pitchFamily="49" charset="0"/>
              </a:rPr>
              <a:t>     print(f"{wins:5} ({wins/n:6.1%})", end="")</a:t>
            </a:r>
          </a:p>
          <a:p>
            <a:pPr marL="0" indent="0" eaLnBrk="1" hangingPunct="1">
              <a:lnSpc>
                <a:spcPct val="80000"/>
              </a:lnSpc>
              <a:buNone/>
            </a:pPr>
            <a:r>
              <a:rPr lang="en-US" altLang="en-US" sz="2000" dirty="0">
                <a:latin typeface="Courier New" panose="02070309020205020404" pitchFamily="49" charset="0"/>
              </a:rPr>
              <a:t>     print(f"{shuts:9} ({</a:t>
            </a:r>
            <a:r>
              <a:rPr lang="en-US" altLang="en-US" sz="2000" dirty="0" err="1">
                <a:latin typeface="Courier New" panose="02070309020205020404" pitchFamily="49" charset="0"/>
              </a:rPr>
              <a:t>shutStr</a:t>
            </a:r>
            <a:r>
              <a:rPr lang="en-US" altLang="en-US" sz="2000" dirty="0">
                <a:latin typeface="Courier New" panose="02070309020205020404" pitchFamily="49" charset="0"/>
              </a:rPr>
              <a:t>})")</a:t>
            </a:r>
          </a:p>
          <a:p>
            <a:pPr eaLnBrk="1" hangingPunct="1">
              <a:lnSpc>
                <a:spcPct val="80000"/>
              </a:lnSpc>
            </a:pPr>
            <a:r>
              <a:rPr lang="en-US" altLang="en-US" dirty="0"/>
              <a:t>The </a:t>
            </a:r>
            <a:r>
              <a:rPr lang="en-US" altLang="en-US" dirty="0">
                <a:latin typeface="Courier New" panose="02070309020205020404" pitchFamily="49" charset="0"/>
              </a:rPr>
              <a:t>if</a:t>
            </a:r>
            <a:r>
              <a:rPr lang="en-US" altLang="en-US" dirty="0"/>
              <a:t> ensures we don’t divide by 0.</a:t>
            </a:r>
          </a:p>
          <a:p>
            <a:pPr eaLnBrk="1" hangingPunct="1">
              <a:lnSpc>
                <a:spcPct val="80000"/>
              </a:lnSpc>
            </a:pPr>
            <a:r>
              <a:rPr lang="en-US" altLang="en-US" dirty="0"/>
              <a:t>The output has been split into three parts using </a:t>
            </a:r>
            <a:r>
              <a:rPr lang="en-US" altLang="en-US" sz="3200" dirty="0">
                <a:latin typeface="Courier New" panose="02070309020205020404" pitchFamily="49" charset="0"/>
              </a:rPr>
              <a:t>end ="".</a:t>
            </a:r>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90F248C-8C81-484C-841C-9CEB2D3C79AD}" type="slidenum">
              <a:rPr lang="en-US" altLang="en-US"/>
              <a:pPr eaLnBrk="1" hangingPunct="1"/>
              <a:t>35</a:t>
            </a:fld>
            <a:endParaRPr lang="en-US" altLang="en-US"/>
          </a:p>
        </p:txBody>
      </p:sp>
      <p:sp>
        <p:nvSpPr>
          <p:cNvPr id="39940"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RBallGame</a:t>
            </a:r>
          </a:p>
        </p:txBody>
      </p:sp>
      <p:sp>
        <p:nvSpPr>
          <p:cNvPr id="39941" name="Rectangle 3"/>
          <p:cNvSpPr>
            <a:spLocks noGrp="1" noChangeArrowheads="1"/>
          </p:cNvSpPr>
          <p:nvPr>
            <p:ph type="body" idx="1"/>
          </p:nvPr>
        </p:nvSpPr>
        <p:spPr/>
        <p:txBody>
          <a:bodyPr/>
          <a:lstStyle/>
          <a:p>
            <a:pPr eaLnBrk="1" hangingPunct="1"/>
            <a:r>
              <a:rPr lang="en-US" altLang="en-US"/>
              <a:t>This class needs a constructor that accepts two probabilities as parameters, a </a:t>
            </a:r>
            <a:r>
              <a:rPr lang="en-US" altLang="en-US">
                <a:latin typeface="Courier New" panose="02070309020205020404" pitchFamily="49" charset="0"/>
              </a:rPr>
              <a:t>play</a:t>
            </a:r>
            <a:r>
              <a:rPr lang="en-US" altLang="en-US"/>
              <a:t> method that plays the game, and a </a:t>
            </a:r>
            <a:r>
              <a:rPr lang="en-US" altLang="en-US">
                <a:latin typeface="Courier New" panose="02070309020205020404" pitchFamily="49" charset="0"/>
              </a:rPr>
              <a:t>getScores</a:t>
            </a:r>
            <a:r>
              <a:rPr lang="en-US" altLang="en-US"/>
              <a:t> method that reports the scores.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54366309-1DA5-478A-97BC-53F7F8BD6AE2}" type="slidenum">
              <a:rPr lang="en-US" altLang="en-US"/>
              <a:pPr eaLnBrk="1" hangingPunct="1"/>
              <a:t>36</a:t>
            </a:fld>
            <a:endParaRPr lang="en-US" altLang="en-US"/>
          </a:p>
        </p:txBody>
      </p:sp>
      <p:sp>
        <p:nvSpPr>
          <p:cNvPr id="40964"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RBallGame</a:t>
            </a:r>
          </a:p>
        </p:txBody>
      </p:sp>
      <p:sp>
        <p:nvSpPr>
          <p:cNvPr id="40965" name="Rectangle 3"/>
          <p:cNvSpPr>
            <a:spLocks noGrp="1" noChangeArrowheads="1"/>
          </p:cNvSpPr>
          <p:nvPr>
            <p:ph type="body" idx="1"/>
          </p:nvPr>
        </p:nvSpPr>
        <p:spPr/>
        <p:txBody>
          <a:bodyPr/>
          <a:lstStyle/>
          <a:p>
            <a:pPr eaLnBrk="1" hangingPunct="1"/>
            <a:r>
              <a:rPr lang="en-US" altLang="en-US" sz="2800"/>
              <a:t>What will a racquetball game need to know?</a:t>
            </a:r>
          </a:p>
          <a:p>
            <a:pPr lvl="1" eaLnBrk="1" hangingPunct="1"/>
            <a:r>
              <a:rPr lang="en-US" altLang="en-US" sz="2400"/>
              <a:t>To play the game, we need to know</a:t>
            </a:r>
          </a:p>
          <a:p>
            <a:pPr lvl="2" eaLnBrk="1" hangingPunct="1"/>
            <a:r>
              <a:rPr lang="en-US" altLang="en-US" sz="2000"/>
              <a:t>The probability for each player</a:t>
            </a:r>
          </a:p>
          <a:p>
            <a:pPr lvl="2" eaLnBrk="1" hangingPunct="1"/>
            <a:r>
              <a:rPr lang="en-US" altLang="en-US" sz="2000"/>
              <a:t>The score for each player</a:t>
            </a:r>
          </a:p>
          <a:p>
            <a:pPr lvl="2" eaLnBrk="1" hangingPunct="1"/>
            <a:r>
              <a:rPr lang="en-US" altLang="en-US" sz="2000"/>
              <a:t>Which player is serving</a:t>
            </a:r>
          </a:p>
          <a:p>
            <a:pPr lvl="1" eaLnBrk="1" hangingPunct="1"/>
            <a:r>
              <a:rPr lang="en-US" altLang="en-US" sz="2400"/>
              <a:t>The probability and score are more related to a particular </a:t>
            </a:r>
            <a:r>
              <a:rPr lang="en-US" altLang="en-US" sz="2400" i="1"/>
              <a:t>player</a:t>
            </a:r>
            <a:r>
              <a:rPr lang="en-US" altLang="en-US" sz="2400"/>
              <a:t>, while the server is a property of the </a:t>
            </a:r>
            <a:r>
              <a:rPr lang="en-US" altLang="en-US" sz="2400" i="1"/>
              <a:t>game</a:t>
            </a:r>
            <a:r>
              <a:rPr lang="en-US" altLang="en-US" sz="2400"/>
              <a:t> between the two players.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F8986BD-3127-4CAB-B187-94EDD451B4A2}" type="slidenum">
              <a:rPr lang="en-US" altLang="en-US"/>
              <a:pPr eaLnBrk="1" hangingPunct="1"/>
              <a:t>37</a:t>
            </a:fld>
            <a:endParaRPr lang="en-US" altLang="en-US"/>
          </a:p>
        </p:txBody>
      </p:sp>
      <p:sp>
        <p:nvSpPr>
          <p:cNvPr id="41988"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RBallGame</a:t>
            </a:r>
          </a:p>
        </p:txBody>
      </p:sp>
      <p:sp>
        <p:nvSpPr>
          <p:cNvPr id="41989" name="Rectangle 3"/>
          <p:cNvSpPr>
            <a:spLocks noGrp="1" noChangeArrowheads="1"/>
          </p:cNvSpPr>
          <p:nvPr>
            <p:ph type="body" idx="1"/>
          </p:nvPr>
        </p:nvSpPr>
        <p:spPr/>
        <p:txBody>
          <a:bodyPr/>
          <a:lstStyle/>
          <a:p>
            <a:pPr lvl="1" eaLnBrk="1" hangingPunct="1"/>
            <a:r>
              <a:rPr lang="en-US" altLang="en-US"/>
              <a:t>So, a game needs to know who the players are</a:t>
            </a:r>
          </a:p>
          <a:p>
            <a:pPr lvl="2" eaLnBrk="1" hangingPunct="1"/>
            <a:r>
              <a:rPr lang="en-US" altLang="en-US"/>
              <a:t>The players themselves could be objects that know their probability and score</a:t>
            </a:r>
          </a:p>
          <a:p>
            <a:pPr lvl="1" eaLnBrk="1" hangingPunct="1"/>
            <a:r>
              <a:rPr lang="en-US" altLang="en-US"/>
              <a:t>and which is serving.</a:t>
            </a:r>
          </a:p>
          <a:p>
            <a:pPr eaLnBrk="1" hangingPunct="1"/>
            <a:r>
              <a:rPr lang="en-US" altLang="en-US"/>
              <a:t>If the players are objects, then we need a class to define their behavior. Let</a:t>
            </a:r>
            <a:r>
              <a:rPr lang="en-US" altLang="en-US">
                <a:latin typeface="Times New Roman" panose="02020603050405020304" pitchFamily="18" charset="0"/>
              </a:rPr>
              <a:t>’</a:t>
            </a:r>
            <a:r>
              <a:rPr lang="en-US" altLang="en-US"/>
              <a:t>s call it </a:t>
            </a:r>
            <a:r>
              <a:rPr lang="en-US" altLang="en-US">
                <a:latin typeface="Courier New" panose="02070309020205020404" pitchFamily="49" charset="0"/>
              </a:rPr>
              <a:t>Player</a:t>
            </a:r>
            <a:r>
              <a:rPr lang="en-US" altLang="en-US"/>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CDA4A46-35C7-4EE2-9063-FB87BC141264}" type="slidenum">
              <a:rPr lang="en-US" altLang="en-US"/>
              <a:pPr eaLnBrk="1" hangingPunct="1"/>
              <a:t>38</a:t>
            </a:fld>
            <a:endParaRPr lang="en-US" altLang="en-US"/>
          </a:p>
        </p:txBody>
      </p:sp>
      <p:sp>
        <p:nvSpPr>
          <p:cNvPr id="43012"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RBallGame</a:t>
            </a:r>
          </a:p>
        </p:txBody>
      </p:sp>
      <p:sp>
        <p:nvSpPr>
          <p:cNvPr id="43013" name="Rectangle 3"/>
          <p:cNvSpPr>
            <a:spLocks noGrp="1" noChangeArrowheads="1"/>
          </p:cNvSpPr>
          <p:nvPr>
            <p:ph type="body" idx="1"/>
          </p:nvPr>
        </p:nvSpPr>
        <p:spPr/>
        <p:txBody>
          <a:bodyPr/>
          <a:lstStyle/>
          <a:p>
            <a:pPr eaLnBrk="1" hangingPunct="1"/>
            <a:r>
              <a:rPr lang="en-US" altLang="en-US"/>
              <a:t>The </a:t>
            </a:r>
            <a:r>
              <a:rPr lang="en-US" altLang="en-US">
                <a:latin typeface="Courier New" panose="02070309020205020404" pitchFamily="49" charset="0"/>
              </a:rPr>
              <a:t>Player</a:t>
            </a:r>
            <a:r>
              <a:rPr lang="en-US" altLang="en-US"/>
              <a:t> object will keep track of a player’s probability and score.</a:t>
            </a:r>
          </a:p>
          <a:p>
            <a:pPr eaLnBrk="1" hangingPunct="1"/>
            <a:r>
              <a:rPr lang="en-US" altLang="en-US"/>
              <a:t>When a </a:t>
            </a:r>
            <a:r>
              <a:rPr lang="en-US" altLang="en-US">
                <a:latin typeface="Courier New" panose="02070309020205020404" pitchFamily="49" charset="0"/>
              </a:rPr>
              <a:t>Player</a:t>
            </a:r>
            <a:r>
              <a:rPr lang="en-US" altLang="en-US"/>
              <a:t> is initialized, the probability will be passed as a parameter. Its score will be set to 0.</a:t>
            </a:r>
          </a:p>
          <a:p>
            <a:pPr eaLnBrk="1" hangingPunct="1"/>
            <a:r>
              <a:rPr lang="en-US" altLang="en-US"/>
              <a:t>Let’s develop </a:t>
            </a:r>
            <a:r>
              <a:rPr lang="en-US" altLang="en-US">
                <a:latin typeface="Courier New" panose="02070309020205020404" pitchFamily="49" charset="0"/>
              </a:rPr>
              <a:t>Player </a:t>
            </a:r>
            <a:r>
              <a:rPr lang="en-US" altLang="en-US"/>
              <a:t>as we work on </a:t>
            </a:r>
            <a:r>
              <a:rPr lang="en-US" altLang="en-US">
                <a:latin typeface="Courier New" panose="02070309020205020404" pitchFamily="49" charset="0"/>
              </a:rPr>
              <a:t>RBallGame</a:t>
            </a:r>
            <a:r>
              <a:rPr lang="en-US" altLang="en-US"/>
              <a:t>.</a:t>
            </a:r>
            <a:endParaRPr lang="en-US" altLang="en-US">
              <a:latin typeface="Courier New" panose="02070309020205020404" pitchFamily="49"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BEF485F-52D5-4318-BDD6-760E1D883942}" type="slidenum">
              <a:rPr lang="en-US" altLang="en-US"/>
              <a:pPr eaLnBrk="1" hangingPunct="1"/>
              <a:t>39</a:t>
            </a:fld>
            <a:endParaRPr lang="en-US" altLang="en-US"/>
          </a:p>
        </p:txBody>
      </p:sp>
      <p:sp>
        <p:nvSpPr>
          <p:cNvPr id="44036"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RBallGame</a:t>
            </a:r>
            <a:endParaRPr lang="en-US" altLang="en-US"/>
          </a:p>
        </p:txBody>
      </p:sp>
      <p:sp>
        <p:nvSpPr>
          <p:cNvPr id="44037" name="Rectangle 3"/>
          <p:cNvSpPr>
            <a:spLocks noGrp="1" noChangeArrowheads="1"/>
          </p:cNvSpPr>
          <p:nvPr>
            <p:ph type="body" idx="1"/>
          </p:nvPr>
        </p:nvSpPr>
        <p:spPr>
          <a:xfrm>
            <a:off x="533400" y="1981200"/>
            <a:ext cx="10896600" cy="4114800"/>
          </a:xfrm>
        </p:spPr>
        <p:txBody>
          <a:bodyPr/>
          <a:lstStyle/>
          <a:p>
            <a:pPr eaLnBrk="1" hangingPunct="1"/>
            <a:r>
              <a:rPr lang="en-US" altLang="en-US" dirty="0"/>
              <a:t>The game will need instance variables for the two players, and another variable to keep track of which player has service.</a:t>
            </a:r>
            <a:br>
              <a:rPr lang="en-US" altLang="en-US" dirty="0"/>
            </a:br>
            <a:endParaRPr lang="en-US" altLang="en-US" dirty="0"/>
          </a:p>
          <a:p>
            <a:pPr marL="0" indent="0" eaLnBrk="1" hangingPunct="1">
              <a:buNone/>
            </a:pPr>
            <a:r>
              <a:rPr lang="en-US" altLang="en-US" sz="2000" dirty="0">
                <a:latin typeface="Courier New" panose="02070309020205020404" pitchFamily="49" charset="0"/>
              </a:rPr>
              <a:t>class </a:t>
            </a:r>
            <a:r>
              <a:rPr lang="en-US" altLang="en-US" sz="2000" dirty="0" err="1">
                <a:latin typeface="Courier New" panose="02070309020205020404" pitchFamily="49" charset="0"/>
              </a:rPr>
              <a:t>RBallGame</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__</a:t>
            </a:r>
            <a:r>
              <a:rPr lang="en-US" altLang="en-US" sz="2000" dirty="0" err="1">
                <a:latin typeface="Courier New" panose="02070309020205020404" pitchFamily="49" charset="0"/>
              </a:rPr>
              <a:t>init</a:t>
            </a:r>
            <a:r>
              <a:rPr lang="en-US" altLang="en-US" sz="2000" dirty="0">
                <a:latin typeface="Courier New" panose="02070309020205020404" pitchFamily="49" charset="0"/>
              </a:rPr>
              <a:t>__(self, </a:t>
            </a:r>
            <a:r>
              <a:rPr lang="en-US" altLang="en-US" sz="2000" dirty="0" err="1">
                <a:latin typeface="Courier New" panose="02070309020205020404" pitchFamily="49" charset="0"/>
              </a:rPr>
              <a:t>probA</a:t>
            </a:r>
            <a:r>
              <a:rPr lang="en-US" altLang="en-US" sz="2000" dirty="0">
                <a:latin typeface="Courier New" panose="02070309020205020404" pitchFamily="49" charset="0"/>
              </a:rPr>
              <a:t>, </a:t>
            </a:r>
            <a:r>
              <a:rPr lang="en-US" altLang="en-US" sz="2000" dirty="0" err="1">
                <a:latin typeface="Courier New" panose="02070309020205020404" pitchFamily="49" charset="0"/>
              </a:rPr>
              <a:t>probB</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 Create a new game having players with the given probs.</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self.playerA</a:t>
            </a:r>
            <a:r>
              <a:rPr lang="en-US" altLang="en-US" sz="2000" dirty="0">
                <a:latin typeface="Courier New" panose="02070309020205020404" pitchFamily="49" charset="0"/>
              </a:rPr>
              <a:t> = Player(</a:t>
            </a:r>
            <a:r>
              <a:rPr lang="en-US" altLang="en-US" sz="2000" dirty="0" err="1">
                <a:latin typeface="Courier New" panose="02070309020205020404" pitchFamily="49" charset="0"/>
              </a:rPr>
              <a:t>probA</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self.playerB</a:t>
            </a:r>
            <a:r>
              <a:rPr lang="en-US" altLang="en-US" sz="2000" dirty="0">
                <a:latin typeface="Courier New" panose="02070309020205020404" pitchFamily="49" charset="0"/>
              </a:rPr>
              <a:t> = Player(</a:t>
            </a:r>
            <a:r>
              <a:rPr lang="en-US" altLang="en-US" sz="2000" dirty="0" err="1">
                <a:latin typeface="Courier New" panose="02070309020205020404" pitchFamily="49" charset="0"/>
              </a:rPr>
              <a:t>probB</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a:t>
            </a:r>
            <a:r>
              <a:rPr lang="en-US" altLang="en-US" sz="2000" dirty="0" err="1">
                <a:latin typeface="Courier New" panose="02070309020205020404" pitchFamily="49" charset="0"/>
              </a:rPr>
              <a:t>self.server</a:t>
            </a:r>
            <a:r>
              <a:rPr lang="en-US" altLang="en-US" sz="2000" dirty="0">
                <a:latin typeface="Courier New" panose="02070309020205020404" pitchFamily="49" charset="0"/>
              </a:rPr>
              <a:t> = </a:t>
            </a:r>
            <a:r>
              <a:rPr lang="en-US" altLang="en-US" sz="2000" dirty="0" err="1">
                <a:latin typeface="Courier New" panose="02070309020205020404" pitchFamily="49" charset="0"/>
              </a:rPr>
              <a:t>self.playerA</a:t>
            </a:r>
            <a:r>
              <a:rPr lang="en-US" altLang="en-US" sz="2000" dirty="0">
                <a:latin typeface="Courier New" panose="02070309020205020404" pitchFamily="49" charset="0"/>
              </a:rPr>
              <a:t>  # Player A always serves first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endParaRPr lang="en-US" altLang="en-US" dirty="0"/>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F57CF69-BDF0-4CD3-B026-07E300D8A77A}" type="slidenum">
              <a:rPr lang="en-US" altLang="en-US"/>
              <a:pPr eaLnBrk="1" hangingPunct="1"/>
              <a:t>4</a:t>
            </a:fld>
            <a:endParaRPr lang="en-US" altLang="en-US" dirty="0"/>
          </a:p>
        </p:txBody>
      </p:sp>
      <p:sp>
        <p:nvSpPr>
          <p:cNvPr id="7172" name="Rectangle 2"/>
          <p:cNvSpPr>
            <a:spLocks noGrp="1" noChangeArrowheads="1"/>
          </p:cNvSpPr>
          <p:nvPr>
            <p:ph type="title"/>
          </p:nvPr>
        </p:nvSpPr>
        <p:spPr/>
        <p:txBody>
          <a:bodyPr/>
          <a:lstStyle/>
          <a:p>
            <a:pPr eaLnBrk="1" hangingPunct="1"/>
            <a:r>
              <a:rPr lang="en-US" altLang="en-US" dirty="0"/>
              <a:t>The Process of OOD</a:t>
            </a:r>
          </a:p>
        </p:txBody>
      </p:sp>
      <p:sp>
        <p:nvSpPr>
          <p:cNvPr id="7173" name="Rectangle 3"/>
          <p:cNvSpPr>
            <a:spLocks noGrp="1" noChangeArrowheads="1"/>
          </p:cNvSpPr>
          <p:nvPr>
            <p:ph type="body" idx="1"/>
          </p:nvPr>
        </p:nvSpPr>
        <p:spPr/>
        <p:txBody>
          <a:bodyPr/>
          <a:lstStyle/>
          <a:p>
            <a:pPr eaLnBrk="1" hangingPunct="1"/>
            <a:r>
              <a:rPr lang="en-US" altLang="en-US" sz="2800" dirty="0"/>
              <a:t>Each component provides a service or set of services through its interface. </a:t>
            </a:r>
          </a:p>
          <a:p>
            <a:pPr eaLnBrk="1" hangingPunct="1"/>
            <a:r>
              <a:rPr lang="en-US" altLang="en-US" sz="2800" dirty="0"/>
              <a:t>Other components are users or </a:t>
            </a:r>
            <a:r>
              <a:rPr lang="en-US" altLang="en-US" sz="2800" i="1" dirty="0"/>
              <a:t>clients</a:t>
            </a:r>
            <a:r>
              <a:rPr lang="en-US" altLang="en-US" sz="2800" dirty="0"/>
              <a:t> of the services.</a:t>
            </a:r>
          </a:p>
          <a:p>
            <a:pPr eaLnBrk="1" hangingPunct="1"/>
            <a:r>
              <a:rPr lang="en-US" altLang="en-US" sz="2800" dirty="0"/>
              <a:t>A client only needs to understand the interface of a service </a:t>
            </a:r>
            <a:r>
              <a:rPr lang="en-US" altLang="en-US" sz="2800" dirty="0">
                <a:latin typeface="Times New Roman" panose="02020603050405020304" pitchFamily="18" charset="0"/>
              </a:rPr>
              <a:t>–</a:t>
            </a:r>
            <a:r>
              <a:rPr lang="en-US" altLang="en-US" sz="2800" dirty="0"/>
              <a:t> implementation details are not important; they may be changed and shouldn</a:t>
            </a:r>
            <a:r>
              <a:rPr lang="en-US" altLang="en-US" sz="2800" dirty="0">
                <a:latin typeface="Times New Roman" panose="02020603050405020304" pitchFamily="18" charset="0"/>
              </a:rPr>
              <a:t>’</a:t>
            </a:r>
            <a:r>
              <a:rPr lang="en-US" altLang="en-US" sz="2800" dirty="0"/>
              <a:t>t affect the client at all!</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4505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AF9774D3-11BE-40AD-86E1-6D59DC45A7FB}" type="slidenum">
              <a:rPr lang="en-US" altLang="en-US"/>
              <a:pPr eaLnBrk="1" hangingPunct="1"/>
              <a:t>40</a:t>
            </a:fld>
            <a:endParaRPr lang="en-US" altLang="en-US"/>
          </a:p>
        </p:txBody>
      </p:sp>
      <p:sp>
        <p:nvSpPr>
          <p:cNvPr id="45060"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RBallGame</a:t>
            </a:r>
          </a:p>
        </p:txBody>
      </p:sp>
      <p:sp>
        <p:nvSpPr>
          <p:cNvPr id="45061" name="Rectangle 3"/>
          <p:cNvSpPr>
            <a:spLocks noGrp="1" noChangeArrowheads="1"/>
          </p:cNvSpPr>
          <p:nvPr>
            <p:ph type="body" sz="half" idx="1"/>
          </p:nvPr>
        </p:nvSpPr>
        <p:spPr>
          <a:xfrm>
            <a:off x="1610474" y="2209800"/>
            <a:ext cx="4724400" cy="4114800"/>
          </a:xfrm>
        </p:spPr>
        <p:txBody>
          <a:bodyPr/>
          <a:lstStyle/>
          <a:p>
            <a:pPr eaLnBrk="1" hangingPunct="1"/>
            <a:r>
              <a:rPr lang="en-US" altLang="en-US" sz="2800" dirty="0"/>
              <a:t>Suppose we create an instance of </a:t>
            </a:r>
            <a:r>
              <a:rPr lang="en-US" altLang="en-US" sz="2800" dirty="0" err="1">
                <a:latin typeface="Courier New" panose="02070309020205020404" pitchFamily="49" charset="0"/>
              </a:rPr>
              <a:t>RBallGame</a:t>
            </a:r>
            <a:r>
              <a:rPr lang="en-US" altLang="en-US" sz="2800" dirty="0"/>
              <a:t> like this:</a:t>
            </a:r>
            <a:br>
              <a:rPr lang="en-US" altLang="en-US" sz="2800" dirty="0"/>
            </a:br>
            <a:r>
              <a:rPr lang="en-US" altLang="en-US" sz="2000" dirty="0" err="1">
                <a:latin typeface="Courier New" panose="02070309020205020404" pitchFamily="49" charset="0"/>
              </a:rPr>
              <a:t>theGame</a:t>
            </a:r>
            <a:r>
              <a:rPr lang="en-US" altLang="en-US" sz="2000" dirty="0">
                <a:latin typeface="Courier New" panose="02070309020205020404" pitchFamily="49" charset="0"/>
              </a:rPr>
              <a:t> = </a:t>
            </a:r>
            <a:r>
              <a:rPr lang="en-US" altLang="en-US" sz="2000" dirty="0" err="1">
                <a:latin typeface="Courier New" panose="02070309020205020404" pitchFamily="49" charset="0"/>
              </a:rPr>
              <a:t>RBallGame</a:t>
            </a:r>
            <a:r>
              <a:rPr lang="en-US" altLang="en-US" sz="2000" dirty="0">
                <a:latin typeface="Courier New" panose="02070309020205020404" pitchFamily="49" charset="0"/>
              </a:rPr>
              <a:t>(.6, .5)</a:t>
            </a:r>
          </a:p>
        </p:txBody>
      </p:sp>
      <p:pic>
        <p:nvPicPr>
          <p:cNvPr id="3" name="Picture 2"/>
          <p:cNvPicPr>
            <a:picLocks noChangeAspect="1"/>
          </p:cNvPicPr>
          <p:nvPr/>
        </p:nvPicPr>
        <p:blipFill>
          <a:blip r:embed="rId2"/>
          <a:stretch>
            <a:fillRect/>
          </a:stretch>
        </p:blipFill>
        <p:spPr>
          <a:xfrm>
            <a:off x="6230998" y="2209800"/>
            <a:ext cx="4290060" cy="37338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3A6DFC9E-96CE-4AD8-90D0-72B14B37C146}" type="slidenum">
              <a:rPr lang="en-US" altLang="en-US"/>
              <a:pPr eaLnBrk="1" hangingPunct="1"/>
              <a:t>41</a:t>
            </a:fld>
            <a:endParaRPr lang="en-US" altLang="en-US"/>
          </a:p>
        </p:txBody>
      </p:sp>
      <p:sp>
        <p:nvSpPr>
          <p:cNvPr id="46084"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RBallGame</a:t>
            </a:r>
          </a:p>
        </p:txBody>
      </p:sp>
      <p:sp>
        <p:nvSpPr>
          <p:cNvPr id="46085" name="Rectangle 3"/>
          <p:cNvSpPr>
            <a:spLocks noGrp="1" noChangeArrowheads="1"/>
          </p:cNvSpPr>
          <p:nvPr>
            <p:ph type="body" idx="1"/>
          </p:nvPr>
        </p:nvSpPr>
        <p:spPr/>
        <p:txBody>
          <a:bodyPr/>
          <a:lstStyle/>
          <a:p>
            <a:pPr eaLnBrk="1" hangingPunct="1">
              <a:lnSpc>
                <a:spcPct val="90000"/>
              </a:lnSpc>
            </a:pPr>
            <a:r>
              <a:rPr lang="en-US" altLang="en-US" dirty="0"/>
              <a:t>Our next step is to code how to play the game!</a:t>
            </a:r>
          </a:p>
          <a:p>
            <a:pPr eaLnBrk="1" hangingPunct="1">
              <a:lnSpc>
                <a:spcPct val="90000"/>
              </a:lnSpc>
            </a:pPr>
            <a:r>
              <a:rPr lang="en-US" altLang="en-US" dirty="0"/>
              <a:t>In chapter 11 we developed an algorithm that continues to serve rallies and awards points or changes service as appropriate until the game is over.</a:t>
            </a:r>
          </a:p>
          <a:p>
            <a:pPr eaLnBrk="1" hangingPunct="1">
              <a:lnSpc>
                <a:spcPct val="90000"/>
              </a:lnSpc>
            </a:pPr>
            <a:r>
              <a:rPr lang="en-US" altLang="en-US" dirty="0"/>
              <a:t>Let</a:t>
            </a:r>
            <a:r>
              <a:rPr lang="en-US" altLang="en-US" dirty="0">
                <a:latin typeface="Times New Roman" panose="02020603050405020304" pitchFamily="18" charset="0"/>
              </a:rPr>
              <a:t>’</a:t>
            </a:r>
            <a:r>
              <a:rPr lang="en-US" altLang="en-US" dirty="0"/>
              <a:t>s translate this algorithm into our object-based code!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4A9D6C48-B2AC-4779-94F4-2C86EDC4BD0D}" type="slidenum">
              <a:rPr lang="en-US" altLang="en-US"/>
              <a:pPr eaLnBrk="1" hangingPunct="1"/>
              <a:t>42</a:t>
            </a:fld>
            <a:endParaRPr lang="en-US" altLang="en-US"/>
          </a:p>
        </p:txBody>
      </p:sp>
      <p:sp>
        <p:nvSpPr>
          <p:cNvPr id="47108"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RBallGame</a:t>
            </a:r>
          </a:p>
        </p:txBody>
      </p:sp>
      <p:sp>
        <p:nvSpPr>
          <p:cNvPr id="47109" name="Rectangle 3"/>
          <p:cNvSpPr>
            <a:spLocks noGrp="1" noChangeArrowheads="1"/>
          </p:cNvSpPr>
          <p:nvPr>
            <p:ph type="body" idx="1"/>
          </p:nvPr>
        </p:nvSpPr>
        <p:spPr/>
        <p:txBody>
          <a:bodyPr/>
          <a:lstStyle/>
          <a:p>
            <a:pPr eaLnBrk="1" hangingPunct="1"/>
            <a:r>
              <a:rPr lang="en-US" altLang="en-US"/>
              <a:t>Firstly, we need a loop that continues as long as the game is not over.</a:t>
            </a:r>
          </a:p>
          <a:p>
            <a:pPr eaLnBrk="1" hangingPunct="1"/>
            <a:r>
              <a:rPr lang="en-US" altLang="en-US"/>
              <a:t>The decision whether a game is over or not can only be done by looking at the game object itself.</a:t>
            </a:r>
          </a:p>
          <a:p>
            <a:pPr eaLnBrk="1" hangingPunct="1"/>
            <a:r>
              <a:rPr lang="en-US" altLang="en-US"/>
              <a:t>Let</a:t>
            </a:r>
            <a:r>
              <a:rPr lang="en-US" altLang="en-US">
                <a:latin typeface="Times New Roman" panose="02020603050405020304" pitchFamily="18" charset="0"/>
              </a:rPr>
              <a:t>’</a:t>
            </a:r>
            <a:r>
              <a:rPr lang="en-US" altLang="en-US"/>
              <a:t>s assume we have an </a:t>
            </a:r>
            <a:r>
              <a:rPr lang="en-US" altLang="en-US">
                <a:latin typeface="Courier New" panose="02070309020205020404" pitchFamily="49" charset="0"/>
              </a:rPr>
              <a:t>isOver</a:t>
            </a:r>
            <a:r>
              <a:rPr lang="en-US" altLang="en-US"/>
              <a:t> method which can be used.</a:t>
            </a:r>
            <a:endParaRPr lang="en-US" altLang="en-US">
              <a:latin typeface="Courier New" panose="02070309020205020404" pitchFamily="49"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57A36DC5-417E-4C21-982B-C52622A62996}" type="slidenum">
              <a:rPr lang="en-US" altLang="en-US"/>
              <a:pPr eaLnBrk="1" hangingPunct="1"/>
              <a:t>43</a:t>
            </a:fld>
            <a:endParaRPr lang="en-US" altLang="en-US"/>
          </a:p>
        </p:txBody>
      </p:sp>
      <p:sp>
        <p:nvSpPr>
          <p:cNvPr id="48132"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RBallGame</a:t>
            </a:r>
          </a:p>
        </p:txBody>
      </p:sp>
      <p:sp>
        <p:nvSpPr>
          <p:cNvPr id="48133" name="Rectangle 3"/>
          <p:cNvSpPr>
            <a:spLocks noGrp="1" noChangeArrowheads="1"/>
          </p:cNvSpPr>
          <p:nvPr>
            <p:ph type="body" idx="1"/>
          </p:nvPr>
        </p:nvSpPr>
        <p:spPr/>
        <p:txBody>
          <a:bodyPr/>
          <a:lstStyle/>
          <a:p>
            <a:pPr marL="0" indent="0" eaLnBrk="1" hangingPunct="1">
              <a:buNone/>
            </a:pPr>
            <a:r>
              <a:rPr lang="en-US" altLang="en-US" sz="20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play(self):</a:t>
            </a:r>
            <a:br>
              <a:rPr lang="en-US" altLang="en-US" sz="2400" dirty="0">
                <a:latin typeface="Courier New" panose="02070309020205020404" pitchFamily="49" charset="0"/>
              </a:rPr>
            </a:br>
            <a:r>
              <a:rPr lang="en-US" altLang="en-US" sz="2400" dirty="0">
                <a:latin typeface="Courier New" panose="02070309020205020404" pitchFamily="49" charset="0"/>
              </a:rPr>
              <a:t>     # Play the game to completion</a:t>
            </a:r>
            <a:br>
              <a:rPr lang="en-US" altLang="en-US" sz="2400" dirty="0">
                <a:latin typeface="Courier New" panose="02070309020205020404" pitchFamily="49" charset="0"/>
              </a:rPr>
            </a:br>
            <a:r>
              <a:rPr lang="en-US" altLang="en-US" sz="2400" dirty="0">
                <a:latin typeface="Courier New" panose="02070309020205020404" pitchFamily="49" charset="0"/>
              </a:rPr>
              <a:t>     while not </a:t>
            </a:r>
            <a:r>
              <a:rPr lang="en-US" altLang="en-US" sz="2400" dirty="0" err="1">
                <a:latin typeface="Courier New" panose="02070309020205020404" pitchFamily="49" charset="0"/>
              </a:rPr>
              <a:t>self.isOver</a:t>
            </a:r>
            <a:r>
              <a:rPr lang="en-US" altLang="en-US" sz="2400" dirty="0">
                <a:latin typeface="Courier New" panose="02070309020205020404" pitchFamily="49" charset="0"/>
              </a:rPr>
              <a:t>():</a:t>
            </a:r>
          </a:p>
          <a:p>
            <a:pPr eaLnBrk="1" hangingPunct="1"/>
            <a:r>
              <a:rPr lang="en-US" altLang="en-US" dirty="0"/>
              <a:t>Within the loop, the serving player needs to serve, and, based on the result, we decide what to do.</a:t>
            </a:r>
          </a:p>
          <a:p>
            <a:pPr eaLnBrk="1" hangingPunct="1"/>
            <a:r>
              <a:rPr lang="en-US" altLang="en-US" dirty="0"/>
              <a:t>This suggests that the </a:t>
            </a:r>
            <a:r>
              <a:rPr lang="en-US" altLang="en-US" dirty="0">
                <a:latin typeface="Courier New" panose="02070309020205020404" pitchFamily="49" charset="0"/>
              </a:rPr>
              <a:t>Player</a:t>
            </a:r>
            <a:r>
              <a:rPr lang="en-US" altLang="en-US" dirty="0"/>
              <a:t> objects should have a method that performs a serve.</a:t>
            </a:r>
            <a:endParaRPr lang="en-US" altLang="en-US" sz="1800" dirty="0">
              <a:latin typeface="Courier New" panose="020703090202050204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8F7D3A75-C45A-4B41-9E88-1CCDEB0C79E0}" type="slidenum">
              <a:rPr lang="en-US" altLang="en-US"/>
              <a:pPr eaLnBrk="1" hangingPunct="1"/>
              <a:t>44</a:t>
            </a:fld>
            <a:endParaRPr lang="en-US" altLang="en-US"/>
          </a:p>
        </p:txBody>
      </p:sp>
      <p:sp>
        <p:nvSpPr>
          <p:cNvPr id="49156"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RBallGame</a:t>
            </a:r>
          </a:p>
        </p:txBody>
      </p:sp>
      <p:sp>
        <p:nvSpPr>
          <p:cNvPr id="49157" name="Rectangle 3"/>
          <p:cNvSpPr>
            <a:spLocks noGrp="1" noChangeArrowheads="1"/>
          </p:cNvSpPr>
          <p:nvPr>
            <p:ph type="body" idx="1"/>
          </p:nvPr>
        </p:nvSpPr>
        <p:spPr/>
        <p:txBody>
          <a:bodyPr/>
          <a:lstStyle/>
          <a:p>
            <a:pPr eaLnBrk="1" hangingPunct="1">
              <a:lnSpc>
                <a:spcPct val="90000"/>
              </a:lnSpc>
            </a:pPr>
            <a:r>
              <a:rPr lang="en-US" altLang="en-US" sz="2800" dirty="0"/>
              <a:t>Whether the serve is won or not depends on the probability stored within each player object, so, one can ask the server if the serve was won or lost!</a:t>
            </a:r>
          </a:p>
          <a:p>
            <a:pPr eaLnBrk="1" hangingPunct="1">
              <a:lnSpc>
                <a:spcPct val="90000"/>
              </a:lnSpc>
            </a:pPr>
            <a:r>
              <a:rPr lang="en-US" altLang="en-US" sz="2000" dirty="0">
                <a:latin typeface="Courier New" panose="02070309020205020404" pitchFamily="49" charset="0"/>
              </a:rPr>
              <a:t> </a:t>
            </a:r>
            <a:r>
              <a:rPr lang="en-US" altLang="en-US" sz="2400" dirty="0">
                <a:latin typeface="Courier New" panose="02070309020205020404" pitchFamily="49" charset="0"/>
              </a:rPr>
              <a:t>if </a:t>
            </a:r>
            <a:r>
              <a:rPr lang="en-US" altLang="en-US" sz="2400" dirty="0" err="1">
                <a:latin typeface="Courier New" panose="02070309020205020404" pitchFamily="49" charset="0"/>
              </a:rPr>
              <a:t>self.server.winsServe</a:t>
            </a:r>
            <a:r>
              <a:rPr lang="en-US" altLang="en-US" sz="2400" dirty="0">
                <a:latin typeface="Courier New" panose="02070309020205020404" pitchFamily="49" charset="0"/>
              </a:rPr>
              <a:t>():</a:t>
            </a:r>
          </a:p>
          <a:p>
            <a:pPr eaLnBrk="1" hangingPunct="1">
              <a:lnSpc>
                <a:spcPct val="90000"/>
              </a:lnSpc>
            </a:pPr>
            <a:r>
              <a:rPr lang="en-US" altLang="en-US" sz="2800" dirty="0"/>
              <a:t>Based on the result, a point is awarded or service changes.</a:t>
            </a:r>
          </a:p>
          <a:p>
            <a:pPr eaLnBrk="1" hangingPunct="1">
              <a:lnSpc>
                <a:spcPct val="90000"/>
              </a:lnSpc>
            </a:pPr>
            <a:r>
              <a:rPr lang="en-US" altLang="en-US" sz="2800" dirty="0"/>
              <a:t>To award a point, the player’s score needs to be changed, which requires the player object to increment the score.</a:t>
            </a:r>
          </a:p>
          <a:p>
            <a:pPr eaLnBrk="1" hangingPunct="1">
              <a:lnSpc>
                <a:spcPct val="90000"/>
              </a:lnSpc>
            </a:pPr>
            <a:endParaRPr lang="en-US" altLang="en-US" sz="2000" dirty="0">
              <a:latin typeface="Courier New" panose="020703090202050204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17157C20-5237-43D0-88C1-ACDA43F6B603}" type="slidenum">
              <a:rPr lang="en-US" altLang="en-US"/>
              <a:pPr eaLnBrk="1" hangingPunct="1"/>
              <a:t>45</a:t>
            </a:fld>
            <a:endParaRPr lang="en-US" altLang="en-US"/>
          </a:p>
        </p:txBody>
      </p:sp>
      <p:sp>
        <p:nvSpPr>
          <p:cNvPr id="50180"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RBallGame</a:t>
            </a:r>
          </a:p>
        </p:txBody>
      </p:sp>
      <p:sp>
        <p:nvSpPr>
          <p:cNvPr id="50181" name="Rectangle 3"/>
          <p:cNvSpPr>
            <a:spLocks noGrp="1" noChangeArrowheads="1"/>
          </p:cNvSpPr>
          <p:nvPr>
            <p:ph type="body" idx="1"/>
          </p:nvPr>
        </p:nvSpPr>
        <p:spPr/>
        <p:txBody>
          <a:bodyPr/>
          <a:lstStyle/>
          <a:p>
            <a:pPr eaLnBrk="1" hangingPunct="1"/>
            <a:r>
              <a:rPr lang="en-US" altLang="en-US"/>
              <a:t>Changing servers is done at the game level, since this information is kept in the </a:t>
            </a:r>
            <a:r>
              <a:rPr lang="en-US" altLang="en-US">
                <a:latin typeface="Courier New" panose="02070309020205020404" pitchFamily="49" charset="0"/>
              </a:rPr>
              <a:t>server</a:t>
            </a:r>
            <a:r>
              <a:rPr lang="en-US" altLang="en-US"/>
              <a:t> instance variable of </a:t>
            </a:r>
            <a:r>
              <a:rPr lang="en-US" altLang="en-US">
                <a:latin typeface="Courier New" panose="02070309020205020404" pitchFamily="49" charset="0"/>
              </a:rPr>
              <a:t>RBallGame</a:t>
            </a:r>
            <a:r>
              <a:rPr lang="en-US" altLang="en-US"/>
              <a:t>.</a:t>
            </a:r>
          </a:p>
          <a:p>
            <a:pPr eaLnBrk="1" hangingPunct="1"/>
            <a:r>
              <a:rPr lang="en-US" altLang="en-US"/>
              <a:t>Here’s the completed </a:t>
            </a:r>
            <a:r>
              <a:rPr lang="en-US" altLang="en-US">
                <a:latin typeface="Courier New" panose="02070309020205020404" pitchFamily="49" charset="0"/>
              </a:rPr>
              <a:t>play</a:t>
            </a:r>
            <a:r>
              <a:rPr lang="en-US" altLang="en-US"/>
              <a:t> method:</a:t>
            </a:r>
            <a:endParaRPr lang="en-US" altLang="en-US">
              <a:latin typeface="Courier New" panose="020703090202050204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AD88A52-9E92-489D-AD5F-0413F41DBBE0}" type="slidenum">
              <a:rPr lang="en-US" altLang="en-US"/>
              <a:pPr eaLnBrk="1" hangingPunct="1"/>
              <a:t>46</a:t>
            </a:fld>
            <a:endParaRPr lang="en-US" altLang="en-US"/>
          </a:p>
        </p:txBody>
      </p:sp>
      <p:sp>
        <p:nvSpPr>
          <p:cNvPr id="51204"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RBallGame</a:t>
            </a:r>
          </a:p>
        </p:txBody>
      </p:sp>
      <p:sp>
        <p:nvSpPr>
          <p:cNvPr id="51205" name="Rectangle 3"/>
          <p:cNvSpPr>
            <a:spLocks noGrp="1" noChangeArrowheads="1"/>
          </p:cNvSpPr>
          <p:nvPr>
            <p:ph type="body" idx="1"/>
          </p:nvPr>
        </p:nvSpPr>
        <p:spPr/>
        <p:txBody>
          <a:bodyPr/>
          <a:lstStyle/>
          <a:p>
            <a:pPr marL="0" indent="0" eaLnBrk="1" hangingPunct="1">
              <a:lnSpc>
                <a:spcPct val="80000"/>
              </a:lnSpc>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play(self):</a:t>
            </a:r>
            <a:br>
              <a:rPr lang="en-US" altLang="en-US" sz="2400" dirty="0">
                <a:latin typeface="Courier New" panose="02070309020205020404" pitchFamily="49" charset="0"/>
              </a:rPr>
            </a:br>
            <a:r>
              <a:rPr lang="en-US" altLang="en-US" sz="2400" dirty="0">
                <a:latin typeface="Courier New" panose="02070309020205020404" pitchFamily="49" charset="0"/>
              </a:rPr>
              <a:t>     # Play the game to completion</a:t>
            </a:r>
            <a:br>
              <a:rPr lang="en-US" altLang="en-US" sz="2400" dirty="0">
                <a:latin typeface="Courier New" panose="02070309020205020404" pitchFamily="49" charset="0"/>
              </a:rPr>
            </a:br>
            <a:r>
              <a:rPr lang="en-US" altLang="en-US" sz="2400" dirty="0">
                <a:latin typeface="Courier New" panose="02070309020205020404" pitchFamily="49" charset="0"/>
              </a:rPr>
              <a:t>     while not </a:t>
            </a:r>
            <a:r>
              <a:rPr lang="en-US" altLang="en-US" sz="2400" dirty="0" err="1">
                <a:latin typeface="Courier New" panose="02070309020205020404" pitchFamily="49" charset="0"/>
              </a:rPr>
              <a:t>self.isOver</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if </a:t>
            </a:r>
            <a:r>
              <a:rPr lang="en-US" altLang="en-US" sz="2400" dirty="0" err="1">
                <a:latin typeface="Courier New" panose="02070309020205020404" pitchFamily="49" charset="0"/>
              </a:rPr>
              <a:t>self.server.winsServe</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self.server.incScore</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else:</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self.changeServer</a:t>
            </a:r>
            <a:r>
              <a:rPr lang="en-US" altLang="en-US" sz="2400" dirty="0">
                <a:latin typeface="Courier New" panose="02070309020205020404" pitchFamily="49" charset="0"/>
              </a:rPr>
              <a:t>()</a:t>
            </a:r>
          </a:p>
          <a:p>
            <a:pPr eaLnBrk="1" hangingPunct="1">
              <a:lnSpc>
                <a:spcPct val="80000"/>
              </a:lnSpc>
            </a:pPr>
            <a:r>
              <a:rPr lang="en-US" altLang="en-US" sz="2800" dirty="0"/>
              <a:t>Remember, </a:t>
            </a:r>
            <a:r>
              <a:rPr lang="en-US" altLang="en-US" sz="2800" dirty="0">
                <a:latin typeface="Courier New" panose="02070309020205020404" pitchFamily="49" charset="0"/>
              </a:rPr>
              <a:t>self</a:t>
            </a:r>
            <a:r>
              <a:rPr lang="en-US" altLang="en-US" sz="2800" dirty="0"/>
              <a:t> is an </a:t>
            </a:r>
            <a:r>
              <a:rPr lang="en-US" altLang="en-US" sz="2800" dirty="0" err="1">
                <a:latin typeface="Courier New" panose="02070309020205020404" pitchFamily="49" charset="0"/>
              </a:rPr>
              <a:t>RBallGame</a:t>
            </a:r>
            <a:r>
              <a:rPr lang="en-US" altLang="en-US" sz="2800" dirty="0"/>
              <a:t>!</a:t>
            </a:r>
          </a:p>
          <a:p>
            <a:pPr eaLnBrk="1" hangingPunct="1">
              <a:lnSpc>
                <a:spcPct val="80000"/>
              </a:lnSpc>
            </a:pPr>
            <a:r>
              <a:rPr lang="en-US" altLang="en-US" sz="2800" dirty="0"/>
              <a:t>While this algorithm is simple, we need two more methods (</a:t>
            </a:r>
            <a:r>
              <a:rPr lang="en-US" altLang="en-US" sz="2800" dirty="0" err="1">
                <a:latin typeface="Courier New" panose="02070309020205020404" pitchFamily="49" charset="0"/>
              </a:rPr>
              <a:t>isOver</a:t>
            </a:r>
            <a:r>
              <a:rPr lang="en-US" altLang="en-US" sz="2800" dirty="0"/>
              <a:t> and </a:t>
            </a:r>
            <a:r>
              <a:rPr lang="en-US" altLang="en-US" sz="2800" dirty="0" err="1">
                <a:latin typeface="Courier New" panose="02070309020205020404" pitchFamily="49" charset="0"/>
              </a:rPr>
              <a:t>changeServer</a:t>
            </a:r>
            <a:r>
              <a:rPr lang="en-US" altLang="en-US" sz="2800" dirty="0"/>
              <a:t>) in the </a:t>
            </a:r>
            <a:r>
              <a:rPr lang="en-US" altLang="en-US" sz="2800" dirty="0" err="1">
                <a:latin typeface="Courier New" panose="02070309020205020404" pitchFamily="49" charset="0"/>
              </a:rPr>
              <a:t>RBallGame</a:t>
            </a:r>
            <a:r>
              <a:rPr lang="en-US" altLang="en-US" sz="2800" dirty="0"/>
              <a:t> class and two more (</a:t>
            </a:r>
            <a:r>
              <a:rPr lang="en-US" altLang="en-US" sz="2800" dirty="0" err="1">
                <a:latin typeface="Courier New" panose="02070309020205020404" pitchFamily="49" charset="0"/>
              </a:rPr>
              <a:t>winsServe</a:t>
            </a:r>
            <a:r>
              <a:rPr lang="en-US" altLang="en-US" sz="2800" dirty="0"/>
              <a:t> and </a:t>
            </a:r>
            <a:r>
              <a:rPr lang="en-US" altLang="en-US" sz="2800" dirty="0" err="1">
                <a:latin typeface="Courier New" panose="02070309020205020404" pitchFamily="49" charset="0"/>
              </a:rPr>
              <a:t>incScore</a:t>
            </a:r>
            <a:r>
              <a:rPr lang="en-US" altLang="en-US" sz="2800" dirty="0"/>
              <a:t>) for the </a:t>
            </a:r>
            <a:r>
              <a:rPr lang="en-US" altLang="en-US" sz="2800" dirty="0">
                <a:latin typeface="Courier New" panose="02070309020205020404" pitchFamily="49" charset="0"/>
              </a:rPr>
              <a:t>Player</a:t>
            </a:r>
            <a:r>
              <a:rPr lang="en-US" altLang="en-US" sz="2800" dirty="0"/>
              <a:t> class.</a:t>
            </a:r>
            <a:endParaRPr lang="en-US" altLang="en-US" sz="2800" dirty="0">
              <a:latin typeface="Courier New" panose="020703090202050204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696A05C1-B7A0-461D-BA8B-3F9D7E820977}" type="slidenum">
              <a:rPr lang="en-US" altLang="en-US"/>
              <a:pPr eaLnBrk="1" hangingPunct="1"/>
              <a:t>47</a:t>
            </a:fld>
            <a:endParaRPr lang="en-US" altLang="en-US"/>
          </a:p>
        </p:txBody>
      </p:sp>
      <p:sp>
        <p:nvSpPr>
          <p:cNvPr id="52228"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RBallGame</a:t>
            </a:r>
          </a:p>
        </p:txBody>
      </p:sp>
      <p:sp>
        <p:nvSpPr>
          <p:cNvPr id="52229" name="Rectangle 3"/>
          <p:cNvSpPr>
            <a:spLocks noGrp="1" noChangeArrowheads="1"/>
          </p:cNvSpPr>
          <p:nvPr>
            <p:ph type="body" idx="1"/>
          </p:nvPr>
        </p:nvSpPr>
        <p:spPr/>
        <p:txBody>
          <a:bodyPr/>
          <a:lstStyle/>
          <a:p>
            <a:pPr eaLnBrk="1" hangingPunct="1"/>
            <a:r>
              <a:rPr lang="en-US" altLang="en-US"/>
              <a:t>Before working on these methods, let</a:t>
            </a:r>
            <a:r>
              <a:rPr lang="en-US" altLang="en-US">
                <a:latin typeface="Times New Roman" panose="02020603050405020304" pitchFamily="18" charset="0"/>
              </a:rPr>
              <a:t>’</a:t>
            </a:r>
            <a:r>
              <a:rPr lang="en-US" altLang="en-US"/>
              <a:t>s go back and finish the other top-level method of the </a:t>
            </a:r>
            <a:r>
              <a:rPr lang="en-US" altLang="en-US">
                <a:latin typeface="Courier New" panose="02070309020205020404" pitchFamily="49" charset="0"/>
              </a:rPr>
              <a:t>RBallGame</a:t>
            </a:r>
            <a:r>
              <a:rPr lang="en-US" altLang="en-US"/>
              <a:t> class, </a:t>
            </a:r>
            <a:r>
              <a:rPr lang="en-US" altLang="en-US">
                <a:latin typeface="Courier New" panose="02070309020205020404" pitchFamily="49" charset="0"/>
              </a:rPr>
              <a:t>getScores</a:t>
            </a:r>
            <a:r>
              <a:rPr lang="en-US" altLang="en-US"/>
              <a:t>, which returns the scores of the two players.</a:t>
            </a:r>
          </a:p>
          <a:p>
            <a:pPr eaLnBrk="1" hangingPunct="1"/>
            <a:r>
              <a:rPr lang="en-US" altLang="en-US"/>
              <a:t>The </a:t>
            </a:r>
            <a:r>
              <a:rPr lang="en-US" altLang="en-US">
                <a:latin typeface="Courier New" panose="02070309020205020404" pitchFamily="49" charset="0"/>
              </a:rPr>
              <a:t>player</a:t>
            </a:r>
            <a:r>
              <a:rPr lang="en-US" altLang="en-US"/>
              <a:t> objects actually know the scores, so we need a method that asks a </a:t>
            </a:r>
            <a:r>
              <a:rPr lang="en-US" altLang="en-US">
                <a:latin typeface="Courier New" panose="02070309020205020404" pitchFamily="49" charset="0"/>
              </a:rPr>
              <a:t>player</a:t>
            </a:r>
            <a:r>
              <a:rPr lang="en-US" altLang="en-US"/>
              <a:t> to return its score.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9D13411-D4B2-42C9-8E49-BCBAE5C03345}" type="slidenum">
              <a:rPr lang="en-US" altLang="en-US"/>
              <a:pPr eaLnBrk="1" hangingPunct="1"/>
              <a:t>48</a:t>
            </a:fld>
            <a:endParaRPr lang="en-US" altLang="en-US"/>
          </a:p>
        </p:txBody>
      </p:sp>
      <p:sp>
        <p:nvSpPr>
          <p:cNvPr id="53252"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RBallGame</a:t>
            </a:r>
          </a:p>
        </p:txBody>
      </p:sp>
      <p:sp>
        <p:nvSpPr>
          <p:cNvPr id="53253" name="Rectangle 3"/>
          <p:cNvSpPr>
            <a:spLocks noGrp="1" noChangeArrowheads="1"/>
          </p:cNvSpPr>
          <p:nvPr>
            <p:ph type="body" idx="1"/>
          </p:nvPr>
        </p:nvSpPr>
        <p:spPr>
          <a:xfrm>
            <a:off x="457200" y="2135187"/>
            <a:ext cx="11125200" cy="4114800"/>
          </a:xfrm>
        </p:spPr>
        <p:txBody>
          <a:bodyPr/>
          <a:lstStyle/>
          <a:p>
            <a:pPr marL="0" indent="0" eaLnBrk="1" hangingPunct="1">
              <a:lnSpc>
                <a:spcPct val="90000"/>
              </a:lnSpc>
              <a:buNone/>
            </a:pPr>
            <a:r>
              <a:rPr lang="en-US" altLang="en-US" sz="1400" dirty="0">
                <a:latin typeface="Courier New" panose="02070309020205020404" pitchFamily="49" charset="0"/>
              </a:rPr>
              <a:t> </a:t>
            </a:r>
            <a:r>
              <a:rPr lang="en-US" altLang="en-US" sz="2000" dirty="0" err="1">
                <a:latin typeface="Courier New" panose="02070309020205020404" pitchFamily="49" charset="0"/>
              </a:rPr>
              <a:t>def</a:t>
            </a:r>
            <a:r>
              <a:rPr lang="en-US" altLang="en-US" sz="2000" dirty="0">
                <a:latin typeface="Courier New" panose="02070309020205020404" pitchFamily="49" charset="0"/>
              </a:rPr>
              <a:t> </a:t>
            </a:r>
            <a:r>
              <a:rPr lang="en-US" altLang="en-US" sz="2000" dirty="0" err="1">
                <a:latin typeface="Courier New" panose="02070309020205020404" pitchFamily="49" charset="0"/>
              </a:rPr>
              <a:t>getScores</a:t>
            </a:r>
            <a:r>
              <a:rPr lang="en-US" altLang="en-US" sz="2000" dirty="0">
                <a:latin typeface="Courier New" panose="02070309020205020404" pitchFamily="49" charset="0"/>
              </a:rPr>
              <a:t>(self):</a:t>
            </a:r>
            <a:br>
              <a:rPr lang="en-US" altLang="en-US" sz="2000" dirty="0">
                <a:latin typeface="Courier New" panose="02070309020205020404" pitchFamily="49" charset="0"/>
              </a:rPr>
            </a:br>
            <a:r>
              <a:rPr lang="en-US" altLang="en-US" sz="2000" dirty="0">
                <a:latin typeface="Courier New" panose="02070309020205020404" pitchFamily="49" charset="0"/>
              </a:rPr>
              <a:t>        # RETURNS the current scores of player A and player B</a:t>
            </a:r>
            <a:br>
              <a:rPr lang="en-US" altLang="en-US" sz="2000" dirty="0">
                <a:latin typeface="Courier New" panose="02070309020205020404" pitchFamily="49" charset="0"/>
              </a:rPr>
            </a:br>
            <a:r>
              <a:rPr lang="en-US" altLang="en-US" sz="2000" dirty="0">
                <a:latin typeface="Courier New" panose="02070309020205020404" pitchFamily="49" charset="0"/>
              </a:rPr>
              <a:t>        return </a:t>
            </a:r>
            <a:r>
              <a:rPr lang="en-US" altLang="en-US" sz="2000" dirty="0" err="1">
                <a:latin typeface="Courier New" panose="02070309020205020404" pitchFamily="49" charset="0"/>
              </a:rPr>
              <a:t>self.playerA.getScore</a:t>
            </a:r>
            <a:r>
              <a:rPr lang="en-US" altLang="en-US" sz="2000" dirty="0">
                <a:latin typeface="Courier New" panose="02070309020205020404" pitchFamily="49" charset="0"/>
              </a:rPr>
              <a:t>(), </a:t>
            </a:r>
            <a:r>
              <a:rPr lang="en-US" altLang="en-US" sz="2000" dirty="0" err="1">
                <a:latin typeface="Courier New" panose="02070309020205020404" pitchFamily="49" charset="0"/>
              </a:rPr>
              <a:t>self.playerB.getScore</a:t>
            </a:r>
            <a:r>
              <a:rPr lang="en-US" altLang="en-US" sz="2000" dirty="0">
                <a:latin typeface="Courier New" panose="02070309020205020404" pitchFamily="49" charset="0"/>
              </a:rPr>
              <a:t>()</a:t>
            </a:r>
            <a:endParaRPr lang="en-US" altLang="en-US" sz="1600" dirty="0">
              <a:latin typeface="Courier New" panose="02070309020205020404" pitchFamily="49" charset="0"/>
            </a:endParaRPr>
          </a:p>
          <a:p>
            <a:pPr eaLnBrk="1" hangingPunct="1">
              <a:lnSpc>
                <a:spcPct val="90000"/>
              </a:lnSpc>
            </a:pPr>
            <a:r>
              <a:rPr lang="en-US" altLang="en-US" dirty="0"/>
              <a:t>This adds one more method to be implemented in the </a:t>
            </a:r>
            <a:r>
              <a:rPr lang="en-US" altLang="en-US" dirty="0">
                <a:latin typeface="Courier New" panose="02070309020205020404" pitchFamily="49" charset="0"/>
              </a:rPr>
              <a:t>Player</a:t>
            </a:r>
            <a:r>
              <a:rPr lang="en-US" altLang="en-US" dirty="0"/>
              <a:t> class! Don’t forget it!!</a:t>
            </a:r>
          </a:p>
          <a:p>
            <a:pPr eaLnBrk="1" hangingPunct="1">
              <a:lnSpc>
                <a:spcPct val="90000"/>
              </a:lnSpc>
            </a:pPr>
            <a:r>
              <a:rPr lang="en-US" altLang="en-US" dirty="0"/>
              <a:t>To finish the </a:t>
            </a:r>
            <a:r>
              <a:rPr lang="en-US" altLang="en-US" dirty="0" err="1"/>
              <a:t>RBallGame</a:t>
            </a:r>
            <a:r>
              <a:rPr lang="en-US" altLang="en-US" dirty="0"/>
              <a:t> class, all that is needed is to write the </a:t>
            </a:r>
            <a:r>
              <a:rPr lang="en-US" altLang="en-US" dirty="0" err="1">
                <a:latin typeface="Courier New" panose="02070309020205020404" pitchFamily="49" charset="0"/>
              </a:rPr>
              <a:t>isOver</a:t>
            </a:r>
            <a:r>
              <a:rPr lang="en-US" altLang="en-US" dirty="0"/>
              <a:t> and </a:t>
            </a:r>
            <a:r>
              <a:rPr lang="en-US" altLang="en-US" dirty="0" err="1">
                <a:latin typeface="Courier New" panose="02070309020205020404" pitchFamily="49" charset="0"/>
              </a:rPr>
              <a:t>changeServer</a:t>
            </a:r>
            <a:r>
              <a:rPr lang="en-US" altLang="en-US" dirty="0"/>
              <a:t> methods (left as an exercise).</a:t>
            </a:r>
          </a:p>
          <a:p>
            <a:pPr eaLnBrk="1" hangingPunct="1">
              <a:lnSpc>
                <a:spcPct val="90000"/>
              </a:lnSpc>
              <a:buFont typeface="Wingdings" panose="05000000000000000000" pitchFamily="2" charset="2"/>
              <a:buNone/>
            </a:pPr>
            <a:endParaRPr lang="en-US" altLang="en-US" sz="1500" dirty="0">
              <a:latin typeface="Courier New" panose="02070309020205020404"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F76CE477-5A0B-40B5-A786-06F45F04B3FA}" type="slidenum">
              <a:rPr lang="en-US" altLang="en-US"/>
              <a:pPr eaLnBrk="1" hangingPunct="1"/>
              <a:t>49</a:t>
            </a:fld>
            <a:endParaRPr lang="en-US" altLang="en-US"/>
          </a:p>
        </p:txBody>
      </p:sp>
      <p:sp>
        <p:nvSpPr>
          <p:cNvPr id="54276"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Player</a:t>
            </a:r>
          </a:p>
        </p:txBody>
      </p:sp>
      <p:sp>
        <p:nvSpPr>
          <p:cNvPr id="54277" name="Rectangle 3"/>
          <p:cNvSpPr>
            <a:spLocks noGrp="1" noChangeArrowheads="1"/>
          </p:cNvSpPr>
          <p:nvPr>
            <p:ph type="body" idx="1"/>
          </p:nvPr>
        </p:nvSpPr>
        <p:spPr/>
        <p:txBody>
          <a:bodyPr/>
          <a:lstStyle/>
          <a:p>
            <a:pPr eaLnBrk="1" hangingPunct="1"/>
            <a:r>
              <a:rPr lang="en-US" altLang="en-US" sz="2800"/>
              <a:t>While developing the </a:t>
            </a:r>
            <a:r>
              <a:rPr lang="en-US" altLang="en-US" sz="2800">
                <a:latin typeface="Courier New" panose="02070309020205020404" pitchFamily="49" charset="0"/>
              </a:rPr>
              <a:t>RBallGame</a:t>
            </a:r>
            <a:r>
              <a:rPr lang="en-US" altLang="en-US" sz="2800"/>
              <a:t> class, we discovered the need for a </a:t>
            </a:r>
            <a:r>
              <a:rPr lang="en-US" altLang="en-US" sz="2800">
                <a:latin typeface="Courier New" panose="02070309020205020404" pitchFamily="49" charset="0"/>
              </a:rPr>
              <a:t>Player</a:t>
            </a:r>
            <a:r>
              <a:rPr lang="en-US" altLang="en-US" sz="2800"/>
              <a:t> class that encapsulates the service probability and current score for a player.</a:t>
            </a:r>
          </a:p>
          <a:p>
            <a:pPr eaLnBrk="1" hangingPunct="1"/>
            <a:r>
              <a:rPr lang="en-US" altLang="en-US" sz="2800"/>
              <a:t>The </a:t>
            </a:r>
            <a:r>
              <a:rPr lang="en-US" altLang="en-US" sz="2800">
                <a:latin typeface="Courier New" panose="02070309020205020404" pitchFamily="49" charset="0"/>
              </a:rPr>
              <a:t>Player</a:t>
            </a:r>
            <a:r>
              <a:rPr lang="en-US" altLang="en-US" sz="2800"/>
              <a:t> class needs a suitable constructor and methods for </a:t>
            </a:r>
            <a:r>
              <a:rPr lang="en-US" altLang="en-US" sz="2800">
                <a:latin typeface="Courier New" panose="02070309020205020404" pitchFamily="49" charset="0"/>
              </a:rPr>
              <a:t>winsServe</a:t>
            </a:r>
            <a:r>
              <a:rPr lang="en-US" altLang="en-US" sz="2800"/>
              <a:t>, </a:t>
            </a:r>
            <a:r>
              <a:rPr lang="en-US" altLang="en-US" sz="2800">
                <a:latin typeface="Courier New" panose="02070309020205020404" pitchFamily="49" charset="0"/>
              </a:rPr>
              <a:t>incScore</a:t>
            </a:r>
            <a:r>
              <a:rPr lang="en-US" altLang="en-US" sz="2800"/>
              <a:t>, and </a:t>
            </a:r>
            <a:r>
              <a:rPr lang="en-US" altLang="en-US" sz="2800">
                <a:latin typeface="Courier New" panose="02070309020205020404" pitchFamily="49" charset="0"/>
              </a:rPr>
              <a:t>getScore</a:t>
            </a:r>
            <a:r>
              <a:rPr lang="en-US" altLang="en-US" sz="280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endParaRPr lang="en-US" altLang="en-US" dirty="0"/>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8671943E-3C02-4C78-A249-AAFB1CDB6AE8}" type="slidenum">
              <a:rPr lang="en-US" altLang="en-US"/>
              <a:pPr eaLnBrk="1" hangingPunct="1"/>
              <a:t>5</a:t>
            </a:fld>
            <a:endParaRPr lang="en-US" altLang="en-US" dirty="0"/>
          </a:p>
        </p:txBody>
      </p:sp>
      <p:sp>
        <p:nvSpPr>
          <p:cNvPr id="8196" name="Rectangle 2"/>
          <p:cNvSpPr>
            <a:spLocks noGrp="1" noChangeArrowheads="1"/>
          </p:cNvSpPr>
          <p:nvPr>
            <p:ph type="title"/>
          </p:nvPr>
        </p:nvSpPr>
        <p:spPr/>
        <p:txBody>
          <a:bodyPr/>
          <a:lstStyle/>
          <a:p>
            <a:pPr eaLnBrk="1" hangingPunct="1"/>
            <a:r>
              <a:rPr lang="en-US" altLang="en-US" dirty="0"/>
              <a:t>The Process of OOD</a:t>
            </a:r>
          </a:p>
        </p:txBody>
      </p:sp>
      <p:sp>
        <p:nvSpPr>
          <p:cNvPr id="8197" name="Rectangle 3"/>
          <p:cNvSpPr>
            <a:spLocks noGrp="1" noChangeArrowheads="1"/>
          </p:cNvSpPr>
          <p:nvPr>
            <p:ph type="body" idx="1"/>
          </p:nvPr>
        </p:nvSpPr>
        <p:spPr/>
        <p:txBody>
          <a:bodyPr/>
          <a:lstStyle/>
          <a:p>
            <a:pPr eaLnBrk="1" hangingPunct="1"/>
            <a:r>
              <a:rPr lang="en-US" altLang="en-US" dirty="0"/>
              <a:t>The component providing the service shouldn</a:t>
            </a:r>
            <a:r>
              <a:rPr lang="en-US" altLang="en-US" dirty="0">
                <a:latin typeface="Times New Roman" panose="02020603050405020304" pitchFamily="18" charset="0"/>
              </a:rPr>
              <a:t>’</a:t>
            </a:r>
            <a:r>
              <a:rPr lang="en-US" altLang="en-US" dirty="0"/>
              <a:t>t have to consider how the service is used </a:t>
            </a:r>
            <a:r>
              <a:rPr lang="en-US" altLang="en-US" dirty="0">
                <a:latin typeface="Times New Roman" panose="02020603050405020304" pitchFamily="18" charset="0"/>
              </a:rPr>
              <a:t>–</a:t>
            </a:r>
            <a:r>
              <a:rPr lang="en-US" altLang="en-US" dirty="0"/>
              <a:t> it just needs to provide the service </a:t>
            </a:r>
            <a:r>
              <a:rPr lang="en-US" altLang="en-US" dirty="0">
                <a:latin typeface="Times New Roman" panose="02020603050405020304" pitchFamily="18" charset="0"/>
              </a:rPr>
              <a:t>“</a:t>
            </a:r>
            <a:r>
              <a:rPr lang="en-US" altLang="en-US" dirty="0"/>
              <a:t>as advertised</a:t>
            </a:r>
            <a:r>
              <a:rPr lang="en-US" altLang="en-US" dirty="0">
                <a:latin typeface="Times New Roman" panose="02020603050405020304" pitchFamily="18" charset="0"/>
              </a:rPr>
              <a:t>”</a:t>
            </a:r>
            <a:r>
              <a:rPr lang="en-US" altLang="en-US" dirty="0"/>
              <a:t> via the interface.</a:t>
            </a:r>
          </a:p>
          <a:p>
            <a:pPr eaLnBrk="1" hangingPunct="1"/>
            <a:r>
              <a:rPr lang="en-US" altLang="en-US" dirty="0"/>
              <a:t>This </a:t>
            </a:r>
            <a:r>
              <a:rPr lang="en-US" altLang="en-US" i="1" dirty="0"/>
              <a:t>separation of concerns</a:t>
            </a:r>
            <a:r>
              <a:rPr lang="en-US" altLang="en-US" dirty="0"/>
              <a:t> makes the design of complex systems possible.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552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BEF773AE-0FA8-4EC3-9D00-8F9945795034}" type="slidenum">
              <a:rPr lang="en-US" altLang="en-US"/>
              <a:pPr eaLnBrk="1" hangingPunct="1"/>
              <a:t>50</a:t>
            </a:fld>
            <a:endParaRPr lang="en-US" altLang="en-US"/>
          </a:p>
        </p:txBody>
      </p:sp>
      <p:sp>
        <p:nvSpPr>
          <p:cNvPr id="55300"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Player</a:t>
            </a:r>
          </a:p>
        </p:txBody>
      </p:sp>
      <p:sp>
        <p:nvSpPr>
          <p:cNvPr id="55301" name="Rectangle 3"/>
          <p:cNvSpPr>
            <a:spLocks noGrp="1" noChangeArrowheads="1"/>
          </p:cNvSpPr>
          <p:nvPr>
            <p:ph type="body" idx="1"/>
          </p:nvPr>
        </p:nvSpPr>
        <p:spPr/>
        <p:txBody>
          <a:bodyPr/>
          <a:lstStyle/>
          <a:p>
            <a:pPr eaLnBrk="1" hangingPunct="1"/>
            <a:r>
              <a:rPr lang="en-US" altLang="en-US" dirty="0"/>
              <a:t>In the class constructor, we need to initialize the instance variables. The probability will be passed as a variable, and the score is set to 0.</a:t>
            </a:r>
          </a:p>
          <a:p>
            <a:pPr marL="0" indent="0" eaLnBrk="1" hangingPunct="1">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__</a:t>
            </a:r>
            <a:r>
              <a:rPr lang="en-US" altLang="en-US" sz="2400" dirty="0" err="1">
                <a:latin typeface="Courier New" panose="02070309020205020404" pitchFamily="49" charset="0"/>
              </a:rPr>
              <a:t>init</a:t>
            </a:r>
            <a:r>
              <a:rPr lang="en-US" altLang="en-US" sz="2400" dirty="0">
                <a:latin typeface="Courier New" panose="02070309020205020404" pitchFamily="49" charset="0"/>
              </a:rPr>
              <a:t>__(self, </a:t>
            </a:r>
            <a:r>
              <a:rPr lang="en-US" altLang="en-US" sz="2400" dirty="0" err="1">
                <a:latin typeface="Courier New" panose="02070309020205020404" pitchFamily="49" charset="0"/>
              </a:rPr>
              <a:t>prob</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 Create a player with this probability</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self.prob</a:t>
            </a:r>
            <a:r>
              <a:rPr lang="en-US" altLang="en-US" sz="2400" dirty="0">
                <a:latin typeface="Courier New" panose="02070309020205020404" pitchFamily="49" charset="0"/>
              </a:rPr>
              <a:t> = </a:t>
            </a:r>
            <a:r>
              <a:rPr lang="en-US" altLang="en-US" sz="2400" dirty="0" err="1">
                <a:latin typeface="Courier New" panose="02070309020205020404" pitchFamily="49" charset="0"/>
              </a:rPr>
              <a:t>prob</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self.score</a:t>
            </a:r>
            <a:r>
              <a:rPr lang="en-US" altLang="en-US" sz="2400" dirty="0">
                <a:latin typeface="Courier New" panose="02070309020205020404" pitchFamily="49" charset="0"/>
              </a:rPr>
              <a:t> = 0</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563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79575871-67EE-4D27-A14B-E12AD193E653}" type="slidenum">
              <a:rPr lang="en-US" altLang="en-US"/>
              <a:pPr eaLnBrk="1" hangingPunct="1"/>
              <a:t>51</a:t>
            </a:fld>
            <a:endParaRPr lang="en-US" altLang="en-US"/>
          </a:p>
        </p:txBody>
      </p:sp>
      <p:sp>
        <p:nvSpPr>
          <p:cNvPr id="56324"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Player</a:t>
            </a:r>
          </a:p>
        </p:txBody>
      </p:sp>
      <p:sp>
        <p:nvSpPr>
          <p:cNvPr id="56325" name="Rectangle 3"/>
          <p:cNvSpPr>
            <a:spLocks noGrp="1" noChangeArrowheads="1"/>
          </p:cNvSpPr>
          <p:nvPr>
            <p:ph type="body" idx="1"/>
          </p:nvPr>
        </p:nvSpPr>
        <p:spPr/>
        <p:txBody>
          <a:bodyPr/>
          <a:lstStyle/>
          <a:p>
            <a:pPr eaLnBrk="1" hangingPunct="1"/>
            <a:r>
              <a:rPr lang="en-US" altLang="en-US" dirty="0"/>
              <a:t>To see if a player wins a serve, compare the probability of service win to a random number between 0 and 1.</a:t>
            </a:r>
          </a:p>
          <a:p>
            <a:pPr marL="0" indent="0" eaLnBrk="1" hangingPunct="1">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winsServe</a:t>
            </a:r>
            <a:r>
              <a:rPr lang="en-US" altLang="en-US" sz="2400" dirty="0">
                <a:latin typeface="Courier New" panose="02070309020205020404" pitchFamily="49" charset="0"/>
              </a:rPr>
              <a:t>(self):</a:t>
            </a:r>
            <a:br>
              <a:rPr lang="en-US" altLang="en-US" sz="2400" dirty="0">
                <a:latin typeface="Courier New" panose="02070309020205020404" pitchFamily="49" charset="0"/>
              </a:rPr>
            </a:br>
            <a:r>
              <a:rPr lang="en-US" altLang="en-US" sz="2400" dirty="0">
                <a:latin typeface="Courier New" panose="02070309020205020404" pitchFamily="49" charset="0"/>
              </a:rPr>
              <a:t>        # RETURNS true with probability </a:t>
            </a:r>
            <a:r>
              <a:rPr lang="en-US" altLang="en-US" sz="2400" dirty="0" err="1">
                <a:latin typeface="Courier New" panose="02070309020205020404" pitchFamily="49" charset="0"/>
              </a:rPr>
              <a:t>self.prob</a:t>
            </a:r>
            <a:br>
              <a:rPr lang="en-US" altLang="en-US" sz="2400" dirty="0">
                <a:latin typeface="Courier New" panose="02070309020205020404" pitchFamily="49" charset="0"/>
              </a:rPr>
            </a:br>
            <a:r>
              <a:rPr lang="en-US" altLang="en-US" sz="2400" dirty="0">
                <a:latin typeface="Courier New" panose="02070309020205020404" pitchFamily="49" charset="0"/>
              </a:rPr>
              <a:t>        return random() &lt;= </a:t>
            </a:r>
            <a:r>
              <a:rPr lang="en-US" altLang="en-US" sz="2400" dirty="0" err="1">
                <a:latin typeface="Courier New" panose="02070309020205020404" pitchFamily="49" charset="0"/>
              </a:rPr>
              <a:t>self.prob</a:t>
            </a:r>
            <a:endParaRPr lang="en-US" altLang="en-US" sz="2400" dirty="0">
              <a:latin typeface="Courier New" panose="02070309020205020404" pitchFamily="49" charset="0"/>
            </a:endParaRPr>
          </a:p>
          <a:p>
            <a:pPr eaLnBrk="1" hangingPunct="1">
              <a:buFont typeface="Wingdings" panose="05000000000000000000" pitchFamily="2" charset="2"/>
              <a:buNone/>
            </a:pPr>
            <a:endParaRPr lang="en-US" altLang="en-US" sz="1800" dirty="0">
              <a:latin typeface="Courier New" panose="02070309020205020404"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573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CA08C1C7-D312-4EBD-B2A3-E938FAF5C471}" type="slidenum">
              <a:rPr lang="en-US" altLang="en-US"/>
              <a:pPr eaLnBrk="1" hangingPunct="1"/>
              <a:t>52</a:t>
            </a:fld>
            <a:endParaRPr lang="en-US" altLang="en-US"/>
          </a:p>
        </p:txBody>
      </p:sp>
      <p:sp>
        <p:nvSpPr>
          <p:cNvPr id="57348"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Player</a:t>
            </a:r>
          </a:p>
        </p:txBody>
      </p:sp>
      <p:sp>
        <p:nvSpPr>
          <p:cNvPr id="57349" name="Rectangle 3"/>
          <p:cNvSpPr>
            <a:spLocks noGrp="1" noChangeArrowheads="1"/>
          </p:cNvSpPr>
          <p:nvPr>
            <p:ph type="body" idx="1"/>
          </p:nvPr>
        </p:nvSpPr>
        <p:spPr/>
        <p:txBody>
          <a:bodyPr/>
          <a:lstStyle/>
          <a:p>
            <a:pPr eaLnBrk="1" hangingPunct="1"/>
            <a:r>
              <a:rPr lang="en-US" altLang="en-US" dirty="0"/>
              <a:t>To give a player a point, we add one to the score.</a:t>
            </a:r>
          </a:p>
          <a:p>
            <a:pPr marL="0" indent="0" eaLnBrk="1" hangingPunct="1">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incScore</a:t>
            </a:r>
            <a:r>
              <a:rPr lang="en-US" altLang="en-US" sz="2400" dirty="0">
                <a:latin typeface="Courier New" panose="02070309020205020404" pitchFamily="49" charset="0"/>
              </a:rPr>
              <a:t>(self):</a:t>
            </a:r>
            <a:br>
              <a:rPr lang="en-US" altLang="en-US" sz="2400" dirty="0">
                <a:latin typeface="Courier New" panose="02070309020205020404" pitchFamily="49" charset="0"/>
              </a:rPr>
            </a:br>
            <a:r>
              <a:rPr lang="en-US" altLang="en-US" sz="2400" dirty="0">
                <a:latin typeface="Courier New" panose="02070309020205020404" pitchFamily="49" charset="0"/>
              </a:rPr>
              <a:t>     # Add a point to this player's score</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self.score</a:t>
            </a:r>
            <a:r>
              <a:rPr lang="en-US" altLang="en-US" sz="2400" dirty="0">
                <a:latin typeface="Courier New" panose="02070309020205020404" pitchFamily="49" charset="0"/>
              </a:rPr>
              <a:t> = </a:t>
            </a:r>
            <a:r>
              <a:rPr lang="en-US" altLang="en-US" sz="2400" dirty="0" err="1">
                <a:latin typeface="Courier New" panose="02070309020205020404" pitchFamily="49" charset="0"/>
              </a:rPr>
              <a:t>self.score</a:t>
            </a:r>
            <a:r>
              <a:rPr lang="en-US" altLang="en-US" sz="2400" dirty="0">
                <a:latin typeface="Courier New" panose="02070309020205020404" pitchFamily="49" charset="0"/>
              </a:rPr>
              <a:t> + 1</a:t>
            </a:r>
          </a:p>
          <a:p>
            <a:pPr eaLnBrk="1" hangingPunct="1"/>
            <a:r>
              <a:rPr lang="en-US" altLang="en-US" dirty="0"/>
              <a:t>The final method returns the value of the score.</a:t>
            </a:r>
          </a:p>
          <a:p>
            <a:pPr marL="0" indent="0" eaLnBrk="1" hangingPunct="1">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getScore</a:t>
            </a:r>
            <a:r>
              <a:rPr lang="en-US" altLang="en-US" sz="2400" dirty="0">
                <a:latin typeface="Courier New" panose="02070309020205020404" pitchFamily="49" charset="0"/>
              </a:rPr>
              <a:t>(self):</a:t>
            </a:r>
            <a:br>
              <a:rPr lang="en-US" altLang="en-US" sz="2400" dirty="0">
                <a:latin typeface="Courier New" panose="02070309020205020404" pitchFamily="49" charset="0"/>
              </a:rPr>
            </a:br>
            <a:r>
              <a:rPr lang="en-US" altLang="en-US" sz="2400" dirty="0">
                <a:latin typeface="Courier New" panose="02070309020205020404" pitchFamily="49" charset="0"/>
              </a:rPr>
              <a:t>     # RETURN this player's current score</a:t>
            </a:r>
          </a:p>
          <a:p>
            <a:pPr eaLnBrk="1" hangingPunct="1">
              <a:buFont typeface="Wingdings" panose="05000000000000000000" pitchFamily="2" charset="2"/>
              <a:buNone/>
            </a:pPr>
            <a:r>
              <a:rPr lang="en-US" altLang="en-US" sz="2400" dirty="0">
                <a:latin typeface="Courier New" panose="02070309020205020404" pitchFamily="49" charset="0"/>
              </a:rPr>
              <a:t>     return </a:t>
            </a:r>
            <a:r>
              <a:rPr lang="en-US" altLang="en-US" sz="2400" dirty="0" err="1">
                <a:latin typeface="Courier New" panose="02070309020205020404" pitchFamily="49" charset="0"/>
              </a:rPr>
              <a:t>self.score</a:t>
            </a:r>
            <a:endParaRPr lang="en-US" altLang="en-US" sz="2400" dirty="0">
              <a:latin typeface="Courier New" panose="02070309020205020404" pitchFamily="49"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583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0F442457-C3E5-43D9-B950-9C5D8E359CA2}" type="slidenum">
              <a:rPr lang="en-US" altLang="en-US"/>
              <a:pPr eaLnBrk="1" hangingPunct="1"/>
              <a:t>53</a:t>
            </a:fld>
            <a:endParaRPr lang="en-US" altLang="en-US"/>
          </a:p>
        </p:txBody>
      </p:sp>
      <p:sp>
        <p:nvSpPr>
          <p:cNvPr id="58372" name="Rectangle 2"/>
          <p:cNvSpPr>
            <a:spLocks noGrp="1" noChangeArrowheads="1"/>
          </p:cNvSpPr>
          <p:nvPr>
            <p:ph type="title"/>
          </p:nvPr>
        </p:nvSpPr>
        <p:spPr/>
        <p:txBody>
          <a:bodyPr/>
          <a:lstStyle/>
          <a:p>
            <a:pPr eaLnBrk="1" hangingPunct="1"/>
            <a:r>
              <a:rPr lang="en-US" altLang="en-US"/>
              <a:t>Implementing </a:t>
            </a:r>
            <a:r>
              <a:rPr lang="en-US" altLang="en-US">
                <a:latin typeface="Courier New" panose="02070309020205020404" pitchFamily="49" charset="0"/>
              </a:rPr>
              <a:t>Player</a:t>
            </a:r>
          </a:p>
        </p:txBody>
      </p:sp>
      <p:sp>
        <p:nvSpPr>
          <p:cNvPr id="58373" name="Rectangle 3"/>
          <p:cNvSpPr>
            <a:spLocks noGrp="1" noChangeArrowheads="1"/>
          </p:cNvSpPr>
          <p:nvPr>
            <p:ph type="body" idx="1"/>
          </p:nvPr>
        </p:nvSpPr>
        <p:spPr/>
        <p:txBody>
          <a:bodyPr/>
          <a:lstStyle/>
          <a:p>
            <a:pPr eaLnBrk="1" hangingPunct="1"/>
            <a:r>
              <a:rPr lang="en-US" altLang="en-US"/>
              <a:t>You may think it</a:t>
            </a:r>
            <a:r>
              <a:rPr lang="en-US" altLang="en-US">
                <a:latin typeface="Times New Roman" panose="02020603050405020304" pitchFamily="18" charset="0"/>
              </a:rPr>
              <a:t>’</a:t>
            </a:r>
            <a:r>
              <a:rPr lang="en-US" altLang="en-US"/>
              <a:t>s silly to create a class with many one or two-line methods.</a:t>
            </a:r>
          </a:p>
          <a:p>
            <a:pPr eaLnBrk="1" hangingPunct="1"/>
            <a:r>
              <a:rPr lang="en-US" altLang="en-US"/>
              <a:t>This is quite common in well-modularized, object-oriented programs.</a:t>
            </a:r>
          </a:p>
          <a:p>
            <a:pPr eaLnBrk="1" hangingPunct="1"/>
            <a:r>
              <a:rPr lang="en-US" altLang="en-US"/>
              <a:t>If the pieces are so simple that their implementation is obvious, we have confidence that it must be right!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54</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Case Study: Cannonball Animation</a:t>
            </a:r>
          </a:p>
        </p:txBody>
      </p:sp>
      <p:sp>
        <p:nvSpPr>
          <p:cNvPr id="111621" name="Rectangle 3"/>
          <p:cNvSpPr>
            <a:spLocks noGrp="1" noChangeArrowheads="1"/>
          </p:cNvSpPr>
          <p:nvPr>
            <p:ph type="body" idx="1"/>
          </p:nvPr>
        </p:nvSpPr>
        <p:spPr>
          <a:xfrm>
            <a:off x="1219200" y="2017714"/>
            <a:ext cx="9677400" cy="1182687"/>
          </a:xfrm>
        </p:spPr>
        <p:txBody>
          <a:bodyPr/>
          <a:lstStyle/>
          <a:p>
            <a:pPr eaLnBrk="1" hangingPunct="1"/>
            <a:r>
              <a:rPr lang="en-US" altLang="en-US" dirty="0"/>
              <a:t>Let’s add a nicer interface to the cannon ball program.</a:t>
            </a:r>
          </a:p>
        </p:txBody>
      </p:sp>
      <p:pic>
        <p:nvPicPr>
          <p:cNvPr id="3" name="Picture 2"/>
          <p:cNvPicPr>
            <a:picLocks noChangeAspect="1"/>
          </p:cNvPicPr>
          <p:nvPr/>
        </p:nvPicPr>
        <p:blipFill>
          <a:blip r:embed="rId2"/>
          <a:stretch>
            <a:fillRect/>
          </a:stretch>
        </p:blipFill>
        <p:spPr>
          <a:xfrm>
            <a:off x="3962400" y="3095625"/>
            <a:ext cx="4187190" cy="3333750"/>
          </a:xfrm>
          <a:prstGeom prst="rect">
            <a:avLst/>
          </a:prstGeom>
        </p:spPr>
      </p:pic>
    </p:spTree>
    <p:extLst>
      <p:ext uri="{BB962C8B-B14F-4D97-AF65-F5344CB8AC3E}">
        <p14:creationId xmlns:p14="http://schemas.microsoft.com/office/powerpoint/2010/main" val="31453196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55</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Creating an Animation Window</a:t>
            </a:r>
          </a:p>
        </p:txBody>
      </p:sp>
      <p:sp>
        <p:nvSpPr>
          <p:cNvPr id="111621" name="Rectangle 3"/>
          <p:cNvSpPr>
            <a:spLocks noGrp="1" noChangeArrowheads="1"/>
          </p:cNvSpPr>
          <p:nvPr>
            <p:ph type="body" idx="1"/>
          </p:nvPr>
        </p:nvSpPr>
        <p:spPr>
          <a:xfrm>
            <a:off x="838200" y="1828800"/>
            <a:ext cx="10896600" cy="3925887"/>
          </a:xfrm>
        </p:spPr>
        <p:txBody>
          <a:bodyPr/>
          <a:lstStyle/>
          <a:p>
            <a:pPr marL="0" indent="0" eaLnBrk="1" hangingPunct="1">
              <a:buNone/>
            </a:pPr>
            <a:r>
              <a:rPr lang="en-US" altLang="en-US" sz="2000" dirty="0" err="1">
                <a:latin typeface="Courier New" panose="02070309020205020404" pitchFamily="49" charset="0"/>
                <a:cs typeface="Courier New" panose="02070309020205020404" pitchFamily="49" charset="0"/>
              </a:rPr>
              <a:t>def</a:t>
            </a:r>
            <a:r>
              <a:rPr lang="en-US" altLang="en-US" sz="2000" dirty="0">
                <a:latin typeface="Courier New" panose="02070309020205020404" pitchFamily="49" charset="0"/>
                <a:cs typeface="Courier New" panose="02070309020205020404" pitchFamily="49" charset="0"/>
              </a:rPr>
              <a:t> main():</a:t>
            </a:r>
          </a:p>
          <a:p>
            <a:pPr marL="0" indent="0" eaLnBrk="1" hangingPunct="1">
              <a:buNone/>
            </a:pPr>
            <a:endParaRPr lang="en-US" altLang="en-US" sz="2000" dirty="0">
              <a:latin typeface="Courier New" panose="02070309020205020404" pitchFamily="49" charset="0"/>
              <a:cs typeface="Courier New" panose="02070309020205020404" pitchFamily="49" charset="0"/>
            </a:endParaRPr>
          </a:p>
          <a:p>
            <a:pPr marL="0" indent="0" eaLnBrk="1" hangingPunct="1">
              <a:buNone/>
            </a:pPr>
            <a:r>
              <a:rPr lang="en-US" altLang="en-US" sz="2000" dirty="0">
                <a:latin typeface="Courier New" panose="02070309020205020404" pitchFamily="49" charset="0"/>
                <a:cs typeface="Courier New" panose="02070309020205020404" pitchFamily="49" charset="0"/>
              </a:rPr>
              <a:t>   # create animation window</a:t>
            </a:r>
          </a:p>
          <a:p>
            <a:pPr marL="0" indent="0" eaLnBrk="1" hangingPunct="1">
              <a:buNone/>
            </a:pPr>
            <a:r>
              <a:rPr lang="en-US" altLang="en-US" sz="2000" dirty="0">
                <a:latin typeface="Courier New" panose="02070309020205020404" pitchFamily="49" charset="0"/>
                <a:cs typeface="Courier New" panose="02070309020205020404" pitchFamily="49" charset="0"/>
              </a:rPr>
              <a:t>   win = </a:t>
            </a:r>
            <a:r>
              <a:rPr lang="en-US" altLang="en-US" sz="2000" dirty="0" err="1">
                <a:latin typeface="Courier New" panose="02070309020205020404" pitchFamily="49" charset="0"/>
                <a:cs typeface="Courier New" panose="02070309020205020404" pitchFamily="49" charset="0"/>
              </a:rPr>
              <a:t>GraphWin</a:t>
            </a:r>
            <a:r>
              <a:rPr lang="en-US" altLang="en-US" sz="2000" dirty="0">
                <a:latin typeface="Courier New" panose="02070309020205020404" pitchFamily="49" charset="0"/>
                <a:cs typeface="Courier New" panose="02070309020205020404" pitchFamily="49" charset="0"/>
              </a:rPr>
              <a:t>("Projectile Animation", 640, 480, </a:t>
            </a:r>
            <a:r>
              <a:rPr lang="en-US" altLang="en-US" sz="2000" dirty="0" err="1">
                <a:latin typeface="Courier New" panose="02070309020205020404" pitchFamily="49" charset="0"/>
                <a:cs typeface="Courier New" panose="02070309020205020404" pitchFamily="49" charset="0"/>
              </a:rPr>
              <a:t>autoflush</a:t>
            </a:r>
            <a:r>
              <a:rPr lang="en-US" altLang="en-US" sz="2000" dirty="0">
                <a:latin typeface="Courier New" panose="02070309020205020404" pitchFamily="49" charset="0"/>
                <a:cs typeface="Courier New" panose="02070309020205020404" pitchFamily="49" charset="0"/>
              </a:rPr>
              <a:t> = False)</a:t>
            </a:r>
          </a:p>
          <a:p>
            <a:pPr marL="0" indent="0" eaLnBrk="1" hangingPunct="1">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win.setCoords</a:t>
            </a:r>
            <a:r>
              <a:rPr lang="en-US" altLang="en-US" sz="2000" dirty="0">
                <a:latin typeface="Courier New" panose="02070309020205020404" pitchFamily="49" charset="0"/>
                <a:cs typeface="Courier New" panose="02070309020205020404" pitchFamily="49" charset="0"/>
              </a:rPr>
              <a:t>(-10, -10, 210, 155)</a:t>
            </a:r>
          </a:p>
          <a:p>
            <a:pPr marL="0" indent="0" eaLnBrk="1" hangingPunct="1">
              <a:buNone/>
            </a:pPr>
            <a:endParaRPr lang="en-US" altLang="en-US" sz="2000" dirty="0">
              <a:latin typeface="Courier New" panose="02070309020205020404" pitchFamily="49" charset="0"/>
              <a:cs typeface="Courier New" panose="02070309020205020404" pitchFamily="49" charset="0"/>
            </a:endParaRPr>
          </a:p>
          <a:p>
            <a:pPr marL="0" indent="0" eaLnBrk="1" hangingPunct="1">
              <a:buNone/>
            </a:pPr>
            <a:r>
              <a:rPr lang="en-US" altLang="en-US" sz="2000" dirty="0">
                <a:latin typeface="Courier New" panose="02070309020205020404" pitchFamily="49" charset="0"/>
                <a:cs typeface="Courier New" panose="02070309020205020404" pitchFamily="49" charset="0"/>
              </a:rPr>
              <a:t>   # draw baseline</a:t>
            </a:r>
          </a:p>
          <a:p>
            <a:pPr marL="0" indent="0" eaLnBrk="1" hangingPunct="1">
              <a:buNone/>
            </a:pPr>
            <a:r>
              <a:rPr lang="en-US" altLang="en-US" sz="2000" dirty="0">
                <a:latin typeface="Courier New" panose="02070309020205020404" pitchFamily="49" charset="0"/>
                <a:cs typeface="Courier New" panose="02070309020205020404" pitchFamily="49" charset="0"/>
              </a:rPr>
              <a:t>   Line(Point(-10, 0), Point(210, 0)).draw(win)</a:t>
            </a:r>
          </a:p>
          <a:p>
            <a:pPr marL="0" indent="0" eaLnBrk="1" hangingPunct="1">
              <a:buNone/>
            </a:pPr>
            <a:endParaRPr lang="en-US" altLang="en-US" sz="2000" dirty="0">
              <a:latin typeface="Courier New" panose="02070309020205020404" pitchFamily="49" charset="0"/>
              <a:cs typeface="Courier New" panose="02070309020205020404" pitchFamily="49" charset="0"/>
            </a:endParaRPr>
          </a:p>
          <a:p>
            <a:pPr marL="0" indent="0" eaLnBrk="1" hangingPunct="1">
              <a:buNone/>
            </a:pPr>
            <a:r>
              <a:rPr lang="en-US" altLang="en-US" sz="2000" dirty="0">
                <a:latin typeface="Courier New" panose="02070309020205020404" pitchFamily="49" charset="0"/>
                <a:cs typeface="Courier New" panose="02070309020205020404" pitchFamily="49" charset="0"/>
              </a:rPr>
              <a:t>   # draw labeled ticks every 50 meters</a:t>
            </a:r>
          </a:p>
          <a:p>
            <a:pPr marL="0" indent="0" eaLnBrk="1" hangingPunct="1">
              <a:buNone/>
            </a:pPr>
            <a:r>
              <a:rPr lang="en-US" altLang="en-US" sz="2000" dirty="0">
                <a:latin typeface="Courier New" panose="02070309020205020404" pitchFamily="49" charset="0"/>
                <a:cs typeface="Courier New" panose="02070309020205020404" pitchFamily="49" charset="0"/>
              </a:rPr>
              <a:t>   for x in range(0, 210, 50):</a:t>
            </a:r>
          </a:p>
          <a:p>
            <a:pPr marL="0" indent="0" eaLnBrk="1" hangingPunct="1">
              <a:buNone/>
            </a:pPr>
            <a:r>
              <a:rPr lang="en-US" altLang="en-US" sz="2000" dirty="0">
                <a:latin typeface="Courier New" panose="02070309020205020404" pitchFamily="49" charset="0"/>
                <a:cs typeface="Courier New" panose="02070309020205020404" pitchFamily="49" charset="0"/>
              </a:rPr>
              <a:t>      Text(Point(x, -5), </a:t>
            </a:r>
            <a:r>
              <a:rPr lang="en-US" altLang="en-US" sz="2000" dirty="0" err="1">
                <a:latin typeface="Courier New" panose="02070309020205020404" pitchFamily="49" charset="0"/>
                <a:cs typeface="Courier New" panose="02070309020205020404" pitchFamily="49" charset="0"/>
              </a:rPr>
              <a:t>str</a:t>
            </a:r>
            <a:r>
              <a:rPr lang="en-US" altLang="en-US" sz="2000" dirty="0">
                <a:latin typeface="Courier New" panose="02070309020205020404" pitchFamily="49" charset="0"/>
                <a:cs typeface="Courier New" panose="02070309020205020404" pitchFamily="49" charset="0"/>
              </a:rPr>
              <a:t>(x)).draw(win)</a:t>
            </a:r>
          </a:p>
          <a:p>
            <a:pPr marL="0" indent="0" eaLnBrk="1" hangingPunct="1">
              <a:buNone/>
            </a:pPr>
            <a:r>
              <a:rPr lang="en-US" altLang="en-US" sz="2000" dirty="0">
                <a:latin typeface="Courier New" panose="02070309020205020404" pitchFamily="49" charset="0"/>
                <a:cs typeface="Courier New" panose="02070309020205020404" pitchFamily="49" charset="0"/>
              </a:rPr>
              <a:t>      Line(Point(x, 0), Point(x, 2)).draw(win)</a:t>
            </a:r>
          </a:p>
        </p:txBody>
      </p:sp>
    </p:spTree>
    <p:extLst>
      <p:ext uri="{BB962C8B-B14F-4D97-AF65-F5344CB8AC3E}">
        <p14:creationId xmlns:p14="http://schemas.microsoft.com/office/powerpoint/2010/main" val="37263844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56</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Drawing the</a:t>
            </a:r>
            <a:br>
              <a:rPr lang="en-US" altLang="en-US" dirty="0"/>
            </a:br>
            <a:r>
              <a:rPr lang="en-US" altLang="en-US" dirty="0"/>
              <a:t>Animation Window</a:t>
            </a:r>
          </a:p>
        </p:txBody>
      </p:sp>
      <p:sp>
        <p:nvSpPr>
          <p:cNvPr id="111621" name="Rectangle 3"/>
          <p:cNvSpPr>
            <a:spLocks noGrp="1" noChangeArrowheads="1"/>
          </p:cNvSpPr>
          <p:nvPr>
            <p:ph type="body" idx="1"/>
          </p:nvPr>
        </p:nvSpPr>
        <p:spPr>
          <a:xfrm>
            <a:off x="990600" y="2017714"/>
            <a:ext cx="9906000" cy="3925887"/>
          </a:xfrm>
        </p:spPr>
        <p:txBody>
          <a:bodyPr/>
          <a:lstStyle/>
          <a:p>
            <a:pPr eaLnBrk="1" hangingPunct="1"/>
            <a:r>
              <a:rPr lang="en-US" altLang="en-US" sz="2800" dirty="0">
                <a:cs typeface="Courier New" panose="02070309020205020404" pitchFamily="49" charset="0"/>
              </a:rPr>
              <a:t>Did you notice the </a:t>
            </a:r>
            <a:r>
              <a:rPr lang="en-US" altLang="en-US" sz="2400" dirty="0" err="1">
                <a:latin typeface="Courier New" panose="02070309020205020404" pitchFamily="49" charset="0"/>
                <a:cs typeface="Courier New" panose="02070309020205020404" pitchFamily="49" charset="0"/>
              </a:rPr>
              <a:t>autoflush</a:t>
            </a:r>
            <a:r>
              <a:rPr lang="en-US" altLang="en-US" sz="2400" dirty="0">
                <a:latin typeface="Courier New" panose="02070309020205020404" pitchFamily="49" charset="0"/>
                <a:cs typeface="Courier New" panose="02070309020205020404" pitchFamily="49" charset="0"/>
              </a:rPr>
              <a:t>=False</a:t>
            </a:r>
            <a:r>
              <a:rPr lang="en-US" altLang="en-US" sz="2800" dirty="0">
                <a:cs typeface="Courier New" panose="02070309020205020404" pitchFamily="49" charset="0"/>
              </a:rPr>
              <a:t>?</a:t>
            </a:r>
          </a:p>
          <a:p>
            <a:pPr eaLnBrk="1" hangingPunct="1"/>
            <a:r>
              <a:rPr lang="en-US" altLang="en-US" sz="2800" dirty="0">
                <a:cs typeface="Courier New" panose="02070309020205020404" pitchFamily="49" charset="0"/>
              </a:rPr>
              <a:t>The default behavior is for a graphics object to immediately update its appearance whenever it’s asked to change, i.e. changing its color.</a:t>
            </a:r>
          </a:p>
          <a:p>
            <a:pPr eaLnBrk="1" hangingPunct="1"/>
            <a:r>
              <a:rPr lang="en-US" altLang="en-US" sz="2800" dirty="0">
                <a:cs typeface="Courier New" panose="02070309020205020404" pitchFamily="49" charset="0"/>
              </a:rPr>
              <a:t>By setting </a:t>
            </a:r>
            <a:r>
              <a:rPr lang="en-US" altLang="en-US" sz="2800" dirty="0" err="1">
                <a:latin typeface="Courier New" panose="02070309020205020404" pitchFamily="49" charset="0"/>
                <a:cs typeface="Courier New" panose="02070309020205020404" pitchFamily="49" charset="0"/>
              </a:rPr>
              <a:t>autoflush</a:t>
            </a:r>
            <a:r>
              <a:rPr lang="en-US" altLang="en-US" sz="2800" dirty="0">
                <a:cs typeface="Courier New" panose="02070309020205020404" pitchFamily="49" charset="0"/>
              </a:rPr>
              <a:t> to False, we’re telling the graphics library its OK to allow commands to build up in the pipeline before performing them.</a:t>
            </a:r>
          </a:p>
        </p:txBody>
      </p:sp>
    </p:spTree>
    <p:extLst>
      <p:ext uri="{BB962C8B-B14F-4D97-AF65-F5344CB8AC3E}">
        <p14:creationId xmlns:p14="http://schemas.microsoft.com/office/powerpoint/2010/main" val="29335119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57</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Drawing the</a:t>
            </a:r>
            <a:br>
              <a:rPr lang="en-US" altLang="en-US" dirty="0"/>
            </a:br>
            <a:r>
              <a:rPr lang="en-US" altLang="en-US" dirty="0"/>
              <a:t>Animation Window</a:t>
            </a:r>
          </a:p>
        </p:txBody>
      </p:sp>
      <p:sp>
        <p:nvSpPr>
          <p:cNvPr id="111621" name="Rectangle 3"/>
          <p:cNvSpPr>
            <a:spLocks noGrp="1" noChangeArrowheads="1"/>
          </p:cNvSpPr>
          <p:nvPr>
            <p:ph type="body" idx="1"/>
          </p:nvPr>
        </p:nvSpPr>
        <p:spPr>
          <a:xfrm>
            <a:off x="609600" y="2017714"/>
            <a:ext cx="10972800" cy="3925887"/>
          </a:xfrm>
        </p:spPr>
        <p:txBody>
          <a:bodyPr/>
          <a:lstStyle/>
          <a:p>
            <a:pPr eaLnBrk="1" hangingPunct="1"/>
            <a:r>
              <a:rPr lang="en-US" altLang="en-US" sz="2800" dirty="0">
                <a:cs typeface="Courier New" panose="02070309020205020404" pitchFamily="49" charset="0"/>
              </a:rPr>
              <a:t>Why would we want the graphics commands to not occur immediately?</a:t>
            </a:r>
          </a:p>
          <a:p>
            <a:pPr lvl="1" eaLnBrk="1" hangingPunct="1"/>
            <a:r>
              <a:rPr lang="en-US" altLang="en-US" sz="2400" dirty="0">
                <a:cs typeface="Courier New" panose="02070309020205020404" pitchFamily="49" charset="0"/>
              </a:rPr>
              <a:t>Graphics commands are relatively time consuming because they require communication with the underlying operating system to exchange information with the display hardware.</a:t>
            </a:r>
          </a:p>
          <a:p>
            <a:pPr lvl="1" eaLnBrk="1" hangingPunct="1"/>
            <a:r>
              <a:rPr lang="en-US" altLang="en-US" sz="2400" dirty="0">
                <a:cs typeface="Courier New" panose="02070309020205020404" pitchFamily="49" charset="0"/>
              </a:rPr>
              <a:t>Rather than stopping the program many times to carry out a sequence of small graphics commands, they can be carried out together with just a single program interruption.</a:t>
            </a:r>
          </a:p>
        </p:txBody>
      </p:sp>
    </p:spTree>
    <p:extLst>
      <p:ext uri="{BB962C8B-B14F-4D97-AF65-F5344CB8AC3E}">
        <p14:creationId xmlns:p14="http://schemas.microsoft.com/office/powerpoint/2010/main" val="33556452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58</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Drawing the</a:t>
            </a:r>
            <a:br>
              <a:rPr lang="en-US" altLang="en-US" dirty="0"/>
            </a:br>
            <a:r>
              <a:rPr lang="en-US" altLang="en-US" dirty="0"/>
              <a:t>Animation Window</a:t>
            </a:r>
          </a:p>
        </p:txBody>
      </p:sp>
      <p:sp>
        <p:nvSpPr>
          <p:cNvPr id="111621" name="Rectangle 3"/>
          <p:cNvSpPr>
            <a:spLocks noGrp="1" noChangeArrowheads="1"/>
          </p:cNvSpPr>
          <p:nvPr>
            <p:ph type="body" idx="1"/>
          </p:nvPr>
        </p:nvSpPr>
        <p:spPr>
          <a:xfrm>
            <a:off x="685800" y="2017714"/>
            <a:ext cx="10896600" cy="3925887"/>
          </a:xfrm>
        </p:spPr>
        <p:txBody>
          <a:bodyPr/>
          <a:lstStyle/>
          <a:p>
            <a:pPr lvl="1" eaLnBrk="1" hangingPunct="1"/>
            <a:r>
              <a:rPr lang="en-US" altLang="en-US" sz="2400" dirty="0">
                <a:cs typeface="Courier New" panose="02070309020205020404" pitchFamily="49" charset="0"/>
              </a:rPr>
              <a:t>Another reason is that during animations, there may be many changes occurring on the screen that we need to synchronize. With </a:t>
            </a:r>
            <a:r>
              <a:rPr lang="en-US" altLang="en-US" sz="2000" dirty="0" err="1">
                <a:latin typeface="Courier New" panose="02070309020205020404" pitchFamily="49" charset="0"/>
                <a:cs typeface="Courier New" panose="02070309020205020404" pitchFamily="49" charset="0"/>
              </a:rPr>
              <a:t>autoflush</a:t>
            </a:r>
            <a:r>
              <a:rPr lang="en-US" altLang="en-US" sz="2400" dirty="0">
                <a:cs typeface="Courier New" panose="02070309020205020404" pitchFamily="49" charset="0"/>
              </a:rPr>
              <a:t> off, we can make numerous changes that will all show up simultaneously when the update function is called.</a:t>
            </a:r>
          </a:p>
          <a:p>
            <a:pPr lvl="1" eaLnBrk="1" hangingPunct="1"/>
            <a:r>
              <a:rPr lang="en-US" altLang="en-US" sz="2400" dirty="0">
                <a:cs typeface="Courier New" panose="02070309020205020404" pitchFamily="49" charset="0"/>
              </a:rPr>
              <a:t>You will almost always want </a:t>
            </a:r>
            <a:r>
              <a:rPr lang="en-US" altLang="en-US" sz="2000" dirty="0" err="1">
                <a:latin typeface="Courier New" panose="02070309020205020404" pitchFamily="49" charset="0"/>
                <a:cs typeface="Courier New" panose="02070309020205020404" pitchFamily="49" charset="0"/>
              </a:rPr>
              <a:t>autoflush</a:t>
            </a:r>
            <a:r>
              <a:rPr lang="en-US" altLang="en-US" sz="2400" dirty="0">
                <a:cs typeface="Courier New" panose="02070309020205020404" pitchFamily="49" charset="0"/>
              </a:rPr>
              <a:t> off for animations.</a:t>
            </a:r>
          </a:p>
        </p:txBody>
      </p:sp>
    </p:spTree>
    <p:extLst>
      <p:ext uri="{BB962C8B-B14F-4D97-AF65-F5344CB8AC3E}">
        <p14:creationId xmlns:p14="http://schemas.microsoft.com/office/powerpoint/2010/main" val="34221823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59</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Creating a </a:t>
            </a:r>
            <a:r>
              <a:rPr lang="en-US" altLang="en-US" dirty="0" err="1"/>
              <a:t>ShotTracker</a:t>
            </a:r>
            <a:endParaRPr lang="en-US" altLang="en-US" dirty="0"/>
          </a:p>
        </p:txBody>
      </p:sp>
      <p:sp>
        <p:nvSpPr>
          <p:cNvPr id="111621" name="Rectangle 3"/>
          <p:cNvSpPr>
            <a:spLocks noGrp="1" noChangeArrowheads="1"/>
          </p:cNvSpPr>
          <p:nvPr>
            <p:ph type="body" idx="1"/>
          </p:nvPr>
        </p:nvSpPr>
        <p:spPr>
          <a:xfrm>
            <a:off x="762000" y="1981201"/>
            <a:ext cx="10390716" cy="3925887"/>
          </a:xfrm>
        </p:spPr>
        <p:txBody>
          <a:bodyPr/>
          <a:lstStyle/>
          <a:p>
            <a:pPr eaLnBrk="1" hangingPunct="1"/>
            <a:r>
              <a:rPr lang="en-US" altLang="en-US" sz="2800" dirty="0">
                <a:cs typeface="Courier New" panose="02070309020205020404" pitchFamily="49" charset="0"/>
              </a:rPr>
              <a:t>The next thing need is a graphical object that acts like a cannon ball.</a:t>
            </a:r>
          </a:p>
          <a:p>
            <a:pPr lvl="1" eaLnBrk="1" hangingPunct="1"/>
            <a:r>
              <a:rPr lang="en-US" altLang="en-US" sz="2400" dirty="0">
                <a:cs typeface="Courier New" panose="02070309020205020404" pitchFamily="49" charset="0"/>
              </a:rPr>
              <a:t>We can use our </a:t>
            </a:r>
            <a:r>
              <a:rPr lang="en-US" altLang="en-US" sz="2000" dirty="0">
                <a:latin typeface="Courier New" panose="02070309020205020404" pitchFamily="49" charset="0"/>
                <a:cs typeface="Courier New" panose="02070309020205020404" pitchFamily="49" charset="0"/>
              </a:rPr>
              <a:t>Projectile</a:t>
            </a:r>
            <a:r>
              <a:rPr lang="en-US" altLang="en-US" sz="2400" dirty="0">
                <a:cs typeface="Courier New" panose="02070309020205020404" pitchFamily="49" charset="0"/>
              </a:rPr>
              <a:t> class to model the flight of the cannon ball, but </a:t>
            </a:r>
            <a:r>
              <a:rPr lang="en-US" altLang="en-US" sz="2000" dirty="0">
                <a:latin typeface="Courier New" panose="02070309020205020404" pitchFamily="49" charset="0"/>
                <a:cs typeface="Courier New" panose="02070309020205020404" pitchFamily="49" charset="0"/>
              </a:rPr>
              <a:t>Projectile</a:t>
            </a:r>
            <a:r>
              <a:rPr lang="en-US" altLang="en-US" sz="2400" dirty="0">
                <a:cs typeface="Courier New" panose="02070309020205020404" pitchFamily="49" charset="0"/>
              </a:rPr>
              <a:t> is not a graphics object!</a:t>
            </a:r>
          </a:p>
          <a:p>
            <a:pPr lvl="1" eaLnBrk="1" hangingPunct="1"/>
            <a:r>
              <a:rPr lang="en-US" altLang="en-US" sz="2400" dirty="0">
                <a:cs typeface="Courier New" panose="02070309020205020404" pitchFamily="49" charset="0"/>
              </a:rPr>
              <a:t>We could use a </a:t>
            </a:r>
            <a:r>
              <a:rPr lang="en-US" altLang="en-US" sz="2000" dirty="0">
                <a:latin typeface="Courier New" panose="02070309020205020404" pitchFamily="49" charset="0"/>
                <a:cs typeface="Courier New" panose="02070309020205020404" pitchFamily="49" charset="0"/>
              </a:rPr>
              <a:t>Circle</a:t>
            </a:r>
            <a:r>
              <a:rPr lang="en-US" altLang="en-US" sz="2400" dirty="0">
                <a:cs typeface="Courier New" panose="02070309020205020404" pitchFamily="49" charset="0"/>
              </a:rPr>
              <a:t>, but it doesn’t know about projectile flight.</a:t>
            </a:r>
          </a:p>
          <a:p>
            <a:pPr lvl="1" eaLnBrk="1" hangingPunct="1"/>
            <a:r>
              <a:rPr lang="en-US" altLang="en-US" sz="2400" dirty="0">
                <a:cs typeface="Courier New" panose="02070309020205020404" pitchFamily="49" charset="0"/>
              </a:rPr>
              <a:t>What we really need is something that has properties of both – let’s create a </a:t>
            </a:r>
            <a:r>
              <a:rPr lang="en-US" altLang="en-US" sz="2000" dirty="0" err="1">
                <a:latin typeface="Courier New" panose="02070309020205020404" pitchFamily="49" charset="0"/>
                <a:cs typeface="Courier New" panose="02070309020205020404" pitchFamily="49" charset="0"/>
              </a:rPr>
              <a:t>ShotTracker</a:t>
            </a:r>
            <a:r>
              <a:rPr lang="en-US" altLang="en-US" sz="2400" dirty="0">
                <a:cs typeface="Courier New" panose="02070309020205020404" pitchFamily="49" charset="0"/>
              </a:rPr>
              <a:t> that contains both a </a:t>
            </a:r>
            <a:r>
              <a:rPr lang="en-US" altLang="en-US" sz="2000" dirty="0">
                <a:latin typeface="Courier New" panose="02070309020205020404" pitchFamily="49" charset="0"/>
                <a:cs typeface="Courier New" panose="02070309020205020404" pitchFamily="49" charset="0"/>
              </a:rPr>
              <a:t>Projectile</a:t>
            </a:r>
            <a:r>
              <a:rPr lang="en-US" altLang="en-US" sz="2400" dirty="0">
                <a:cs typeface="Courier New" panose="02070309020205020404" pitchFamily="49" charset="0"/>
              </a:rPr>
              <a:t> and a </a:t>
            </a:r>
            <a:r>
              <a:rPr lang="en-US" altLang="en-US" sz="2000" dirty="0">
                <a:latin typeface="Courier New" panose="02070309020205020404" pitchFamily="49" charset="0"/>
                <a:cs typeface="Courier New" panose="02070309020205020404" pitchFamily="49" charset="0"/>
              </a:rPr>
              <a:t>Circle</a:t>
            </a:r>
            <a:r>
              <a:rPr lang="en-US" altLang="en-US" sz="2400" dirty="0">
                <a:cs typeface="Courier New" panose="02070309020205020404" pitchFamily="49" charset="0"/>
              </a:rPr>
              <a:t>.</a:t>
            </a:r>
          </a:p>
        </p:txBody>
      </p:sp>
    </p:spTree>
    <p:extLst>
      <p:ext uri="{BB962C8B-B14F-4D97-AF65-F5344CB8AC3E}">
        <p14:creationId xmlns:p14="http://schemas.microsoft.com/office/powerpoint/2010/main" val="807575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endParaRPr lang="en-US" altLang="en-US" dirty="0"/>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9CEE2521-2804-4F80-A415-B29A7F3AF48B}" type="slidenum">
              <a:rPr lang="en-US" altLang="en-US"/>
              <a:pPr eaLnBrk="1" hangingPunct="1"/>
              <a:t>6</a:t>
            </a:fld>
            <a:endParaRPr lang="en-US" altLang="en-US" dirty="0"/>
          </a:p>
        </p:txBody>
      </p:sp>
      <p:sp>
        <p:nvSpPr>
          <p:cNvPr id="9220" name="Rectangle 2"/>
          <p:cNvSpPr>
            <a:spLocks noGrp="1" noChangeArrowheads="1"/>
          </p:cNvSpPr>
          <p:nvPr>
            <p:ph type="title"/>
          </p:nvPr>
        </p:nvSpPr>
        <p:spPr/>
        <p:txBody>
          <a:bodyPr/>
          <a:lstStyle/>
          <a:p>
            <a:pPr eaLnBrk="1" hangingPunct="1"/>
            <a:r>
              <a:rPr lang="en-US" altLang="en-US" dirty="0"/>
              <a:t>The Process of OOD</a:t>
            </a:r>
          </a:p>
        </p:txBody>
      </p:sp>
      <p:sp>
        <p:nvSpPr>
          <p:cNvPr id="9221" name="Rectangle 3"/>
          <p:cNvSpPr>
            <a:spLocks noGrp="1" noChangeArrowheads="1"/>
          </p:cNvSpPr>
          <p:nvPr>
            <p:ph type="body" idx="1"/>
          </p:nvPr>
        </p:nvSpPr>
        <p:spPr/>
        <p:txBody>
          <a:bodyPr/>
          <a:lstStyle/>
          <a:p>
            <a:pPr eaLnBrk="1" hangingPunct="1"/>
            <a:r>
              <a:rPr lang="en-US" altLang="en-US" dirty="0"/>
              <a:t>In top-down design, functions serve the role of the black box.</a:t>
            </a:r>
          </a:p>
          <a:p>
            <a:pPr lvl="1" eaLnBrk="1" hangingPunct="1"/>
            <a:r>
              <a:rPr lang="en-US" altLang="en-US" dirty="0"/>
              <a:t>Client programs can use the functions as long as it understands </a:t>
            </a:r>
            <a:r>
              <a:rPr lang="en-US" altLang="en-US" b="1" dirty="0"/>
              <a:t>what</a:t>
            </a:r>
            <a:r>
              <a:rPr lang="en-US" altLang="en-US" dirty="0"/>
              <a:t> the function does.</a:t>
            </a:r>
          </a:p>
          <a:p>
            <a:pPr lvl="1" eaLnBrk="1" hangingPunct="1"/>
            <a:r>
              <a:rPr lang="en-US" altLang="en-US" b="1" dirty="0"/>
              <a:t>How</a:t>
            </a:r>
            <a:r>
              <a:rPr lang="en-US" altLang="en-US" dirty="0"/>
              <a:t> the function accomplishes its task is </a:t>
            </a:r>
            <a:r>
              <a:rPr lang="en-US" altLang="en-US" i="1" dirty="0"/>
              <a:t>encapsulated</a:t>
            </a:r>
            <a:r>
              <a:rPr lang="en-US" altLang="en-US" dirty="0"/>
              <a:t> within the function.</a:t>
            </a:r>
            <a:endParaRPr lang="en-US" altLang="en-US"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60</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Creating a </a:t>
            </a:r>
            <a:r>
              <a:rPr lang="en-US" altLang="en-US" dirty="0" err="1"/>
              <a:t>ShotTracker</a:t>
            </a:r>
            <a:endParaRPr lang="en-US" altLang="en-US" dirty="0"/>
          </a:p>
        </p:txBody>
      </p:sp>
      <p:sp>
        <p:nvSpPr>
          <p:cNvPr id="111621" name="Rectangle 3"/>
          <p:cNvSpPr>
            <a:spLocks noGrp="1" noChangeArrowheads="1"/>
          </p:cNvSpPr>
          <p:nvPr>
            <p:ph type="body" idx="1"/>
          </p:nvPr>
        </p:nvSpPr>
        <p:spPr>
          <a:xfrm>
            <a:off x="457200" y="1905000"/>
            <a:ext cx="11125200" cy="3925887"/>
          </a:xfrm>
        </p:spPr>
        <p:txBody>
          <a:bodyPr/>
          <a:lstStyle/>
          <a:p>
            <a:pPr marL="0" indent="0" eaLnBrk="1" hangingPunct="1">
              <a:buNone/>
            </a:pPr>
            <a:r>
              <a:rPr lang="en-US" altLang="en-US" sz="1800" dirty="0">
                <a:latin typeface="Courier New" panose="02070309020205020404" pitchFamily="49" charset="0"/>
                <a:cs typeface="Courier New" panose="02070309020205020404" pitchFamily="49" charset="0"/>
              </a:rPr>
              <a:t>class </a:t>
            </a:r>
            <a:r>
              <a:rPr lang="en-US" altLang="en-US" sz="1800" dirty="0" err="1">
                <a:latin typeface="Courier New" panose="02070309020205020404" pitchFamily="49" charset="0"/>
                <a:cs typeface="Courier New" panose="02070309020205020404" pitchFamily="49" charset="0"/>
              </a:rPr>
              <a:t>ShotTracker</a:t>
            </a:r>
            <a:r>
              <a:rPr lang="en-US" altLang="en-US" sz="1800" dirty="0">
                <a:latin typeface="Courier New" panose="02070309020205020404" pitchFamily="49" charset="0"/>
                <a:cs typeface="Courier New" panose="02070309020205020404" pitchFamily="49" charset="0"/>
              </a:rPr>
              <a:t>:</a:t>
            </a:r>
          </a:p>
          <a:p>
            <a:pPr marL="0" indent="0" eaLnBrk="1" hangingPunct="1">
              <a:buNone/>
            </a:pPr>
            <a:endParaRPr lang="en-US" altLang="en-US" sz="1800" dirty="0">
              <a:latin typeface="Courier New" panose="02070309020205020404" pitchFamily="49" charset="0"/>
              <a:cs typeface="Courier New" panose="02070309020205020404" pitchFamily="49" charset="0"/>
            </a:endParaRPr>
          </a:p>
          <a:p>
            <a:pPr marL="0" indent="0" eaLnBrk="1" hangingPunct="1">
              <a:buNone/>
            </a:pPr>
            <a:r>
              <a:rPr lang="en-US" altLang="en-US" sz="1800" dirty="0">
                <a:latin typeface="Courier New" panose="02070309020205020404" pitchFamily="49" charset="0"/>
                <a:cs typeface="Courier New" panose="02070309020205020404" pitchFamily="49" charset="0"/>
              </a:rPr>
              <a:t>    """ Graphical depiction of a projectile flight using a Circle """</a:t>
            </a:r>
          </a:p>
          <a:p>
            <a:pPr marL="0" indent="0" eaLnBrk="1" hangingPunct="1">
              <a:buNone/>
            </a:pPr>
            <a:endParaRPr lang="en-US" altLang="en-US" sz="1800" dirty="0">
              <a:latin typeface="Courier New" panose="02070309020205020404" pitchFamily="49" charset="0"/>
              <a:cs typeface="Courier New" panose="02070309020205020404" pitchFamily="49" charset="0"/>
            </a:endParaRPr>
          </a:p>
          <a:p>
            <a:pPr marL="0" indent="0" eaLnBrk="1" hangingPunct="1">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def</a:t>
            </a:r>
            <a:r>
              <a:rPr lang="en-US" altLang="en-US" sz="1800" dirty="0">
                <a:latin typeface="Courier New" panose="02070309020205020404" pitchFamily="49" charset="0"/>
                <a:cs typeface="Courier New" panose="02070309020205020404" pitchFamily="49" charset="0"/>
              </a:rPr>
              <a:t> __</a:t>
            </a:r>
            <a:r>
              <a:rPr lang="en-US" altLang="en-US" sz="1800" dirty="0" err="1">
                <a:latin typeface="Courier New" panose="02070309020205020404" pitchFamily="49" charset="0"/>
                <a:cs typeface="Courier New" panose="02070309020205020404" pitchFamily="49" charset="0"/>
              </a:rPr>
              <a:t>init</a:t>
            </a:r>
            <a:r>
              <a:rPr lang="en-US" altLang="en-US" sz="1800" dirty="0">
                <a:latin typeface="Courier New" panose="02070309020205020404" pitchFamily="49" charset="0"/>
                <a:cs typeface="Courier New" panose="02070309020205020404" pitchFamily="49" charset="0"/>
              </a:rPr>
              <a:t>__(self, win, angle, velocity, height):</a:t>
            </a:r>
          </a:p>
          <a:p>
            <a:pPr marL="0" indent="0" eaLnBrk="1" hangingPunct="1">
              <a:buNone/>
            </a:pPr>
            <a:r>
              <a:rPr lang="en-US" altLang="en-US" sz="1800" dirty="0">
                <a:latin typeface="Courier New" panose="02070309020205020404" pitchFamily="49" charset="0"/>
                <a:cs typeface="Courier New" panose="02070309020205020404" pitchFamily="49" charset="0"/>
              </a:rPr>
              <a:t>        """win is the </a:t>
            </a:r>
            <a:r>
              <a:rPr lang="en-US" altLang="en-US" sz="1800" dirty="0" err="1">
                <a:latin typeface="Courier New" panose="02070309020205020404" pitchFamily="49" charset="0"/>
                <a:cs typeface="Courier New" panose="02070309020205020404" pitchFamily="49" charset="0"/>
              </a:rPr>
              <a:t>GraphWin</a:t>
            </a:r>
            <a:r>
              <a:rPr lang="en-US" altLang="en-US" sz="1800" dirty="0">
                <a:latin typeface="Courier New" panose="02070309020205020404" pitchFamily="49" charset="0"/>
                <a:cs typeface="Courier New" panose="02070309020205020404" pitchFamily="49" charset="0"/>
              </a:rPr>
              <a:t> to display the shot, angle, velocity, and</a:t>
            </a:r>
          </a:p>
          <a:p>
            <a:pPr marL="0" indent="0" eaLnBrk="1" hangingPunct="1">
              <a:buNone/>
            </a:pPr>
            <a:r>
              <a:rPr lang="en-US" altLang="en-US" sz="1800" dirty="0">
                <a:latin typeface="Courier New" panose="02070309020205020404" pitchFamily="49" charset="0"/>
                <a:cs typeface="Courier New" panose="02070309020205020404" pitchFamily="49" charset="0"/>
              </a:rPr>
              <a:t>        height are initial projectile parameters.</a:t>
            </a:r>
          </a:p>
          <a:p>
            <a:pPr marL="0" indent="0" eaLnBrk="1" hangingPunct="1">
              <a:buNone/>
            </a:pPr>
            <a:r>
              <a:rPr lang="en-US" altLang="en-US" sz="1800" dirty="0">
                <a:latin typeface="Courier New" panose="02070309020205020404" pitchFamily="49" charset="0"/>
                <a:cs typeface="Courier New" panose="02070309020205020404" pitchFamily="49" charset="0"/>
              </a:rPr>
              <a:t>        """</a:t>
            </a:r>
          </a:p>
          <a:p>
            <a:pPr marL="0" indent="0" eaLnBrk="1" hangingPunct="1">
              <a:buNone/>
            </a:pPr>
            <a:r>
              <a:rPr lang="en-US" altLang="en-US" sz="1800" dirty="0">
                <a:latin typeface="Courier New" panose="02070309020205020404" pitchFamily="49" charset="0"/>
                <a:cs typeface="Courier New" panose="02070309020205020404" pitchFamily="49" charset="0"/>
              </a:rPr>
              <a:t>        </a:t>
            </a:r>
          </a:p>
          <a:p>
            <a:pPr marL="0" indent="0" eaLnBrk="1" hangingPunct="1">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self.proj</a:t>
            </a:r>
            <a:r>
              <a:rPr lang="en-US" altLang="en-US" sz="1800" dirty="0">
                <a:latin typeface="Courier New" panose="02070309020205020404" pitchFamily="49" charset="0"/>
                <a:cs typeface="Courier New" panose="02070309020205020404" pitchFamily="49" charset="0"/>
              </a:rPr>
              <a:t> = Projectile(angle, velocity, height)</a:t>
            </a:r>
          </a:p>
          <a:p>
            <a:pPr marL="0" indent="0" eaLnBrk="1" hangingPunct="1">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self.marker</a:t>
            </a:r>
            <a:r>
              <a:rPr lang="en-US" altLang="en-US" sz="1800" dirty="0">
                <a:latin typeface="Courier New" panose="02070309020205020404" pitchFamily="49" charset="0"/>
                <a:cs typeface="Courier New" panose="02070309020205020404" pitchFamily="49" charset="0"/>
              </a:rPr>
              <a:t> = Circle(Point(0,height), 3)</a:t>
            </a:r>
          </a:p>
          <a:p>
            <a:pPr marL="0" indent="0" eaLnBrk="1" hangingPunct="1">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self.marker.setFill</a:t>
            </a:r>
            <a:r>
              <a:rPr lang="en-US" altLang="en-US" sz="1800" dirty="0">
                <a:latin typeface="Courier New" panose="02070309020205020404" pitchFamily="49" charset="0"/>
                <a:cs typeface="Courier New" panose="02070309020205020404" pitchFamily="49" charset="0"/>
              </a:rPr>
              <a:t>("red")</a:t>
            </a:r>
          </a:p>
          <a:p>
            <a:pPr marL="0" indent="0" eaLnBrk="1" hangingPunct="1">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self.marker.setOutline</a:t>
            </a:r>
            <a:r>
              <a:rPr lang="en-US" altLang="en-US" sz="1800" dirty="0">
                <a:latin typeface="Courier New" panose="02070309020205020404" pitchFamily="49" charset="0"/>
                <a:cs typeface="Courier New" panose="02070309020205020404" pitchFamily="49" charset="0"/>
              </a:rPr>
              <a:t>("red")</a:t>
            </a:r>
          </a:p>
          <a:p>
            <a:pPr marL="0" indent="0" eaLnBrk="1" hangingPunct="1">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self.marker.draw</a:t>
            </a:r>
            <a:r>
              <a:rPr lang="en-US" altLang="en-US" sz="1800" dirty="0">
                <a:latin typeface="Courier New" panose="02070309020205020404" pitchFamily="49" charset="0"/>
                <a:cs typeface="Courier New" panose="02070309020205020404" pitchFamily="49" charset="0"/>
              </a:rPr>
              <a:t>(win)</a:t>
            </a:r>
          </a:p>
        </p:txBody>
      </p:sp>
    </p:spTree>
    <p:extLst>
      <p:ext uri="{BB962C8B-B14F-4D97-AF65-F5344CB8AC3E}">
        <p14:creationId xmlns:p14="http://schemas.microsoft.com/office/powerpoint/2010/main" val="24052359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61</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Creating a </a:t>
            </a:r>
            <a:r>
              <a:rPr lang="en-US" altLang="en-US" dirty="0" err="1"/>
              <a:t>ShotTracker</a:t>
            </a:r>
            <a:endParaRPr lang="en-US" altLang="en-US" dirty="0"/>
          </a:p>
        </p:txBody>
      </p:sp>
      <p:sp>
        <p:nvSpPr>
          <p:cNvPr id="111621" name="Rectangle 3"/>
          <p:cNvSpPr>
            <a:spLocks noGrp="1" noChangeArrowheads="1"/>
          </p:cNvSpPr>
          <p:nvPr>
            <p:ph type="body" idx="1"/>
          </p:nvPr>
        </p:nvSpPr>
        <p:spPr>
          <a:xfrm>
            <a:off x="990600" y="2017714"/>
            <a:ext cx="10134600" cy="3925887"/>
          </a:xfrm>
        </p:spPr>
        <p:txBody>
          <a:bodyPr/>
          <a:lstStyle/>
          <a:p>
            <a:pPr eaLnBrk="1" hangingPunct="1"/>
            <a:r>
              <a:rPr lang="en-US" altLang="en-US" sz="2800" dirty="0">
                <a:cs typeface="Courier New" panose="02070309020205020404" pitchFamily="49" charset="0"/>
              </a:rPr>
              <a:t>Did you notice how the parameters have all the information we need to create both a </a:t>
            </a:r>
            <a:r>
              <a:rPr lang="en-US" altLang="en-US" sz="2400" dirty="0">
                <a:latin typeface="Courier New" panose="02070309020205020404" pitchFamily="49" charset="0"/>
                <a:cs typeface="Courier New" panose="02070309020205020404" pitchFamily="49" charset="0"/>
              </a:rPr>
              <a:t>Projectile</a:t>
            </a:r>
            <a:r>
              <a:rPr lang="en-US" altLang="en-US" sz="2800" dirty="0">
                <a:cs typeface="Courier New" panose="02070309020205020404" pitchFamily="49" charset="0"/>
              </a:rPr>
              <a:t> and a </a:t>
            </a:r>
            <a:r>
              <a:rPr lang="en-US" altLang="en-US" sz="2400" dirty="0">
                <a:latin typeface="Courier New" panose="02070309020205020404" pitchFamily="49" charset="0"/>
                <a:cs typeface="Courier New" panose="02070309020205020404" pitchFamily="49" charset="0"/>
              </a:rPr>
              <a:t>Circle</a:t>
            </a:r>
            <a:r>
              <a:rPr lang="en-US" altLang="en-US" sz="2800" dirty="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self.proj</a:t>
            </a:r>
            <a:r>
              <a:rPr lang="en-US" altLang="en-US" sz="2800" dirty="0">
                <a:cs typeface="Courier New" panose="02070309020205020404" pitchFamily="49" charset="0"/>
              </a:rPr>
              <a:t> and </a:t>
            </a:r>
            <a:r>
              <a:rPr lang="en-US" altLang="en-US" sz="2400" dirty="0" err="1">
                <a:latin typeface="Courier New" panose="02070309020205020404" pitchFamily="49" charset="0"/>
                <a:cs typeface="Courier New" panose="02070309020205020404" pitchFamily="49" charset="0"/>
              </a:rPr>
              <a:t>self.marker</a:t>
            </a:r>
            <a:r>
              <a:rPr lang="en-US" altLang="en-US" sz="2800" dirty="0">
                <a:cs typeface="Courier New" panose="02070309020205020404" pitchFamily="49" charset="0"/>
              </a:rPr>
              <a:t>)?</a:t>
            </a:r>
          </a:p>
          <a:p>
            <a:pPr eaLnBrk="1" hangingPunct="1"/>
            <a:r>
              <a:rPr lang="en-US" altLang="en-US" sz="2800" dirty="0">
                <a:cs typeface="Courier New" panose="02070309020205020404" pitchFamily="49" charset="0"/>
              </a:rPr>
              <a:t>We need to ensure that whenever an update occurs, both the projectile and position of the circle are updated.</a:t>
            </a:r>
          </a:p>
          <a:p>
            <a:pPr lvl="1" eaLnBrk="1" hangingPunct="1"/>
            <a:r>
              <a:rPr lang="en-US" altLang="en-US" sz="2400" dirty="0">
                <a:cs typeface="Courier New" panose="02070309020205020404" pitchFamily="49" charset="0"/>
              </a:rPr>
              <a:t>The projectile has an update method</a:t>
            </a:r>
          </a:p>
          <a:p>
            <a:pPr lvl="1" eaLnBrk="1" hangingPunct="1"/>
            <a:r>
              <a:rPr lang="en-US" altLang="en-US" sz="2400" dirty="0">
                <a:cs typeface="Courier New" panose="02070309020205020404" pitchFamily="49" charset="0"/>
              </a:rPr>
              <a:t>For the marker, calculate how far it must move in the x and y directions.</a:t>
            </a:r>
          </a:p>
        </p:txBody>
      </p:sp>
    </p:spTree>
    <p:extLst>
      <p:ext uri="{BB962C8B-B14F-4D97-AF65-F5344CB8AC3E}">
        <p14:creationId xmlns:p14="http://schemas.microsoft.com/office/powerpoint/2010/main" val="41877510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62</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Creating a </a:t>
            </a:r>
            <a:r>
              <a:rPr lang="en-US" altLang="en-US" dirty="0" err="1"/>
              <a:t>ShotTracker</a:t>
            </a:r>
            <a:endParaRPr lang="en-US" altLang="en-US" dirty="0"/>
          </a:p>
        </p:txBody>
      </p:sp>
      <p:sp>
        <p:nvSpPr>
          <p:cNvPr id="111621" name="Rectangle 3"/>
          <p:cNvSpPr>
            <a:spLocks noGrp="1" noChangeArrowheads="1"/>
          </p:cNvSpPr>
          <p:nvPr>
            <p:ph type="body" idx="1"/>
          </p:nvPr>
        </p:nvSpPr>
        <p:spPr>
          <a:xfrm>
            <a:off x="1524000" y="2286001"/>
            <a:ext cx="10134600" cy="3925887"/>
          </a:xfrm>
        </p:spPr>
        <p:txBody>
          <a:bodyPr/>
          <a:lstStyle/>
          <a:p>
            <a:pPr marL="0" indent="0" eaLnBrk="1" hangingPunct="1">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def</a:t>
            </a:r>
            <a:r>
              <a:rPr lang="en-US" altLang="en-US" sz="2000" dirty="0">
                <a:latin typeface="Courier New" panose="02070309020205020404" pitchFamily="49" charset="0"/>
                <a:cs typeface="Courier New" panose="02070309020205020404" pitchFamily="49" charset="0"/>
              </a:rPr>
              <a:t> update(self, </a:t>
            </a:r>
            <a:r>
              <a:rPr lang="en-US" altLang="en-US" sz="2000" dirty="0" err="1">
                <a:latin typeface="Courier New" panose="02070309020205020404" pitchFamily="49" charset="0"/>
                <a:cs typeface="Courier New" panose="02070309020205020404" pitchFamily="49" charset="0"/>
              </a:rPr>
              <a:t>dt</a:t>
            </a:r>
            <a:r>
              <a:rPr lang="en-US" altLang="en-US" sz="2000" dirty="0">
                <a:latin typeface="Courier New" panose="02070309020205020404" pitchFamily="49" charset="0"/>
                <a:cs typeface="Courier New" panose="02070309020205020404" pitchFamily="49" charset="0"/>
              </a:rPr>
              <a:t>):</a:t>
            </a:r>
          </a:p>
          <a:p>
            <a:pPr marL="0" indent="0" eaLnBrk="1" hangingPunct="1">
              <a:buNone/>
            </a:pPr>
            <a:r>
              <a:rPr lang="en-US" altLang="en-US" sz="2000" dirty="0">
                <a:latin typeface="Courier New" panose="02070309020205020404" pitchFamily="49" charset="0"/>
                <a:cs typeface="Courier New" panose="02070309020205020404" pitchFamily="49" charset="0"/>
              </a:rPr>
              <a:t>        """ Move the shot </a:t>
            </a:r>
            <a:r>
              <a:rPr lang="en-US" altLang="en-US" sz="2000" dirty="0" err="1">
                <a:latin typeface="Courier New" panose="02070309020205020404" pitchFamily="49" charset="0"/>
                <a:cs typeface="Courier New" panose="02070309020205020404" pitchFamily="49" charset="0"/>
              </a:rPr>
              <a:t>dt</a:t>
            </a:r>
            <a:r>
              <a:rPr lang="en-US" altLang="en-US" sz="2000" dirty="0">
                <a:latin typeface="Courier New" panose="02070309020205020404" pitchFamily="49" charset="0"/>
                <a:cs typeface="Courier New" panose="02070309020205020404" pitchFamily="49" charset="0"/>
              </a:rPr>
              <a:t> seconds farther along its flight """</a:t>
            </a:r>
          </a:p>
          <a:p>
            <a:pPr marL="0" indent="0" eaLnBrk="1" hangingPunct="1">
              <a:buNone/>
            </a:pPr>
            <a:r>
              <a:rPr lang="en-US" altLang="en-US" sz="2000" dirty="0">
                <a:latin typeface="Courier New" panose="02070309020205020404" pitchFamily="49" charset="0"/>
                <a:cs typeface="Courier New" panose="02070309020205020404" pitchFamily="49" charset="0"/>
              </a:rPr>
              <a:t>        </a:t>
            </a:r>
          </a:p>
          <a:p>
            <a:pPr marL="0" indent="0" eaLnBrk="1" hangingPunct="1">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self.proj.update</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dt</a:t>
            </a:r>
            <a:r>
              <a:rPr lang="en-US" altLang="en-US" sz="2000" dirty="0">
                <a:latin typeface="Courier New" panose="02070309020205020404" pitchFamily="49" charset="0"/>
                <a:cs typeface="Courier New" panose="02070309020205020404" pitchFamily="49" charset="0"/>
              </a:rPr>
              <a:t>)</a:t>
            </a:r>
          </a:p>
          <a:p>
            <a:pPr marL="0" indent="0" eaLnBrk="1" hangingPunct="1">
              <a:buNone/>
            </a:pPr>
            <a:r>
              <a:rPr lang="en-US" altLang="en-US" sz="2000" dirty="0">
                <a:latin typeface="Courier New" panose="02070309020205020404" pitchFamily="49" charset="0"/>
                <a:cs typeface="Courier New" panose="02070309020205020404" pitchFamily="49" charset="0"/>
              </a:rPr>
              <a:t>        center = </a:t>
            </a:r>
            <a:r>
              <a:rPr lang="en-US" altLang="en-US" sz="2000" dirty="0" err="1">
                <a:latin typeface="Courier New" panose="02070309020205020404" pitchFamily="49" charset="0"/>
                <a:cs typeface="Courier New" panose="02070309020205020404" pitchFamily="49" charset="0"/>
              </a:rPr>
              <a:t>self.marker.getCenter</a:t>
            </a:r>
            <a:r>
              <a:rPr lang="en-US" altLang="en-US" sz="2000" dirty="0">
                <a:latin typeface="Courier New" panose="02070309020205020404" pitchFamily="49" charset="0"/>
                <a:cs typeface="Courier New" panose="02070309020205020404" pitchFamily="49" charset="0"/>
              </a:rPr>
              <a:t>()</a:t>
            </a:r>
          </a:p>
          <a:p>
            <a:pPr marL="0" indent="0" eaLnBrk="1" hangingPunct="1">
              <a:buNone/>
            </a:pPr>
            <a:r>
              <a:rPr lang="en-US" altLang="en-US" sz="2000" dirty="0">
                <a:latin typeface="Courier New" panose="02070309020205020404" pitchFamily="49" charset="0"/>
                <a:cs typeface="Courier New" panose="02070309020205020404" pitchFamily="49" charset="0"/>
              </a:rPr>
              <a:t>        dx = </a:t>
            </a:r>
            <a:r>
              <a:rPr lang="en-US" altLang="en-US" sz="2000" dirty="0" err="1">
                <a:latin typeface="Courier New" panose="02070309020205020404" pitchFamily="49" charset="0"/>
                <a:cs typeface="Courier New" panose="02070309020205020404" pitchFamily="49" charset="0"/>
              </a:rPr>
              <a:t>self.proj.getX</a:t>
            </a:r>
            <a:r>
              <a:rPr lang="en-US" altLang="en-US" sz="2000" dirty="0">
                <a:latin typeface="Courier New" panose="02070309020205020404" pitchFamily="49" charset="0"/>
                <a:cs typeface="Courier New" panose="02070309020205020404" pitchFamily="49" charset="0"/>
              </a:rPr>
              <a:t>() - </a:t>
            </a:r>
            <a:r>
              <a:rPr lang="en-US" altLang="en-US" sz="2000" dirty="0" err="1">
                <a:latin typeface="Courier New" panose="02070309020205020404" pitchFamily="49" charset="0"/>
                <a:cs typeface="Courier New" panose="02070309020205020404" pitchFamily="49" charset="0"/>
              </a:rPr>
              <a:t>center.getX</a:t>
            </a:r>
            <a:r>
              <a:rPr lang="en-US" altLang="en-US" sz="2000" dirty="0">
                <a:latin typeface="Courier New" panose="02070309020205020404" pitchFamily="49" charset="0"/>
                <a:cs typeface="Courier New" panose="02070309020205020404" pitchFamily="49" charset="0"/>
              </a:rPr>
              <a:t>()</a:t>
            </a:r>
          </a:p>
          <a:p>
            <a:pPr marL="0" indent="0" eaLnBrk="1" hangingPunct="1">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dy</a:t>
            </a:r>
            <a:r>
              <a:rPr lang="en-US" altLang="en-US" sz="2000" dirty="0">
                <a:latin typeface="Courier New" panose="02070309020205020404" pitchFamily="49" charset="0"/>
                <a:cs typeface="Courier New" panose="02070309020205020404" pitchFamily="49" charset="0"/>
              </a:rPr>
              <a:t> = </a:t>
            </a:r>
            <a:r>
              <a:rPr lang="en-US" altLang="en-US" sz="2000" dirty="0" err="1">
                <a:latin typeface="Courier New" panose="02070309020205020404" pitchFamily="49" charset="0"/>
                <a:cs typeface="Courier New" panose="02070309020205020404" pitchFamily="49" charset="0"/>
              </a:rPr>
              <a:t>self.proj.getY</a:t>
            </a:r>
            <a:r>
              <a:rPr lang="en-US" altLang="en-US" sz="2000" dirty="0">
                <a:latin typeface="Courier New" panose="02070309020205020404" pitchFamily="49" charset="0"/>
                <a:cs typeface="Courier New" panose="02070309020205020404" pitchFamily="49" charset="0"/>
              </a:rPr>
              <a:t>() - </a:t>
            </a:r>
            <a:r>
              <a:rPr lang="en-US" altLang="en-US" sz="2000" dirty="0" err="1">
                <a:latin typeface="Courier New" panose="02070309020205020404" pitchFamily="49" charset="0"/>
                <a:cs typeface="Courier New" panose="02070309020205020404" pitchFamily="49" charset="0"/>
              </a:rPr>
              <a:t>center.getY</a:t>
            </a:r>
            <a:r>
              <a:rPr lang="en-US" altLang="en-US" sz="2000" dirty="0">
                <a:latin typeface="Courier New" panose="02070309020205020404" pitchFamily="49" charset="0"/>
                <a:cs typeface="Courier New" panose="02070309020205020404" pitchFamily="49" charset="0"/>
              </a:rPr>
              <a:t>()</a:t>
            </a:r>
          </a:p>
          <a:p>
            <a:pPr marL="0" indent="0" eaLnBrk="1" hangingPunct="1">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self.marker.move</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dx,dy</a:t>
            </a:r>
            <a:r>
              <a:rPr lang="en-US" alt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885489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63</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Creating a </a:t>
            </a:r>
            <a:r>
              <a:rPr lang="en-US" altLang="en-US" dirty="0" err="1"/>
              <a:t>ShotTracker</a:t>
            </a:r>
            <a:endParaRPr lang="en-US" altLang="en-US" dirty="0"/>
          </a:p>
        </p:txBody>
      </p:sp>
      <p:sp>
        <p:nvSpPr>
          <p:cNvPr id="111621" name="Rectangle 3"/>
          <p:cNvSpPr>
            <a:spLocks noGrp="1" noChangeArrowheads="1"/>
          </p:cNvSpPr>
          <p:nvPr>
            <p:ph type="body" idx="1"/>
          </p:nvPr>
        </p:nvSpPr>
        <p:spPr>
          <a:xfrm>
            <a:off x="609600" y="2286001"/>
            <a:ext cx="11125200" cy="3925887"/>
          </a:xfrm>
        </p:spPr>
        <p:txBody>
          <a:bodyPr/>
          <a:lstStyle/>
          <a:p>
            <a:pPr marL="0" indent="0" eaLnBrk="1" hangingPunct="1">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def</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getX</a:t>
            </a:r>
            <a:r>
              <a:rPr lang="en-US" altLang="en-US" sz="2000" dirty="0">
                <a:latin typeface="Courier New" panose="02070309020205020404" pitchFamily="49" charset="0"/>
                <a:cs typeface="Courier New" panose="02070309020205020404" pitchFamily="49" charset="0"/>
              </a:rPr>
              <a:t>(self):</a:t>
            </a:r>
          </a:p>
          <a:p>
            <a:pPr marL="0" indent="0" eaLnBrk="1" hangingPunct="1">
              <a:buNone/>
            </a:pPr>
            <a:r>
              <a:rPr lang="en-US" altLang="en-US" sz="2000" dirty="0">
                <a:latin typeface="Courier New" panose="02070309020205020404" pitchFamily="49" charset="0"/>
                <a:cs typeface="Courier New" panose="02070309020205020404" pitchFamily="49" charset="0"/>
              </a:rPr>
              <a:t>        """ return the current x coordinate of the shot's center """</a:t>
            </a:r>
          </a:p>
          <a:p>
            <a:pPr marL="0" indent="0" eaLnBrk="1" hangingPunct="1">
              <a:buNone/>
            </a:pPr>
            <a:r>
              <a:rPr lang="en-US" altLang="en-US" sz="2000" dirty="0">
                <a:latin typeface="Courier New" panose="02070309020205020404" pitchFamily="49" charset="0"/>
                <a:cs typeface="Courier New" panose="02070309020205020404" pitchFamily="49" charset="0"/>
              </a:rPr>
              <a:t>        return </a:t>
            </a:r>
            <a:r>
              <a:rPr lang="en-US" altLang="en-US" sz="2000" dirty="0" err="1">
                <a:latin typeface="Courier New" panose="02070309020205020404" pitchFamily="49" charset="0"/>
                <a:cs typeface="Courier New" panose="02070309020205020404" pitchFamily="49" charset="0"/>
              </a:rPr>
              <a:t>self.proj.getX</a:t>
            </a:r>
            <a:r>
              <a:rPr lang="en-US" altLang="en-US" sz="2000" dirty="0">
                <a:latin typeface="Courier New" panose="02070309020205020404" pitchFamily="49" charset="0"/>
                <a:cs typeface="Courier New" panose="02070309020205020404" pitchFamily="49" charset="0"/>
              </a:rPr>
              <a:t>()</a:t>
            </a:r>
          </a:p>
          <a:p>
            <a:pPr marL="0" indent="0" eaLnBrk="1" hangingPunct="1">
              <a:buNone/>
            </a:pPr>
            <a:endParaRPr lang="en-US" altLang="en-US" sz="2000" dirty="0">
              <a:latin typeface="Courier New" panose="02070309020205020404" pitchFamily="49" charset="0"/>
              <a:cs typeface="Courier New" panose="02070309020205020404" pitchFamily="49" charset="0"/>
            </a:endParaRPr>
          </a:p>
          <a:p>
            <a:pPr marL="0" indent="0" eaLnBrk="1" hangingPunct="1">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def</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getY</a:t>
            </a:r>
            <a:r>
              <a:rPr lang="en-US" altLang="en-US" sz="2000" dirty="0">
                <a:latin typeface="Courier New" panose="02070309020205020404" pitchFamily="49" charset="0"/>
                <a:cs typeface="Courier New" panose="02070309020205020404" pitchFamily="49" charset="0"/>
              </a:rPr>
              <a:t>(self):</a:t>
            </a:r>
          </a:p>
          <a:p>
            <a:pPr marL="0" indent="0" eaLnBrk="1" hangingPunct="1">
              <a:buNone/>
            </a:pPr>
            <a:r>
              <a:rPr lang="en-US" altLang="en-US" sz="2000" dirty="0">
                <a:latin typeface="Courier New" panose="02070309020205020404" pitchFamily="49" charset="0"/>
                <a:cs typeface="Courier New" panose="02070309020205020404" pitchFamily="49" charset="0"/>
              </a:rPr>
              <a:t>        """ return the current y coordinate of the shot's center """</a:t>
            </a:r>
          </a:p>
          <a:p>
            <a:pPr marL="0" indent="0" eaLnBrk="1" hangingPunct="1">
              <a:buNone/>
            </a:pPr>
            <a:r>
              <a:rPr lang="en-US" altLang="en-US" sz="2000" dirty="0">
                <a:latin typeface="Courier New" panose="02070309020205020404" pitchFamily="49" charset="0"/>
                <a:cs typeface="Courier New" panose="02070309020205020404" pitchFamily="49" charset="0"/>
              </a:rPr>
              <a:t>        return </a:t>
            </a:r>
            <a:r>
              <a:rPr lang="en-US" altLang="en-US" sz="2000" dirty="0" err="1">
                <a:latin typeface="Courier New" panose="02070309020205020404" pitchFamily="49" charset="0"/>
                <a:cs typeface="Courier New" panose="02070309020205020404" pitchFamily="49" charset="0"/>
              </a:rPr>
              <a:t>self.proj.getY</a:t>
            </a:r>
            <a:r>
              <a:rPr lang="en-US" altLang="en-US" sz="2000" dirty="0">
                <a:latin typeface="Courier New" panose="02070309020205020404" pitchFamily="49" charset="0"/>
                <a:cs typeface="Courier New" panose="02070309020205020404" pitchFamily="49" charset="0"/>
              </a:rPr>
              <a:t>()</a:t>
            </a:r>
          </a:p>
          <a:p>
            <a:pPr marL="0" indent="0" eaLnBrk="1" hangingPunct="1">
              <a:buNone/>
            </a:pPr>
            <a:endParaRPr lang="en-US" altLang="en-US" sz="2000" dirty="0">
              <a:latin typeface="Courier New" panose="02070309020205020404" pitchFamily="49" charset="0"/>
              <a:cs typeface="Courier New" panose="02070309020205020404" pitchFamily="49" charset="0"/>
            </a:endParaRPr>
          </a:p>
          <a:p>
            <a:pPr marL="0" indent="0" eaLnBrk="1" hangingPunct="1">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def</a:t>
            </a:r>
            <a:r>
              <a:rPr lang="en-US" altLang="en-US" sz="2000" dirty="0">
                <a:latin typeface="Courier New" panose="02070309020205020404" pitchFamily="49" charset="0"/>
                <a:cs typeface="Courier New" panose="02070309020205020404" pitchFamily="49" charset="0"/>
              </a:rPr>
              <a:t> destroy(self):</a:t>
            </a:r>
          </a:p>
          <a:p>
            <a:pPr marL="0" indent="0" eaLnBrk="1" hangingPunct="1">
              <a:buNone/>
            </a:pPr>
            <a:r>
              <a:rPr lang="en-US" altLang="en-US" sz="2000" dirty="0">
                <a:latin typeface="Courier New" panose="02070309020205020404" pitchFamily="49" charset="0"/>
                <a:cs typeface="Courier New" panose="02070309020205020404" pitchFamily="49" charset="0"/>
              </a:rPr>
              <a:t>        """ </a:t>
            </a:r>
            <a:r>
              <a:rPr lang="en-US" altLang="en-US" sz="2000" dirty="0" err="1">
                <a:latin typeface="Courier New" panose="02070309020205020404" pitchFamily="49" charset="0"/>
                <a:cs typeface="Courier New" panose="02070309020205020404" pitchFamily="49" charset="0"/>
              </a:rPr>
              <a:t>undraw</a:t>
            </a:r>
            <a:r>
              <a:rPr lang="en-US" altLang="en-US" sz="2000" dirty="0">
                <a:latin typeface="Courier New" panose="02070309020205020404" pitchFamily="49" charset="0"/>
                <a:cs typeface="Courier New" panose="02070309020205020404" pitchFamily="49" charset="0"/>
              </a:rPr>
              <a:t> the shot """</a:t>
            </a:r>
          </a:p>
          <a:p>
            <a:pPr marL="0" indent="0" eaLnBrk="1" hangingPunct="1">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self.marker.undraw</a:t>
            </a:r>
            <a:r>
              <a:rPr lang="en-US" alt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139868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64</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Creating an Input Dialog</a:t>
            </a:r>
          </a:p>
        </p:txBody>
      </p:sp>
      <p:sp>
        <p:nvSpPr>
          <p:cNvPr id="111621" name="Rectangle 3"/>
          <p:cNvSpPr>
            <a:spLocks noGrp="1" noChangeArrowheads="1"/>
          </p:cNvSpPr>
          <p:nvPr>
            <p:ph type="body" idx="1"/>
          </p:nvPr>
        </p:nvSpPr>
        <p:spPr>
          <a:xfrm>
            <a:off x="914400" y="2017714"/>
            <a:ext cx="10134600" cy="3925887"/>
          </a:xfrm>
        </p:spPr>
        <p:txBody>
          <a:bodyPr/>
          <a:lstStyle/>
          <a:p>
            <a:pPr eaLnBrk="1" hangingPunct="1"/>
            <a:r>
              <a:rPr lang="en-US" altLang="en-US" sz="2800" dirty="0">
                <a:cs typeface="Courier New" panose="02070309020205020404" pitchFamily="49" charset="0"/>
              </a:rPr>
              <a:t>Before we can out a cannon ball in flight, we’ll need to get the projectile parameters angle, velocity, and initial height from the user.</a:t>
            </a:r>
          </a:p>
          <a:p>
            <a:pPr eaLnBrk="1" hangingPunct="1"/>
            <a:r>
              <a:rPr lang="en-US" altLang="en-US" sz="2800" dirty="0">
                <a:cs typeface="Courier New" panose="02070309020205020404" pitchFamily="49" charset="0"/>
              </a:rPr>
              <a:t>A common way of getting user input in a GUI is to use a </a:t>
            </a:r>
            <a:r>
              <a:rPr lang="en-US" altLang="en-US" sz="2800" i="1" dirty="0">
                <a:cs typeface="Courier New" panose="02070309020205020404" pitchFamily="49" charset="0"/>
              </a:rPr>
              <a:t>dialog box</a:t>
            </a:r>
            <a:r>
              <a:rPr lang="en-US" altLang="en-US" sz="2800" dirty="0">
                <a:cs typeface="Courier New" panose="02070309020205020404" pitchFamily="49" charset="0"/>
              </a:rPr>
              <a:t>.</a:t>
            </a:r>
          </a:p>
          <a:p>
            <a:pPr eaLnBrk="1" hangingPunct="1"/>
            <a:r>
              <a:rPr lang="en-US" altLang="en-US" sz="2800" dirty="0">
                <a:cs typeface="Courier New" panose="02070309020205020404" pitchFamily="49" charset="0"/>
              </a:rPr>
              <a:t>A dialog box is a sort of mini GUI that serves as an independent component of a larger program.</a:t>
            </a:r>
          </a:p>
        </p:txBody>
      </p:sp>
    </p:spTree>
    <p:extLst>
      <p:ext uri="{BB962C8B-B14F-4D97-AF65-F5344CB8AC3E}">
        <p14:creationId xmlns:p14="http://schemas.microsoft.com/office/powerpoint/2010/main" val="2351153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65</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Creating an Input Dialog</a:t>
            </a:r>
          </a:p>
        </p:txBody>
      </p:sp>
      <p:sp>
        <p:nvSpPr>
          <p:cNvPr id="111621" name="Rectangle 3"/>
          <p:cNvSpPr>
            <a:spLocks noGrp="1" noChangeArrowheads="1"/>
          </p:cNvSpPr>
          <p:nvPr>
            <p:ph type="body" idx="1"/>
          </p:nvPr>
        </p:nvSpPr>
        <p:spPr>
          <a:xfrm>
            <a:off x="838200" y="2017714"/>
            <a:ext cx="10390716" cy="3925887"/>
          </a:xfrm>
        </p:spPr>
        <p:txBody>
          <a:bodyPr/>
          <a:lstStyle/>
          <a:p>
            <a:pPr eaLnBrk="1" hangingPunct="1"/>
            <a:r>
              <a:rPr lang="en-US" altLang="en-US" sz="2800" dirty="0">
                <a:cs typeface="Courier New" panose="02070309020205020404" pitchFamily="49" charset="0"/>
              </a:rPr>
              <a:t>The user can change the input values and select either “Fire!” to launch the cannon ball or “Quit” to exit the program.</a:t>
            </a:r>
          </a:p>
          <a:p>
            <a:pPr eaLnBrk="1" hangingPunct="1"/>
            <a:r>
              <a:rPr lang="en-US" altLang="en-US" sz="2800" dirty="0">
                <a:cs typeface="Courier New" panose="02070309020205020404" pitchFamily="49" charset="0"/>
              </a:rPr>
              <a:t>It’s useful to think of this dialog as just another object the main program can manipulate.</a:t>
            </a:r>
          </a:p>
          <a:p>
            <a:pPr eaLnBrk="1" hangingPunct="1"/>
            <a:r>
              <a:rPr lang="en-US" altLang="en-US" sz="2800" dirty="0">
                <a:cs typeface="Courier New" panose="02070309020205020404" pitchFamily="49" charset="0"/>
              </a:rPr>
              <a:t>It will have operations to create the dialog, allow a user to interact with it, and extract the user inputs.</a:t>
            </a:r>
          </a:p>
        </p:txBody>
      </p:sp>
    </p:spTree>
    <p:extLst>
      <p:ext uri="{BB962C8B-B14F-4D97-AF65-F5344CB8AC3E}">
        <p14:creationId xmlns:p14="http://schemas.microsoft.com/office/powerpoint/2010/main" val="9561916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66</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Creating an Input Dialog</a:t>
            </a:r>
          </a:p>
        </p:txBody>
      </p:sp>
      <p:sp>
        <p:nvSpPr>
          <p:cNvPr id="111621" name="Rectangle 3"/>
          <p:cNvSpPr>
            <a:spLocks noGrp="1" noChangeArrowheads="1"/>
          </p:cNvSpPr>
          <p:nvPr>
            <p:ph type="body" idx="1"/>
          </p:nvPr>
        </p:nvSpPr>
        <p:spPr>
          <a:xfrm>
            <a:off x="685800" y="2017714"/>
            <a:ext cx="10820400" cy="3925887"/>
          </a:xfrm>
        </p:spPr>
        <p:txBody>
          <a:bodyPr/>
          <a:lstStyle/>
          <a:p>
            <a:pPr eaLnBrk="1" hangingPunct="1"/>
            <a:r>
              <a:rPr lang="en-US" altLang="en-US" sz="2800" dirty="0">
                <a:cs typeface="Courier New" panose="02070309020205020404" pitchFamily="49" charset="0"/>
              </a:rPr>
              <a:t>We can create the window itself and draw its contents in the constructor.</a:t>
            </a:r>
          </a:p>
          <a:p>
            <a:pPr marL="0" indent="0" eaLnBrk="1" hangingPunct="1">
              <a:buNone/>
            </a:pPr>
            <a:r>
              <a:rPr lang="en-US" altLang="en-US" sz="1400" dirty="0">
                <a:latin typeface="Courier New" panose="02070309020205020404" pitchFamily="49" charset="0"/>
                <a:cs typeface="Courier New" panose="02070309020205020404" pitchFamily="49" charset="0"/>
              </a:rPr>
              <a:t>class </a:t>
            </a:r>
            <a:r>
              <a:rPr lang="en-US" altLang="en-US" sz="1400" dirty="0" err="1">
                <a:latin typeface="Courier New" panose="02070309020205020404" pitchFamily="49" charset="0"/>
                <a:cs typeface="Courier New" panose="02070309020205020404" pitchFamily="49" charset="0"/>
              </a:rPr>
              <a:t>InputDialog</a:t>
            </a:r>
            <a:r>
              <a:rPr lang="en-US" altLang="en-US" sz="1400" dirty="0">
                <a:latin typeface="Courier New" panose="02070309020205020404" pitchFamily="49" charset="0"/>
                <a:cs typeface="Courier New" panose="02070309020205020404" pitchFamily="49" charset="0"/>
              </a:rPr>
              <a:t>:</a:t>
            </a:r>
          </a:p>
          <a:p>
            <a:pPr marL="0" indent="0" eaLnBrk="1" hangingPunct="1">
              <a:buNone/>
            </a:pPr>
            <a:endParaRPr lang="en-US" altLang="en-US" sz="14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 A custom window for getting simulation values (angle, velocity,</a:t>
            </a:r>
          </a:p>
          <a:p>
            <a:pPr marL="0" indent="0" eaLnBrk="1" hangingPunct="1">
              <a:buNone/>
            </a:pPr>
            <a:r>
              <a:rPr lang="en-US" altLang="en-US" sz="1400" dirty="0">
                <a:latin typeface="Courier New" panose="02070309020205020404" pitchFamily="49" charset="0"/>
                <a:cs typeface="Courier New" panose="02070309020205020404" pitchFamily="49" charset="0"/>
              </a:rPr>
              <a:t>   and height from the user."""</a:t>
            </a:r>
          </a:p>
          <a:p>
            <a:pPr marL="0" indent="0" eaLnBrk="1" hangingPunct="1">
              <a:buNone/>
            </a:pPr>
            <a:endParaRPr lang="en-US" altLang="en-US" sz="14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def</a:t>
            </a:r>
            <a:r>
              <a:rPr lang="en-US" altLang="en-US" sz="1400" dirty="0">
                <a:latin typeface="Courier New" panose="02070309020205020404" pitchFamily="49" charset="0"/>
                <a:cs typeface="Courier New" panose="02070309020205020404" pitchFamily="49" charset="0"/>
              </a:rPr>
              <a:t> __</a:t>
            </a:r>
            <a:r>
              <a:rPr lang="en-US" altLang="en-US" sz="1400" dirty="0" err="1">
                <a:latin typeface="Courier New" panose="02070309020205020404" pitchFamily="49" charset="0"/>
                <a:cs typeface="Courier New" panose="02070309020205020404" pitchFamily="49" charset="0"/>
              </a:rPr>
              <a:t>init</a:t>
            </a:r>
            <a:r>
              <a:rPr lang="en-US" altLang="en-US" sz="1400" dirty="0">
                <a:latin typeface="Courier New" panose="02070309020205020404" pitchFamily="49" charset="0"/>
                <a:cs typeface="Courier New" panose="02070309020205020404" pitchFamily="49" charset="0"/>
              </a:rPr>
              <a:t>__(self, angle, </a:t>
            </a:r>
            <a:r>
              <a:rPr lang="en-US" altLang="en-US" sz="1400" dirty="0" err="1">
                <a:latin typeface="Courier New" panose="02070309020205020404" pitchFamily="49" charset="0"/>
                <a:cs typeface="Courier New" panose="02070309020205020404" pitchFamily="49" charset="0"/>
              </a:rPr>
              <a:t>vel</a:t>
            </a:r>
            <a:r>
              <a:rPr lang="en-US" altLang="en-US" sz="1400" dirty="0">
                <a:latin typeface="Courier New" panose="02070309020205020404" pitchFamily="49" charset="0"/>
                <a:cs typeface="Courier New" panose="02070309020205020404" pitchFamily="49" charset="0"/>
              </a:rPr>
              <a:t>, height):</a:t>
            </a:r>
          </a:p>
          <a:p>
            <a:pPr marL="0" indent="0" eaLnBrk="1" hangingPunct="1">
              <a:buNone/>
            </a:pPr>
            <a:r>
              <a:rPr lang="en-US" altLang="en-US" sz="1400" dirty="0">
                <a:latin typeface="Courier New" panose="02070309020205020404" pitchFamily="49" charset="0"/>
                <a:cs typeface="Courier New" panose="02070309020205020404" pitchFamily="49" charset="0"/>
              </a:rPr>
              <a:t>      """ Build and display the input window """</a:t>
            </a:r>
          </a:p>
          <a:p>
            <a:pPr marL="0" indent="0" eaLnBrk="1" hangingPunct="1">
              <a:buNone/>
            </a:pPr>
            <a:endParaRPr lang="en-US" altLang="en-US" sz="14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self.win</a:t>
            </a:r>
            <a:r>
              <a:rPr lang="en-US" altLang="en-US" sz="1400" dirty="0">
                <a:latin typeface="Courier New" panose="02070309020205020404" pitchFamily="49" charset="0"/>
                <a:cs typeface="Courier New" panose="02070309020205020404" pitchFamily="49" charset="0"/>
              </a:rPr>
              <a:t> = win = </a:t>
            </a:r>
            <a:r>
              <a:rPr lang="en-US" altLang="en-US" sz="1400" dirty="0" err="1">
                <a:latin typeface="Courier New" panose="02070309020205020404" pitchFamily="49" charset="0"/>
                <a:cs typeface="Courier New" panose="02070309020205020404" pitchFamily="49" charset="0"/>
              </a:rPr>
              <a:t>GraphWin</a:t>
            </a:r>
            <a:r>
              <a:rPr lang="en-US" altLang="en-US" sz="1400" dirty="0">
                <a:latin typeface="Courier New" panose="02070309020205020404" pitchFamily="49" charset="0"/>
                <a:cs typeface="Courier New" panose="02070309020205020404" pitchFamily="49" charset="0"/>
              </a:rPr>
              <a:t>("Initial Values", 200, 300)</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win.setCoords</a:t>
            </a:r>
            <a:r>
              <a:rPr lang="en-US" altLang="en-US" sz="1400" dirty="0">
                <a:latin typeface="Courier New" panose="02070309020205020404" pitchFamily="49" charset="0"/>
                <a:cs typeface="Courier New" panose="02070309020205020404" pitchFamily="49" charset="0"/>
              </a:rPr>
              <a:t>(0, 4.5, 4, .5)</a:t>
            </a:r>
          </a:p>
          <a:p>
            <a:pPr marL="0" indent="0" eaLnBrk="1" hangingPunct="1">
              <a:buNone/>
            </a:pPr>
            <a:endParaRPr lang="en-US" altLang="en-US" sz="1400" dirty="0">
              <a:latin typeface="Courier New" panose="02070309020205020404" pitchFamily="49" charset="0"/>
              <a:cs typeface="Courier New" panose="02070309020205020404" pitchFamily="49" charset="0"/>
            </a:endParaRPr>
          </a:p>
          <a:p>
            <a:pPr marL="0" indent="0" eaLnBrk="1" hangingPunct="1">
              <a:buNone/>
            </a:pPr>
            <a:r>
              <a:rPr lang="en-US" altLang="en-US" sz="1400" dirty="0">
                <a:latin typeface="Courier New" panose="02070309020205020404" pitchFamily="49" charset="0"/>
                <a:cs typeface="Courier New" panose="02070309020205020404" pitchFamily="49" charset="0"/>
              </a:rPr>
              <a:t>      Text(Point(1,1), "Angle").draw(win)</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self.angle</a:t>
            </a:r>
            <a:r>
              <a:rPr lang="en-US" altLang="en-US" sz="1400" dirty="0">
                <a:latin typeface="Courier New" panose="02070309020205020404" pitchFamily="49" charset="0"/>
                <a:cs typeface="Courier New" panose="02070309020205020404" pitchFamily="49" charset="0"/>
              </a:rPr>
              <a:t> = Entry(Point(3,1), 5).draw(win)</a:t>
            </a:r>
          </a:p>
          <a:p>
            <a:pPr marL="0" indent="0" eaLnBrk="1" hangingPunct="1">
              <a:buNone/>
            </a:pPr>
            <a:r>
              <a:rPr lang="en-US" altLang="en-US" sz="1400" dirty="0">
                <a:latin typeface="Courier New" panose="02070309020205020404" pitchFamily="49" charset="0"/>
                <a:cs typeface="Courier New" panose="02070309020205020404" pitchFamily="49" charset="0"/>
              </a:rPr>
              <a:t>      </a:t>
            </a:r>
            <a:r>
              <a:rPr lang="en-US" altLang="en-US" sz="1400" dirty="0" err="1">
                <a:latin typeface="Courier New" panose="02070309020205020404" pitchFamily="49" charset="0"/>
                <a:cs typeface="Courier New" panose="02070309020205020404" pitchFamily="49" charset="0"/>
              </a:rPr>
              <a:t>self.angle.setText</a:t>
            </a:r>
            <a:r>
              <a:rPr lang="en-US" altLang="en-US" sz="1400" dirty="0">
                <a:latin typeface="Courier New" panose="02070309020205020404" pitchFamily="49" charset="0"/>
                <a:cs typeface="Courier New" panose="02070309020205020404" pitchFamily="49" charset="0"/>
              </a:rPr>
              <a:t>(</a:t>
            </a:r>
            <a:r>
              <a:rPr lang="en-US" altLang="en-US" sz="1400" dirty="0" err="1">
                <a:latin typeface="Courier New" panose="02070309020205020404" pitchFamily="49" charset="0"/>
                <a:cs typeface="Courier New" panose="02070309020205020404" pitchFamily="49" charset="0"/>
              </a:rPr>
              <a:t>str</a:t>
            </a:r>
            <a:r>
              <a:rPr lang="en-US" altLang="en-US" sz="1400" dirty="0">
                <a:latin typeface="Courier New" panose="02070309020205020404" pitchFamily="49" charset="0"/>
                <a:cs typeface="Courier New" panose="02070309020205020404" pitchFamily="49" charset="0"/>
              </a:rPr>
              <a:t>(angle))</a:t>
            </a:r>
          </a:p>
        </p:txBody>
      </p:sp>
    </p:spTree>
    <p:extLst>
      <p:ext uri="{BB962C8B-B14F-4D97-AF65-F5344CB8AC3E}">
        <p14:creationId xmlns:p14="http://schemas.microsoft.com/office/powerpoint/2010/main" val="197831354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67</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Creating an Input Dialog</a:t>
            </a:r>
          </a:p>
        </p:txBody>
      </p:sp>
      <p:sp>
        <p:nvSpPr>
          <p:cNvPr id="111621" name="Rectangle 3"/>
          <p:cNvSpPr>
            <a:spLocks noGrp="1" noChangeArrowheads="1"/>
          </p:cNvSpPr>
          <p:nvPr>
            <p:ph type="body" idx="1"/>
          </p:nvPr>
        </p:nvSpPr>
        <p:spPr>
          <a:xfrm>
            <a:off x="2438400" y="2017714"/>
            <a:ext cx="7543800" cy="3925887"/>
          </a:xfrm>
        </p:spPr>
        <p:txBody>
          <a:bodyPr/>
          <a:lstStyle/>
          <a:p>
            <a:pPr marL="0" indent="0" eaLnBrk="1" hangingPunct="1">
              <a:buNone/>
            </a:pPr>
            <a:r>
              <a:rPr lang="en-US" altLang="en-US" sz="1600" dirty="0">
                <a:latin typeface="Courier New" panose="02070309020205020404" pitchFamily="49" charset="0"/>
                <a:cs typeface="Courier New" panose="02070309020205020404" pitchFamily="49" charset="0"/>
              </a:rPr>
              <a:t>      Text(Point(1,2), "Velocity").draw(win)</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self.vel</a:t>
            </a:r>
            <a:r>
              <a:rPr lang="en-US" altLang="en-US" sz="1600" dirty="0">
                <a:latin typeface="Courier New" panose="02070309020205020404" pitchFamily="49" charset="0"/>
                <a:cs typeface="Courier New" panose="02070309020205020404" pitchFamily="49" charset="0"/>
              </a:rPr>
              <a:t> = Entry(Point(3,2), 5).draw(win)</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self.vel.setText</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str</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vel</a:t>
            </a:r>
            <a:r>
              <a:rPr lang="en-US" altLang="en-US" sz="1600" dirty="0">
                <a:latin typeface="Courier New" panose="02070309020205020404" pitchFamily="49" charset="0"/>
                <a:cs typeface="Courier New" panose="02070309020205020404" pitchFamily="49" charset="0"/>
              </a:rPr>
              <a:t>))</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Text(Point(1,3), "Height").draw(win)</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self.height</a:t>
            </a:r>
            <a:r>
              <a:rPr lang="en-US" altLang="en-US" sz="1600" dirty="0">
                <a:latin typeface="Courier New" panose="02070309020205020404" pitchFamily="49" charset="0"/>
                <a:cs typeface="Courier New" panose="02070309020205020404" pitchFamily="49" charset="0"/>
              </a:rPr>
              <a:t> = Entry(Point(3,3), 5).draw(win)</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self.height.setText</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str</a:t>
            </a:r>
            <a:r>
              <a:rPr lang="en-US" altLang="en-US" sz="1600" dirty="0">
                <a:latin typeface="Courier New" panose="02070309020205020404" pitchFamily="49" charset="0"/>
                <a:cs typeface="Courier New" panose="02070309020205020404" pitchFamily="49" charset="0"/>
              </a:rPr>
              <a:t>(height))</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self.fire</a:t>
            </a:r>
            <a:r>
              <a:rPr lang="en-US" altLang="en-US" sz="1600" dirty="0">
                <a:latin typeface="Courier New" panose="02070309020205020404" pitchFamily="49" charset="0"/>
                <a:cs typeface="Courier New" panose="02070309020205020404" pitchFamily="49" charset="0"/>
              </a:rPr>
              <a:t> = Button(win, Point(1,4), 1.25, .5, "Fire!")</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self.fire.activate</a:t>
            </a:r>
            <a:r>
              <a:rPr lang="en-US" altLang="en-US" sz="1600" dirty="0">
                <a:latin typeface="Courier New" panose="02070309020205020404" pitchFamily="49" charset="0"/>
                <a:cs typeface="Courier New" panose="02070309020205020404" pitchFamily="49" charset="0"/>
              </a:rPr>
              <a:t>()</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self.quit</a:t>
            </a:r>
            <a:r>
              <a:rPr lang="en-US" altLang="en-US" sz="1600" dirty="0">
                <a:latin typeface="Courier New" panose="02070309020205020404" pitchFamily="49" charset="0"/>
                <a:cs typeface="Courier New" panose="02070309020205020404" pitchFamily="49" charset="0"/>
              </a:rPr>
              <a:t> = Button(win, Point(3,4), 1.25, .5, "Quit")</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self.quit.activate</a:t>
            </a:r>
            <a:r>
              <a:rPr lang="en-US" alt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6476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68</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Creating an Input Dialog</a:t>
            </a:r>
          </a:p>
        </p:txBody>
      </p:sp>
      <p:sp>
        <p:nvSpPr>
          <p:cNvPr id="111621" name="Rectangle 3"/>
          <p:cNvSpPr>
            <a:spLocks noGrp="1" noChangeArrowheads="1"/>
          </p:cNvSpPr>
          <p:nvPr>
            <p:ph type="body" idx="1"/>
          </p:nvPr>
        </p:nvSpPr>
        <p:spPr>
          <a:xfrm>
            <a:off x="762000" y="2017714"/>
            <a:ext cx="10210800" cy="3925887"/>
          </a:xfrm>
        </p:spPr>
        <p:txBody>
          <a:bodyPr/>
          <a:lstStyle/>
          <a:p>
            <a:pPr eaLnBrk="1" hangingPunct="1"/>
            <a:r>
              <a:rPr lang="en-US" altLang="en-US" sz="2800" dirty="0">
                <a:cs typeface="Courier New" panose="02070309020205020404" pitchFamily="49" charset="0"/>
              </a:rPr>
              <a:t>The constructor accepts parameters that provide default values for the three inputs. That allows the program to seed the dialog with useful inputs as a prompt to the user.</a:t>
            </a:r>
          </a:p>
          <a:p>
            <a:pPr eaLnBrk="1" hangingPunct="1"/>
            <a:r>
              <a:rPr lang="en-US" altLang="en-US" sz="2800" dirty="0">
                <a:cs typeface="Courier New" panose="02070309020205020404" pitchFamily="49" charset="0"/>
              </a:rPr>
              <a:t>When it’s time for the user to interact with the dialog, we need to make it go modal with its own event loop that waits for mouse clicks and does not exit until one of the buttons has been pressed.</a:t>
            </a:r>
          </a:p>
        </p:txBody>
      </p:sp>
    </p:spTree>
    <p:extLst>
      <p:ext uri="{BB962C8B-B14F-4D97-AF65-F5344CB8AC3E}">
        <p14:creationId xmlns:p14="http://schemas.microsoft.com/office/powerpoint/2010/main" val="29274005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69</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Creating an Input Dialog</a:t>
            </a:r>
          </a:p>
        </p:txBody>
      </p:sp>
      <p:sp>
        <p:nvSpPr>
          <p:cNvPr id="111621" name="Rectangle 3"/>
          <p:cNvSpPr>
            <a:spLocks noGrp="1" noChangeArrowheads="1"/>
          </p:cNvSpPr>
          <p:nvPr>
            <p:ph type="body" idx="1"/>
          </p:nvPr>
        </p:nvSpPr>
        <p:spPr>
          <a:xfrm>
            <a:off x="990600" y="2017714"/>
            <a:ext cx="10134600" cy="3925887"/>
          </a:xfrm>
        </p:spPr>
        <p:txBody>
          <a:bodyPr/>
          <a:lstStyle/>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def</a:t>
            </a:r>
            <a:r>
              <a:rPr lang="en-US" altLang="en-US" sz="1600" dirty="0">
                <a:latin typeface="Courier New" panose="02070309020205020404" pitchFamily="49" charset="0"/>
                <a:cs typeface="Courier New" panose="02070309020205020404" pitchFamily="49" charset="0"/>
              </a:rPr>
              <a:t> interact(self):</a:t>
            </a:r>
          </a:p>
          <a:p>
            <a:pPr marL="0" indent="0" eaLnBrk="1" hangingPunct="1">
              <a:buNone/>
            </a:pPr>
            <a:r>
              <a:rPr lang="en-US" altLang="en-US" sz="1600" dirty="0">
                <a:latin typeface="Courier New" panose="02070309020205020404" pitchFamily="49" charset="0"/>
                <a:cs typeface="Courier New" panose="02070309020205020404" pitchFamily="49" charset="0"/>
              </a:rPr>
              <a:t>      """ wait for user to click Quit or Fire button</a:t>
            </a:r>
          </a:p>
          <a:p>
            <a:pPr marL="0" indent="0" eaLnBrk="1" hangingPunct="1">
              <a:buNone/>
            </a:pPr>
            <a:r>
              <a:rPr lang="en-US" altLang="en-US" sz="1600" dirty="0">
                <a:latin typeface="Courier New" panose="02070309020205020404" pitchFamily="49" charset="0"/>
                <a:cs typeface="Courier New" panose="02070309020205020404" pitchFamily="49" charset="0"/>
              </a:rPr>
              <a:t>      Returns a string indicating which button was clicked</a:t>
            </a:r>
          </a:p>
          <a:p>
            <a:pPr marL="0" indent="0" eaLnBrk="1" hangingPunct="1">
              <a:buNone/>
            </a:pPr>
            <a:r>
              <a:rPr lang="en-US" altLang="en-US" sz="1600" dirty="0">
                <a:latin typeface="Courier New" panose="02070309020205020404" pitchFamily="49" charset="0"/>
                <a:cs typeface="Courier New" panose="02070309020205020404" pitchFamily="49" charset="0"/>
              </a:rPr>
              <a:t>      """</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while True:</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pt</a:t>
            </a: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self.win.getMouse</a:t>
            </a:r>
            <a:r>
              <a:rPr lang="en-US" altLang="en-US" sz="1600" dirty="0">
                <a:latin typeface="Courier New" panose="02070309020205020404" pitchFamily="49" charset="0"/>
                <a:cs typeface="Courier New" panose="02070309020205020404" pitchFamily="49" charset="0"/>
              </a:rPr>
              <a:t>()</a:t>
            </a:r>
          </a:p>
          <a:p>
            <a:pPr marL="0" indent="0" eaLnBrk="1" hangingPunct="1">
              <a:buNone/>
            </a:pPr>
            <a:r>
              <a:rPr lang="en-US" altLang="en-US" sz="1600" dirty="0">
                <a:latin typeface="Courier New" panose="02070309020205020404" pitchFamily="49" charset="0"/>
                <a:cs typeface="Courier New" panose="02070309020205020404" pitchFamily="49" charset="0"/>
              </a:rPr>
              <a:t>         if </a:t>
            </a:r>
            <a:r>
              <a:rPr lang="en-US" altLang="en-US" sz="1600" dirty="0" err="1">
                <a:latin typeface="Courier New" panose="02070309020205020404" pitchFamily="49" charset="0"/>
                <a:cs typeface="Courier New" panose="02070309020205020404" pitchFamily="49" charset="0"/>
              </a:rPr>
              <a:t>self.quit.clicked</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pt</a:t>
            </a:r>
            <a:r>
              <a:rPr lang="en-US" altLang="en-US" sz="1600" dirty="0">
                <a:latin typeface="Courier New" panose="02070309020205020404" pitchFamily="49" charset="0"/>
                <a:cs typeface="Courier New" panose="02070309020205020404" pitchFamily="49" charset="0"/>
              </a:rPr>
              <a:t>):</a:t>
            </a:r>
          </a:p>
          <a:p>
            <a:pPr marL="0" indent="0" eaLnBrk="1" hangingPunct="1">
              <a:buNone/>
            </a:pPr>
            <a:r>
              <a:rPr lang="en-US" altLang="en-US" sz="1600" dirty="0">
                <a:latin typeface="Courier New" panose="02070309020205020404" pitchFamily="49" charset="0"/>
                <a:cs typeface="Courier New" panose="02070309020205020404" pitchFamily="49" charset="0"/>
              </a:rPr>
              <a:t>            return "Quit"</a:t>
            </a:r>
          </a:p>
          <a:p>
            <a:pPr marL="0" indent="0" eaLnBrk="1" hangingPunct="1">
              <a:buNone/>
            </a:pPr>
            <a:r>
              <a:rPr lang="en-US" altLang="en-US" sz="1600" dirty="0">
                <a:latin typeface="Courier New" panose="02070309020205020404" pitchFamily="49" charset="0"/>
                <a:cs typeface="Courier New" panose="02070309020205020404" pitchFamily="49" charset="0"/>
              </a:rPr>
              <a:t>         if </a:t>
            </a:r>
            <a:r>
              <a:rPr lang="en-US" altLang="en-US" sz="1600" dirty="0" err="1">
                <a:latin typeface="Courier New" panose="02070309020205020404" pitchFamily="49" charset="0"/>
                <a:cs typeface="Courier New" panose="02070309020205020404" pitchFamily="49" charset="0"/>
              </a:rPr>
              <a:t>self.fire.clicked</a:t>
            </a:r>
            <a:r>
              <a:rPr lang="en-US" altLang="en-US" sz="1600" dirty="0">
                <a:latin typeface="Courier New" panose="02070309020205020404" pitchFamily="49" charset="0"/>
                <a:cs typeface="Courier New" panose="02070309020205020404" pitchFamily="49" charset="0"/>
              </a:rPr>
              <a:t>(</a:t>
            </a:r>
            <a:r>
              <a:rPr lang="en-US" altLang="en-US" sz="1600" dirty="0" err="1">
                <a:latin typeface="Courier New" panose="02070309020205020404" pitchFamily="49" charset="0"/>
                <a:cs typeface="Courier New" panose="02070309020205020404" pitchFamily="49" charset="0"/>
              </a:rPr>
              <a:t>pt</a:t>
            </a:r>
            <a:r>
              <a:rPr lang="en-US" altLang="en-US" sz="1600" dirty="0">
                <a:latin typeface="Courier New" panose="02070309020205020404" pitchFamily="49" charset="0"/>
                <a:cs typeface="Courier New" panose="02070309020205020404" pitchFamily="49" charset="0"/>
              </a:rPr>
              <a:t>):</a:t>
            </a:r>
          </a:p>
          <a:p>
            <a:pPr marL="0" indent="0" eaLnBrk="1" hangingPunct="1">
              <a:buNone/>
            </a:pPr>
            <a:r>
              <a:rPr lang="en-US" altLang="en-US" sz="1600" dirty="0">
                <a:latin typeface="Courier New" panose="02070309020205020404" pitchFamily="49" charset="0"/>
                <a:cs typeface="Courier New" panose="02070309020205020404" pitchFamily="49" charset="0"/>
              </a:rPr>
              <a:t>            return "Fire!"</a:t>
            </a:r>
          </a:p>
          <a:p>
            <a:pPr eaLnBrk="1" hangingPunct="1"/>
            <a:r>
              <a:rPr lang="en-US" altLang="en-US" sz="2800" dirty="0">
                <a:cs typeface="Courier New" panose="02070309020205020404" pitchFamily="49" charset="0"/>
              </a:rPr>
              <a:t>The return value from the method is used to indicate which button was clicked to end the interaction.</a:t>
            </a:r>
          </a:p>
        </p:txBody>
      </p:sp>
    </p:spTree>
    <p:extLst>
      <p:ext uri="{BB962C8B-B14F-4D97-AF65-F5344CB8AC3E}">
        <p14:creationId xmlns:p14="http://schemas.microsoft.com/office/powerpoint/2010/main" val="3489264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endParaRPr lang="en-US" altLang="en-US" dirty="0"/>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CF945618-FDF4-4C0D-8744-56556965B487}" type="slidenum">
              <a:rPr lang="en-US" altLang="en-US"/>
              <a:pPr eaLnBrk="1" hangingPunct="1"/>
              <a:t>7</a:t>
            </a:fld>
            <a:endParaRPr lang="en-US" altLang="en-US" dirty="0"/>
          </a:p>
        </p:txBody>
      </p:sp>
      <p:sp>
        <p:nvSpPr>
          <p:cNvPr id="10244" name="Rectangle 2"/>
          <p:cNvSpPr>
            <a:spLocks noGrp="1" noChangeArrowheads="1"/>
          </p:cNvSpPr>
          <p:nvPr>
            <p:ph type="title"/>
          </p:nvPr>
        </p:nvSpPr>
        <p:spPr/>
        <p:txBody>
          <a:bodyPr/>
          <a:lstStyle/>
          <a:p>
            <a:pPr eaLnBrk="1" hangingPunct="1"/>
            <a:r>
              <a:rPr lang="en-US" altLang="en-US" dirty="0"/>
              <a:t>The Process of OOD</a:t>
            </a:r>
          </a:p>
        </p:txBody>
      </p:sp>
      <p:sp>
        <p:nvSpPr>
          <p:cNvPr id="10245" name="Rectangle 3"/>
          <p:cNvSpPr>
            <a:spLocks noGrp="1" noChangeArrowheads="1"/>
          </p:cNvSpPr>
          <p:nvPr>
            <p:ph type="body" idx="1"/>
          </p:nvPr>
        </p:nvSpPr>
        <p:spPr/>
        <p:txBody>
          <a:bodyPr/>
          <a:lstStyle/>
          <a:p>
            <a:pPr eaLnBrk="1" hangingPunct="1">
              <a:lnSpc>
                <a:spcPct val="90000"/>
              </a:lnSpc>
            </a:pPr>
            <a:r>
              <a:rPr lang="en-US" altLang="en-US" sz="2800" dirty="0"/>
              <a:t>In OOD, the black boxes are objects.</a:t>
            </a:r>
          </a:p>
          <a:p>
            <a:pPr eaLnBrk="1" hangingPunct="1">
              <a:lnSpc>
                <a:spcPct val="90000"/>
              </a:lnSpc>
            </a:pPr>
            <a:r>
              <a:rPr lang="en-US" altLang="en-US" sz="2800" dirty="0"/>
              <a:t>The magic behind the objects is in the class definitions. Once a class definition is written, we can ignore </a:t>
            </a:r>
            <a:r>
              <a:rPr lang="en-US" altLang="en-US" sz="2800" i="1" dirty="0"/>
              <a:t>how</a:t>
            </a:r>
            <a:r>
              <a:rPr lang="en-US" altLang="en-US" sz="2800" dirty="0"/>
              <a:t> the class works and rely on the external interface, its </a:t>
            </a:r>
            <a:r>
              <a:rPr lang="en-US" altLang="en-US" sz="2800" i="1" dirty="0"/>
              <a:t>methods</a:t>
            </a:r>
            <a:r>
              <a:rPr lang="en-US" altLang="en-US" sz="2800" dirty="0"/>
              <a:t>.</a:t>
            </a:r>
          </a:p>
          <a:p>
            <a:pPr eaLnBrk="1" hangingPunct="1">
              <a:lnSpc>
                <a:spcPct val="90000"/>
              </a:lnSpc>
            </a:pPr>
            <a:r>
              <a:rPr lang="en-US" altLang="en-US" sz="2800" dirty="0"/>
              <a:t>You</a:t>
            </a:r>
            <a:r>
              <a:rPr lang="en-US" altLang="en-US" sz="2800" dirty="0">
                <a:latin typeface="Times New Roman" panose="02020603050405020304" pitchFamily="18" charset="0"/>
              </a:rPr>
              <a:t>’</a:t>
            </a:r>
            <a:r>
              <a:rPr lang="en-US" altLang="en-US" sz="2800" dirty="0"/>
              <a:t>ve seen this when using the graphics library </a:t>
            </a:r>
            <a:r>
              <a:rPr lang="en-US" altLang="en-US" sz="2800" dirty="0">
                <a:latin typeface="Times New Roman" panose="02020603050405020304" pitchFamily="18" charset="0"/>
              </a:rPr>
              <a:t>–</a:t>
            </a:r>
            <a:r>
              <a:rPr lang="en-US" altLang="en-US" sz="2800" dirty="0"/>
              <a:t> you were able to draw a circle without having to know all the nitty-gritty details encapsulated in class definitions for </a:t>
            </a:r>
            <a:r>
              <a:rPr lang="en-US" altLang="en-US" sz="2800" dirty="0" err="1">
                <a:latin typeface="Courier New" panose="02070309020205020404" pitchFamily="49" charset="0"/>
              </a:rPr>
              <a:t>GraphWin</a:t>
            </a:r>
            <a:r>
              <a:rPr lang="en-US" altLang="en-US" sz="2800"/>
              <a:t> and </a:t>
            </a:r>
            <a:r>
              <a:rPr lang="en-US" altLang="en-US" sz="2800">
                <a:latin typeface="Courier New" panose="02070309020205020404" pitchFamily="49" charset="0"/>
              </a:rPr>
              <a:t>Circle</a:t>
            </a:r>
            <a:r>
              <a:rPr lang="en-US" altLang="en-US" sz="2800"/>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70</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Creating an Input Dialog</a:t>
            </a:r>
          </a:p>
        </p:txBody>
      </p:sp>
      <p:sp>
        <p:nvSpPr>
          <p:cNvPr id="111621" name="Rectangle 3"/>
          <p:cNvSpPr>
            <a:spLocks noGrp="1" noChangeArrowheads="1"/>
          </p:cNvSpPr>
          <p:nvPr>
            <p:ph type="body" idx="1"/>
          </p:nvPr>
        </p:nvSpPr>
        <p:spPr>
          <a:xfrm>
            <a:off x="990600" y="2017714"/>
            <a:ext cx="10058400" cy="3925887"/>
          </a:xfrm>
        </p:spPr>
        <p:txBody>
          <a:bodyPr/>
          <a:lstStyle/>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def</a:t>
            </a: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getValues</a:t>
            </a:r>
            <a:r>
              <a:rPr lang="en-US" altLang="en-US" sz="1600" dirty="0">
                <a:latin typeface="Courier New" panose="02070309020205020404" pitchFamily="49" charset="0"/>
                <a:cs typeface="Courier New" panose="02070309020205020404" pitchFamily="49" charset="0"/>
              </a:rPr>
              <a:t>(self):</a:t>
            </a:r>
          </a:p>
          <a:p>
            <a:pPr marL="0" indent="0" eaLnBrk="1" hangingPunct="1">
              <a:buNone/>
            </a:pPr>
            <a:r>
              <a:rPr lang="en-US" altLang="en-US" sz="1600" dirty="0">
                <a:latin typeface="Courier New" panose="02070309020205020404" pitchFamily="49" charset="0"/>
                <a:cs typeface="Courier New" panose="02070309020205020404" pitchFamily="49" charset="0"/>
              </a:rPr>
              <a:t>      """ return input values """</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a = float(</a:t>
            </a:r>
            <a:r>
              <a:rPr lang="en-US" altLang="en-US" sz="1600" dirty="0" err="1">
                <a:latin typeface="Courier New" panose="02070309020205020404" pitchFamily="49" charset="0"/>
                <a:cs typeface="Courier New" panose="02070309020205020404" pitchFamily="49" charset="0"/>
              </a:rPr>
              <a:t>self.angle.getText</a:t>
            </a:r>
            <a:r>
              <a:rPr lang="en-US" altLang="en-US" sz="1600" dirty="0">
                <a:latin typeface="Courier New" panose="02070309020205020404" pitchFamily="49" charset="0"/>
                <a:cs typeface="Courier New" panose="02070309020205020404" pitchFamily="49" charset="0"/>
              </a:rPr>
              <a:t>())</a:t>
            </a:r>
          </a:p>
          <a:p>
            <a:pPr marL="0" indent="0" eaLnBrk="1" hangingPunct="1">
              <a:buNone/>
            </a:pPr>
            <a:r>
              <a:rPr lang="en-US" altLang="en-US" sz="1600" dirty="0">
                <a:latin typeface="Courier New" panose="02070309020205020404" pitchFamily="49" charset="0"/>
                <a:cs typeface="Courier New" panose="02070309020205020404" pitchFamily="49" charset="0"/>
              </a:rPr>
              <a:t>      v = float(</a:t>
            </a:r>
            <a:r>
              <a:rPr lang="en-US" altLang="en-US" sz="1600" dirty="0" err="1">
                <a:latin typeface="Courier New" panose="02070309020205020404" pitchFamily="49" charset="0"/>
                <a:cs typeface="Courier New" panose="02070309020205020404" pitchFamily="49" charset="0"/>
              </a:rPr>
              <a:t>self.vel.getText</a:t>
            </a:r>
            <a:r>
              <a:rPr lang="en-US" altLang="en-US" sz="1600" dirty="0">
                <a:latin typeface="Courier New" panose="02070309020205020404" pitchFamily="49" charset="0"/>
                <a:cs typeface="Courier New" panose="02070309020205020404" pitchFamily="49" charset="0"/>
              </a:rPr>
              <a:t>())</a:t>
            </a:r>
          </a:p>
          <a:p>
            <a:pPr marL="0" indent="0" eaLnBrk="1" hangingPunct="1">
              <a:buNone/>
            </a:pPr>
            <a:r>
              <a:rPr lang="en-US" altLang="en-US" sz="1600" dirty="0">
                <a:latin typeface="Courier New" panose="02070309020205020404" pitchFamily="49" charset="0"/>
                <a:cs typeface="Courier New" panose="02070309020205020404" pitchFamily="49" charset="0"/>
              </a:rPr>
              <a:t>      h = float(</a:t>
            </a:r>
            <a:r>
              <a:rPr lang="en-US" altLang="en-US" sz="1600" dirty="0" err="1">
                <a:latin typeface="Courier New" panose="02070309020205020404" pitchFamily="49" charset="0"/>
                <a:cs typeface="Courier New" panose="02070309020205020404" pitchFamily="49" charset="0"/>
              </a:rPr>
              <a:t>self.height.getText</a:t>
            </a:r>
            <a:r>
              <a:rPr lang="en-US" altLang="en-US" sz="1600" dirty="0">
                <a:latin typeface="Courier New" panose="02070309020205020404" pitchFamily="49" charset="0"/>
                <a:cs typeface="Courier New" panose="02070309020205020404" pitchFamily="49" charset="0"/>
              </a:rPr>
              <a:t>())</a:t>
            </a:r>
          </a:p>
          <a:p>
            <a:pPr marL="0" indent="0" eaLnBrk="1" hangingPunct="1">
              <a:buNone/>
            </a:pPr>
            <a:r>
              <a:rPr lang="en-US" altLang="en-US" sz="1600" dirty="0">
                <a:latin typeface="Courier New" panose="02070309020205020404" pitchFamily="49" charset="0"/>
                <a:cs typeface="Courier New" panose="02070309020205020404" pitchFamily="49" charset="0"/>
              </a:rPr>
              <a:t>      return a, v, h</a:t>
            </a:r>
          </a:p>
          <a:p>
            <a:pPr eaLnBrk="1" hangingPunct="1"/>
            <a:r>
              <a:rPr lang="en-US" altLang="en-US" sz="2800" dirty="0">
                <a:cs typeface="Courier New" panose="02070309020205020404" pitchFamily="49" charset="0"/>
              </a:rPr>
              <a:t>Things to note:</a:t>
            </a:r>
          </a:p>
          <a:p>
            <a:pPr lvl="1" eaLnBrk="1" hangingPunct="1"/>
            <a:r>
              <a:rPr lang="en-US" altLang="en-US" sz="2400" dirty="0">
                <a:cs typeface="Courier New" panose="02070309020205020404" pitchFamily="49" charset="0"/>
              </a:rPr>
              <a:t>For simplicity, all three inputs are retrieved in a single method call.</a:t>
            </a:r>
          </a:p>
          <a:p>
            <a:pPr lvl="1" eaLnBrk="1" hangingPunct="1"/>
            <a:r>
              <a:rPr lang="en-US" altLang="en-US" sz="2400" dirty="0">
                <a:cs typeface="Courier New" panose="02070309020205020404" pitchFamily="49" charset="0"/>
              </a:rPr>
              <a:t>The strings from the entries are converted to floating point values.</a:t>
            </a:r>
          </a:p>
        </p:txBody>
      </p:sp>
    </p:spTree>
    <p:extLst>
      <p:ext uri="{BB962C8B-B14F-4D97-AF65-F5344CB8AC3E}">
        <p14:creationId xmlns:p14="http://schemas.microsoft.com/office/powerpoint/2010/main" val="42174834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71</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Creating an Input Dialog</a:t>
            </a:r>
          </a:p>
        </p:txBody>
      </p:sp>
      <p:sp>
        <p:nvSpPr>
          <p:cNvPr id="111621" name="Rectangle 3"/>
          <p:cNvSpPr>
            <a:spLocks noGrp="1" noChangeArrowheads="1"/>
          </p:cNvSpPr>
          <p:nvPr>
            <p:ph type="body" idx="1"/>
          </p:nvPr>
        </p:nvSpPr>
        <p:spPr>
          <a:xfrm>
            <a:off x="914400" y="2017714"/>
            <a:ext cx="10390716" cy="3925887"/>
          </a:xfrm>
        </p:spPr>
        <p:txBody>
          <a:bodyPr/>
          <a:lstStyle/>
          <a:p>
            <a:pPr marL="0" indent="0" eaLnBrk="1" hangingPunct="1">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def</a:t>
            </a:r>
            <a:r>
              <a:rPr lang="en-US" altLang="en-US" sz="1800" dirty="0">
                <a:latin typeface="Courier New" panose="02070309020205020404" pitchFamily="49" charset="0"/>
                <a:cs typeface="Courier New" panose="02070309020205020404" pitchFamily="49" charset="0"/>
              </a:rPr>
              <a:t> close(self):</a:t>
            </a:r>
          </a:p>
          <a:p>
            <a:pPr marL="0" indent="0" eaLnBrk="1" hangingPunct="1">
              <a:buNone/>
            </a:pPr>
            <a:r>
              <a:rPr lang="en-US" altLang="en-US" sz="1800" dirty="0">
                <a:latin typeface="Courier New" panose="02070309020205020404" pitchFamily="49" charset="0"/>
                <a:cs typeface="Courier New" panose="02070309020205020404" pitchFamily="49" charset="0"/>
              </a:rPr>
              <a:t>      """ close the input window """</a:t>
            </a:r>
          </a:p>
          <a:p>
            <a:pPr marL="0" indent="0" eaLnBrk="1" hangingPunct="1">
              <a:buNone/>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self.win.close</a:t>
            </a:r>
            <a:r>
              <a:rPr lang="en-US" altLang="en-US" sz="1800" dirty="0">
                <a:latin typeface="Courier New" panose="02070309020205020404" pitchFamily="49" charset="0"/>
                <a:cs typeface="Courier New" panose="02070309020205020404" pitchFamily="49" charset="0"/>
              </a:rPr>
              <a:t>()</a:t>
            </a:r>
          </a:p>
          <a:p>
            <a:pPr eaLnBrk="1" hangingPunct="1"/>
            <a:r>
              <a:rPr lang="en-US" altLang="en-US" sz="2400" dirty="0">
                <a:cs typeface="Courier New" panose="02070309020205020404" pitchFamily="49" charset="0"/>
              </a:rPr>
              <a:t>This this class, getting values from the user will require just a few lines of code:</a:t>
            </a:r>
          </a:p>
          <a:p>
            <a:pPr marL="0" indent="0" eaLnBrk="1" hangingPunct="1">
              <a:buNone/>
            </a:pPr>
            <a:r>
              <a:rPr lang="en-US" altLang="en-US" sz="1800" dirty="0">
                <a:latin typeface="Courier New" panose="02070309020205020404" pitchFamily="49" charset="0"/>
                <a:cs typeface="Courier New" panose="02070309020205020404" pitchFamily="49" charset="0"/>
              </a:rPr>
              <a:t>dialog = </a:t>
            </a:r>
            <a:r>
              <a:rPr lang="en-US" altLang="en-US" sz="1800" dirty="0" err="1">
                <a:latin typeface="Courier New" panose="02070309020205020404" pitchFamily="49" charset="0"/>
                <a:cs typeface="Courier New" panose="02070309020205020404" pitchFamily="49" charset="0"/>
              </a:rPr>
              <a:t>InputDialog</a:t>
            </a:r>
            <a:r>
              <a:rPr lang="en-US" altLang="en-US" sz="1800" dirty="0">
                <a:latin typeface="Courier New" panose="02070309020205020404" pitchFamily="49" charset="0"/>
                <a:cs typeface="Courier New" panose="02070309020205020404" pitchFamily="49" charset="0"/>
              </a:rPr>
              <a:t>(45, 40, 2)</a:t>
            </a:r>
          </a:p>
          <a:p>
            <a:pPr marL="0" indent="0" eaLnBrk="1" hangingPunct="1">
              <a:buNone/>
            </a:pPr>
            <a:r>
              <a:rPr lang="en-US" altLang="en-US" sz="1800" dirty="0">
                <a:latin typeface="Courier New" panose="02070309020205020404" pitchFamily="49" charset="0"/>
                <a:cs typeface="Courier New" panose="02070309020205020404" pitchFamily="49" charset="0"/>
              </a:rPr>
              <a:t>choice = </a:t>
            </a:r>
            <a:r>
              <a:rPr lang="en-US" altLang="en-US" sz="1800" dirty="0" err="1">
                <a:latin typeface="Courier New" panose="02070309020205020404" pitchFamily="49" charset="0"/>
                <a:cs typeface="Courier New" panose="02070309020205020404" pitchFamily="49" charset="0"/>
              </a:rPr>
              <a:t>dialog.interact</a:t>
            </a:r>
            <a:r>
              <a:rPr lang="en-US" altLang="en-US" sz="1800" dirty="0">
                <a:latin typeface="Courier New" panose="02070309020205020404" pitchFamily="49" charset="0"/>
                <a:cs typeface="Courier New" panose="02070309020205020404" pitchFamily="49" charset="0"/>
              </a:rPr>
              <a:t>()</a:t>
            </a:r>
          </a:p>
          <a:p>
            <a:pPr marL="0" indent="0" eaLnBrk="1" hangingPunct="1">
              <a:buNone/>
            </a:pPr>
            <a:r>
              <a:rPr lang="en-US" altLang="en-US" sz="1800" dirty="0">
                <a:latin typeface="Courier New" panose="02070309020205020404" pitchFamily="49" charset="0"/>
                <a:cs typeface="Courier New" panose="02070309020205020404" pitchFamily="49" charset="0"/>
              </a:rPr>
              <a:t>if choice == "Fire!" :</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angle, </a:t>
            </a:r>
            <a:r>
              <a:rPr lang="en-US" altLang="en-US" sz="1800" dirty="0" err="1">
                <a:latin typeface="Courier New" panose="02070309020205020404" pitchFamily="49" charset="0"/>
                <a:cs typeface="Courier New" panose="02070309020205020404" pitchFamily="49" charset="0"/>
              </a:rPr>
              <a:t>vel</a:t>
            </a:r>
            <a:r>
              <a:rPr lang="en-US" altLang="en-US" sz="1800" dirty="0">
                <a:latin typeface="Courier New" panose="02070309020205020404" pitchFamily="49" charset="0"/>
                <a:cs typeface="Courier New" panose="02070309020205020404" pitchFamily="49" charset="0"/>
              </a:rPr>
              <a:t>, height = </a:t>
            </a:r>
            <a:r>
              <a:rPr lang="en-US" altLang="en-US" sz="1800" dirty="0" err="1">
                <a:latin typeface="Courier New" panose="02070309020205020404" pitchFamily="49" charset="0"/>
                <a:cs typeface="Courier New" panose="02070309020205020404" pitchFamily="49" charset="0"/>
              </a:rPr>
              <a:t>dialog.getValues</a:t>
            </a:r>
            <a:r>
              <a:rPr lang="en-US" altLang="en-US" sz="1800" dirty="0">
                <a:latin typeface="Courier New" panose="02070309020205020404" pitchFamily="49" charset="0"/>
                <a:cs typeface="Courier New" panose="02070309020205020404" pitchFamily="49" charset="0"/>
              </a:rPr>
              <a:t>()</a:t>
            </a:r>
          </a:p>
          <a:p>
            <a:pPr eaLnBrk="1" hangingPunct="1"/>
            <a:r>
              <a:rPr lang="en-US" altLang="en-US" sz="2400" dirty="0">
                <a:cs typeface="Courier New" panose="02070309020205020404" pitchFamily="49" charset="0"/>
              </a:rPr>
              <a:t>This has the flexibility of either popping up a new dialog each time  input is required, or to keep a single dialog open and interact with it multiple times.</a:t>
            </a:r>
          </a:p>
        </p:txBody>
      </p:sp>
    </p:spTree>
    <p:extLst>
      <p:ext uri="{BB962C8B-B14F-4D97-AF65-F5344CB8AC3E}">
        <p14:creationId xmlns:p14="http://schemas.microsoft.com/office/powerpoint/2010/main" val="25509342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72</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The Main Event Loop</a:t>
            </a:r>
          </a:p>
        </p:txBody>
      </p:sp>
      <p:sp>
        <p:nvSpPr>
          <p:cNvPr id="111621" name="Rectangle 3"/>
          <p:cNvSpPr>
            <a:spLocks noGrp="1" noChangeArrowheads="1"/>
          </p:cNvSpPr>
          <p:nvPr>
            <p:ph type="body" idx="1"/>
          </p:nvPr>
        </p:nvSpPr>
        <p:spPr>
          <a:xfrm>
            <a:off x="685800" y="2017714"/>
            <a:ext cx="10591800" cy="3925887"/>
          </a:xfrm>
        </p:spPr>
        <p:txBody>
          <a:bodyPr/>
          <a:lstStyle/>
          <a:p>
            <a:pPr marL="0" indent="0" eaLnBrk="1" hangingPunct="1">
              <a:buNone/>
            </a:pPr>
            <a:r>
              <a:rPr lang="en-US" altLang="en-US" sz="1600" dirty="0">
                <a:latin typeface="Courier New" panose="02070309020205020404" pitchFamily="49" charset="0"/>
                <a:cs typeface="Courier New" panose="02070309020205020404" pitchFamily="49" charset="0"/>
              </a:rPr>
              <a:t># file: animation.py</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0" indent="0" eaLnBrk="1" hangingPunct="1">
              <a:buNone/>
            </a:pPr>
            <a:r>
              <a:rPr lang="en-US" altLang="en-US" sz="1600" dirty="0" err="1">
                <a:latin typeface="Courier New" panose="02070309020205020404" pitchFamily="49" charset="0"/>
                <a:cs typeface="Courier New" panose="02070309020205020404" pitchFamily="49" charset="0"/>
              </a:rPr>
              <a:t>def</a:t>
            </a:r>
            <a:r>
              <a:rPr lang="en-US" altLang="en-US" sz="1600" dirty="0">
                <a:latin typeface="Courier New" panose="02070309020205020404" pitchFamily="49" charset="0"/>
                <a:cs typeface="Courier New" panose="02070309020205020404" pitchFamily="49" charset="0"/>
              </a:rPr>
              <a:t> main():</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 create animation window</a:t>
            </a:r>
          </a:p>
          <a:p>
            <a:pPr marL="0" indent="0" eaLnBrk="1" hangingPunct="1">
              <a:buNone/>
            </a:pPr>
            <a:r>
              <a:rPr lang="en-US" altLang="en-US" sz="1600" dirty="0">
                <a:latin typeface="Courier New" panose="02070309020205020404" pitchFamily="49" charset="0"/>
                <a:cs typeface="Courier New" panose="02070309020205020404" pitchFamily="49" charset="0"/>
              </a:rPr>
              <a:t>   win = </a:t>
            </a:r>
            <a:r>
              <a:rPr lang="en-US" altLang="en-US" sz="1600" dirty="0" err="1">
                <a:latin typeface="Courier New" panose="02070309020205020404" pitchFamily="49" charset="0"/>
                <a:cs typeface="Courier New" panose="02070309020205020404" pitchFamily="49" charset="0"/>
              </a:rPr>
              <a:t>GraphWin</a:t>
            </a:r>
            <a:r>
              <a:rPr lang="en-US" altLang="en-US" sz="1600" dirty="0">
                <a:latin typeface="Courier New" panose="02070309020205020404" pitchFamily="49" charset="0"/>
                <a:cs typeface="Courier New" panose="02070309020205020404" pitchFamily="49" charset="0"/>
              </a:rPr>
              <a:t>("Projectile Animation", 640, 480, </a:t>
            </a:r>
            <a:r>
              <a:rPr lang="en-US" altLang="en-US" sz="1600" dirty="0" err="1">
                <a:latin typeface="Courier New" panose="02070309020205020404" pitchFamily="49" charset="0"/>
                <a:cs typeface="Courier New" panose="02070309020205020404" pitchFamily="49" charset="0"/>
              </a:rPr>
              <a:t>autoflush</a:t>
            </a:r>
            <a:r>
              <a:rPr lang="en-US" altLang="en-US" sz="1600" dirty="0">
                <a:latin typeface="Courier New" panose="02070309020205020404" pitchFamily="49" charset="0"/>
                <a:cs typeface="Courier New" panose="02070309020205020404" pitchFamily="49" charset="0"/>
              </a:rPr>
              <a:t> = False)</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win.setCoords</a:t>
            </a:r>
            <a:r>
              <a:rPr lang="en-US" altLang="en-US" sz="1600" dirty="0">
                <a:latin typeface="Courier New" panose="02070309020205020404" pitchFamily="49" charset="0"/>
                <a:cs typeface="Courier New" panose="02070309020205020404" pitchFamily="49" charset="0"/>
              </a:rPr>
              <a:t>(-10, -10, 210, 155)</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 draw baseline</a:t>
            </a:r>
          </a:p>
          <a:p>
            <a:pPr marL="0" indent="0" eaLnBrk="1" hangingPunct="1">
              <a:buNone/>
            </a:pPr>
            <a:r>
              <a:rPr lang="en-US" altLang="en-US" sz="1600" dirty="0">
                <a:latin typeface="Courier New" panose="02070309020205020404" pitchFamily="49" charset="0"/>
                <a:cs typeface="Courier New" panose="02070309020205020404" pitchFamily="49" charset="0"/>
              </a:rPr>
              <a:t>   Line(Point(-10, 0), Point(210, 0)).draw(win)</a:t>
            </a:r>
          </a:p>
          <a:p>
            <a:pPr marL="0" indent="0" eaLnBrk="1" hangingPunct="1">
              <a:buNone/>
            </a:pPr>
            <a:endParaRPr lang="en-US" altLang="en-US" sz="16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 draw labeled ticks every 50 meters</a:t>
            </a:r>
          </a:p>
          <a:p>
            <a:pPr marL="0" indent="0" eaLnBrk="1" hangingPunct="1">
              <a:buNone/>
            </a:pPr>
            <a:r>
              <a:rPr lang="en-US" altLang="en-US" sz="1600" dirty="0">
                <a:latin typeface="Courier New" panose="02070309020205020404" pitchFamily="49" charset="0"/>
                <a:cs typeface="Courier New" panose="02070309020205020404" pitchFamily="49" charset="0"/>
              </a:rPr>
              <a:t>   for x in range(0, 210, 50):</a:t>
            </a:r>
          </a:p>
          <a:p>
            <a:pPr marL="0" indent="0" eaLnBrk="1" hangingPunct="1">
              <a:buNone/>
            </a:pPr>
            <a:r>
              <a:rPr lang="en-US" altLang="en-US" sz="1600" dirty="0">
                <a:latin typeface="Courier New" panose="02070309020205020404" pitchFamily="49" charset="0"/>
                <a:cs typeface="Courier New" panose="02070309020205020404" pitchFamily="49" charset="0"/>
              </a:rPr>
              <a:t>      Text(Point(x, -5), </a:t>
            </a:r>
            <a:r>
              <a:rPr lang="en-US" altLang="en-US" sz="1600" dirty="0" err="1">
                <a:latin typeface="Courier New" panose="02070309020205020404" pitchFamily="49" charset="0"/>
                <a:cs typeface="Courier New" panose="02070309020205020404" pitchFamily="49" charset="0"/>
              </a:rPr>
              <a:t>str</a:t>
            </a:r>
            <a:r>
              <a:rPr lang="en-US" altLang="en-US" sz="1600" dirty="0">
                <a:latin typeface="Courier New" panose="02070309020205020404" pitchFamily="49" charset="0"/>
                <a:cs typeface="Courier New" panose="02070309020205020404" pitchFamily="49" charset="0"/>
              </a:rPr>
              <a:t>(x)).draw(win)</a:t>
            </a:r>
          </a:p>
          <a:p>
            <a:pPr marL="0" indent="0" eaLnBrk="1" hangingPunct="1">
              <a:buNone/>
            </a:pPr>
            <a:r>
              <a:rPr lang="en-US" altLang="en-US" sz="1600" dirty="0">
                <a:latin typeface="Courier New" panose="02070309020205020404" pitchFamily="49" charset="0"/>
                <a:cs typeface="Courier New" panose="02070309020205020404" pitchFamily="49" charset="0"/>
              </a:rPr>
              <a:t>      Line(Point(x, 0), Point(x, 2)).draw(win)</a:t>
            </a:r>
            <a:endParaRPr lang="en-US" alt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0444954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73</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The Main Event Loop</a:t>
            </a:r>
          </a:p>
        </p:txBody>
      </p:sp>
      <p:sp>
        <p:nvSpPr>
          <p:cNvPr id="111621" name="Rectangle 3"/>
          <p:cNvSpPr>
            <a:spLocks noGrp="1" noChangeArrowheads="1"/>
          </p:cNvSpPr>
          <p:nvPr>
            <p:ph type="body" idx="1"/>
          </p:nvPr>
        </p:nvSpPr>
        <p:spPr>
          <a:xfrm>
            <a:off x="952500" y="1731963"/>
            <a:ext cx="10287000" cy="3925887"/>
          </a:xfrm>
        </p:spPr>
        <p:txBody>
          <a:bodyPr/>
          <a:lstStyle/>
          <a:p>
            <a:pPr marL="0" indent="0" eaLnBrk="1" hangingPunct="1">
              <a:buNone/>
            </a:pPr>
            <a:r>
              <a:rPr lang="en-US" altLang="en-US" sz="1600" dirty="0">
                <a:latin typeface="Courier New" panose="02070309020205020404" pitchFamily="49" charset="0"/>
                <a:cs typeface="Courier New" panose="02070309020205020404" pitchFamily="49" charset="0"/>
              </a:rPr>
              <a:t> # event loop, each time through fires a single shot</a:t>
            </a:r>
          </a:p>
          <a:p>
            <a:pPr marL="0" indent="0" eaLnBrk="1" hangingPunct="1">
              <a:buNone/>
            </a:pPr>
            <a:r>
              <a:rPr lang="en-US" altLang="en-US" sz="1600" dirty="0">
                <a:latin typeface="Courier New" panose="02070309020205020404" pitchFamily="49" charset="0"/>
                <a:cs typeface="Courier New" panose="02070309020205020404" pitchFamily="49" charset="0"/>
              </a:rPr>
              <a:t>   angle, </a:t>
            </a:r>
            <a:r>
              <a:rPr lang="en-US" altLang="en-US" sz="1600" dirty="0" err="1">
                <a:latin typeface="Courier New" panose="02070309020205020404" pitchFamily="49" charset="0"/>
                <a:cs typeface="Courier New" panose="02070309020205020404" pitchFamily="49" charset="0"/>
              </a:rPr>
              <a:t>vel</a:t>
            </a:r>
            <a:r>
              <a:rPr lang="en-US" altLang="en-US" sz="1600" dirty="0">
                <a:latin typeface="Courier New" panose="02070309020205020404" pitchFamily="49" charset="0"/>
                <a:cs typeface="Courier New" panose="02070309020205020404" pitchFamily="49" charset="0"/>
              </a:rPr>
              <a:t>, height = 45.0, 40.0, 2.0</a:t>
            </a:r>
          </a:p>
          <a:p>
            <a:pPr marL="0" indent="0" eaLnBrk="1" hangingPunct="1">
              <a:buNone/>
            </a:pPr>
            <a:r>
              <a:rPr lang="en-US" altLang="en-US" sz="1600" dirty="0">
                <a:latin typeface="Courier New" panose="02070309020205020404" pitchFamily="49" charset="0"/>
                <a:cs typeface="Courier New" panose="02070309020205020404" pitchFamily="49" charset="0"/>
              </a:rPr>
              <a:t>   while True:</a:t>
            </a:r>
          </a:p>
          <a:p>
            <a:pPr marL="0" indent="0" eaLnBrk="1" hangingPunct="1">
              <a:buNone/>
            </a:pPr>
            <a:r>
              <a:rPr lang="en-US" altLang="en-US" sz="1600" dirty="0">
                <a:latin typeface="Courier New" panose="02070309020205020404" pitchFamily="49" charset="0"/>
                <a:cs typeface="Courier New" panose="02070309020205020404" pitchFamily="49" charset="0"/>
              </a:rPr>
              <a:t>      # interact with the user</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inputwin</a:t>
            </a:r>
            <a:r>
              <a:rPr lang="en-US" altLang="en-US" sz="1600" dirty="0">
                <a:latin typeface="Courier New" panose="02070309020205020404" pitchFamily="49" charset="0"/>
                <a:cs typeface="Courier New" panose="02070309020205020404" pitchFamily="49" charset="0"/>
              </a:rPr>
              <a:t> = </a:t>
            </a:r>
            <a:r>
              <a:rPr lang="en-US" altLang="en-US" sz="1600" dirty="0" err="1">
                <a:latin typeface="Courier New" panose="02070309020205020404" pitchFamily="49" charset="0"/>
                <a:cs typeface="Courier New" panose="02070309020205020404" pitchFamily="49" charset="0"/>
              </a:rPr>
              <a:t>InputDialog</a:t>
            </a:r>
            <a:r>
              <a:rPr lang="en-US" altLang="en-US" sz="1600" dirty="0">
                <a:latin typeface="Courier New" panose="02070309020205020404" pitchFamily="49" charset="0"/>
                <a:cs typeface="Courier New" panose="02070309020205020404" pitchFamily="49" charset="0"/>
              </a:rPr>
              <a:t>(angle, </a:t>
            </a:r>
            <a:r>
              <a:rPr lang="en-US" altLang="en-US" sz="1600" dirty="0" err="1">
                <a:latin typeface="Courier New" panose="02070309020205020404" pitchFamily="49" charset="0"/>
                <a:cs typeface="Courier New" panose="02070309020205020404" pitchFamily="49" charset="0"/>
              </a:rPr>
              <a:t>vel</a:t>
            </a:r>
            <a:r>
              <a:rPr lang="en-US" altLang="en-US" sz="1600" dirty="0">
                <a:latin typeface="Courier New" panose="02070309020205020404" pitchFamily="49" charset="0"/>
                <a:cs typeface="Courier New" panose="02070309020205020404" pitchFamily="49" charset="0"/>
              </a:rPr>
              <a:t>, height)</a:t>
            </a:r>
          </a:p>
          <a:p>
            <a:pPr marL="0" indent="0" eaLnBrk="1" hangingPunct="1">
              <a:buNone/>
            </a:pPr>
            <a:r>
              <a:rPr lang="en-US" altLang="en-US" sz="1600" dirty="0">
                <a:latin typeface="Courier New" panose="02070309020205020404" pitchFamily="49" charset="0"/>
                <a:cs typeface="Courier New" panose="02070309020205020404" pitchFamily="49" charset="0"/>
              </a:rPr>
              <a:t>      choice = </a:t>
            </a:r>
            <a:r>
              <a:rPr lang="en-US" altLang="en-US" sz="1600" dirty="0" err="1">
                <a:latin typeface="Courier New" panose="02070309020205020404" pitchFamily="49" charset="0"/>
                <a:cs typeface="Courier New" panose="02070309020205020404" pitchFamily="49" charset="0"/>
              </a:rPr>
              <a:t>inputwin.interact</a:t>
            </a:r>
            <a:r>
              <a:rPr lang="en-US" altLang="en-US" sz="1600" dirty="0">
                <a:latin typeface="Courier New" panose="02070309020205020404" pitchFamily="49" charset="0"/>
                <a:cs typeface="Courier New" panose="02070309020205020404" pitchFamily="49" charset="0"/>
              </a:rPr>
              <a:t>()</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inputwin.close</a:t>
            </a:r>
            <a:r>
              <a:rPr lang="en-US" altLang="en-US" sz="1600" dirty="0">
                <a:latin typeface="Courier New" panose="02070309020205020404" pitchFamily="49" charset="0"/>
                <a:cs typeface="Courier New" panose="02070309020205020404" pitchFamily="49" charset="0"/>
              </a:rPr>
              <a:t>()</a:t>
            </a:r>
          </a:p>
          <a:p>
            <a:pPr marL="0" indent="0" eaLnBrk="1" hangingPunct="1">
              <a:buNone/>
            </a:pPr>
            <a:endParaRPr lang="en-US" altLang="en-US" sz="9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if choice == "Quit": # loop exit</a:t>
            </a:r>
          </a:p>
          <a:p>
            <a:pPr marL="0" indent="0" eaLnBrk="1" hangingPunct="1">
              <a:buNone/>
            </a:pPr>
            <a:r>
              <a:rPr lang="en-US" altLang="en-US" sz="1600" dirty="0">
                <a:latin typeface="Courier New" panose="02070309020205020404" pitchFamily="49" charset="0"/>
                <a:cs typeface="Courier New" panose="02070309020205020404" pitchFamily="49" charset="0"/>
              </a:rPr>
              <a:t>         break</a:t>
            </a:r>
          </a:p>
          <a:p>
            <a:pPr marL="0" indent="0" eaLnBrk="1" hangingPunct="1">
              <a:buNone/>
            </a:pPr>
            <a:endParaRPr lang="en-US" altLang="en-US" sz="900" dirty="0">
              <a:latin typeface="Courier New" panose="02070309020205020404" pitchFamily="49" charset="0"/>
              <a:cs typeface="Courier New" panose="02070309020205020404" pitchFamily="49" charset="0"/>
            </a:endParaRPr>
          </a:p>
          <a:p>
            <a:pPr marL="0" indent="0" eaLnBrk="1" hangingPunct="1">
              <a:buNone/>
            </a:pPr>
            <a:r>
              <a:rPr lang="en-US" altLang="en-US" sz="1600" dirty="0">
                <a:latin typeface="Courier New" panose="02070309020205020404" pitchFamily="49" charset="0"/>
                <a:cs typeface="Courier New" panose="02070309020205020404" pitchFamily="49" charset="0"/>
              </a:rPr>
              <a:t>      # create a shot and track until it hits ground or leaves window</a:t>
            </a:r>
          </a:p>
          <a:p>
            <a:pPr marL="0" indent="0" eaLnBrk="1" hangingPunct="1">
              <a:buNone/>
            </a:pPr>
            <a:r>
              <a:rPr lang="en-US" altLang="en-US" sz="1600" dirty="0">
                <a:latin typeface="Courier New" panose="02070309020205020404" pitchFamily="49" charset="0"/>
                <a:cs typeface="Courier New" panose="02070309020205020404" pitchFamily="49" charset="0"/>
              </a:rPr>
              <a:t>      angle, </a:t>
            </a:r>
            <a:r>
              <a:rPr lang="en-US" altLang="en-US" sz="1600" dirty="0" err="1">
                <a:latin typeface="Courier New" panose="02070309020205020404" pitchFamily="49" charset="0"/>
                <a:cs typeface="Courier New" panose="02070309020205020404" pitchFamily="49" charset="0"/>
              </a:rPr>
              <a:t>vel</a:t>
            </a:r>
            <a:r>
              <a:rPr lang="en-US" altLang="en-US" sz="1600" dirty="0">
                <a:latin typeface="Courier New" panose="02070309020205020404" pitchFamily="49" charset="0"/>
                <a:cs typeface="Courier New" panose="02070309020205020404" pitchFamily="49" charset="0"/>
              </a:rPr>
              <a:t>, height = </a:t>
            </a:r>
            <a:r>
              <a:rPr lang="en-US" altLang="en-US" sz="1600" dirty="0" err="1">
                <a:latin typeface="Courier New" panose="02070309020205020404" pitchFamily="49" charset="0"/>
                <a:cs typeface="Courier New" panose="02070309020205020404" pitchFamily="49" charset="0"/>
              </a:rPr>
              <a:t>inputWin.getValues</a:t>
            </a:r>
            <a:r>
              <a:rPr lang="en-US" altLang="en-US" sz="1600" dirty="0">
                <a:latin typeface="Courier New" panose="02070309020205020404" pitchFamily="49" charset="0"/>
                <a:cs typeface="Courier New" panose="02070309020205020404" pitchFamily="49" charset="0"/>
              </a:rPr>
              <a:t>()</a:t>
            </a:r>
          </a:p>
          <a:p>
            <a:pPr marL="0" indent="0" eaLnBrk="1" hangingPunct="1">
              <a:buNone/>
            </a:pPr>
            <a:r>
              <a:rPr lang="en-US" altLang="en-US" sz="1600" dirty="0">
                <a:latin typeface="Courier New" panose="02070309020205020404" pitchFamily="49" charset="0"/>
                <a:cs typeface="Courier New" panose="02070309020205020404" pitchFamily="49" charset="0"/>
              </a:rPr>
              <a:t>      shot = </a:t>
            </a:r>
            <a:r>
              <a:rPr lang="en-US" altLang="en-US" sz="1600" dirty="0" err="1">
                <a:latin typeface="Courier New" panose="02070309020205020404" pitchFamily="49" charset="0"/>
                <a:cs typeface="Courier New" panose="02070309020205020404" pitchFamily="49" charset="0"/>
              </a:rPr>
              <a:t>ShotTracker</a:t>
            </a:r>
            <a:r>
              <a:rPr lang="en-US" altLang="en-US" sz="1600" dirty="0">
                <a:latin typeface="Courier New" panose="02070309020205020404" pitchFamily="49" charset="0"/>
                <a:cs typeface="Courier New" panose="02070309020205020404" pitchFamily="49" charset="0"/>
              </a:rPr>
              <a:t>(win, angle, </a:t>
            </a:r>
            <a:r>
              <a:rPr lang="en-US" altLang="en-US" sz="1600" dirty="0" err="1">
                <a:latin typeface="Courier New" panose="02070309020205020404" pitchFamily="49" charset="0"/>
                <a:cs typeface="Courier New" panose="02070309020205020404" pitchFamily="49" charset="0"/>
              </a:rPr>
              <a:t>vel</a:t>
            </a:r>
            <a:r>
              <a:rPr lang="en-US" altLang="en-US" sz="1600" dirty="0">
                <a:latin typeface="Courier New" panose="02070309020205020404" pitchFamily="49" charset="0"/>
                <a:cs typeface="Courier New" panose="02070309020205020404" pitchFamily="49" charset="0"/>
              </a:rPr>
              <a:t>, height)</a:t>
            </a:r>
          </a:p>
          <a:p>
            <a:pPr marL="0" indent="0" eaLnBrk="1" hangingPunct="1">
              <a:buNone/>
            </a:pPr>
            <a:r>
              <a:rPr lang="en-US" altLang="en-US" sz="1600" dirty="0">
                <a:latin typeface="Courier New" panose="02070309020205020404" pitchFamily="49" charset="0"/>
                <a:cs typeface="Courier New" panose="02070309020205020404" pitchFamily="49" charset="0"/>
              </a:rPr>
              <a:t>      while 0 &lt;= </a:t>
            </a:r>
            <a:r>
              <a:rPr lang="en-US" altLang="en-US" sz="1600" dirty="0" err="1">
                <a:latin typeface="Courier New" panose="02070309020205020404" pitchFamily="49" charset="0"/>
                <a:cs typeface="Courier New" panose="02070309020205020404" pitchFamily="49" charset="0"/>
              </a:rPr>
              <a:t>shot.getY</a:t>
            </a:r>
            <a:r>
              <a:rPr lang="en-US" altLang="en-US" sz="1600" dirty="0">
                <a:latin typeface="Courier New" panose="02070309020205020404" pitchFamily="49" charset="0"/>
                <a:cs typeface="Courier New" panose="02070309020205020404" pitchFamily="49" charset="0"/>
              </a:rPr>
              <a:t>() and -10 &lt; </a:t>
            </a:r>
            <a:r>
              <a:rPr lang="en-US" altLang="en-US" sz="1600" dirty="0" err="1">
                <a:latin typeface="Courier New" panose="02070309020205020404" pitchFamily="49" charset="0"/>
                <a:cs typeface="Courier New" panose="02070309020205020404" pitchFamily="49" charset="0"/>
              </a:rPr>
              <a:t>shot.getX</a:t>
            </a:r>
            <a:r>
              <a:rPr lang="en-US" altLang="en-US" sz="1600" dirty="0">
                <a:latin typeface="Courier New" panose="02070309020205020404" pitchFamily="49" charset="0"/>
                <a:cs typeface="Courier New" panose="02070309020205020404" pitchFamily="49" charset="0"/>
              </a:rPr>
              <a:t>() &lt;= 210:</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shot.update</a:t>
            </a:r>
            <a:r>
              <a:rPr lang="en-US" altLang="en-US" sz="1600" dirty="0">
                <a:latin typeface="Courier New" panose="02070309020205020404" pitchFamily="49" charset="0"/>
                <a:cs typeface="Courier New" panose="02070309020205020404" pitchFamily="49" charset="0"/>
              </a:rPr>
              <a:t>(1/50)</a:t>
            </a:r>
          </a:p>
          <a:p>
            <a:pPr marL="0" indent="0" eaLnBrk="1" hangingPunct="1">
              <a:buNone/>
            </a:pPr>
            <a:r>
              <a:rPr lang="en-US" altLang="en-US" sz="1600" dirty="0">
                <a:latin typeface="Courier New" panose="02070309020205020404" pitchFamily="49" charset="0"/>
                <a:cs typeface="Courier New" panose="02070309020205020404" pitchFamily="49" charset="0"/>
              </a:rPr>
              <a:t>         update(50)</a:t>
            </a:r>
          </a:p>
          <a:p>
            <a:pPr marL="0" indent="0" eaLnBrk="1" hangingPunct="1">
              <a:buNone/>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win.close</a:t>
            </a:r>
            <a:r>
              <a:rPr lang="en-US" alt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04163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74</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The Main Event Loop</a:t>
            </a:r>
          </a:p>
        </p:txBody>
      </p:sp>
      <p:sp>
        <p:nvSpPr>
          <p:cNvPr id="111621" name="Rectangle 3"/>
          <p:cNvSpPr>
            <a:spLocks noGrp="1" noChangeArrowheads="1"/>
          </p:cNvSpPr>
          <p:nvPr>
            <p:ph type="body" idx="1"/>
          </p:nvPr>
        </p:nvSpPr>
        <p:spPr>
          <a:xfrm>
            <a:off x="762000" y="2017714"/>
            <a:ext cx="10439400" cy="3925887"/>
          </a:xfrm>
        </p:spPr>
        <p:txBody>
          <a:bodyPr/>
          <a:lstStyle/>
          <a:p>
            <a:pPr eaLnBrk="1" hangingPunct="1"/>
            <a:r>
              <a:rPr lang="en-US" altLang="en-US" sz="2400" dirty="0">
                <a:cs typeface="Courier New" panose="02070309020205020404" pitchFamily="49" charset="0"/>
              </a:rPr>
              <a:t>Each pass through the event loop fires one cannon shot.</a:t>
            </a:r>
          </a:p>
          <a:p>
            <a:pPr marL="0" indent="0" eaLnBrk="1" hangingPunct="1">
              <a:buNone/>
            </a:pPr>
            <a:r>
              <a:rPr lang="en-US" altLang="en-US" sz="2000" dirty="0">
                <a:latin typeface="Courier New" panose="02070309020205020404" pitchFamily="49" charset="0"/>
                <a:cs typeface="Courier New" panose="02070309020205020404" pitchFamily="49" charset="0"/>
              </a:rPr>
              <a:t>   while 0 &lt;= </a:t>
            </a:r>
            <a:r>
              <a:rPr lang="en-US" altLang="en-US" sz="2000" dirty="0" err="1">
                <a:latin typeface="Courier New" panose="02070309020205020404" pitchFamily="49" charset="0"/>
                <a:cs typeface="Courier New" panose="02070309020205020404" pitchFamily="49" charset="0"/>
              </a:rPr>
              <a:t>shot.getY</a:t>
            </a:r>
            <a:r>
              <a:rPr lang="en-US" altLang="en-US" sz="2000" dirty="0">
                <a:latin typeface="Courier New" panose="02070309020205020404" pitchFamily="49" charset="0"/>
                <a:cs typeface="Courier New" panose="02070309020205020404" pitchFamily="49" charset="0"/>
              </a:rPr>
              <a:t>() and -10 &lt; </a:t>
            </a:r>
            <a:r>
              <a:rPr lang="en-US" altLang="en-US" sz="2000" dirty="0" err="1">
                <a:latin typeface="Courier New" panose="02070309020205020404" pitchFamily="49" charset="0"/>
                <a:cs typeface="Courier New" panose="02070309020205020404" pitchFamily="49" charset="0"/>
              </a:rPr>
              <a:t>shot.getX</a:t>
            </a:r>
            <a:r>
              <a:rPr lang="en-US" altLang="en-US" sz="2000" dirty="0">
                <a:latin typeface="Courier New" panose="02070309020205020404" pitchFamily="49" charset="0"/>
                <a:cs typeface="Courier New" panose="02070309020205020404" pitchFamily="49" charset="0"/>
              </a:rPr>
              <a:t>() &lt;= 210:</a:t>
            </a:r>
          </a:p>
          <a:p>
            <a:pPr marL="0" indent="0" eaLnBrk="1" hangingPunct="1">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shot.update</a:t>
            </a:r>
            <a:r>
              <a:rPr lang="en-US" altLang="en-US" sz="2000" dirty="0">
                <a:latin typeface="Courier New" panose="02070309020205020404" pitchFamily="49" charset="0"/>
                <a:cs typeface="Courier New" panose="02070309020205020404" pitchFamily="49" charset="0"/>
              </a:rPr>
              <a:t>(1/50)</a:t>
            </a:r>
          </a:p>
          <a:p>
            <a:pPr marL="0" indent="0" eaLnBrk="1" hangingPunct="1">
              <a:buNone/>
            </a:pPr>
            <a:r>
              <a:rPr lang="en-US" altLang="en-US" sz="2000" dirty="0">
                <a:latin typeface="Courier New" panose="02070309020205020404" pitchFamily="49" charset="0"/>
                <a:cs typeface="Courier New" panose="02070309020205020404" pitchFamily="49" charset="0"/>
              </a:rPr>
              <a:t>         update(50)</a:t>
            </a:r>
          </a:p>
          <a:p>
            <a:pPr eaLnBrk="1" hangingPunct="1"/>
            <a:r>
              <a:rPr lang="en-US" altLang="en-US" sz="2800" dirty="0">
                <a:cs typeface="Courier New" panose="02070309020205020404" pitchFamily="49" charset="0"/>
              </a:rPr>
              <a:t>This while loop keeps updating the shot until it hits the ground or leaves the window horizontally.</a:t>
            </a:r>
          </a:p>
          <a:p>
            <a:pPr eaLnBrk="1" hangingPunct="1"/>
            <a:r>
              <a:rPr lang="en-US" altLang="en-US" sz="2800" dirty="0">
                <a:cs typeface="Courier New" panose="02070309020205020404" pitchFamily="49" charset="0"/>
              </a:rPr>
              <a:t>Each time through, the position is updated to move it 1/50</a:t>
            </a:r>
            <a:r>
              <a:rPr lang="en-US" altLang="en-US" sz="2800" baseline="30000" dirty="0">
                <a:cs typeface="Courier New" panose="02070309020205020404" pitchFamily="49" charset="0"/>
              </a:rPr>
              <a:t>th</a:t>
            </a:r>
            <a:r>
              <a:rPr lang="en-US" altLang="en-US" sz="2800" dirty="0">
                <a:cs typeface="Courier New" panose="02070309020205020404" pitchFamily="49" charset="0"/>
              </a:rPr>
              <a:t> of a second.</a:t>
            </a:r>
          </a:p>
        </p:txBody>
      </p:sp>
    </p:spTree>
    <p:extLst>
      <p:ext uri="{BB962C8B-B14F-4D97-AF65-F5344CB8AC3E}">
        <p14:creationId xmlns:p14="http://schemas.microsoft.com/office/powerpoint/2010/main" val="321867442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75</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The Main Event Loop</a:t>
            </a:r>
          </a:p>
        </p:txBody>
      </p:sp>
      <p:sp>
        <p:nvSpPr>
          <p:cNvPr id="111621" name="Rectangle 3"/>
          <p:cNvSpPr>
            <a:spLocks noGrp="1" noChangeArrowheads="1"/>
          </p:cNvSpPr>
          <p:nvPr>
            <p:ph type="body" idx="1"/>
          </p:nvPr>
        </p:nvSpPr>
        <p:spPr>
          <a:xfrm>
            <a:off x="914400" y="2017714"/>
            <a:ext cx="10515600" cy="3925887"/>
          </a:xfrm>
        </p:spPr>
        <p:txBody>
          <a:bodyPr/>
          <a:lstStyle/>
          <a:p>
            <a:pPr eaLnBrk="1" hangingPunct="1"/>
            <a:r>
              <a:rPr lang="en-US" altLang="en-US" sz="2400" dirty="0">
                <a:cs typeface="Courier New" panose="02070309020205020404" pitchFamily="49" charset="0"/>
              </a:rPr>
              <a:t>Since </a:t>
            </a:r>
            <a:r>
              <a:rPr lang="en-US" altLang="en-US" sz="2000" dirty="0" err="1">
                <a:latin typeface="Courier New" panose="02070309020205020404" pitchFamily="49" charset="0"/>
                <a:cs typeface="Courier New" panose="02070309020205020404" pitchFamily="49" charset="0"/>
              </a:rPr>
              <a:t>autoflush</a:t>
            </a:r>
            <a:r>
              <a:rPr lang="en-US" altLang="en-US" sz="2400" dirty="0">
                <a:cs typeface="Courier New" panose="02070309020205020404" pitchFamily="49" charset="0"/>
              </a:rPr>
              <a:t> is </a:t>
            </a:r>
            <a:r>
              <a:rPr lang="en-US" altLang="en-US" sz="2000" dirty="0">
                <a:latin typeface="Courier New" panose="02070309020205020404" pitchFamily="49" charset="0"/>
                <a:cs typeface="Courier New" panose="02070309020205020404" pitchFamily="49" charset="0"/>
              </a:rPr>
              <a:t>False</a:t>
            </a:r>
            <a:r>
              <a:rPr lang="en-US" altLang="en-US" sz="2400" dirty="0">
                <a:cs typeface="Courier New" panose="02070309020205020404" pitchFamily="49" charset="0"/>
              </a:rPr>
              <a:t>, changes won’t appear in the window until the update(50) executes.</a:t>
            </a:r>
          </a:p>
          <a:p>
            <a:pPr eaLnBrk="1" hangingPunct="1"/>
            <a:r>
              <a:rPr lang="en-US" altLang="en-US" sz="2400" dirty="0">
                <a:cs typeface="Courier New" panose="02070309020205020404" pitchFamily="49" charset="0"/>
              </a:rPr>
              <a:t>The parameter to update specifies the rate at which updates are allowed – 50 here means the loop will spin around 50 times per second, establishing the effective frame rate for our simulation.</a:t>
            </a:r>
          </a:p>
          <a:p>
            <a:pPr eaLnBrk="1" hangingPunct="1"/>
            <a:r>
              <a:rPr lang="en-US" altLang="en-US" sz="2400" dirty="0">
                <a:cs typeface="Courier New" panose="02070309020205020404" pitchFamily="49" charset="0"/>
              </a:rPr>
              <a:t>The 1/50</a:t>
            </a:r>
            <a:r>
              <a:rPr lang="en-US" altLang="en-US" sz="2400" baseline="30000" dirty="0">
                <a:cs typeface="Courier New" panose="02070309020205020404" pitchFamily="49" charset="0"/>
              </a:rPr>
              <a:t>th</a:t>
            </a:r>
            <a:r>
              <a:rPr lang="en-US" altLang="en-US" sz="2400" dirty="0">
                <a:cs typeface="Courier New" panose="02070309020205020404" pitchFamily="49" charset="0"/>
              </a:rPr>
              <a:t> per second shot update combined with 50 updates per second gives us a real time simulation, i.e. our simulated cannon ball will stay in flight for the same clock time as the corresponding real cannon ball.</a:t>
            </a:r>
          </a:p>
          <a:p>
            <a:pPr eaLnBrk="1" hangingPunct="1"/>
            <a:endParaRPr lang="en-US" altLang="en-US" sz="2400" dirty="0">
              <a:cs typeface="Courier New" panose="02070309020205020404" pitchFamily="49" charset="0"/>
            </a:endParaRPr>
          </a:p>
        </p:txBody>
      </p:sp>
    </p:spTree>
    <p:extLst>
      <p:ext uri="{BB962C8B-B14F-4D97-AF65-F5344CB8AC3E}">
        <p14:creationId xmlns:p14="http://schemas.microsoft.com/office/powerpoint/2010/main" val="6241811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15146022-3ED4-474C-BEA9-F91F8D6F1DCF}" type="slidenum">
              <a:rPr lang="en-US" altLang="en-US" sz="1400">
                <a:latin typeface="Tahoma" panose="020B0604030504040204" pitchFamily="34" charset="0"/>
              </a:rPr>
              <a:pPr eaLnBrk="1" hangingPunct="1"/>
              <a:t>76</a:t>
            </a:fld>
            <a:endParaRPr lang="en-US" altLang="en-US" sz="1400">
              <a:latin typeface="Tahoma" panose="020B0604030504040204" pitchFamily="34" charset="0"/>
            </a:endParaRPr>
          </a:p>
        </p:txBody>
      </p:sp>
      <p:sp>
        <p:nvSpPr>
          <p:cNvPr id="111620" name="Rectangle 2"/>
          <p:cNvSpPr>
            <a:spLocks noGrp="1" noChangeArrowheads="1"/>
          </p:cNvSpPr>
          <p:nvPr>
            <p:ph type="title"/>
          </p:nvPr>
        </p:nvSpPr>
        <p:spPr/>
        <p:txBody>
          <a:bodyPr/>
          <a:lstStyle/>
          <a:p>
            <a:pPr eaLnBrk="1" hangingPunct="1"/>
            <a:r>
              <a:rPr lang="en-US" altLang="en-US" dirty="0"/>
              <a:t>The Main Event Loop</a:t>
            </a:r>
          </a:p>
        </p:txBody>
      </p:sp>
      <p:sp>
        <p:nvSpPr>
          <p:cNvPr id="111621" name="Rectangle 3"/>
          <p:cNvSpPr>
            <a:spLocks noGrp="1" noChangeArrowheads="1"/>
          </p:cNvSpPr>
          <p:nvPr>
            <p:ph type="body" idx="1"/>
          </p:nvPr>
        </p:nvSpPr>
        <p:spPr>
          <a:xfrm>
            <a:off x="685800" y="2017714"/>
            <a:ext cx="10390716" cy="3925887"/>
          </a:xfrm>
        </p:spPr>
        <p:txBody>
          <a:bodyPr/>
          <a:lstStyle/>
          <a:p>
            <a:pPr eaLnBrk="1" hangingPunct="1"/>
            <a:r>
              <a:rPr lang="en-US" altLang="en-US" sz="2400" dirty="0">
                <a:cs typeface="Courier New" panose="02070309020205020404" pitchFamily="49" charset="0"/>
              </a:rPr>
              <a:t>The big lesson: using separate classes to encapsulate functionality like tracking shots and interacting with the user makes the main program much simpler.</a:t>
            </a:r>
          </a:p>
          <a:p>
            <a:pPr eaLnBrk="1" hangingPunct="1"/>
            <a:r>
              <a:rPr lang="en-US" altLang="en-US" sz="2400" dirty="0">
                <a:cs typeface="Courier New" panose="02070309020205020404" pitchFamily="49" charset="0"/>
              </a:rPr>
              <a:t>One shortcoming of our approach is that we can only model the flight of one object at a time. This wouldn’t be a suitable design for something like a video game where multiple objects would be in motion.</a:t>
            </a:r>
          </a:p>
        </p:txBody>
      </p:sp>
    </p:spTree>
    <p:extLst>
      <p:ext uri="{BB962C8B-B14F-4D97-AF65-F5344CB8AC3E}">
        <p14:creationId xmlns:p14="http://schemas.microsoft.com/office/powerpoint/2010/main" val="20325463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77</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800" dirty="0"/>
              <a:t>We need to update the program’s user interface so that firing multiple shots is feasible.</a:t>
            </a:r>
          </a:p>
          <a:p>
            <a:pPr eaLnBrk="1" hangingPunct="1">
              <a:defRPr/>
            </a:pPr>
            <a:r>
              <a:rPr lang="en-US" altLang="en-US" sz="2800" dirty="0"/>
              <a:t>In the previous version, we got information from the user via a simple dialog window.</a:t>
            </a:r>
          </a:p>
          <a:p>
            <a:pPr eaLnBrk="1" hangingPunct="1">
              <a:defRPr/>
            </a:pPr>
            <a:r>
              <a:rPr lang="en-US" altLang="en-US" sz="2800" dirty="0"/>
              <a:t>For this version we want to add a new widget that allows the user to rapidly fire shots with various starting angles and velocities, like in a video game.</a:t>
            </a:r>
            <a:endParaRPr lang="en-US" altLang="en-US" sz="2400" dirty="0"/>
          </a:p>
        </p:txBody>
      </p:sp>
    </p:spTree>
    <p:extLst>
      <p:ext uri="{BB962C8B-B14F-4D97-AF65-F5344CB8AC3E}">
        <p14:creationId xmlns:p14="http://schemas.microsoft.com/office/powerpoint/2010/main" val="15319939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78</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800" dirty="0"/>
              <a:t>The launcher widget will show a cannon ball ready to be launched along with an arrow representing the current settings for the angle and velocity of launch.</a:t>
            </a:r>
          </a:p>
          <a:p>
            <a:pPr eaLnBrk="1" hangingPunct="1">
              <a:defRPr/>
            </a:pPr>
            <a:r>
              <a:rPr lang="en-US" altLang="en-US" sz="2800" dirty="0"/>
              <a:t>The angle of the arrow indicates the direction of the launch, and the length of the arrow represents the initial speed.</a:t>
            </a:r>
          </a:p>
          <a:p>
            <a:pPr lvl="1" eaLnBrk="1" hangingPunct="1">
              <a:defRPr/>
            </a:pPr>
            <a:r>
              <a:rPr lang="en-US" altLang="en-US" sz="2400" dirty="0"/>
              <a:t>Mathematically inclined readers might recognize this as the standard vector representation of  the initial velocity.</a:t>
            </a:r>
          </a:p>
        </p:txBody>
      </p:sp>
    </p:spTree>
    <p:extLst>
      <p:ext uri="{BB962C8B-B14F-4D97-AF65-F5344CB8AC3E}">
        <p14:creationId xmlns:p14="http://schemas.microsoft.com/office/powerpoint/2010/main" val="16217679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a:xfrm>
            <a:off x="4584931" y="6235412"/>
            <a:ext cx="2895600" cy="457200"/>
          </a:xfrm>
        </p:spPr>
        <p:txBody>
          <a:bodyPr/>
          <a:lstStyle/>
          <a:p>
            <a:pPr>
              <a:defRPr/>
            </a:pPr>
            <a:r>
              <a:rPr lang="en-US"/>
              <a:t>Python Programming, 4/e</a:t>
            </a:r>
            <a:endParaRPr lang="en-US" dirty="0"/>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79</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pic>
        <p:nvPicPr>
          <p:cNvPr id="2" name="Picture 1"/>
          <p:cNvPicPr>
            <a:picLocks noChangeAspect="1"/>
          </p:cNvPicPr>
          <p:nvPr/>
        </p:nvPicPr>
        <p:blipFill>
          <a:blip r:embed="rId2"/>
          <a:stretch>
            <a:fillRect/>
          </a:stretch>
        </p:blipFill>
        <p:spPr>
          <a:xfrm>
            <a:off x="3429000" y="2005802"/>
            <a:ext cx="5383530" cy="4234372"/>
          </a:xfrm>
          <a:prstGeom prst="rect">
            <a:avLst/>
          </a:prstGeom>
        </p:spPr>
      </p:pic>
    </p:spTree>
    <p:extLst>
      <p:ext uri="{BB962C8B-B14F-4D97-AF65-F5344CB8AC3E}">
        <p14:creationId xmlns:p14="http://schemas.microsoft.com/office/powerpoint/2010/main" val="784448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E16494DA-8546-4456-9590-CDED8ACADE61}" type="slidenum">
              <a:rPr lang="en-US" altLang="en-US"/>
              <a:pPr eaLnBrk="1" hangingPunct="1"/>
              <a:t>8</a:t>
            </a:fld>
            <a:endParaRPr lang="en-US" altLang="en-US"/>
          </a:p>
        </p:txBody>
      </p:sp>
      <p:sp>
        <p:nvSpPr>
          <p:cNvPr id="11268" name="Rectangle 2"/>
          <p:cNvSpPr>
            <a:spLocks noGrp="1" noChangeArrowheads="1"/>
          </p:cNvSpPr>
          <p:nvPr>
            <p:ph type="title"/>
          </p:nvPr>
        </p:nvSpPr>
        <p:spPr/>
        <p:txBody>
          <a:bodyPr/>
          <a:lstStyle/>
          <a:p>
            <a:pPr eaLnBrk="1" hangingPunct="1"/>
            <a:r>
              <a:rPr lang="en-US" altLang="en-US"/>
              <a:t>The Process of OOD</a:t>
            </a:r>
          </a:p>
        </p:txBody>
      </p:sp>
      <p:sp>
        <p:nvSpPr>
          <p:cNvPr id="11269" name="Rectangle 3"/>
          <p:cNvSpPr>
            <a:spLocks noGrp="1" noChangeArrowheads="1"/>
          </p:cNvSpPr>
          <p:nvPr>
            <p:ph type="body" idx="1"/>
          </p:nvPr>
        </p:nvSpPr>
        <p:spPr/>
        <p:txBody>
          <a:bodyPr/>
          <a:lstStyle/>
          <a:p>
            <a:pPr eaLnBrk="1" hangingPunct="1"/>
            <a:r>
              <a:rPr lang="en-US" altLang="en-US" sz="2800"/>
              <a:t>Breaking a large problem into a set of cooperating classes reduces the complexity that must be considered to understand any given part of the program. </a:t>
            </a:r>
            <a:r>
              <a:rPr lang="en-US" altLang="en-US" sz="2800" i="1"/>
              <a:t>Each class stands on its own!</a:t>
            </a:r>
            <a:endParaRPr lang="en-US" altLang="en-US" sz="2800"/>
          </a:p>
          <a:p>
            <a:pPr eaLnBrk="1" hangingPunct="1"/>
            <a:r>
              <a:rPr lang="en-US" altLang="en-US" sz="2800"/>
              <a:t>OOD is the process of finding and defining a </a:t>
            </a:r>
            <a:r>
              <a:rPr lang="en-US" altLang="en-US" sz="2800" i="1"/>
              <a:t>useful</a:t>
            </a:r>
            <a:r>
              <a:rPr lang="en-US" altLang="en-US" sz="2800"/>
              <a:t> set of classes for a given problem.</a:t>
            </a:r>
          </a:p>
          <a:p>
            <a:pPr eaLnBrk="1" hangingPunct="1"/>
            <a:r>
              <a:rPr lang="en-US" altLang="en-US" sz="2800"/>
              <a:t>Like design, it</a:t>
            </a:r>
            <a:r>
              <a:rPr lang="en-US" altLang="en-US" sz="2800">
                <a:latin typeface="Times New Roman" panose="02020603050405020304" pitchFamily="18" charset="0"/>
              </a:rPr>
              <a:t>’</a:t>
            </a:r>
            <a:r>
              <a:rPr lang="en-US" altLang="en-US" sz="2800"/>
              <a:t>s part art and part science. The more you design, the better you</a:t>
            </a:r>
            <a:r>
              <a:rPr lang="en-US" altLang="en-US" sz="2800">
                <a:latin typeface="Times New Roman" panose="02020603050405020304" pitchFamily="18" charset="0"/>
              </a:rPr>
              <a:t>’</a:t>
            </a:r>
            <a:r>
              <a:rPr lang="en-US" altLang="en-US" sz="2800"/>
              <a:t>ll get.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80</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800" dirty="0"/>
              <a:t>The entire simulation will be under keyboard control, with keys to increase/decrease the launch angle, increase/decrease the speed, and fire the shot.</a:t>
            </a:r>
          </a:p>
          <a:p>
            <a:pPr eaLnBrk="1" hangingPunct="1">
              <a:defRPr/>
            </a:pPr>
            <a:r>
              <a:rPr lang="en-US" altLang="en-US" sz="2800" dirty="0"/>
              <a:t>We start by defining a </a:t>
            </a:r>
            <a:r>
              <a:rPr lang="en-US" altLang="en-US" sz="2400" dirty="0">
                <a:latin typeface="Courier New" panose="02070309020205020404" pitchFamily="49" charset="0"/>
                <a:cs typeface="Courier New" panose="02070309020205020404" pitchFamily="49" charset="0"/>
              </a:rPr>
              <a:t>Launcher</a:t>
            </a:r>
            <a:r>
              <a:rPr lang="en-US" altLang="en-US" sz="2800" dirty="0"/>
              <a:t>.</a:t>
            </a:r>
          </a:p>
          <a:p>
            <a:pPr eaLnBrk="1" hangingPunct="1">
              <a:defRPr/>
            </a:pPr>
            <a:r>
              <a:rPr lang="en-US" altLang="en-US" sz="2800" dirty="0"/>
              <a:t>The </a:t>
            </a:r>
            <a:r>
              <a:rPr lang="en-US" altLang="en-US" sz="2400" dirty="0">
                <a:latin typeface="Courier New" panose="02070309020205020404" pitchFamily="49" charset="0"/>
                <a:cs typeface="Courier New" panose="02070309020205020404" pitchFamily="49" charset="0"/>
              </a:rPr>
              <a:t>Launcher</a:t>
            </a:r>
            <a:r>
              <a:rPr lang="en-US" altLang="en-US" sz="2800" dirty="0"/>
              <a:t> will need to keep track of a current angle (</a:t>
            </a:r>
            <a:r>
              <a:rPr lang="en-US" altLang="en-US" sz="2400" dirty="0" err="1">
                <a:latin typeface="Courier New" panose="02070309020205020404" pitchFamily="49" charset="0"/>
                <a:cs typeface="Courier New" panose="02070309020205020404" pitchFamily="49" charset="0"/>
              </a:rPr>
              <a:t>self.angle</a:t>
            </a:r>
            <a:r>
              <a:rPr lang="en-US" altLang="en-US" sz="2800" dirty="0"/>
              <a:t>) and velocity (</a:t>
            </a:r>
            <a:r>
              <a:rPr lang="en-US" altLang="en-US" sz="2400" dirty="0" err="1">
                <a:latin typeface="Courier New" panose="02070309020205020404" pitchFamily="49" charset="0"/>
                <a:cs typeface="Courier New" panose="02070309020205020404" pitchFamily="49" charset="0"/>
              </a:rPr>
              <a:t>self.vel</a:t>
            </a:r>
            <a:r>
              <a:rPr lang="en-US" altLang="en-US" sz="2800" dirty="0"/>
              <a:t>).</a:t>
            </a:r>
          </a:p>
        </p:txBody>
      </p:sp>
    </p:spTree>
    <p:extLst>
      <p:ext uri="{BB962C8B-B14F-4D97-AF65-F5344CB8AC3E}">
        <p14:creationId xmlns:p14="http://schemas.microsoft.com/office/powerpoint/2010/main" val="32853706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81</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600" dirty="0"/>
              <a:t>We need to first decide on units.</a:t>
            </a:r>
          </a:p>
          <a:p>
            <a:pPr lvl="1" eaLnBrk="1" hangingPunct="1">
              <a:defRPr/>
            </a:pPr>
            <a:r>
              <a:rPr lang="en-US" altLang="en-US" sz="2200" dirty="0"/>
              <a:t>The obvious choice for velocity is meters per second, since that’s what </a:t>
            </a:r>
            <a:r>
              <a:rPr lang="en-US" altLang="en-US" sz="2200" dirty="0">
                <a:latin typeface="Courier New" panose="02070309020205020404" pitchFamily="49" charset="0"/>
                <a:cs typeface="Courier New" panose="02070309020205020404" pitchFamily="49" charset="0"/>
              </a:rPr>
              <a:t>Projectile</a:t>
            </a:r>
            <a:r>
              <a:rPr lang="en-US" altLang="en-US" sz="2200" dirty="0"/>
              <a:t> uses.</a:t>
            </a:r>
          </a:p>
          <a:p>
            <a:pPr lvl="1" eaLnBrk="1" hangingPunct="1">
              <a:defRPr/>
            </a:pPr>
            <a:r>
              <a:rPr lang="en-US" altLang="en-US" sz="2200" dirty="0"/>
              <a:t>For the angle, it’s most efficient to work with radians since that’s what the Python library uses. For passing values in, degrees are useful as they are more intuitive for more programmers.</a:t>
            </a:r>
          </a:p>
          <a:p>
            <a:pPr eaLnBrk="1" hangingPunct="1">
              <a:defRPr/>
            </a:pPr>
            <a:r>
              <a:rPr lang="en-US" altLang="en-US" sz="2600" dirty="0"/>
              <a:t>The constructor will be the hardest method to write, so let’s write some others first to gain insight into what the constructor will have to do.</a:t>
            </a:r>
          </a:p>
        </p:txBody>
      </p:sp>
    </p:spTree>
    <p:extLst>
      <p:ext uri="{BB962C8B-B14F-4D97-AF65-F5344CB8AC3E}">
        <p14:creationId xmlns:p14="http://schemas.microsoft.com/office/powerpoint/2010/main" val="28954615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82</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800" dirty="0"/>
              <a:t>We need </a:t>
            </a:r>
            <a:r>
              <a:rPr lang="en-US" altLang="en-US" sz="2800" dirty="0" err="1"/>
              <a:t>mutator</a:t>
            </a:r>
            <a:r>
              <a:rPr lang="en-US" altLang="en-US" sz="2800" dirty="0"/>
              <a:t> methods to change the angle and velocity.</a:t>
            </a:r>
          </a:p>
          <a:p>
            <a:pPr eaLnBrk="1" hangingPunct="1">
              <a:defRPr/>
            </a:pPr>
            <a:r>
              <a:rPr lang="en-US" altLang="en-US" sz="2800" dirty="0"/>
              <a:t>When we press a certain key, we want the angle to increase or decrease a fixed amount. The exact amount is up to the interface, so we will pass that as a parameter to the method.</a:t>
            </a:r>
          </a:p>
          <a:p>
            <a:pPr eaLnBrk="1" hangingPunct="1">
              <a:defRPr/>
            </a:pPr>
            <a:r>
              <a:rPr lang="en-US" altLang="en-US" sz="2800" dirty="0"/>
              <a:t>When the angle changes, we also need to redraw the </a:t>
            </a:r>
            <a:r>
              <a:rPr lang="en-US" altLang="en-US" sz="2400" dirty="0">
                <a:latin typeface="Courier New" panose="02070309020205020404" pitchFamily="49" charset="0"/>
                <a:cs typeface="Courier New" panose="02070309020205020404" pitchFamily="49" charset="0"/>
              </a:rPr>
              <a:t>Launcher</a:t>
            </a:r>
            <a:r>
              <a:rPr lang="en-US" altLang="en-US" sz="2800" dirty="0"/>
              <a:t> to reflect the new value.</a:t>
            </a:r>
          </a:p>
        </p:txBody>
      </p:sp>
    </p:spTree>
    <p:extLst>
      <p:ext uri="{BB962C8B-B14F-4D97-AF65-F5344CB8AC3E}">
        <p14:creationId xmlns:p14="http://schemas.microsoft.com/office/powerpoint/2010/main" val="40628484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83</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p:txBody>
          <a:bodyPr/>
          <a:lstStyle/>
          <a:p>
            <a:pPr marL="0" indent="0" eaLnBrk="1" hangingPunct="1">
              <a:buNone/>
              <a:defRPr/>
            </a:pPr>
            <a:r>
              <a:rPr lang="en-US" altLang="en-US" sz="2400" dirty="0">
                <a:latin typeface="Courier New" panose="02070309020205020404" pitchFamily="49" charset="0"/>
                <a:cs typeface="Courier New" panose="02070309020205020404" pitchFamily="49" charset="0"/>
              </a:rPr>
              <a:t>class Launcher:</a:t>
            </a:r>
          </a:p>
          <a:p>
            <a:pPr marL="0" indent="0" eaLnBrk="1" hangingPunct="1">
              <a:buNone/>
              <a:defRPr/>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def</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adjAngle</a:t>
            </a:r>
            <a:r>
              <a:rPr lang="en-US" altLang="en-US" sz="2400" dirty="0">
                <a:latin typeface="Courier New" panose="02070309020205020404" pitchFamily="49" charset="0"/>
                <a:cs typeface="Courier New" panose="02070309020205020404" pitchFamily="49" charset="0"/>
              </a:rPr>
              <a:t>(self, </a:t>
            </a:r>
            <a:r>
              <a:rPr lang="en-US" altLang="en-US" sz="2400" dirty="0" err="1">
                <a:latin typeface="Courier New" panose="02070309020205020404" pitchFamily="49" charset="0"/>
                <a:cs typeface="Courier New" panose="02070309020205020404" pitchFamily="49" charset="0"/>
              </a:rPr>
              <a:t>amt</a:t>
            </a:r>
            <a:r>
              <a:rPr lang="en-US" altLang="en-US" sz="2400" dirty="0">
                <a:latin typeface="Courier New" panose="02070309020205020404" pitchFamily="49" charset="0"/>
                <a:cs typeface="Courier New" panose="02070309020205020404" pitchFamily="49" charset="0"/>
              </a:rPr>
              <a:t>):</a:t>
            </a:r>
          </a:p>
          <a:p>
            <a:pPr marL="0" indent="0" eaLnBrk="1" hangingPunct="1">
              <a:buNone/>
              <a:defRPr/>
            </a:pPr>
            <a:r>
              <a:rPr lang="en-US" altLang="en-US" sz="2400" dirty="0">
                <a:latin typeface="Courier New" panose="02070309020205020404" pitchFamily="49" charset="0"/>
                <a:cs typeface="Courier New" panose="02070309020205020404" pitchFamily="49" charset="0"/>
              </a:rPr>
              <a:t>        """ change angle by </a:t>
            </a:r>
            <a:r>
              <a:rPr lang="en-US" altLang="en-US" sz="2400" dirty="0" err="1">
                <a:latin typeface="Courier New" panose="02070309020205020404" pitchFamily="49" charset="0"/>
                <a:cs typeface="Courier New" panose="02070309020205020404" pitchFamily="49" charset="0"/>
              </a:rPr>
              <a:t>amt</a:t>
            </a:r>
            <a:r>
              <a:rPr lang="en-US" altLang="en-US" sz="2400" dirty="0">
                <a:latin typeface="Courier New" panose="02070309020205020404" pitchFamily="49" charset="0"/>
                <a:cs typeface="Courier New" panose="02070309020205020404" pitchFamily="49" charset="0"/>
              </a:rPr>
              <a:t> degrees """</a:t>
            </a:r>
          </a:p>
          <a:p>
            <a:pPr marL="0" indent="0" eaLnBrk="1" hangingPunct="1">
              <a:buNone/>
              <a:defRPr/>
            </a:pPr>
            <a:r>
              <a:rPr lang="en-US" altLang="en-US" sz="2400" dirty="0">
                <a:latin typeface="Courier New" panose="02070309020205020404" pitchFamily="49" charset="0"/>
                <a:cs typeface="Courier New" panose="02070309020205020404" pitchFamily="49" charset="0"/>
              </a:rPr>
              <a:t> </a:t>
            </a:r>
            <a:r>
              <a:rPr lang="en-US" altLang="en-US" sz="1050" dirty="0">
                <a:latin typeface="Courier New" panose="02070309020205020404" pitchFamily="49" charset="0"/>
                <a:cs typeface="Courier New" panose="02070309020205020404" pitchFamily="49" charset="0"/>
              </a:rPr>
              <a:t>  </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self.angle</a:t>
            </a:r>
            <a:r>
              <a:rPr lang="en-US" altLang="en-US" sz="2400" dirty="0">
                <a:latin typeface="Courier New" panose="02070309020205020404" pitchFamily="49" charset="0"/>
                <a:cs typeface="Courier New" panose="02070309020205020404" pitchFamily="49" charset="0"/>
              </a:rPr>
              <a:t> = </a:t>
            </a:r>
            <a:r>
              <a:rPr lang="en-US" altLang="en-US" sz="2400" dirty="0" err="1">
                <a:latin typeface="Courier New" panose="02070309020205020404" pitchFamily="49" charset="0"/>
                <a:cs typeface="Courier New" panose="02070309020205020404" pitchFamily="49" charset="0"/>
              </a:rPr>
              <a:t>self.angle+radians</a:t>
            </a: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amt</a:t>
            </a:r>
            <a:r>
              <a:rPr lang="en-US" altLang="en-US" sz="2400" dirty="0">
                <a:latin typeface="Courier New" panose="02070309020205020404" pitchFamily="49" charset="0"/>
                <a:cs typeface="Courier New" panose="02070309020205020404" pitchFamily="49" charset="0"/>
              </a:rPr>
              <a:t>)</a:t>
            </a:r>
          </a:p>
          <a:p>
            <a:pPr marL="0" indent="0" eaLnBrk="1" hangingPunct="1">
              <a:buNone/>
              <a:defRPr/>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self.redraw</a:t>
            </a:r>
            <a:r>
              <a:rPr lang="en-US" altLang="en-US" sz="2400" dirty="0">
                <a:latin typeface="Courier New" panose="02070309020205020404" pitchFamily="49" charset="0"/>
                <a:cs typeface="Courier New" panose="02070309020205020404" pitchFamily="49" charset="0"/>
              </a:rPr>
              <a:t>()</a:t>
            </a:r>
          </a:p>
          <a:p>
            <a:pPr eaLnBrk="1" hangingPunct="1">
              <a:defRPr/>
            </a:pPr>
            <a:r>
              <a:rPr lang="en-US" altLang="en-US" sz="2800" dirty="0">
                <a:cs typeface="Courier New" panose="02070309020205020404" pitchFamily="49" charset="0"/>
              </a:rPr>
              <a:t>Redrawing will be done by an as-yet unwritten method (since adjusting the velocity will also need to redraw).</a:t>
            </a:r>
          </a:p>
          <a:p>
            <a:pPr eaLnBrk="1" hangingPunct="1">
              <a:defRPr/>
            </a:pPr>
            <a:r>
              <a:rPr lang="en-US" altLang="en-US" sz="2800" dirty="0">
                <a:cs typeface="Courier New" panose="02070309020205020404" pitchFamily="49" charset="0"/>
              </a:rPr>
              <a:t>Positive values of </a:t>
            </a:r>
            <a:r>
              <a:rPr lang="en-US" altLang="en-US" sz="2400" dirty="0" err="1">
                <a:latin typeface="Courier New" panose="02070309020205020404" pitchFamily="49" charset="0"/>
                <a:cs typeface="Courier New" panose="02070309020205020404" pitchFamily="49" charset="0"/>
              </a:rPr>
              <a:t>amt</a:t>
            </a:r>
            <a:r>
              <a:rPr lang="en-US" altLang="en-US" sz="2800" dirty="0">
                <a:cs typeface="Courier New" panose="02070309020205020404" pitchFamily="49" charset="0"/>
              </a:rPr>
              <a:t> will raise the launch angle, negative will decrease it.</a:t>
            </a:r>
          </a:p>
        </p:txBody>
      </p:sp>
    </p:spTree>
    <p:extLst>
      <p:ext uri="{BB962C8B-B14F-4D97-AF65-F5344CB8AC3E}">
        <p14:creationId xmlns:p14="http://schemas.microsoft.com/office/powerpoint/2010/main" val="38278344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84</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p:txBody>
          <a:bodyPr/>
          <a:lstStyle/>
          <a:p>
            <a:pPr marL="0" indent="0" eaLnBrk="1" hangingPunct="1">
              <a:buNone/>
              <a:defRPr/>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def</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adjVel</a:t>
            </a:r>
            <a:r>
              <a:rPr lang="en-US" altLang="en-US" sz="2400" dirty="0">
                <a:latin typeface="Courier New" panose="02070309020205020404" pitchFamily="49" charset="0"/>
                <a:cs typeface="Courier New" panose="02070309020205020404" pitchFamily="49" charset="0"/>
              </a:rPr>
              <a:t>(self, </a:t>
            </a:r>
            <a:r>
              <a:rPr lang="en-US" altLang="en-US" sz="2400" dirty="0" err="1">
                <a:latin typeface="Courier New" panose="02070309020205020404" pitchFamily="49" charset="0"/>
                <a:cs typeface="Courier New" panose="02070309020205020404" pitchFamily="49" charset="0"/>
              </a:rPr>
              <a:t>amt</a:t>
            </a:r>
            <a:r>
              <a:rPr lang="en-US" altLang="en-US" sz="2400" dirty="0">
                <a:latin typeface="Courier New" panose="02070309020205020404" pitchFamily="49" charset="0"/>
                <a:cs typeface="Courier New" panose="02070309020205020404" pitchFamily="49" charset="0"/>
              </a:rPr>
              <a:t>):</a:t>
            </a:r>
          </a:p>
          <a:p>
            <a:pPr marL="0" indent="0" eaLnBrk="1" hangingPunct="1">
              <a:buNone/>
              <a:defRPr/>
            </a:pPr>
            <a:r>
              <a:rPr lang="en-US" altLang="en-US" sz="2400" dirty="0">
                <a:latin typeface="Courier New" panose="02070309020205020404" pitchFamily="49" charset="0"/>
                <a:cs typeface="Courier New" panose="02070309020205020404" pitchFamily="49" charset="0"/>
              </a:rPr>
              <a:t>        """ change velocity by </a:t>
            </a:r>
            <a:r>
              <a:rPr lang="en-US" altLang="en-US" sz="2400" dirty="0" err="1">
                <a:latin typeface="Courier New" panose="02070309020205020404" pitchFamily="49" charset="0"/>
                <a:cs typeface="Courier New" panose="02070309020205020404" pitchFamily="49" charset="0"/>
              </a:rPr>
              <a:t>amt</a:t>
            </a:r>
            <a:r>
              <a:rPr lang="en-US" altLang="en-US" sz="2400" dirty="0">
                <a:latin typeface="Courier New" panose="02070309020205020404" pitchFamily="49" charset="0"/>
                <a:cs typeface="Courier New" panose="02070309020205020404" pitchFamily="49" charset="0"/>
              </a:rPr>
              <a:t>"""       </a:t>
            </a:r>
          </a:p>
          <a:p>
            <a:pPr marL="0" indent="0" eaLnBrk="1" hangingPunct="1">
              <a:buNone/>
              <a:defRPr/>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self.vel</a:t>
            </a:r>
            <a:r>
              <a:rPr lang="en-US" altLang="en-US" sz="2400" dirty="0">
                <a:latin typeface="Courier New" panose="02070309020205020404" pitchFamily="49" charset="0"/>
                <a:cs typeface="Courier New" panose="02070309020205020404" pitchFamily="49" charset="0"/>
              </a:rPr>
              <a:t> = </a:t>
            </a:r>
            <a:r>
              <a:rPr lang="en-US" altLang="en-US" sz="2400" dirty="0" err="1">
                <a:latin typeface="Courier New" panose="02070309020205020404" pitchFamily="49" charset="0"/>
                <a:cs typeface="Courier New" panose="02070309020205020404" pitchFamily="49" charset="0"/>
              </a:rPr>
              <a:t>self.vel</a:t>
            </a:r>
            <a:r>
              <a:rPr lang="en-US" altLang="en-US" sz="2400" dirty="0">
                <a:latin typeface="Courier New" panose="02070309020205020404" pitchFamily="49" charset="0"/>
                <a:cs typeface="Courier New" panose="02070309020205020404" pitchFamily="49" charset="0"/>
              </a:rPr>
              <a:t> + </a:t>
            </a:r>
            <a:r>
              <a:rPr lang="en-US" altLang="en-US" sz="2400" dirty="0" err="1">
                <a:latin typeface="Courier New" panose="02070309020205020404" pitchFamily="49" charset="0"/>
                <a:cs typeface="Courier New" panose="02070309020205020404" pitchFamily="49" charset="0"/>
              </a:rPr>
              <a:t>amt</a:t>
            </a:r>
            <a:endParaRPr lang="en-US" altLang="en-US" sz="2400" dirty="0">
              <a:latin typeface="Courier New" panose="02070309020205020404" pitchFamily="49" charset="0"/>
              <a:cs typeface="Courier New" panose="02070309020205020404" pitchFamily="49" charset="0"/>
            </a:endParaRPr>
          </a:p>
          <a:p>
            <a:pPr marL="0" indent="0" eaLnBrk="1" hangingPunct="1">
              <a:buNone/>
              <a:defRPr/>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self.redraw</a:t>
            </a:r>
            <a:r>
              <a:rPr lang="en-US" altLang="en-US" sz="2400" dirty="0">
                <a:latin typeface="Courier New" panose="02070309020205020404" pitchFamily="49" charset="0"/>
                <a:cs typeface="Courier New" panose="02070309020205020404" pitchFamily="49" charset="0"/>
              </a:rPr>
              <a:t>()</a:t>
            </a:r>
          </a:p>
          <a:p>
            <a:pPr eaLnBrk="1" hangingPunct="1">
              <a:defRPr/>
            </a:pPr>
            <a:r>
              <a:rPr lang="en-US" altLang="en-US" sz="2800" dirty="0"/>
              <a:t>Similarly, we can use positive or negative values of </a:t>
            </a:r>
            <a:r>
              <a:rPr lang="en-US" altLang="en-US" sz="2400" dirty="0" err="1">
                <a:latin typeface="Courier New" panose="02070309020205020404" pitchFamily="49" charset="0"/>
                <a:cs typeface="Courier New" panose="02070309020205020404" pitchFamily="49" charset="0"/>
              </a:rPr>
              <a:t>amt</a:t>
            </a:r>
            <a:r>
              <a:rPr lang="en-US" altLang="en-US" sz="2800" dirty="0"/>
              <a:t> to increase or decrease the velocity, respectively.</a:t>
            </a:r>
          </a:p>
        </p:txBody>
      </p:sp>
    </p:spTree>
    <p:extLst>
      <p:ext uri="{BB962C8B-B14F-4D97-AF65-F5344CB8AC3E}">
        <p14:creationId xmlns:p14="http://schemas.microsoft.com/office/powerpoint/2010/main" val="417152787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85</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800" dirty="0"/>
              <a:t>What should </a:t>
            </a:r>
            <a:r>
              <a:rPr lang="en-US" altLang="en-US" sz="2400" dirty="0">
                <a:latin typeface="Courier New" panose="02070309020205020404" pitchFamily="49" charset="0"/>
                <a:cs typeface="Courier New" panose="02070309020205020404" pitchFamily="49" charset="0"/>
              </a:rPr>
              <a:t>redraw</a:t>
            </a:r>
            <a:r>
              <a:rPr lang="en-US" altLang="en-US" sz="2800" dirty="0"/>
              <a:t> do?</a:t>
            </a:r>
          </a:p>
          <a:p>
            <a:pPr lvl="1" eaLnBrk="1" hangingPunct="1">
              <a:defRPr/>
            </a:pPr>
            <a:r>
              <a:rPr lang="en-US" altLang="en-US" sz="2400" dirty="0" err="1"/>
              <a:t>Undraw</a:t>
            </a:r>
            <a:r>
              <a:rPr lang="en-US" altLang="en-US" sz="2400" dirty="0"/>
              <a:t> the current arrow</a:t>
            </a:r>
          </a:p>
          <a:p>
            <a:pPr lvl="1" eaLnBrk="1" hangingPunct="1">
              <a:defRPr/>
            </a:pPr>
            <a:r>
              <a:rPr lang="en-US" altLang="en-US" sz="2400" dirty="0"/>
              <a:t>Use the values of </a:t>
            </a:r>
            <a:r>
              <a:rPr lang="en-US" altLang="en-US" sz="2000" dirty="0" err="1">
                <a:latin typeface="Courier New" panose="02070309020205020404" pitchFamily="49" charset="0"/>
                <a:cs typeface="Courier New" panose="02070309020205020404" pitchFamily="49" charset="0"/>
              </a:rPr>
              <a:t>self.angle</a:t>
            </a:r>
            <a:r>
              <a:rPr lang="en-US" altLang="en-US" sz="2400" dirty="0"/>
              <a:t> and </a:t>
            </a:r>
            <a:r>
              <a:rPr lang="en-US" altLang="en-US" sz="2000" dirty="0" err="1">
                <a:latin typeface="Courier New" panose="02070309020205020404" pitchFamily="49" charset="0"/>
                <a:cs typeface="Courier New" panose="02070309020205020404" pitchFamily="49" charset="0"/>
              </a:rPr>
              <a:t>self.vel</a:t>
            </a:r>
            <a:r>
              <a:rPr lang="en-US" altLang="en-US" sz="2400" dirty="0"/>
              <a:t> to draw a new one</a:t>
            </a:r>
          </a:p>
          <a:p>
            <a:pPr lvl="1" eaLnBrk="1" hangingPunct="1">
              <a:defRPr/>
            </a:pPr>
            <a:r>
              <a:rPr lang="en-US" altLang="en-US" sz="2400" dirty="0"/>
              <a:t>We can use the </a:t>
            </a:r>
            <a:r>
              <a:rPr lang="en-US" altLang="en-US" sz="2000" dirty="0" err="1">
                <a:latin typeface="Courier New" panose="02070309020205020404" pitchFamily="49" charset="0"/>
                <a:cs typeface="Courier New" panose="02070309020205020404" pitchFamily="49" charset="0"/>
              </a:rPr>
              <a:t>setArrow</a:t>
            </a:r>
            <a:r>
              <a:rPr lang="en-US" altLang="en-US" sz="2400" dirty="0"/>
              <a:t> method of our graphics library to put an arrowhead at either or both ends of a line.</a:t>
            </a:r>
          </a:p>
          <a:p>
            <a:pPr lvl="1" eaLnBrk="1" hangingPunct="1">
              <a:defRPr/>
            </a:pPr>
            <a:r>
              <a:rPr lang="en-US" altLang="en-US" sz="2400" dirty="0"/>
              <a:t>To </a:t>
            </a:r>
            <a:r>
              <a:rPr lang="en-US" altLang="en-US" sz="2400" dirty="0" err="1"/>
              <a:t>undraw</a:t>
            </a:r>
            <a:r>
              <a:rPr lang="en-US" altLang="en-US" sz="2400" dirty="0"/>
              <a:t> the arrow, we’ll need an instance variable to store it – let’s call it </a:t>
            </a:r>
            <a:r>
              <a:rPr lang="en-US" altLang="en-US" sz="2000" dirty="0" err="1">
                <a:latin typeface="Courier New" panose="02070309020205020404" pitchFamily="49" charset="0"/>
                <a:cs typeface="Courier New" panose="02070309020205020404" pitchFamily="49" charset="0"/>
              </a:rPr>
              <a:t>self.arrow</a:t>
            </a:r>
            <a:r>
              <a:rPr lang="en-US" altLang="en-US" sz="2400" dirty="0"/>
              <a:t>.</a:t>
            </a:r>
          </a:p>
        </p:txBody>
      </p:sp>
    </p:spTree>
    <p:extLst>
      <p:ext uri="{BB962C8B-B14F-4D97-AF65-F5344CB8AC3E}">
        <p14:creationId xmlns:p14="http://schemas.microsoft.com/office/powerpoint/2010/main" val="428556698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66460" y="4876801"/>
            <a:ext cx="3863341" cy="1211453"/>
          </a:xfrm>
          <a:prstGeom prst="rect">
            <a:avLst/>
          </a:prstGeom>
        </p:spPr>
      </p:pic>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86</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a:xfrm>
            <a:off x="838200" y="2125374"/>
            <a:ext cx="9601200" cy="4114800"/>
          </a:xfrm>
        </p:spPr>
        <p:txBody>
          <a:bodyPr/>
          <a:lstStyle/>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def</a:t>
            </a:r>
            <a:r>
              <a:rPr lang="en-US" altLang="en-US" sz="2000" dirty="0">
                <a:latin typeface="Courier New" panose="02070309020205020404" pitchFamily="49" charset="0"/>
                <a:cs typeface="Courier New" panose="02070309020205020404" pitchFamily="49" charset="0"/>
              </a:rPr>
              <a:t> redraw(self):</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undraw</a:t>
            </a:r>
            <a:r>
              <a:rPr lang="en-US" altLang="en-US" sz="2000" dirty="0">
                <a:latin typeface="Courier New" panose="02070309020205020404" pitchFamily="49" charset="0"/>
                <a:cs typeface="Courier New" panose="02070309020205020404" pitchFamily="49" charset="0"/>
              </a:rPr>
              <a:t> the arrow and draw a new one for the</a:t>
            </a:r>
          </a:p>
          <a:p>
            <a:pPr marL="0" indent="0" eaLnBrk="1" hangingPunct="1">
              <a:buNone/>
              <a:defRPr/>
            </a:pPr>
            <a:r>
              <a:rPr lang="en-US" altLang="en-US" sz="2000" dirty="0">
                <a:latin typeface="Courier New" panose="02070309020205020404" pitchFamily="49" charset="0"/>
                <a:cs typeface="Courier New" panose="02070309020205020404" pitchFamily="49" charset="0"/>
              </a:rPr>
              <a:t>        current values of angle and velocity.</a:t>
            </a:r>
          </a:p>
          <a:p>
            <a:pPr marL="0" indent="0" eaLnBrk="1" hangingPunct="1">
              <a:buNone/>
              <a:defRPr/>
            </a:pPr>
            <a:r>
              <a:rPr lang="en-US" altLang="en-US" sz="2000" dirty="0">
                <a:latin typeface="Courier New" panose="02070309020205020404" pitchFamily="49" charset="0"/>
                <a:cs typeface="Courier New" panose="02070309020205020404" pitchFamily="49" charset="0"/>
              </a:rPr>
              <a:t>        """      </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self.arrow.undraw</a:t>
            </a:r>
            <a:r>
              <a:rPr lang="en-US" altLang="en-US" sz="2000" dirty="0">
                <a:latin typeface="Courier New" panose="02070309020205020404" pitchFamily="49" charset="0"/>
                <a:cs typeface="Courier New" panose="02070309020205020404" pitchFamily="49" charset="0"/>
              </a:rPr>
              <a:t>()</a:t>
            </a:r>
          </a:p>
          <a:p>
            <a:pPr marL="0" indent="0" eaLnBrk="1" hangingPunct="1">
              <a:buNone/>
              <a:defRPr/>
            </a:pPr>
            <a:r>
              <a:rPr lang="en-US" altLang="en-US" sz="2000" dirty="0">
                <a:latin typeface="Courier New" panose="02070309020205020404" pitchFamily="49" charset="0"/>
                <a:cs typeface="Courier New" panose="02070309020205020404" pitchFamily="49" charset="0"/>
              </a:rPr>
              <a:t>        pt2 = Point(</a:t>
            </a:r>
            <a:r>
              <a:rPr lang="en-US" altLang="en-US" sz="2000" dirty="0" err="1">
                <a:latin typeface="Courier New" panose="02070309020205020404" pitchFamily="49" charset="0"/>
                <a:cs typeface="Courier New" panose="02070309020205020404" pitchFamily="49" charset="0"/>
              </a:rPr>
              <a:t>self.vel</a:t>
            </a:r>
            <a:r>
              <a:rPr lang="en-US" altLang="en-US" sz="2000" dirty="0">
                <a:latin typeface="Courier New" panose="02070309020205020404" pitchFamily="49" charset="0"/>
                <a:cs typeface="Courier New" panose="02070309020205020404" pitchFamily="49" charset="0"/>
              </a:rPr>
              <a:t>*cos(</a:t>
            </a:r>
            <a:r>
              <a:rPr lang="en-US" altLang="en-US" sz="2000" dirty="0" err="1">
                <a:latin typeface="Courier New" panose="02070309020205020404" pitchFamily="49" charset="0"/>
                <a:cs typeface="Courier New" panose="02070309020205020404" pitchFamily="49" charset="0"/>
              </a:rPr>
              <a:t>self.angle</a:t>
            </a:r>
            <a:r>
              <a:rPr lang="en-US" altLang="en-US" sz="2000" dirty="0">
                <a:latin typeface="Courier New" panose="02070309020205020404" pitchFamily="49" charset="0"/>
                <a:cs typeface="Courier New" panose="02070309020205020404" pitchFamily="49" charset="0"/>
              </a:rPr>
              <a:t>), </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self.vel</a:t>
            </a:r>
            <a:r>
              <a:rPr lang="en-US" altLang="en-US" sz="2000" dirty="0">
                <a:latin typeface="Courier New" panose="02070309020205020404" pitchFamily="49" charset="0"/>
                <a:cs typeface="Courier New" panose="02070309020205020404" pitchFamily="49" charset="0"/>
              </a:rPr>
              <a:t>*sin(</a:t>
            </a:r>
            <a:r>
              <a:rPr lang="en-US" altLang="en-US" sz="2000" dirty="0" err="1">
                <a:latin typeface="Courier New" panose="02070309020205020404" pitchFamily="49" charset="0"/>
                <a:cs typeface="Courier New" panose="02070309020205020404" pitchFamily="49" charset="0"/>
              </a:rPr>
              <a:t>self.angle</a:t>
            </a:r>
            <a:r>
              <a:rPr lang="en-US" altLang="en-US" sz="2000" dirty="0">
                <a:latin typeface="Courier New" panose="02070309020205020404" pitchFamily="49" charset="0"/>
                <a:cs typeface="Courier New" panose="02070309020205020404" pitchFamily="49" charset="0"/>
              </a:rPr>
              <a:t>)) # p. 321</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self.arrow</a:t>
            </a:r>
            <a:r>
              <a:rPr lang="en-US" altLang="en-US" sz="2000" dirty="0">
                <a:latin typeface="Courier New" panose="02070309020205020404" pitchFamily="49" charset="0"/>
                <a:cs typeface="Courier New" panose="02070309020205020404" pitchFamily="49" charset="0"/>
              </a:rPr>
              <a:t> = Line(Point(0,0), pt2).draw(</a:t>
            </a:r>
            <a:r>
              <a:rPr lang="en-US" altLang="en-US" sz="2000" dirty="0" err="1">
                <a:latin typeface="Courier New" panose="02070309020205020404" pitchFamily="49" charset="0"/>
                <a:cs typeface="Courier New" panose="02070309020205020404" pitchFamily="49" charset="0"/>
              </a:rPr>
              <a:t>self.win</a:t>
            </a:r>
            <a:r>
              <a:rPr lang="en-US" altLang="en-US" sz="2000" dirty="0">
                <a:latin typeface="Courier New" panose="02070309020205020404" pitchFamily="49" charset="0"/>
                <a:cs typeface="Courier New" panose="02070309020205020404" pitchFamily="49" charset="0"/>
              </a:rPr>
              <a:t>)</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self.arrow.setArrow</a:t>
            </a:r>
            <a:r>
              <a:rPr lang="en-US" altLang="en-US" sz="2000" dirty="0">
                <a:latin typeface="Courier New" panose="02070309020205020404" pitchFamily="49" charset="0"/>
                <a:cs typeface="Courier New" panose="02070309020205020404" pitchFamily="49" charset="0"/>
              </a:rPr>
              <a:t>("last")</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self.arrow.setWidth</a:t>
            </a:r>
            <a:r>
              <a:rPr lang="en-US" altLang="en-US" sz="2000" dirty="0">
                <a:latin typeface="Courier New" panose="02070309020205020404" pitchFamily="49" charset="0"/>
                <a:cs typeface="Courier New" panose="02070309020205020404" pitchFamily="49" charset="0"/>
              </a:rPr>
              <a:t>(3)</a:t>
            </a:r>
          </a:p>
        </p:txBody>
      </p:sp>
    </p:spTree>
    <p:extLst>
      <p:ext uri="{BB962C8B-B14F-4D97-AF65-F5344CB8AC3E}">
        <p14:creationId xmlns:p14="http://schemas.microsoft.com/office/powerpoint/2010/main" val="25172368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87</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800" dirty="0"/>
              <a:t>We need a method to “fire” a shot from the Launcher.</a:t>
            </a:r>
          </a:p>
          <a:p>
            <a:pPr lvl="1" eaLnBrk="1" hangingPunct="1">
              <a:defRPr/>
            </a:pPr>
            <a:r>
              <a:rPr lang="en-US" altLang="en-US" sz="2400" dirty="0"/>
              <a:t>Didn’t we just design a </a:t>
            </a:r>
            <a:r>
              <a:rPr lang="en-US" altLang="en-US" sz="2000" dirty="0" err="1">
                <a:latin typeface="Courier New" panose="02070309020205020404" pitchFamily="49" charset="0"/>
                <a:cs typeface="Courier New" panose="02070309020205020404" pitchFamily="49" charset="0"/>
              </a:rPr>
              <a:t>ShotTracker</a:t>
            </a:r>
            <a:r>
              <a:rPr lang="en-US" altLang="en-US" sz="2400" dirty="0"/>
              <a:t> class that we could reuse?</a:t>
            </a:r>
          </a:p>
          <a:p>
            <a:pPr lvl="1" eaLnBrk="1" hangingPunct="1">
              <a:defRPr/>
            </a:pPr>
            <a:r>
              <a:rPr lang="en-US" altLang="en-US" sz="2000" dirty="0" err="1">
                <a:latin typeface="Courier New" panose="02070309020205020404" pitchFamily="49" charset="0"/>
                <a:cs typeface="Courier New" panose="02070309020205020404" pitchFamily="49" charset="0"/>
              </a:rPr>
              <a:t>ShotTracker</a:t>
            </a:r>
            <a:r>
              <a:rPr lang="en-US" altLang="en-US" sz="2400" dirty="0"/>
              <a:t> requires window, angle, velocity, and height as parameters.</a:t>
            </a:r>
          </a:p>
          <a:p>
            <a:pPr lvl="1" eaLnBrk="1" hangingPunct="1">
              <a:defRPr/>
            </a:pPr>
            <a:r>
              <a:rPr lang="en-US" altLang="en-US" sz="2400" dirty="0"/>
              <a:t>The initial height will be 0, angle and velocity are instance variables.</a:t>
            </a:r>
          </a:p>
          <a:p>
            <a:pPr lvl="1" eaLnBrk="1" hangingPunct="1">
              <a:defRPr/>
            </a:pPr>
            <a:r>
              <a:rPr lang="en-US" altLang="en-US" sz="2400" dirty="0"/>
              <a:t>But what about the window? Do we want a new window, or use the existing one? We need a </a:t>
            </a:r>
            <a:r>
              <a:rPr lang="en-US" altLang="en-US" sz="2000" dirty="0" err="1">
                <a:latin typeface="Courier New" panose="02070309020205020404" pitchFamily="49" charset="0"/>
                <a:cs typeface="Courier New" panose="02070309020205020404" pitchFamily="49" charset="0"/>
              </a:rPr>
              <a:t>self.win</a:t>
            </a:r>
            <a:endParaRPr lang="en-US"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4314916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88</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a:xfrm>
            <a:off x="914400" y="2209800"/>
            <a:ext cx="10515600" cy="4114800"/>
          </a:xfrm>
        </p:spPr>
        <p:txBody>
          <a:bodyPr/>
          <a:lstStyle/>
          <a:p>
            <a:pPr marL="0" indent="0" eaLnBrk="1" hangingPunct="1">
              <a:buNone/>
              <a:defRPr/>
            </a:pPr>
            <a:r>
              <a:rPr lang="en-US" altLang="en-US" dirty="0"/>
              <a:t> </a:t>
            </a:r>
            <a:r>
              <a:rPr lang="en-US" altLang="en-US" sz="2000" dirty="0" err="1">
                <a:latin typeface="Courier New" panose="02070309020205020404" pitchFamily="49" charset="0"/>
                <a:cs typeface="Courier New" panose="02070309020205020404" pitchFamily="49" charset="0"/>
              </a:rPr>
              <a:t>def</a:t>
            </a:r>
            <a:r>
              <a:rPr lang="en-US" altLang="en-US" sz="2000" dirty="0">
                <a:latin typeface="Courier New" panose="02070309020205020404" pitchFamily="49" charset="0"/>
                <a:cs typeface="Courier New" panose="02070309020205020404" pitchFamily="49" charset="0"/>
              </a:rPr>
              <a:t> fire(self):</a:t>
            </a:r>
          </a:p>
          <a:p>
            <a:pPr marL="0" indent="0" eaLnBrk="1" hangingPunct="1">
              <a:buNone/>
              <a:defRPr/>
            </a:pPr>
            <a:r>
              <a:rPr lang="en-US" altLang="en-US" sz="2000" dirty="0">
                <a:latin typeface="Courier New" panose="02070309020205020404" pitchFamily="49" charset="0"/>
                <a:cs typeface="Courier New" panose="02070309020205020404" pitchFamily="49" charset="0"/>
              </a:rPr>
              <a:t>        return </a:t>
            </a:r>
            <a:r>
              <a:rPr lang="en-US" altLang="en-US" sz="2000" dirty="0" err="1">
                <a:latin typeface="Courier New" panose="02070309020205020404" pitchFamily="49" charset="0"/>
                <a:cs typeface="Courier New" panose="02070309020205020404" pitchFamily="49" charset="0"/>
              </a:rPr>
              <a:t>ShotTracker</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self.win</a:t>
            </a:r>
            <a:r>
              <a:rPr lang="en-US" altLang="en-US" sz="2000" dirty="0">
                <a:latin typeface="Courier New" panose="02070309020205020404" pitchFamily="49" charset="0"/>
                <a:cs typeface="Courier New" panose="02070309020205020404" pitchFamily="49" charset="0"/>
              </a:rPr>
              <a:t>, </a:t>
            </a:r>
            <a:br>
              <a:rPr lang="en-US" altLang="en-US" sz="2000" dirty="0">
                <a:latin typeface="Courier New" panose="02070309020205020404" pitchFamily="49" charset="0"/>
                <a:cs typeface="Courier New" panose="02070309020205020404" pitchFamily="49" charset="0"/>
              </a:rPr>
            </a:br>
            <a:r>
              <a:rPr lang="en-US" altLang="en-US" sz="2000" dirty="0">
                <a:latin typeface="Courier New" panose="02070309020205020404" pitchFamily="49" charset="0"/>
                <a:cs typeface="Courier New" panose="02070309020205020404" pitchFamily="49" charset="0"/>
              </a:rPr>
              <a:t>                     degrees(</a:t>
            </a:r>
            <a:r>
              <a:rPr lang="en-US" altLang="en-US" sz="2000" dirty="0" err="1">
                <a:latin typeface="Courier New" panose="02070309020205020404" pitchFamily="49" charset="0"/>
                <a:cs typeface="Courier New" panose="02070309020205020404" pitchFamily="49" charset="0"/>
              </a:rPr>
              <a:t>self.angle</a:t>
            </a: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self.vel</a:t>
            </a:r>
            <a:r>
              <a:rPr lang="en-US" altLang="en-US" sz="2000" dirty="0">
                <a:latin typeface="Courier New" panose="02070309020205020404" pitchFamily="49" charset="0"/>
                <a:cs typeface="Courier New" panose="02070309020205020404" pitchFamily="49" charset="0"/>
              </a:rPr>
              <a:t>, 0.0)</a:t>
            </a:r>
          </a:p>
          <a:p>
            <a:pPr eaLnBrk="1" hangingPunct="1">
              <a:defRPr/>
            </a:pPr>
            <a:r>
              <a:rPr lang="en-US" altLang="en-US" sz="2800" dirty="0"/>
              <a:t>This method simply returns an appropriate </a:t>
            </a:r>
            <a:r>
              <a:rPr lang="en-US" altLang="en-US" sz="2400" dirty="0" err="1">
                <a:latin typeface="Courier New" panose="02070309020205020404" pitchFamily="49" charset="0"/>
                <a:cs typeface="Courier New" panose="02070309020205020404" pitchFamily="49" charset="0"/>
              </a:rPr>
              <a:t>ShotTracker</a:t>
            </a:r>
            <a:r>
              <a:rPr lang="en-US" altLang="en-US" sz="2800" dirty="0"/>
              <a:t> object.</a:t>
            </a:r>
          </a:p>
          <a:p>
            <a:pPr eaLnBrk="1" hangingPunct="1">
              <a:defRPr/>
            </a:pPr>
            <a:r>
              <a:rPr lang="en-US" altLang="en-US" sz="2800" dirty="0"/>
              <a:t>It will be up to the interface to actually animate the shot.</a:t>
            </a:r>
          </a:p>
          <a:p>
            <a:pPr lvl="1" eaLnBrk="1" hangingPunct="1">
              <a:defRPr/>
            </a:pPr>
            <a:r>
              <a:rPr lang="en-US" altLang="en-US" sz="2400" dirty="0"/>
              <a:t>Is the </a:t>
            </a:r>
            <a:r>
              <a:rPr lang="en-US" altLang="en-US" sz="2000" dirty="0">
                <a:latin typeface="Courier New" panose="02070309020205020404" pitchFamily="49" charset="0"/>
                <a:cs typeface="Courier New" panose="02070309020205020404" pitchFamily="49" charset="0"/>
              </a:rPr>
              <a:t>fire</a:t>
            </a:r>
            <a:r>
              <a:rPr lang="en-US" altLang="en-US" sz="2400" dirty="0"/>
              <a:t> method the right place?</a:t>
            </a:r>
          </a:p>
          <a:p>
            <a:pPr lvl="1" eaLnBrk="1" hangingPunct="1">
              <a:defRPr/>
            </a:pPr>
            <a:r>
              <a:rPr lang="en-US" altLang="en-US" sz="2400" dirty="0"/>
              <a:t>Hint: Should launcher interaction be modal?</a:t>
            </a:r>
          </a:p>
        </p:txBody>
      </p:sp>
    </p:spTree>
    <p:extLst>
      <p:ext uri="{BB962C8B-B14F-4D97-AF65-F5344CB8AC3E}">
        <p14:creationId xmlns:p14="http://schemas.microsoft.com/office/powerpoint/2010/main" val="10775631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89</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a:xfrm>
            <a:off x="1752600" y="2114983"/>
            <a:ext cx="8915400" cy="4114800"/>
          </a:xfrm>
        </p:spPr>
        <p:txBody>
          <a:bodyPr/>
          <a:lstStyle/>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def</a:t>
            </a:r>
            <a:r>
              <a:rPr lang="en-US" altLang="en-US" sz="1600" dirty="0">
                <a:latin typeface="Courier New" panose="02070309020205020404" pitchFamily="49" charset="0"/>
                <a:cs typeface="Courier New" panose="02070309020205020404" pitchFamily="49" charset="0"/>
              </a:rPr>
              <a:t> __</a:t>
            </a:r>
            <a:r>
              <a:rPr lang="en-US" altLang="en-US" sz="1600" dirty="0" err="1">
                <a:latin typeface="Courier New" panose="02070309020205020404" pitchFamily="49" charset="0"/>
                <a:cs typeface="Courier New" panose="02070309020205020404" pitchFamily="49" charset="0"/>
              </a:rPr>
              <a:t>init</a:t>
            </a:r>
            <a:r>
              <a:rPr lang="en-US" altLang="en-US" sz="1600" dirty="0">
                <a:latin typeface="Courier New" panose="02070309020205020404" pitchFamily="49" charset="0"/>
                <a:cs typeface="Courier New" panose="02070309020205020404" pitchFamily="49" charset="0"/>
              </a:rPr>
              <a:t>__(self, win):</a:t>
            </a:r>
          </a:p>
          <a:p>
            <a:pPr marL="0" indent="0" eaLnBrk="1" hangingPunct="1">
              <a:buNone/>
              <a:defRPr/>
            </a:pPr>
            <a:r>
              <a:rPr lang="en-US" altLang="en-US" sz="1600" dirty="0">
                <a:latin typeface="Courier New" panose="02070309020205020404" pitchFamily="49" charset="0"/>
                <a:cs typeface="Courier New" panose="02070309020205020404" pitchFamily="49" charset="0"/>
              </a:rPr>
              <a:t>        # draw the base shot of the launcher</a:t>
            </a:r>
          </a:p>
          <a:p>
            <a:pPr marL="0" indent="0" eaLnBrk="1" hangingPunct="1">
              <a:buNone/>
              <a:defRPr/>
            </a:pPr>
            <a:r>
              <a:rPr lang="en-US" altLang="en-US" sz="1600" dirty="0">
                <a:latin typeface="Courier New" panose="02070309020205020404" pitchFamily="49" charset="0"/>
                <a:cs typeface="Courier New" panose="02070309020205020404" pitchFamily="49" charset="0"/>
              </a:rPr>
              <a:t>        base = Circle(Point(0,0), 3)</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base.setFill</a:t>
            </a:r>
            <a:r>
              <a:rPr lang="en-US" altLang="en-US" sz="1600" dirty="0">
                <a:latin typeface="Courier New" panose="02070309020205020404" pitchFamily="49" charset="0"/>
                <a:cs typeface="Courier New" panose="02070309020205020404" pitchFamily="49" charset="0"/>
              </a:rPr>
              <a:t>("red")</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base.setOutline</a:t>
            </a:r>
            <a:r>
              <a:rPr lang="en-US" altLang="en-US" sz="1600" dirty="0">
                <a:latin typeface="Courier New" panose="02070309020205020404" pitchFamily="49" charset="0"/>
                <a:cs typeface="Courier New" panose="02070309020205020404" pitchFamily="49" charset="0"/>
              </a:rPr>
              <a:t>("red")</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base.draw</a:t>
            </a:r>
            <a:r>
              <a:rPr lang="en-US" altLang="en-US" sz="1600" dirty="0">
                <a:latin typeface="Courier New" panose="02070309020205020404" pitchFamily="49" charset="0"/>
                <a:cs typeface="Courier New" panose="02070309020205020404" pitchFamily="49" charset="0"/>
              </a:rPr>
              <a:t>(win)</a:t>
            </a:r>
          </a:p>
          <a:p>
            <a:pPr marL="0" indent="0" eaLnBrk="1" hangingPunct="1">
              <a:buNone/>
              <a:defRPr/>
            </a:pPr>
            <a:endParaRPr lang="en-US" altLang="en-US" sz="800" dirty="0">
              <a:latin typeface="Courier New" panose="02070309020205020404" pitchFamily="49" charset="0"/>
              <a:cs typeface="Courier New" panose="02070309020205020404" pitchFamily="49" charset="0"/>
            </a:endParaRPr>
          </a:p>
          <a:p>
            <a:pPr marL="0" indent="0" eaLnBrk="1" hangingPunct="1">
              <a:buNone/>
              <a:defRPr/>
            </a:pPr>
            <a:r>
              <a:rPr lang="en-US" altLang="en-US" sz="1600" dirty="0">
                <a:latin typeface="Courier New" panose="02070309020205020404" pitchFamily="49" charset="0"/>
                <a:cs typeface="Courier New" panose="02070309020205020404" pitchFamily="49" charset="0"/>
              </a:rPr>
              <a:t>        # save the window and create initial angle and velocity</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self.win</a:t>
            </a:r>
            <a:r>
              <a:rPr lang="en-US" altLang="en-US" sz="1600" dirty="0">
                <a:latin typeface="Courier New" panose="02070309020205020404" pitchFamily="49" charset="0"/>
                <a:cs typeface="Courier New" panose="02070309020205020404" pitchFamily="49" charset="0"/>
              </a:rPr>
              <a:t> = win</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self.angle</a:t>
            </a:r>
            <a:r>
              <a:rPr lang="en-US" altLang="en-US" sz="1600" dirty="0">
                <a:latin typeface="Courier New" panose="02070309020205020404" pitchFamily="49" charset="0"/>
                <a:cs typeface="Courier New" panose="02070309020205020404" pitchFamily="49" charset="0"/>
              </a:rPr>
              <a:t> = radians(45.0)</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self.vel</a:t>
            </a:r>
            <a:r>
              <a:rPr lang="en-US" altLang="en-US" sz="1600" dirty="0">
                <a:latin typeface="Courier New" panose="02070309020205020404" pitchFamily="49" charset="0"/>
                <a:cs typeface="Courier New" panose="02070309020205020404" pitchFamily="49" charset="0"/>
              </a:rPr>
              <a:t> = 40.0</a:t>
            </a:r>
          </a:p>
          <a:p>
            <a:pPr marL="0" indent="0" eaLnBrk="1" hangingPunct="1">
              <a:buNone/>
              <a:defRPr/>
            </a:pPr>
            <a:r>
              <a:rPr lang="en-US" altLang="en-US" sz="800" dirty="0">
                <a:latin typeface="Courier New" panose="02070309020205020404" pitchFamily="49" charset="0"/>
                <a:cs typeface="Courier New" panose="02070309020205020404" pitchFamily="49" charset="0"/>
              </a:rPr>
              <a:t>        </a:t>
            </a:r>
          </a:p>
          <a:p>
            <a:pPr marL="0" indent="0" eaLnBrk="1" hangingPunct="1">
              <a:buNone/>
              <a:defRPr/>
            </a:pPr>
            <a:r>
              <a:rPr lang="en-US" altLang="en-US" sz="1600" dirty="0">
                <a:latin typeface="Courier New" panose="02070309020205020404" pitchFamily="49" charset="0"/>
                <a:cs typeface="Courier New" panose="02070309020205020404" pitchFamily="49" charset="0"/>
              </a:rPr>
              <a:t>        # create </a:t>
            </a:r>
            <a:r>
              <a:rPr lang="en-US" altLang="en-US" sz="1600" dirty="0" err="1">
                <a:latin typeface="Courier New" panose="02070309020205020404" pitchFamily="49" charset="0"/>
                <a:cs typeface="Courier New" panose="02070309020205020404" pitchFamily="49" charset="0"/>
              </a:rPr>
              <a:t>inital</a:t>
            </a:r>
            <a:r>
              <a:rPr lang="en-US" altLang="en-US" sz="1600" dirty="0">
                <a:latin typeface="Courier New" panose="02070309020205020404" pitchFamily="49" charset="0"/>
                <a:cs typeface="Courier New" panose="02070309020205020404" pitchFamily="49" charset="0"/>
              </a:rPr>
              <a:t> "dummy" arrow</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self.arrow</a:t>
            </a:r>
            <a:r>
              <a:rPr lang="en-US" altLang="en-US" sz="1600" dirty="0">
                <a:latin typeface="Courier New" panose="02070309020205020404" pitchFamily="49" charset="0"/>
                <a:cs typeface="Courier New" panose="02070309020205020404" pitchFamily="49" charset="0"/>
              </a:rPr>
              <a:t> = Line(Point(0,0), Point(0,0)).draw(win)</a:t>
            </a:r>
          </a:p>
          <a:p>
            <a:pPr marL="0" indent="0" eaLnBrk="1" hangingPunct="1">
              <a:buNone/>
              <a:defRPr/>
            </a:pPr>
            <a:r>
              <a:rPr lang="en-US" altLang="en-US" sz="1600" dirty="0">
                <a:latin typeface="Courier New" panose="02070309020205020404" pitchFamily="49" charset="0"/>
                <a:cs typeface="Courier New" panose="02070309020205020404" pitchFamily="49" charset="0"/>
              </a:rPr>
              <a:t>        # replace it with the correct arrow</a:t>
            </a:r>
          </a:p>
          <a:p>
            <a:pPr marL="0" indent="0" eaLnBrk="1" hangingPunct="1">
              <a:buNone/>
              <a:defRPr/>
            </a:pPr>
            <a:r>
              <a:rPr lang="en-US" altLang="en-US" sz="1600" dirty="0">
                <a:latin typeface="Courier New" panose="02070309020205020404" pitchFamily="49" charset="0"/>
                <a:cs typeface="Courier New" panose="02070309020205020404" pitchFamily="49" charset="0"/>
              </a:rPr>
              <a:t>        </a:t>
            </a:r>
            <a:r>
              <a:rPr lang="en-US" altLang="en-US" sz="1600" dirty="0" err="1">
                <a:latin typeface="Courier New" panose="02070309020205020404" pitchFamily="49" charset="0"/>
                <a:cs typeface="Courier New" panose="02070309020205020404" pitchFamily="49" charset="0"/>
              </a:rPr>
              <a:t>self.redraw</a:t>
            </a:r>
            <a:r>
              <a:rPr lang="en-US" alt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57361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Python Programming, 4/e</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cs typeface="Times New Roman" panose="02020603050405020304" pitchFamily="18" charset="0"/>
              </a:defRPr>
            </a:lvl1pPr>
            <a:lvl2pPr marL="742950" indent="-285750" eaLnBrk="0" hangingPunct="0">
              <a:defRPr>
                <a:solidFill>
                  <a:schemeClr val="tx1"/>
                </a:solidFill>
                <a:latin typeface="Tahoma" panose="020B0604030504040204" pitchFamily="34" charset="0"/>
                <a:cs typeface="Times New Roman" panose="02020603050405020304" pitchFamily="18" charset="0"/>
              </a:defRPr>
            </a:lvl2pPr>
            <a:lvl3pPr marL="1143000" indent="-228600" eaLnBrk="0" hangingPunct="0">
              <a:defRPr>
                <a:solidFill>
                  <a:schemeClr val="tx1"/>
                </a:solidFill>
                <a:latin typeface="Tahoma" panose="020B0604030504040204" pitchFamily="34" charset="0"/>
                <a:cs typeface="Times New Roman" panose="02020603050405020304" pitchFamily="18" charset="0"/>
              </a:defRPr>
            </a:lvl3pPr>
            <a:lvl4pPr marL="1600200" indent="-228600" eaLnBrk="0" hangingPunct="0">
              <a:defRPr>
                <a:solidFill>
                  <a:schemeClr val="tx1"/>
                </a:solidFill>
                <a:latin typeface="Tahoma" panose="020B0604030504040204" pitchFamily="34" charset="0"/>
                <a:cs typeface="Times New Roman" panose="02020603050405020304" pitchFamily="18" charset="0"/>
              </a:defRPr>
            </a:lvl4pPr>
            <a:lvl5pPr marL="2057400" indent="-228600" eaLnBrk="0" hangingPunct="0">
              <a:defRPr>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ahoma" panose="020B0604030504040204" pitchFamily="34" charset="0"/>
                <a:cs typeface="Times New Roman" panose="02020603050405020304" pitchFamily="18" charset="0"/>
              </a:defRPr>
            </a:lvl9pPr>
          </a:lstStyle>
          <a:p>
            <a:pPr eaLnBrk="1" hangingPunct="1"/>
            <a:fld id="{70DF51BE-324C-468B-8AD4-F058C38DD33D}" type="slidenum">
              <a:rPr lang="en-US" altLang="en-US"/>
              <a:pPr eaLnBrk="1" hangingPunct="1"/>
              <a:t>9</a:t>
            </a:fld>
            <a:endParaRPr lang="en-US" altLang="en-US"/>
          </a:p>
        </p:txBody>
      </p:sp>
      <p:sp>
        <p:nvSpPr>
          <p:cNvPr id="12292" name="Rectangle 2"/>
          <p:cNvSpPr>
            <a:spLocks noGrp="1" noChangeArrowheads="1"/>
          </p:cNvSpPr>
          <p:nvPr>
            <p:ph type="title"/>
          </p:nvPr>
        </p:nvSpPr>
        <p:spPr/>
        <p:txBody>
          <a:bodyPr/>
          <a:lstStyle/>
          <a:p>
            <a:pPr eaLnBrk="1" hangingPunct="1"/>
            <a:r>
              <a:rPr lang="en-US" altLang="en-US"/>
              <a:t>The Process of OOD</a:t>
            </a:r>
          </a:p>
        </p:txBody>
      </p:sp>
      <p:sp>
        <p:nvSpPr>
          <p:cNvPr id="12293" name="Rectangle 3"/>
          <p:cNvSpPr>
            <a:spLocks noGrp="1" noChangeArrowheads="1"/>
          </p:cNvSpPr>
          <p:nvPr>
            <p:ph type="body" idx="1"/>
          </p:nvPr>
        </p:nvSpPr>
        <p:spPr/>
        <p:txBody>
          <a:bodyPr/>
          <a:lstStyle/>
          <a:p>
            <a:pPr eaLnBrk="1" hangingPunct="1">
              <a:lnSpc>
                <a:spcPct val="90000"/>
              </a:lnSpc>
            </a:pPr>
            <a:r>
              <a:rPr lang="en-US" altLang="en-US" dirty="0"/>
              <a:t>Here are some guidelines for OOD:</a:t>
            </a:r>
          </a:p>
          <a:p>
            <a:pPr marL="971550" lvl="1" indent="-514350" eaLnBrk="1" hangingPunct="1">
              <a:lnSpc>
                <a:spcPct val="90000"/>
              </a:lnSpc>
              <a:buFont typeface="+mj-lt"/>
              <a:buAutoNum type="arabicPeriod"/>
            </a:pPr>
            <a:r>
              <a:rPr lang="en-US" altLang="en-US" i="1" dirty="0"/>
              <a:t>Look for object candidates</a:t>
            </a:r>
          </a:p>
          <a:p>
            <a:pPr lvl="2" eaLnBrk="1" hangingPunct="1">
              <a:lnSpc>
                <a:spcPct val="90000"/>
              </a:lnSpc>
            </a:pPr>
            <a:r>
              <a:rPr lang="en-US" altLang="en-US" sz="2000" dirty="0"/>
              <a:t>The goal is to define a set of objects that will be helpful in solving the problem.</a:t>
            </a:r>
          </a:p>
          <a:p>
            <a:pPr lvl="2" eaLnBrk="1" hangingPunct="1">
              <a:lnSpc>
                <a:spcPct val="90000"/>
              </a:lnSpc>
            </a:pPr>
            <a:r>
              <a:rPr lang="en-US" altLang="en-US" sz="2000" dirty="0"/>
              <a:t>Start with a careful consideration of the problem statement </a:t>
            </a:r>
            <a:r>
              <a:rPr lang="en-US" altLang="en-US" sz="2000" dirty="0">
                <a:latin typeface="Times New Roman" panose="02020603050405020304" pitchFamily="18" charset="0"/>
              </a:rPr>
              <a:t>–</a:t>
            </a:r>
            <a:r>
              <a:rPr lang="en-US" altLang="en-US" sz="2000" dirty="0"/>
              <a:t> objects are usually described by nouns. Which nouns in your problem statement would be represented in your program? Which have interesting behavior or properties?</a:t>
            </a:r>
          </a:p>
          <a:p>
            <a:pPr lvl="2" eaLnBrk="1" hangingPunct="1">
              <a:lnSpc>
                <a:spcPct val="90000"/>
              </a:lnSpc>
            </a:pPr>
            <a:r>
              <a:rPr lang="en-US" altLang="en-US" sz="2000" dirty="0"/>
              <a:t>Things that can be represented as primitive data types (numbers or strings) are probably not important object candidates.</a:t>
            </a:r>
          </a:p>
          <a:p>
            <a:pPr lvl="2" eaLnBrk="1" hangingPunct="1">
              <a:lnSpc>
                <a:spcPct val="90000"/>
              </a:lnSpc>
            </a:pPr>
            <a:r>
              <a:rPr lang="en-US" altLang="en-US" sz="2000" dirty="0"/>
              <a:t>Things to look for: a grouping of related data items (e.g., point coordinates, employee data)</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90</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Tracking Multiple Shots</a:t>
            </a:r>
          </a:p>
        </p:txBody>
      </p:sp>
      <p:sp>
        <p:nvSpPr>
          <p:cNvPr id="96259" name="Rectangle 3"/>
          <p:cNvSpPr>
            <a:spLocks noGrp="1" noChangeArrowheads="1"/>
          </p:cNvSpPr>
          <p:nvPr>
            <p:ph type="body" idx="1"/>
          </p:nvPr>
        </p:nvSpPr>
        <p:spPr/>
        <p:txBody>
          <a:bodyPr/>
          <a:lstStyle/>
          <a:p>
            <a:pPr eaLnBrk="1" hangingPunct="1">
              <a:defRPr/>
            </a:pPr>
            <a:r>
              <a:rPr lang="en-US" altLang="en-US" sz="2800" dirty="0"/>
              <a:t>The more interesting problem is how to have multiple things happening at one time.</a:t>
            </a:r>
          </a:p>
          <a:p>
            <a:pPr eaLnBrk="1" hangingPunct="1">
              <a:defRPr/>
            </a:pPr>
            <a:r>
              <a:rPr lang="en-US" altLang="en-US" sz="2800" dirty="0"/>
              <a:t>We want to be able to adjust the launcher and fire more shots while some shots are still in the air.</a:t>
            </a:r>
          </a:p>
          <a:p>
            <a:pPr eaLnBrk="1" hangingPunct="1">
              <a:defRPr/>
            </a:pPr>
            <a:r>
              <a:rPr lang="en-US" altLang="en-US" sz="2800" dirty="0"/>
              <a:t>To do this, the event loop that monitors keyboard input has to run (to keep interaction active) while the cannon balls are flying.</a:t>
            </a:r>
          </a:p>
        </p:txBody>
      </p:sp>
    </p:spTree>
    <p:extLst>
      <p:ext uri="{BB962C8B-B14F-4D97-AF65-F5344CB8AC3E}">
        <p14:creationId xmlns:p14="http://schemas.microsoft.com/office/powerpoint/2010/main" val="39997200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91</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Tracking Multiple Shots</a:t>
            </a:r>
          </a:p>
        </p:txBody>
      </p:sp>
      <p:sp>
        <p:nvSpPr>
          <p:cNvPr id="96259" name="Rectangle 3"/>
          <p:cNvSpPr>
            <a:spLocks noGrp="1" noChangeArrowheads="1"/>
          </p:cNvSpPr>
          <p:nvPr>
            <p:ph type="body" idx="1"/>
          </p:nvPr>
        </p:nvSpPr>
        <p:spPr/>
        <p:txBody>
          <a:bodyPr/>
          <a:lstStyle/>
          <a:p>
            <a:pPr eaLnBrk="1" hangingPunct="1">
              <a:defRPr/>
            </a:pPr>
            <a:r>
              <a:rPr lang="en-US" altLang="en-US" sz="2800" dirty="0"/>
              <a:t>Our event loop needs to also serve as the animation loop for all the shots that are “alive.”</a:t>
            </a:r>
          </a:p>
          <a:p>
            <a:pPr eaLnBrk="1" hangingPunct="1">
              <a:defRPr/>
            </a:pPr>
            <a:r>
              <a:rPr lang="en-US" altLang="en-US" sz="2800" dirty="0"/>
              <a:t>The basic idea:</a:t>
            </a:r>
          </a:p>
          <a:p>
            <a:pPr eaLnBrk="1" hangingPunct="1">
              <a:defRPr/>
            </a:pPr>
            <a:r>
              <a:rPr lang="en-US" altLang="en-US" sz="2800" dirty="0"/>
              <a:t>The event loop iterates at 30 iterations per second (for smooth animation)</a:t>
            </a:r>
          </a:p>
          <a:p>
            <a:pPr lvl="1" eaLnBrk="1" hangingPunct="1">
              <a:defRPr/>
            </a:pPr>
            <a:r>
              <a:rPr lang="en-US" altLang="en-US" sz="2400" dirty="0"/>
              <a:t>Each time through the loop:</a:t>
            </a:r>
          </a:p>
          <a:p>
            <a:pPr lvl="2" eaLnBrk="1" hangingPunct="1">
              <a:defRPr/>
            </a:pPr>
            <a:r>
              <a:rPr lang="en-US" altLang="en-US" sz="2000" dirty="0"/>
              <a:t>Move all the shots that are in flight</a:t>
            </a:r>
          </a:p>
          <a:p>
            <a:pPr lvl="2" eaLnBrk="1" hangingPunct="1">
              <a:defRPr/>
            </a:pPr>
            <a:r>
              <a:rPr lang="en-US" altLang="en-US" sz="2000" dirty="0"/>
              <a:t>Perform any requested action</a:t>
            </a:r>
          </a:p>
        </p:txBody>
      </p:sp>
    </p:spTree>
    <p:extLst>
      <p:ext uri="{BB962C8B-B14F-4D97-AF65-F5344CB8AC3E}">
        <p14:creationId xmlns:p14="http://schemas.microsoft.com/office/powerpoint/2010/main" val="2262389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92</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Tracking Multiple Shots</a:t>
            </a:r>
          </a:p>
        </p:txBody>
      </p:sp>
      <p:sp>
        <p:nvSpPr>
          <p:cNvPr id="96259" name="Rectangle 3"/>
          <p:cNvSpPr>
            <a:spLocks noGrp="1" noChangeArrowheads="1"/>
          </p:cNvSpPr>
          <p:nvPr>
            <p:ph type="body" idx="1"/>
          </p:nvPr>
        </p:nvSpPr>
        <p:spPr/>
        <p:txBody>
          <a:bodyPr/>
          <a:lstStyle/>
          <a:p>
            <a:pPr eaLnBrk="1" hangingPunct="1">
              <a:defRPr/>
            </a:pPr>
            <a:r>
              <a:rPr lang="en-US" altLang="en-US" sz="2800" dirty="0"/>
              <a:t>Let’s proceed like the calculator, and create an application object called </a:t>
            </a:r>
            <a:r>
              <a:rPr lang="en-US" altLang="en-US" sz="2400" dirty="0" err="1">
                <a:latin typeface="Courier New" panose="02070309020205020404" pitchFamily="49" charset="0"/>
                <a:cs typeface="Courier New" panose="02070309020205020404" pitchFamily="49" charset="0"/>
              </a:rPr>
              <a:t>ProjectileApp</a:t>
            </a:r>
            <a:r>
              <a:rPr lang="en-US" altLang="en-US" sz="2800" dirty="0"/>
              <a:t>.</a:t>
            </a:r>
          </a:p>
          <a:p>
            <a:pPr eaLnBrk="1" hangingPunct="1">
              <a:defRPr/>
            </a:pPr>
            <a:r>
              <a:rPr lang="en-US" altLang="en-US" sz="2800" dirty="0"/>
              <a:t>The class will contain a constructor that draws the interface and initializes all the necessary variables, as well as a </a:t>
            </a:r>
            <a:r>
              <a:rPr lang="en-US" altLang="en-US" sz="2400" dirty="0">
                <a:latin typeface="Courier New" panose="02070309020205020404" pitchFamily="49" charset="0"/>
                <a:cs typeface="Courier New" panose="02070309020205020404" pitchFamily="49" charset="0"/>
              </a:rPr>
              <a:t>run</a:t>
            </a:r>
            <a:r>
              <a:rPr lang="en-US" altLang="en-US" sz="2800" dirty="0"/>
              <a:t> method to implement the combined event/animation loop.</a:t>
            </a:r>
          </a:p>
        </p:txBody>
      </p:sp>
    </p:spTree>
    <p:extLst>
      <p:ext uri="{BB962C8B-B14F-4D97-AF65-F5344CB8AC3E}">
        <p14:creationId xmlns:p14="http://schemas.microsoft.com/office/powerpoint/2010/main" val="7656575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93</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Tracking Multiple Shots</a:t>
            </a:r>
          </a:p>
        </p:txBody>
      </p:sp>
      <p:sp>
        <p:nvSpPr>
          <p:cNvPr id="96259" name="Rectangle 3"/>
          <p:cNvSpPr>
            <a:spLocks noGrp="1" noChangeArrowheads="1"/>
          </p:cNvSpPr>
          <p:nvPr>
            <p:ph type="body" idx="1"/>
          </p:nvPr>
        </p:nvSpPr>
        <p:spPr>
          <a:xfrm>
            <a:off x="1828800" y="2017713"/>
            <a:ext cx="8650288" cy="4114800"/>
          </a:xfrm>
        </p:spPr>
        <p:txBody>
          <a:bodyPr/>
          <a:lstStyle/>
          <a:p>
            <a:pPr marL="0" indent="0" eaLnBrk="1" hangingPunct="1">
              <a:buNone/>
              <a:defRPr/>
            </a:pPr>
            <a:r>
              <a:rPr lang="en-US" altLang="en-US" sz="1800" dirty="0">
                <a:latin typeface="Courier New" panose="02070309020205020404" pitchFamily="49" charset="0"/>
                <a:cs typeface="Courier New" panose="02070309020205020404" pitchFamily="49" charset="0"/>
              </a:rPr>
              <a:t>class </a:t>
            </a:r>
            <a:r>
              <a:rPr lang="en-US" altLang="en-US" sz="1800" dirty="0" err="1">
                <a:latin typeface="Courier New" panose="02070309020205020404" pitchFamily="49" charset="0"/>
                <a:cs typeface="Courier New" panose="02070309020205020404" pitchFamily="49" charset="0"/>
              </a:rPr>
              <a:t>ProjectileApp</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endParaRPr lang="en-US" altLang="en-US" sz="1800" dirty="0">
              <a:latin typeface="Courier New" panose="02070309020205020404" pitchFamily="49" charset="0"/>
              <a:cs typeface="Courier New" panose="02070309020205020404" pitchFamily="49" charset="0"/>
            </a:endParaRP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def</a:t>
            </a:r>
            <a:r>
              <a:rPr lang="en-US" altLang="en-US" sz="1800" dirty="0">
                <a:latin typeface="Courier New" panose="02070309020205020404" pitchFamily="49" charset="0"/>
                <a:cs typeface="Courier New" panose="02070309020205020404" pitchFamily="49" charset="0"/>
              </a:rPr>
              <a:t> __</a:t>
            </a:r>
            <a:r>
              <a:rPr lang="en-US" altLang="en-US" sz="1800" dirty="0" err="1">
                <a:latin typeface="Courier New" panose="02070309020205020404" pitchFamily="49" charset="0"/>
                <a:cs typeface="Courier New" panose="02070309020205020404" pitchFamily="49" charset="0"/>
              </a:rPr>
              <a:t>init</a:t>
            </a:r>
            <a:r>
              <a:rPr lang="en-US" altLang="en-US" sz="1800" dirty="0">
                <a:latin typeface="Courier New" panose="02070309020205020404" pitchFamily="49" charset="0"/>
                <a:cs typeface="Courier New" panose="02070309020205020404" pitchFamily="49" charset="0"/>
              </a:rPr>
              <a:t>__(self):</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self.win</a:t>
            </a:r>
            <a:r>
              <a:rPr lang="en-US" altLang="en-US" sz="1800" dirty="0">
                <a:latin typeface="Courier New" panose="02070309020205020404" pitchFamily="49" charset="0"/>
                <a:cs typeface="Courier New" panose="02070309020205020404" pitchFamily="49" charset="0"/>
              </a:rPr>
              <a:t> = </a:t>
            </a:r>
            <a:r>
              <a:rPr lang="en-US" altLang="en-US" sz="1800" dirty="0" err="1">
                <a:latin typeface="Courier New" panose="02070309020205020404" pitchFamily="49" charset="0"/>
                <a:cs typeface="Courier New" panose="02070309020205020404" pitchFamily="49" charset="0"/>
              </a:rPr>
              <a:t>GraphWin</a:t>
            </a:r>
            <a:r>
              <a:rPr lang="en-US" altLang="en-US" sz="1800" dirty="0">
                <a:latin typeface="Courier New" panose="02070309020205020404" pitchFamily="49" charset="0"/>
                <a:cs typeface="Courier New" panose="02070309020205020404" pitchFamily="49" charset="0"/>
              </a:rPr>
              <a:t>("Projectile Animation", 640, 480)</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self.win.setCoords</a:t>
            </a:r>
            <a:r>
              <a:rPr lang="en-US" altLang="en-US" sz="1800" dirty="0">
                <a:latin typeface="Courier New" panose="02070309020205020404" pitchFamily="49" charset="0"/>
                <a:cs typeface="Courier New" panose="02070309020205020404" pitchFamily="49" charset="0"/>
              </a:rPr>
              <a:t>(-10, -10, 210, 155)</a:t>
            </a:r>
          </a:p>
          <a:p>
            <a:pPr marL="0" indent="0" eaLnBrk="1" hangingPunct="1">
              <a:buNone/>
              <a:defRPr/>
            </a:pPr>
            <a:r>
              <a:rPr lang="en-US" altLang="en-US" sz="1800" dirty="0">
                <a:latin typeface="Courier New" panose="02070309020205020404" pitchFamily="49" charset="0"/>
                <a:cs typeface="Courier New" panose="02070309020205020404" pitchFamily="49" charset="0"/>
              </a:rPr>
              <a:t>        Line(Point(-10,0), Point(210,0)).draw(</a:t>
            </a:r>
            <a:r>
              <a:rPr lang="en-US" altLang="en-US" sz="1800" dirty="0" err="1">
                <a:latin typeface="Courier New" panose="02070309020205020404" pitchFamily="49" charset="0"/>
                <a:cs typeface="Courier New" panose="02070309020205020404" pitchFamily="49" charset="0"/>
              </a:rPr>
              <a:t>self.win</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for x in range(0, 210, 50):</a:t>
            </a:r>
          </a:p>
          <a:p>
            <a:pPr marL="0" indent="0" eaLnBrk="1" hangingPunct="1">
              <a:buNone/>
              <a:defRPr/>
            </a:pPr>
            <a:r>
              <a:rPr lang="en-US" altLang="en-US" sz="1800" dirty="0">
                <a:latin typeface="Courier New" panose="02070309020205020404" pitchFamily="49" charset="0"/>
                <a:cs typeface="Courier New" panose="02070309020205020404" pitchFamily="49" charset="0"/>
              </a:rPr>
              <a:t>            Text(Point(x,-7), </a:t>
            </a:r>
            <a:r>
              <a:rPr lang="en-US" altLang="en-US" sz="1800" dirty="0" err="1">
                <a:latin typeface="Courier New" panose="02070309020205020404" pitchFamily="49" charset="0"/>
                <a:cs typeface="Courier New" panose="02070309020205020404" pitchFamily="49" charset="0"/>
              </a:rPr>
              <a:t>str</a:t>
            </a:r>
            <a:r>
              <a:rPr lang="en-US" altLang="en-US" sz="1800" dirty="0">
                <a:latin typeface="Courier New" panose="02070309020205020404" pitchFamily="49" charset="0"/>
                <a:cs typeface="Courier New" panose="02070309020205020404" pitchFamily="49" charset="0"/>
              </a:rPr>
              <a:t>(x)).draw(</a:t>
            </a:r>
            <a:r>
              <a:rPr lang="en-US" altLang="en-US" sz="1800" dirty="0" err="1">
                <a:latin typeface="Courier New" panose="02070309020205020404" pitchFamily="49" charset="0"/>
                <a:cs typeface="Courier New" panose="02070309020205020404" pitchFamily="49" charset="0"/>
              </a:rPr>
              <a:t>self.win</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Line(Point(x,0), Point(x,2)).draw(</a:t>
            </a:r>
            <a:r>
              <a:rPr lang="en-US" altLang="en-US" sz="1800" dirty="0" err="1">
                <a:latin typeface="Courier New" panose="02070309020205020404" pitchFamily="49" charset="0"/>
                <a:cs typeface="Courier New" panose="02070309020205020404" pitchFamily="49" charset="0"/>
              </a:rPr>
              <a:t>self.win</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endParaRPr lang="en-US" altLang="en-US" sz="1800" dirty="0">
              <a:latin typeface="Courier New" panose="02070309020205020404" pitchFamily="49" charset="0"/>
              <a:cs typeface="Courier New" panose="02070309020205020404" pitchFamily="49" charset="0"/>
            </a:endParaRP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self.launcher</a:t>
            </a:r>
            <a:r>
              <a:rPr lang="en-US" altLang="en-US" sz="1800" dirty="0">
                <a:latin typeface="Courier New" panose="02070309020205020404" pitchFamily="49" charset="0"/>
                <a:cs typeface="Courier New" panose="02070309020205020404" pitchFamily="49" charset="0"/>
              </a:rPr>
              <a:t> = Launcher(</a:t>
            </a:r>
            <a:r>
              <a:rPr lang="en-US" altLang="en-US" sz="1800" dirty="0" err="1">
                <a:latin typeface="Courier New" panose="02070309020205020404" pitchFamily="49" charset="0"/>
                <a:cs typeface="Courier New" panose="02070309020205020404" pitchFamily="49" charset="0"/>
              </a:rPr>
              <a:t>self.win</a:t>
            </a:r>
            <a:r>
              <a:rPr lang="en-US" altLang="en-US" sz="1800" dirty="0">
                <a:latin typeface="Courier New" panose="02070309020205020404" pitchFamily="49" charset="0"/>
                <a:cs typeface="Courier New" panose="02070309020205020404" pitchFamily="49" charset="0"/>
              </a:rPr>
              <a:t>)</a:t>
            </a:r>
          </a:p>
          <a:p>
            <a:pPr marL="0" indent="0" eaLnBrk="1" hangingPunct="1">
              <a:buNone/>
              <a:defRPr/>
            </a:pP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self.shots</a:t>
            </a:r>
            <a:r>
              <a:rPr lang="en-US" altLang="en-US" sz="1800"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152893841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2"/>
          <p:cNvSpPr>
            <a:spLocks noGrp="1" noChangeArrowheads="1"/>
          </p:cNvSpPr>
          <p:nvPr>
            <p:ph type="title"/>
          </p:nvPr>
        </p:nvSpPr>
        <p:spPr/>
        <p:txBody>
          <a:bodyPr/>
          <a:lstStyle/>
          <a:p>
            <a:pPr eaLnBrk="1" hangingPunct="1"/>
            <a:r>
              <a:rPr lang="en-US" altLang="en-US" dirty="0"/>
              <a:t>Tracking Multiple Shots</a:t>
            </a:r>
          </a:p>
        </p:txBody>
      </p:sp>
      <p:sp>
        <p:nvSpPr>
          <p:cNvPr id="96259" name="Rectangle 3"/>
          <p:cNvSpPr>
            <a:spLocks noGrp="1" noChangeArrowheads="1"/>
          </p:cNvSpPr>
          <p:nvPr>
            <p:ph sz="half" idx="1"/>
          </p:nvPr>
        </p:nvSpPr>
        <p:spPr>
          <a:xfrm>
            <a:off x="228600" y="2086337"/>
            <a:ext cx="5638800" cy="4114800"/>
          </a:xfrm>
        </p:spPr>
        <p:txBody>
          <a:bodyPr/>
          <a:lstStyle/>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def</a:t>
            </a:r>
            <a:r>
              <a:rPr lang="en-US" altLang="en-US" sz="2000" dirty="0">
                <a:latin typeface="Courier New" panose="02070309020205020404" pitchFamily="49" charset="0"/>
                <a:cs typeface="Courier New" panose="02070309020205020404" pitchFamily="49" charset="0"/>
              </a:rPr>
              <a:t> run(self):</a:t>
            </a:r>
          </a:p>
          <a:p>
            <a:pPr marL="0" indent="0" eaLnBrk="1" hangingPunct="1">
              <a:buNone/>
              <a:defRPr/>
            </a:pPr>
            <a:r>
              <a:rPr lang="en-US" altLang="en-US" sz="2000" dirty="0">
                <a:latin typeface="Courier New" panose="02070309020205020404" pitchFamily="49" charset="0"/>
                <a:cs typeface="Courier New" panose="02070309020205020404" pitchFamily="49" charset="0"/>
              </a:rPr>
              <a:t>        launcher = </a:t>
            </a:r>
            <a:r>
              <a:rPr lang="en-US" altLang="en-US" sz="2000" dirty="0" err="1">
                <a:latin typeface="Courier New" panose="02070309020205020404" pitchFamily="49" charset="0"/>
                <a:cs typeface="Courier New" panose="02070309020205020404" pitchFamily="49" charset="0"/>
              </a:rPr>
              <a:t>self.launcher</a:t>
            </a:r>
            <a:endParaRPr lang="en-US" altLang="en-US" sz="2000" dirty="0">
              <a:latin typeface="Courier New" panose="02070309020205020404" pitchFamily="49" charset="0"/>
              <a:cs typeface="Courier New" panose="02070309020205020404" pitchFamily="49" charset="0"/>
            </a:endParaRPr>
          </a:p>
          <a:p>
            <a:pPr marL="0" indent="0" eaLnBrk="1" hangingPunct="1">
              <a:buNone/>
              <a:defRPr/>
            </a:pPr>
            <a:r>
              <a:rPr lang="en-US" altLang="en-US" sz="2000" dirty="0">
                <a:latin typeface="Courier New" panose="02070309020205020404" pitchFamily="49" charset="0"/>
                <a:cs typeface="Courier New" panose="02070309020205020404" pitchFamily="49" charset="0"/>
              </a:rPr>
              <a:t>        win = </a:t>
            </a:r>
            <a:r>
              <a:rPr lang="en-US" altLang="en-US" sz="2000" dirty="0" err="1">
                <a:latin typeface="Courier New" panose="02070309020205020404" pitchFamily="49" charset="0"/>
                <a:cs typeface="Courier New" panose="02070309020205020404" pitchFamily="49" charset="0"/>
              </a:rPr>
              <a:t>self.win</a:t>
            </a:r>
            <a:endParaRPr lang="en-US" altLang="en-US" sz="2000" dirty="0">
              <a:latin typeface="Courier New" panose="02070309020205020404" pitchFamily="49" charset="0"/>
              <a:cs typeface="Courier New" panose="02070309020205020404" pitchFamily="49" charset="0"/>
            </a:endParaRPr>
          </a:p>
          <a:p>
            <a:pPr marL="0" indent="0" eaLnBrk="1" hangingPunct="1">
              <a:buNone/>
              <a:defRPr/>
            </a:pPr>
            <a:r>
              <a:rPr lang="en-US" altLang="en-US" sz="2000" dirty="0">
                <a:latin typeface="Courier New" panose="02070309020205020404" pitchFamily="49" charset="0"/>
                <a:cs typeface="Courier New" panose="02070309020205020404" pitchFamily="49" charset="0"/>
              </a:rPr>
              <a:t>        while True:</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self.updateShots</a:t>
            </a:r>
            <a:r>
              <a:rPr lang="en-US" altLang="en-US" sz="2000" dirty="0">
                <a:latin typeface="Courier New" panose="02070309020205020404" pitchFamily="49" charset="0"/>
                <a:cs typeface="Courier New" panose="02070309020205020404" pitchFamily="49" charset="0"/>
              </a:rPr>
              <a:t>(1/30)</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p>
          <a:p>
            <a:pPr marL="0" indent="0" eaLnBrk="1" hangingPunct="1">
              <a:buNone/>
              <a:defRPr/>
            </a:pPr>
            <a:r>
              <a:rPr lang="en-US" altLang="en-US" sz="2000" dirty="0">
                <a:latin typeface="Courier New" panose="02070309020205020404" pitchFamily="49" charset="0"/>
                <a:cs typeface="Courier New" panose="02070309020205020404" pitchFamily="49" charset="0"/>
              </a:rPr>
              <a:t>            key = </a:t>
            </a:r>
            <a:r>
              <a:rPr lang="en-US" altLang="en-US" sz="2000" dirty="0" err="1">
                <a:latin typeface="Courier New" panose="02070309020205020404" pitchFamily="49" charset="0"/>
                <a:cs typeface="Courier New" panose="02070309020205020404" pitchFamily="49" charset="0"/>
              </a:rPr>
              <a:t>win.checkKey</a:t>
            </a:r>
            <a:r>
              <a:rPr lang="en-US" altLang="en-US" sz="2000" dirty="0">
                <a:latin typeface="Courier New" panose="02070309020205020404" pitchFamily="49" charset="0"/>
                <a:cs typeface="Courier New" panose="02070309020205020404" pitchFamily="49" charset="0"/>
              </a:rPr>
              <a:t>()</a:t>
            </a:r>
          </a:p>
          <a:p>
            <a:pPr marL="0" indent="0" eaLnBrk="1" hangingPunct="1">
              <a:buNone/>
              <a:defRPr/>
            </a:pPr>
            <a:r>
              <a:rPr lang="en-US" altLang="en-US" sz="2000" dirty="0">
                <a:latin typeface="Courier New" panose="02070309020205020404" pitchFamily="49" charset="0"/>
                <a:cs typeface="Courier New" panose="02070309020205020404" pitchFamily="49" charset="0"/>
              </a:rPr>
              <a:t>            if key in ["q", "Q"]:</a:t>
            </a:r>
          </a:p>
          <a:p>
            <a:pPr marL="0" indent="0" eaLnBrk="1" hangingPunct="1">
              <a:buNone/>
              <a:defRPr/>
            </a:pPr>
            <a:r>
              <a:rPr lang="en-US" altLang="en-US" sz="2000" dirty="0">
                <a:latin typeface="Courier New" panose="02070309020205020404" pitchFamily="49" charset="0"/>
                <a:cs typeface="Courier New" panose="02070309020205020404" pitchFamily="49" charset="0"/>
              </a:rPr>
              <a:t>                break</a:t>
            </a:r>
          </a:p>
          <a:p>
            <a:pPr marL="0" indent="0" eaLnBrk="1" hangingPunct="1">
              <a:buNone/>
              <a:defRPr/>
            </a:pPr>
            <a:endParaRPr lang="en-US" altLang="en-US" sz="1600" dirty="0">
              <a:latin typeface="Courier New" panose="02070309020205020404" pitchFamily="49" charset="0"/>
              <a:cs typeface="Courier New" panose="02070309020205020404" pitchFamily="49" charset="0"/>
            </a:endParaRPr>
          </a:p>
        </p:txBody>
      </p:sp>
      <p:sp>
        <p:nvSpPr>
          <p:cNvPr id="2" name="Content Placeholder 1"/>
          <p:cNvSpPr>
            <a:spLocks noGrp="1"/>
          </p:cNvSpPr>
          <p:nvPr>
            <p:ph sz="half" idx="2"/>
          </p:nvPr>
        </p:nvSpPr>
        <p:spPr>
          <a:xfrm>
            <a:off x="4343400" y="1884001"/>
            <a:ext cx="7848600" cy="4114800"/>
          </a:xfrm>
        </p:spPr>
        <p:txBody>
          <a:bodyPr/>
          <a:lstStyle/>
          <a:p>
            <a:pPr marL="0" indent="0" eaLnBrk="1" hangingPunct="1">
              <a:buNone/>
              <a:defRPr/>
            </a:pPr>
            <a:r>
              <a:rPr lang="en-US" altLang="en-US" sz="2000" dirty="0">
                <a:latin typeface="Courier New" panose="02070309020205020404" pitchFamily="49" charset="0"/>
                <a:cs typeface="Courier New" panose="02070309020205020404" pitchFamily="49" charset="0"/>
              </a:rPr>
              <a:t>            if key == "Up":</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launcher.adjAngle</a:t>
            </a:r>
            <a:r>
              <a:rPr lang="en-US" altLang="en-US" sz="2000" dirty="0">
                <a:latin typeface="Courier New" panose="02070309020205020404" pitchFamily="49" charset="0"/>
                <a:cs typeface="Courier New" panose="02070309020205020404" pitchFamily="49" charset="0"/>
              </a:rPr>
              <a:t>(5)</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elif</a:t>
            </a:r>
            <a:r>
              <a:rPr lang="en-US" altLang="en-US" sz="2000" dirty="0">
                <a:latin typeface="Courier New" panose="02070309020205020404" pitchFamily="49" charset="0"/>
                <a:cs typeface="Courier New" panose="02070309020205020404" pitchFamily="49" charset="0"/>
              </a:rPr>
              <a:t> key == "Down":</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launcher.adjAngle</a:t>
            </a:r>
            <a:r>
              <a:rPr lang="en-US" altLang="en-US" sz="2000" dirty="0">
                <a:latin typeface="Courier New" panose="02070309020205020404" pitchFamily="49" charset="0"/>
                <a:cs typeface="Courier New" panose="02070309020205020404" pitchFamily="49" charset="0"/>
              </a:rPr>
              <a:t>(-5)</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elif</a:t>
            </a:r>
            <a:r>
              <a:rPr lang="en-US" altLang="en-US" sz="2000" dirty="0">
                <a:latin typeface="Courier New" panose="02070309020205020404" pitchFamily="49" charset="0"/>
                <a:cs typeface="Courier New" panose="02070309020205020404" pitchFamily="49" charset="0"/>
              </a:rPr>
              <a:t> key == "Right":</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launcher.adjVel</a:t>
            </a:r>
            <a:r>
              <a:rPr lang="en-US" altLang="en-US" sz="2000" dirty="0">
                <a:latin typeface="Courier New" panose="02070309020205020404" pitchFamily="49" charset="0"/>
                <a:cs typeface="Courier New" panose="02070309020205020404" pitchFamily="49" charset="0"/>
              </a:rPr>
              <a:t>(5)</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elif</a:t>
            </a:r>
            <a:r>
              <a:rPr lang="en-US" altLang="en-US" sz="2000" dirty="0">
                <a:latin typeface="Courier New" panose="02070309020205020404" pitchFamily="49" charset="0"/>
                <a:cs typeface="Courier New" panose="02070309020205020404" pitchFamily="49" charset="0"/>
              </a:rPr>
              <a:t> key == "Left":</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launcher.adjVel</a:t>
            </a:r>
            <a:r>
              <a:rPr lang="en-US" altLang="en-US" sz="2000" dirty="0">
                <a:latin typeface="Courier New" panose="02070309020205020404" pitchFamily="49" charset="0"/>
                <a:cs typeface="Courier New" panose="02070309020205020404" pitchFamily="49" charset="0"/>
              </a:rPr>
              <a:t>(-5)</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elif</a:t>
            </a:r>
            <a:r>
              <a:rPr lang="en-US" altLang="en-US" sz="2000" dirty="0">
                <a:latin typeface="Courier New" panose="02070309020205020404" pitchFamily="49" charset="0"/>
                <a:cs typeface="Courier New" panose="02070309020205020404" pitchFamily="49" charset="0"/>
              </a:rPr>
              <a:t> key == "f":</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self.shots.append</a:t>
            </a:r>
            <a:r>
              <a:rPr lang="en-US" altLang="en-US" sz="2000" dirty="0">
                <a:latin typeface="Courier New" panose="02070309020205020404" pitchFamily="49" charset="0"/>
                <a:cs typeface="Courier New" panose="02070309020205020404" pitchFamily="49" charset="0"/>
              </a:rPr>
              <a:t>(</a:t>
            </a:r>
            <a:r>
              <a:rPr lang="en-US" altLang="en-US" sz="2000" dirty="0" err="1">
                <a:latin typeface="Courier New" panose="02070309020205020404" pitchFamily="49" charset="0"/>
                <a:cs typeface="Courier New" panose="02070309020205020404" pitchFamily="49" charset="0"/>
              </a:rPr>
              <a:t>launcher.fire</a:t>
            </a:r>
            <a:r>
              <a:rPr lang="en-US" altLang="en-US" sz="2000" dirty="0">
                <a:latin typeface="Courier New" panose="02070309020205020404" pitchFamily="49" charset="0"/>
                <a:cs typeface="Courier New" panose="02070309020205020404" pitchFamily="49" charset="0"/>
              </a:rPr>
              <a:t>())</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p>
          <a:p>
            <a:pPr marL="0" indent="0" eaLnBrk="1" hangingPunct="1">
              <a:buNone/>
              <a:defRPr/>
            </a:pPr>
            <a:r>
              <a:rPr lang="en-US" altLang="en-US" sz="2000" dirty="0">
                <a:latin typeface="Courier New" panose="02070309020205020404" pitchFamily="49" charset="0"/>
                <a:cs typeface="Courier New" panose="02070309020205020404" pitchFamily="49" charset="0"/>
              </a:rPr>
              <a:t>            update(30)</a:t>
            </a:r>
          </a:p>
          <a:p>
            <a:pPr marL="0" indent="0" eaLnBrk="1" hangingPunct="1">
              <a:buNone/>
              <a:defRPr/>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win.close</a:t>
            </a:r>
            <a:r>
              <a:rPr lang="en-US" altLang="en-US" sz="2000" dirty="0">
                <a:latin typeface="Courier New" panose="02070309020205020404" pitchFamily="49" charset="0"/>
                <a:cs typeface="Courier New" panose="02070309020205020404" pitchFamily="49" charset="0"/>
              </a:rPr>
              <a:t>()</a:t>
            </a:r>
            <a:endParaRPr lang="en-US" sz="2000" dirty="0"/>
          </a:p>
        </p:txBody>
      </p:sp>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94</a:t>
            </a:fld>
            <a:endParaRPr lang="en-US" altLang="en-US" sz="1400"/>
          </a:p>
        </p:txBody>
      </p:sp>
    </p:spTree>
    <p:extLst>
      <p:ext uri="{BB962C8B-B14F-4D97-AF65-F5344CB8AC3E}">
        <p14:creationId xmlns:p14="http://schemas.microsoft.com/office/powerpoint/2010/main" val="61707660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95</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Tracking Multiple Shots</a:t>
            </a:r>
          </a:p>
        </p:txBody>
      </p:sp>
      <p:sp>
        <p:nvSpPr>
          <p:cNvPr id="96259" name="Rectangle 3"/>
          <p:cNvSpPr>
            <a:spLocks noGrp="1" noChangeArrowheads="1"/>
          </p:cNvSpPr>
          <p:nvPr>
            <p:ph type="body" idx="1"/>
          </p:nvPr>
        </p:nvSpPr>
        <p:spPr/>
        <p:txBody>
          <a:bodyPr/>
          <a:lstStyle/>
          <a:p>
            <a:pPr eaLnBrk="1" hangingPunct="1">
              <a:defRPr/>
            </a:pPr>
            <a:r>
              <a:rPr lang="en-US" altLang="en-US" sz="2800" dirty="0"/>
              <a:t>The first line in the loop invokes a helper method that moves all of the live shots. (This is the animation portion of the loop.)</a:t>
            </a:r>
          </a:p>
          <a:p>
            <a:pPr eaLnBrk="1" hangingPunct="1">
              <a:defRPr/>
            </a:pPr>
            <a:r>
              <a:rPr lang="en-US" altLang="en-US" sz="2800" dirty="0"/>
              <a:t>We use </a:t>
            </a:r>
            <a:r>
              <a:rPr lang="en-US" altLang="en-US" sz="2400" dirty="0" err="1">
                <a:latin typeface="Courier New" panose="02070309020205020404" pitchFamily="49" charset="0"/>
                <a:cs typeface="Courier New" panose="02070309020205020404" pitchFamily="49" charset="0"/>
              </a:rPr>
              <a:t>checkKey</a:t>
            </a:r>
            <a:r>
              <a:rPr lang="en-US" altLang="en-US" sz="2800" dirty="0"/>
              <a:t> to ensure that the loop keeps going around to keep the shots moving even when no key has been pressed.</a:t>
            </a:r>
          </a:p>
          <a:p>
            <a:pPr eaLnBrk="1" hangingPunct="1">
              <a:defRPr/>
            </a:pPr>
            <a:r>
              <a:rPr lang="en-US" altLang="en-US" sz="2800" dirty="0"/>
              <a:t>When the user presses “f”, we get a </a:t>
            </a:r>
            <a:r>
              <a:rPr lang="en-US" altLang="en-US" sz="2400" dirty="0" err="1">
                <a:latin typeface="Courier New" panose="02070309020205020404" pitchFamily="49" charset="0"/>
                <a:cs typeface="Courier New" panose="02070309020205020404" pitchFamily="49" charset="0"/>
              </a:rPr>
              <a:t>ShotTracker</a:t>
            </a:r>
            <a:r>
              <a:rPr lang="en-US" altLang="en-US" sz="2800" dirty="0"/>
              <a:t> object from the launcher and simply add this to the list of live shots.</a:t>
            </a:r>
          </a:p>
        </p:txBody>
      </p:sp>
    </p:spTree>
    <p:extLst>
      <p:ext uri="{BB962C8B-B14F-4D97-AF65-F5344CB8AC3E}">
        <p14:creationId xmlns:p14="http://schemas.microsoft.com/office/powerpoint/2010/main" val="1039732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96</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400" dirty="0"/>
              <a:t>The </a:t>
            </a:r>
            <a:r>
              <a:rPr lang="en-US" altLang="en-US" sz="2000" dirty="0" err="1">
                <a:latin typeface="Courier New" panose="02070309020205020404" pitchFamily="49" charset="0"/>
                <a:cs typeface="Courier New" panose="02070309020205020404" pitchFamily="49" charset="0"/>
              </a:rPr>
              <a:t>ShotTracker</a:t>
            </a:r>
            <a:r>
              <a:rPr lang="en-US" altLang="en-US" sz="2400" dirty="0"/>
              <a:t> created by the launcher’s </a:t>
            </a:r>
            <a:r>
              <a:rPr lang="en-US" altLang="en-US" sz="2000" dirty="0">
                <a:latin typeface="Courier New" panose="02070309020205020404" pitchFamily="49" charset="0"/>
                <a:cs typeface="Courier New" panose="02070309020205020404" pitchFamily="49" charset="0"/>
              </a:rPr>
              <a:t>fire</a:t>
            </a:r>
            <a:r>
              <a:rPr lang="en-US" altLang="en-US" sz="2400" dirty="0"/>
              <a:t> method is automatically drawn in the window, and adding it to the list of shots (via </a:t>
            </a:r>
            <a:r>
              <a:rPr lang="en-US" altLang="en-US" sz="2000" dirty="0" err="1">
                <a:latin typeface="Courier New" panose="02070309020205020404" pitchFamily="49" charset="0"/>
                <a:cs typeface="Courier New" panose="02070309020205020404" pitchFamily="49" charset="0"/>
              </a:rPr>
              <a:t>self.shots.append</a:t>
            </a:r>
            <a:r>
              <a:rPr lang="en-US" altLang="en-US" sz="2400" dirty="0"/>
              <a:t>) ensures that its position changes each time through the loop, due to the </a:t>
            </a:r>
            <a:r>
              <a:rPr lang="en-US" altLang="en-US" sz="2000" dirty="0" err="1">
                <a:latin typeface="Courier New" panose="02070309020205020404" pitchFamily="49" charset="0"/>
                <a:cs typeface="Courier New" panose="02070309020205020404" pitchFamily="49" charset="0"/>
              </a:rPr>
              <a:t>updateShots</a:t>
            </a:r>
            <a:r>
              <a:rPr lang="en-US" altLang="en-US" sz="2400" dirty="0"/>
              <a:t> call at the top of the loop.</a:t>
            </a:r>
          </a:p>
          <a:p>
            <a:pPr eaLnBrk="1" hangingPunct="1">
              <a:defRPr/>
            </a:pPr>
            <a:r>
              <a:rPr lang="en-US" altLang="en-US" sz="2400" dirty="0"/>
              <a:t>The last line of the loop ensures that all of the graphics updates are drawn and serves to throttle the loop to a maximum of 30 iterations per second, matching the time interval (1/30 second).</a:t>
            </a:r>
          </a:p>
        </p:txBody>
      </p:sp>
    </p:spTree>
    <p:extLst>
      <p:ext uri="{BB962C8B-B14F-4D97-AF65-F5344CB8AC3E}">
        <p14:creationId xmlns:p14="http://schemas.microsoft.com/office/powerpoint/2010/main" val="27898208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97</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p:txBody>
          <a:bodyPr/>
          <a:lstStyle/>
          <a:p>
            <a:pPr eaLnBrk="1" hangingPunct="1">
              <a:defRPr/>
            </a:pPr>
            <a:r>
              <a:rPr lang="en-US" altLang="en-US" sz="2400" dirty="0" err="1">
                <a:latin typeface="Courier New" panose="02070309020205020404" pitchFamily="49" charset="0"/>
                <a:cs typeface="Courier New" panose="02070309020205020404" pitchFamily="49" charset="0"/>
              </a:rPr>
              <a:t>updateShots</a:t>
            </a:r>
            <a:r>
              <a:rPr lang="en-US" altLang="en-US" sz="2800" dirty="0"/>
              <a:t> has two jobs</a:t>
            </a:r>
          </a:p>
          <a:p>
            <a:pPr lvl="1" eaLnBrk="1" hangingPunct="1">
              <a:defRPr/>
            </a:pPr>
            <a:r>
              <a:rPr lang="en-US" altLang="en-US" sz="2400" dirty="0"/>
              <a:t>Move all the live shots</a:t>
            </a:r>
          </a:p>
          <a:p>
            <a:pPr lvl="1" eaLnBrk="1" hangingPunct="1">
              <a:defRPr/>
            </a:pPr>
            <a:r>
              <a:rPr lang="en-US" altLang="en-US" sz="2400" dirty="0"/>
              <a:t>Update the list to remove any that have “died” (either landed or flown horizontally out of the window).</a:t>
            </a:r>
          </a:p>
          <a:p>
            <a:pPr eaLnBrk="1" hangingPunct="1">
              <a:defRPr/>
            </a:pPr>
            <a:r>
              <a:rPr lang="en-US" altLang="en-US" sz="2800" dirty="0"/>
              <a:t>The second task keeps the list trimmed to just the shots that need animating.</a:t>
            </a:r>
          </a:p>
          <a:p>
            <a:pPr eaLnBrk="1" hangingPunct="1">
              <a:defRPr/>
            </a:pPr>
            <a:r>
              <a:rPr lang="en-US" altLang="en-US" sz="2800" dirty="0"/>
              <a:t>The first task is easy – loop through the list of </a:t>
            </a:r>
            <a:r>
              <a:rPr lang="en-US" altLang="en-US" sz="2400" dirty="0" err="1">
                <a:latin typeface="Courier New" panose="02070309020205020404" pitchFamily="49" charset="0"/>
                <a:cs typeface="Courier New" panose="02070309020205020404" pitchFamily="49" charset="0"/>
              </a:rPr>
              <a:t>ShotTracker</a:t>
            </a:r>
            <a:r>
              <a:rPr lang="en-US" altLang="en-US" sz="2800" dirty="0"/>
              <a:t> objects and ask each to </a:t>
            </a:r>
            <a:r>
              <a:rPr lang="en-US" altLang="en-US" sz="2400" dirty="0">
                <a:latin typeface="Courier New" panose="02070309020205020404" pitchFamily="49" charset="0"/>
                <a:cs typeface="Courier New" panose="02070309020205020404" pitchFamily="49" charset="0"/>
              </a:rPr>
              <a:t>update</a:t>
            </a:r>
            <a:r>
              <a:rPr lang="en-US" altLang="en-US" sz="2800" dirty="0"/>
              <a:t>.</a:t>
            </a:r>
          </a:p>
        </p:txBody>
      </p:sp>
    </p:spTree>
    <p:extLst>
      <p:ext uri="{BB962C8B-B14F-4D97-AF65-F5344CB8AC3E}">
        <p14:creationId xmlns:p14="http://schemas.microsoft.com/office/powerpoint/2010/main" val="13219622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98</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p:txBody>
          <a:bodyPr/>
          <a:lstStyle/>
          <a:p>
            <a:pPr marL="0" indent="0" eaLnBrk="1" hangingPunct="1">
              <a:buNone/>
              <a:defRPr/>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def</a:t>
            </a: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updateShots</a:t>
            </a:r>
            <a:r>
              <a:rPr lang="en-US" altLang="en-US" sz="2400" dirty="0">
                <a:latin typeface="Courier New" panose="02070309020205020404" pitchFamily="49" charset="0"/>
                <a:cs typeface="Courier New" panose="02070309020205020404" pitchFamily="49" charset="0"/>
              </a:rPr>
              <a:t>(self, </a:t>
            </a:r>
            <a:r>
              <a:rPr lang="en-US" altLang="en-US" sz="2400" dirty="0" err="1">
                <a:latin typeface="Courier New" panose="02070309020205020404" pitchFamily="49" charset="0"/>
                <a:cs typeface="Courier New" panose="02070309020205020404" pitchFamily="49" charset="0"/>
              </a:rPr>
              <a:t>dt</a:t>
            </a:r>
            <a:r>
              <a:rPr lang="en-US" altLang="en-US" sz="2400" dirty="0">
                <a:latin typeface="Courier New" panose="02070309020205020404" pitchFamily="49" charset="0"/>
                <a:cs typeface="Courier New" panose="02070309020205020404" pitchFamily="49" charset="0"/>
              </a:rPr>
              <a:t>):</a:t>
            </a:r>
          </a:p>
          <a:p>
            <a:pPr marL="0" indent="0" eaLnBrk="1" hangingPunct="1">
              <a:buNone/>
              <a:defRPr/>
            </a:pPr>
            <a:r>
              <a:rPr lang="en-US" altLang="en-US" sz="2400" dirty="0">
                <a:latin typeface="Courier New" panose="02070309020205020404" pitchFamily="49" charset="0"/>
                <a:cs typeface="Courier New" panose="02070309020205020404" pitchFamily="49" charset="0"/>
              </a:rPr>
              <a:t>        for shot in </a:t>
            </a:r>
            <a:r>
              <a:rPr lang="en-US" altLang="en-US" sz="2400" dirty="0" err="1">
                <a:latin typeface="Courier New" panose="02070309020205020404" pitchFamily="49" charset="0"/>
                <a:cs typeface="Courier New" panose="02070309020205020404" pitchFamily="49" charset="0"/>
              </a:rPr>
              <a:t>self.shots</a:t>
            </a:r>
            <a:r>
              <a:rPr lang="en-US" altLang="en-US" sz="2400" dirty="0">
                <a:latin typeface="Courier New" panose="02070309020205020404" pitchFamily="49" charset="0"/>
                <a:cs typeface="Courier New" panose="02070309020205020404" pitchFamily="49" charset="0"/>
              </a:rPr>
              <a:t>:</a:t>
            </a:r>
          </a:p>
          <a:p>
            <a:pPr marL="0" indent="0" eaLnBrk="1" hangingPunct="1">
              <a:buNone/>
              <a:defRPr/>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shot.update</a:t>
            </a: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dt</a:t>
            </a:r>
            <a:r>
              <a:rPr lang="en-US" altLang="en-US" sz="2400" dirty="0">
                <a:latin typeface="Courier New" panose="02070309020205020404" pitchFamily="49" charset="0"/>
                <a:cs typeface="Courier New" panose="02070309020205020404" pitchFamily="49" charset="0"/>
              </a:rPr>
              <a:t>)</a:t>
            </a:r>
          </a:p>
          <a:p>
            <a:pPr eaLnBrk="1" hangingPunct="1">
              <a:defRPr/>
            </a:pPr>
            <a:r>
              <a:rPr lang="en-US" altLang="en-US" sz="2400" dirty="0" err="1">
                <a:latin typeface="Courier New" panose="02070309020205020404" pitchFamily="49" charset="0"/>
                <a:cs typeface="Courier New" panose="02070309020205020404" pitchFamily="49" charset="0"/>
              </a:rPr>
              <a:t>dt</a:t>
            </a:r>
            <a:r>
              <a:rPr lang="en-US" altLang="en-US" sz="2800" dirty="0"/>
              <a:t> tells the amount of time into the future to move the shot.</a:t>
            </a:r>
          </a:p>
          <a:p>
            <a:pPr eaLnBrk="1" hangingPunct="1">
              <a:defRPr/>
            </a:pPr>
            <a:r>
              <a:rPr lang="en-US" altLang="en-US" sz="2800" dirty="0"/>
              <a:t>The second task is to remove dead shots.</a:t>
            </a:r>
          </a:p>
          <a:p>
            <a:pPr lvl="1" eaLnBrk="1" hangingPunct="1">
              <a:defRPr/>
            </a:pPr>
            <a:r>
              <a:rPr lang="en-US" altLang="en-US" sz="2400" dirty="0"/>
              <a:t>Test that its y position is above 0 and x is between -10 and 210.</a:t>
            </a:r>
          </a:p>
        </p:txBody>
      </p:sp>
    </p:spTree>
    <p:extLst>
      <p:ext uri="{BB962C8B-B14F-4D97-AF65-F5344CB8AC3E}">
        <p14:creationId xmlns:p14="http://schemas.microsoft.com/office/powerpoint/2010/main" val="36032807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849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FDA085FB-9E5F-4BBE-95DA-A428DFF87071}" type="slidenum">
              <a:rPr lang="en-US" altLang="en-US" sz="1400"/>
              <a:pPr>
                <a:spcBef>
                  <a:spcPct val="0"/>
                </a:spcBef>
                <a:buClrTx/>
                <a:buSzTx/>
                <a:buFontTx/>
                <a:buNone/>
              </a:pPr>
              <a:t>99</a:t>
            </a:fld>
            <a:endParaRPr lang="en-US" altLang="en-US" sz="1400"/>
          </a:p>
        </p:txBody>
      </p:sp>
      <p:sp>
        <p:nvSpPr>
          <p:cNvPr id="84996" name="Rectangle 2"/>
          <p:cNvSpPr>
            <a:spLocks noGrp="1" noChangeArrowheads="1"/>
          </p:cNvSpPr>
          <p:nvPr>
            <p:ph type="title"/>
          </p:nvPr>
        </p:nvSpPr>
        <p:spPr/>
        <p:txBody>
          <a:bodyPr/>
          <a:lstStyle/>
          <a:p>
            <a:pPr eaLnBrk="1" hangingPunct="1"/>
            <a:r>
              <a:rPr lang="en-US" altLang="en-US" dirty="0"/>
              <a:t>Creating a Launcher</a:t>
            </a:r>
          </a:p>
        </p:txBody>
      </p:sp>
      <p:sp>
        <p:nvSpPr>
          <p:cNvPr id="96259" name="Rectangle 3"/>
          <p:cNvSpPr>
            <a:spLocks noGrp="1" noChangeArrowheads="1"/>
          </p:cNvSpPr>
          <p:nvPr>
            <p:ph type="body" idx="1"/>
          </p:nvPr>
        </p:nvSpPr>
        <p:spPr>
          <a:xfrm>
            <a:off x="2057400" y="2125374"/>
            <a:ext cx="8726488" cy="4114800"/>
          </a:xfrm>
        </p:spPr>
        <p:txBody>
          <a:bodyPr/>
          <a:lstStyle/>
          <a:p>
            <a:pPr eaLnBrk="1" hangingPunct="1">
              <a:defRPr/>
            </a:pPr>
            <a:r>
              <a:rPr lang="en-US" altLang="en-US" sz="2800" dirty="0"/>
              <a:t>Would something like this work?</a:t>
            </a:r>
          </a:p>
          <a:p>
            <a:pPr marL="0" indent="0" eaLnBrk="1" hangingPunct="1">
              <a:buNone/>
              <a:defRPr/>
            </a:pPr>
            <a:r>
              <a:rPr lang="en-US" altLang="en-US" sz="1800" dirty="0">
                <a:latin typeface="Courier New" panose="02070309020205020404" pitchFamily="49" charset="0"/>
                <a:cs typeface="Courier New" panose="02070309020205020404" pitchFamily="49" charset="0"/>
              </a:rPr>
              <a:t>if </a:t>
            </a:r>
            <a:r>
              <a:rPr lang="en-US" altLang="en-US" sz="1800" dirty="0" err="1">
                <a:latin typeface="Courier New" panose="02070309020205020404" pitchFamily="49" charset="0"/>
                <a:cs typeface="Courier New" panose="02070309020205020404" pitchFamily="49" charset="0"/>
              </a:rPr>
              <a:t>shot.getY</a:t>
            </a:r>
            <a:r>
              <a:rPr lang="en-US" altLang="en-US" sz="1800" dirty="0">
                <a:latin typeface="Courier New" panose="02070309020205020404" pitchFamily="49" charset="0"/>
                <a:cs typeface="Courier New" panose="02070309020205020404" pitchFamily="49" charset="0"/>
              </a:rPr>
              <a:t>() &lt; 0 or </a:t>
            </a:r>
            <a:r>
              <a:rPr lang="en-US" altLang="en-US" sz="1800" dirty="0" err="1">
                <a:latin typeface="Courier New" panose="02070309020205020404" pitchFamily="49" charset="0"/>
                <a:cs typeface="Courier New" panose="02070309020205020404" pitchFamily="49" charset="0"/>
              </a:rPr>
              <a:t>shot.getX</a:t>
            </a:r>
            <a:r>
              <a:rPr lang="en-US" altLang="en-US" sz="1800" dirty="0">
                <a:latin typeface="Courier New" panose="02070309020205020404" pitchFamily="49" charset="0"/>
                <a:cs typeface="Courier New" panose="02070309020205020404" pitchFamily="49" charset="0"/>
              </a:rPr>
              <a:t>() &lt; -10 or </a:t>
            </a:r>
            <a:r>
              <a:rPr lang="en-US" altLang="en-US" sz="1800" dirty="0" err="1">
                <a:latin typeface="Courier New" panose="02070309020205020404" pitchFamily="49" charset="0"/>
                <a:cs typeface="Courier New" panose="02070309020205020404" pitchFamily="49" charset="0"/>
              </a:rPr>
              <a:t>shot.getX</a:t>
            </a:r>
            <a:r>
              <a:rPr lang="en-US" altLang="en-US" sz="1800" dirty="0">
                <a:latin typeface="Courier New" panose="02070309020205020404" pitchFamily="49" charset="0"/>
                <a:cs typeface="Courier New" panose="02070309020205020404" pitchFamily="49" charset="0"/>
              </a:rPr>
              <a:t>() &gt; 210:</a:t>
            </a:r>
            <a:br>
              <a:rPr lang="en-US" altLang="en-US" sz="1800" dirty="0">
                <a:latin typeface="Courier New" panose="02070309020205020404" pitchFamily="49" charset="0"/>
                <a:cs typeface="Courier New" panose="02070309020205020404" pitchFamily="49" charset="0"/>
              </a:rPr>
            </a:br>
            <a:r>
              <a:rPr lang="en-US" altLang="en-US" sz="1800" dirty="0">
                <a:latin typeface="Courier New" panose="02070309020205020404" pitchFamily="49" charset="0"/>
                <a:cs typeface="Courier New" panose="02070309020205020404" pitchFamily="49" charset="0"/>
              </a:rPr>
              <a:t>   </a:t>
            </a:r>
            <a:r>
              <a:rPr lang="en-US" altLang="en-US" sz="1800" dirty="0" err="1">
                <a:latin typeface="Courier New" panose="02070309020205020404" pitchFamily="49" charset="0"/>
                <a:cs typeface="Courier New" panose="02070309020205020404" pitchFamily="49" charset="0"/>
              </a:rPr>
              <a:t>self.shots.remove</a:t>
            </a:r>
            <a:r>
              <a:rPr lang="en-US" altLang="en-US" sz="1800" dirty="0">
                <a:latin typeface="Courier New" panose="02070309020205020404" pitchFamily="49" charset="0"/>
                <a:cs typeface="Courier New" panose="02070309020205020404" pitchFamily="49" charset="0"/>
              </a:rPr>
              <a:t>(shot)</a:t>
            </a:r>
          </a:p>
          <a:p>
            <a:pPr eaLnBrk="1" hangingPunct="1">
              <a:defRPr/>
            </a:pPr>
            <a:r>
              <a:rPr lang="en-US" altLang="en-US" sz="2800" dirty="0">
                <a:cs typeface="Courier New" panose="02070309020205020404" pitchFamily="49" charset="0"/>
              </a:rPr>
              <a:t>The loop is iterating over </a:t>
            </a:r>
            <a:r>
              <a:rPr lang="en-US" altLang="en-US" sz="2400" dirty="0" err="1">
                <a:latin typeface="Courier New" panose="02070309020205020404" pitchFamily="49" charset="0"/>
                <a:cs typeface="Courier New" panose="02070309020205020404" pitchFamily="49" charset="0"/>
              </a:rPr>
              <a:t>self.shots</a:t>
            </a:r>
            <a:r>
              <a:rPr lang="en-US" altLang="en-US" sz="2800" dirty="0">
                <a:cs typeface="Courier New" panose="02070309020205020404" pitchFamily="49" charset="0"/>
              </a:rPr>
              <a:t>, and modifying the list while looping through it can produce strange anomalies.</a:t>
            </a:r>
          </a:p>
          <a:p>
            <a:pPr eaLnBrk="1" hangingPunct="1">
              <a:defRPr/>
            </a:pPr>
            <a:r>
              <a:rPr lang="en-US" altLang="en-US" sz="2800" dirty="0">
                <a:cs typeface="Courier New" panose="02070309020205020404" pitchFamily="49" charset="0"/>
              </a:rPr>
              <a:t>A better approach? Create another list to keep track of shots that are still alive, and swap it for </a:t>
            </a:r>
            <a:r>
              <a:rPr lang="en-US" altLang="en-US" sz="2800" dirty="0" err="1">
                <a:cs typeface="Courier New" panose="02070309020205020404" pitchFamily="49" charset="0"/>
              </a:rPr>
              <a:t>self.shots</a:t>
            </a:r>
            <a:r>
              <a:rPr lang="en-US" altLang="en-US" sz="2800" dirty="0">
                <a:cs typeface="Courier New" panose="02070309020205020404" pitchFamily="49" charset="0"/>
              </a:rPr>
              <a:t> at the end of the method.</a:t>
            </a:r>
          </a:p>
        </p:txBody>
      </p:sp>
    </p:spTree>
    <p:extLst>
      <p:ext uri="{BB962C8B-B14F-4D97-AF65-F5344CB8AC3E}">
        <p14:creationId xmlns:p14="http://schemas.microsoft.com/office/powerpoint/2010/main" val="1400517038"/>
      </p:ext>
    </p:extLst>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cs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F079C0CF6D6042BE546F102AE38220" ma:contentTypeVersion="12" ma:contentTypeDescription="Create a new document." ma:contentTypeScope="" ma:versionID="5d2c48ec58d6b68bc2d2fe80f49e973c">
  <xsd:schema xmlns:xsd="http://www.w3.org/2001/XMLSchema" xmlns:xs="http://www.w3.org/2001/XMLSchema" xmlns:p="http://schemas.microsoft.com/office/2006/metadata/properties" xmlns:ns3="8270b1fe-e101-4e34-a151-6eb32e7e433e" targetNamespace="http://schemas.microsoft.com/office/2006/metadata/properties" ma:root="true" ma:fieldsID="77f0e121c0353d7076e4cceeb1b8091f" ns3:_="">
    <xsd:import namespace="8270b1fe-e101-4e34-a151-6eb32e7e433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70b1fe-e101-4e34-a151-6eb32e7e43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element name="MediaServiceLocation" ma:index="19"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270b1fe-e101-4e34-a151-6eb32e7e433e" xsi:nil="true"/>
  </documentManagement>
</p:properties>
</file>

<file path=customXml/itemProps1.xml><?xml version="1.0" encoding="utf-8"?>
<ds:datastoreItem xmlns:ds="http://schemas.openxmlformats.org/officeDocument/2006/customXml" ds:itemID="{A1602FE0-AC96-4198-87D9-064B6F52FB6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70b1fe-e101-4e34-a151-6eb32e7e43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6F41B5-4153-496A-9425-955687872D6B}">
  <ds:schemaRefs>
    <ds:schemaRef ds:uri="http://schemas.microsoft.com/sharepoint/v3/contenttype/forms"/>
  </ds:schemaRefs>
</ds:datastoreItem>
</file>

<file path=customXml/itemProps3.xml><?xml version="1.0" encoding="utf-8"?>
<ds:datastoreItem xmlns:ds="http://schemas.openxmlformats.org/officeDocument/2006/customXml" ds:itemID="{FB33B18A-4F63-4EB5-8453-419C26288C29}">
  <ds:schemaRefs>
    <ds:schemaRef ds:uri="http://schemas.microsoft.com/office/2006/metadata/properties"/>
    <ds:schemaRef ds:uri="http://schemas.microsoft.com/office/2006/documentManagement/types"/>
    <ds:schemaRef ds:uri="http://schemas.openxmlformats.org/package/2006/metadata/core-properties"/>
    <ds:schemaRef ds:uri="8270b1fe-e101-4e34-a151-6eb32e7e433e"/>
    <ds:schemaRef ds:uri="http://purl.org/dc/terms/"/>
    <ds:schemaRef ds:uri="http://schemas.microsoft.com/office/infopath/2007/PartnerControls"/>
    <ds:schemaRef ds:uri="http://www.w3.org/XML/1998/namespace"/>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5693</TotalTime>
  <Words>14584</Words>
  <Application>Microsoft Office PowerPoint</Application>
  <PresentationFormat>Widescreen</PresentationFormat>
  <Paragraphs>1444</Paragraphs>
  <Slides>189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189</vt:i4>
      </vt:variant>
    </vt:vector>
  </HeadingPairs>
  <TitlesOfParts>
    <vt:vector size="194" baseType="lpstr">
      <vt:lpstr>Courier New</vt:lpstr>
      <vt:lpstr>Tahoma</vt:lpstr>
      <vt:lpstr>Times New Roman</vt:lpstr>
      <vt:lpstr>Wingdings</vt:lpstr>
      <vt:lpstr>Blends</vt:lpstr>
      <vt:lpstr>Python Programming: An Introduction To Computer Science</vt:lpstr>
      <vt:lpstr>Objectives</vt:lpstr>
      <vt:lpstr>The Process of OOD</vt:lpstr>
      <vt:lpstr>The Process of OOD</vt:lpstr>
      <vt:lpstr>The Process of OOD</vt:lpstr>
      <vt:lpstr>The Process of OOD</vt:lpstr>
      <vt:lpstr>The Process of OOD</vt:lpstr>
      <vt:lpstr>The Process of OOD</vt:lpstr>
      <vt:lpstr>The Process of OOD</vt:lpstr>
      <vt:lpstr>The Process of OOD</vt:lpstr>
      <vt:lpstr>The Process of OOD</vt:lpstr>
      <vt:lpstr>The Process of OOD</vt:lpstr>
      <vt:lpstr>The Process of OOD</vt:lpstr>
      <vt:lpstr>The Process of OOD</vt:lpstr>
      <vt:lpstr>The Process of OOD</vt:lpstr>
      <vt:lpstr>Case Study: Racquetball Simulation</vt:lpstr>
      <vt:lpstr>Case Study: Racquetball Simulation</vt:lpstr>
      <vt:lpstr>Case Study: Racquetball Simulation</vt:lpstr>
      <vt:lpstr>Candidate Objects and Methods</vt:lpstr>
      <vt:lpstr>Candidate Objects and Methods</vt:lpstr>
      <vt:lpstr>Candidate Objects and Methods</vt:lpstr>
      <vt:lpstr>Candidate Objects and Methods</vt:lpstr>
      <vt:lpstr>Candidate Objects and Methods</vt:lpstr>
      <vt:lpstr>Candidate Objects and Methods</vt:lpstr>
      <vt:lpstr>Candidate Objects and Methods</vt:lpstr>
      <vt:lpstr>Implementing SimStats</vt:lpstr>
      <vt:lpstr>Implementing SimStats</vt:lpstr>
      <vt:lpstr>Implementing SimStats</vt:lpstr>
      <vt:lpstr>Implementing SimStats</vt:lpstr>
      <vt:lpstr>Implementing SimStats</vt:lpstr>
      <vt:lpstr>Implementing SimStats</vt:lpstr>
      <vt:lpstr>Implementing SimStats</vt:lpstr>
      <vt:lpstr>Implementing SimStats</vt:lpstr>
      <vt:lpstr>Implementing SimStats</vt:lpstr>
      <vt:lpstr>Implementing RBallGame</vt:lpstr>
      <vt:lpstr>Implementing RBallGame</vt:lpstr>
      <vt:lpstr>Implementing RBallGame</vt:lpstr>
      <vt:lpstr>Implementing RBallGame</vt:lpstr>
      <vt:lpstr>Implementing RBallGame</vt:lpstr>
      <vt:lpstr>Implementing RBallGame</vt:lpstr>
      <vt:lpstr>Implementing RBallGame</vt:lpstr>
      <vt:lpstr>Implementing RBallGame</vt:lpstr>
      <vt:lpstr>Implementing RBallGame</vt:lpstr>
      <vt:lpstr>Implementing RBallGame</vt:lpstr>
      <vt:lpstr>Implementing RBallGame</vt:lpstr>
      <vt:lpstr>Implementing RBallGame</vt:lpstr>
      <vt:lpstr>Implementing RBallGame</vt:lpstr>
      <vt:lpstr>Implementing RBallGame</vt:lpstr>
      <vt:lpstr>Implementing Player</vt:lpstr>
      <vt:lpstr>Implementing Player</vt:lpstr>
      <vt:lpstr>Implementing Player</vt:lpstr>
      <vt:lpstr>Implementing Player</vt:lpstr>
      <vt:lpstr>Implementing Player</vt:lpstr>
      <vt:lpstr>Case Study: Cannonball Animation</vt:lpstr>
      <vt:lpstr>Creating an Animation Window</vt:lpstr>
      <vt:lpstr>Drawing the Animation Window</vt:lpstr>
      <vt:lpstr>Drawing the Animation Window</vt:lpstr>
      <vt:lpstr>Drawing the Animation Window</vt:lpstr>
      <vt:lpstr>Creating a ShotTracker</vt:lpstr>
      <vt:lpstr>Creating a ShotTracker</vt:lpstr>
      <vt:lpstr>Creating a ShotTracker</vt:lpstr>
      <vt:lpstr>Creating a ShotTracker</vt:lpstr>
      <vt:lpstr>Creating a ShotTracker</vt:lpstr>
      <vt:lpstr>Creating an Input Dialog</vt:lpstr>
      <vt:lpstr>Creating an Input Dialog</vt:lpstr>
      <vt:lpstr>Creating an Input Dialog</vt:lpstr>
      <vt:lpstr>Creating an Input Dialog</vt:lpstr>
      <vt:lpstr>Creating an Input Dialog</vt:lpstr>
      <vt:lpstr>Creating an Input Dialog</vt:lpstr>
      <vt:lpstr>Creating an Input Dialog</vt:lpstr>
      <vt:lpstr>Creating an Input Dialog</vt:lpstr>
      <vt:lpstr>The Main Event Loop</vt:lpstr>
      <vt:lpstr>The Main Event Loop</vt:lpstr>
      <vt:lpstr>The Main Event Loop</vt:lpstr>
      <vt:lpstr>The Main Event Loop</vt:lpstr>
      <vt:lpstr>The Main Event Loop</vt:lpstr>
      <vt:lpstr>Creating a Launcher</vt:lpstr>
      <vt:lpstr>Creating a Launcher</vt:lpstr>
      <vt:lpstr>Creating a Launcher</vt:lpstr>
      <vt:lpstr>Creating a Launcher</vt:lpstr>
      <vt:lpstr>Creating a Launcher</vt:lpstr>
      <vt:lpstr>Creating a Launcher</vt:lpstr>
      <vt:lpstr>Creating a Launcher</vt:lpstr>
      <vt:lpstr>Creating a Launcher</vt:lpstr>
      <vt:lpstr>Creating a Launcher</vt:lpstr>
      <vt:lpstr>Creating a Launcher</vt:lpstr>
      <vt:lpstr>Creating a Launcher</vt:lpstr>
      <vt:lpstr>Creating a Launcher</vt:lpstr>
      <vt:lpstr>Creating a Launcher</vt:lpstr>
      <vt:lpstr>Tracking Multiple Shots</vt:lpstr>
      <vt:lpstr>Tracking Multiple Shots</vt:lpstr>
      <vt:lpstr>Tracking Multiple Shots</vt:lpstr>
      <vt:lpstr>Tracking Multiple Shots</vt:lpstr>
      <vt:lpstr>Tracking Multiple Shots</vt:lpstr>
      <vt:lpstr>Tracking Multiple Shots</vt:lpstr>
      <vt:lpstr>Creating a Launcher</vt:lpstr>
      <vt:lpstr>Creating a Launcher</vt:lpstr>
      <vt:lpstr>Creating a Launcher</vt:lpstr>
      <vt:lpstr>Creating a Launcher</vt:lpstr>
      <vt:lpstr>Creating a Launcher</vt:lpstr>
      <vt:lpstr>Creating a Launcher</vt:lpstr>
      <vt:lpstr>Final Structure</vt:lpstr>
      <vt:lpstr>Final Structure</vt:lpstr>
      <vt:lpstr>Final Structure</vt:lpstr>
      <vt:lpstr>Case Study: Dice Poker</vt:lpstr>
      <vt:lpstr>Program Specification</vt:lpstr>
      <vt:lpstr>Program Specification</vt:lpstr>
      <vt:lpstr>Program Specification</vt:lpstr>
      <vt:lpstr>Program Specification</vt:lpstr>
      <vt:lpstr>Identifying Candidate Objects</vt:lpstr>
      <vt:lpstr>Identifying Candidate Objects</vt:lpstr>
      <vt:lpstr>Identifying Candidate Objects</vt:lpstr>
      <vt:lpstr>Identifying Candidate Objects</vt:lpstr>
      <vt:lpstr>Identifying Candidate Objects</vt:lpstr>
      <vt:lpstr>Identifying Candidate Objects</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Implementing the Model</vt:lpstr>
      <vt:lpstr>A Text-Based UI</vt:lpstr>
      <vt:lpstr>A Text-Based UI</vt:lpstr>
      <vt:lpstr>A Text-Based UI</vt:lpstr>
      <vt:lpstr>A Text-Based UI</vt:lpstr>
      <vt:lpstr>A Text-Based UI</vt:lpstr>
      <vt:lpstr>A Text-Based UI</vt:lpstr>
      <vt:lpstr>A Text-Based 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Developing a GUI</vt:lpstr>
      <vt:lpstr>OO Concepts</vt:lpstr>
      <vt:lpstr>Encapsulation</vt:lpstr>
      <vt:lpstr>Encapsulation</vt:lpstr>
      <vt:lpstr>Encapsulation</vt:lpstr>
      <vt:lpstr>Polymorphism</vt:lpstr>
      <vt:lpstr>Polymorphism</vt:lpstr>
      <vt:lpstr>Polymorphism</vt:lpstr>
      <vt:lpstr>Polymorphism</vt:lpstr>
      <vt:lpstr>Polymorphism</vt:lpstr>
      <vt:lpstr>Inheritance</vt:lpstr>
      <vt:lpstr>Inheritance</vt:lpstr>
      <vt:lpstr>Inheritance</vt:lpstr>
      <vt:lpstr>Inheritance</vt:lpstr>
      <vt:lpstr>Inheritance</vt:lpstr>
      <vt:lpstr>Inheritance</vt:lpstr>
      <vt:lpstr>Inheritance</vt:lpstr>
      <vt:lpstr>Inheritance</vt:lpstr>
      <vt:lpstr>Inheritance</vt:lpstr>
      <vt:lpstr>Inheritance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 Introduction To Computer Science</dc:title>
  <dc:creator>Terry Letsche</dc:creator>
  <cp:lastModifiedBy>Arthur Belanger</cp:lastModifiedBy>
  <cp:revision>52</cp:revision>
  <dcterms:created xsi:type="dcterms:W3CDTF">2004-03-15T01:34:38Z</dcterms:created>
  <dcterms:modified xsi:type="dcterms:W3CDTF">2024-12-12T14:58:29Z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0x010100A1F079C0CF6D6042BE546F102AE38220</vt:lpwstr>
  </property>
</Properties>
</file>