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7"/>
  </p:notesMasterIdLst>
  <p:sldIdLst>
    <p:sldId id="422" r:id="rId2"/>
    <p:sldId id="620" r:id="rId3"/>
    <p:sldId id="673" r:id="rId4"/>
    <p:sldId id="674" r:id="rId5"/>
    <p:sldId id="675" r:id="rId6"/>
    <p:sldId id="676" r:id="rId7"/>
    <p:sldId id="677" r:id="rId8"/>
    <p:sldId id="678" r:id="rId9"/>
    <p:sldId id="679" r:id="rId10"/>
    <p:sldId id="680" r:id="rId11"/>
    <p:sldId id="681" r:id="rId12"/>
    <p:sldId id="682" r:id="rId13"/>
    <p:sldId id="683" r:id="rId14"/>
    <p:sldId id="684" r:id="rId15"/>
    <p:sldId id="259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DBD8CF"/>
    <a:srgbClr val="C9C8B7"/>
    <a:srgbClr val="B9B799"/>
    <a:srgbClr val="A2F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3" autoAdjust="0"/>
    <p:restoredTop sz="87465" autoAdjust="0"/>
  </p:normalViewPr>
  <p:slideViewPr>
    <p:cSldViewPr>
      <p:cViewPr varScale="1">
        <p:scale>
          <a:sx n="138" d="100"/>
          <a:sy n="138" d="100"/>
        </p:scale>
        <p:origin x="129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11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0D2F6-41A1-4FB9-8DEA-0C65FD35AB0D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1B5-E10A-485A-AB8F-213CB661A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874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788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84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970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544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030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32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921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966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58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563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47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blipFill dpi="0" rotWithShape="1">
          <a:blip r:embed="rId2">
            <a:alphaModFix amt="2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 pressure="77"/>
                    </a14:imgEffect>
                  </a14:imgLayer>
                </a14:imgProps>
              </a:ext>
            </a:extLst>
          </a:blip>
          <a:srcRect/>
          <a:tile tx="-31750" ty="-3175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单圆角矩形 6"/>
          <p:cNvSpPr/>
          <p:nvPr userDrawn="1"/>
        </p:nvSpPr>
        <p:spPr>
          <a:xfrm>
            <a:off x="-34456" y="1059582"/>
            <a:ext cx="6084168" cy="1982405"/>
          </a:xfrm>
          <a:prstGeom prst="round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460" y="1271653"/>
            <a:ext cx="5490645" cy="1558265"/>
          </a:xfrm>
        </p:spPr>
        <p:txBody>
          <a:bodyPr anchor="ctr"/>
          <a:lstStyle>
            <a:lvl1pPr algn="l">
              <a:defRPr sz="4050" b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9131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alphaModFix amt="2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 pressure="77"/>
                    </a14:imgEffect>
                  </a14:imgLayer>
                </a14:imgProps>
              </a:ext>
            </a:extLst>
          </a:blip>
          <a:srcRect/>
          <a:tile tx="-31750" ty="-3175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571472" y="589345"/>
            <a:ext cx="8143932" cy="1982405"/>
          </a:xfrm>
          <a:prstGeom prst="roundRect">
            <a:avLst>
              <a:gd name="adj" fmla="val 620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7238" y="735546"/>
            <a:ext cx="7772400" cy="1674186"/>
          </a:xfrm>
        </p:spPr>
        <p:txBody>
          <a:bodyPr anchor="t"/>
          <a:lstStyle>
            <a:lvl1pPr algn="ctr">
              <a:defRPr sz="2100" b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3038" y="2895786"/>
            <a:ext cx="6400800" cy="140415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baseline="0">
                <a:solidFill>
                  <a:schemeClr val="tx1"/>
                </a:solidFill>
                <a:latin typeface="Cambria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-36512" y="4948014"/>
            <a:ext cx="9216000" cy="21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68441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72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61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39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85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39750" y="1653779"/>
            <a:ext cx="80645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815666"/>
            <a:ext cx="7772400" cy="1021556"/>
          </a:xfrm>
        </p:spPr>
        <p:txBody>
          <a:bodyPr anchor="t"/>
          <a:lstStyle>
            <a:lvl1pPr algn="l">
              <a:defRPr sz="3000" b="1" cap="all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81540"/>
            <a:ext cx="7772400" cy="81009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  <a:latin typeface="宋体" pitchFamily="2" charset="-122"/>
                <a:ea typeface="宋体" pitchFamily="2" charset="-122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3251F-532F-4C44-9527-1319B6B379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61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图: 延期 21"/>
          <p:cNvSpPr/>
          <p:nvPr userDrawn="1"/>
        </p:nvSpPr>
        <p:spPr>
          <a:xfrm rot="16200000">
            <a:off x="4420251" y="419751"/>
            <a:ext cx="303498" cy="9144000"/>
          </a:xfrm>
          <a:prstGeom prst="flowChartDelay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20" name="矩形 19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504" y="105708"/>
            <a:ext cx="6817128" cy="4138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7504" y="845073"/>
            <a:ext cx="8784976" cy="3940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7504" y="4948014"/>
            <a:ext cx="2026096" cy="189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新宋体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12160" y="4925087"/>
            <a:ext cx="2895600" cy="195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pic>
        <p:nvPicPr>
          <p:cNvPr id="1026" name="Picture 2" descr="C:\Users\Administrator\Desktop\REINS.png"/>
          <p:cNvPicPr>
            <a:picLocks noChangeAspect="1" noChangeArrowheads="1"/>
          </p:cNvPicPr>
          <p:nvPr userDrawn="1"/>
        </p:nvPicPr>
        <p:blipFill>
          <a:blip r:embed="rId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56257"/>
            <a:ext cx="1691680" cy="355253"/>
          </a:xfrm>
          <a:prstGeom prst="rect">
            <a:avLst/>
          </a:prstGeom>
          <a:noFill/>
          <a:ln w="9525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 userDrawn="1"/>
        </p:nvSpPr>
        <p:spPr>
          <a:xfrm>
            <a:off x="6876256" y="400404"/>
            <a:ext cx="2232248" cy="19620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675" dirty="0" err="1">
                <a:solidFill>
                  <a:schemeClr val="bg1"/>
                </a:solidFill>
                <a:effectLst/>
                <a:latin typeface="Cambria" pitchFamily="18" charset="0"/>
              </a:rPr>
              <a:t>REliable</a:t>
            </a:r>
            <a:r>
              <a:rPr lang="en-US" altLang="zh-CN" sz="675" dirty="0">
                <a:solidFill>
                  <a:schemeClr val="bg1"/>
                </a:solidFill>
                <a:effectLst/>
                <a:latin typeface="Cambria" pitchFamily="18" charset="0"/>
              </a:rPr>
              <a:t>, </a:t>
            </a:r>
            <a:r>
              <a:rPr lang="en-US" altLang="zh-CN" sz="675" dirty="0" err="1">
                <a:solidFill>
                  <a:schemeClr val="bg1"/>
                </a:solidFill>
                <a:effectLst/>
                <a:latin typeface="Cambria" pitchFamily="18" charset="0"/>
              </a:rPr>
              <a:t>INtelligent</a:t>
            </a:r>
            <a:r>
              <a:rPr lang="en-US" altLang="zh-CN" sz="675" baseline="0" dirty="0">
                <a:solidFill>
                  <a:schemeClr val="bg1"/>
                </a:solidFill>
                <a:effectLst/>
                <a:latin typeface="Cambria" pitchFamily="18" charset="0"/>
              </a:rPr>
              <a:t> &amp; Scalable Systems</a:t>
            </a:r>
            <a:endParaRPr lang="zh-CN" altLang="en-US" sz="675" dirty="0">
              <a:solidFill>
                <a:schemeClr val="bg1"/>
              </a:solidFill>
              <a:effectLst/>
              <a:latin typeface="Cambria" pitchFamily="18" charset="0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6191250" y="575073"/>
            <a:ext cx="29527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600" dirty="0">
                <a:latin typeface="微软雅黑" pitchFamily="34" charset="-122"/>
                <a:ea typeface="微软雅黑" pitchFamily="34" charset="-122"/>
              </a:rPr>
              <a:t>                               </a:t>
            </a:r>
            <a:endParaRPr lang="zh-CN" altLang="en-US" sz="600" dirty="0">
              <a:solidFill>
                <a:schemeClr val="bg1"/>
              </a:solidFill>
              <a:effectLst/>
              <a:latin typeface="Cambria" pitchFamily="18" charset="0"/>
            </a:endParaRPr>
          </a:p>
        </p:txBody>
      </p:sp>
      <p:sp>
        <p:nvSpPr>
          <p:cNvPr id="32" name="矩形 31"/>
          <p:cNvSpPr/>
          <p:nvPr userDrawn="1"/>
        </p:nvSpPr>
        <p:spPr>
          <a:xfrm>
            <a:off x="4643438" y="575073"/>
            <a:ext cx="16192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 userDrawn="1"/>
        </p:nvSpPr>
        <p:spPr>
          <a:xfrm>
            <a:off x="3286125" y="575073"/>
            <a:ext cx="14033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 userDrawn="1"/>
        </p:nvSpPr>
        <p:spPr>
          <a:xfrm>
            <a:off x="2143125" y="575073"/>
            <a:ext cx="11874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1214438" y="575073"/>
            <a:ext cx="9715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500063" y="575073"/>
            <a:ext cx="7556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0" y="573882"/>
            <a:ext cx="539750" cy="1083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067944" y="4894009"/>
            <a:ext cx="1008112" cy="23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 baseline="0">
                <a:solidFill>
                  <a:schemeClr val="bg1"/>
                </a:solidFill>
                <a:latin typeface="Tahoma" pitchFamily="34" charset="0"/>
                <a:ea typeface="微软雅黑" pitchFamily="34" charset="-122"/>
              </a:defRPr>
            </a:lvl1pPr>
          </a:lstStyle>
          <a:p>
            <a:fld id="{CB818ED7-1FAF-4BEC-A906-EB6564C334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22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8" r:id="rId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685800" rtl="0" eaLnBrk="1" latinLnBrk="0" hangingPunct="1">
        <a:spcBef>
          <a:spcPct val="0"/>
        </a:spcBef>
        <a:buNone/>
        <a:defRPr sz="2400" b="0" kern="1200" baseline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ahoma" pitchFamily="34" charset="0"/>
          <a:ea typeface="微软雅黑" pitchFamily="34" charset="-122"/>
          <a:cs typeface="Tahoma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/>
          </a:solidFill>
          <a:latin typeface="Cambria" pitchFamily="18" charset="0"/>
          <a:ea typeface="新宋体" pitchFamily="49" charset="-122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 baseline="0">
          <a:solidFill>
            <a:schemeClr val="tx1"/>
          </a:solidFill>
          <a:latin typeface="Cambria" pitchFamily="18" charset="0"/>
          <a:ea typeface="新宋体" pitchFamily="49" charset="-122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350" kern="1200" baseline="0">
          <a:solidFill>
            <a:schemeClr val="tx1"/>
          </a:solidFill>
          <a:latin typeface="Cambria" pitchFamily="18" charset="0"/>
          <a:ea typeface="新宋体" pitchFamily="49" charset="-122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200" kern="1200" baseline="0">
          <a:solidFill>
            <a:schemeClr val="tx1"/>
          </a:solidFill>
          <a:latin typeface="Cambria" pitchFamily="18" charset="0"/>
          <a:ea typeface="新宋体" pitchFamily="49" charset="-122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200" kern="1200" baseline="0">
          <a:solidFill>
            <a:schemeClr val="tx1"/>
          </a:solidFill>
          <a:latin typeface="Cambria" pitchFamily="18" charset="0"/>
          <a:ea typeface="新宋体" pitchFamily="49" charset="-122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chen-hp@sjtu.edu.cn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oyan/reactbook" TargetMode="External"/><Relationship Id="rId7" Type="http://schemas.openxmlformats.org/officeDocument/2006/relationships/image" Target="../media/image4.tiff"/><Relationship Id="rId2" Type="http://schemas.openxmlformats.org/officeDocument/2006/relationships/hyperlink" Target="https://github.com/facebook/react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cnblogs.com/fundebug/p/6904753.html" TargetMode="External"/><Relationship Id="rId5" Type="http://schemas.openxmlformats.org/officeDocument/2006/relationships/hyperlink" Target="https://hackernoon.com/javascript-arrow-functions-for-beginners-926947fc0cdc" TargetMode="External"/><Relationship Id="rId4" Type="http://schemas.openxmlformats.org/officeDocument/2006/relationships/hyperlink" Target="https://blog.csdn.net/huanghanqian/article/details/8054810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684735" y="1815704"/>
            <a:ext cx="5829300" cy="1021556"/>
          </a:xfrm>
        </p:spPr>
        <p:txBody>
          <a:bodyPr/>
          <a:lstStyle/>
          <a:p>
            <a:pPr>
              <a:defRPr/>
            </a:pPr>
            <a:r>
              <a:rPr lang="zh-CN" altLang="en-US" sz="2700" dirty="0">
                <a:solidFill>
                  <a:schemeClr val="tx1"/>
                </a:solidFill>
              </a:rPr>
              <a:t>第</a:t>
            </a:r>
            <a:r>
              <a:rPr lang="en-US" altLang="zh-Hans" sz="2700" dirty="0">
                <a:solidFill>
                  <a:schemeClr val="tx1"/>
                </a:solidFill>
              </a:rPr>
              <a:t>4</a:t>
            </a:r>
            <a:r>
              <a:rPr lang="zh-CN" altLang="en-US" sz="2700" dirty="0">
                <a:solidFill>
                  <a:schemeClr val="tx1"/>
                </a:solidFill>
              </a:rPr>
              <a:t>课</a:t>
            </a:r>
            <a:br>
              <a:rPr lang="en-US" altLang="zh-CN" sz="2700" dirty="0">
                <a:solidFill>
                  <a:schemeClr val="tx1"/>
                </a:solidFill>
              </a:rPr>
            </a:br>
            <a:r>
              <a:rPr lang="en-US" altLang="zh-CN" sz="3300" dirty="0">
                <a:solidFill>
                  <a:schemeClr val="tx1"/>
                </a:solidFill>
              </a:rPr>
              <a:t>Web</a:t>
            </a:r>
            <a:r>
              <a:rPr lang="zh-CN" altLang="en-US" sz="3300" dirty="0">
                <a:solidFill>
                  <a:schemeClr val="tx1"/>
                </a:solidFill>
              </a:rPr>
              <a:t>前端</a:t>
            </a:r>
            <a:r>
              <a:rPr lang="en-US" altLang="zh-CN" sz="3300" dirty="0">
                <a:solidFill>
                  <a:schemeClr val="tx1"/>
                </a:solidFill>
              </a:rPr>
              <a:t>-</a:t>
            </a:r>
            <a:r>
              <a:rPr lang="en-US" altLang="zh-Hans" sz="3300" dirty="0">
                <a:solidFill>
                  <a:schemeClr val="tx1"/>
                </a:solidFill>
              </a:rPr>
              <a:t>react</a:t>
            </a:r>
            <a:r>
              <a:rPr lang="zh-CN" altLang="en-US" sz="3300" dirty="0">
                <a:solidFill>
                  <a:schemeClr val="tx1"/>
                </a:solidFill>
              </a:rPr>
              <a:t>实例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684735" y="681038"/>
            <a:ext cx="5829300" cy="810816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tx1"/>
                </a:solidFill>
                <a:latin typeface="Vijaya" pitchFamily="34" charset="0"/>
                <a:cs typeface="Vijaya" pitchFamily="34" charset="0"/>
              </a:rPr>
              <a:t>互联网应用开发技术</a:t>
            </a:r>
            <a:endParaRPr lang="en-US" altLang="zh-CN" b="1" dirty="0">
              <a:solidFill>
                <a:schemeClr val="tx1"/>
              </a:solidFill>
              <a:latin typeface="Vijaya" pitchFamily="34" charset="0"/>
              <a:cs typeface="Vijaya" pitchFamily="34" charset="0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/>
                </a:solidFill>
                <a:latin typeface="Vijaya" pitchFamily="34" charset="0"/>
                <a:cs typeface="Vijaya" pitchFamily="34" charset="0"/>
              </a:rPr>
              <a:t>Web</a:t>
            </a:r>
            <a:r>
              <a:rPr lang="zh-CN" altLang="en-US" b="1" dirty="0">
                <a:solidFill>
                  <a:schemeClr val="tx1"/>
                </a:solidFill>
                <a:latin typeface="Vijaya" pitchFamily="34" charset="0"/>
                <a:cs typeface="Vijaya" pitchFamily="34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Vijaya" pitchFamily="34" charset="0"/>
                <a:cs typeface="Vijaya" pitchFamily="34" charset="0"/>
              </a:rPr>
              <a:t>Application</a:t>
            </a:r>
            <a:r>
              <a:rPr lang="zh-CN" altLang="en-US" b="1" dirty="0">
                <a:solidFill>
                  <a:schemeClr val="tx1"/>
                </a:solidFill>
                <a:latin typeface="Vijaya" pitchFamily="34" charset="0"/>
                <a:cs typeface="Vijaya" pitchFamily="34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Vijaya" pitchFamily="34" charset="0"/>
                <a:cs typeface="Vijaya" pitchFamily="34" charset="0"/>
              </a:rPr>
              <a:t>Development</a:t>
            </a:r>
            <a:endParaRPr lang="zh-CN" altLang="en-US" b="1" dirty="0">
              <a:solidFill>
                <a:schemeClr val="tx1"/>
              </a:solidFill>
              <a:latin typeface="Vijaya" pitchFamily="34" charset="0"/>
              <a:cs typeface="Vijaya" pitchFamily="34" charset="0"/>
            </a:endParaRPr>
          </a:p>
        </p:txBody>
      </p:sp>
      <p:sp>
        <p:nvSpPr>
          <p:cNvPr id="13316" name="标题 3"/>
          <p:cNvSpPr txBox="1">
            <a:spLocks/>
          </p:cNvSpPr>
          <p:nvPr/>
        </p:nvSpPr>
        <p:spPr bwMode="auto">
          <a:xfrm>
            <a:off x="1684735" y="2900363"/>
            <a:ext cx="5829300" cy="102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5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Episode </a:t>
            </a:r>
            <a:r>
              <a:rPr lang="en-US" altLang="zh-Hans" sz="15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Four</a:t>
            </a:r>
            <a:br>
              <a:rPr lang="en-US" altLang="zh-CN" sz="15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</a:br>
            <a:r>
              <a:rPr lang="en-US" altLang="zh-Hans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React</a:t>
            </a:r>
            <a:r>
              <a:rPr lang="zh-CN" altLang="en-US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Samples</a:t>
            </a:r>
          </a:p>
          <a:p>
            <a:endParaRPr lang="en-US" altLang="zh-CN" sz="24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陈昊鹏</a:t>
            </a:r>
            <a:endParaRPr lang="en-US" altLang="zh-CN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b="1" dirty="0">
                <a:latin typeface="Times New Roman" pitchFamily="18" charset="0"/>
                <a:ea typeface="黑体" pitchFamily="49" charset="-122"/>
                <a:cs typeface="Times New Roman" pitchFamily="18" charset="0"/>
                <a:hlinkClick r:id="rId2"/>
              </a:rPr>
              <a:t>chen-hp@sjtu.edu.cn</a:t>
            </a:r>
            <a:r>
              <a:rPr lang="zh-CN" altLang="en-US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endParaRPr lang="zh-CN" altLang="en-US" sz="24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030" y="2900363"/>
            <a:ext cx="3041852" cy="177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17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F470A-D58A-0A4D-B8F3-1B3E4E48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An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Complex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Example</a:t>
            </a:r>
            <a:endParaRPr kumimoji="1" lang="zh-CN" alt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AEF332B0-A447-9A43-A016-9D53AE8F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903A2B-2B47-AF43-A8D2-93CD17F8B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628" y="845073"/>
            <a:ext cx="6858762" cy="3940924"/>
          </a:xfrm>
        </p:spPr>
        <p:txBody>
          <a:bodyPr>
            <a:normAutofit lnSpcReduction="10000"/>
          </a:bodyPr>
          <a:lstStyle/>
          <a:p>
            <a:pPr marL="300038" lvl="1" indent="0">
              <a:buNone/>
            </a:pPr>
            <a:r>
              <a:rPr lang="en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showEditor</a:t>
            </a: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(e) =&gt; {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this.setState</a:t>
            </a: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edit: {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row: </a:t>
            </a:r>
            <a:r>
              <a:rPr lang="en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e.target.dataset.row</a:t>
            </a: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10),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cell: </a:t>
            </a:r>
            <a:r>
              <a:rPr lang="en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e.target.cellIndex</a:t>
            </a: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 = (e) =&gt; {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e.preventDefault</a:t>
            </a: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let input = </a:t>
            </a:r>
            <a:r>
              <a:rPr lang="en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e.target.firstChild</a:t>
            </a: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let data = </a:t>
            </a:r>
            <a:r>
              <a:rPr lang="en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this.state.data.slice</a:t>
            </a: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data[</a:t>
            </a:r>
            <a:r>
              <a:rPr lang="en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this.state.edit.row</a:t>
            </a: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this.state.edit.cell</a:t>
            </a: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input.value</a:t>
            </a: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this.setState</a:t>
            </a: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edit: null,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data: data,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zh-CN" altLang="en-US" sz="135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16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F470A-D58A-0A4D-B8F3-1B3E4E48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An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Complex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Example</a:t>
            </a:r>
            <a:endParaRPr kumimoji="1" lang="zh-CN" alt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AEF332B0-A447-9A43-A016-9D53AE8F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903A2B-2B47-AF43-A8D2-93CD17F8B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0038" lvl="1" indent="0">
              <a:buNone/>
            </a:pPr>
            <a:r>
              <a:rPr lang="en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toggleSearch</a:t>
            </a: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() =&gt; {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this.state.search</a:t>
            </a: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this.setState</a:t>
            </a: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data: </a:t>
            </a:r>
            <a:r>
              <a:rPr lang="en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this.preSearchData</a:t>
            </a: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search: false,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this.preSearchData</a:t>
            </a: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else {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this.preSearchData</a:t>
            </a: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this.state.data</a:t>
            </a: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this.setState</a:t>
            </a: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search: true,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zh-CN" altLang="en-US" sz="135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07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F470A-D58A-0A4D-B8F3-1B3E4E48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An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Complex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Example</a:t>
            </a:r>
            <a:endParaRPr kumimoji="1" lang="zh-CN" alt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AEF332B0-A447-9A43-A016-9D53AE8F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903A2B-2B47-AF43-A8D2-93CD17F8B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00038" lvl="1" indent="0">
              <a:buNone/>
            </a:pP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 = (e) =&gt; {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let needle = 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e.target.value.toLowerCase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(!needle) {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this.setState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({data: 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this.preSearchData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let 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e.target.dataset.idx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let 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searchdata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this.preSearchData.filter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(function (row) {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row[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toLowerCase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(needle) &gt; -1;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this.setState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({data: 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searchdata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300038" lvl="1" indent="0">
              <a:buNone/>
            </a:pPr>
            <a:endParaRPr lang="en" altLang="zh-CN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buNone/>
            </a:pP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renderSearch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() =&gt;  {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(!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this.state.search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null;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(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&lt;tr 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onChange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={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this.search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}&gt;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{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this.props.headers.map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(function (ignore, 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return &lt;td key={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}&gt;&lt;input type="text" data-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={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}/&gt;&lt;/td&gt;;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})}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&lt;/tr&gt;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);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zh-CN" altLang="en-US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32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F470A-D58A-0A4D-B8F3-1B3E4E48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An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Complex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Example</a:t>
            </a:r>
            <a:endParaRPr kumimoji="1" lang="zh-CN" alt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AEF332B0-A447-9A43-A016-9D53AE8F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903A2B-2B47-AF43-A8D2-93CD17F8B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628" y="845073"/>
            <a:ext cx="6777372" cy="3940924"/>
          </a:xfrm>
        </p:spPr>
        <p:txBody>
          <a:bodyPr>
            <a:normAutofit lnSpcReduction="10000"/>
          </a:bodyPr>
          <a:lstStyle/>
          <a:p>
            <a:pPr marL="300038" lvl="1" indent="0">
              <a:buNone/>
            </a:pP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download(format, </a:t>
            </a:r>
            <a:r>
              <a:rPr lang="en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</a:t>
            </a: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let contents = format === 'json'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? </a:t>
            </a:r>
            <a:r>
              <a:rPr lang="en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JSON.stringify</a:t>
            </a: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this.state.data</a:t>
            </a: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: </a:t>
            </a:r>
            <a:r>
              <a:rPr lang="en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this.state.data.reduce</a:t>
            </a: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(function (result, row) {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return result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+ </a:t>
            </a:r>
            <a:r>
              <a:rPr lang="en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row.reduce</a:t>
            </a: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(function (</a:t>
            </a:r>
            <a:r>
              <a:rPr lang="en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rowresult</a:t>
            </a: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cell, </a:t>
            </a:r>
            <a:r>
              <a:rPr lang="en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return </a:t>
            </a:r>
            <a:r>
              <a:rPr lang="en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rowresult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+ '"'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+ </a:t>
            </a:r>
            <a:r>
              <a:rPr lang="en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cell.replace</a:t>
            </a: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(/"/g, '""')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+ '"'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+ (</a:t>
            </a:r>
            <a:r>
              <a:rPr lang="en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row.length</a:t>
            </a: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 ? ',' : '');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}, '')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+ "\n";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}, '');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let URL = </a:t>
            </a:r>
            <a:r>
              <a:rPr lang="en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window.URL</a:t>
            </a: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|| </a:t>
            </a:r>
            <a:r>
              <a:rPr lang="en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window.webkitURL</a:t>
            </a: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let blob = new Blob([contents], {type: 'text/' + format});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ev.target.href</a:t>
            </a: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URL.createObjectURL</a:t>
            </a: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(blob);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ev.target.download</a:t>
            </a: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'data.' + format;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zh-CN" altLang="en-US" sz="135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43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F470A-D58A-0A4D-B8F3-1B3E4E48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An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Complex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Example</a:t>
            </a:r>
            <a:endParaRPr kumimoji="1" lang="zh-CN" alt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AEF332B0-A447-9A43-A016-9D53AE8F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903A2B-2B47-AF43-A8D2-93CD17F8B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00038" lvl="1" indent="0">
              <a:buNone/>
            </a:pP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Excel.propTypes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headers: 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PropTypes.arrayOf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PropTypes.string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),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initialData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PropTypes.arrayOf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PropTypes.arrayOf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PropTypes.string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)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),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App() {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(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ReactDOM.render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React.createElement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(Excel, {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headers: headers,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initialData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data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}),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("root")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)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);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buNone/>
            </a:pPr>
            <a:endParaRPr lang="en" altLang="zh-CN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buNone/>
            </a:pP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default App;</a:t>
            </a:r>
            <a:endParaRPr lang="zh-CN" altLang="en-US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69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1670" y="3327834"/>
            <a:ext cx="351039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Thank You!</a:t>
            </a:r>
            <a:endParaRPr lang="zh-CN" altLang="en-US" sz="45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108" y="489226"/>
            <a:ext cx="1848521" cy="517586"/>
          </a:xfrm>
          <a:prstGeom prst="rect">
            <a:avLst/>
          </a:prstGeom>
        </p:spPr>
      </p:pic>
      <p:sp>
        <p:nvSpPr>
          <p:cNvPr id="5" name="文本占位符 4"/>
          <p:cNvSpPr txBox="1">
            <a:spLocks/>
          </p:cNvSpPr>
          <p:nvPr/>
        </p:nvSpPr>
        <p:spPr>
          <a:xfrm>
            <a:off x="1677725" y="1086446"/>
            <a:ext cx="5829300" cy="8108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100" b="1" dirty="0">
                <a:solidFill>
                  <a:schemeClr val="bg1"/>
                </a:solidFill>
                <a:latin typeface="Vijaya" pitchFamily="34" charset="0"/>
                <a:cs typeface="Vijaya" pitchFamily="34" charset="0"/>
              </a:rPr>
              <a:t>Web</a:t>
            </a:r>
            <a:r>
              <a:rPr lang="zh-CN" altLang="en-US" sz="2100" b="1" dirty="0">
                <a:solidFill>
                  <a:schemeClr val="bg1"/>
                </a:solidFill>
                <a:latin typeface="Vijaya" pitchFamily="34" charset="0"/>
                <a:cs typeface="Vijaya" pitchFamily="34" charset="0"/>
              </a:rPr>
              <a:t>开发技术</a:t>
            </a:r>
            <a:endParaRPr lang="en-US" altLang="zh-CN" sz="2100" b="1" dirty="0">
              <a:solidFill>
                <a:schemeClr val="bg1"/>
              </a:solidFill>
              <a:latin typeface="Vijaya" pitchFamily="34" charset="0"/>
              <a:cs typeface="Vijaya" pitchFamily="34" charset="0"/>
            </a:endParaRPr>
          </a:p>
          <a:p>
            <a:pPr>
              <a:defRPr/>
            </a:pPr>
            <a:r>
              <a:rPr lang="en-US" altLang="zh-CN" sz="2100" b="1" dirty="0">
                <a:solidFill>
                  <a:schemeClr val="bg1"/>
                </a:solidFill>
                <a:latin typeface="Vijaya" pitchFamily="34" charset="0"/>
                <a:cs typeface="Vijaya" pitchFamily="34" charset="0"/>
              </a:rPr>
              <a:t>Web</a:t>
            </a:r>
            <a:r>
              <a:rPr lang="zh-CN" altLang="en-US" sz="2100" b="1" dirty="0">
                <a:solidFill>
                  <a:schemeClr val="bg1"/>
                </a:solidFill>
                <a:latin typeface="Vijaya" pitchFamily="34" charset="0"/>
                <a:cs typeface="Vijaya" pitchFamily="34" charset="0"/>
              </a:rPr>
              <a:t> </a:t>
            </a:r>
            <a:r>
              <a:rPr lang="en-US" altLang="zh-CN" sz="2100" b="1" dirty="0">
                <a:solidFill>
                  <a:schemeClr val="bg1"/>
                </a:solidFill>
                <a:latin typeface="Vijaya" pitchFamily="34" charset="0"/>
                <a:cs typeface="Vijaya" pitchFamily="34" charset="0"/>
              </a:rPr>
              <a:t>Application</a:t>
            </a:r>
            <a:r>
              <a:rPr lang="zh-CN" altLang="en-US" sz="2100" b="1" dirty="0">
                <a:solidFill>
                  <a:schemeClr val="bg1"/>
                </a:solidFill>
                <a:latin typeface="Vijaya" pitchFamily="34" charset="0"/>
                <a:cs typeface="Vijaya" pitchFamily="34" charset="0"/>
              </a:rPr>
              <a:t> </a:t>
            </a:r>
            <a:r>
              <a:rPr lang="en-US" altLang="zh-CN" sz="2100" b="1" dirty="0">
                <a:solidFill>
                  <a:schemeClr val="bg1"/>
                </a:solidFill>
                <a:latin typeface="Vijaya" pitchFamily="34" charset="0"/>
                <a:cs typeface="Vijaya" pitchFamily="34" charset="0"/>
              </a:rPr>
              <a:t>Development</a:t>
            </a:r>
            <a:endParaRPr lang="zh-CN" altLang="en-US" sz="2100" b="1" dirty="0">
              <a:solidFill>
                <a:schemeClr val="bg1"/>
              </a:solidFill>
              <a:latin typeface="Vijaya" pitchFamily="34" charset="0"/>
              <a:cs typeface="Vijay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03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ACEB4-13E9-7F4F-A85E-B4E9E2C4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React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159C75-BCFD-3B41-BEC6-30BFD8A5A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Hans" dirty="0"/>
              <a:t>Download</a:t>
            </a:r>
          </a:p>
          <a:p>
            <a:pPr lvl="1"/>
            <a:r>
              <a:rPr kumimoji="1" lang="en-US" altLang="zh-CN" dirty="0">
                <a:hlinkClick r:id="rId2"/>
              </a:rPr>
              <a:t>https://github.com/facebook/react/</a:t>
            </a:r>
            <a:r>
              <a:rPr kumimoji="1" lang="zh-Hans" altLang="en-US" dirty="0"/>
              <a:t> </a:t>
            </a:r>
            <a:endParaRPr kumimoji="1" lang="en-US" altLang="zh-Hans" dirty="0"/>
          </a:p>
          <a:p>
            <a:pPr lvl="1"/>
            <a:endParaRPr kumimoji="1" lang="en-US" altLang="zh-CN" dirty="0"/>
          </a:p>
          <a:p>
            <a:r>
              <a:rPr kumimoji="1" lang="en-US" altLang="zh-Hans" dirty="0"/>
              <a:t>Reference</a:t>
            </a:r>
          </a:p>
          <a:p>
            <a:pPr lvl="1"/>
            <a:r>
              <a:rPr kumimoji="1" lang="en-US" altLang="zh-Hans" dirty="0"/>
              <a:t>React</a:t>
            </a:r>
            <a:r>
              <a:rPr kumimoji="1" lang="zh-Hans" altLang="en-US" dirty="0"/>
              <a:t>快速上手开发</a:t>
            </a:r>
            <a:endParaRPr kumimoji="1" lang="en-US" altLang="zh-Hans" dirty="0"/>
          </a:p>
          <a:p>
            <a:pPr lvl="1"/>
            <a:r>
              <a:rPr kumimoji="1" lang="en-US" altLang="zh-CN" dirty="0">
                <a:hlinkClick r:id="rId3"/>
              </a:rPr>
              <a:t>https://github.com/stoyan/reactbook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lang="en-US" altLang="zh-CN" dirty="0"/>
              <a:t>R</a:t>
            </a:r>
            <a:r>
              <a:rPr lang="en" altLang="zh-CN" dirty="0" err="1"/>
              <a:t>eact</a:t>
            </a:r>
            <a:r>
              <a:rPr lang="zh-CN" altLang="en-US" dirty="0"/>
              <a:t>报错 </a:t>
            </a:r>
            <a:r>
              <a:rPr lang="en" altLang="zh-CN" dirty="0" err="1"/>
              <a:t>TypeError</a:t>
            </a:r>
            <a:r>
              <a:rPr lang="en" altLang="zh-CN" dirty="0"/>
              <a:t>: Cannot read property '</a:t>
            </a:r>
            <a:r>
              <a:rPr lang="en" altLang="zh-CN" dirty="0" err="1"/>
              <a:t>setState</a:t>
            </a:r>
            <a:r>
              <a:rPr lang="en" altLang="zh-CN" dirty="0"/>
              <a:t>' of undefined</a:t>
            </a:r>
          </a:p>
          <a:p>
            <a:pPr lvl="1"/>
            <a:r>
              <a:rPr kumimoji="1" lang="en" altLang="zh-Hans" dirty="0">
                <a:hlinkClick r:id="rId4"/>
              </a:rPr>
              <a:t>https://blog.csdn.net/huanghanqian/article/details/80548100</a:t>
            </a:r>
            <a:endParaRPr kumimoji="1" lang="en" altLang="zh-Hans" dirty="0"/>
          </a:p>
          <a:p>
            <a:pPr lvl="1"/>
            <a:r>
              <a:rPr lang="en" altLang="zh-CN" dirty="0"/>
              <a:t>JavaScript: Arrow Functions for Beginners</a:t>
            </a:r>
          </a:p>
          <a:p>
            <a:pPr lvl="1"/>
            <a:r>
              <a:rPr kumimoji="1" lang="en" altLang="zh-CN" dirty="0">
                <a:hlinkClick r:id="rId5"/>
              </a:rPr>
              <a:t>https://hackernoon.com/javascript-arrow-functions-for-beginners-926947fc0cdc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lang="en" altLang="zh-CN" dirty="0"/>
              <a:t>JavaScript</a:t>
            </a:r>
            <a:r>
              <a:rPr lang="zh-CN" altLang="en-US" dirty="0"/>
              <a:t>初学者必看“箭头函数”</a:t>
            </a:r>
          </a:p>
          <a:p>
            <a:pPr lvl="1"/>
            <a:r>
              <a:rPr kumimoji="1" lang="en" altLang="zh-CN" dirty="0">
                <a:hlinkClick r:id="rId6"/>
              </a:rPr>
              <a:t>https://www.cnblogs.com/fundebug/p/6904753.html</a:t>
            </a:r>
            <a:r>
              <a:rPr kumimoji="1" lang="zh-CN" altLang="en-US" sz="1425" b="1" dirty="0"/>
              <a:t> </a:t>
            </a:r>
            <a:r>
              <a:rPr kumimoji="1" lang="zh-CN" altLang="en-US" dirty="0"/>
              <a:t> </a:t>
            </a:r>
            <a:r>
              <a:rPr kumimoji="1" lang="zh-Hans" altLang="en-US" dirty="0"/>
              <a:t> </a:t>
            </a:r>
            <a:r>
              <a:rPr kumimoji="1" lang="zh-CN" altLang="en-US" dirty="0"/>
              <a:t> </a:t>
            </a:r>
            <a:endParaRPr kumimoji="1" lang="en-US" altLang="zh-Han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2DDEE8AC-F7D6-964B-A33B-83953C4B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E42687-C858-4A4D-8C23-966AB2F35E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6096" y="845073"/>
            <a:ext cx="1614464" cy="210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6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F470A-D58A-0A4D-B8F3-1B3E4E48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An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Complex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Example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DFF6A92-D2F5-C346-9C0E-11F9F555E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541" y="1275606"/>
            <a:ext cx="6588919" cy="2695101"/>
          </a:xfrm>
          <a:prstGeom prst="rect">
            <a:avLst/>
          </a:prstGeom>
        </p:spPr>
      </p:pic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AEF332B0-A447-9A43-A016-9D53AE8F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619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396248A-1054-A84F-BFD4-76B6DEF11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197616"/>
            <a:ext cx="6858000" cy="301069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94F470A-D58A-0A4D-B8F3-1B3E4E48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An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Complex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Example</a:t>
            </a:r>
            <a:endParaRPr kumimoji="1" lang="zh-CN" alt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AEF332B0-A447-9A43-A016-9D53AE8F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554C0D-D45D-8841-8BFE-1BDD3B63A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461" y="1039046"/>
            <a:ext cx="2164539" cy="332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6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F470A-D58A-0A4D-B8F3-1B3E4E48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An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Complex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Example</a:t>
            </a:r>
            <a:endParaRPr kumimoji="1" lang="zh-CN" alt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AEF332B0-A447-9A43-A016-9D53AE8F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903A2B-2B47-AF43-A8D2-93CD17F8B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681541"/>
            <a:ext cx="8136904" cy="4446641"/>
          </a:xfrm>
        </p:spPr>
        <p:txBody>
          <a:bodyPr>
            <a:normAutofit/>
          </a:bodyPr>
          <a:lstStyle/>
          <a:p>
            <a:pPr marL="214313"/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App.js</a:t>
            </a:r>
            <a:endParaRPr lang="en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buNone/>
            </a:pPr>
            <a: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React from 'react';</a:t>
            </a:r>
            <a:b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" altLang="zh-CN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ReactDOM</a:t>
            </a:r>
            <a: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from 'react-</a:t>
            </a:r>
            <a:r>
              <a:rPr lang="en" altLang="zh-CN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</a:t>
            </a:r>
            <a: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b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" altLang="zh-CN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PropTypes</a:t>
            </a:r>
            <a: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from 'prop-types';</a:t>
            </a:r>
            <a:b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'./</a:t>
            </a:r>
            <a:r>
              <a:rPr lang="en" altLang="zh-CN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Book.css</a:t>
            </a:r>
            <a: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pPr marL="300038" lvl="1" indent="0">
              <a:buNone/>
            </a:pPr>
            <a:endParaRPr lang="en" altLang="zh-CN" sz="1400" dirty="0"/>
          </a:p>
          <a:p>
            <a:pPr marL="300038" lvl="1" indent="0">
              <a:buNone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headers = ["Book", "Author", "Language", "Published", "Sales"];</a:t>
            </a:r>
          </a:p>
          <a:p>
            <a:pPr marL="300038" lvl="1" indent="0">
              <a:buNone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data = [</a:t>
            </a:r>
          </a:p>
          <a:p>
            <a:pPr marL="300038" lvl="1" indent="0">
              <a:buNone/>
            </a:pP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["The Lord of the Rings", "J. R. R. Tolkien", "English", "1954-1955", "150 million"], </a:t>
            </a:r>
          </a:p>
          <a:p>
            <a:pPr marL="300038" lvl="1" indent="0">
              <a:buNone/>
            </a:pP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["Le Petit Prince (The Little Prince)", "Antoine de Saint-</a:t>
            </a:r>
            <a:r>
              <a:rPr lang="en-US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Exupéry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"French", "1943", "140 million"],      </a:t>
            </a:r>
          </a:p>
          <a:p>
            <a:pPr marL="300038" lvl="1" indent="0">
              <a:buNone/>
            </a:pP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["Harry Potter and the Philosopher's Stone", "J. K. Rowling", "English", "1997", "107 million"], </a:t>
            </a:r>
          </a:p>
          <a:p>
            <a:pPr marL="300038" lvl="1" indent="0">
              <a:buNone/>
            </a:pP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["And Then There Were None", "Agatha Christie", "English", "1939", "100 million"],    </a:t>
            </a:r>
          </a:p>
          <a:p>
            <a:pPr marL="300038" lvl="1" indent="0">
              <a:buNone/>
            </a:pP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["Dream of the Red Chamber", "Cao </a:t>
            </a:r>
            <a:r>
              <a:rPr lang="en-US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Xueqin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"Chinese", "1754-1791", "100 million"],     </a:t>
            </a:r>
          </a:p>
          <a:p>
            <a:pPr marL="300038" lvl="1" indent="0">
              <a:buNone/>
            </a:pP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["The Hobbit", "J. R. R. Tolkien", "English", "1937", "100 million"],      </a:t>
            </a:r>
          </a:p>
          <a:p>
            <a:pPr marL="300038" lvl="1" indent="0">
              <a:buNone/>
            </a:pP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["She: A History of Adventure", "H. Rider Haggard", "English", "1887", "100 million"],</a:t>
            </a:r>
          </a:p>
          <a:p>
            <a:pPr marL="300038" lvl="1" indent="0">
              <a:buNone/>
            </a:pP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</a:p>
          <a:p>
            <a:pPr marL="300038" lvl="1" indent="0">
              <a:buNone/>
            </a:pPr>
            <a:endParaRPr lang="en-US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83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F470A-D58A-0A4D-B8F3-1B3E4E48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An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Complex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Example</a:t>
            </a:r>
            <a:endParaRPr kumimoji="1" lang="zh-CN" alt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AEF332B0-A447-9A43-A016-9D53AE8F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903A2B-2B47-AF43-A8D2-93CD17F8B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680" y="845073"/>
            <a:ext cx="7200800" cy="3940924"/>
          </a:xfrm>
        </p:spPr>
        <p:txBody>
          <a:bodyPr>
            <a:normAutofit fontScale="92500" lnSpcReduction="10000"/>
          </a:bodyPr>
          <a:lstStyle/>
          <a:p>
            <a:pPr marL="300038" lvl="1" indent="0">
              <a:buNone/>
            </a:pPr>
            <a: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Excel extends </a:t>
            </a:r>
            <a:r>
              <a:rPr lang="en" altLang="zh-CN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React.Component</a:t>
            </a:r>
            <a: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constructor(props) {</a:t>
            </a:r>
            <a:b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super(props);</a:t>
            </a:r>
            <a:b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" altLang="zh-CN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this.state</a:t>
            </a:r>
            <a: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b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data: </a:t>
            </a:r>
            <a:r>
              <a:rPr lang="en" altLang="zh-CN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this.props.initialData</a:t>
            </a:r>
            <a: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" altLang="zh-CN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sortby</a:t>
            </a:r>
            <a: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null,</a:t>
            </a:r>
            <a:b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descending: false,</a:t>
            </a:r>
            <a:b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edit: null, </a:t>
            </a:r>
            <a:b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search: false,</a:t>
            </a:r>
            <a:b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" altLang="zh-CN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preSearchData</a:t>
            </a:r>
            <a: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null,</a:t>
            </a:r>
            <a:b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};</a:t>
            </a:r>
            <a:b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300038" lvl="1" indent="0">
              <a:buNone/>
            </a:pPr>
            <a:endParaRPr lang="en" altLang="zh-CN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00075" lvl="2" indent="0">
              <a:buNone/>
            </a:pPr>
            <a: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 = () =&gt; {</a:t>
            </a:r>
            <a:b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(</a:t>
            </a:r>
            <a:b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&lt;div&gt;</a:t>
            </a:r>
            <a:b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{</a:t>
            </a:r>
            <a:r>
              <a:rPr lang="en" altLang="zh-CN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this.renderToolbar</a:t>
            </a:r>
            <a: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()}</a:t>
            </a:r>
            <a:b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{</a:t>
            </a:r>
            <a:r>
              <a:rPr lang="en" altLang="zh-CN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this.renderTable</a:t>
            </a:r>
            <a: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()}</a:t>
            </a:r>
            <a:b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&lt;/div&gt;</a:t>
            </a:r>
            <a:b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);</a:t>
            </a:r>
            <a:b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zh-CN" altLang="en-US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18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F470A-D58A-0A4D-B8F3-1B3E4E48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An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Complex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Example</a:t>
            </a:r>
            <a:endParaRPr kumimoji="1" lang="zh-CN" alt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AEF332B0-A447-9A43-A016-9D53AE8F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903A2B-2B47-AF43-A8D2-93CD17F8B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00038" lvl="1" indent="0">
              <a:buNone/>
            </a:pP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renderToolbar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() =&gt; {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(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&lt;div 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="toolbar"&gt;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&lt;button 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={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this.toggleSearch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}&gt;Search&lt;/button&gt;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&lt;a 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={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this.download.bind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(this, 'json')}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data.json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"&gt;Export JSON&lt;/a&gt;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&lt;a 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={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this.download.bind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(this, 'csv')}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"&gt;Export CSV&lt;/a&gt;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&lt;/div&gt;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);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300038" lvl="1" indent="0">
              <a:buNone/>
            </a:pPr>
            <a:endParaRPr lang="en" altLang="zh-CN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buNone/>
            </a:pP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renderTable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() =&gt; {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(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&lt;table&gt;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={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this.sort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}&gt;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&lt;tr&gt;{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this.props.headers.map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(function (title, 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if (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this.state.sortby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=== 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title += 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this.state.descending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 ' \u2191' : ' \u2193';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}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return &lt;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key={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}&gt;{title}&lt;/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}, this)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}&lt;/tr&gt;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&lt;/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onDoubleClick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={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this.showEditor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}&gt;</a:t>
            </a:r>
            <a:b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{</a:t>
            </a:r>
            <a:r>
              <a:rPr lang="en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this.renderSearch</a:t>
            </a:r>
            <a:r>
              <a:rPr lang="en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()}</a:t>
            </a:r>
          </a:p>
          <a:p>
            <a:pPr marL="300038" lvl="1" indent="0">
              <a:buNone/>
            </a:pPr>
            <a:endParaRPr lang="en" altLang="zh-CN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buNone/>
            </a:pPr>
            <a:endParaRPr lang="zh-CN" altLang="en-US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62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F470A-D58A-0A4D-B8F3-1B3E4E48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An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Complex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Example</a:t>
            </a:r>
            <a:endParaRPr kumimoji="1" lang="zh-CN" alt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AEF332B0-A447-9A43-A016-9D53AE8F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903A2B-2B47-AF43-A8D2-93CD17F8B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0038" lvl="1" indent="0">
              <a:buNone/>
            </a:pPr>
            <a:b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{</a:t>
            </a:r>
            <a:r>
              <a:rPr lang="en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this.state.data.map</a:t>
            </a:r>
            <a: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(function (row, </a:t>
            </a:r>
            <a:r>
              <a:rPr lang="en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rowidx</a:t>
            </a:r>
            <a: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return (</a:t>
            </a:r>
            <a:b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&lt;tr key={</a:t>
            </a:r>
            <a:r>
              <a:rPr lang="en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rowidx</a:t>
            </a:r>
            <a: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}&gt;{</a:t>
            </a:r>
            <a:b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row.map</a:t>
            </a:r>
            <a: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(function (cell, </a:t>
            </a:r>
            <a:r>
              <a:rPr lang="en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let content = cell;</a:t>
            </a:r>
            <a:b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let edit = </a:t>
            </a:r>
            <a:r>
              <a:rPr lang="en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this.state.edit</a:t>
            </a:r>
            <a: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if (edit &amp;&amp; </a:t>
            </a:r>
            <a:r>
              <a:rPr lang="en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edit.row</a:t>
            </a:r>
            <a: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=== </a:t>
            </a:r>
            <a:r>
              <a:rPr lang="en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rowidx</a:t>
            </a:r>
            <a: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en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edit.cell</a:t>
            </a:r>
            <a: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=== </a:t>
            </a:r>
            <a:r>
              <a:rPr lang="en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content = (</a:t>
            </a:r>
            <a:b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&lt;form </a:t>
            </a:r>
            <a:r>
              <a:rPr lang="en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onSubmit</a:t>
            </a:r>
            <a: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={</a:t>
            </a:r>
            <a:r>
              <a:rPr lang="en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this.save</a:t>
            </a:r>
            <a: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}&gt;</a:t>
            </a:r>
            <a:b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&lt;input type="text" </a:t>
            </a:r>
            <a:r>
              <a:rPr lang="en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defaultValue</a:t>
            </a:r>
            <a: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={cell}/&gt;</a:t>
            </a:r>
            <a:b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&lt;/form&gt;</a:t>
            </a:r>
            <a:b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);</a:t>
            </a:r>
            <a:b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}</a:t>
            </a:r>
            <a:b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return &lt;td key={</a:t>
            </a:r>
            <a:r>
              <a:rPr lang="en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data-row={</a:t>
            </a:r>
            <a:r>
              <a:rPr lang="en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rowidx</a:t>
            </a:r>
            <a: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}&gt;{content}&lt;/td&gt;;</a:t>
            </a:r>
            <a:b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}, this)}</a:t>
            </a:r>
            <a:b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&lt;/tr&gt;</a:t>
            </a:r>
            <a:b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);</a:t>
            </a:r>
            <a:b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}, this)}</a:t>
            </a:r>
            <a:b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&lt;/</a:t>
            </a:r>
            <a:r>
              <a:rPr lang="en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&lt;/table&gt;</a:t>
            </a:r>
            <a:b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);</a:t>
            </a:r>
            <a:b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sz="105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75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F470A-D58A-0A4D-B8F3-1B3E4E48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An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Complex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Example</a:t>
            </a:r>
            <a:endParaRPr kumimoji="1" lang="zh-CN" alt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AEF332B0-A447-9A43-A016-9D53AE8F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903A2B-2B47-AF43-A8D2-93CD17F8B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0038" lvl="1" indent="0">
              <a:buNone/>
            </a:pP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= (e) =&gt; {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let column = </a:t>
            </a:r>
            <a:r>
              <a:rPr lang="en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e.target.cellIndex</a:t>
            </a: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let data = </a:t>
            </a:r>
            <a:r>
              <a:rPr lang="en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this.state.data.slice</a:t>
            </a: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let descending = </a:t>
            </a:r>
            <a:r>
              <a:rPr lang="en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this.state.sortby</a:t>
            </a: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=== column </a:t>
            </a:r>
          </a:p>
          <a:p>
            <a:pPr marL="300038" lvl="1" indent="0">
              <a:buNone/>
            </a:pPr>
            <a:r>
              <a:rPr lang="zh-CN" altLang="en-US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</a:t>
            </a: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!</a:t>
            </a:r>
            <a:r>
              <a:rPr lang="en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this.state.descending</a:t>
            </a: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data.sort</a:t>
            </a: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(function (a, b) {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descending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? (a[column] &lt; b[column] ? 1 : -1)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: (a[column] &gt; b[column] ? 1 : -1);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this.setState</a:t>
            </a: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data: data,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sortby</a:t>
            </a: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column,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descending: descending,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b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zh-CN" altLang="en-US" sz="135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85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22129</TotalTime>
  <Words>1760</Words>
  <Application>Microsoft Macintosh PowerPoint</Application>
  <PresentationFormat>全屏显示(16:9)</PresentationFormat>
  <Paragraphs>93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黑体</vt:lpstr>
      <vt:lpstr>宋体</vt:lpstr>
      <vt:lpstr>微软雅黑</vt:lpstr>
      <vt:lpstr>Arial</vt:lpstr>
      <vt:lpstr>Calibri</vt:lpstr>
      <vt:lpstr>Cambria</vt:lpstr>
      <vt:lpstr>Consolas</vt:lpstr>
      <vt:lpstr>Tahoma</vt:lpstr>
      <vt:lpstr>Times New Roman</vt:lpstr>
      <vt:lpstr>Vijaya</vt:lpstr>
      <vt:lpstr>Office 主题​​</vt:lpstr>
      <vt:lpstr>第4课 Web前端-react实例</vt:lpstr>
      <vt:lpstr>React</vt:lpstr>
      <vt:lpstr>An Complex Example</vt:lpstr>
      <vt:lpstr>An Complex Example</vt:lpstr>
      <vt:lpstr>An Complex Example</vt:lpstr>
      <vt:lpstr>An Complex Example</vt:lpstr>
      <vt:lpstr>An Complex Example</vt:lpstr>
      <vt:lpstr>An Complex Example</vt:lpstr>
      <vt:lpstr>An Complex Example</vt:lpstr>
      <vt:lpstr>An Complex Example</vt:lpstr>
      <vt:lpstr>An Complex Example</vt:lpstr>
      <vt:lpstr>An Complex Example</vt:lpstr>
      <vt:lpstr>An Complex Example</vt:lpstr>
      <vt:lpstr>An Complex Example</vt:lpstr>
      <vt:lpstr>PowerPoint 演示文稿</vt:lpstr>
    </vt:vector>
  </TitlesOfParts>
  <Company>REINS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REINS PPT</dc:title>
  <dc:subject>REINS BLUE</dc:subject>
  <dc:creator>REINS</dc:creator>
  <cp:lastModifiedBy>chen haopeng</cp:lastModifiedBy>
  <cp:revision>1756</cp:revision>
  <dcterms:created xsi:type="dcterms:W3CDTF">2011-12-13T14:18:46Z</dcterms:created>
  <dcterms:modified xsi:type="dcterms:W3CDTF">2022-03-02T02:14:38Z</dcterms:modified>
</cp:coreProperties>
</file>