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7"/>
  </p:notesMasterIdLst>
  <p:sldIdLst>
    <p:sldId id="422" r:id="rId2"/>
    <p:sldId id="620" r:id="rId3"/>
    <p:sldId id="668" r:id="rId4"/>
    <p:sldId id="669" r:id="rId5"/>
    <p:sldId id="670" r:id="rId6"/>
    <p:sldId id="671" r:id="rId7"/>
    <p:sldId id="672" r:id="rId8"/>
    <p:sldId id="673" r:id="rId9"/>
    <p:sldId id="674" r:id="rId10"/>
    <p:sldId id="676" r:id="rId11"/>
    <p:sldId id="702" r:id="rId12"/>
    <p:sldId id="675" r:id="rId13"/>
    <p:sldId id="677" r:id="rId14"/>
    <p:sldId id="678" r:id="rId15"/>
    <p:sldId id="679" r:id="rId16"/>
    <p:sldId id="680" r:id="rId17"/>
    <p:sldId id="681" r:id="rId18"/>
    <p:sldId id="682" r:id="rId19"/>
    <p:sldId id="683" r:id="rId20"/>
    <p:sldId id="684" r:id="rId21"/>
    <p:sldId id="685" r:id="rId22"/>
    <p:sldId id="686" r:id="rId23"/>
    <p:sldId id="687" r:id="rId24"/>
    <p:sldId id="688" r:id="rId25"/>
    <p:sldId id="689" r:id="rId26"/>
    <p:sldId id="621" r:id="rId27"/>
    <p:sldId id="622" r:id="rId28"/>
    <p:sldId id="623" r:id="rId29"/>
    <p:sldId id="624" r:id="rId30"/>
    <p:sldId id="625" r:id="rId31"/>
    <p:sldId id="626" r:id="rId32"/>
    <p:sldId id="627" r:id="rId33"/>
    <p:sldId id="628" r:id="rId34"/>
    <p:sldId id="629" r:id="rId35"/>
    <p:sldId id="630" r:id="rId36"/>
    <p:sldId id="631" r:id="rId37"/>
    <p:sldId id="632" r:id="rId38"/>
    <p:sldId id="633" r:id="rId39"/>
    <p:sldId id="634" r:id="rId40"/>
    <p:sldId id="635" r:id="rId41"/>
    <p:sldId id="636" r:id="rId42"/>
    <p:sldId id="637" r:id="rId43"/>
    <p:sldId id="638" r:id="rId44"/>
    <p:sldId id="639" r:id="rId45"/>
    <p:sldId id="640" r:id="rId46"/>
    <p:sldId id="641" r:id="rId47"/>
    <p:sldId id="642" r:id="rId48"/>
    <p:sldId id="643" r:id="rId49"/>
    <p:sldId id="644" r:id="rId50"/>
    <p:sldId id="645" r:id="rId51"/>
    <p:sldId id="646" r:id="rId52"/>
    <p:sldId id="647" r:id="rId53"/>
    <p:sldId id="648" r:id="rId54"/>
    <p:sldId id="649" r:id="rId55"/>
    <p:sldId id="650" r:id="rId56"/>
    <p:sldId id="651" r:id="rId57"/>
    <p:sldId id="652" r:id="rId58"/>
    <p:sldId id="653" r:id="rId59"/>
    <p:sldId id="654" r:id="rId60"/>
    <p:sldId id="655" r:id="rId61"/>
    <p:sldId id="656" r:id="rId62"/>
    <p:sldId id="657" r:id="rId63"/>
    <p:sldId id="658" r:id="rId64"/>
    <p:sldId id="659" r:id="rId65"/>
    <p:sldId id="661" r:id="rId66"/>
    <p:sldId id="660" r:id="rId67"/>
    <p:sldId id="662" r:id="rId68"/>
    <p:sldId id="663" r:id="rId69"/>
    <p:sldId id="665" r:id="rId70"/>
    <p:sldId id="664" r:id="rId71"/>
    <p:sldId id="666" r:id="rId72"/>
    <p:sldId id="667" r:id="rId73"/>
    <p:sldId id="690" r:id="rId74"/>
    <p:sldId id="691" r:id="rId75"/>
    <p:sldId id="692" r:id="rId76"/>
    <p:sldId id="693" r:id="rId77"/>
    <p:sldId id="694" r:id="rId78"/>
    <p:sldId id="695" r:id="rId79"/>
    <p:sldId id="696" r:id="rId80"/>
    <p:sldId id="697" r:id="rId81"/>
    <p:sldId id="698" r:id="rId82"/>
    <p:sldId id="701" r:id="rId83"/>
    <p:sldId id="699" r:id="rId84"/>
    <p:sldId id="700" r:id="rId85"/>
    <p:sldId id="259" r:id="rId8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799"/>
    <a:srgbClr val="33CCFF"/>
    <a:srgbClr val="DBD8CF"/>
    <a:srgbClr val="C9C8B7"/>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7" autoAdjust="0"/>
    <p:restoredTop sz="87465" autoAdjust="0"/>
  </p:normalViewPr>
  <p:slideViewPr>
    <p:cSldViewPr>
      <p:cViewPr varScale="1">
        <p:scale>
          <a:sx n="138" d="100"/>
          <a:sy n="138" d="100"/>
        </p:scale>
        <p:origin x="1256"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vuejs.org/v2/guide/events.html#Why-Listeners-in-HTML"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Glossary/Truth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a:solidFill>
                  <a:schemeClr val="tx1"/>
                </a:solidFill>
                <a:effectLst/>
                <a:latin typeface="+mn-lt"/>
                <a:ea typeface="+mn-ea"/>
                <a:cs typeface="+mn-cs"/>
              </a:rPr>
              <a:t>Object.freeze() </a:t>
            </a:r>
            <a:r>
              <a:rPr lang="zh-CN" altLang="en-US" sz="1200" b="0" i="0" u="none" strike="noStrike" kern="1200">
                <a:solidFill>
                  <a:schemeClr val="tx1"/>
                </a:solidFill>
                <a:effectLst/>
                <a:latin typeface="+mn-lt"/>
                <a:ea typeface="+mn-ea"/>
                <a:cs typeface="+mn-cs"/>
              </a:rPr>
              <a:t>方法可以冻结一个对象。一个被冻结的对象再也不能被修改</a:t>
            </a:r>
            <a:r>
              <a:rPr lang="en-US" altLang="zh-CN" sz="1200" b="0" i="0" u="none" strike="noStrike" kern="120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14</a:t>
            </a:fld>
            <a:endParaRPr lang="zh-CN" altLang="en-US"/>
          </a:p>
        </p:txBody>
      </p:sp>
    </p:spTree>
    <p:extLst>
      <p:ext uri="{BB962C8B-B14F-4D97-AF65-F5344CB8AC3E}">
        <p14:creationId xmlns:p14="http://schemas.microsoft.com/office/powerpoint/2010/main" val="2311061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31</a:t>
            </a:fld>
            <a:endParaRPr lang="zh-CN" altLang="en-US"/>
          </a:p>
        </p:txBody>
      </p:sp>
    </p:spTree>
    <p:extLst>
      <p:ext uri="{BB962C8B-B14F-4D97-AF65-F5344CB8AC3E}">
        <p14:creationId xmlns:p14="http://schemas.microsoft.com/office/powerpoint/2010/main" val="262680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object syntax for </a:t>
            </a:r>
            <a:r>
              <a:rPr lang="en" altLang="zh-CN" sz="1200" b="0" i="0" kern="1200" dirty="0" err="1">
                <a:solidFill>
                  <a:schemeClr val="tx1"/>
                </a:solidFill>
                <a:effectLst/>
                <a:latin typeface="+mn-lt"/>
                <a:ea typeface="+mn-ea"/>
                <a:cs typeface="+mn-cs"/>
              </a:rPr>
              <a:t>v-bind:style</a:t>
            </a:r>
            <a:r>
              <a:rPr lang="en" altLang="zh-CN" sz="1200" b="0" i="0" kern="1200" dirty="0">
                <a:solidFill>
                  <a:schemeClr val="tx1"/>
                </a:solidFill>
                <a:effectLst/>
                <a:latin typeface="+mn-lt"/>
                <a:ea typeface="+mn-ea"/>
                <a:cs typeface="+mn-cs"/>
              </a:rPr>
              <a:t> is pretty straightforward - it looks almost like CSS, except it’s a JavaScript object. You can use either camelCase or kebab-case (use quotes with kebab-case) for the CSS property names:</a:t>
            </a:r>
          </a:p>
          <a:p>
            <a:endParaRPr lang="en" altLang="zh-CN" dirty="0"/>
          </a:p>
          <a:p>
            <a:r>
              <a:rPr lang="en" altLang="zh-CN" sz="1200" b="0" i="0" kern="1200" dirty="0">
                <a:solidFill>
                  <a:schemeClr val="tx1"/>
                </a:solidFill>
                <a:effectLst/>
                <a:latin typeface="+mn-lt"/>
                <a:ea typeface="+mn-ea"/>
                <a:cs typeface="+mn-cs"/>
              </a:rPr>
              <a:t>It is often a good idea to bind to a style object directly so that the template is cleaner:</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32</a:t>
            </a:fld>
            <a:endParaRPr lang="zh-CN" altLang="en-US"/>
          </a:p>
        </p:txBody>
      </p:sp>
    </p:spTree>
    <p:extLst>
      <p:ext uri="{BB962C8B-B14F-4D97-AF65-F5344CB8AC3E}">
        <p14:creationId xmlns:p14="http://schemas.microsoft.com/office/powerpoint/2010/main" val="413499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array syntax for </a:t>
            </a:r>
            <a:r>
              <a:rPr lang="en" altLang="zh-CN" sz="1200" b="0" i="0" kern="1200" dirty="0" err="1">
                <a:solidFill>
                  <a:schemeClr val="tx1"/>
                </a:solidFill>
                <a:effectLst/>
                <a:latin typeface="+mn-lt"/>
                <a:ea typeface="+mn-ea"/>
                <a:cs typeface="+mn-cs"/>
              </a:rPr>
              <a:t>v-bind:style</a:t>
            </a:r>
            <a:r>
              <a:rPr lang="en" altLang="zh-CN" sz="1200" b="0" i="0" kern="1200" dirty="0">
                <a:solidFill>
                  <a:schemeClr val="tx1"/>
                </a:solidFill>
                <a:effectLst/>
                <a:latin typeface="+mn-lt"/>
                <a:ea typeface="+mn-ea"/>
                <a:cs typeface="+mn-cs"/>
              </a:rPr>
              <a:t> allows you to apply multiple style objects to the same element:</a:t>
            </a:r>
          </a:p>
          <a:p>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This will only render the last value in the array which the browser supports. In this example, it will render display: flex for browsers that support the </a:t>
            </a:r>
            <a:r>
              <a:rPr lang="en" altLang="zh-CN" sz="1200" b="0" i="0" kern="1200" dirty="0" err="1">
                <a:solidFill>
                  <a:schemeClr val="tx1"/>
                </a:solidFill>
                <a:effectLst/>
                <a:latin typeface="+mn-lt"/>
                <a:ea typeface="+mn-ea"/>
                <a:cs typeface="+mn-cs"/>
              </a:rPr>
              <a:t>unprefixed</a:t>
            </a:r>
            <a:r>
              <a:rPr lang="en" altLang="zh-CN" sz="1200" b="0" i="0" kern="1200" dirty="0">
                <a:solidFill>
                  <a:schemeClr val="tx1"/>
                </a:solidFill>
                <a:effectLst/>
                <a:latin typeface="+mn-lt"/>
                <a:ea typeface="+mn-ea"/>
                <a:cs typeface="+mn-cs"/>
              </a:rPr>
              <a:t> version of flexbox.</a:t>
            </a:r>
          </a:p>
          <a:p>
            <a:br>
              <a:rPr lang="en" altLang="zh-CN" dirty="0"/>
            </a:br>
            <a:endParaRPr lang="en" altLang="zh-CN" sz="1200" b="0" i="0" kern="1200" dirty="0">
              <a:solidFill>
                <a:schemeClr val="tx1"/>
              </a:solidFill>
              <a:effectLst/>
              <a:latin typeface="+mn-lt"/>
              <a:ea typeface="+mn-ea"/>
              <a:cs typeface="+mn-cs"/>
            </a:endParaRP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33</a:t>
            </a:fld>
            <a:endParaRPr lang="zh-CN" altLang="en-US"/>
          </a:p>
        </p:txBody>
      </p:sp>
    </p:spTree>
    <p:extLst>
      <p:ext uri="{BB962C8B-B14F-4D97-AF65-F5344CB8AC3E}">
        <p14:creationId xmlns:p14="http://schemas.microsoft.com/office/powerpoint/2010/main" val="327431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directive v-if is used to conditionally render a block. The block will only be rendered if the directive’s expression returns a truthy value.</a:t>
            </a:r>
          </a:p>
          <a:p>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Because </a:t>
            </a:r>
            <a:r>
              <a:rPr lang="en" altLang="zh-CN" dirty="0"/>
              <a:t>v-if</a:t>
            </a:r>
            <a:r>
              <a:rPr lang="en" altLang="zh-CN" sz="1200" b="0" i="0" kern="1200" dirty="0">
                <a:solidFill>
                  <a:schemeClr val="tx1"/>
                </a:solidFill>
                <a:effectLst/>
                <a:latin typeface="+mn-lt"/>
                <a:ea typeface="+mn-ea"/>
                <a:cs typeface="+mn-cs"/>
              </a:rPr>
              <a:t> is a directive, it has to be attached to a single element. But what if we want to toggle more than one element? In this case we can use </a:t>
            </a:r>
            <a:r>
              <a:rPr lang="en" altLang="zh-CN" dirty="0"/>
              <a:t>v-if</a:t>
            </a:r>
            <a:r>
              <a:rPr lang="en" altLang="zh-CN" sz="1200" b="0" i="0" kern="1200" dirty="0">
                <a:solidFill>
                  <a:schemeClr val="tx1"/>
                </a:solidFill>
                <a:effectLst/>
                <a:latin typeface="+mn-lt"/>
                <a:ea typeface="+mn-ea"/>
                <a:cs typeface="+mn-cs"/>
              </a:rPr>
              <a:t> on a </a:t>
            </a:r>
            <a:r>
              <a:rPr lang="en" altLang="zh-CN" dirty="0"/>
              <a:t>&lt;template&gt;</a:t>
            </a:r>
            <a:r>
              <a:rPr lang="en" altLang="zh-CN" sz="1200" b="0" i="0" kern="1200" dirty="0">
                <a:solidFill>
                  <a:schemeClr val="tx1"/>
                </a:solidFill>
                <a:effectLst/>
                <a:latin typeface="+mn-lt"/>
                <a:ea typeface="+mn-ea"/>
                <a:cs typeface="+mn-cs"/>
              </a:rPr>
              <a:t> element, which serves as an invisible wrapper. The final rendered result will not include the </a:t>
            </a:r>
            <a:r>
              <a:rPr lang="en" altLang="zh-CN" dirty="0"/>
              <a:t>&lt;template&gt;</a:t>
            </a:r>
            <a:r>
              <a:rPr lang="en" altLang="zh-CN" sz="1200" b="0" i="0" kern="1200" dirty="0">
                <a:solidFill>
                  <a:schemeClr val="tx1"/>
                </a:solidFill>
                <a:effectLst/>
                <a:latin typeface="+mn-lt"/>
                <a:ea typeface="+mn-ea"/>
                <a:cs typeface="+mn-cs"/>
              </a:rPr>
              <a:t> element.</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34</a:t>
            </a:fld>
            <a:endParaRPr lang="zh-CN" altLang="en-US"/>
          </a:p>
        </p:txBody>
      </p:sp>
    </p:spTree>
    <p:extLst>
      <p:ext uri="{BB962C8B-B14F-4D97-AF65-F5344CB8AC3E}">
        <p14:creationId xmlns:p14="http://schemas.microsoft.com/office/powerpoint/2010/main" val="1198269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You can use the v-else directive to indicate an “else block” for v-if:</a:t>
            </a:r>
          </a:p>
          <a:p>
            <a:r>
              <a:rPr lang="en" altLang="zh-CN" sz="1200" b="0" i="0" kern="1200" dirty="0">
                <a:solidFill>
                  <a:schemeClr val="tx1"/>
                </a:solidFill>
                <a:effectLst/>
                <a:latin typeface="+mn-lt"/>
                <a:ea typeface="+mn-ea"/>
                <a:cs typeface="+mn-cs"/>
              </a:rPr>
              <a:t>The v-else-if, as the name suggests, serves as an “else if block” for v-if. It can also be chained multiple times:</a:t>
            </a:r>
          </a:p>
          <a:p>
            <a:r>
              <a:rPr lang="en" altLang="zh-CN" sz="1200" b="0" i="0" kern="1200" dirty="0">
                <a:solidFill>
                  <a:schemeClr val="tx1"/>
                </a:solidFill>
                <a:effectLst/>
                <a:latin typeface="+mn-lt"/>
                <a:ea typeface="+mn-ea"/>
                <a:cs typeface="+mn-cs"/>
              </a:rPr>
              <a:t>Similar to v-else, a v-else-if element must immediately follow a v-if or a v-else-if element.</a:t>
            </a:r>
          </a:p>
          <a:p>
            <a:br>
              <a:rPr lang="en" altLang="zh-CN" dirty="0"/>
            </a:br>
            <a:endParaRPr lang="en" altLang="zh-CN" sz="1200" b="0" i="0" kern="1200" dirty="0">
              <a:solidFill>
                <a:schemeClr val="tx1"/>
              </a:solidFill>
              <a:effectLst/>
              <a:latin typeface="+mn-lt"/>
              <a:ea typeface="+mn-ea"/>
              <a:cs typeface="+mn-cs"/>
            </a:endParaRPr>
          </a:p>
          <a:p>
            <a:br>
              <a:rPr lang="en" altLang="zh-CN" dirty="0"/>
            </a:br>
            <a:endParaRPr lang="en" altLang="zh-CN" sz="1200" b="0" i="0" kern="1200" dirty="0">
              <a:solidFill>
                <a:schemeClr val="tx1"/>
              </a:solidFill>
              <a:effectLst/>
              <a:latin typeface="+mn-lt"/>
              <a:ea typeface="+mn-ea"/>
              <a:cs typeface="+mn-cs"/>
            </a:endParaRP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35</a:t>
            </a:fld>
            <a:endParaRPr lang="zh-CN" altLang="en-US"/>
          </a:p>
        </p:txBody>
      </p:sp>
    </p:spTree>
    <p:extLst>
      <p:ext uri="{BB962C8B-B14F-4D97-AF65-F5344CB8AC3E}">
        <p14:creationId xmlns:p14="http://schemas.microsoft.com/office/powerpoint/2010/main" val="241529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Vue tries to render elements as efficiently as possible, often re-using them instead of rendering from scratch. Beyond helping make Vue very fast, this can have some useful advantages. For example, if you allow users to toggle between multiple login types:</a:t>
            </a:r>
          </a:p>
          <a:p>
            <a:endParaRPr lang="en" altLang="zh-CN" dirty="0"/>
          </a:p>
          <a:p>
            <a:endParaRPr lang="en" altLang="zh-CN" dirty="0"/>
          </a:p>
          <a:p>
            <a:r>
              <a:rPr lang="en" altLang="zh-CN" sz="1200" b="0" i="0" kern="1200" dirty="0">
                <a:solidFill>
                  <a:schemeClr val="tx1"/>
                </a:solidFill>
                <a:effectLst/>
                <a:latin typeface="+mn-lt"/>
                <a:ea typeface="+mn-ea"/>
                <a:cs typeface="+mn-cs"/>
              </a:rPr>
              <a:t>Then switching the </a:t>
            </a:r>
            <a:r>
              <a:rPr lang="en" altLang="zh-CN" sz="1200" b="0" i="0" kern="1200" dirty="0" err="1">
                <a:solidFill>
                  <a:schemeClr val="tx1"/>
                </a:solidFill>
                <a:effectLst/>
                <a:latin typeface="+mn-lt"/>
                <a:ea typeface="+mn-ea"/>
                <a:cs typeface="+mn-cs"/>
              </a:rPr>
              <a:t>loginType</a:t>
            </a:r>
            <a:r>
              <a:rPr lang="en" altLang="zh-CN" sz="1200" b="0" i="0" kern="1200" dirty="0">
                <a:solidFill>
                  <a:schemeClr val="tx1"/>
                </a:solidFill>
                <a:effectLst/>
                <a:latin typeface="+mn-lt"/>
                <a:ea typeface="+mn-ea"/>
                <a:cs typeface="+mn-cs"/>
              </a:rPr>
              <a:t> in the code above will not erase what the user has already entered. Since both templates use the same elements, the &lt;input&gt; is not replaced - just its placeholder.</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36</a:t>
            </a:fld>
            <a:endParaRPr lang="zh-CN" altLang="en-US"/>
          </a:p>
        </p:txBody>
      </p:sp>
    </p:spTree>
    <p:extLst>
      <p:ext uri="{BB962C8B-B14F-4D97-AF65-F5344CB8AC3E}">
        <p14:creationId xmlns:p14="http://schemas.microsoft.com/office/powerpoint/2010/main" val="122162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Note that the &lt;label&gt; elements are still efficiently re-used, because they don’t have key attributes</a:t>
            </a:r>
          </a:p>
        </p:txBody>
      </p:sp>
      <p:sp>
        <p:nvSpPr>
          <p:cNvPr id="4" name="灯片编号占位符 3"/>
          <p:cNvSpPr>
            <a:spLocks noGrp="1"/>
          </p:cNvSpPr>
          <p:nvPr>
            <p:ph type="sldNum" sz="quarter" idx="5"/>
          </p:nvPr>
        </p:nvSpPr>
        <p:spPr/>
        <p:txBody>
          <a:bodyPr/>
          <a:lstStyle/>
          <a:p>
            <a:fld id="{111221B5-E10A-485A-AB8F-213CB661A8F5}" type="slidenum">
              <a:rPr lang="zh-CN" altLang="en-US" smtClean="0"/>
              <a:t>37</a:t>
            </a:fld>
            <a:endParaRPr lang="zh-CN" altLang="en-US"/>
          </a:p>
        </p:txBody>
      </p:sp>
    </p:spTree>
    <p:extLst>
      <p:ext uri="{BB962C8B-B14F-4D97-AF65-F5344CB8AC3E}">
        <p14:creationId xmlns:p14="http://schemas.microsoft.com/office/powerpoint/2010/main" val="110498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Another option for conditionally displaying an element is the v-show directive. The usage is largely the same:</a:t>
            </a:r>
          </a:p>
          <a:p>
            <a:endParaRPr lang="en" altLang="zh-CN" dirty="0"/>
          </a:p>
          <a:p>
            <a:r>
              <a:rPr lang="en" altLang="zh-CN" sz="1200" b="0" i="0" kern="1200" dirty="0">
                <a:solidFill>
                  <a:schemeClr val="tx1"/>
                </a:solidFill>
                <a:effectLst/>
                <a:latin typeface="+mn-lt"/>
                <a:ea typeface="+mn-ea"/>
                <a:cs typeface="+mn-cs"/>
              </a:rPr>
              <a:t>The difference is that an element with v-show will always be rendered and remain in the DOM; v-show only toggles the display CSS property of the element.</a:t>
            </a:r>
          </a:p>
          <a:p>
            <a:endParaRPr lang="en" altLang="zh-CN" sz="1200" b="0" i="0" kern="1200" dirty="0">
              <a:solidFill>
                <a:schemeClr val="tx1"/>
              </a:solidFill>
              <a:effectLst/>
              <a:latin typeface="+mn-lt"/>
              <a:ea typeface="+mn-ea"/>
              <a:cs typeface="+mn-cs"/>
            </a:endParaRPr>
          </a:p>
          <a:p>
            <a:pPr lvl="1"/>
            <a:r>
              <a:rPr lang="en" altLang="zh-CN" dirty="0"/>
              <a:t>v-if is “real” conditional rendering because it ensures that event listeners and child components inside the conditional block are properly destroyed and re-created during toggles.</a:t>
            </a:r>
          </a:p>
          <a:p>
            <a:pPr lvl="1"/>
            <a:r>
              <a:rPr lang="en" altLang="zh-CN" dirty="0"/>
              <a:t>v-if is also </a:t>
            </a:r>
            <a:r>
              <a:rPr lang="en" altLang="zh-CN" b="1" dirty="0"/>
              <a:t>lazy</a:t>
            </a:r>
            <a:r>
              <a:rPr lang="en" altLang="zh-CN" dirty="0"/>
              <a:t>: if the condition is false on initial render, it will not do anything - the conditional block won’t be rendered until the condition becomes true for the first time.</a:t>
            </a:r>
          </a:p>
          <a:p>
            <a:endParaRPr lang="en" altLang="zh-CN" sz="1200" b="0" i="0" kern="1200" dirty="0">
              <a:solidFill>
                <a:schemeClr val="tx1"/>
              </a:solidFill>
              <a:effectLst/>
              <a:latin typeface="+mn-lt"/>
              <a:ea typeface="+mn-ea"/>
              <a:cs typeface="+mn-cs"/>
            </a:endParaRPr>
          </a:p>
          <a:p>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In comparison, v-show is much simpler - the element is always rendered regardless of initial condition, with CSS-based toggling.</a:t>
            </a:r>
          </a:p>
          <a:p>
            <a:r>
              <a:rPr lang="en" altLang="zh-CN" sz="1200" b="0" i="0" kern="1200" dirty="0">
                <a:solidFill>
                  <a:schemeClr val="tx1"/>
                </a:solidFill>
                <a:effectLst/>
                <a:latin typeface="+mn-lt"/>
                <a:ea typeface="+mn-ea"/>
                <a:cs typeface="+mn-cs"/>
              </a:rPr>
              <a:t>Generally speaking, v-if has higher toggle costs while v-show has higher initial render costs. So prefer v-show if you need to toggle something very often, and prefer v-if if the condition is unlikely to change at runtime.</a:t>
            </a:r>
          </a:p>
          <a:p>
            <a:br>
              <a:rPr lang="en" altLang="zh-CN" dirty="0"/>
            </a:br>
            <a:br>
              <a:rPr lang="en" altLang="zh-CN" dirty="0"/>
            </a:br>
            <a:br>
              <a:rPr lang="en" altLang="zh-CN" dirty="0"/>
            </a:br>
            <a:endParaRPr lang="en" altLang="zh-CN" sz="1200" b="0" i="0" kern="1200" dirty="0">
              <a:solidFill>
                <a:schemeClr val="tx1"/>
              </a:solidFill>
              <a:effectLst/>
              <a:latin typeface="+mn-lt"/>
              <a:ea typeface="+mn-ea"/>
              <a:cs typeface="+mn-cs"/>
            </a:endParaRPr>
          </a:p>
          <a:p>
            <a:br>
              <a:rPr lang="en" altLang="zh-CN" dirty="0"/>
            </a:br>
            <a:endParaRPr lang="en" altLang="zh-CN" sz="1200" b="0" i="0" kern="1200" dirty="0">
              <a:solidFill>
                <a:schemeClr val="tx1"/>
              </a:solidFill>
              <a:effectLst/>
              <a:latin typeface="+mn-lt"/>
              <a:ea typeface="+mn-ea"/>
              <a:cs typeface="+mn-cs"/>
            </a:endParaRP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38</a:t>
            </a:fld>
            <a:endParaRPr lang="zh-CN" altLang="en-US"/>
          </a:p>
        </p:txBody>
      </p:sp>
    </p:spTree>
    <p:extLst>
      <p:ext uri="{BB962C8B-B14F-4D97-AF65-F5344CB8AC3E}">
        <p14:creationId xmlns:p14="http://schemas.microsoft.com/office/powerpoint/2010/main" val="3949581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We can use the v-for directive to render a list of items based on an array. The v-for directive requires a special syntax in the form of item in items, where items is the source data array and item is an </a:t>
            </a:r>
            <a:r>
              <a:rPr lang="en" altLang="zh-CN" sz="1200" b="1" i="0" kern="1200" dirty="0">
                <a:solidFill>
                  <a:schemeClr val="tx1"/>
                </a:solidFill>
                <a:effectLst/>
                <a:latin typeface="+mn-lt"/>
                <a:ea typeface="+mn-ea"/>
                <a:cs typeface="+mn-cs"/>
              </a:rPr>
              <a:t>alias</a:t>
            </a:r>
            <a:r>
              <a:rPr lang="en" altLang="zh-CN" sz="1200" b="0" i="0" kern="1200" dirty="0">
                <a:solidFill>
                  <a:schemeClr val="tx1"/>
                </a:solidFill>
                <a:effectLst/>
                <a:latin typeface="+mn-lt"/>
                <a:ea typeface="+mn-ea"/>
                <a:cs typeface="+mn-cs"/>
              </a:rPr>
              <a:t> for the array element being iterated on:</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39</a:t>
            </a:fld>
            <a:endParaRPr lang="zh-CN" altLang="en-US"/>
          </a:p>
        </p:txBody>
      </p:sp>
    </p:spTree>
    <p:extLst>
      <p:ext uri="{BB962C8B-B14F-4D97-AF65-F5344CB8AC3E}">
        <p14:creationId xmlns:p14="http://schemas.microsoft.com/office/powerpoint/2010/main" val="419086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We can use the v-for directive to render a list of items based on an array. The v-for directive requires a special syntax in the form of item in items, where items is the source data array and item is an </a:t>
            </a:r>
            <a:r>
              <a:rPr lang="en" altLang="zh-CN" sz="1200" b="1" i="0" kern="1200" dirty="0">
                <a:solidFill>
                  <a:schemeClr val="tx1"/>
                </a:solidFill>
                <a:effectLst/>
                <a:latin typeface="+mn-lt"/>
                <a:ea typeface="+mn-ea"/>
                <a:cs typeface="+mn-cs"/>
              </a:rPr>
              <a:t>alias</a:t>
            </a:r>
            <a:r>
              <a:rPr lang="en" altLang="zh-CN" sz="1200" b="0" i="0" kern="1200" dirty="0">
                <a:solidFill>
                  <a:schemeClr val="tx1"/>
                </a:solidFill>
                <a:effectLst/>
                <a:latin typeface="+mn-lt"/>
                <a:ea typeface="+mn-ea"/>
                <a:cs typeface="+mn-cs"/>
              </a:rPr>
              <a:t> for the array element being iterated on:</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40</a:t>
            </a:fld>
            <a:endParaRPr lang="zh-CN" altLang="en-US"/>
          </a:p>
        </p:txBody>
      </p:sp>
    </p:spTree>
    <p:extLst>
      <p:ext uri="{BB962C8B-B14F-4D97-AF65-F5344CB8AC3E}">
        <p14:creationId xmlns:p14="http://schemas.microsoft.com/office/powerpoint/2010/main" val="58879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Computed properties are by default getter-only, but you can also provide a setter when you need it:</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23</a:t>
            </a:fld>
            <a:endParaRPr lang="zh-CN" altLang="en-US"/>
          </a:p>
        </p:txBody>
      </p:sp>
    </p:spTree>
    <p:extLst>
      <p:ext uri="{BB962C8B-B14F-4D97-AF65-F5344CB8AC3E}">
        <p14:creationId xmlns:p14="http://schemas.microsoft.com/office/powerpoint/2010/main" val="419021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When iterating over an object, the order is based on the enumeration order of </a:t>
            </a:r>
            <a:r>
              <a:rPr lang="en" altLang="zh-CN" dirty="0" err="1"/>
              <a:t>Object.keys</a:t>
            </a:r>
            <a:r>
              <a:rPr lang="en" altLang="zh-CN" dirty="0"/>
              <a:t>()</a:t>
            </a:r>
            <a:r>
              <a:rPr lang="en" altLang="zh-CN" sz="1200" b="0" i="0" kern="1200" dirty="0">
                <a:solidFill>
                  <a:schemeClr val="tx1"/>
                </a:solidFill>
                <a:effectLst/>
                <a:latin typeface="+mn-lt"/>
                <a:ea typeface="+mn-ea"/>
                <a:cs typeface="+mn-cs"/>
              </a:rPr>
              <a:t>, which is </a:t>
            </a:r>
            <a:r>
              <a:rPr lang="en" altLang="zh-CN" sz="1200" b="1" i="0" kern="1200" dirty="0">
                <a:solidFill>
                  <a:schemeClr val="tx1"/>
                </a:solidFill>
                <a:effectLst/>
                <a:latin typeface="+mn-lt"/>
                <a:ea typeface="+mn-ea"/>
                <a:cs typeface="+mn-cs"/>
              </a:rPr>
              <a:t>not</a:t>
            </a:r>
            <a:r>
              <a:rPr lang="en" altLang="zh-CN" sz="1200" b="0" i="0" kern="1200" dirty="0">
                <a:solidFill>
                  <a:schemeClr val="tx1"/>
                </a:solidFill>
                <a:effectLst/>
                <a:latin typeface="+mn-lt"/>
                <a:ea typeface="+mn-ea"/>
                <a:cs typeface="+mn-cs"/>
              </a:rPr>
              <a:t> guaranteed to be consistent across JavaScript engine implementations.</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41</a:t>
            </a:fld>
            <a:endParaRPr lang="zh-CN" altLang="en-US"/>
          </a:p>
        </p:txBody>
      </p:sp>
    </p:spTree>
    <p:extLst>
      <p:ext uri="{BB962C8B-B14F-4D97-AF65-F5344CB8AC3E}">
        <p14:creationId xmlns:p14="http://schemas.microsoft.com/office/powerpoint/2010/main" val="3668518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42</a:t>
            </a:fld>
            <a:endParaRPr lang="zh-CN" altLang="en-US"/>
          </a:p>
        </p:txBody>
      </p:sp>
    </p:spTree>
    <p:extLst>
      <p:ext uri="{BB962C8B-B14F-4D97-AF65-F5344CB8AC3E}">
        <p14:creationId xmlns:p14="http://schemas.microsoft.com/office/powerpoint/2010/main" val="38923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Mutation methods, as the name suggests, mutate the original array they are called on. In comparison, there are also non-mutating methods, e.g. </a:t>
            </a:r>
            <a:r>
              <a:rPr lang="en" altLang="zh-CN" dirty="0"/>
              <a:t>filter()</a:t>
            </a:r>
            <a:r>
              <a:rPr lang="en" altLang="zh-CN" sz="1200" b="0" i="0" kern="1200" dirty="0">
                <a:solidFill>
                  <a:schemeClr val="tx1"/>
                </a:solidFill>
                <a:effectLst/>
                <a:latin typeface="+mn-lt"/>
                <a:ea typeface="+mn-ea"/>
                <a:cs typeface="+mn-cs"/>
              </a:rPr>
              <a:t>, </a:t>
            </a:r>
            <a:r>
              <a:rPr lang="en" altLang="zh-CN" dirty="0" err="1"/>
              <a:t>concat</a:t>
            </a:r>
            <a:r>
              <a:rPr lang="en" altLang="zh-CN" dirty="0"/>
              <a:t>()</a:t>
            </a:r>
            <a:r>
              <a:rPr lang="en" altLang="zh-CN" sz="1200" b="0" i="0" kern="1200" dirty="0">
                <a:solidFill>
                  <a:schemeClr val="tx1"/>
                </a:solidFill>
                <a:effectLst/>
                <a:latin typeface="+mn-lt"/>
                <a:ea typeface="+mn-ea"/>
                <a:cs typeface="+mn-cs"/>
              </a:rPr>
              <a:t> and </a:t>
            </a:r>
            <a:r>
              <a:rPr lang="en" altLang="zh-CN" dirty="0"/>
              <a:t>slice()</a:t>
            </a:r>
            <a:r>
              <a:rPr lang="en" altLang="zh-CN" sz="1200" b="0" i="0" kern="1200" dirty="0">
                <a:solidFill>
                  <a:schemeClr val="tx1"/>
                </a:solidFill>
                <a:effectLst/>
                <a:latin typeface="+mn-lt"/>
                <a:ea typeface="+mn-ea"/>
                <a:cs typeface="+mn-cs"/>
              </a:rPr>
              <a:t>, which do not mutate the original array but </a:t>
            </a:r>
            <a:r>
              <a:rPr lang="en" altLang="zh-CN" sz="1200" b="1" i="0" kern="1200" dirty="0">
                <a:solidFill>
                  <a:schemeClr val="tx1"/>
                </a:solidFill>
                <a:effectLst/>
                <a:latin typeface="+mn-lt"/>
                <a:ea typeface="+mn-ea"/>
                <a:cs typeface="+mn-cs"/>
              </a:rPr>
              <a:t>always return a new array</a:t>
            </a:r>
            <a:r>
              <a:rPr lang="en" altLang="zh-CN" sz="1200" b="0" i="0" kern="1200" dirty="0">
                <a:solidFill>
                  <a:schemeClr val="tx1"/>
                </a:solidFill>
                <a:effectLst/>
                <a:latin typeface="+mn-lt"/>
                <a:ea typeface="+mn-ea"/>
                <a:cs typeface="+mn-cs"/>
              </a:rPr>
              <a:t>. When working with non-mutating methods, you can replace the old array with the new one:</a:t>
            </a:r>
          </a:p>
          <a:p>
            <a:endParaRPr kumimoji="1"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You might think this will cause Vue to throw away the existing DOM and re-render the entire list - luckily, that is not the case. Vue implements some smart heuristics to maximize DOM element reuse, so replacing an array with another array containing overlapping objects is a very efficient operation.</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43</a:t>
            </a:fld>
            <a:endParaRPr lang="zh-CN" altLang="en-US"/>
          </a:p>
        </p:txBody>
      </p:sp>
    </p:spTree>
    <p:extLst>
      <p:ext uri="{BB962C8B-B14F-4D97-AF65-F5344CB8AC3E}">
        <p14:creationId xmlns:p14="http://schemas.microsoft.com/office/powerpoint/2010/main" val="3083310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44</a:t>
            </a:fld>
            <a:endParaRPr lang="zh-CN" altLang="en-US"/>
          </a:p>
        </p:txBody>
      </p:sp>
    </p:spTree>
    <p:extLst>
      <p:ext uri="{BB962C8B-B14F-4D97-AF65-F5344CB8AC3E}">
        <p14:creationId xmlns:p14="http://schemas.microsoft.com/office/powerpoint/2010/main" val="3013526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45</a:t>
            </a:fld>
            <a:endParaRPr lang="zh-CN" altLang="en-US"/>
          </a:p>
        </p:txBody>
      </p:sp>
    </p:spTree>
    <p:extLst>
      <p:ext uri="{BB962C8B-B14F-4D97-AF65-F5344CB8AC3E}">
        <p14:creationId xmlns:p14="http://schemas.microsoft.com/office/powerpoint/2010/main" val="1843310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46</a:t>
            </a:fld>
            <a:endParaRPr lang="zh-CN" altLang="en-US"/>
          </a:p>
        </p:txBody>
      </p:sp>
    </p:spTree>
    <p:extLst>
      <p:ext uri="{BB962C8B-B14F-4D97-AF65-F5344CB8AC3E}">
        <p14:creationId xmlns:p14="http://schemas.microsoft.com/office/powerpoint/2010/main" val="4198812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Again due to limitations of modern JavaScript, </a:t>
            </a:r>
            <a:r>
              <a:rPr lang="en" altLang="zh-CN" sz="1200" b="1" i="0" kern="1200" dirty="0">
                <a:solidFill>
                  <a:schemeClr val="tx1"/>
                </a:solidFill>
                <a:effectLst/>
                <a:latin typeface="+mn-lt"/>
                <a:ea typeface="+mn-ea"/>
                <a:cs typeface="+mn-cs"/>
              </a:rPr>
              <a:t>Vue cannot detect property addition or deletion</a:t>
            </a:r>
            <a:r>
              <a:rPr lang="en" altLang="zh-CN" sz="1200" b="0" i="0" kern="1200" dirty="0">
                <a:solidFill>
                  <a:schemeClr val="tx1"/>
                </a:solidFill>
                <a:effectLst/>
                <a:latin typeface="+mn-lt"/>
                <a:ea typeface="+mn-ea"/>
                <a:cs typeface="+mn-cs"/>
              </a:rPr>
              <a:t>. For example:</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47</a:t>
            </a:fld>
            <a:endParaRPr lang="zh-CN" altLang="en-US"/>
          </a:p>
        </p:txBody>
      </p:sp>
    </p:spTree>
    <p:extLst>
      <p:ext uri="{BB962C8B-B14F-4D97-AF65-F5344CB8AC3E}">
        <p14:creationId xmlns:p14="http://schemas.microsoft.com/office/powerpoint/2010/main" val="263145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Again due to limitations of modern JavaScript, </a:t>
            </a:r>
            <a:r>
              <a:rPr lang="en" altLang="zh-CN" sz="1200" b="1" i="0" kern="1200" dirty="0">
                <a:solidFill>
                  <a:schemeClr val="tx1"/>
                </a:solidFill>
                <a:effectLst/>
                <a:latin typeface="+mn-lt"/>
                <a:ea typeface="+mn-ea"/>
                <a:cs typeface="+mn-cs"/>
              </a:rPr>
              <a:t>Vue cannot detect property addition or deletion</a:t>
            </a:r>
            <a:r>
              <a:rPr lang="en" altLang="zh-CN" sz="1200" b="0" i="0" kern="1200" dirty="0">
                <a:solidFill>
                  <a:schemeClr val="tx1"/>
                </a:solidFill>
                <a:effectLst/>
                <a:latin typeface="+mn-lt"/>
                <a:ea typeface="+mn-ea"/>
                <a:cs typeface="+mn-cs"/>
              </a:rPr>
              <a:t>. For example:</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48</a:t>
            </a:fld>
            <a:endParaRPr lang="zh-CN" altLang="en-US"/>
          </a:p>
        </p:txBody>
      </p:sp>
    </p:spTree>
    <p:extLst>
      <p:ext uri="{BB962C8B-B14F-4D97-AF65-F5344CB8AC3E}">
        <p14:creationId xmlns:p14="http://schemas.microsoft.com/office/powerpoint/2010/main" val="2068614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Sometimes we want to display a filtered or sorted version of an array without actually mutating or resetting the original data. In this case, you can create a computed property that returns the filtered or sorted array.</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49</a:t>
            </a:fld>
            <a:endParaRPr lang="zh-CN" altLang="en-US"/>
          </a:p>
        </p:txBody>
      </p:sp>
    </p:spTree>
    <p:extLst>
      <p:ext uri="{BB962C8B-B14F-4D97-AF65-F5344CB8AC3E}">
        <p14:creationId xmlns:p14="http://schemas.microsoft.com/office/powerpoint/2010/main" val="2620558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Sometimes we want to display a filtered or sorted version of an array without actually mutating or resetting the original data. In this case, you can create a computed property that returns the filtered or sorted array.</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50</a:t>
            </a:fld>
            <a:endParaRPr lang="zh-CN" altLang="en-US"/>
          </a:p>
        </p:txBody>
      </p:sp>
    </p:spTree>
    <p:extLst>
      <p:ext uri="{BB962C8B-B14F-4D97-AF65-F5344CB8AC3E}">
        <p14:creationId xmlns:p14="http://schemas.microsoft.com/office/powerpoint/2010/main" val="401187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While computed properties are more appropriate in most cases, there are times when a custom watcher is necessary. That’s why Vue provides a more generic way to react to data changes through the watch option. This is most useful when you want to perform asynchronous or expensive operations in response to changing data.</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24</a:t>
            </a:fld>
            <a:endParaRPr lang="zh-CN" altLang="en-US"/>
          </a:p>
        </p:txBody>
      </p:sp>
    </p:spTree>
    <p:extLst>
      <p:ext uri="{BB962C8B-B14F-4D97-AF65-F5344CB8AC3E}">
        <p14:creationId xmlns:p14="http://schemas.microsoft.com/office/powerpoint/2010/main" val="1670355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Sometimes we want to display a filtered or sorted version of an array without actually mutating or resetting the original data. In this case, you can create a computed property that returns the filtered or sorted array.</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51</a:t>
            </a:fld>
            <a:endParaRPr lang="zh-CN" altLang="en-US"/>
          </a:p>
        </p:txBody>
      </p:sp>
    </p:spTree>
    <p:extLst>
      <p:ext uri="{BB962C8B-B14F-4D97-AF65-F5344CB8AC3E}">
        <p14:creationId xmlns:p14="http://schemas.microsoft.com/office/powerpoint/2010/main" val="4040829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Sometimes we want to display a filtered or sorted version of an array without actually mutating or resetting the original data. In this case, you can create a computed property that returns the filtered or sorted array.</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52</a:t>
            </a:fld>
            <a:endParaRPr lang="zh-CN" altLang="en-US"/>
          </a:p>
        </p:txBody>
      </p:sp>
    </p:spTree>
    <p:extLst>
      <p:ext uri="{BB962C8B-B14F-4D97-AF65-F5344CB8AC3E}">
        <p14:creationId xmlns:p14="http://schemas.microsoft.com/office/powerpoint/2010/main" val="151110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53</a:t>
            </a:fld>
            <a:endParaRPr lang="zh-CN" altLang="en-US"/>
          </a:p>
        </p:txBody>
      </p:sp>
    </p:spTree>
    <p:extLst>
      <p:ext uri="{BB962C8B-B14F-4D97-AF65-F5344CB8AC3E}">
        <p14:creationId xmlns:p14="http://schemas.microsoft.com/office/powerpoint/2010/main" val="3371661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54</a:t>
            </a:fld>
            <a:endParaRPr lang="zh-CN" altLang="en-US"/>
          </a:p>
        </p:txBody>
      </p:sp>
    </p:spTree>
    <p:extLst>
      <p:ext uri="{BB962C8B-B14F-4D97-AF65-F5344CB8AC3E}">
        <p14:creationId xmlns:p14="http://schemas.microsoft.com/office/powerpoint/2010/main" val="3600792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It is a very common need to call </a:t>
            </a:r>
            <a:r>
              <a:rPr lang="en" altLang="zh-CN" sz="1200" b="0" i="0" kern="1200" dirty="0" err="1">
                <a:solidFill>
                  <a:schemeClr val="tx1"/>
                </a:solidFill>
                <a:effectLst/>
                <a:latin typeface="+mn-lt"/>
                <a:ea typeface="+mn-ea"/>
                <a:cs typeface="+mn-cs"/>
              </a:rPr>
              <a:t>event.preventDefault</a:t>
            </a:r>
            <a:r>
              <a:rPr lang="en" altLang="zh-CN" sz="1200" b="0" i="0" kern="1200" dirty="0">
                <a:solidFill>
                  <a:schemeClr val="tx1"/>
                </a:solidFill>
                <a:effectLst/>
                <a:latin typeface="+mn-lt"/>
                <a:ea typeface="+mn-ea"/>
                <a:cs typeface="+mn-cs"/>
              </a:rPr>
              <a:t>() or </a:t>
            </a:r>
            <a:r>
              <a:rPr lang="en" altLang="zh-CN" sz="1200" b="0" i="0" kern="1200" dirty="0" err="1">
                <a:solidFill>
                  <a:schemeClr val="tx1"/>
                </a:solidFill>
                <a:effectLst/>
                <a:latin typeface="+mn-lt"/>
                <a:ea typeface="+mn-ea"/>
                <a:cs typeface="+mn-cs"/>
              </a:rPr>
              <a:t>event.stopPropagation</a:t>
            </a:r>
            <a:r>
              <a:rPr lang="en" altLang="zh-CN" sz="1200" b="0" i="0" kern="1200" dirty="0">
                <a:solidFill>
                  <a:schemeClr val="tx1"/>
                </a:solidFill>
                <a:effectLst/>
                <a:latin typeface="+mn-lt"/>
                <a:ea typeface="+mn-ea"/>
                <a:cs typeface="+mn-cs"/>
              </a:rPr>
              <a:t>() inside event handlers. Although we can do this easily inside methods, it would be better if the methods can be purely about data logic rather than having to deal with DOM event details.</a:t>
            </a:r>
          </a:p>
          <a:p>
            <a:br>
              <a:rPr lang="en" altLang="zh-CN" dirty="0"/>
            </a:br>
            <a:r>
              <a:rPr lang="en" altLang="zh-CN" sz="1200" b="0" i="0" kern="1200" dirty="0">
                <a:solidFill>
                  <a:schemeClr val="tx1"/>
                </a:solidFill>
                <a:effectLst/>
                <a:latin typeface="+mn-lt"/>
                <a:ea typeface="+mn-ea"/>
                <a:cs typeface="+mn-cs"/>
              </a:rPr>
              <a:t>To address this problem, Vue provides </a:t>
            </a:r>
            <a:r>
              <a:rPr lang="en" altLang="zh-CN" sz="1200" b="1" i="0" kern="1200" dirty="0">
                <a:solidFill>
                  <a:schemeClr val="tx1"/>
                </a:solidFill>
                <a:effectLst/>
                <a:latin typeface="+mn-lt"/>
                <a:ea typeface="+mn-ea"/>
                <a:cs typeface="+mn-cs"/>
              </a:rPr>
              <a:t>event modifiers</a:t>
            </a:r>
            <a:r>
              <a:rPr lang="en" altLang="zh-CN" sz="1200" b="0" i="0" kern="1200" dirty="0">
                <a:solidFill>
                  <a:schemeClr val="tx1"/>
                </a:solidFill>
                <a:effectLst/>
                <a:latin typeface="+mn-lt"/>
                <a:ea typeface="+mn-ea"/>
                <a:cs typeface="+mn-cs"/>
              </a:rPr>
              <a:t> for v-on. Recall that modifiers are directive postfixes denoted by a dot.</a:t>
            </a:r>
          </a:p>
          <a:p>
            <a:br>
              <a:rPr lang="en" altLang="zh-CN" sz="1200" b="0" i="0" kern="1200" dirty="0">
                <a:solidFill>
                  <a:schemeClr val="tx1"/>
                </a:solidFill>
                <a:effectLst/>
                <a:latin typeface="+mn-lt"/>
                <a:ea typeface="+mn-ea"/>
                <a:cs typeface="+mn-cs"/>
              </a:rPr>
            </a:br>
            <a:endParaRPr lang="en"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58</a:t>
            </a:fld>
            <a:endParaRPr lang="zh-CN" altLang="en-US"/>
          </a:p>
        </p:txBody>
      </p:sp>
    </p:spTree>
    <p:extLst>
      <p:ext uri="{BB962C8B-B14F-4D97-AF65-F5344CB8AC3E}">
        <p14:creationId xmlns:p14="http://schemas.microsoft.com/office/powerpoint/2010/main" val="3361702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It is a very common need to call </a:t>
            </a:r>
            <a:r>
              <a:rPr lang="en" altLang="zh-CN" sz="1200" b="0" i="0" kern="1200" dirty="0" err="1">
                <a:solidFill>
                  <a:schemeClr val="tx1"/>
                </a:solidFill>
                <a:effectLst/>
                <a:latin typeface="+mn-lt"/>
                <a:ea typeface="+mn-ea"/>
                <a:cs typeface="+mn-cs"/>
              </a:rPr>
              <a:t>event.preventDefault</a:t>
            </a:r>
            <a:r>
              <a:rPr lang="en" altLang="zh-CN" sz="1200" b="0" i="0" kern="1200" dirty="0">
                <a:solidFill>
                  <a:schemeClr val="tx1"/>
                </a:solidFill>
                <a:effectLst/>
                <a:latin typeface="+mn-lt"/>
                <a:ea typeface="+mn-ea"/>
                <a:cs typeface="+mn-cs"/>
              </a:rPr>
              <a:t>() or </a:t>
            </a:r>
            <a:r>
              <a:rPr lang="en" altLang="zh-CN" sz="1200" b="0" i="0" kern="1200" dirty="0" err="1">
                <a:solidFill>
                  <a:schemeClr val="tx1"/>
                </a:solidFill>
                <a:effectLst/>
                <a:latin typeface="+mn-lt"/>
                <a:ea typeface="+mn-ea"/>
                <a:cs typeface="+mn-cs"/>
              </a:rPr>
              <a:t>event.stopPropagation</a:t>
            </a:r>
            <a:r>
              <a:rPr lang="en" altLang="zh-CN" sz="1200" b="0" i="0" kern="1200" dirty="0">
                <a:solidFill>
                  <a:schemeClr val="tx1"/>
                </a:solidFill>
                <a:effectLst/>
                <a:latin typeface="+mn-lt"/>
                <a:ea typeface="+mn-ea"/>
                <a:cs typeface="+mn-cs"/>
              </a:rPr>
              <a:t>() inside event handlers. Although we can do this easily inside methods, it would be better if the methods can be purely about data logic rather than having to deal with DOM event details.</a:t>
            </a:r>
          </a:p>
          <a:p>
            <a:br>
              <a:rPr lang="en" altLang="zh-CN" dirty="0"/>
            </a:br>
            <a:r>
              <a:rPr lang="en" altLang="zh-CN" sz="1200" b="0" i="0" kern="1200" dirty="0">
                <a:solidFill>
                  <a:schemeClr val="tx1"/>
                </a:solidFill>
                <a:effectLst/>
                <a:latin typeface="+mn-lt"/>
                <a:ea typeface="+mn-ea"/>
                <a:cs typeface="+mn-cs"/>
              </a:rPr>
              <a:t>To address this problem, Vue provides </a:t>
            </a:r>
            <a:r>
              <a:rPr lang="en" altLang="zh-CN" sz="1200" b="1" i="0" kern="1200" dirty="0">
                <a:solidFill>
                  <a:schemeClr val="tx1"/>
                </a:solidFill>
                <a:effectLst/>
                <a:latin typeface="+mn-lt"/>
                <a:ea typeface="+mn-ea"/>
                <a:cs typeface="+mn-cs"/>
              </a:rPr>
              <a:t>event modifiers</a:t>
            </a:r>
            <a:r>
              <a:rPr lang="en" altLang="zh-CN" sz="1200" b="0" i="0" kern="1200" dirty="0">
                <a:solidFill>
                  <a:schemeClr val="tx1"/>
                </a:solidFill>
                <a:effectLst/>
                <a:latin typeface="+mn-lt"/>
                <a:ea typeface="+mn-ea"/>
                <a:cs typeface="+mn-cs"/>
              </a:rPr>
              <a:t> for v-on. Recall that modifiers are directive postfixes denoted by a dot.</a:t>
            </a:r>
          </a:p>
          <a:p>
            <a:br>
              <a:rPr lang="en" altLang="zh-CN" sz="1200" b="0" i="0" kern="1200" dirty="0">
                <a:solidFill>
                  <a:schemeClr val="tx1"/>
                </a:solidFill>
                <a:effectLst/>
                <a:latin typeface="+mn-lt"/>
                <a:ea typeface="+mn-ea"/>
                <a:cs typeface="+mn-cs"/>
              </a:rPr>
            </a:br>
            <a:endParaRPr lang="en"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59</a:t>
            </a:fld>
            <a:endParaRPr lang="zh-CN" altLang="en-US"/>
          </a:p>
        </p:txBody>
      </p:sp>
    </p:spTree>
    <p:extLst>
      <p:ext uri="{BB962C8B-B14F-4D97-AF65-F5344CB8AC3E}">
        <p14:creationId xmlns:p14="http://schemas.microsoft.com/office/powerpoint/2010/main" val="3478506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When listening for keyboard events, we often need to check for specific keys. Vue allows adding key modifiers for v-on when listening for key events:</a:t>
            </a:r>
          </a:p>
          <a:p>
            <a:br>
              <a:rPr lang="en" altLang="zh-CN" dirty="0"/>
            </a:br>
            <a:br>
              <a:rPr lang="en" altLang="zh-CN" sz="1200" b="0" i="0" kern="1200" dirty="0">
                <a:solidFill>
                  <a:schemeClr val="tx1"/>
                </a:solidFill>
                <a:effectLst/>
                <a:latin typeface="+mn-lt"/>
                <a:ea typeface="+mn-ea"/>
                <a:cs typeface="+mn-cs"/>
              </a:rPr>
            </a:br>
            <a:endParaRPr lang="en"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60</a:t>
            </a:fld>
            <a:endParaRPr lang="zh-CN" altLang="en-US"/>
          </a:p>
        </p:txBody>
      </p:sp>
    </p:spTree>
    <p:extLst>
      <p:ext uri="{BB962C8B-B14F-4D97-AF65-F5344CB8AC3E}">
        <p14:creationId xmlns:p14="http://schemas.microsoft.com/office/powerpoint/2010/main" val="3431101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You can use the following modifiers to trigger mouse or keyboard event listeners only when the corresponding modifier key is pressed:</a:t>
            </a:r>
          </a:p>
          <a:p>
            <a:endParaRPr lang="en" altLang="zh-CN" sz="1200" b="0" i="0" kern="1200" dirty="0">
              <a:solidFill>
                <a:schemeClr val="tx1"/>
              </a:solidFill>
              <a:effectLst/>
              <a:latin typeface="+mn-lt"/>
              <a:ea typeface="+mn-ea"/>
              <a:cs typeface="+mn-cs"/>
            </a:endParaRPr>
          </a:p>
          <a:p>
            <a:r>
              <a:rPr lang="en" altLang="zh-CN" sz="1200" b="1" i="0" u="none" strike="noStrike" kern="1200" dirty="0">
                <a:solidFill>
                  <a:schemeClr val="tx1"/>
                </a:solidFill>
                <a:effectLst/>
                <a:latin typeface="+mn-lt"/>
                <a:ea typeface="+mn-ea"/>
                <a:cs typeface="+mn-cs"/>
                <a:hlinkClick r:id="rId3" tooltip="Why Listeners in HTML?"/>
              </a:rPr>
              <a:t>Why Listeners in HTML?</a:t>
            </a:r>
            <a:endParaRPr lang="en" altLang="zh-CN" sz="1200" b="1"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You might be concerned that this whole event listening approach violates the good old rules about “separation of concerns”. Rest assured - since all Vue handler functions and expressions are strictly bound to the </a:t>
            </a:r>
            <a:r>
              <a:rPr lang="en" altLang="zh-CN" sz="1200" b="0" i="0" kern="1200" dirty="0" err="1">
                <a:solidFill>
                  <a:schemeClr val="tx1"/>
                </a:solidFill>
                <a:effectLst/>
                <a:latin typeface="+mn-lt"/>
                <a:ea typeface="+mn-ea"/>
                <a:cs typeface="+mn-cs"/>
              </a:rPr>
              <a:t>ViewModel</a:t>
            </a:r>
            <a:r>
              <a:rPr lang="en" altLang="zh-CN" sz="1200" b="0" i="0" kern="1200" dirty="0">
                <a:solidFill>
                  <a:schemeClr val="tx1"/>
                </a:solidFill>
                <a:effectLst/>
                <a:latin typeface="+mn-lt"/>
                <a:ea typeface="+mn-ea"/>
                <a:cs typeface="+mn-cs"/>
              </a:rPr>
              <a:t> that’s handling the current view, it won’t cause any maintenance difficulty. In fact, there are several benefits in using v-on:</a:t>
            </a:r>
          </a:p>
          <a:p>
            <a:r>
              <a:rPr lang="en" altLang="zh-CN" sz="1200" b="0" i="0" kern="1200" dirty="0">
                <a:solidFill>
                  <a:schemeClr val="tx1"/>
                </a:solidFill>
                <a:effectLst/>
                <a:latin typeface="+mn-lt"/>
                <a:ea typeface="+mn-ea"/>
                <a:cs typeface="+mn-cs"/>
              </a:rPr>
              <a:t>It’s easier to locate the handler function implementations within your JS code by skimming the HTML template.</a:t>
            </a:r>
          </a:p>
          <a:p>
            <a:r>
              <a:rPr lang="en" altLang="zh-CN" sz="1200" b="0" i="0" kern="1200" dirty="0">
                <a:solidFill>
                  <a:schemeClr val="tx1"/>
                </a:solidFill>
                <a:effectLst/>
                <a:latin typeface="+mn-lt"/>
                <a:ea typeface="+mn-ea"/>
                <a:cs typeface="+mn-cs"/>
              </a:rPr>
              <a:t>Since you don’t have to manually attach event listeners in JS, your </a:t>
            </a:r>
            <a:r>
              <a:rPr lang="en" altLang="zh-CN" sz="1200" b="0" i="0" kern="1200" dirty="0" err="1">
                <a:solidFill>
                  <a:schemeClr val="tx1"/>
                </a:solidFill>
                <a:effectLst/>
                <a:latin typeface="+mn-lt"/>
                <a:ea typeface="+mn-ea"/>
                <a:cs typeface="+mn-cs"/>
              </a:rPr>
              <a:t>ViewModel</a:t>
            </a:r>
            <a:r>
              <a:rPr lang="en" altLang="zh-CN" sz="1200" b="0" i="0" kern="1200" dirty="0">
                <a:solidFill>
                  <a:schemeClr val="tx1"/>
                </a:solidFill>
                <a:effectLst/>
                <a:latin typeface="+mn-lt"/>
                <a:ea typeface="+mn-ea"/>
                <a:cs typeface="+mn-cs"/>
              </a:rPr>
              <a:t> code can be pure logic and DOM-free. This makes it easier to test.</a:t>
            </a:r>
          </a:p>
          <a:p>
            <a:r>
              <a:rPr lang="en" altLang="zh-CN" sz="1200" b="0" i="0" kern="1200" dirty="0">
                <a:solidFill>
                  <a:schemeClr val="tx1"/>
                </a:solidFill>
                <a:effectLst/>
                <a:latin typeface="+mn-lt"/>
                <a:ea typeface="+mn-ea"/>
                <a:cs typeface="+mn-cs"/>
              </a:rPr>
              <a:t>When a </a:t>
            </a:r>
            <a:r>
              <a:rPr lang="en" altLang="zh-CN" sz="1200" b="0" i="0" kern="1200" dirty="0" err="1">
                <a:solidFill>
                  <a:schemeClr val="tx1"/>
                </a:solidFill>
                <a:effectLst/>
                <a:latin typeface="+mn-lt"/>
                <a:ea typeface="+mn-ea"/>
                <a:cs typeface="+mn-cs"/>
              </a:rPr>
              <a:t>ViewModel</a:t>
            </a:r>
            <a:r>
              <a:rPr lang="en" altLang="zh-CN" sz="1200" b="0" i="0" kern="1200" dirty="0">
                <a:solidFill>
                  <a:schemeClr val="tx1"/>
                </a:solidFill>
                <a:effectLst/>
                <a:latin typeface="+mn-lt"/>
                <a:ea typeface="+mn-ea"/>
                <a:cs typeface="+mn-cs"/>
              </a:rPr>
              <a:t> is destroyed, all event listeners are automatically removed. You don’t need to worry about cleaning it up yourself.</a:t>
            </a:r>
          </a:p>
          <a:p>
            <a:endParaRPr lang="en" altLang="zh-CN" sz="1200" b="0" i="0" kern="1200" dirty="0">
              <a:solidFill>
                <a:schemeClr val="tx1"/>
              </a:solidFill>
              <a:effectLst/>
              <a:latin typeface="+mn-lt"/>
              <a:ea typeface="+mn-ea"/>
              <a:cs typeface="+mn-cs"/>
            </a:endParaRPr>
          </a:p>
          <a:p>
            <a:br>
              <a:rPr lang="en" altLang="zh-CN" sz="1200" b="0" i="0" kern="1200" dirty="0">
                <a:solidFill>
                  <a:schemeClr val="tx1"/>
                </a:solidFill>
                <a:effectLst/>
                <a:latin typeface="+mn-lt"/>
                <a:ea typeface="+mn-ea"/>
                <a:cs typeface="+mn-cs"/>
              </a:rPr>
            </a:br>
            <a:endParaRPr lang="en" altLang="zh-CN" sz="1200" b="0" i="0" kern="1200" dirty="0">
              <a:solidFill>
                <a:schemeClr val="tx1"/>
              </a:solidFill>
              <a:effectLst/>
              <a:latin typeface="+mn-lt"/>
              <a:ea typeface="+mn-ea"/>
              <a:cs typeface="+mn-cs"/>
            </a:endParaRPr>
          </a:p>
          <a:p>
            <a:br>
              <a:rPr lang="en" altLang="zh-CN" dirty="0"/>
            </a:br>
            <a:br>
              <a:rPr lang="en" altLang="zh-CN" sz="1200" b="0" i="0" kern="1200" dirty="0">
                <a:solidFill>
                  <a:schemeClr val="tx1"/>
                </a:solidFill>
                <a:effectLst/>
                <a:latin typeface="+mn-lt"/>
                <a:ea typeface="+mn-ea"/>
                <a:cs typeface="+mn-cs"/>
              </a:rPr>
            </a:br>
            <a:endParaRPr lang="en"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61</a:t>
            </a:fld>
            <a:endParaRPr lang="zh-CN" altLang="en-US"/>
          </a:p>
        </p:txBody>
      </p:sp>
    </p:spTree>
    <p:extLst>
      <p:ext uri="{BB962C8B-B14F-4D97-AF65-F5344CB8AC3E}">
        <p14:creationId xmlns:p14="http://schemas.microsoft.com/office/powerpoint/2010/main" val="4249782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For radio, checkbox and select options, the v-model binding values are usually static strings (or </a:t>
            </a:r>
            <a:r>
              <a:rPr lang="en" altLang="zh-CN" sz="1200" b="0" i="0" kern="1200" dirty="0" err="1">
                <a:solidFill>
                  <a:schemeClr val="tx1"/>
                </a:solidFill>
                <a:effectLst/>
                <a:latin typeface="+mn-lt"/>
                <a:ea typeface="+mn-ea"/>
                <a:cs typeface="+mn-cs"/>
              </a:rPr>
              <a:t>booleans</a:t>
            </a:r>
            <a:r>
              <a:rPr lang="en" altLang="zh-CN" sz="1200" b="0" i="0" kern="1200" dirty="0">
                <a:solidFill>
                  <a:schemeClr val="tx1"/>
                </a:solidFill>
                <a:effectLst/>
                <a:latin typeface="+mn-lt"/>
                <a:ea typeface="+mn-ea"/>
                <a:cs typeface="+mn-cs"/>
              </a:rPr>
              <a:t> for checkbox):</a:t>
            </a:r>
          </a:p>
          <a:p>
            <a:endParaRPr lang="en" altLang="zh-CN" sz="1200" b="0" i="0" kern="1200" dirty="0">
              <a:solidFill>
                <a:schemeClr val="tx1"/>
              </a:solidFill>
              <a:effectLst/>
              <a:latin typeface="+mn-lt"/>
              <a:ea typeface="+mn-ea"/>
              <a:cs typeface="+mn-cs"/>
            </a:endParaRPr>
          </a:p>
          <a:p>
            <a:r>
              <a:rPr lang="en" altLang="zh-CN" sz="1200" b="0" i="0" kern="1200" dirty="0">
                <a:solidFill>
                  <a:schemeClr val="tx1"/>
                </a:solidFill>
                <a:effectLst/>
                <a:latin typeface="+mn-lt"/>
                <a:ea typeface="+mn-ea"/>
                <a:cs typeface="+mn-cs"/>
              </a:rPr>
              <a:t>But sometimes we may want to bind the value to a dynamic property on the Vue instance. We can use v-bind to achieve that. In addition, using v-bind allows us to bind the input value to non-string values.</a:t>
            </a:r>
          </a:p>
          <a:p>
            <a:br>
              <a:rPr lang="en" altLang="zh-CN" dirty="0"/>
            </a:br>
            <a:endParaRPr lang="en" altLang="zh-CN" sz="1200" b="0" i="0" kern="1200" dirty="0">
              <a:solidFill>
                <a:schemeClr val="tx1"/>
              </a:solidFill>
              <a:effectLst/>
              <a:latin typeface="+mn-lt"/>
              <a:ea typeface="+mn-ea"/>
              <a:cs typeface="+mn-cs"/>
            </a:endParaRP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68</a:t>
            </a:fld>
            <a:endParaRPr lang="zh-CN" altLang="en-US"/>
          </a:p>
        </p:txBody>
      </p:sp>
    </p:spTree>
    <p:extLst>
      <p:ext uri="{BB962C8B-B14F-4D97-AF65-F5344CB8AC3E}">
        <p14:creationId xmlns:p14="http://schemas.microsoft.com/office/powerpoint/2010/main" val="1279073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69</a:t>
            </a:fld>
            <a:endParaRPr lang="zh-CN" altLang="en-US"/>
          </a:p>
        </p:txBody>
      </p:sp>
    </p:spTree>
    <p:extLst>
      <p:ext uri="{BB962C8B-B14F-4D97-AF65-F5344CB8AC3E}">
        <p14:creationId xmlns:p14="http://schemas.microsoft.com/office/powerpoint/2010/main" val="158494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While computed properties are more appropriate in most cases, there are times when a custom watcher is necessary. That’s why Vue provides a more generic way to react to data changes through the watch option. This is most useful when you want to perform asynchronous or expensive operations in response to changing data.</a:t>
            </a:r>
          </a:p>
          <a:p>
            <a:br>
              <a:rPr lang="en" altLang="zh-CN" dirty="0"/>
            </a:br>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25</a:t>
            </a:fld>
            <a:endParaRPr lang="zh-CN" altLang="en-US"/>
          </a:p>
        </p:txBody>
      </p:sp>
    </p:spTree>
    <p:extLst>
      <p:ext uri="{BB962C8B-B14F-4D97-AF65-F5344CB8AC3E}">
        <p14:creationId xmlns:p14="http://schemas.microsoft.com/office/powerpoint/2010/main" val="3451781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Props are custom attributes you can register on a component. </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75</a:t>
            </a:fld>
            <a:endParaRPr lang="zh-CN" altLang="en-US"/>
          </a:p>
        </p:txBody>
      </p:sp>
    </p:spTree>
    <p:extLst>
      <p:ext uri="{BB962C8B-B14F-4D97-AF65-F5344CB8AC3E}">
        <p14:creationId xmlns:p14="http://schemas.microsoft.com/office/powerpoint/2010/main" val="2368450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Props are custom attributes you can register on a component. </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76</a:t>
            </a:fld>
            <a:endParaRPr lang="zh-CN" altLang="en-US"/>
          </a:p>
        </p:txBody>
      </p:sp>
    </p:spTree>
    <p:extLst>
      <p:ext uri="{BB962C8B-B14F-4D97-AF65-F5344CB8AC3E}">
        <p14:creationId xmlns:p14="http://schemas.microsoft.com/office/powerpoint/2010/main" val="694838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Props are custom attributes you can register on a component. </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77</a:t>
            </a:fld>
            <a:endParaRPr lang="zh-CN" altLang="en-US"/>
          </a:p>
        </p:txBody>
      </p:sp>
    </p:spTree>
    <p:extLst>
      <p:ext uri="{BB962C8B-B14F-4D97-AF65-F5344CB8AC3E}">
        <p14:creationId xmlns:p14="http://schemas.microsoft.com/office/powerpoint/2010/main" val="1260110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Props are custom attributes you can register on a component. </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78</a:t>
            </a:fld>
            <a:endParaRPr lang="zh-CN" altLang="en-US"/>
          </a:p>
        </p:txBody>
      </p:sp>
    </p:spTree>
    <p:extLst>
      <p:ext uri="{BB962C8B-B14F-4D97-AF65-F5344CB8AC3E}">
        <p14:creationId xmlns:p14="http://schemas.microsoft.com/office/powerpoint/2010/main" val="91868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As we develop our </a:t>
            </a:r>
            <a:r>
              <a:rPr lang="en" altLang="zh-CN" dirty="0"/>
              <a:t>&lt;blog-post&gt;</a:t>
            </a:r>
            <a:r>
              <a:rPr lang="en" altLang="zh-CN" sz="1200" b="0" i="0" kern="1200" dirty="0">
                <a:solidFill>
                  <a:schemeClr val="tx1"/>
                </a:solidFill>
                <a:effectLst/>
                <a:latin typeface="+mn-lt"/>
                <a:ea typeface="+mn-ea"/>
                <a:cs typeface="+mn-cs"/>
              </a:rPr>
              <a:t> component, some features may require communicating back up to the parent. For example, we may decide to include an accessibility feature to enlarge the text of blog posts, while leaving the rest of the page its default size:</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79</a:t>
            </a:fld>
            <a:endParaRPr lang="zh-CN" altLang="en-US"/>
          </a:p>
        </p:txBody>
      </p:sp>
    </p:spTree>
    <p:extLst>
      <p:ext uri="{BB962C8B-B14F-4D97-AF65-F5344CB8AC3E}">
        <p14:creationId xmlns:p14="http://schemas.microsoft.com/office/powerpoint/2010/main" val="3684640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As we develop our </a:t>
            </a:r>
            <a:r>
              <a:rPr lang="en" altLang="zh-CN" dirty="0"/>
              <a:t>&lt;blog-post&gt;</a:t>
            </a:r>
            <a:r>
              <a:rPr lang="en" altLang="zh-CN" sz="1200" b="0" i="0" kern="1200" dirty="0">
                <a:solidFill>
                  <a:schemeClr val="tx1"/>
                </a:solidFill>
                <a:effectLst/>
                <a:latin typeface="+mn-lt"/>
                <a:ea typeface="+mn-ea"/>
                <a:cs typeface="+mn-cs"/>
              </a:rPr>
              <a:t> component, some features may require communicating back up to the parent. For example, we may decide to include an accessibility feature to enlarge the text of blog posts, while leaving the rest of the page its default size:</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80</a:t>
            </a:fld>
            <a:endParaRPr lang="zh-CN" altLang="en-US"/>
          </a:p>
        </p:txBody>
      </p:sp>
    </p:spTree>
    <p:extLst>
      <p:ext uri="{BB962C8B-B14F-4D97-AF65-F5344CB8AC3E}">
        <p14:creationId xmlns:p14="http://schemas.microsoft.com/office/powerpoint/2010/main" val="3429171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81</a:t>
            </a:fld>
            <a:endParaRPr lang="zh-CN" altLang="en-US"/>
          </a:p>
        </p:txBody>
      </p:sp>
    </p:spTree>
    <p:extLst>
      <p:ext uri="{BB962C8B-B14F-4D97-AF65-F5344CB8AC3E}">
        <p14:creationId xmlns:p14="http://schemas.microsoft.com/office/powerpoint/2010/main" val="1270169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82</a:t>
            </a:fld>
            <a:endParaRPr lang="zh-CN" altLang="en-US"/>
          </a:p>
        </p:txBody>
      </p:sp>
    </p:spTree>
    <p:extLst>
      <p:ext uri="{BB962C8B-B14F-4D97-AF65-F5344CB8AC3E}">
        <p14:creationId xmlns:p14="http://schemas.microsoft.com/office/powerpoint/2010/main" val="3791870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83</a:t>
            </a:fld>
            <a:endParaRPr lang="zh-CN" altLang="en-US"/>
          </a:p>
        </p:txBody>
      </p:sp>
    </p:spTree>
    <p:extLst>
      <p:ext uri="{BB962C8B-B14F-4D97-AF65-F5344CB8AC3E}">
        <p14:creationId xmlns:p14="http://schemas.microsoft.com/office/powerpoint/2010/main" val="1476798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84</a:t>
            </a:fld>
            <a:endParaRPr lang="zh-CN" altLang="en-US"/>
          </a:p>
        </p:txBody>
      </p:sp>
    </p:spTree>
    <p:extLst>
      <p:ext uri="{BB962C8B-B14F-4D97-AF65-F5344CB8AC3E}">
        <p14:creationId xmlns:p14="http://schemas.microsoft.com/office/powerpoint/2010/main" val="46143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26</a:t>
            </a:fld>
            <a:endParaRPr lang="zh-CN" altLang="en-US"/>
          </a:p>
        </p:txBody>
      </p:sp>
    </p:spTree>
    <p:extLst>
      <p:ext uri="{BB962C8B-B14F-4D97-AF65-F5344CB8AC3E}">
        <p14:creationId xmlns:p14="http://schemas.microsoft.com/office/powerpoint/2010/main" val="356077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above syntax means the presence of the active class will be determined by the </a:t>
            </a:r>
            <a:r>
              <a:rPr lang="en" altLang="zh-CN" sz="1200" b="1" i="0" u="none" strike="noStrike" kern="1200" dirty="0">
                <a:solidFill>
                  <a:schemeClr val="tx1"/>
                </a:solidFill>
                <a:effectLst/>
                <a:latin typeface="+mn-lt"/>
                <a:ea typeface="+mn-ea"/>
                <a:cs typeface="+mn-cs"/>
                <a:hlinkClick r:id="rId3"/>
              </a:rPr>
              <a:t>truthiness</a:t>
            </a:r>
            <a:r>
              <a:rPr lang="en" altLang="zh-CN" sz="1200" b="0" i="0" kern="1200" dirty="0">
                <a:solidFill>
                  <a:schemeClr val="tx1"/>
                </a:solidFill>
                <a:effectLst/>
                <a:latin typeface="+mn-lt"/>
                <a:ea typeface="+mn-ea"/>
                <a:cs typeface="+mn-cs"/>
              </a:rPr>
              <a:t> of the data property </a:t>
            </a:r>
            <a:r>
              <a:rPr lang="en" altLang="zh-CN" sz="1200" b="0" i="0" kern="1200" dirty="0" err="1">
                <a:solidFill>
                  <a:schemeClr val="tx1"/>
                </a:solidFill>
                <a:effectLst/>
                <a:latin typeface="+mn-lt"/>
                <a:ea typeface="+mn-ea"/>
                <a:cs typeface="+mn-cs"/>
              </a:rPr>
              <a:t>isActive</a:t>
            </a:r>
            <a:r>
              <a:rPr lang="en" altLang="zh-CN" sz="1200" b="0" i="0" kern="1200" dirty="0">
                <a:solidFill>
                  <a:schemeClr val="tx1"/>
                </a:solidFill>
                <a:effectLst/>
                <a:latin typeface="+mn-lt"/>
                <a:ea typeface="+mn-ea"/>
                <a:cs typeface="+mn-cs"/>
              </a:rPr>
              <a:t>.</a:t>
            </a:r>
          </a:p>
          <a:p>
            <a:r>
              <a:rPr lang="en" altLang="zh-CN" sz="1200" b="0" i="0" kern="1200" dirty="0">
                <a:solidFill>
                  <a:schemeClr val="tx1"/>
                </a:solidFill>
                <a:effectLst/>
                <a:latin typeface="+mn-lt"/>
                <a:ea typeface="+mn-ea"/>
                <a:cs typeface="+mn-cs"/>
              </a:rPr>
              <a:t>You can have multiple classes toggled by having more fields in the object. In addition, the </a:t>
            </a:r>
            <a:r>
              <a:rPr lang="en" altLang="zh-CN" sz="1200" b="0" i="0" kern="1200" dirty="0" err="1">
                <a:solidFill>
                  <a:schemeClr val="tx1"/>
                </a:solidFill>
                <a:effectLst/>
                <a:latin typeface="+mn-lt"/>
                <a:ea typeface="+mn-ea"/>
                <a:cs typeface="+mn-cs"/>
              </a:rPr>
              <a:t>v-bind:class</a:t>
            </a:r>
            <a:r>
              <a:rPr lang="en" altLang="zh-CN" sz="1200" b="0" i="0" kern="1200" dirty="0">
                <a:solidFill>
                  <a:schemeClr val="tx1"/>
                </a:solidFill>
                <a:effectLst/>
                <a:latin typeface="+mn-lt"/>
                <a:ea typeface="+mn-ea"/>
                <a:cs typeface="+mn-cs"/>
              </a:rPr>
              <a:t> directive can also co-exist with the plain class attribute. So given the following template:</a:t>
            </a:r>
          </a:p>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27</a:t>
            </a:fld>
            <a:endParaRPr lang="zh-CN" altLang="en-US"/>
          </a:p>
        </p:txBody>
      </p:sp>
    </p:spTree>
    <p:extLst>
      <p:ext uri="{BB962C8B-B14F-4D97-AF65-F5344CB8AC3E}">
        <p14:creationId xmlns:p14="http://schemas.microsoft.com/office/powerpoint/2010/main" val="88137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bound object doesn’t have to be inline:</a:t>
            </a:r>
          </a:p>
          <a:p>
            <a:r>
              <a:rPr lang="en" altLang="zh-CN" sz="1200" b="0" i="0" kern="1200" dirty="0">
                <a:solidFill>
                  <a:schemeClr val="tx1"/>
                </a:solidFill>
                <a:effectLst/>
                <a:latin typeface="+mn-lt"/>
                <a:ea typeface="+mn-ea"/>
                <a:cs typeface="+mn-cs"/>
              </a:rPr>
              <a:t>This will render the same result.</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28</a:t>
            </a:fld>
            <a:endParaRPr lang="zh-CN" altLang="en-US"/>
          </a:p>
        </p:txBody>
      </p:sp>
    </p:spTree>
    <p:extLst>
      <p:ext uri="{BB962C8B-B14F-4D97-AF65-F5344CB8AC3E}">
        <p14:creationId xmlns:p14="http://schemas.microsoft.com/office/powerpoint/2010/main" val="38575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The bound object doesn’t have to be inline:</a:t>
            </a:r>
          </a:p>
          <a:p>
            <a:r>
              <a:rPr lang="en" altLang="zh-CN" sz="1200" b="0" i="0" kern="1200" dirty="0">
                <a:solidFill>
                  <a:schemeClr val="tx1"/>
                </a:solidFill>
                <a:effectLst/>
                <a:latin typeface="+mn-lt"/>
                <a:ea typeface="+mn-ea"/>
                <a:cs typeface="+mn-cs"/>
              </a:rPr>
              <a:t>This will render the same result.</a:t>
            </a: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29</a:t>
            </a:fld>
            <a:endParaRPr lang="zh-CN" altLang="en-US"/>
          </a:p>
        </p:txBody>
      </p:sp>
    </p:spTree>
    <p:extLst>
      <p:ext uri="{BB962C8B-B14F-4D97-AF65-F5344CB8AC3E}">
        <p14:creationId xmlns:p14="http://schemas.microsoft.com/office/powerpoint/2010/main" val="171985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We can pass an array to </a:t>
            </a:r>
            <a:r>
              <a:rPr lang="en" altLang="zh-CN" sz="1200" b="0" i="0" kern="1200" dirty="0" err="1">
                <a:solidFill>
                  <a:schemeClr val="tx1"/>
                </a:solidFill>
                <a:effectLst/>
                <a:latin typeface="+mn-lt"/>
                <a:ea typeface="+mn-ea"/>
                <a:cs typeface="+mn-cs"/>
              </a:rPr>
              <a:t>v-bind:class</a:t>
            </a:r>
            <a:r>
              <a:rPr lang="en" altLang="zh-CN" sz="1200" b="0" i="0" kern="1200" dirty="0">
                <a:solidFill>
                  <a:schemeClr val="tx1"/>
                </a:solidFill>
                <a:effectLst/>
                <a:latin typeface="+mn-lt"/>
                <a:ea typeface="+mn-ea"/>
                <a:cs typeface="+mn-cs"/>
              </a:rPr>
              <a:t> to apply a list of classes:</a:t>
            </a:r>
          </a:p>
          <a:p>
            <a:r>
              <a:rPr lang="en" altLang="zh-CN" sz="1200" b="0" i="0" kern="1200" dirty="0">
                <a:solidFill>
                  <a:schemeClr val="tx1"/>
                </a:solidFill>
                <a:effectLst/>
                <a:latin typeface="+mn-lt"/>
                <a:ea typeface="+mn-ea"/>
                <a:cs typeface="+mn-cs"/>
              </a:rPr>
              <a:t>If you would like to also toggle a class in the list conditionally, you can do it with a ternary expression:</a:t>
            </a:r>
          </a:p>
          <a:p>
            <a:r>
              <a:rPr lang="en" altLang="zh-CN" sz="1200" b="0" i="0" kern="1200" dirty="0">
                <a:solidFill>
                  <a:schemeClr val="tx1"/>
                </a:solidFill>
                <a:effectLst/>
                <a:latin typeface="+mn-lt"/>
                <a:ea typeface="+mn-ea"/>
                <a:cs typeface="+mn-cs"/>
              </a:rPr>
              <a:t>This will always apply </a:t>
            </a:r>
            <a:r>
              <a:rPr lang="en" altLang="zh-CN" dirty="0" err="1"/>
              <a:t>errorClass</a:t>
            </a:r>
            <a:r>
              <a:rPr lang="en" altLang="zh-CN" sz="1200" b="0" i="0" kern="1200" dirty="0">
                <a:solidFill>
                  <a:schemeClr val="tx1"/>
                </a:solidFill>
                <a:effectLst/>
                <a:latin typeface="+mn-lt"/>
                <a:ea typeface="+mn-ea"/>
                <a:cs typeface="+mn-cs"/>
              </a:rPr>
              <a:t>, but will only apply </a:t>
            </a:r>
            <a:r>
              <a:rPr lang="en" altLang="zh-CN" dirty="0" err="1"/>
              <a:t>activeClass</a:t>
            </a:r>
            <a:r>
              <a:rPr lang="en" altLang="zh-CN" sz="1200" b="0" i="0" kern="1200" dirty="0">
                <a:solidFill>
                  <a:schemeClr val="tx1"/>
                </a:solidFill>
                <a:effectLst/>
                <a:latin typeface="+mn-lt"/>
                <a:ea typeface="+mn-ea"/>
                <a:cs typeface="+mn-cs"/>
              </a:rPr>
              <a:t> when </a:t>
            </a:r>
            <a:r>
              <a:rPr lang="en" altLang="zh-CN" dirty="0" err="1"/>
              <a:t>isActive</a:t>
            </a:r>
            <a:r>
              <a:rPr lang="en" altLang="zh-CN" sz="1200" b="0" i="0" kern="1200" dirty="0">
                <a:solidFill>
                  <a:schemeClr val="tx1"/>
                </a:solidFill>
                <a:effectLst/>
                <a:latin typeface="+mn-lt"/>
                <a:ea typeface="+mn-ea"/>
                <a:cs typeface="+mn-cs"/>
              </a:rPr>
              <a:t> is truthy.</a:t>
            </a:r>
            <a:br>
              <a:rPr lang="en" altLang="zh-CN" dirty="0"/>
            </a:br>
            <a:endParaRPr lang="en" altLang="zh-CN" sz="1200" b="0" i="0" kern="1200" dirty="0">
              <a:solidFill>
                <a:schemeClr val="tx1"/>
              </a:solidFill>
              <a:effectLst/>
              <a:latin typeface="+mn-lt"/>
              <a:ea typeface="+mn-ea"/>
              <a:cs typeface="+mn-cs"/>
            </a:endParaRPr>
          </a:p>
          <a:p>
            <a:br>
              <a:rPr lang="en"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30</a:t>
            </a:fld>
            <a:endParaRPr lang="zh-CN" altLang="en-US"/>
          </a:p>
        </p:txBody>
      </p:sp>
    </p:spTree>
    <p:extLst>
      <p:ext uri="{BB962C8B-B14F-4D97-AF65-F5344CB8AC3E}">
        <p14:creationId xmlns:p14="http://schemas.microsoft.com/office/powerpoint/2010/main" val="22372261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3"/>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2" y="1271654"/>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6"/>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cxnSp>
        <p:nvCxnSpPr>
          <p:cNvPr id="4" name="直接连接符 3"/>
          <p:cNvCxnSpPr/>
          <p:nvPr userDrawn="1"/>
        </p:nvCxnSpPr>
        <p:spPr>
          <a:xfrm>
            <a:off x="539750" y="1653779"/>
            <a:ext cx="8064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1815667"/>
            <a:ext cx="7772400" cy="1021556"/>
          </a:xfrm>
        </p:spPr>
        <p:txBody>
          <a:bodyPr anchor="t"/>
          <a:lstStyle>
            <a:lvl1pPr algn="l">
              <a:defRPr sz="3000" b="1" cap="all">
                <a:latin typeface="黑体" pitchFamily="49" charset="-122"/>
                <a:ea typeface="黑体" pitchFamily="49"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681540"/>
            <a:ext cx="7772400" cy="810090"/>
          </a:xfrm>
        </p:spPr>
        <p:txBody>
          <a:bodyPr anchor="b"/>
          <a:lstStyle>
            <a:lvl1pPr marL="0" indent="0">
              <a:buNone/>
              <a:defRPr sz="1500">
                <a:solidFill>
                  <a:schemeClr val="tx1">
                    <a:tint val="75000"/>
                  </a:schemeClr>
                </a:solidFill>
                <a:latin typeface="宋体" pitchFamily="2" charset="-122"/>
                <a:ea typeface="宋体" pitchFamily="2" charset="-122"/>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dirty="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E5E3251F-532F-4C44-9527-1319B6B37969}" type="slidenum">
              <a:rPr lang="zh-CN" altLang="en-US"/>
              <a:pPr>
                <a:defRPr/>
              </a:pPr>
              <a:t>‹#›</a:t>
            </a:fld>
            <a:endParaRPr lang="zh-CN" altLang="en-US"/>
          </a:p>
        </p:txBody>
      </p:sp>
    </p:spTree>
    <p:extLst>
      <p:ext uri="{BB962C8B-B14F-4D97-AF65-F5344CB8AC3E}">
        <p14:creationId xmlns:p14="http://schemas.microsoft.com/office/powerpoint/2010/main" val="411261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9">
            <a:biLevel thresh="25000"/>
            <a:extLst>
              <a:ext uri="{28A0092B-C50C-407E-A947-70E740481C1C}">
                <a14:useLocalDpi xmlns:a14="http://schemas.microsoft.com/office/drawing/2010/main" val="0"/>
              </a:ext>
            </a:extLst>
          </a:blip>
          <a:srcRect/>
          <a:stretch>
            <a:fillRect/>
          </a:stretch>
        </p:blipFill>
        <p:spPr bwMode="auto">
          <a:xfrm>
            <a:off x="7344816" y="56258"/>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4"/>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4"/>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4"/>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4"/>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4"/>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4"/>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3"/>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10"/>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 id="2147483658" r:id="rId7"/>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chen-hp@sjtu.edu.cn"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n.vuejs.org/v2/guide/installation.html" TargetMode="External"/><Relationship Id="rId7" Type="http://schemas.openxmlformats.org/officeDocument/2006/relationships/hyperlink" Target="https://vuejsexamples.com/" TargetMode="External"/><Relationship Id="rId2" Type="http://schemas.openxmlformats.org/officeDocument/2006/relationships/hyperlink" Target="https://vuejs.org/v2/guide/" TargetMode="External"/><Relationship Id="rId1" Type="http://schemas.openxmlformats.org/officeDocument/2006/relationships/slideLayout" Target="../slideLayouts/slideLayout3.xml"/><Relationship Id="rId6" Type="http://schemas.openxmlformats.org/officeDocument/2006/relationships/hyperlink" Target="https://github.com/Rocket1184/electron-netease-cloud-music" TargetMode="External"/><Relationship Id="rId5" Type="http://schemas.openxmlformats.org/officeDocument/2006/relationships/hyperlink" Target="https://www.jianshu.com/p/9c1d4f8ed068" TargetMode="External"/><Relationship Id="rId4" Type="http://schemas.openxmlformats.org/officeDocument/2006/relationships/hyperlink" Target="https://cn.vuejs.org/v2/gui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684735" y="1815706"/>
            <a:ext cx="5829300" cy="1021556"/>
          </a:xfrm>
        </p:spPr>
        <p:txBody>
          <a:bodyPr/>
          <a:lstStyle/>
          <a:p>
            <a:pPr>
              <a:defRPr/>
            </a:pPr>
            <a:r>
              <a:rPr lang="zh-CN" altLang="en-US" sz="2700" dirty="0">
                <a:solidFill>
                  <a:schemeClr val="tx1"/>
                </a:solidFill>
              </a:rPr>
              <a:t>第</a:t>
            </a:r>
            <a:r>
              <a:rPr lang="en-US" altLang="zh-CN" sz="2700" dirty="0">
                <a:solidFill>
                  <a:schemeClr val="tx1"/>
                </a:solidFill>
              </a:rPr>
              <a:t>5</a:t>
            </a:r>
            <a:r>
              <a:rPr lang="zh-CN" altLang="en-US" sz="2700" dirty="0">
                <a:solidFill>
                  <a:schemeClr val="tx1"/>
                </a:solidFill>
              </a:rPr>
              <a:t>课</a:t>
            </a:r>
            <a:br>
              <a:rPr lang="en-US" altLang="zh-CN" sz="2700" dirty="0">
                <a:solidFill>
                  <a:schemeClr val="tx1"/>
                </a:solidFill>
              </a:rPr>
            </a:br>
            <a:r>
              <a:rPr lang="en-US" altLang="zh-CN" sz="3300" dirty="0">
                <a:solidFill>
                  <a:schemeClr val="tx1"/>
                </a:solidFill>
              </a:rPr>
              <a:t>Web</a:t>
            </a:r>
            <a:r>
              <a:rPr lang="zh-CN" altLang="en-US" sz="3300" dirty="0">
                <a:solidFill>
                  <a:schemeClr val="tx1"/>
                </a:solidFill>
              </a:rPr>
              <a:t>前端</a:t>
            </a:r>
            <a:r>
              <a:rPr lang="en-US" altLang="zh-CN" sz="3300" dirty="0">
                <a:solidFill>
                  <a:schemeClr val="tx1"/>
                </a:solidFill>
              </a:rPr>
              <a:t>-VUE</a:t>
            </a:r>
            <a:r>
              <a:rPr lang="zh-CN" altLang="en-US" sz="3300" dirty="0">
                <a:solidFill>
                  <a:schemeClr val="tx1"/>
                </a:solidFill>
              </a:rPr>
              <a:t>简介</a:t>
            </a:r>
          </a:p>
        </p:txBody>
      </p:sp>
      <p:sp>
        <p:nvSpPr>
          <p:cNvPr id="5" name="文本占位符 4"/>
          <p:cNvSpPr>
            <a:spLocks noGrp="1"/>
          </p:cNvSpPr>
          <p:nvPr>
            <p:ph type="body" idx="1"/>
          </p:nvPr>
        </p:nvSpPr>
        <p:spPr>
          <a:xfrm>
            <a:off x="1684735" y="681038"/>
            <a:ext cx="5829300" cy="810816"/>
          </a:xfrm>
        </p:spPr>
        <p:txBody>
          <a:bodyPr/>
          <a:lstStyle/>
          <a:p>
            <a:pPr>
              <a:defRPr/>
            </a:pPr>
            <a:r>
              <a:rPr lang="zh-CN" altLang="en-US" b="1" dirty="0">
                <a:solidFill>
                  <a:schemeClr val="tx1"/>
                </a:solidFill>
                <a:latin typeface="Vijaya" pitchFamily="34" charset="0"/>
                <a:cs typeface="Vijaya" pitchFamily="34" charset="0"/>
              </a:rPr>
              <a:t>互联网应用开发技术</a:t>
            </a:r>
            <a:endParaRPr lang="en-US" altLang="zh-CN" b="1" dirty="0">
              <a:solidFill>
                <a:schemeClr val="tx1"/>
              </a:solidFill>
              <a:latin typeface="Vijaya" pitchFamily="34" charset="0"/>
              <a:cs typeface="Vijaya" pitchFamily="34" charset="0"/>
            </a:endParaRPr>
          </a:p>
          <a:p>
            <a:pPr>
              <a:defRPr/>
            </a:pPr>
            <a:r>
              <a:rPr lang="en-US" altLang="zh-CN" b="1" dirty="0">
                <a:solidFill>
                  <a:schemeClr val="tx1"/>
                </a:solidFill>
                <a:latin typeface="Vijaya" pitchFamily="34" charset="0"/>
                <a:cs typeface="Vijaya" pitchFamily="34" charset="0"/>
              </a:rPr>
              <a:t>Web</a:t>
            </a:r>
            <a:r>
              <a:rPr lang="zh-CN" altLang="en-US" b="1" dirty="0">
                <a:solidFill>
                  <a:schemeClr val="tx1"/>
                </a:solidFill>
                <a:latin typeface="Vijaya" pitchFamily="34" charset="0"/>
                <a:cs typeface="Vijaya" pitchFamily="34" charset="0"/>
              </a:rPr>
              <a:t> </a:t>
            </a:r>
            <a:r>
              <a:rPr lang="en-US" altLang="zh-CN" b="1" dirty="0">
                <a:solidFill>
                  <a:schemeClr val="tx1"/>
                </a:solidFill>
                <a:latin typeface="Vijaya" pitchFamily="34" charset="0"/>
                <a:cs typeface="Vijaya" pitchFamily="34" charset="0"/>
              </a:rPr>
              <a:t>Application</a:t>
            </a:r>
            <a:r>
              <a:rPr lang="zh-CN" altLang="en-US" b="1" dirty="0">
                <a:solidFill>
                  <a:schemeClr val="tx1"/>
                </a:solidFill>
                <a:latin typeface="Vijaya" pitchFamily="34" charset="0"/>
                <a:cs typeface="Vijaya" pitchFamily="34" charset="0"/>
              </a:rPr>
              <a:t> </a:t>
            </a:r>
            <a:r>
              <a:rPr lang="en-US" altLang="zh-CN" b="1" dirty="0">
                <a:solidFill>
                  <a:schemeClr val="tx1"/>
                </a:solidFill>
                <a:latin typeface="Vijaya" pitchFamily="34" charset="0"/>
                <a:cs typeface="Vijaya" pitchFamily="34" charset="0"/>
              </a:rPr>
              <a:t>Development</a:t>
            </a:r>
            <a:endParaRPr lang="zh-CN" altLang="en-US" b="1" dirty="0">
              <a:solidFill>
                <a:schemeClr val="tx1"/>
              </a:solidFill>
              <a:latin typeface="Vijaya" pitchFamily="34" charset="0"/>
              <a:cs typeface="Vijaya" pitchFamily="34" charset="0"/>
            </a:endParaRPr>
          </a:p>
        </p:txBody>
      </p:sp>
      <p:sp>
        <p:nvSpPr>
          <p:cNvPr id="13316" name="标题 3"/>
          <p:cNvSpPr txBox="1">
            <a:spLocks/>
          </p:cNvSpPr>
          <p:nvPr/>
        </p:nvSpPr>
        <p:spPr bwMode="auto">
          <a:xfrm>
            <a:off x="1684735" y="2900365"/>
            <a:ext cx="5829300" cy="1021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dirty="0">
                <a:latin typeface="Times New Roman" pitchFamily="18" charset="0"/>
                <a:ea typeface="微软雅黑" pitchFamily="34" charset="-122"/>
                <a:cs typeface="Times New Roman" pitchFamily="18" charset="0"/>
              </a:rPr>
              <a:t>Episode </a:t>
            </a:r>
            <a:r>
              <a:rPr lang="en-US" altLang="zh-Hans" sz="1500" b="1" dirty="0">
                <a:latin typeface="Times New Roman" pitchFamily="18" charset="0"/>
                <a:ea typeface="微软雅黑" pitchFamily="34" charset="-122"/>
                <a:cs typeface="Times New Roman" pitchFamily="18" charset="0"/>
              </a:rPr>
              <a:t>F</a:t>
            </a:r>
            <a:r>
              <a:rPr lang="en-US" altLang="zh-CN" sz="1500" b="1" dirty="0">
                <a:latin typeface="Times New Roman" pitchFamily="18" charset="0"/>
                <a:ea typeface="微软雅黑" pitchFamily="34" charset="-122"/>
                <a:cs typeface="Times New Roman" pitchFamily="18" charset="0"/>
              </a:rPr>
              <a:t>ive</a:t>
            </a:r>
            <a:br>
              <a:rPr lang="en-US" altLang="zh-CN" sz="1500" b="1" dirty="0">
                <a:latin typeface="Times New Roman" pitchFamily="18" charset="0"/>
                <a:ea typeface="黑体" pitchFamily="49" charset="-122"/>
                <a:cs typeface="Times New Roman" pitchFamily="18" charset="0"/>
              </a:rPr>
            </a:br>
            <a:r>
              <a:rPr lang="en-US" altLang="zh-CN" sz="2400" b="1" dirty="0">
                <a:latin typeface="Times New Roman" pitchFamily="18" charset="0"/>
                <a:ea typeface="黑体" pitchFamily="49" charset="-122"/>
                <a:cs typeface="Times New Roman" pitchFamily="18" charset="0"/>
              </a:rPr>
              <a:t>Vue</a:t>
            </a:r>
            <a:r>
              <a:rPr lang="zh-CN" altLang="en-US" sz="2400" b="1" dirty="0">
                <a:latin typeface="Times New Roman" pitchFamily="18" charset="0"/>
                <a:ea typeface="黑体" pitchFamily="49" charset="-122"/>
                <a:cs typeface="Times New Roman" pitchFamily="18" charset="0"/>
              </a:rPr>
              <a:t> </a:t>
            </a:r>
            <a:r>
              <a:rPr lang="en-US" altLang="zh-CN" sz="2400" b="1" dirty="0">
                <a:latin typeface="Times New Roman" pitchFamily="18" charset="0"/>
                <a:ea typeface="黑体" pitchFamily="49" charset="-122"/>
                <a:cs typeface="Times New Roman" pitchFamily="18" charset="0"/>
              </a:rPr>
              <a:t>Tutorials</a:t>
            </a:r>
          </a:p>
          <a:p>
            <a:endParaRPr lang="en-US" altLang="zh-CN" sz="2400" b="1" dirty="0">
              <a:latin typeface="Times New Roman" pitchFamily="18" charset="0"/>
              <a:ea typeface="黑体" pitchFamily="49" charset="-122"/>
              <a:cs typeface="Times New Roman" pitchFamily="18" charset="0"/>
            </a:endParaRPr>
          </a:p>
          <a:p>
            <a:r>
              <a:rPr lang="zh-CN" altLang="en-US" b="1" dirty="0">
                <a:latin typeface="Times New Roman" pitchFamily="18" charset="0"/>
                <a:ea typeface="黑体" pitchFamily="49" charset="-122"/>
                <a:cs typeface="Times New Roman" pitchFamily="18" charset="0"/>
              </a:rPr>
              <a:t>陈昊鹏</a:t>
            </a:r>
            <a:endParaRPr lang="en-US" altLang="zh-CN" b="1" dirty="0">
              <a:latin typeface="Times New Roman" pitchFamily="18" charset="0"/>
              <a:ea typeface="黑体" pitchFamily="49" charset="-122"/>
              <a:cs typeface="Times New Roman" pitchFamily="18" charset="0"/>
            </a:endParaRPr>
          </a:p>
          <a:p>
            <a:r>
              <a:rPr lang="en-US" altLang="zh-CN" b="1" dirty="0">
                <a:latin typeface="Times New Roman" pitchFamily="18" charset="0"/>
                <a:ea typeface="黑体" pitchFamily="49" charset="-122"/>
                <a:cs typeface="Times New Roman" pitchFamily="18" charset="0"/>
                <a:hlinkClick r:id="rId2"/>
              </a:rPr>
              <a:t>chen-hp@sjtu.edu.cn</a:t>
            </a:r>
            <a:r>
              <a:rPr lang="zh-CN" altLang="en-US" b="1" dirty="0">
                <a:latin typeface="Times New Roman" pitchFamily="18" charset="0"/>
                <a:ea typeface="黑体" pitchFamily="49" charset="-122"/>
                <a:cs typeface="Times New Roman" pitchFamily="18" charset="0"/>
              </a:rPr>
              <a:t> </a:t>
            </a:r>
            <a:endParaRPr lang="zh-CN" altLang="en-US" sz="2400" b="1" dirty="0">
              <a:latin typeface="Times New Roman" pitchFamily="18" charset="0"/>
              <a:ea typeface="黑体" pitchFamily="49" charset="-122"/>
              <a:cs typeface="Times New Roman"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030" y="2900363"/>
            <a:ext cx="3041852" cy="1775184"/>
          </a:xfrm>
          <a:prstGeom prst="rect">
            <a:avLst/>
          </a:prstGeom>
        </p:spPr>
      </p:pic>
    </p:spTree>
    <p:extLst>
      <p:ext uri="{BB962C8B-B14F-4D97-AF65-F5344CB8AC3E}">
        <p14:creationId xmlns:p14="http://schemas.microsoft.com/office/powerpoint/2010/main" val="148511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a:bodyPr>
          <a:lstStyle/>
          <a:p>
            <a:r>
              <a:rPr kumimoji="1" lang="en-US" altLang="zh-CN" dirty="0"/>
              <a:t>Composing</a:t>
            </a:r>
            <a:r>
              <a:rPr kumimoji="1" lang="zh-CN" altLang="en-US" dirty="0"/>
              <a:t> </a:t>
            </a:r>
            <a:r>
              <a:rPr kumimoji="1" lang="en-US" altLang="zh-CN" dirty="0"/>
              <a:t>with</a:t>
            </a:r>
            <a:r>
              <a:rPr kumimoji="1" lang="zh-CN" altLang="en-US" dirty="0"/>
              <a:t> </a:t>
            </a:r>
            <a:r>
              <a:rPr kumimoji="1" lang="en-US" altLang="zh-CN" dirty="0"/>
              <a:t>Components</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&lt;div id="app"</a:t>
            </a:r>
            <a:r>
              <a:rPr lang="en-US"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ol</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a:t>
            </a: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a:t>
            </a:r>
            <a:br>
              <a:rPr lang="en"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Now we provide each </a:t>
            </a:r>
            <a:r>
              <a:rPr lang="en" altLang="zh-CN" sz="1350" dirty="0" err="1">
                <a:solidFill>
                  <a:schemeClr val="tx1">
                    <a:lumMod val="50000"/>
                    <a:lumOff val="50000"/>
                  </a:schemeClr>
                </a:solidFill>
                <a:latin typeface="Consolas" panose="020B0609020204030204" pitchFamily="49" charset="0"/>
                <a:cs typeface="Consolas" panose="020B0609020204030204" pitchFamily="49" charset="0"/>
              </a:rPr>
              <a:t>todo</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-item with the </a:t>
            </a:r>
            <a:r>
              <a:rPr lang="en" altLang="zh-CN" sz="1350" dirty="0" err="1">
                <a:solidFill>
                  <a:schemeClr val="tx1">
                    <a:lumMod val="50000"/>
                    <a:lumOff val="50000"/>
                  </a:schemeClr>
                </a:solidFill>
                <a:latin typeface="Consolas" panose="020B0609020204030204" pitchFamily="49" charset="0"/>
                <a:cs typeface="Consolas" panose="020B0609020204030204" pitchFamily="49" charset="0"/>
              </a:rPr>
              <a:t>todo</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object</a:t>
            </a:r>
            <a:br>
              <a:rPr lang="en"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it‘s representing, so that its content can be dynamic.</a:t>
            </a:r>
            <a:br>
              <a:rPr lang="en"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We also need to provide each component with a “key”,</a:t>
            </a:r>
            <a:br>
              <a:rPr lang="en"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which will be explained later.</a:t>
            </a:r>
            <a:br>
              <a:rPr lang="en"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todo</a:t>
            </a:r>
            <a:r>
              <a:rPr lang="en" altLang="zh-CN" sz="1350" dirty="0">
                <a:solidFill>
                  <a:schemeClr val="tx2"/>
                </a:solidFill>
                <a:latin typeface="Consolas" panose="020B0609020204030204" pitchFamily="49" charset="0"/>
                <a:cs typeface="Consolas" panose="020B0609020204030204" pitchFamily="49" charset="0"/>
              </a:rPr>
              <a:t>-item</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v-for="item in </a:t>
            </a:r>
            <a:r>
              <a:rPr lang="en" altLang="zh-CN" sz="1350" dirty="0" err="1">
                <a:solidFill>
                  <a:schemeClr val="tx2"/>
                </a:solidFill>
                <a:latin typeface="Consolas" panose="020B0609020204030204" pitchFamily="49" charset="0"/>
                <a:cs typeface="Consolas" panose="020B0609020204030204" pitchFamily="49" charset="0"/>
              </a:rPr>
              <a:t>groceryList</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v-bind:todo</a:t>
            </a:r>
            <a:r>
              <a:rPr lang="en" altLang="zh-CN" sz="1350" dirty="0">
                <a:solidFill>
                  <a:schemeClr val="tx2"/>
                </a:solidFill>
                <a:latin typeface="Consolas" panose="020B0609020204030204" pitchFamily="49" charset="0"/>
                <a:cs typeface="Consolas" panose="020B0609020204030204" pitchFamily="49" charset="0"/>
              </a:rPr>
              <a:t>="item"</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item.id</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&gt;&lt;/</a:t>
            </a:r>
            <a:r>
              <a:rPr lang="en" altLang="zh-CN" sz="1350" dirty="0" err="1">
                <a:solidFill>
                  <a:schemeClr val="tx2"/>
                </a:solidFill>
                <a:latin typeface="Consolas" panose="020B0609020204030204" pitchFamily="49" charset="0"/>
                <a:cs typeface="Consolas" panose="020B0609020204030204" pitchFamily="49" charset="0"/>
              </a:rPr>
              <a:t>todo</a:t>
            </a:r>
            <a:r>
              <a:rPr lang="en" altLang="zh-CN" sz="1350" dirty="0">
                <a:solidFill>
                  <a:schemeClr val="tx2"/>
                </a:solidFill>
                <a:latin typeface="Consolas" panose="020B0609020204030204" pitchFamily="49" charset="0"/>
                <a:cs typeface="Consolas" panose="020B0609020204030204" pitchFamily="49" charset="0"/>
              </a:rPr>
              <a:t>-item&gt;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ol</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&lt;/div&gt;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7</a:t>
            </a:r>
            <a:endParaRPr kumimoji="1" lang="zh-CN" altLang="en-US" sz="1350" dirty="0"/>
          </a:p>
        </p:txBody>
      </p:sp>
    </p:spTree>
    <p:extLst>
      <p:ext uri="{BB962C8B-B14F-4D97-AF65-F5344CB8AC3E}">
        <p14:creationId xmlns:p14="http://schemas.microsoft.com/office/powerpoint/2010/main" val="242547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7452828" cy="3940924"/>
          </a:xfrm>
        </p:spPr>
        <p:txBody>
          <a:bodyPr>
            <a:normAutofit fontScale="92500"/>
          </a:bodyPr>
          <a:lstStyle/>
          <a:p>
            <a:r>
              <a:rPr kumimoji="1" lang="en-US" altLang="zh-CN" dirty="0"/>
              <a:t>Composing</a:t>
            </a:r>
            <a:r>
              <a:rPr kumimoji="1" lang="zh-CN" altLang="en-US" dirty="0"/>
              <a:t> </a:t>
            </a:r>
            <a:r>
              <a:rPr kumimoji="1" lang="en-US" altLang="zh-CN" dirty="0"/>
              <a:t>with</a:t>
            </a:r>
            <a:r>
              <a:rPr kumimoji="1" lang="zh-CN" altLang="en-US" dirty="0"/>
              <a:t> </a:t>
            </a:r>
            <a:r>
              <a:rPr kumimoji="1" lang="en-US" altLang="zh-CN" dirty="0"/>
              <a:t>Components</a:t>
            </a:r>
          </a:p>
          <a:p>
            <a:pPr marL="300038" lvl="1" indent="0">
              <a:buNone/>
            </a:pPr>
            <a:r>
              <a:rPr lang="en-US" altLang="zh-CN" sz="1300" dirty="0">
                <a:solidFill>
                  <a:schemeClr val="tx2"/>
                </a:solidFill>
                <a:latin typeface="Consolas" panose="020B0609020204030204" pitchFamily="49" charset="0"/>
                <a:cs typeface="Consolas" panose="020B0609020204030204" pitchFamily="49" charset="0"/>
              </a:rPr>
              <a:t>&lt;script type="module"&gt;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import </a:t>
            </a:r>
            <a:r>
              <a:rPr lang="en-US" altLang="zh-CN" sz="1300" dirty="0" err="1">
                <a:solidFill>
                  <a:schemeClr val="tx2"/>
                </a:solidFill>
                <a:latin typeface="Consolas" panose="020B0609020204030204" pitchFamily="49" charset="0"/>
                <a:cs typeface="Consolas" panose="020B0609020204030204" pitchFamily="49" charset="0"/>
              </a:rPr>
              <a:t>TodoItem</a:t>
            </a:r>
            <a:r>
              <a:rPr lang="en-US" altLang="zh-CN" sz="1300" dirty="0">
                <a:solidFill>
                  <a:schemeClr val="tx2"/>
                </a:solidFill>
                <a:latin typeface="Consolas" panose="020B0609020204030204" pitchFamily="49" charset="0"/>
                <a:cs typeface="Consolas" panose="020B0609020204030204" pitchFamily="49" charset="0"/>
              </a:rPr>
              <a:t> from './</a:t>
            </a:r>
            <a:r>
              <a:rPr lang="en-US" altLang="zh-CN" sz="1300" dirty="0" err="1">
                <a:solidFill>
                  <a:schemeClr val="tx2"/>
                </a:solidFill>
                <a:latin typeface="Consolas" panose="020B0609020204030204" pitchFamily="49" charset="0"/>
                <a:cs typeface="Consolas" panose="020B0609020204030204" pitchFamily="49" charset="0"/>
              </a:rPr>
              <a:t>TodoItem.js</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components: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TodoItem</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groceryList</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id: 0, text: 'Vegetables'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id: 1, text: 'Cheese'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id: 2, text: 'Whatever else humans are supposed to eat'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}).mount('#app')</a:t>
            </a:r>
            <a:br>
              <a:rPr lang="en-US" altLang="zh-CN" sz="1300" dirty="0">
                <a:solidFill>
                  <a:schemeClr val="tx2"/>
                </a:solidFill>
                <a:latin typeface="Consolas" panose="020B0609020204030204" pitchFamily="49" charset="0"/>
                <a:cs typeface="Consolas" panose="020B0609020204030204" pitchFamily="49" charset="0"/>
              </a:rPr>
            </a:b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&lt;/script&gt;</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7</a:t>
            </a:r>
            <a:endParaRPr kumimoji="1" lang="zh-CN" altLang="en-US" sz="1350" dirty="0"/>
          </a:p>
        </p:txBody>
      </p:sp>
    </p:spTree>
    <p:extLst>
      <p:ext uri="{BB962C8B-B14F-4D97-AF65-F5344CB8AC3E}">
        <p14:creationId xmlns:p14="http://schemas.microsoft.com/office/powerpoint/2010/main" val="1711502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a:bodyPr>
          <a:lstStyle/>
          <a:p>
            <a:r>
              <a:rPr kumimoji="1" lang="en-US" altLang="zh-CN" dirty="0"/>
              <a:t>Composing</a:t>
            </a:r>
            <a:r>
              <a:rPr kumimoji="1" lang="zh-CN" altLang="en-US" dirty="0"/>
              <a:t> </a:t>
            </a:r>
            <a:r>
              <a:rPr kumimoji="1" lang="en-US" altLang="zh-CN" dirty="0"/>
              <a:t>with</a:t>
            </a:r>
            <a:r>
              <a:rPr kumimoji="1" lang="zh-CN" altLang="en-US" dirty="0"/>
              <a:t> </a:t>
            </a:r>
            <a:r>
              <a:rPr kumimoji="1" lang="en-US" altLang="zh-CN" dirty="0"/>
              <a:t>Components</a:t>
            </a:r>
          </a:p>
          <a:p>
            <a:r>
              <a:rPr kumimoji="1" lang="en-US" altLang="zh-CN" dirty="0" err="1"/>
              <a:t>TodoItem.js</a:t>
            </a:r>
            <a:endParaRPr kumimoji="1" lang="en-US" altLang="zh-CN" dirty="0"/>
          </a:p>
          <a:p>
            <a:pPr marL="300038" lvl="1" indent="0">
              <a:buNone/>
            </a:pPr>
            <a:r>
              <a:rPr lang="en-US" altLang="zh-CN" sz="1300" dirty="0">
                <a:solidFill>
                  <a:schemeClr val="tx2"/>
                </a:solidFill>
                <a:latin typeface="Consolas" panose="020B0609020204030204" pitchFamily="49" charset="0"/>
                <a:cs typeface="Consolas" panose="020B0609020204030204" pitchFamily="49" charset="0"/>
              </a:rPr>
              <a:t>export default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props: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todo</a:t>
            </a:r>
            <a:r>
              <a:rPr lang="en-US" altLang="zh-CN" sz="1300" dirty="0">
                <a:solidFill>
                  <a:schemeClr val="tx2"/>
                </a:solidFill>
                <a:latin typeface="Consolas" panose="020B0609020204030204" pitchFamily="49" charset="0"/>
                <a:cs typeface="Consolas" panose="020B0609020204030204" pitchFamily="49" charset="0"/>
              </a:rPr>
              <a:t>: Object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template: '&lt;li&gt;{{ </a:t>
            </a:r>
            <a:r>
              <a:rPr lang="en-US" altLang="zh-CN" sz="1300" dirty="0" err="1">
                <a:solidFill>
                  <a:schemeClr val="tx2"/>
                </a:solidFill>
                <a:latin typeface="Consolas" panose="020B0609020204030204" pitchFamily="49" charset="0"/>
                <a:cs typeface="Consolas" panose="020B0609020204030204" pitchFamily="49" charset="0"/>
              </a:rPr>
              <a:t>todo.text</a:t>
            </a:r>
            <a:r>
              <a:rPr lang="en-US" altLang="zh-CN" sz="1300" dirty="0">
                <a:solidFill>
                  <a:schemeClr val="tx2"/>
                </a:solidFill>
                <a:latin typeface="Consolas" panose="020B0609020204030204" pitchFamily="49" charset="0"/>
                <a:cs typeface="Consolas" panose="020B0609020204030204" pitchFamily="49" charset="0"/>
              </a:rPr>
              <a:t> }}&lt;/li&gt;'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7</a:t>
            </a:r>
            <a:endParaRPr kumimoji="1" lang="zh-CN" altLang="en-US" sz="1350" dirty="0"/>
          </a:p>
        </p:txBody>
      </p:sp>
    </p:spTree>
    <p:extLst>
      <p:ext uri="{BB962C8B-B14F-4D97-AF65-F5344CB8AC3E}">
        <p14:creationId xmlns:p14="http://schemas.microsoft.com/office/powerpoint/2010/main" val="3414630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94F12-21BD-EC4F-B5E1-B51C891463ED}"/>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Vue</a:t>
            </a:r>
            <a:r>
              <a:rPr kumimoji="1" lang="zh-CN" altLang="en-US" dirty="0"/>
              <a:t> </a:t>
            </a:r>
            <a:r>
              <a:rPr kumimoji="1" lang="en-US" altLang="zh-CN" dirty="0"/>
              <a:t>Instance</a:t>
            </a:r>
            <a:endParaRPr kumimoji="1" lang="zh-CN" altLang="en-US" dirty="0"/>
          </a:p>
        </p:txBody>
      </p:sp>
      <p:sp>
        <p:nvSpPr>
          <p:cNvPr id="3" name="内容占位符 2">
            <a:extLst>
              <a:ext uri="{FF2B5EF4-FFF2-40B4-BE49-F238E27FC236}">
                <a16:creationId xmlns:a16="http://schemas.microsoft.com/office/drawing/2014/main" id="{7609A155-AD36-4241-89FB-62BCA0BBF82B}"/>
              </a:ext>
            </a:extLst>
          </p:cNvPr>
          <p:cNvSpPr>
            <a:spLocks noGrp="1"/>
          </p:cNvSpPr>
          <p:nvPr>
            <p:ph idx="1"/>
          </p:nvPr>
        </p:nvSpPr>
        <p:spPr/>
        <p:txBody>
          <a:bodyPr/>
          <a:lstStyle/>
          <a:p>
            <a:r>
              <a:rPr kumimoji="1" lang="en-US" altLang="zh-CN" dirty="0"/>
              <a:t>Create</a:t>
            </a:r>
            <a:r>
              <a:rPr kumimoji="1" lang="zh-CN" altLang="en-US" dirty="0"/>
              <a:t> </a:t>
            </a:r>
            <a:r>
              <a:rPr kumimoji="1" lang="en-US" altLang="zh-CN" dirty="0"/>
              <a:t>a</a:t>
            </a:r>
            <a:r>
              <a:rPr kumimoji="1" lang="zh-CN" altLang="en-US" dirty="0"/>
              <a:t> </a:t>
            </a:r>
            <a:r>
              <a:rPr kumimoji="1" lang="en-US" altLang="zh-CN" dirty="0"/>
              <a:t>Vue</a:t>
            </a:r>
            <a:r>
              <a:rPr kumimoji="1" lang="zh-CN" altLang="en-US" dirty="0"/>
              <a:t> </a:t>
            </a:r>
            <a:r>
              <a:rPr kumimoji="1" lang="en-US" altLang="zh-CN" dirty="0"/>
              <a:t>Instance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Vue.createApp</a:t>
            </a:r>
            <a:r>
              <a:rPr lang="en" altLang="zh-CN" sz="1350" dirty="0">
                <a:solidFill>
                  <a:schemeClr val="tx2"/>
                </a:solidFill>
                <a:latin typeface="Consolas" panose="020B0609020204030204" pitchFamily="49" charset="0"/>
                <a:cs typeface="Consolas" panose="020B0609020204030204" pitchFamily="49" charset="0"/>
              </a:rPr>
              <a:t>({ // options })</a:t>
            </a:r>
          </a:p>
          <a:p>
            <a:pPr marL="0"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r>
              <a:rPr kumimoji="1" lang="en" altLang="zh-CN" dirty="0"/>
              <a:t>A Vue application consists of a root Vue instance created with</a:t>
            </a:r>
            <a:r>
              <a:rPr kumimoji="1" lang="en" altLang="zh-CN" dirty="0">
                <a:solidFill>
                  <a:srgbClr val="FF0000"/>
                </a:solidFill>
              </a:rPr>
              <a:t> Vue</a:t>
            </a:r>
            <a:r>
              <a:rPr kumimoji="1" lang="en-US" altLang="zh-CN" dirty="0">
                <a:solidFill>
                  <a:srgbClr val="FF0000"/>
                </a:solidFill>
              </a:rPr>
              <a:t>.</a:t>
            </a:r>
            <a:r>
              <a:rPr kumimoji="1" lang="en-US" altLang="zh-CN" dirty="0" err="1">
                <a:solidFill>
                  <a:srgbClr val="FF0000"/>
                </a:solidFill>
              </a:rPr>
              <a:t>createApp</a:t>
            </a:r>
            <a:r>
              <a:rPr kumimoji="1" lang="en" altLang="zh-CN" dirty="0"/>
              <a:t>, </a:t>
            </a:r>
          </a:p>
          <a:p>
            <a:pPr lvl="1"/>
            <a:r>
              <a:rPr kumimoji="1" lang="en" altLang="zh-CN" dirty="0"/>
              <a:t>optionally organized into a tree of nested, reusable components.</a:t>
            </a:r>
          </a:p>
          <a:p>
            <a:pPr marL="342900" lvl="1" indent="0">
              <a:buNone/>
            </a:pPr>
            <a:r>
              <a:rPr lang="en" altLang="zh-CN" dirty="0"/>
              <a:t>Root Instance</a:t>
            </a:r>
          </a:p>
          <a:p>
            <a:pPr marL="342900" lvl="1" indent="0">
              <a:buNone/>
            </a:pPr>
            <a:r>
              <a:rPr lang="en" altLang="zh-CN" dirty="0"/>
              <a:t> └─ </a:t>
            </a:r>
            <a:r>
              <a:rPr lang="en" altLang="zh-CN" dirty="0" err="1"/>
              <a:t>TodoList</a:t>
            </a:r>
            <a:r>
              <a:rPr lang="en" altLang="zh-CN" dirty="0"/>
              <a:t> </a:t>
            </a:r>
          </a:p>
          <a:p>
            <a:pPr marL="342900" lvl="1" indent="0">
              <a:buNone/>
            </a:pPr>
            <a:r>
              <a:rPr lang="zh-CN" altLang="en-US" dirty="0"/>
              <a:t>       </a:t>
            </a:r>
            <a:r>
              <a:rPr lang="en" altLang="zh-CN" dirty="0"/>
              <a:t>├─ </a:t>
            </a:r>
            <a:r>
              <a:rPr lang="en" altLang="zh-CN" dirty="0" err="1"/>
              <a:t>TodoItem</a:t>
            </a:r>
            <a:endParaRPr lang="en" altLang="zh-CN" dirty="0"/>
          </a:p>
          <a:p>
            <a:pPr marL="342900" lvl="1" indent="0">
              <a:buNone/>
            </a:pPr>
            <a:r>
              <a:rPr lang="en" altLang="zh-CN" dirty="0"/>
              <a:t> </a:t>
            </a:r>
            <a:r>
              <a:rPr lang="zh-CN" altLang="en-US" dirty="0"/>
              <a:t>      </a:t>
            </a:r>
            <a:r>
              <a:rPr lang="en" altLang="zh-CN" dirty="0"/>
              <a:t>│ ├─ </a:t>
            </a:r>
            <a:r>
              <a:rPr lang="en" altLang="zh-CN" dirty="0" err="1"/>
              <a:t>DeleteTodoButton</a:t>
            </a:r>
            <a:r>
              <a:rPr lang="en" altLang="zh-CN" dirty="0"/>
              <a:t> </a:t>
            </a:r>
          </a:p>
          <a:p>
            <a:pPr marL="342900" lvl="1" indent="0">
              <a:buNone/>
            </a:pPr>
            <a:r>
              <a:rPr lang="zh-CN" altLang="en-US" dirty="0"/>
              <a:t>       </a:t>
            </a:r>
            <a:r>
              <a:rPr lang="en" altLang="zh-CN" dirty="0"/>
              <a:t>│ └─ </a:t>
            </a:r>
            <a:r>
              <a:rPr lang="en" altLang="zh-CN" dirty="0" err="1"/>
              <a:t>EditTodoButton</a:t>
            </a:r>
            <a:r>
              <a:rPr lang="en" altLang="zh-CN" dirty="0"/>
              <a:t> </a:t>
            </a:r>
          </a:p>
          <a:p>
            <a:pPr marL="342900" lvl="1" indent="0">
              <a:buNone/>
            </a:pPr>
            <a:r>
              <a:rPr lang="zh-CN" altLang="en-US" dirty="0"/>
              <a:t>       </a:t>
            </a:r>
            <a:r>
              <a:rPr lang="en" altLang="zh-CN" dirty="0"/>
              <a:t>└─ </a:t>
            </a:r>
            <a:r>
              <a:rPr lang="en" altLang="zh-CN" dirty="0" err="1"/>
              <a:t>TodoListFooter</a:t>
            </a:r>
            <a:endParaRPr lang="en" altLang="zh-CN" dirty="0"/>
          </a:p>
          <a:p>
            <a:pPr marL="342900" lvl="1" indent="0">
              <a:buNone/>
            </a:pPr>
            <a:r>
              <a:rPr lang="zh-CN" altLang="en-US" dirty="0"/>
              <a:t>            </a:t>
            </a:r>
            <a:r>
              <a:rPr lang="en" altLang="zh-CN" dirty="0"/>
              <a:t> ├─ </a:t>
            </a:r>
            <a:r>
              <a:rPr lang="en" altLang="zh-CN" dirty="0" err="1"/>
              <a:t>ClearTodosButton</a:t>
            </a:r>
            <a:endParaRPr lang="en" altLang="zh-CN" dirty="0"/>
          </a:p>
          <a:p>
            <a:pPr marL="342900" lvl="1" indent="0">
              <a:buNone/>
            </a:pPr>
            <a:r>
              <a:rPr lang="zh-CN" altLang="en-US" dirty="0"/>
              <a:t>            </a:t>
            </a:r>
            <a:r>
              <a:rPr lang="en" altLang="zh-CN" dirty="0"/>
              <a:t> └─ </a:t>
            </a:r>
            <a:r>
              <a:rPr lang="en" altLang="zh-CN" dirty="0" err="1"/>
              <a:t>TodoListStatistics</a:t>
            </a:r>
            <a:endParaRPr kumimoji="1" lang="zh-CN" altLang="en-US" dirty="0"/>
          </a:p>
        </p:txBody>
      </p:sp>
      <p:sp>
        <p:nvSpPr>
          <p:cNvPr id="4" name="灯片编号占位符 3">
            <a:extLst>
              <a:ext uri="{FF2B5EF4-FFF2-40B4-BE49-F238E27FC236}">
                <a16:creationId xmlns:a16="http://schemas.microsoft.com/office/drawing/2014/main" id="{6C1763F0-5847-4F4D-8104-D5C122163D28}"/>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Tree>
    <p:extLst>
      <p:ext uri="{BB962C8B-B14F-4D97-AF65-F5344CB8AC3E}">
        <p14:creationId xmlns:p14="http://schemas.microsoft.com/office/powerpoint/2010/main" val="1443991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94F12-21BD-EC4F-B5E1-B51C891463ED}"/>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Vue</a:t>
            </a:r>
            <a:r>
              <a:rPr kumimoji="1" lang="zh-CN" altLang="en-US" dirty="0"/>
              <a:t> </a:t>
            </a:r>
            <a:r>
              <a:rPr kumimoji="1" lang="en-US" altLang="zh-CN" dirty="0"/>
              <a:t>Instance</a:t>
            </a:r>
            <a:endParaRPr kumimoji="1" lang="zh-CN" altLang="en-US" dirty="0"/>
          </a:p>
        </p:txBody>
      </p:sp>
      <p:sp>
        <p:nvSpPr>
          <p:cNvPr id="3" name="内容占位符 2">
            <a:extLst>
              <a:ext uri="{FF2B5EF4-FFF2-40B4-BE49-F238E27FC236}">
                <a16:creationId xmlns:a16="http://schemas.microsoft.com/office/drawing/2014/main" id="{7609A155-AD36-4241-89FB-62BCA0BBF82B}"/>
              </a:ext>
            </a:extLst>
          </p:cNvPr>
          <p:cNvSpPr>
            <a:spLocks noGrp="1"/>
          </p:cNvSpPr>
          <p:nvPr>
            <p:ph idx="1"/>
          </p:nvPr>
        </p:nvSpPr>
        <p:spPr/>
        <p:txBody>
          <a:bodyPr/>
          <a:lstStyle/>
          <a:p>
            <a:r>
              <a:rPr kumimoji="1" lang="en-US" altLang="zh-CN" dirty="0"/>
              <a:t>Data</a:t>
            </a:r>
            <a:r>
              <a:rPr kumimoji="1" lang="zh-CN" altLang="en-US" dirty="0"/>
              <a:t> </a:t>
            </a:r>
            <a:r>
              <a:rPr kumimoji="1" lang="en-US" altLang="zh-CN" dirty="0"/>
              <a:t>and</a:t>
            </a:r>
            <a:r>
              <a:rPr kumimoji="1" lang="zh-CN" altLang="en-US" dirty="0"/>
              <a:t> </a:t>
            </a:r>
            <a:r>
              <a:rPr kumimoji="1" lang="en-US" altLang="zh-CN" dirty="0"/>
              <a:t>Methods</a:t>
            </a:r>
          </a:p>
          <a:p>
            <a:pPr marL="266700" indent="0">
              <a:buNone/>
            </a:pPr>
            <a:r>
              <a:rPr lang="en-US" altLang="zh-CN" sz="1350" dirty="0" err="1">
                <a:solidFill>
                  <a:schemeClr val="tx2"/>
                </a:solidFill>
                <a:latin typeface="Consolas" panose="020B0609020204030204" pitchFamily="49" charset="0"/>
                <a:cs typeface="Consolas" panose="020B0609020204030204" pitchFamily="49" charset="0"/>
              </a:rPr>
              <a:t>Vue.createApp</a:t>
            </a: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foo: 'bar'</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}).mount('#app’)</a:t>
            </a:r>
          </a:p>
          <a:p>
            <a:pPr marL="26670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 foo }}&lt;/p&gt;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this will no longer update `foo`! --&gt;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="foo = '</a:t>
            </a:r>
            <a:r>
              <a:rPr lang="en" altLang="zh-CN" sz="1350" dirty="0" err="1">
                <a:solidFill>
                  <a:schemeClr val="tx2"/>
                </a:solidFill>
                <a:latin typeface="Consolas" panose="020B0609020204030204" pitchFamily="49" charset="0"/>
                <a:cs typeface="Consolas" panose="020B0609020204030204" pitchFamily="49" charset="0"/>
              </a:rPr>
              <a:t>baz</a:t>
            </a:r>
            <a:r>
              <a:rPr lang="en" altLang="zh-CN" sz="1350" dirty="0">
                <a:solidFill>
                  <a:schemeClr val="tx2"/>
                </a:solidFill>
                <a:latin typeface="Consolas" panose="020B0609020204030204" pitchFamily="49" charset="0"/>
                <a:cs typeface="Consolas" panose="020B0609020204030204" pitchFamily="49" charset="0"/>
              </a:rPr>
              <a:t>'"&gt;Change it&lt;/button&gt;</a:t>
            </a:r>
          </a:p>
        </p:txBody>
      </p:sp>
      <p:sp>
        <p:nvSpPr>
          <p:cNvPr id="4" name="灯片编号占位符 3">
            <a:extLst>
              <a:ext uri="{FF2B5EF4-FFF2-40B4-BE49-F238E27FC236}">
                <a16:creationId xmlns:a16="http://schemas.microsoft.com/office/drawing/2014/main" id="{6C1763F0-5847-4F4D-8104-D5C122163D28}"/>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
        <p:nvSpPr>
          <p:cNvPr id="5" name="文本框 4">
            <a:extLst>
              <a:ext uri="{FF2B5EF4-FFF2-40B4-BE49-F238E27FC236}">
                <a16:creationId xmlns:a16="http://schemas.microsoft.com/office/drawing/2014/main" id="{B085A0D5-9943-1A42-8F7C-C18ABA9C587D}"/>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8</a:t>
            </a:r>
            <a:endParaRPr kumimoji="1" lang="zh-CN" altLang="en-US" sz="1350" dirty="0"/>
          </a:p>
        </p:txBody>
      </p:sp>
    </p:spTree>
    <p:extLst>
      <p:ext uri="{BB962C8B-B14F-4D97-AF65-F5344CB8AC3E}">
        <p14:creationId xmlns:p14="http://schemas.microsoft.com/office/powerpoint/2010/main" val="2873127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94F12-21BD-EC4F-B5E1-B51C891463ED}"/>
              </a:ext>
            </a:extLst>
          </p:cNvPr>
          <p:cNvSpPr>
            <a:spLocks noGrp="1"/>
          </p:cNvSpPr>
          <p:nvPr>
            <p:ph type="title"/>
          </p:nvPr>
        </p:nvSpPr>
        <p:spPr/>
        <p:txBody>
          <a:bodyPr/>
          <a:lstStyle/>
          <a:p>
            <a:r>
              <a:rPr kumimoji="1" lang="en-US" altLang="zh-CN" dirty="0"/>
              <a:t>The</a:t>
            </a:r>
            <a:r>
              <a:rPr kumimoji="1" lang="zh-CN" altLang="en-US" dirty="0"/>
              <a:t> </a:t>
            </a:r>
            <a:r>
              <a:rPr kumimoji="1" lang="en-US" altLang="zh-CN" dirty="0"/>
              <a:t>Vue</a:t>
            </a:r>
            <a:r>
              <a:rPr kumimoji="1" lang="zh-CN" altLang="en-US" dirty="0"/>
              <a:t> </a:t>
            </a:r>
            <a:r>
              <a:rPr kumimoji="1" lang="en-US" altLang="zh-CN" dirty="0"/>
              <a:t>Instance</a:t>
            </a:r>
            <a:endParaRPr kumimoji="1" lang="zh-CN" altLang="en-US" dirty="0"/>
          </a:p>
        </p:txBody>
      </p:sp>
      <p:sp>
        <p:nvSpPr>
          <p:cNvPr id="3" name="内容占位符 2">
            <a:extLst>
              <a:ext uri="{FF2B5EF4-FFF2-40B4-BE49-F238E27FC236}">
                <a16:creationId xmlns:a16="http://schemas.microsoft.com/office/drawing/2014/main" id="{7609A155-AD36-4241-89FB-62BCA0BBF82B}"/>
              </a:ext>
            </a:extLst>
          </p:cNvPr>
          <p:cNvSpPr>
            <a:spLocks noGrp="1"/>
          </p:cNvSpPr>
          <p:nvPr>
            <p:ph idx="1"/>
          </p:nvPr>
        </p:nvSpPr>
        <p:spPr/>
        <p:txBody>
          <a:bodyPr/>
          <a:lstStyle/>
          <a:p>
            <a:r>
              <a:rPr kumimoji="1" lang="en-US" altLang="zh-CN" dirty="0"/>
              <a:t>Instance</a:t>
            </a:r>
            <a:r>
              <a:rPr kumimoji="1" lang="zh-CN" altLang="en-US" dirty="0"/>
              <a:t> </a:t>
            </a:r>
            <a:r>
              <a:rPr kumimoji="1" lang="en-US" altLang="zh-CN" dirty="0"/>
              <a:t>Lifecycle</a:t>
            </a:r>
            <a:r>
              <a:rPr kumimoji="1" lang="zh-CN" altLang="en-US" dirty="0"/>
              <a:t> </a:t>
            </a:r>
            <a:r>
              <a:rPr kumimoji="1" lang="en-US" altLang="zh-CN" dirty="0"/>
              <a:t>Hooks</a:t>
            </a:r>
          </a:p>
          <a:p>
            <a:pPr marL="266700" indent="0">
              <a:buNone/>
            </a:pPr>
            <a:r>
              <a:rPr lang="en-US" altLang="zh-CN" sz="1350" dirty="0" err="1">
                <a:solidFill>
                  <a:schemeClr val="tx2"/>
                </a:solidFill>
                <a:latin typeface="Consolas" panose="020B0609020204030204" pitchFamily="49" charset="0"/>
                <a:cs typeface="Consolas" panose="020B0609020204030204" pitchFamily="49" charset="0"/>
              </a:rPr>
              <a:t>Vue.createApp</a:t>
            </a: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 1</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created()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1">
                    <a:lumMod val="50000"/>
                    <a:lumOff val="50000"/>
                  </a:schemeClr>
                </a:solidFill>
                <a:latin typeface="Consolas" panose="020B0609020204030204" pitchFamily="49" charset="0"/>
                <a:cs typeface="Consolas" panose="020B0609020204030204" pitchFamily="49" charset="0"/>
              </a:rPr>
              <a:t>// `this` points to the </a:t>
            </a:r>
            <a:r>
              <a:rPr lang="en-US" altLang="zh-CN" sz="1350" dirty="0" err="1">
                <a:solidFill>
                  <a:schemeClr val="tx1">
                    <a:lumMod val="50000"/>
                    <a:lumOff val="50000"/>
                  </a:schemeClr>
                </a:solidFill>
                <a:latin typeface="Consolas" panose="020B0609020204030204" pitchFamily="49" charset="0"/>
                <a:cs typeface="Consolas" panose="020B0609020204030204" pitchFamily="49" charset="0"/>
              </a:rPr>
              <a:t>vm</a:t>
            </a:r>
            <a:r>
              <a:rPr lang="en-US" altLang="zh-CN" sz="1350" dirty="0">
                <a:solidFill>
                  <a:schemeClr val="tx1">
                    <a:lumMod val="50000"/>
                    <a:lumOff val="50000"/>
                  </a:schemeClr>
                </a:solidFill>
                <a:latin typeface="Consolas" panose="020B0609020204030204" pitchFamily="49" charset="0"/>
                <a:cs typeface="Consolas" panose="020B0609020204030204" pitchFamily="49" charset="0"/>
              </a:rPr>
              <a:t> instance</a:t>
            </a:r>
            <a:br>
              <a:rPr lang="en-US" altLang="zh-CN" sz="1350" dirty="0">
                <a:solidFill>
                  <a:schemeClr val="tx1">
                    <a:lumMod val="50000"/>
                    <a:lumOff val="50000"/>
                  </a:schemeClr>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console.log</a:t>
            </a:r>
            <a:r>
              <a:rPr lang="en-US" altLang="zh-CN" sz="1350" dirty="0">
                <a:solidFill>
                  <a:schemeClr val="tx2"/>
                </a:solidFill>
                <a:latin typeface="Consolas" panose="020B0609020204030204" pitchFamily="49" charset="0"/>
                <a:cs typeface="Consolas" panose="020B0609020204030204" pitchFamily="49" charset="0"/>
              </a:rPr>
              <a:t>('a is: ' + </a:t>
            </a:r>
            <a:r>
              <a:rPr lang="en-US" altLang="zh-CN" sz="1350" dirty="0" err="1">
                <a:solidFill>
                  <a:schemeClr val="tx2"/>
                </a:solidFill>
                <a:latin typeface="Consolas" panose="020B0609020204030204" pitchFamily="49" charset="0"/>
                <a:cs typeface="Consolas" panose="020B0609020204030204" pitchFamily="49" charset="0"/>
              </a:rPr>
              <a:t>this.a</a:t>
            </a: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}).mount('#app')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=&gt; "a is: 1"</a:t>
            </a:r>
          </a:p>
        </p:txBody>
      </p:sp>
      <p:sp>
        <p:nvSpPr>
          <p:cNvPr id="4" name="灯片编号占位符 3">
            <a:extLst>
              <a:ext uri="{FF2B5EF4-FFF2-40B4-BE49-F238E27FC236}">
                <a16:creationId xmlns:a16="http://schemas.microsoft.com/office/drawing/2014/main" id="{6C1763F0-5847-4F4D-8104-D5C122163D28}"/>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
        <p:nvSpPr>
          <p:cNvPr id="5" name="文本框 4">
            <a:extLst>
              <a:ext uri="{FF2B5EF4-FFF2-40B4-BE49-F238E27FC236}">
                <a16:creationId xmlns:a16="http://schemas.microsoft.com/office/drawing/2014/main" id="{B085A0D5-9943-1A42-8F7C-C18ABA9C587D}"/>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9</a:t>
            </a:r>
            <a:endParaRPr kumimoji="1" lang="zh-CN" altLang="en-US" sz="1350" dirty="0"/>
          </a:p>
        </p:txBody>
      </p:sp>
    </p:spTree>
    <p:extLst>
      <p:ext uri="{BB962C8B-B14F-4D97-AF65-F5344CB8AC3E}">
        <p14:creationId xmlns:p14="http://schemas.microsoft.com/office/powerpoint/2010/main" val="3404265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C1763F0-5847-4F4D-8104-D5C122163D28}"/>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pic>
        <p:nvPicPr>
          <p:cNvPr id="7" name="图片 6">
            <a:extLst>
              <a:ext uri="{FF2B5EF4-FFF2-40B4-BE49-F238E27FC236}">
                <a16:creationId xmlns:a16="http://schemas.microsoft.com/office/drawing/2014/main" id="{FF859F7F-31D3-7A4A-8291-2902226D6329}"/>
              </a:ext>
            </a:extLst>
          </p:cNvPr>
          <p:cNvPicPr>
            <a:picLocks noChangeAspect="1"/>
          </p:cNvPicPr>
          <p:nvPr/>
        </p:nvPicPr>
        <p:blipFill>
          <a:blip r:embed="rId2"/>
          <a:stretch>
            <a:fillRect/>
          </a:stretch>
        </p:blipFill>
        <p:spPr>
          <a:xfrm>
            <a:off x="876514" y="0"/>
            <a:ext cx="3630392" cy="5143500"/>
          </a:xfrm>
          <a:prstGeom prst="rect">
            <a:avLst/>
          </a:prstGeom>
        </p:spPr>
      </p:pic>
      <p:pic>
        <p:nvPicPr>
          <p:cNvPr id="8" name="图片 7">
            <a:extLst>
              <a:ext uri="{FF2B5EF4-FFF2-40B4-BE49-F238E27FC236}">
                <a16:creationId xmlns:a16="http://schemas.microsoft.com/office/drawing/2014/main" id="{B3B8E443-1244-724F-88E9-DF75DA0657B4}"/>
              </a:ext>
            </a:extLst>
          </p:cNvPr>
          <p:cNvPicPr>
            <a:picLocks noChangeAspect="1"/>
          </p:cNvPicPr>
          <p:nvPr/>
        </p:nvPicPr>
        <p:blipFill>
          <a:blip r:embed="rId3"/>
          <a:stretch>
            <a:fillRect/>
          </a:stretch>
        </p:blipFill>
        <p:spPr>
          <a:xfrm>
            <a:off x="4517996" y="1523584"/>
            <a:ext cx="3474256" cy="3619916"/>
          </a:xfrm>
          <a:prstGeom prst="rect">
            <a:avLst/>
          </a:prstGeom>
        </p:spPr>
      </p:pic>
      <p:pic>
        <p:nvPicPr>
          <p:cNvPr id="9" name="图片 8">
            <a:extLst>
              <a:ext uri="{FF2B5EF4-FFF2-40B4-BE49-F238E27FC236}">
                <a16:creationId xmlns:a16="http://schemas.microsoft.com/office/drawing/2014/main" id="{3F02EC1B-E71D-214C-ABEB-97667AA4BF03}"/>
              </a:ext>
            </a:extLst>
          </p:cNvPr>
          <p:cNvPicPr>
            <a:picLocks noChangeAspect="1"/>
          </p:cNvPicPr>
          <p:nvPr/>
        </p:nvPicPr>
        <p:blipFill>
          <a:blip r:embed="rId4"/>
          <a:stretch>
            <a:fillRect/>
          </a:stretch>
        </p:blipFill>
        <p:spPr>
          <a:xfrm>
            <a:off x="3781425" y="-20538"/>
            <a:ext cx="4219575" cy="876300"/>
          </a:xfrm>
          <a:prstGeom prst="rect">
            <a:avLst/>
          </a:prstGeom>
        </p:spPr>
      </p:pic>
      <p:sp>
        <p:nvSpPr>
          <p:cNvPr id="10" name="文本框 9">
            <a:extLst>
              <a:ext uri="{FF2B5EF4-FFF2-40B4-BE49-F238E27FC236}">
                <a16:creationId xmlns:a16="http://schemas.microsoft.com/office/drawing/2014/main" id="{8D31DB32-5D28-D54B-B46A-A797EBEB97A6}"/>
              </a:ext>
            </a:extLst>
          </p:cNvPr>
          <p:cNvSpPr txBox="1"/>
          <p:nvPr/>
        </p:nvSpPr>
        <p:spPr>
          <a:xfrm>
            <a:off x="5224835" y="243716"/>
            <a:ext cx="2408032" cy="461665"/>
          </a:xfrm>
          <a:prstGeom prst="rect">
            <a:avLst/>
          </a:prstGeom>
          <a:noFill/>
        </p:spPr>
        <p:txBody>
          <a:bodyPr wrap="none" rtlCol="0">
            <a:spAutoFit/>
          </a:bodyPr>
          <a:lstStyle/>
          <a:p>
            <a:r>
              <a:rPr kumimoji="1" lang="en-US" altLang="zh-CN" sz="2400" b="1" dirty="0"/>
              <a:t>Lifecycle</a:t>
            </a:r>
            <a:r>
              <a:rPr kumimoji="1" lang="zh-CN" altLang="en-US" sz="2400" b="1" dirty="0"/>
              <a:t> </a:t>
            </a:r>
            <a:r>
              <a:rPr kumimoji="1" lang="en-US" altLang="zh-CN" sz="2400" b="1" dirty="0"/>
              <a:t>Diagram</a:t>
            </a:r>
            <a:endParaRPr kumimoji="1" lang="zh-CN" altLang="en-US" sz="2400" b="1" dirty="0"/>
          </a:p>
        </p:txBody>
      </p:sp>
    </p:spTree>
    <p:extLst>
      <p:ext uri="{BB962C8B-B14F-4D97-AF65-F5344CB8AC3E}">
        <p14:creationId xmlns:p14="http://schemas.microsoft.com/office/powerpoint/2010/main" val="874421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D8118-CF79-D648-A325-67CD4D11A959}"/>
              </a:ext>
            </a:extLst>
          </p:cNvPr>
          <p:cNvSpPr>
            <a:spLocks noGrp="1"/>
          </p:cNvSpPr>
          <p:nvPr>
            <p:ph type="title"/>
          </p:nvPr>
        </p:nvSpPr>
        <p:spPr/>
        <p:txBody>
          <a:bodyPr/>
          <a:lstStyle/>
          <a:p>
            <a:r>
              <a:rPr kumimoji="1" lang="en-US" altLang="zh-CN" dirty="0"/>
              <a:t>Template</a:t>
            </a:r>
            <a:r>
              <a:rPr kumimoji="1" lang="zh-CN" altLang="en-US" dirty="0"/>
              <a:t> </a:t>
            </a:r>
            <a:r>
              <a:rPr kumimoji="1" lang="en-US" altLang="zh-CN" dirty="0"/>
              <a:t>Syntax</a:t>
            </a:r>
            <a:endParaRPr kumimoji="1" lang="zh-CN" altLang="en-US" dirty="0"/>
          </a:p>
        </p:txBody>
      </p:sp>
      <p:sp>
        <p:nvSpPr>
          <p:cNvPr id="3" name="内容占位符 2">
            <a:extLst>
              <a:ext uri="{FF2B5EF4-FFF2-40B4-BE49-F238E27FC236}">
                <a16:creationId xmlns:a16="http://schemas.microsoft.com/office/drawing/2014/main" id="{8C678C14-09BE-4344-9249-AF851287FE4C}"/>
              </a:ext>
            </a:extLst>
          </p:cNvPr>
          <p:cNvSpPr>
            <a:spLocks noGrp="1"/>
          </p:cNvSpPr>
          <p:nvPr>
            <p:ph idx="1"/>
          </p:nvPr>
        </p:nvSpPr>
        <p:spPr/>
        <p:txBody>
          <a:bodyPr/>
          <a:lstStyle/>
          <a:p>
            <a:r>
              <a:rPr lang="en" altLang="zh-CN" dirty="0" err="1"/>
              <a:t>Vue.js</a:t>
            </a:r>
            <a:r>
              <a:rPr lang="en" altLang="zh-CN" dirty="0"/>
              <a:t> uses an HTML-based template syntax </a:t>
            </a:r>
          </a:p>
          <a:p>
            <a:pPr lvl="1"/>
            <a:r>
              <a:rPr lang="en" altLang="zh-CN" dirty="0"/>
              <a:t>that allows you to declaratively bind the rendered DOM to the underlying Vue instance’s data. </a:t>
            </a:r>
          </a:p>
          <a:p>
            <a:pPr lvl="1"/>
            <a:endParaRPr lang="en" altLang="zh-CN" dirty="0"/>
          </a:p>
          <a:p>
            <a:r>
              <a:rPr lang="en" altLang="zh-CN" dirty="0"/>
              <a:t>All </a:t>
            </a:r>
            <a:r>
              <a:rPr lang="en" altLang="zh-CN" dirty="0" err="1"/>
              <a:t>Vue.js</a:t>
            </a:r>
            <a:r>
              <a:rPr lang="en" altLang="zh-CN" dirty="0"/>
              <a:t> templates are valid HTML </a:t>
            </a:r>
          </a:p>
          <a:p>
            <a:pPr lvl="1"/>
            <a:r>
              <a:rPr lang="en" altLang="zh-CN" dirty="0"/>
              <a:t>that can be parsed by spec-compliant browsers and HTML parsers.</a:t>
            </a:r>
          </a:p>
          <a:p>
            <a:pPr lvl="1"/>
            <a:endParaRPr lang="en" altLang="zh-CN" dirty="0"/>
          </a:p>
          <a:p>
            <a:r>
              <a:rPr lang="en" altLang="zh-CN" dirty="0"/>
              <a:t>Under the hood, Vue compiles the templates into Virtual DOM render functions. </a:t>
            </a:r>
          </a:p>
          <a:p>
            <a:pPr lvl="1"/>
            <a:r>
              <a:rPr lang="en" altLang="zh-CN" dirty="0"/>
              <a:t>Combined with the reactivity system, Vue is able to intelligently figure out the minimal number of components to re-render and apply the minimal amount of DOM manipulations when the app state changes.</a:t>
            </a:r>
          </a:p>
          <a:p>
            <a:endParaRPr kumimoji="1" lang="zh-CN" altLang="en-US" dirty="0"/>
          </a:p>
        </p:txBody>
      </p:sp>
      <p:sp>
        <p:nvSpPr>
          <p:cNvPr id="4" name="灯片编号占位符 3">
            <a:extLst>
              <a:ext uri="{FF2B5EF4-FFF2-40B4-BE49-F238E27FC236}">
                <a16:creationId xmlns:a16="http://schemas.microsoft.com/office/drawing/2014/main" id="{CC0F5D29-0A2C-774B-8E56-E499E8695171}"/>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214324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D8118-CF79-D648-A325-67CD4D11A959}"/>
              </a:ext>
            </a:extLst>
          </p:cNvPr>
          <p:cNvSpPr>
            <a:spLocks noGrp="1"/>
          </p:cNvSpPr>
          <p:nvPr>
            <p:ph type="title"/>
          </p:nvPr>
        </p:nvSpPr>
        <p:spPr/>
        <p:txBody>
          <a:bodyPr/>
          <a:lstStyle/>
          <a:p>
            <a:r>
              <a:rPr kumimoji="1" lang="en-US" altLang="zh-CN" dirty="0"/>
              <a:t>Template</a:t>
            </a:r>
            <a:r>
              <a:rPr kumimoji="1" lang="zh-CN" altLang="en-US" dirty="0"/>
              <a:t> </a:t>
            </a:r>
            <a:r>
              <a:rPr kumimoji="1" lang="en-US" altLang="zh-CN" dirty="0"/>
              <a:t>Syntax</a:t>
            </a:r>
            <a:r>
              <a:rPr kumimoji="1" lang="zh-CN" altLang="en-US" dirty="0"/>
              <a:t> </a:t>
            </a:r>
            <a:r>
              <a:rPr kumimoji="1" lang="en-US" altLang="zh-CN" dirty="0"/>
              <a:t>-</a:t>
            </a:r>
            <a:r>
              <a:rPr kumimoji="1" lang="zh-CN" altLang="en-US" dirty="0"/>
              <a:t> </a:t>
            </a:r>
            <a:r>
              <a:rPr kumimoji="1" lang="en-US" altLang="zh-CN" dirty="0"/>
              <a:t>Interpolations</a:t>
            </a:r>
            <a:endParaRPr kumimoji="1" lang="zh-CN" altLang="en-US" dirty="0"/>
          </a:p>
        </p:txBody>
      </p:sp>
      <p:sp>
        <p:nvSpPr>
          <p:cNvPr id="3" name="内容占位符 2">
            <a:extLst>
              <a:ext uri="{FF2B5EF4-FFF2-40B4-BE49-F238E27FC236}">
                <a16:creationId xmlns:a16="http://schemas.microsoft.com/office/drawing/2014/main" id="{8C678C14-09BE-4344-9249-AF851287FE4C}"/>
              </a:ext>
            </a:extLst>
          </p:cNvPr>
          <p:cNvSpPr>
            <a:spLocks noGrp="1"/>
          </p:cNvSpPr>
          <p:nvPr>
            <p:ph idx="1"/>
          </p:nvPr>
        </p:nvSpPr>
        <p:spPr/>
        <p:txBody>
          <a:bodyPr>
            <a:normAutofit/>
          </a:bodyPr>
          <a:lstStyle/>
          <a:p>
            <a:r>
              <a:rPr kumimoji="1" lang="en-US" altLang="zh-CN" dirty="0"/>
              <a:t>Text</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&lt;span&gt;Message: {{ msg }}&lt;/span&gt;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&lt;span v-once&gt;This will never change: {{ msg }}&lt;/span&gt;</a:t>
            </a:r>
            <a:endParaRPr kumimoji="1"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err="1"/>
              <a:t>RawHTML</a:t>
            </a:r>
            <a:endParaRPr kumimoji="1" lang="en-US" altLang="zh-CN"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&lt;p&gt;Using mustaches: {{ </a:t>
            </a:r>
            <a:r>
              <a:rPr lang="en" altLang="zh-CN" sz="1350" dirty="0" err="1">
                <a:solidFill>
                  <a:schemeClr val="tx2"/>
                </a:solidFill>
                <a:latin typeface="Consolas" panose="020B0609020204030204" pitchFamily="49" charset="0"/>
                <a:cs typeface="Consolas" panose="020B0609020204030204" pitchFamily="49" charset="0"/>
              </a:rPr>
              <a:t>rawHtml</a:t>
            </a:r>
            <a:r>
              <a:rPr lang="en" altLang="zh-CN" sz="1350" dirty="0">
                <a:solidFill>
                  <a:schemeClr val="tx2"/>
                </a:solidFill>
                <a:latin typeface="Consolas" panose="020B0609020204030204" pitchFamily="49" charset="0"/>
                <a:cs typeface="Consolas" panose="020B0609020204030204" pitchFamily="49" charset="0"/>
              </a:rPr>
              <a:t> }}&lt;/p&gt;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&lt;p&gt;Using v-html directive: &lt;span v-html="</a:t>
            </a:r>
            <a:r>
              <a:rPr lang="en" altLang="zh-CN" sz="1350" dirty="0" err="1">
                <a:solidFill>
                  <a:schemeClr val="tx2"/>
                </a:solidFill>
                <a:latin typeface="Consolas" panose="020B0609020204030204" pitchFamily="49" charset="0"/>
                <a:cs typeface="Consolas" panose="020B0609020204030204" pitchFamily="49" charset="0"/>
              </a:rPr>
              <a:t>rawHtml</a:t>
            </a:r>
            <a:r>
              <a:rPr lang="en" altLang="zh-CN" sz="1350" dirty="0">
                <a:solidFill>
                  <a:schemeClr val="tx2"/>
                </a:solidFill>
                <a:latin typeface="Consolas" panose="020B0609020204030204" pitchFamily="49" charset="0"/>
                <a:cs typeface="Consolas" panose="020B0609020204030204" pitchFamily="49" charset="0"/>
              </a:rPr>
              <a:t>"&gt;&lt;/span&gt;&lt;/p&gt;</a:t>
            </a:r>
            <a:endParaRPr kumimoji="1"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a:t>Attribute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v-bind:id</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dynamicId</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v-bind:disabled</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isButtonDisabled</a:t>
            </a:r>
            <a:r>
              <a:rPr lang="en" altLang="zh-CN" sz="1350" dirty="0">
                <a:solidFill>
                  <a:schemeClr val="tx2"/>
                </a:solidFill>
                <a:latin typeface="Consolas" panose="020B0609020204030204" pitchFamily="49" charset="0"/>
                <a:cs typeface="Consolas" panose="020B0609020204030204" pitchFamily="49" charset="0"/>
              </a:rPr>
              <a:t>"&gt;Button&lt;/button&gt;</a:t>
            </a:r>
          </a:p>
          <a:p>
            <a:r>
              <a:rPr kumimoji="1" lang="en" altLang="zh-CN" dirty="0"/>
              <a:t>Using</a:t>
            </a:r>
            <a:r>
              <a:rPr kumimoji="1" lang="zh-CN" altLang="en-US" dirty="0"/>
              <a:t> </a:t>
            </a:r>
            <a:r>
              <a:rPr kumimoji="1" lang="en-US" altLang="zh-CN" dirty="0"/>
              <a:t>JavaScript</a:t>
            </a:r>
            <a:r>
              <a:rPr kumimoji="1" lang="zh-CN" altLang="en-US" dirty="0"/>
              <a:t> </a:t>
            </a:r>
            <a:r>
              <a:rPr kumimoji="1" lang="en-US" altLang="zh-CN" dirty="0"/>
              <a:t>Expression</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number + 1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ok ? 'YES' : 'NO’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message.split</a:t>
            </a:r>
            <a:r>
              <a:rPr lang="en" altLang="zh-CN" sz="1350" dirty="0">
                <a:solidFill>
                  <a:schemeClr val="tx2"/>
                </a:solidFill>
                <a:latin typeface="Consolas" panose="020B0609020204030204" pitchFamily="49" charset="0"/>
                <a:cs typeface="Consolas" panose="020B0609020204030204" pitchFamily="49" charset="0"/>
              </a:rPr>
              <a:t>('').reverse().join('')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v-bind:id</a:t>
            </a:r>
            <a:r>
              <a:rPr lang="en" altLang="zh-CN" sz="1350" dirty="0">
                <a:solidFill>
                  <a:schemeClr val="tx2"/>
                </a:solidFill>
                <a:latin typeface="Consolas" panose="020B0609020204030204" pitchFamily="49" charset="0"/>
                <a:cs typeface="Consolas" panose="020B0609020204030204" pitchFamily="49" charset="0"/>
              </a:rPr>
              <a:t>="'list-' + id"&gt;&lt;/div&gt;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C0F5D29-0A2C-774B-8E56-E499E8695171}"/>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
        <p:nvSpPr>
          <p:cNvPr id="5" name="文本框 4">
            <a:extLst>
              <a:ext uri="{FF2B5EF4-FFF2-40B4-BE49-F238E27FC236}">
                <a16:creationId xmlns:a16="http://schemas.microsoft.com/office/drawing/2014/main" id="{64A2970B-6157-8C43-9C0F-13EAB260A15D}"/>
              </a:ext>
            </a:extLst>
          </p:cNvPr>
          <p:cNvSpPr txBox="1"/>
          <p:nvPr/>
        </p:nvSpPr>
        <p:spPr>
          <a:xfrm>
            <a:off x="7110282" y="4569972"/>
            <a:ext cx="1062118"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10</a:t>
            </a:r>
            <a:endParaRPr kumimoji="1" lang="zh-CN" altLang="en-US" sz="1350" dirty="0"/>
          </a:p>
        </p:txBody>
      </p:sp>
    </p:spTree>
    <p:extLst>
      <p:ext uri="{BB962C8B-B14F-4D97-AF65-F5344CB8AC3E}">
        <p14:creationId xmlns:p14="http://schemas.microsoft.com/office/powerpoint/2010/main" val="479277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D8118-CF79-D648-A325-67CD4D11A959}"/>
              </a:ext>
            </a:extLst>
          </p:cNvPr>
          <p:cNvSpPr>
            <a:spLocks noGrp="1"/>
          </p:cNvSpPr>
          <p:nvPr>
            <p:ph type="title"/>
          </p:nvPr>
        </p:nvSpPr>
        <p:spPr/>
        <p:txBody>
          <a:bodyPr/>
          <a:lstStyle/>
          <a:p>
            <a:r>
              <a:rPr kumimoji="1" lang="en-US" altLang="zh-CN" dirty="0"/>
              <a:t>Template</a:t>
            </a:r>
            <a:r>
              <a:rPr kumimoji="1" lang="zh-CN" altLang="en-US" dirty="0"/>
              <a:t> </a:t>
            </a:r>
            <a:r>
              <a:rPr kumimoji="1" lang="en-US" altLang="zh-CN" dirty="0"/>
              <a:t>Syntax</a:t>
            </a:r>
            <a:r>
              <a:rPr kumimoji="1" lang="zh-CN" altLang="en-US" dirty="0"/>
              <a:t> </a:t>
            </a:r>
            <a:r>
              <a:rPr kumimoji="1" lang="en-US" altLang="zh-CN" dirty="0"/>
              <a:t>-</a:t>
            </a:r>
            <a:r>
              <a:rPr kumimoji="1" lang="zh-CN" altLang="en-US" dirty="0"/>
              <a:t> </a:t>
            </a:r>
            <a:r>
              <a:rPr kumimoji="1" lang="en-US" altLang="zh-CN" dirty="0"/>
              <a:t>Directives</a:t>
            </a:r>
            <a:endParaRPr kumimoji="1" lang="zh-CN" altLang="en-US" dirty="0"/>
          </a:p>
        </p:txBody>
      </p:sp>
      <p:sp>
        <p:nvSpPr>
          <p:cNvPr id="3" name="内容占位符 2">
            <a:extLst>
              <a:ext uri="{FF2B5EF4-FFF2-40B4-BE49-F238E27FC236}">
                <a16:creationId xmlns:a16="http://schemas.microsoft.com/office/drawing/2014/main" id="{8C678C14-09BE-4344-9249-AF851287FE4C}"/>
              </a:ext>
            </a:extLst>
          </p:cNvPr>
          <p:cNvSpPr>
            <a:spLocks noGrp="1"/>
          </p:cNvSpPr>
          <p:nvPr>
            <p:ph idx="1"/>
          </p:nvPr>
        </p:nvSpPr>
        <p:spPr/>
        <p:txBody>
          <a:bodyPr>
            <a:normAutofit/>
          </a:bodyPr>
          <a:lstStyle/>
          <a:p>
            <a:r>
              <a:rPr kumimoji="1" lang="en-US" altLang="zh-CN" dirty="0"/>
              <a:t>Arguments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v-bind:href</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url</a:t>
            </a:r>
            <a:r>
              <a:rPr lang="en" altLang="zh-CN" sz="1350" dirty="0">
                <a:solidFill>
                  <a:schemeClr val="tx2"/>
                </a:solidFill>
                <a:latin typeface="Consolas" panose="020B0609020204030204" pitchFamily="49" charset="0"/>
                <a:cs typeface="Consolas" panose="020B0609020204030204" pitchFamily="49" charset="0"/>
              </a:rPr>
              <a:t>"&gt; ... &lt;/a&gt;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 ... &lt;/a&gt;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a:t>Dynamic</a:t>
            </a:r>
            <a:r>
              <a:rPr kumimoji="1" lang="zh-CN" altLang="en-US" dirty="0"/>
              <a:t> </a:t>
            </a:r>
            <a:r>
              <a:rPr kumimoji="1" lang="en-US" altLang="zh-CN" dirty="0"/>
              <a:t>Arguments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v-bind:[</a:t>
            </a:r>
            <a:r>
              <a:rPr lang="en" altLang="zh-CN" sz="1350" dirty="0" err="1">
                <a:solidFill>
                  <a:schemeClr val="tx2"/>
                </a:solidFill>
                <a:latin typeface="Consolas" panose="020B0609020204030204" pitchFamily="49" charset="0"/>
                <a:cs typeface="Consolas" panose="020B0609020204030204" pitchFamily="49" charset="0"/>
              </a:rPr>
              <a:t>attributeName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url</a:t>
            </a:r>
            <a:r>
              <a:rPr lang="en" altLang="zh-CN" sz="1350" dirty="0">
                <a:solidFill>
                  <a:schemeClr val="tx2"/>
                </a:solidFill>
                <a:latin typeface="Consolas" panose="020B0609020204030204" pitchFamily="49" charset="0"/>
                <a:cs typeface="Consolas" panose="020B0609020204030204" pitchFamily="49" charset="0"/>
              </a:rPr>
              <a:t>"&gt; ... &lt;/a&gt;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v-on:[</a:t>
            </a:r>
            <a:r>
              <a:rPr lang="en" altLang="zh-CN" sz="1350" dirty="0" err="1">
                <a:solidFill>
                  <a:schemeClr val="tx2"/>
                </a:solidFill>
                <a:latin typeface="Consolas" panose="020B0609020204030204" pitchFamily="49" charset="0"/>
                <a:cs typeface="Consolas" panose="020B0609020204030204" pitchFamily="49" charset="0"/>
              </a:rPr>
              <a:t>eventName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 ... &lt;/a&gt;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 altLang="zh-CN" dirty="0"/>
              <a:t>Modifier</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&lt;form </a:t>
            </a:r>
            <a:r>
              <a:rPr lang="en" altLang="zh-CN" sz="1350" dirty="0" err="1">
                <a:solidFill>
                  <a:schemeClr val="tx2"/>
                </a:solidFill>
                <a:latin typeface="Consolas" panose="020B0609020204030204" pitchFamily="49" charset="0"/>
                <a:cs typeface="Consolas" panose="020B0609020204030204" pitchFamily="49" charset="0"/>
              </a:rPr>
              <a:t>v-on:submit.prevent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onSubmit</a:t>
            </a:r>
            <a:r>
              <a:rPr lang="en" altLang="zh-CN" sz="1350" dirty="0">
                <a:solidFill>
                  <a:schemeClr val="tx2"/>
                </a:solidFill>
                <a:latin typeface="Consolas" panose="020B0609020204030204" pitchFamily="49" charset="0"/>
                <a:cs typeface="Consolas" panose="020B0609020204030204" pitchFamily="49" charset="0"/>
              </a:rPr>
              <a:t>"&gt; ... &lt;/form&gt;</a:t>
            </a:r>
            <a:br>
              <a:rPr lang="en" altLang="zh-CN" sz="1350" dirty="0"/>
            </a:b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C0F5D29-0A2C-774B-8E56-E499E8695171}"/>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2685601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ACEB4-13E9-7F4F-A85E-B4E9E2C42A2B}"/>
              </a:ext>
            </a:extLst>
          </p:cNvPr>
          <p:cNvSpPr>
            <a:spLocks noGrp="1"/>
          </p:cNvSpPr>
          <p:nvPr>
            <p:ph type="title"/>
          </p:nvPr>
        </p:nvSpPr>
        <p:spPr/>
        <p:txBody>
          <a:bodyPr/>
          <a:lstStyle/>
          <a:p>
            <a:r>
              <a:rPr kumimoji="1" lang="en-US" altLang="zh-Hans" dirty="0"/>
              <a:t>Vue</a:t>
            </a:r>
            <a:endParaRPr kumimoji="1" lang="zh-CN" altLang="en-US" dirty="0"/>
          </a:p>
        </p:txBody>
      </p:sp>
      <p:sp>
        <p:nvSpPr>
          <p:cNvPr id="3" name="内容占位符 2">
            <a:extLst>
              <a:ext uri="{FF2B5EF4-FFF2-40B4-BE49-F238E27FC236}">
                <a16:creationId xmlns:a16="http://schemas.microsoft.com/office/drawing/2014/main" id="{85159C75-BCFD-3B41-BEC6-30BFD8A5A4FD}"/>
              </a:ext>
            </a:extLst>
          </p:cNvPr>
          <p:cNvSpPr>
            <a:spLocks noGrp="1"/>
          </p:cNvSpPr>
          <p:nvPr>
            <p:ph idx="1"/>
          </p:nvPr>
        </p:nvSpPr>
        <p:spPr/>
        <p:txBody>
          <a:bodyPr>
            <a:normAutofit/>
          </a:bodyPr>
          <a:lstStyle/>
          <a:p>
            <a:r>
              <a:rPr kumimoji="1" lang="en-US" altLang="zh-Hans" dirty="0"/>
              <a:t>From</a:t>
            </a:r>
          </a:p>
          <a:p>
            <a:pPr lvl="1"/>
            <a:r>
              <a:rPr kumimoji="1" lang="en-US" altLang="zh-CN" dirty="0"/>
              <a:t>Vue</a:t>
            </a:r>
            <a:r>
              <a:rPr kumimoji="1" lang="zh-CN" altLang="en-US" dirty="0"/>
              <a:t> </a:t>
            </a:r>
            <a:r>
              <a:rPr kumimoji="1" lang="en-US" altLang="zh-CN" dirty="0"/>
              <a:t>Guide</a:t>
            </a:r>
          </a:p>
          <a:p>
            <a:pPr lvl="1"/>
            <a:r>
              <a:rPr kumimoji="1" lang="en-US" altLang="zh-CN" dirty="0">
                <a:hlinkClick r:id="rId2"/>
              </a:rPr>
              <a:t>https://vuejs.org/v2/guide/</a:t>
            </a:r>
            <a:r>
              <a:rPr kumimoji="1" lang="zh-CN" altLang="en-US" dirty="0"/>
              <a:t> </a:t>
            </a:r>
          </a:p>
          <a:p>
            <a:pPr lvl="1"/>
            <a:r>
              <a:rPr kumimoji="1" lang="en-US" altLang="zh-CN" dirty="0"/>
              <a:t>Vue</a:t>
            </a:r>
            <a:r>
              <a:rPr kumimoji="1" lang="zh-CN" altLang="en-US" dirty="0"/>
              <a:t>教程</a:t>
            </a:r>
            <a:endParaRPr kumimoji="1" lang="en" altLang="zh-CN" dirty="0">
              <a:hlinkClick r:id="rId3">
                <a:extLst>
                  <a:ext uri="{A12FA001-AC4F-418D-AE19-62706E023703}">
                    <ahyp:hlinkClr xmlns:ahyp="http://schemas.microsoft.com/office/drawing/2018/hyperlinkcolor" val="tx"/>
                  </a:ext>
                </a:extLst>
              </a:hlinkClick>
            </a:endParaRPr>
          </a:p>
          <a:p>
            <a:pPr lvl="1"/>
            <a:r>
              <a:rPr lang="en" altLang="zh-CN" dirty="0">
                <a:hlinkClick r:id="rId4"/>
              </a:rPr>
              <a:t>https://cn.vuejs.org/v2/guide/</a:t>
            </a:r>
            <a:endParaRPr lang="en" altLang="zh-CN" dirty="0"/>
          </a:p>
          <a:p>
            <a:r>
              <a:rPr kumimoji="1" lang="en" altLang="zh-CN" dirty="0"/>
              <a:t>References</a:t>
            </a:r>
            <a:endParaRPr kumimoji="1" lang="en-US" altLang="zh-CN" dirty="0"/>
          </a:p>
          <a:p>
            <a:pPr lvl="1"/>
            <a:r>
              <a:rPr kumimoji="1" lang="zh-CN" altLang="en-US" dirty="0"/>
              <a:t>基于</a:t>
            </a:r>
            <a:r>
              <a:rPr kumimoji="1" lang="en" altLang="zh-CN" dirty="0"/>
              <a:t>Idea</a:t>
            </a:r>
            <a:r>
              <a:rPr kumimoji="1" lang="zh-CN" altLang="en-US" dirty="0"/>
              <a:t>从零搭建一个最简单的</a:t>
            </a:r>
            <a:r>
              <a:rPr kumimoji="1" lang="en" altLang="zh-CN" dirty="0" err="1"/>
              <a:t>vue</a:t>
            </a:r>
            <a:r>
              <a:rPr kumimoji="1" lang="zh-CN" altLang="en-US" dirty="0"/>
              <a:t>项目</a:t>
            </a:r>
          </a:p>
          <a:p>
            <a:pPr lvl="1"/>
            <a:r>
              <a:rPr kumimoji="1" lang="en" altLang="zh-CN" dirty="0">
                <a:hlinkClick r:id="rId5"/>
              </a:rPr>
              <a:t>https://www.jianshu.com/p/9c1d4f8ed068</a:t>
            </a:r>
            <a:endParaRPr kumimoji="1" lang="en" altLang="zh-CN" dirty="0"/>
          </a:p>
          <a:p>
            <a:pPr lvl="1"/>
            <a:r>
              <a:rPr lang="en" altLang="zh-CN" dirty="0"/>
              <a:t>electron-netease-cloud-music</a:t>
            </a:r>
          </a:p>
          <a:p>
            <a:pPr lvl="1"/>
            <a:r>
              <a:rPr kumimoji="1" lang="en" altLang="zh-CN" dirty="0">
                <a:hlinkClick r:id="rId6"/>
              </a:rPr>
              <a:t>https://github.com/Rocket1184/electron-netease-cloud-music</a:t>
            </a:r>
            <a:r>
              <a:rPr kumimoji="1" lang="zh-CN" altLang="en-US" dirty="0"/>
              <a:t>   </a:t>
            </a:r>
            <a:endParaRPr kumimoji="1" lang="en-US" altLang="zh-CN" dirty="0"/>
          </a:p>
          <a:p>
            <a:pPr lvl="1"/>
            <a:r>
              <a:rPr kumimoji="1" lang="en" altLang="zh-CN" dirty="0"/>
              <a:t>Vue.js</a:t>
            </a:r>
            <a:r>
              <a:rPr kumimoji="1" lang="zh-CN" altLang="en-US" dirty="0"/>
              <a:t> </a:t>
            </a:r>
            <a:r>
              <a:rPr kumimoji="1" lang="en-US" altLang="zh-CN" dirty="0"/>
              <a:t>Examples</a:t>
            </a:r>
            <a:endParaRPr kumimoji="1" lang="en" altLang="zh-CN" dirty="0"/>
          </a:p>
          <a:p>
            <a:pPr lvl="1"/>
            <a:r>
              <a:rPr kumimoji="1" lang="en" altLang="zh-CN" dirty="0">
                <a:hlinkClick r:id="rId7"/>
              </a:rPr>
              <a:t>https://vuejsexamples.com</a:t>
            </a:r>
            <a:r>
              <a:rPr kumimoji="1" lang="zh-CN" altLang="en-US" dirty="0"/>
              <a:t>  </a:t>
            </a:r>
          </a:p>
        </p:txBody>
      </p:sp>
      <p:sp>
        <p:nvSpPr>
          <p:cNvPr id="4" name="幻灯片编号占位符 3">
            <a:extLst>
              <a:ext uri="{FF2B5EF4-FFF2-40B4-BE49-F238E27FC236}">
                <a16:creationId xmlns:a16="http://schemas.microsoft.com/office/drawing/2014/main" id="{2DDEE8AC-F7D6-964B-A33B-83953C4BE716}"/>
              </a:ext>
            </a:extLst>
          </p:cNvPr>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2482467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D8118-CF79-D648-A325-67CD4D11A959}"/>
              </a:ext>
            </a:extLst>
          </p:cNvPr>
          <p:cNvSpPr>
            <a:spLocks noGrp="1"/>
          </p:cNvSpPr>
          <p:nvPr>
            <p:ph type="title"/>
          </p:nvPr>
        </p:nvSpPr>
        <p:spPr/>
        <p:txBody>
          <a:bodyPr/>
          <a:lstStyle/>
          <a:p>
            <a:r>
              <a:rPr kumimoji="1" lang="en-US" altLang="zh-CN" dirty="0"/>
              <a:t>Template</a:t>
            </a:r>
            <a:r>
              <a:rPr kumimoji="1" lang="zh-CN" altLang="en-US" dirty="0"/>
              <a:t> </a:t>
            </a:r>
            <a:r>
              <a:rPr kumimoji="1" lang="en-US" altLang="zh-CN" dirty="0"/>
              <a:t>Syntax</a:t>
            </a:r>
            <a:r>
              <a:rPr kumimoji="1" lang="zh-CN" altLang="en-US" dirty="0"/>
              <a:t> </a:t>
            </a:r>
            <a:r>
              <a:rPr kumimoji="1" lang="en-US" altLang="zh-CN" dirty="0"/>
              <a:t>-</a:t>
            </a:r>
            <a:r>
              <a:rPr kumimoji="1" lang="zh-CN" altLang="en-US" dirty="0"/>
              <a:t> </a:t>
            </a:r>
            <a:r>
              <a:rPr kumimoji="1" lang="en-US" altLang="zh-CN" dirty="0" err="1"/>
              <a:t>Shorthands</a:t>
            </a:r>
            <a:endParaRPr kumimoji="1" lang="zh-CN" altLang="en-US" dirty="0"/>
          </a:p>
        </p:txBody>
      </p:sp>
      <p:sp>
        <p:nvSpPr>
          <p:cNvPr id="3" name="内容占位符 2">
            <a:extLst>
              <a:ext uri="{FF2B5EF4-FFF2-40B4-BE49-F238E27FC236}">
                <a16:creationId xmlns:a16="http://schemas.microsoft.com/office/drawing/2014/main" id="{8C678C14-09BE-4344-9249-AF851287FE4C}"/>
              </a:ext>
            </a:extLst>
          </p:cNvPr>
          <p:cNvSpPr>
            <a:spLocks noGrp="1"/>
          </p:cNvSpPr>
          <p:nvPr>
            <p:ph idx="1"/>
          </p:nvPr>
        </p:nvSpPr>
        <p:spPr/>
        <p:txBody>
          <a:bodyPr>
            <a:normAutofit lnSpcReduction="10000"/>
          </a:bodyPr>
          <a:lstStyle/>
          <a:p>
            <a:r>
              <a:rPr kumimoji="1" lang="en-US" altLang="zh-CN" dirty="0"/>
              <a:t>v-bind</a:t>
            </a:r>
            <a:r>
              <a:rPr kumimoji="1" lang="zh-CN" altLang="en-US" dirty="0"/>
              <a:t> </a:t>
            </a:r>
            <a:r>
              <a:rPr kumimoji="1" lang="en-US" altLang="zh-CN" dirty="0"/>
              <a:t>Shorthand</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full syntax --&gt;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 </a:t>
            </a:r>
            <a:r>
              <a:rPr lang="en" altLang="zh-CN" sz="1350" dirty="0" err="1">
                <a:solidFill>
                  <a:schemeClr val="tx2"/>
                </a:solidFill>
                <a:latin typeface="Consolas" panose="020B0609020204030204" pitchFamily="49" charset="0"/>
                <a:cs typeface="Consolas" panose="020B0609020204030204" pitchFamily="49" charset="0"/>
              </a:rPr>
              <a:t>v-bind:href</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url</a:t>
            </a:r>
            <a:r>
              <a:rPr lang="en" altLang="zh-CN" sz="1350" dirty="0">
                <a:solidFill>
                  <a:schemeClr val="tx2"/>
                </a:solidFill>
                <a:latin typeface="Consolas" panose="020B0609020204030204" pitchFamily="49" charset="0"/>
                <a:cs typeface="Consolas" panose="020B0609020204030204" pitchFamily="49" charset="0"/>
              </a:rPr>
              <a:t>"&gt; ... &lt;/a&gt; </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shorthand --&gt;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href</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url</a:t>
            </a:r>
            <a:r>
              <a:rPr lang="en" altLang="zh-CN" sz="1350" dirty="0">
                <a:solidFill>
                  <a:schemeClr val="tx2"/>
                </a:solidFill>
                <a:latin typeface="Consolas" panose="020B0609020204030204" pitchFamily="49" charset="0"/>
                <a:cs typeface="Consolas" panose="020B0609020204030204" pitchFamily="49" charset="0"/>
              </a:rPr>
              <a:t>"&gt; ... &lt;/a&gt; </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shorthand with dynamic argument (2.6.0+) --&gt;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:[key]="</a:t>
            </a:r>
            <a:r>
              <a:rPr lang="en" altLang="zh-CN" sz="1350" dirty="0" err="1">
                <a:solidFill>
                  <a:schemeClr val="tx2"/>
                </a:solidFill>
                <a:latin typeface="Consolas" panose="020B0609020204030204" pitchFamily="49" charset="0"/>
                <a:cs typeface="Consolas" panose="020B0609020204030204" pitchFamily="49" charset="0"/>
              </a:rPr>
              <a:t>url</a:t>
            </a:r>
            <a:r>
              <a:rPr lang="en" altLang="zh-CN" sz="1350" dirty="0">
                <a:solidFill>
                  <a:schemeClr val="tx2"/>
                </a:solidFill>
                <a:latin typeface="Consolas" panose="020B0609020204030204" pitchFamily="49" charset="0"/>
                <a:cs typeface="Consolas" panose="020B0609020204030204" pitchFamily="49" charset="0"/>
              </a:rPr>
              <a:t>"&gt; ... &lt;/a&gt;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 altLang="zh-CN" dirty="0"/>
              <a:t>v-on</a:t>
            </a:r>
            <a:r>
              <a:rPr kumimoji="1" lang="zh-CN" altLang="en-US" dirty="0"/>
              <a:t> </a:t>
            </a:r>
            <a:r>
              <a:rPr kumimoji="1" lang="en-US" altLang="zh-CN" dirty="0"/>
              <a:t>Shorthand</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full syntax --&gt;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 ... &lt;/a&gt; </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shorthand --&gt;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@click="</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 ... &lt;/a&gt; </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shorthand with dynamic argument (2.6.0+) --&gt;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@[event]="</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 ... &lt;/a&gt;</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p>
        </p:txBody>
      </p:sp>
      <p:sp>
        <p:nvSpPr>
          <p:cNvPr id="4" name="灯片编号占位符 3">
            <a:extLst>
              <a:ext uri="{FF2B5EF4-FFF2-40B4-BE49-F238E27FC236}">
                <a16:creationId xmlns:a16="http://schemas.microsoft.com/office/drawing/2014/main" id="{CC0F5D29-0A2C-774B-8E56-E499E8695171}"/>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Tree>
    <p:extLst>
      <p:ext uri="{BB962C8B-B14F-4D97-AF65-F5344CB8AC3E}">
        <p14:creationId xmlns:p14="http://schemas.microsoft.com/office/powerpoint/2010/main" val="1647571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5B004-438B-5E48-BCFF-ED8FBED6FAB8}"/>
              </a:ext>
            </a:extLst>
          </p:cNvPr>
          <p:cNvSpPr>
            <a:spLocks noGrp="1"/>
          </p:cNvSpPr>
          <p:nvPr>
            <p:ph type="title"/>
          </p:nvPr>
        </p:nvSpPr>
        <p:spPr/>
        <p:txBody>
          <a:bodyPr/>
          <a:lstStyle/>
          <a:p>
            <a:r>
              <a:rPr kumimoji="1" lang="en-US" altLang="zh-CN" dirty="0"/>
              <a:t>Computed</a:t>
            </a:r>
            <a:r>
              <a:rPr kumimoji="1" lang="zh-CN" altLang="en-US" dirty="0"/>
              <a:t> </a:t>
            </a:r>
            <a:r>
              <a:rPr kumimoji="1" lang="en-US" altLang="zh-CN" dirty="0"/>
              <a:t>Properties</a:t>
            </a:r>
            <a:endParaRPr kumimoji="1" lang="zh-CN" altLang="en-US" dirty="0"/>
          </a:p>
        </p:txBody>
      </p:sp>
      <p:sp>
        <p:nvSpPr>
          <p:cNvPr id="3" name="内容占位符 2">
            <a:extLst>
              <a:ext uri="{FF2B5EF4-FFF2-40B4-BE49-F238E27FC236}">
                <a16:creationId xmlns:a16="http://schemas.microsoft.com/office/drawing/2014/main" id="{E5C19CB9-6460-4344-A178-F4C087300D36}"/>
              </a:ext>
            </a:extLst>
          </p:cNvPr>
          <p:cNvSpPr>
            <a:spLocks noGrp="1"/>
          </p:cNvSpPr>
          <p:nvPr>
            <p:ph idx="1"/>
          </p:nvPr>
        </p:nvSpPr>
        <p:spPr/>
        <p:txBody>
          <a:bodyPr>
            <a:normAutofit fontScale="92500" lnSpcReduction="10000"/>
          </a:bodyPr>
          <a:lstStyle/>
          <a:p>
            <a:r>
              <a:rPr kumimoji="1" lang="en-US" altLang="zh-CN" dirty="0"/>
              <a:t>Basic</a:t>
            </a:r>
            <a:r>
              <a:rPr kumimoji="1" lang="zh-CN" altLang="en-US" dirty="0"/>
              <a:t> </a:t>
            </a:r>
            <a:r>
              <a:rPr kumimoji="1" lang="en-US" altLang="zh-CN" dirty="0"/>
              <a:t>Example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id="example"&gt;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&lt;p&gt;Original message: "{{ message }}"&lt;/p&gt;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&lt;p&gt;Computed reversed message: "{{ </a:t>
            </a:r>
            <a:r>
              <a:rPr lang="en" altLang="zh-CN" sz="1350" dirty="0" err="1">
                <a:solidFill>
                  <a:schemeClr val="tx2"/>
                </a:solidFill>
                <a:latin typeface="Consolas" panose="020B0609020204030204" pitchFamily="49" charset="0"/>
                <a:cs typeface="Consolas" panose="020B0609020204030204" pitchFamily="49" charset="0"/>
              </a:rPr>
              <a:t>reversedMessage</a:t>
            </a:r>
            <a:r>
              <a:rPr lang="en" altLang="zh-CN" sz="1350" dirty="0">
                <a:solidFill>
                  <a:schemeClr val="tx2"/>
                </a:solidFill>
                <a:latin typeface="Consolas" panose="020B0609020204030204" pitchFamily="49" charset="0"/>
                <a:cs typeface="Consolas" panose="020B0609020204030204" pitchFamily="49" charset="0"/>
              </a:rPr>
              <a:t> }}"&lt;/p&gt;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266700"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message: 'Hello'</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computed: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a computed getter</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reversedMessage</a:t>
            </a:r>
            <a:r>
              <a:rPr lang="en-US" altLang="zh-CN" sz="1300" dirty="0">
                <a:solidFill>
                  <a:schemeClr val="tx2"/>
                </a:solidFill>
                <a:latin typeface="Consolas" panose="020B0609020204030204" pitchFamily="49" charset="0"/>
                <a:cs typeface="Consolas" panose="020B0609020204030204" pitchFamily="49" charset="0"/>
              </a:rPr>
              <a:t> ()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`this` points to the </a:t>
            </a:r>
            <a:r>
              <a:rPr lang="en-US" altLang="zh-CN" sz="1300" dirty="0" err="1">
                <a:solidFill>
                  <a:schemeClr val="tx2"/>
                </a:solidFill>
                <a:latin typeface="Consolas" panose="020B0609020204030204" pitchFamily="49" charset="0"/>
                <a:cs typeface="Consolas" panose="020B0609020204030204" pitchFamily="49" charset="0"/>
              </a:rPr>
              <a:t>vm</a:t>
            </a:r>
            <a:r>
              <a:rPr lang="en-US" altLang="zh-CN" sz="1300" dirty="0">
                <a:solidFill>
                  <a:schemeClr val="tx2"/>
                </a:solidFill>
                <a:latin typeface="Consolas" panose="020B0609020204030204" pitchFamily="49" charset="0"/>
                <a:cs typeface="Consolas" panose="020B0609020204030204" pitchFamily="49" charset="0"/>
              </a:rPr>
              <a:t> instance</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r>
              <a:rPr lang="en-US" altLang="zh-CN" sz="1300" dirty="0" err="1">
                <a:solidFill>
                  <a:schemeClr val="tx2"/>
                </a:solidFill>
                <a:latin typeface="Consolas" panose="020B0609020204030204" pitchFamily="49" charset="0"/>
                <a:cs typeface="Consolas" panose="020B0609020204030204" pitchFamily="49" charset="0"/>
              </a:rPr>
              <a:t>this.message.split</a:t>
            </a:r>
            <a:r>
              <a:rPr lang="en-US" altLang="zh-CN" sz="1300" dirty="0">
                <a:solidFill>
                  <a:schemeClr val="tx2"/>
                </a:solidFill>
                <a:latin typeface="Consolas" panose="020B0609020204030204" pitchFamily="49" charset="0"/>
                <a:cs typeface="Consolas" panose="020B0609020204030204" pitchFamily="49" charset="0"/>
              </a:rPr>
              <a:t>('').reverse().join('')</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}).mount('#example')</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CDDF2B4-CB21-8544-94D8-CDA97B15152C}"/>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
        <p:nvSpPr>
          <p:cNvPr id="5" name="文本框 4">
            <a:extLst>
              <a:ext uri="{FF2B5EF4-FFF2-40B4-BE49-F238E27FC236}">
                <a16:creationId xmlns:a16="http://schemas.microsoft.com/office/drawing/2014/main" id="{F6B50984-B10B-3041-BD52-2F9E02ACCE8E}"/>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11</a:t>
            </a:r>
            <a:endParaRPr kumimoji="1" lang="zh-CN" altLang="en-US" sz="1350" dirty="0"/>
          </a:p>
        </p:txBody>
      </p:sp>
    </p:spTree>
    <p:extLst>
      <p:ext uri="{BB962C8B-B14F-4D97-AF65-F5344CB8AC3E}">
        <p14:creationId xmlns:p14="http://schemas.microsoft.com/office/powerpoint/2010/main" val="2148936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5B004-438B-5E48-BCFF-ED8FBED6FAB8}"/>
              </a:ext>
            </a:extLst>
          </p:cNvPr>
          <p:cNvSpPr>
            <a:spLocks noGrp="1"/>
          </p:cNvSpPr>
          <p:nvPr>
            <p:ph type="title"/>
          </p:nvPr>
        </p:nvSpPr>
        <p:spPr/>
        <p:txBody>
          <a:bodyPr/>
          <a:lstStyle/>
          <a:p>
            <a:r>
              <a:rPr kumimoji="1" lang="en-US" altLang="zh-CN" dirty="0"/>
              <a:t>Computed</a:t>
            </a:r>
            <a:r>
              <a:rPr kumimoji="1" lang="zh-CN" altLang="en-US" dirty="0"/>
              <a:t> </a:t>
            </a:r>
            <a:r>
              <a:rPr kumimoji="1" lang="en-US" altLang="zh-CN" dirty="0"/>
              <a:t>Properties</a:t>
            </a:r>
            <a:endParaRPr kumimoji="1" lang="zh-CN" altLang="en-US" dirty="0"/>
          </a:p>
        </p:txBody>
      </p:sp>
      <p:sp>
        <p:nvSpPr>
          <p:cNvPr id="3" name="内容占位符 2">
            <a:extLst>
              <a:ext uri="{FF2B5EF4-FFF2-40B4-BE49-F238E27FC236}">
                <a16:creationId xmlns:a16="http://schemas.microsoft.com/office/drawing/2014/main" id="{E5C19CB9-6460-4344-A178-F4C087300D36}"/>
              </a:ext>
            </a:extLst>
          </p:cNvPr>
          <p:cNvSpPr>
            <a:spLocks noGrp="1"/>
          </p:cNvSpPr>
          <p:nvPr>
            <p:ph idx="1"/>
          </p:nvPr>
        </p:nvSpPr>
        <p:spPr/>
        <p:txBody>
          <a:bodyPr>
            <a:normAutofit lnSpcReduction="10000"/>
          </a:bodyPr>
          <a:lstStyle/>
          <a:p>
            <a:r>
              <a:rPr kumimoji="1" lang="en-US" altLang="zh-CN" dirty="0"/>
              <a:t>Computed</a:t>
            </a:r>
            <a:r>
              <a:rPr kumimoji="1" lang="zh-CN" altLang="en-US" dirty="0"/>
              <a:t> </a:t>
            </a:r>
            <a:r>
              <a:rPr kumimoji="1" lang="en-US" altLang="zh-CN" dirty="0"/>
              <a:t>Caching</a:t>
            </a:r>
            <a:r>
              <a:rPr kumimoji="1" lang="zh-CN" altLang="en-US" dirty="0"/>
              <a:t> </a:t>
            </a:r>
            <a:r>
              <a:rPr kumimoji="1" lang="en-US" altLang="zh-CN" dirty="0"/>
              <a:t>vs</a:t>
            </a:r>
            <a:r>
              <a:rPr kumimoji="1" lang="zh-CN" altLang="en-US" dirty="0"/>
              <a:t> </a:t>
            </a:r>
            <a:r>
              <a:rPr kumimoji="1" lang="en-US" altLang="zh-CN" dirty="0"/>
              <a:t>Methods</a:t>
            </a:r>
          </a:p>
          <a:p>
            <a:pPr lvl="1"/>
            <a:r>
              <a:rPr lang="en" altLang="zh-CN" dirty="0"/>
              <a:t>You may have noticed we can achieve the same result by invoking a method in the expression:</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&lt;p&gt;Reversed message: "{{ </a:t>
            </a:r>
            <a:r>
              <a:rPr lang="en" altLang="zh-CN" sz="1350" dirty="0" err="1">
                <a:solidFill>
                  <a:schemeClr val="tx2"/>
                </a:solidFill>
                <a:latin typeface="Consolas" panose="020B0609020204030204" pitchFamily="49" charset="0"/>
                <a:cs typeface="Consolas" panose="020B0609020204030204" pitchFamily="49" charset="0"/>
              </a:rPr>
              <a:t>reverseMessage</a:t>
            </a:r>
            <a:r>
              <a:rPr lang="en" altLang="zh-CN" sz="1350" dirty="0">
                <a:solidFill>
                  <a:schemeClr val="tx2"/>
                </a:solidFill>
                <a:latin typeface="Consolas" panose="020B0609020204030204" pitchFamily="49" charset="0"/>
                <a:cs typeface="Consolas" panose="020B0609020204030204" pitchFamily="49" charset="0"/>
              </a:rPr>
              <a:t>() }}"&lt;/p&gt;</a:t>
            </a:r>
          </a:p>
          <a:p>
            <a:pPr marL="0" indent="0">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in component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methods: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reverseMessage</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return </a:t>
            </a:r>
            <a:r>
              <a:rPr lang="en" altLang="zh-CN" sz="1350" dirty="0" err="1">
                <a:solidFill>
                  <a:schemeClr val="tx2"/>
                </a:solidFill>
                <a:latin typeface="Consolas" panose="020B0609020204030204" pitchFamily="49" charset="0"/>
                <a:cs typeface="Consolas" panose="020B0609020204030204" pitchFamily="49" charset="0"/>
              </a:rPr>
              <a:t>this.message.split</a:t>
            </a:r>
            <a:r>
              <a:rPr lang="en" altLang="zh-CN" sz="1350" dirty="0">
                <a:solidFill>
                  <a:schemeClr val="tx2"/>
                </a:solidFill>
                <a:latin typeface="Consolas" panose="020B0609020204030204" pitchFamily="49" charset="0"/>
                <a:cs typeface="Consolas" panose="020B0609020204030204" pitchFamily="49" charset="0"/>
              </a:rPr>
              <a:t>('').reverse().join(’’)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br>
            <a:endParaRPr lang="en" altLang="zh-CN" sz="1350" dirty="0">
              <a:solidFill>
                <a:schemeClr val="tx2"/>
              </a:solidFill>
              <a:latin typeface="Consolas" panose="020B0609020204030204" pitchFamily="49" charset="0"/>
              <a:cs typeface="Consolas" panose="020B0609020204030204" pitchFamily="49" charset="0"/>
            </a:endParaRPr>
          </a:p>
          <a:p>
            <a:pPr lvl="1"/>
            <a:r>
              <a:rPr lang="en" altLang="zh-CN" dirty="0"/>
              <a:t>This also means the following computed property will never update, because </a:t>
            </a:r>
            <a:r>
              <a:rPr lang="en" altLang="zh-CN" dirty="0" err="1"/>
              <a:t>Date.now</a:t>
            </a:r>
            <a:r>
              <a:rPr lang="en" altLang="zh-CN" dirty="0"/>
              <a:t>() is not a reactive dependency:</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computed: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now() { return </a:t>
            </a:r>
            <a:r>
              <a:rPr lang="en" altLang="zh-CN" sz="1350" dirty="0" err="1">
                <a:solidFill>
                  <a:schemeClr val="tx2"/>
                </a:solidFill>
                <a:latin typeface="Consolas" panose="020B0609020204030204" pitchFamily="49" charset="0"/>
                <a:cs typeface="Consolas" panose="020B0609020204030204" pitchFamily="49" charset="0"/>
              </a:rPr>
              <a:t>Date.now</a:t>
            </a:r>
            <a:r>
              <a:rPr lang="en" altLang="zh-CN" sz="1350" dirty="0">
                <a:solidFill>
                  <a:schemeClr val="tx2"/>
                </a:solidFill>
                <a:latin typeface="Consolas" panose="020B0609020204030204" pitchFamily="49" charset="0"/>
                <a:cs typeface="Consolas" panose="020B0609020204030204" pitchFamily="49" charset="0"/>
              </a:rPr>
              <a:t>()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r>
              <a:rPr lang="zh-CN" altLang="en-US" sz="1350" dirty="0"/>
              <a:t>    </a:t>
            </a:r>
            <a:br>
              <a:rPr lang="en" altLang="zh-CN" sz="1350" dirty="0"/>
            </a:b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CDDF2B4-CB21-8544-94D8-CDA97B15152C}"/>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
        <p:nvSpPr>
          <p:cNvPr id="6" name="文本框 5">
            <a:extLst>
              <a:ext uri="{FF2B5EF4-FFF2-40B4-BE49-F238E27FC236}">
                <a16:creationId xmlns:a16="http://schemas.microsoft.com/office/drawing/2014/main" id="{303B0EF2-1861-8549-8857-062CFC561464}"/>
              </a:ext>
            </a:extLst>
          </p:cNvPr>
          <p:cNvSpPr txBox="1"/>
          <p:nvPr/>
        </p:nvSpPr>
        <p:spPr>
          <a:xfrm>
            <a:off x="7110282" y="4569972"/>
            <a:ext cx="1134126"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12</a:t>
            </a:r>
            <a:endParaRPr kumimoji="1" lang="zh-CN" altLang="en-US" sz="1350" dirty="0"/>
          </a:p>
        </p:txBody>
      </p:sp>
    </p:spTree>
    <p:extLst>
      <p:ext uri="{BB962C8B-B14F-4D97-AF65-F5344CB8AC3E}">
        <p14:creationId xmlns:p14="http://schemas.microsoft.com/office/powerpoint/2010/main" val="97389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5B004-438B-5E48-BCFF-ED8FBED6FAB8}"/>
              </a:ext>
            </a:extLst>
          </p:cNvPr>
          <p:cNvSpPr>
            <a:spLocks noGrp="1"/>
          </p:cNvSpPr>
          <p:nvPr>
            <p:ph type="title"/>
          </p:nvPr>
        </p:nvSpPr>
        <p:spPr/>
        <p:txBody>
          <a:bodyPr/>
          <a:lstStyle/>
          <a:p>
            <a:r>
              <a:rPr kumimoji="1" lang="en-US" altLang="zh-CN" dirty="0"/>
              <a:t>Computed</a:t>
            </a:r>
            <a:r>
              <a:rPr kumimoji="1" lang="zh-CN" altLang="en-US" dirty="0"/>
              <a:t> </a:t>
            </a:r>
            <a:r>
              <a:rPr kumimoji="1" lang="en-US" altLang="zh-CN" dirty="0"/>
              <a:t>Properties</a:t>
            </a:r>
            <a:endParaRPr kumimoji="1" lang="zh-CN" altLang="en-US" dirty="0"/>
          </a:p>
        </p:txBody>
      </p:sp>
      <p:sp>
        <p:nvSpPr>
          <p:cNvPr id="3" name="内容占位符 2">
            <a:extLst>
              <a:ext uri="{FF2B5EF4-FFF2-40B4-BE49-F238E27FC236}">
                <a16:creationId xmlns:a16="http://schemas.microsoft.com/office/drawing/2014/main" id="{E5C19CB9-6460-4344-A178-F4C087300D36}"/>
              </a:ext>
            </a:extLst>
          </p:cNvPr>
          <p:cNvSpPr>
            <a:spLocks noGrp="1"/>
          </p:cNvSpPr>
          <p:nvPr>
            <p:ph idx="1"/>
          </p:nvPr>
        </p:nvSpPr>
        <p:spPr/>
        <p:txBody>
          <a:bodyPr>
            <a:normAutofit fontScale="85000" lnSpcReduction="20000"/>
          </a:bodyPr>
          <a:lstStyle/>
          <a:p>
            <a:r>
              <a:rPr kumimoji="1" lang="en-US" altLang="zh-CN" dirty="0"/>
              <a:t>Computed</a:t>
            </a:r>
            <a:r>
              <a:rPr kumimoji="1" lang="zh-CN" altLang="en-US" dirty="0"/>
              <a:t> </a:t>
            </a:r>
            <a:r>
              <a:rPr kumimoji="1" lang="en-US" altLang="zh-CN" dirty="0"/>
              <a:t>Setter</a:t>
            </a:r>
          </a:p>
          <a:p>
            <a:pPr marL="342900" lvl="1" indent="0">
              <a:buNone/>
            </a:pP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 </a:t>
            </a:r>
          </a:p>
          <a:p>
            <a:pPr marL="342900" lvl="1" indent="0">
              <a:buNone/>
            </a:pPr>
            <a:r>
              <a:rPr lang="en" altLang="zh-CN" sz="1350" dirty="0">
                <a:solidFill>
                  <a:schemeClr val="tx2"/>
                </a:solidFill>
                <a:latin typeface="Consolas" panose="020B0609020204030204" pitchFamily="49" charset="0"/>
                <a:cs typeface="Consolas" panose="020B0609020204030204" pitchFamily="49" charset="0"/>
              </a:rPr>
              <a:t>computed: {</a:t>
            </a:r>
          </a:p>
          <a:p>
            <a:pPr marL="342900" lvl="1"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firstName</a:t>
            </a:r>
            <a:r>
              <a:rPr lang="en-US" altLang="zh-CN" sz="1300" dirty="0">
                <a:solidFill>
                  <a:schemeClr val="tx2"/>
                </a:solidFill>
                <a:latin typeface="Consolas" panose="020B0609020204030204" pitchFamily="49" charset="0"/>
                <a:cs typeface="Consolas" panose="020B0609020204030204" pitchFamily="49" charset="0"/>
              </a:rPr>
              <a:t>: 'Foo',</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lastName</a:t>
            </a:r>
            <a:r>
              <a:rPr lang="en-US" altLang="zh-CN" sz="1300" dirty="0">
                <a:solidFill>
                  <a:schemeClr val="tx2"/>
                </a:solidFill>
                <a:latin typeface="Consolas" panose="020B0609020204030204" pitchFamily="49" charset="0"/>
                <a:cs typeface="Consolas" panose="020B0609020204030204" pitchFamily="49" charset="0"/>
              </a:rPr>
              <a:t>: 'Bar',</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computed: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fullName</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a:solidFill>
                  <a:schemeClr val="tx1">
                    <a:lumMod val="50000"/>
                    <a:lumOff val="50000"/>
                  </a:schemeClr>
                </a:solidFill>
                <a:latin typeface="Consolas" panose="020B0609020204030204" pitchFamily="49" charset="0"/>
                <a:cs typeface="Consolas" panose="020B0609020204030204" pitchFamily="49" charset="0"/>
              </a:rPr>
              <a:t>// getter</a:t>
            </a:r>
            <a:br>
              <a:rPr lang="en-US" altLang="zh-CN" sz="1300" dirty="0">
                <a:solidFill>
                  <a:schemeClr val="tx1">
                    <a:lumMod val="50000"/>
                    <a:lumOff val="50000"/>
                  </a:schemeClr>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get()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r>
              <a:rPr lang="en-US" altLang="zh-CN" sz="1300" dirty="0" err="1">
                <a:solidFill>
                  <a:schemeClr val="tx2"/>
                </a:solidFill>
                <a:latin typeface="Consolas" panose="020B0609020204030204" pitchFamily="49" charset="0"/>
                <a:cs typeface="Consolas" panose="020B0609020204030204" pitchFamily="49" charset="0"/>
              </a:rPr>
              <a:t>this.firstName</a:t>
            </a:r>
            <a:r>
              <a:rPr lang="en-US" altLang="zh-CN" sz="1300" dirty="0">
                <a:solidFill>
                  <a:schemeClr val="tx2"/>
                </a:solidFill>
                <a:latin typeface="Consolas" panose="020B0609020204030204" pitchFamily="49" charset="0"/>
                <a:cs typeface="Consolas" panose="020B0609020204030204" pitchFamily="49" charset="0"/>
              </a:rPr>
              <a:t> + ' ' + </a:t>
            </a:r>
            <a:r>
              <a:rPr lang="en-US" altLang="zh-CN" sz="1300" dirty="0" err="1">
                <a:solidFill>
                  <a:schemeClr val="tx2"/>
                </a:solidFill>
                <a:latin typeface="Consolas" panose="020B0609020204030204" pitchFamily="49" charset="0"/>
                <a:cs typeface="Consolas" panose="020B0609020204030204" pitchFamily="49" charset="0"/>
              </a:rPr>
              <a:t>this.lastName</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a:solidFill>
                  <a:schemeClr val="tx1">
                    <a:lumMod val="50000"/>
                    <a:lumOff val="50000"/>
                  </a:schemeClr>
                </a:solidFill>
                <a:latin typeface="Consolas" panose="020B0609020204030204" pitchFamily="49" charset="0"/>
                <a:cs typeface="Consolas" panose="020B0609020204030204" pitchFamily="49" charset="0"/>
              </a:rPr>
              <a:t>// setter</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set(</a:t>
            </a:r>
            <a:r>
              <a:rPr lang="en-US" altLang="zh-CN" sz="1300" dirty="0" err="1">
                <a:solidFill>
                  <a:schemeClr val="tx2"/>
                </a:solidFill>
                <a:latin typeface="Consolas" panose="020B0609020204030204" pitchFamily="49" charset="0"/>
                <a:cs typeface="Consolas" panose="020B0609020204030204" pitchFamily="49" charset="0"/>
              </a:rPr>
              <a:t>newValue</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a:solidFill>
                  <a:schemeClr val="tx1">
                    <a:lumMod val="50000"/>
                    <a:lumOff val="50000"/>
                  </a:schemeClr>
                </a:solidFill>
                <a:latin typeface="Consolas" panose="020B0609020204030204" pitchFamily="49" charset="0"/>
                <a:cs typeface="Consolas" panose="020B0609020204030204" pitchFamily="49" charset="0"/>
              </a:rPr>
              <a:t>// Note: we are using </a:t>
            </a:r>
            <a:r>
              <a:rPr lang="en-US" altLang="zh-CN" sz="1300" dirty="0" err="1">
                <a:solidFill>
                  <a:schemeClr val="tx1">
                    <a:lumMod val="50000"/>
                    <a:lumOff val="50000"/>
                  </a:schemeClr>
                </a:solidFill>
                <a:latin typeface="Consolas" panose="020B0609020204030204" pitchFamily="49" charset="0"/>
                <a:cs typeface="Consolas" panose="020B0609020204030204" pitchFamily="49" charset="0"/>
              </a:rPr>
              <a:t>destructuring</a:t>
            </a:r>
            <a:r>
              <a:rPr lang="en-US" altLang="zh-CN" sz="1300" dirty="0">
                <a:solidFill>
                  <a:schemeClr val="tx1">
                    <a:lumMod val="50000"/>
                    <a:lumOff val="50000"/>
                  </a:schemeClr>
                </a:solidFill>
                <a:latin typeface="Consolas" panose="020B0609020204030204" pitchFamily="49" charset="0"/>
                <a:cs typeface="Consolas" panose="020B0609020204030204" pitchFamily="49" charset="0"/>
              </a:rPr>
              <a:t> assignment syntax here.</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this.firstName</a:t>
            </a: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this.lastName</a:t>
            </a:r>
            <a:r>
              <a:rPr lang="en-US" altLang="zh-CN" sz="1300" dirty="0">
                <a:solidFill>
                  <a:schemeClr val="tx2"/>
                </a:solidFill>
                <a:latin typeface="Consolas" panose="020B0609020204030204" pitchFamily="49" charset="0"/>
                <a:cs typeface="Consolas" panose="020B0609020204030204" pitchFamily="49" charset="0"/>
              </a:rPr>
              <a:t>] = </a:t>
            </a:r>
            <a:r>
              <a:rPr lang="en-US" altLang="zh-CN" sz="1300" dirty="0" err="1">
                <a:solidFill>
                  <a:schemeClr val="tx2"/>
                </a:solidFill>
                <a:latin typeface="Consolas" panose="020B0609020204030204" pitchFamily="49" charset="0"/>
                <a:cs typeface="Consolas" panose="020B0609020204030204" pitchFamily="49" charset="0"/>
              </a:rPr>
              <a:t>newValue.split</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}).mount('#demo')</a:t>
            </a:r>
            <a:br>
              <a:rPr lang="en" altLang="zh-CN" sz="1350" dirty="0">
                <a:solidFill>
                  <a:schemeClr val="tx2"/>
                </a:solidFill>
                <a:latin typeface="Consolas" panose="020B0609020204030204" pitchFamily="49" charset="0"/>
                <a:cs typeface="Consolas" panose="020B0609020204030204" pitchFamily="49" charset="0"/>
              </a:rPr>
            </a:b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CDDF2B4-CB21-8544-94D8-CDA97B15152C}"/>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
        <p:nvSpPr>
          <p:cNvPr id="6" name="文本框 5">
            <a:extLst>
              <a:ext uri="{FF2B5EF4-FFF2-40B4-BE49-F238E27FC236}">
                <a16:creationId xmlns:a16="http://schemas.microsoft.com/office/drawing/2014/main" id="{303B0EF2-1861-8549-8857-062CFC561464}"/>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13</a:t>
            </a:r>
            <a:endParaRPr kumimoji="1" lang="zh-CN" altLang="en-US" sz="1350" dirty="0"/>
          </a:p>
        </p:txBody>
      </p:sp>
    </p:spTree>
    <p:extLst>
      <p:ext uri="{BB962C8B-B14F-4D97-AF65-F5344CB8AC3E}">
        <p14:creationId xmlns:p14="http://schemas.microsoft.com/office/powerpoint/2010/main" val="3455365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5B004-438B-5E48-BCFF-ED8FBED6FAB8}"/>
              </a:ext>
            </a:extLst>
          </p:cNvPr>
          <p:cNvSpPr>
            <a:spLocks noGrp="1"/>
          </p:cNvSpPr>
          <p:nvPr>
            <p:ph type="title"/>
          </p:nvPr>
        </p:nvSpPr>
        <p:spPr/>
        <p:txBody>
          <a:bodyPr/>
          <a:lstStyle/>
          <a:p>
            <a:r>
              <a:rPr kumimoji="1" lang="en-US" altLang="zh-CN" dirty="0"/>
              <a:t>Computed</a:t>
            </a:r>
            <a:r>
              <a:rPr kumimoji="1" lang="zh-CN" altLang="en-US" dirty="0"/>
              <a:t> </a:t>
            </a:r>
            <a:r>
              <a:rPr kumimoji="1" lang="en-US" altLang="zh-CN" dirty="0"/>
              <a:t>Properties</a:t>
            </a:r>
            <a:endParaRPr kumimoji="1" lang="zh-CN" altLang="en-US" dirty="0"/>
          </a:p>
        </p:txBody>
      </p:sp>
      <p:sp>
        <p:nvSpPr>
          <p:cNvPr id="3" name="内容占位符 2">
            <a:extLst>
              <a:ext uri="{FF2B5EF4-FFF2-40B4-BE49-F238E27FC236}">
                <a16:creationId xmlns:a16="http://schemas.microsoft.com/office/drawing/2014/main" id="{E5C19CB9-6460-4344-A178-F4C087300D36}"/>
              </a:ext>
            </a:extLst>
          </p:cNvPr>
          <p:cNvSpPr>
            <a:spLocks noGrp="1"/>
          </p:cNvSpPr>
          <p:nvPr>
            <p:ph idx="1"/>
          </p:nvPr>
        </p:nvSpPr>
        <p:spPr>
          <a:xfrm>
            <a:off x="1223628" y="845072"/>
            <a:ext cx="7290810" cy="4283109"/>
          </a:xfrm>
        </p:spPr>
        <p:txBody>
          <a:bodyPr>
            <a:normAutofit/>
          </a:bodyPr>
          <a:lstStyle/>
          <a:p>
            <a:r>
              <a:rPr kumimoji="1" lang="en-US" altLang="zh-CN" sz="1500" dirty="0"/>
              <a:t>Watcher</a:t>
            </a:r>
          </a:p>
          <a:p>
            <a:pPr marL="342900" lvl="1" indent="0">
              <a:buNone/>
            </a:pP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question: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answer: ‘I cannot give you an answer until you ask a question!’</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watch: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question(</a:t>
            </a:r>
            <a:r>
              <a:rPr lang="en" altLang="zh-CN" sz="1350" dirty="0" err="1">
                <a:solidFill>
                  <a:schemeClr val="tx2"/>
                </a:solidFill>
                <a:latin typeface="Consolas" panose="020B0609020204030204" pitchFamily="49" charset="0"/>
                <a:cs typeface="Consolas" panose="020B0609020204030204" pitchFamily="49" charset="0"/>
              </a:rPr>
              <a:t>newQuestion</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oldQuestion</a:t>
            </a: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this.answer</a:t>
            </a:r>
            <a:r>
              <a:rPr lang="en" altLang="zh-CN" sz="1350" dirty="0">
                <a:solidFill>
                  <a:schemeClr val="tx2"/>
                </a:solidFill>
                <a:latin typeface="Consolas" panose="020B0609020204030204" pitchFamily="49" charset="0"/>
                <a:cs typeface="Consolas" panose="020B0609020204030204" pitchFamily="49" charset="0"/>
              </a:rPr>
              <a:t> = 'Waiting for you to stop typing...'</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this.debouncedGetAnswer</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created()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this.debouncedGetAnswer</a:t>
            </a:r>
            <a:r>
              <a:rPr lang="en" altLang="zh-CN" sz="1350" dirty="0">
                <a:solidFill>
                  <a:schemeClr val="tx2"/>
                </a:solidFill>
                <a:latin typeface="Consolas" panose="020B0609020204030204" pitchFamily="49" charset="0"/>
                <a:cs typeface="Consolas" panose="020B0609020204030204" pitchFamily="49" charset="0"/>
              </a:rPr>
              <a:t> = _.debounce(</a:t>
            </a:r>
            <a:r>
              <a:rPr lang="en" altLang="zh-CN" sz="1350" dirty="0" err="1">
                <a:solidFill>
                  <a:schemeClr val="tx2"/>
                </a:solidFill>
                <a:latin typeface="Consolas" panose="020B0609020204030204" pitchFamily="49" charset="0"/>
                <a:cs typeface="Consolas" panose="020B0609020204030204" pitchFamily="49" charset="0"/>
              </a:rPr>
              <a:t>this.getAnswer</a:t>
            </a:r>
            <a:r>
              <a:rPr lang="en" altLang="zh-CN" sz="1350" dirty="0">
                <a:solidFill>
                  <a:schemeClr val="tx2"/>
                </a:solidFill>
                <a:latin typeface="Consolas" panose="020B0609020204030204" pitchFamily="49" charset="0"/>
                <a:cs typeface="Consolas" panose="020B0609020204030204" pitchFamily="49" charset="0"/>
              </a:rPr>
              <a:t>, 500)</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200" dirty="0">
                <a:solidFill>
                  <a:schemeClr val="tx2"/>
                </a:solidFill>
                <a:latin typeface="Consolas" panose="020B0609020204030204" pitchFamily="49" charset="0"/>
                <a:cs typeface="Consolas" panose="020B0609020204030204" pitchFamily="49" charset="0"/>
              </a:rPr>
            </a:br>
            <a:r>
              <a:rPr lang="en" altLang="zh-CN" sz="1200" dirty="0">
                <a:solidFill>
                  <a:schemeClr val="tx2"/>
                </a:solidFill>
                <a:latin typeface="Consolas" panose="020B0609020204030204" pitchFamily="49" charset="0"/>
                <a:cs typeface="Consolas" panose="020B0609020204030204" pitchFamily="49" charset="0"/>
              </a:rPr>
              <a:t>    </a:t>
            </a:r>
            <a:endParaRPr lang="zh-CN" altLang="en-US" sz="10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CDDF2B4-CB21-8544-94D8-CDA97B15152C}"/>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
        <p:nvSpPr>
          <p:cNvPr id="6" name="文本框 5">
            <a:extLst>
              <a:ext uri="{FF2B5EF4-FFF2-40B4-BE49-F238E27FC236}">
                <a16:creationId xmlns:a16="http://schemas.microsoft.com/office/drawing/2014/main" id="{303B0EF2-1861-8549-8857-062CFC561464}"/>
              </a:ext>
            </a:extLst>
          </p:cNvPr>
          <p:cNvSpPr txBox="1"/>
          <p:nvPr/>
        </p:nvSpPr>
        <p:spPr>
          <a:xfrm>
            <a:off x="7110282" y="4569972"/>
            <a:ext cx="1134126"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14</a:t>
            </a:r>
            <a:endParaRPr kumimoji="1" lang="zh-CN" altLang="en-US" sz="1350" dirty="0"/>
          </a:p>
        </p:txBody>
      </p:sp>
    </p:spTree>
    <p:extLst>
      <p:ext uri="{BB962C8B-B14F-4D97-AF65-F5344CB8AC3E}">
        <p14:creationId xmlns:p14="http://schemas.microsoft.com/office/powerpoint/2010/main" val="2820003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5B004-438B-5E48-BCFF-ED8FBED6FAB8}"/>
              </a:ext>
            </a:extLst>
          </p:cNvPr>
          <p:cNvSpPr>
            <a:spLocks noGrp="1"/>
          </p:cNvSpPr>
          <p:nvPr>
            <p:ph type="title"/>
          </p:nvPr>
        </p:nvSpPr>
        <p:spPr/>
        <p:txBody>
          <a:bodyPr/>
          <a:lstStyle/>
          <a:p>
            <a:r>
              <a:rPr kumimoji="1" lang="en-US" altLang="zh-CN" dirty="0"/>
              <a:t>Computed</a:t>
            </a:r>
            <a:r>
              <a:rPr kumimoji="1" lang="zh-CN" altLang="en-US" dirty="0"/>
              <a:t> </a:t>
            </a:r>
            <a:r>
              <a:rPr kumimoji="1" lang="en-US" altLang="zh-CN" dirty="0"/>
              <a:t>Properties</a:t>
            </a:r>
            <a:endParaRPr kumimoji="1" lang="zh-CN" altLang="en-US" dirty="0"/>
          </a:p>
        </p:txBody>
      </p:sp>
      <p:sp>
        <p:nvSpPr>
          <p:cNvPr id="3" name="内容占位符 2">
            <a:extLst>
              <a:ext uri="{FF2B5EF4-FFF2-40B4-BE49-F238E27FC236}">
                <a16:creationId xmlns:a16="http://schemas.microsoft.com/office/drawing/2014/main" id="{E5C19CB9-6460-4344-A178-F4C087300D36}"/>
              </a:ext>
            </a:extLst>
          </p:cNvPr>
          <p:cNvSpPr>
            <a:spLocks noGrp="1"/>
          </p:cNvSpPr>
          <p:nvPr>
            <p:ph idx="1"/>
          </p:nvPr>
        </p:nvSpPr>
        <p:spPr>
          <a:xfrm>
            <a:off x="1223628" y="845072"/>
            <a:ext cx="6912768" cy="4283109"/>
          </a:xfrm>
        </p:spPr>
        <p:txBody>
          <a:bodyPr>
            <a:normAutofit/>
          </a:bodyPr>
          <a:lstStyle/>
          <a:p>
            <a:r>
              <a:rPr kumimoji="1" lang="en-US" altLang="zh-CN" sz="1500" dirty="0"/>
              <a:t>Watcher</a:t>
            </a:r>
          </a:p>
          <a:p>
            <a:pPr marL="342900" lvl="1" indent="0">
              <a:buNone/>
            </a:pPr>
            <a:r>
              <a:rPr lang="en" altLang="zh-CN" sz="1350" dirty="0">
                <a:solidFill>
                  <a:schemeClr val="tx2"/>
                </a:solidFill>
                <a:latin typeface="Consolas" panose="020B0609020204030204" pitchFamily="49" charset="0"/>
                <a:cs typeface="Consolas" panose="020B0609020204030204" pitchFamily="49" charset="0"/>
              </a:rPr>
              <a:t>methods: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getAnswer</a:t>
            </a: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if (</a:t>
            </a:r>
            <a:r>
              <a:rPr lang="en" altLang="zh-CN" sz="1350" dirty="0" err="1">
                <a:solidFill>
                  <a:schemeClr val="tx2"/>
                </a:solidFill>
                <a:latin typeface="Consolas" panose="020B0609020204030204" pitchFamily="49" charset="0"/>
                <a:cs typeface="Consolas" panose="020B0609020204030204" pitchFamily="49" charset="0"/>
              </a:rPr>
              <a:t>this.question.indexOf</a:t>
            </a:r>
            <a:r>
              <a:rPr lang="en" altLang="zh-CN" sz="1350" dirty="0">
                <a:solidFill>
                  <a:schemeClr val="tx2"/>
                </a:solidFill>
                <a:latin typeface="Consolas" panose="020B0609020204030204" pitchFamily="49" charset="0"/>
                <a:cs typeface="Consolas" panose="020B0609020204030204" pitchFamily="49" charset="0"/>
              </a:rPr>
              <a:t>(‘?’) === -1)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this.answer</a:t>
            </a:r>
            <a:r>
              <a:rPr lang="en" altLang="zh-CN" sz="1350" dirty="0">
                <a:solidFill>
                  <a:schemeClr val="tx2"/>
                </a:solidFill>
                <a:latin typeface="Consolas" panose="020B0609020204030204" pitchFamily="49" charset="0"/>
                <a:cs typeface="Consolas" panose="020B0609020204030204" pitchFamily="49" charset="0"/>
              </a:rPr>
              <a:t> = ‘Questions usually contain a question mark.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return</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this.answer</a:t>
            </a:r>
            <a:r>
              <a:rPr lang="en" altLang="zh-CN" sz="1350" dirty="0">
                <a:solidFill>
                  <a:schemeClr val="tx2"/>
                </a:solidFill>
                <a:latin typeface="Consolas" panose="020B0609020204030204" pitchFamily="49" charset="0"/>
                <a:cs typeface="Consolas" panose="020B0609020204030204" pitchFamily="49" charset="0"/>
              </a:rPr>
              <a:t> = ‘Thinking...’</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var </a:t>
            </a:r>
            <a:r>
              <a:rPr lang="en" altLang="zh-CN" sz="1350" dirty="0" err="1">
                <a:solidFill>
                  <a:schemeClr val="tx2"/>
                </a:solidFill>
                <a:latin typeface="Consolas" panose="020B0609020204030204" pitchFamily="49" charset="0"/>
                <a:cs typeface="Consolas" panose="020B0609020204030204" pitchFamily="49" charset="0"/>
              </a:rPr>
              <a:t>vm</a:t>
            </a:r>
            <a:r>
              <a:rPr lang="en" altLang="zh-CN" sz="1350" dirty="0">
                <a:solidFill>
                  <a:schemeClr val="tx2"/>
                </a:solidFill>
                <a:latin typeface="Consolas" panose="020B0609020204030204" pitchFamily="49" charset="0"/>
                <a:cs typeface="Consolas" panose="020B0609020204030204" pitchFamily="49" charset="0"/>
              </a:rPr>
              <a:t> = this</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axios.get</a:t>
            </a:r>
            <a:r>
              <a:rPr lang="en" altLang="zh-CN" sz="1350" dirty="0">
                <a:solidFill>
                  <a:schemeClr val="tx2"/>
                </a:solidFill>
                <a:latin typeface="Consolas" panose="020B0609020204030204" pitchFamily="49" charset="0"/>
                <a:cs typeface="Consolas" panose="020B0609020204030204" pitchFamily="49" charset="0"/>
              </a:rPr>
              <a:t>(‘https://</a:t>
            </a:r>
            <a:r>
              <a:rPr lang="en" altLang="zh-CN" sz="1350" dirty="0" err="1">
                <a:solidFill>
                  <a:schemeClr val="tx2"/>
                </a:solidFill>
                <a:latin typeface="Consolas" panose="020B0609020204030204" pitchFamily="49" charset="0"/>
                <a:cs typeface="Consolas" panose="020B0609020204030204" pitchFamily="49" charset="0"/>
              </a:rPr>
              <a:t>yesno.wtf</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api</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.then(function (response)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vm.answer</a:t>
            </a:r>
            <a:r>
              <a:rPr lang="en" altLang="zh-CN" sz="1350" dirty="0">
                <a:solidFill>
                  <a:schemeClr val="tx2"/>
                </a:solidFill>
                <a:latin typeface="Consolas" panose="020B0609020204030204" pitchFamily="49" charset="0"/>
                <a:cs typeface="Consolas" panose="020B0609020204030204" pitchFamily="49" charset="0"/>
              </a:rPr>
              <a:t> = _.capitalize(</a:t>
            </a:r>
            <a:r>
              <a:rPr lang="en" altLang="zh-CN" sz="1350" dirty="0" err="1">
                <a:solidFill>
                  <a:schemeClr val="tx2"/>
                </a:solidFill>
                <a:latin typeface="Consolas" panose="020B0609020204030204" pitchFamily="49" charset="0"/>
                <a:cs typeface="Consolas" panose="020B0609020204030204" pitchFamily="49" charset="0"/>
              </a:rPr>
              <a:t>response.data.answer</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.catch(function (error)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vm.answer</a:t>
            </a:r>
            <a:r>
              <a:rPr lang="en" altLang="zh-CN" sz="1350" dirty="0">
                <a:solidFill>
                  <a:schemeClr val="tx2"/>
                </a:solidFill>
                <a:latin typeface="Consolas" panose="020B0609020204030204" pitchFamily="49" charset="0"/>
                <a:cs typeface="Consolas" panose="020B0609020204030204" pitchFamily="49" charset="0"/>
              </a:rPr>
              <a:t> = ‘Error! Could not reach the API. ’ + error</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a:t>
            </a:r>
            <a:br>
              <a:rPr lang="en" altLang="zh-CN" sz="1200" dirty="0">
                <a:solidFill>
                  <a:schemeClr val="tx2"/>
                </a:solidFill>
                <a:latin typeface="Consolas" panose="020B0609020204030204" pitchFamily="49" charset="0"/>
                <a:cs typeface="Consolas" panose="020B0609020204030204" pitchFamily="49" charset="0"/>
              </a:rPr>
            </a:br>
            <a:endParaRPr lang="zh-CN" altLang="en-US" sz="12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ACDDF2B4-CB21-8544-94D8-CDA97B15152C}"/>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
        <p:nvSpPr>
          <p:cNvPr id="6" name="文本框 5">
            <a:extLst>
              <a:ext uri="{FF2B5EF4-FFF2-40B4-BE49-F238E27FC236}">
                <a16:creationId xmlns:a16="http://schemas.microsoft.com/office/drawing/2014/main" id="{303B0EF2-1861-8549-8857-062CFC561464}"/>
              </a:ext>
            </a:extLst>
          </p:cNvPr>
          <p:cNvSpPr txBox="1"/>
          <p:nvPr/>
        </p:nvSpPr>
        <p:spPr>
          <a:xfrm>
            <a:off x="7110282" y="4569972"/>
            <a:ext cx="1026114"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14</a:t>
            </a:r>
            <a:endParaRPr kumimoji="1" lang="zh-CN" altLang="en-US" sz="1350" dirty="0"/>
          </a:p>
        </p:txBody>
      </p:sp>
    </p:spTree>
    <p:extLst>
      <p:ext uri="{BB962C8B-B14F-4D97-AF65-F5344CB8AC3E}">
        <p14:creationId xmlns:p14="http://schemas.microsoft.com/office/powerpoint/2010/main" val="2330493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E56E4-AEDE-0C48-8024-24F2A8747E1D}"/>
              </a:ext>
            </a:extLst>
          </p:cNvPr>
          <p:cNvSpPr>
            <a:spLocks noGrp="1"/>
          </p:cNvSpPr>
          <p:nvPr>
            <p:ph type="title"/>
          </p:nvPr>
        </p:nvSpPr>
        <p:spPr/>
        <p:txBody>
          <a:bodyPr/>
          <a:lstStyle/>
          <a:p>
            <a:r>
              <a:rPr kumimoji="1" lang="en-US" altLang="zh-CN" dirty="0"/>
              <a:t>Class</a:t>
            </a:r>
            <a:r>
              <a:rPr kumimoji="1" lang="zh-CN" altLang="en-US" dirty="0"/>
              <a:t> </a:t>
            </a:r>
            <a:r>
              <a:rPr kumimoji="1" lang="en-US" altLang="zh-CN" dirty="0"/>
              <a:t>and</a:t>
            </a:r>
            <a:r>
              <a:rPr kumimoji="1" lang="zh-CN" altLang="en-US" dirty="0"/>
              <a:t> </a:t>
            </a:r>
            <a:r>
              <a:rPr kumimoji="1" lang="en-US" altLang="zh-CN" dirty="0"/>
              <a:t>Style</a:t>
            </a:r>
            <a:r>
              <a:rPr kumimoji="1" lang="zh-CN" altLang="en-US" dirty="0"/>
              <a:t> </a:t>
            </a:r>
            <a:r>
              <a:rPr kumimoji="1" lang="en-US" altLang="zh-CN" dirty="0"/>
              <a:t>Bindings</a:t>
            </a:r>
            <a:endParaRPr kumimoji="1" lang="zh-CN" altLang="en-US" dirty="0"/>
          </a:p>
        </p:txBody>
      </p:sp>
      <p:sp>
        <p:nvSpPr>
          <p:cNvPr id="3" name="内容占位符 2">
            <a:extLst>
              <a:ext uri="{FF2B5EF4-FFF2-40B4-BE49-F238E27FC236}">
                <a16:creationId xmlns:a16="http://schemas.microsoft.com/office/drawing/2014/main" id="{4918E308-D772-034B-8A95-A0E8C8AACAD0}"/>
              </a:ext>
            </a:extLst>
          </p:cNvPr>
          <p:cNvSpPr>
            <a:spLocks noGrp="1"/>
          </p:cNvSpPr>
          <p:nvPr>
            <p:ph idx="1"/>
          </p:nvPr>
        </p:nvSpPr>
        <p:spPr/>
        <p:txBody>
          <a:bodyPr/>
          <a:lstStyle/>
          <a:p>
            <a:r>
              <a:rPr lang="en" altLang="zh-CN" dirty="0"/>
              <a:t>A common need for data binding is manipulating </a:t>
            </a:r>
            <a:r>
              <a:rPr lang="en" altLang="zh-CN" dirty="0">
                <a:solidFill>
                  <a:srgbClr val="FF0000"/>
                </a:solidFill>
              </a:rPr>
              <a:t>an element’s class list and its inline styles</a:t>
            </a:r>
            <a:r>
              <a:rPr lang="en" altLang="zh-CN" dirty="0"/>
              <a:t>. </a:t>
            </a:r>
          </a:p>
          <a:p>
            <a:endParaRPr lang="en" altLang="zh-CN" dirty="0"/>
          </a:p>
          <a:p>
            <a:r>
              <a:rPr lang="en" altLang="zh-CN" dirty="0"/>
              <a:t>Since they are both </a:t>
            </a:r>
            <a:r>
              <a:rPr lang="en" altLang="zh-CN" dirty="0">
                <a:solidFill>
                  <a:srgbClr val="FF0000"/>
                </a:solidFill>
              </a:rPr>
              <a:t>attribute</a:t>
            </a:r>
            <a:r>
              <a:rPr lang="en" altLang="zh-CN" dirty="0"/>
              <a:t>s, we can use </a:t>
            </a:r>
            <a:r>
              <a:rPr lang="en" altLang="zh-CN" dirty="0">
                <a:solidFill>
                  <a:schemeClr val="tx2"/>
                </a:solidFill>
              </a:rPr>
              <a:t>v-bind</a:t>
            </a:r>
            <a:r>
              <a:rPr lang="en" altLang="zh-CN" dirty="0"/>
              <a:t> to handle them: </a:t>
            </a:r>
          </a:p>
          <a:p>
            <a:pPr lvl="1"/>
            <a:r>
              <a:rPr lang="en" altLang="zh-CN" dirty="0"/>
              <a:t>we only need to calculate a final string with our expressions. </a:t>
            </a:r>
          </a:p>
          <a:p>
            <a:pPr lvl="1"/>
            <a:r>
              <a:rPr lang="en" altLang="zh-CN" dirty="0"/>
              <a:t>However, meddling with string concatenation is annoying and error-prone. </a:t>
            </a:r>
          </a:p>
          <a:p>
            <a:pPr lvl="1"/>
            <a:r>
              <a:rPr lang="en" altLang="zh-CN" dirty="0"/>
              <a:t>For this reason, Vue provides special enhancements when </a:t>
            </a:r>
            <a:r>
              <a:rPr lang="en" altLang="zh-CN" dirty="0">
                <a:solidFill>
                  <a:schemeClr val="tx2"/>
                </a:solidFill>
              </a:rPr>
              <a:t>v-bind</a:t>
            </a:r>
            <a:r>
              <a:rPr lang="en" altLang="zh-CN" dirty="0"/>
              <a:t> is used with class and style. </a:t>
            </a:r>
          </a:p>
          <a:p>
            <a:pPr lvl="1"/>
            <a:r>
              <a:rPr lang="en" altLang="zh-CN" dirty="0"/>
              <a:t>In addition to strings, the expressions can also evaluate to objects or arrays.</a:t>
            </a:r>
            <a:endParaRPr kumimoji="1" lang="zh-CN" altLang="en-US" dirty="0"/>
          </a:p>
          <a:p>
            <a:endParaRPr lang="en" altLang="zh-CN" dirty="0"/>
          </a:p>
          <a:p>
            <a:endParaRPr kumimoji="1" lang="en" altLang="zh-CN" dirty="0"/>
          </a:p>
          <a:p>
            <a:endParaRPr kumimoji="1" lang="zh-CN" altLang="en-US" dirty="0"/>
          </a:p>
        </p:txBody>
      </p:sp>
      <p:sp>
        <p:nvSpPr>
          <p:cNvPr id="4" name="灯片编号占位符 3">
            <a:extLst>
              <a:ext uri="{FF2B5EF4-FFF2-40B4-BE49-F238E27FC236}">
                <a16:creationId xmlns:a16="http://schemas.microsoft.com/office/drawing/2014/main" id="{B0F9B756-CC33-144B-9B26-79FDFDE6F237}"/>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145716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78007-D02D-4D4F-BD5B-F95E5BADF748}"/>
              </a:ext>
            </a:extLst>
          </p:cNvPr>
          <p:cNvSpPr>
            <a:spLocks noGrp="1"/>
          </p:cNvSpPr>
          <p:nvPr>
            <p:ph type="title"/>
          </p:nvPr>
        </p:nvSpPr>
        <p:spPr/>
        <p:txBody>
          <a:bodyPr/>
          <a:lstStyle/>
          <a:p>
            <a:r>
              <a:rPr kumimoji="1" lang="en" altLang="zh-CN" dirty="0"/>
              <a:t>Binding HTML Classes</a:t>
            </a:r>
            <a:endParaRPr kumimoji="1" lang="zh-CN" altLang="en-US" dirty="0"/>
          </a:p>
        </p:txBody>
      </p:sp>
      <p:sp>
        <p:nvSpPr>
          <p:cNvPr id="3" name="内容占位符 2">
            <a:extLst>
              <a:ext uri="{FF2B5EF4-FFF2-40B4-BE49-F238E27FC236}">
                <a16:creationId xmlns:a16="http://schemas.microsoft.com/office/drawing/2014/main" id="{B9466FEF-FCA8-F04E-AC47-6272ED450698}"/>
              </a:ext>
            </a:extLst>
          </p:cNvPr>
          <p:cNvSpPr>
            <a:spLocks noGrp="1"/>
          </p:cNvSpPr>
          <p:nvPr>
            <p:ph idx="1"/>
          </p:nvPr>
        </p:nvSpPr>
        <p:spPr/>
        <p:txBody>
          <a:bodyPr/>
          <a:lstStyle/>
          <a:p>
            <a:r>
              <a:rPr kumimoji="1" lang="en-US" altLang="zh-CN" dirty="0"/>
              <a:t>Object</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lumMod val="75000"/>
                  </a:schemeClr>
                </a:solidFill>
                <a:latin typeface="Consolas" panose="020B0609020204030204" pitchFamily="49" charset="0"/>
                <a:cs typeface="Consolas" panose="020B0609020204030204" pitchFamily="49" charset="0"/>
              </a:rPr>
              <a:t>active: </a:t>
            </a:r>
            <a:r>
              <a:rPr lang="en" altLang="zh-CN" sz="1350" dirty="0" err="1">
                <a:solidFill>
                  <a:schemeClr val="accent3">
                    <a:lumMod val="75000"/>
                  </a:schemeClr>
                </a:solidFill>
                <a:latin typeface="Consolas" panose="020B0609020204030204" pitchFamily="49" charset="0"/>
                <a:cs typeface="Consolas" panose="020B0609020204030204" pitchFamily="49" charset="0"/>
              </a:rPr>
              <a:t>isActive</a:t>
            </a:r>
            <a:r>
              <a:rPr lang="en" altLang="zh-CN" sz="1350" dirty="0">
                <a:solidFill>
                  <a:schemeClr val="accent3">
                    <a:lumMod val="75000"/>
                  </a:schemeClr>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class=</a:t>
            </a:r>
            <a:r>
              <a:rPr lang="en" altLang="zh-CN" sz="1350" dirty="0">
                <a:solidFill>
                  <a:schemeClr val="accent3">
                    <a:lumMod val="75000"/>
                  </a:schemeClr>
                </a:solidFill>
                <a:latin typeface="Consolas" panose="020B0609020204030204" pitchFamily="49" charset="0"/>
                <a:cs typeface="Consolas" panose="020B0609020204030204" pitchFamily="49" charset="0"/>
              </a:rPr>
              <a:t>"static"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lumMod val="75000"/>
                  </a:schemeClr>
                </a:solidFill>
                <a:latin typeface="Consolas" panose="020B0609020204030204" pitchFamily="49" charset="0"/>
                <a:cs typeface="Consolas" panose="020B0609020204030204" pitchFamily="49" charset="0"/>
              </a:rPr>
              <a:t>"{ active: </a:t>
            </a:r>
            <a:r>
              <a:rPr lang="en" altLang="zh-CN" sz="1350" dirty="0" err="1">
                <a:solidFill>
                  <a:schemeClr val="accent3">
                    <a:lumMod val="75000"/>
                  </a:schemeClr>
                </a:solidFill>
                <a:latin typeface="Consolas" panose="020B0609020204030204" pitchFamily="49" charset="0"/>
                <a:cs typeface="Consolas" panose="020B0609020204030204" pitchFamily="49" charset="0"/>
              </a:rPr>
              <a:t>isActive</a:t>
            </a:r>
            <a:r>
              <a:rPr lang="en" altLang="zh-CN" sz="1350" dirty="0">
                <a:solidFill>
                  <a:schemeClr val="accent3">
                    <a:lumMod val="75000"/>
                  </a:schemeClr>
                </a:solidFill>
                <a:latin typeface="Consolas" panose="020B0609020204030204" pitchFamily="49" charset="0"/>
                <a:cs typeface="Consolas" panose="020B0609020204030204" pitchFamily="49" charset="0"/>
              </a:rPr>
              <a:t>, 'text-danger': </a:t>
            </a:r>
            <a:r>
              <a:rPr lang="en" altLang="zh-CN" sz="1350" dirty="0" err="1">
                <a:solidFill>
                  <a:schemeClr val="accent3">
                    <a:lumMod val="75000"/>
                  </a:schemeClr>
                </a:solidFill>
                <a:latin typeface="Consolas" panose="020B0609020204030204" pitchFamily="49" charset="0"/>
                <a:cs typeface="Consolas" panose="020B0609020204030204" pitchFamily="49" charset="0"/>
              </a:rPr>
              <a:t>hasError</a:t>
            </a:r>
            <a:r>
              <a:rPr lang="en" altLang="zh-CN" sz="1350" dirty="0">
                <a:solidFill>
                  <a:schemeClr val="accent3">
                    <a:lumMod val="75000"/>
                  </a:schemeClr>
                </a:solidFill>
                <a:latin typeface="Consolas" panose="020B0609020204030204" pitchFamily="49" charset="0"/>
                <a:cs typeface="Consolas" panose="020B0609020204030204" pitchFamily="49" charset="0"/>
              </a:rPr>
              <a:t> }" </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data()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return { </a:t>
            </a:r>
            <a:r>
              <a:rPr lang="en-US" altLang="zh-CN" sz="1350" dirty="0" err="1">
                <a:solidFill>
                  <a:schemeClr val="tx2"/>
                </a:solidFill>
                <a:latin typeface="Consolas" panose="020B0609020204030204" pitchFamily="49" charset="0"/>
                <a:cs typeface="Consolas" panose="020B0609020204030204" pitchFamily="49" charset="0"/>
              </a:rPr>
              <a:t>isActive</a:t>
            </a:r>
            <a:r>
              <a:rPr lang="en-US" altLang="zh-CN" sz="1350" dirty="0">
                <a:solidFill>
                  <a:schemeClr val="tx2"/>
                </a:solidFill>
                <a:latin typeface="Consolas" panose="020B0609020204030204" pitchFamily="49" charset="0"/>
                <a:cs typeface="Consolas" panose="020B0609020204030204" pitchFamily="49" charset="0"/>
              </a:rPr>
              <a:t>: true, </a:t>
            </a:r>
            <a:r>
              <a:rPr lang="en-US" altLang="zh-CN" sz="1350" dirty="0" err="1">
                <a:solidFill>
                  <a:schemeClr val="tx2"/>
                </a:solidFill>
                <a:latin typeface="Consolas" panose="020B0609020204030204" pitchFamily="49" charset="0"/>
                <a:cs typeface="Consolas" panose="020B0609020204030204" pitchFamily="49" charset="0"/>
              </a:rPr>
              <a:t>hasError</a:t>
            </a:r>
            <a:r>
              <a:rPr lang="en-US" altLang="zh-CN" sz="1350" dirty="0">
                <a:solidFill>
                  <a:schemeClr val="tx2"/>
                </a:solidFill>
                <a:latin typeface="Consolas" panose="020B0609020204030204" pitchFamily="49" charset="0"/>
                <a:cs typeface="Consolas" panose="020B0609020204030204" pitchFamily="49" charset="0"/>
              </a:rPr>
              <a:t>: false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en-US" altLang="zh-CN" sz="1350" dirty="0">
                <a:highlight>
                  <a:srgbClr val="FFFF00"/>
                </a:highlight>
                <a:latin typeface="Consolas" panose="020B0609020204030204" pitchFamily="49" charset="0"/>
                <a:cs typeface="Consolas" panose="020B0609020204030204" pitchFamily="49" charset="0"/>
              </a:rPr>
              <a: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class="static active"&gt;&lt;/div&gt;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D811812-38F9-6342-AA1E-D73F7B954939}"/>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201890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78007-D02D-4D4F-BD5B-F95E5BADF748}"/>
              </a:ext>
            </a:extLst>
          </p:cNvPr>
          <p:cNvSpPr>
            <a:spLocks noGrp="1"/>
          </p:cNvSpPr>
          <p:nvPr>
            <p:ph type="title"/>
          </p:nvPr>
        </p:nvSpPr>
        <p:spPr/>
        <p:txBody>
          <a:bodyPr/>
          <a:lstStyle/>
          <a:p>
            <a:r>
              <a:rPr kumimoji="1" lang="en" altLang="zh-CN" dirty="0"/>
              <a:t>Binding HTML Classes</a:t>
            </a:r>
            <a:endParaRPr kumimoji="1" lang="zh-CN" altLang="en-US" dirty="0"/>
          </a:p>
        </p:txBody>
      </p:sp>
      <p:sp>
        <p:nvSpPr>
          <p:cNvPr id="3" name="内容占位符 2">
            <a:extLst>
              <a:ext uri="{FF2B5EF4-FFF2-40B4-BE49-F238E27FC236}">
                <a16:creationId xmlns:a16="http://schemas.microsoft.com/office/drawing/2014/main" id="{B9466FEF-FCA8-F04E-AC47-6272ED450698}"/>
              </a:ext>
            </a:extLst>
          </p:cNvPr>
          <p:cNvSpPr>
            <a:spLocks noGrp="1"/>
          </p:cNvSpPr>
          <p:nvPr>
            <p:ph idx="1"/>
          </p:nvPr>
        </p:nvSpPr>
        <p:spPr/>
        <p:txBody>
          <a:bodyPr/>
          <a:lstStyle/>
          <a:p>
            <a:r>
              <a:rPr kumimoji="1" lang="en-US" altLang="zh-CN" dirty="0"/>
              <a:t>Object</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US" altLang="zh-CN" sz="1350" dirty="0" err="1">
                <a:solidFill>
                  <a:schemeClr val="accent3">
                    <a:lumMod val="75000"/>
                  </a:schemeClr>
                </a:solidFill>
                <a:latin typeface="Consolas" panose="020B0609020204030204" pitchFamily="49" charset="0"/>
                <a:cs typeface="Consolas" panose="020B0609020204030204" pitchFamily="49" charset="0"/>
              </a:rPr>
              <a:t>classObject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data()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return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classObject</a:t>
            </a:r>
            <a:r>
              <a:rPr lang="en-US"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active: true,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'text-danger': false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en-US" altLang="zh-CN" sz="1350" dirty="0">
                <a:highlight>
                  <a:srgbClr val="FFFF00"/>
                </a:highlight>
                <a:latin typeface="Consolas" panose="020B0609020204030204" pitchFamily="49" charset="0"/>
                <a:cs typeface="Consolas" panose="020B0609020204030204" pitchFamily="49" charset="0"/>
              </a:rPr>
              <a: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a:t>
            </a:r>
            <a:r>
              <a:rPr lang="en" altLang="zh-CN" sz="1350" dirty="0">
                <a:solidFill>
                  <a:schemeClr val="accent3"/>
                </a:solidFill>
                <a:latin typeface="Consolas" panose="020B0609020204030204" pitchFamily="49" charset="0"/>
                <a:cs typeface="Consolas" panose="020B0609020204030204" pitchFamily="49" charset="0"/>
              </a:rPr>
              <a:t>"static active"</a:t>
            </a:r>
            <a:r>
              <a:rPr lang="en" altLang="zh-CN" sz="1350" dirty="0">
                <a:solidFill>
                  <a:schemeClr val="tx2"/>
                </a:solidFill>
                <a:latin typeface="Consolas" panose="020B0609020204030204" pitchFamily="49" charset="0"/>
                <a:cs typeface="Consolas" panose="020B0609020204030204" pitchFamily="49" charset="0"/>
              </a:rPr>
              <a:t>&gt;&lt;/div&gt;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D811812-38F9-6342-AA1E-D73F7B954939}"/>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4139316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78007-D02D-4D4F-BD5B-F95E5BADF748}"/>
              </a:ext>
            </a:extLst>
          </p:cNvPr>
          <p:cNvSpPr>
            <a:spLocks noGrp="1"/>
          </p:cNvSpPr>
          <p:nvPr>
            <p:ph type="title"/>
          </p:nvPr>
        </p:nvSpPr>
        <p:spPr/>
        <p:txBody>
          <a:bodyPr/>
          <a:lstStyle/>
          <a:p>
            <a:r>
              <a:rPr kumimoji="1" lang="en" altLang="zh-CN" dirty="0"/>
              <a:t>Binding HTML Classes</a:t>
            </a:r>
            <a:endParaRPr kumimoji="1" lang="zh-CN" altLang="en-US" dirty="0"/>
          </a:p>
        </p:txBody>
      </p:sp>
      <p:sp>
        <p:nvSpPr>
          <p:cNvPr id="3" name="内容占位符 2">
            <a:extLst>
              <a:ext uri="{FF2B5EF4-FFF2-40B4-BE49-F238E27FC236}">
                <a16:creationId xmlns:a16="http://schemas.microsoft.com/office/drawing/2014/main" id="{B9466FEF-FCA8-F04E-AC47-6272ED450698}"/>
              </a:ext>
            </a:extLst>
          </p:cNvPr>
          <p:cNvSpPr>
            <a:spLocks noGrp="1"/>
          </p:cNvSpPr>
          <p:nvPr>
            <p:ph idx="1"/>
          </p:nvPr>
        </p:nvSpPr>
        <p:spPr/>
        <p:txBody>
          <a:bodyPr>
            <a:normAutofit fontScale="92500"/>
          </a:bodyPr>
          <a:lstStyle/>
          <a:p>
            <a:r>
              <a:rPr kumimoji="1" lang="en-US" altLang="zh-CN" dirty="0"/>
              <a:t>Object</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US" altLang="zh-CN" sz="1350" dirty="0" err="1">
                <a:solidFill>
                  <a:schemeClr val="accent3">
                    <a:lumMod val="75000"/>
                  </a:schemeClr>
                </a:solidFill>
                <a:latin typeface="Consolas" panose="020B0609020204030204" pitchFamily="49" charset="0"/>
                <a:cs typeface="Consolas" panose="020B0609020204030204" pitchFamily="49" charset="0"/>
              </a:rPr>
              <a:t>classObject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err="1">
                <a:solidFill>
                  <a:schemeClr val="tx2"/>
                </a:solidFill>
                <a:latin typeface="Consolas" panose="020B0609020204030204" pitchFamily="49" charset="0"/>
                <a:cs typeface="Consolas" panose="020B0609020204030204" pitchFamily="49" charset="0"/>
              </a:rPr>
              <a:t>isActive</a:t>
            </a:r>
            <a:r>
              <a:rPr kumimoji="1" lang="en" altLang="zh-CN" sz="1350" dirty="0">
                <a:solidFill>
                  <a:schemeClr val="tx2"/>
                </a:solidFill>
                <a:latin typeface="Consolas" panose="020B0609020204030204" pitchFamily="49" charset="0"/>
                <a:cs typeface="Consolas" panose="020B0609020204030204" pitchFamily="49" charset="0"/>
              </a:rPr>
              <a:t>: true,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error: null</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US" altLang="zh-CN" sz="1350" dirty="0">
                <a:solidFill>
                  <a:schemeClr val="tx2"/>
                </a:solidFill>
                <a:latin typeface="Consolas" panose="020B0609020204030204" pitchFamily="49" charset="0"/>
                <a:cs typeface="Consolas" panose="020B0609020204030204" pitchFamily="49" charset="0"/>
              </a:rPr>
              <a:t>}</a:t>
            </a:r>
            <a:endParaRPr kumimoji="1" lang="en" altLang="zh-CN" sz="1350" dirty="0">
              <a:solidFill>
                <a:schemeClr val="tx2"/>
              </a:solidFill>
              <a:latin typeface="Consolas" panose="020B0609020204030204" pitchFamily="49" charset="0"/>
              <a:cs typeface="Consolas" panose="020B0609020204030204" pitchFamily="49" charset="0"/>
            </a:endParaRP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computed: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 </a:t>
            </a:r>
            <a:r>
              <a:rPr kumimoji="1" lang="en" altLang="zh-CN" sz="1350" dirty="0" err="1">
                <a:solidFill>
                  <a:schemeClr val="tx2"/>
                </a:solidFill>
                <a:latin typeface="Consolas" panose="020B0609020204030204" pitchFamily="49" charset="0"/>
                <a:cs typeface="Consolas" panose="020B0609020204030204" pitchFamily="49" charset="0"/>
              </a:rPr>
              <a:t>classObject</a:t>
            </a:r>
            <a:r>
              <a:rPr kumimoji="1" lang="en" altLang="zh-CN" sz="1350" dirty="0">
                <a:solidFill>
                  <a:schemeClr val="tx2"/>
                </a:solidFill>
                <a:latin typeface="Consolas" panose="020B0609020204030204" pitchFamily="49" charset="0"/>
                <a:cs typeface="Consolas" panose="020B0609020204030204" pitchFamily="49" charset="0"/>
              </a:rPr>
              <a:t>()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 return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 active: </a:t>
            </a:r>
            <a:r>
              <a:rPr kumimoji="1" lang="en" altLang="zh-CN" sz="1350" dirty="0" err="1">
                <a:solidFill>
                  <a:schemeClr val="tx2"/>
                </a:solidFill>
                <a:latin typeface="Consolas" panose="020B0609020204030204" pitchFamily="49" charset="0"/>
                <a:cs typeface="Consolas" panose="020B0609020204030204" pitchFamily="49" charset="0"/>
              </a:rPr>
              <a:t>this.isActive</a:t>
            </a:r>
            <a:r>
              <a:rPr kumimoji="1" lang="en" altLang="zh-CN" sz="1350" dirty="0">
                <a:solidFill>
                  <a:schemeClr val="tx2"/>
                </a:solidFill>
                <a:latin typeface="Consolas" panose="020B0609020204030204" pitchFamily="49" charset="0"/>
                <a:cs typeface="Consolas" panose="020B0609020204030204" pitchFamily="49" charset="0"/>
              </a:rPr>
              <a:t> &amp;&amp; !</a:t>
            </a:r>
            <a:r>
              <a:rPr kumimoji="1" lang="en" altLang="zh-CN" sz="1350" dirty="0" err="1">
                <a:solidFill>
                  <a:schemeClr val="tx2"/>
                </a:solidFill>
                <a:latin typeface="Consolas" panose="020B0609020204030204" pitchFamily="49" charset="0"/>
                <a:cs typeface="Consolas" panose="020B0609020204030204" pitchFamily="49" charset="0"/>
              </a:rPr>
              <a:t>this.error</a:t>
            </a:r>
            <a:r>
              <a:rPr kumimoji="1" lang="en" altLang="zh-CN" sz="1350" dirty="0">
                <a:solidFill>
                  <a:schemeClr val="tx2"/>
                </a:solidFill>
                <a:latin typeface="Consolas" panose="020B0609020204030204" pitchFamily="49" charset="0"/>
                <a:cs typeface="Consolas" panose="020B0609020204030204" pitchFamily="49" charset="0"/>
              </a:rPr>
              <a:t>,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accent3"/>
                </a:solidFill>
                <a:latin typeface="Consolas" panose="020B0609020204030204" pitchFamily="49" charset="0"/>
                <a:cs typeface="Consolas" panose="020B0609020204030204" pitchFamily="49" charset="0"/>
              </a:rPr>
              <a:t>'text-danger'</a:t>
            </a:r>
            <a:r>
              <a:rPr kumimoji="1" lang="en" altLang="zh-CN" sz="1350" dirty="0">
                <a:solidFill>
                  <a:schemeClr val="tx2"/>
                </a:solidFill>
                <a:latin typeface="Consolas" panose="020B0609020204030204" pitchFamily="49" charset="0"/>
                <a:cs typeface="Consolas" panose="020B0609020204030204" pitchFamily="49" charset="0"/>
              </a:rPr>
              <a:t>:</a:t>
            </a:r>
            <a:r>
              <a:rPr kumimoji="1" lang="en" altLang="zh-CN" sz="1350" dirty="0">
                <a:solidFill>
                  <a:schemeClr val="accent3"/>
                </a:solidFill>
                <a:latin typeface="Consolas" panose="020B0609020204030204" pitchFamily="49" charset="0"/>
                <a:cs typeface="Consolas" panose="020B0609020204030204" pitchFamily="49" charset="0"/>
              </a:rPr>
              <a:t> </a:t>
            </a:r>
            <a:r>
              <a:rPr kumimoji="1" lang="en" altLang="zh-CN" sz="1350" dirty="0" err="1">
                <a:solidFill>
                  <a:schemeClr val="tx2"/>
                </a:solidFill>
                <a:latin typeface="Consolas" panose="020B0609020204030204" pitchFamily="49" charset="0"/>
                <a:cs typeface="Consolas" panose="020B0609020204030204" pitchFamily="49" charset="0"/>
              </a:rPr>
              <a:t>this.error</a:t>
            </a:r>
            <a:r>
              <a:rPr kumimoji="1" lang="en" altLang="zh-CN" sz="1350" dirty="0">
                <a:solidFill>
                  <a:schemeClr val="tx2"/>
                </a:solidFill>
                <a:latin typeface="Consolas" panose="020B0609020204030204" pitchFamily="49" charset="0"/>
                <a:cs typeface="Consolas" panose="020B0609020204030204" pitchFamily="49" charset="0"/>
              </a:rPr>
              <a:t> &amp;&amp; </a:t>
            </a:r>
            <a:r>
              <a:rPr kumimoji="1" lang="en" altLang="zh-CN" sz="1350" dirty="0" err="1">
                <a:solidFill>
                  <a:schemeClr val="tx2"/>
                </a:solidFill>
                <a:latin typeface="Consolas" panose="020B0609020204030204" pitchFamily="49" charset="0"/>
                <a:cs typeface="Consolas" panose="020B0609020204030204" pitchFamily="49" charset="0"/>
              </a:rPr>
              <a:t>this.error.type</a:t>
            </a:r>
            <a:r>
              <a:rPr kumimoji="1" lang="en" altLang="zh-CN" sz="1350" dirty="0">
                <a:solidFill>
                  <a:schemeClr val="tx2"/>
                </a:solidFill>
                <a:latin typeface="Consolas" panose="020B0609020204030204" pitchFamily="49" charset="0"/>
                <a:cs typeface="Consolas" panose="020B0609020204030204" pitchFamily="49" charset="0"/>
              </a:rPr>
              <a:t> === 'fatal'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 </a:t>
            </a: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a:t>
            </a:r>
            <a:r>
              <a:rPr kumimoji="1" lang="zh-CN" altLang="en-US" sz="1350" dirty="0">
                <a:solidFill>
                  <a:schemeClr val="tx2"/>
                </a:solidFill>
                <a:latin typeface="Consolas" panose="020B0609020204030204" pitchFamily="49" charset="0"/>
                <a:cs typeface="Consolas" panose="020B0609020204030204" pitchFamily="49" charset="0"/>
              </a:rPr>
              <a:t>  </a:t>
            </a:r>
            <a:endParaRPr kumimoji="1" lang="en-US" altLang="zh-CN" sz="1350" dirty="0">
              <a:solidFill>
                <a:schemeClr val="tx2"/>
              </a:solidFill>
              <a:latin typeface="Consolas" panose="020B0609020204030204" pitchFamily="49" charset="0"/>
              <a:cs typeface="Consolas" panose="020B0609020204030204" pitchFamily="49" charset="0"/>
            </a:endParaRPr>
          </a:p>
          <a:p>
            <a:pPr marL="0" indent="0">
              <a:buNone/>
            </a:pPr>
            <a:r>
              <a:rPr kumimoji="1" lang="zh-CN" altLang="en-US" sz="1350" dirty="0">
                <a:solidFill>
                  <a:schemeClr val="tx2"/>
                </a:solidFill>
                <a:latin typeface="Consolas" panose="020B0609020204030204" pitchFamily="49" charset="0"/>
                <a:cs typeface="Consolas" panose="020B0609020204030204" pitchFamily="49" charset="0"/>
              </a:rPr>
              <a:t>  </a:t>
            </a:r>
            <a:r>
              <a:rPr kumimoji="1" lang="en" altLang="zh-CN" sz="135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BD811812-38F9-6342-AA1E-D73F7B954939}"/>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Tree>
    <p:extLst>
      <p:ext uri="{BB962C8B-B14F-4D97-AF65-F5344CB8AC3E}">
        <p14:creationId xmlns:p14="http://schemas.microsoft.com/office/powerpoint/2010/main" val="2474000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p:txBody>
          <a:bodyPr>
            <a:normAutofit/>
          </a:bodyPr>
          <a:lstStyle/>
          <a:p>
            <a:r>
              <a:rPr kumimoji="1" lang="en-US" altLang="zh-CN" dirty="0"/>
              <a:t>What</a:t>
            </a:r>
            <a:r>
              <a:rPr kumimoji="1" lang="zh-CN" altLang="en-US" dirty="0"/>
              <a:t> </a:t>
            </a:r>
            <a:r>
              <a:rPr kumimoji="1" lang="en-US" altLang="zh-CN" dirty="0"/>
              <a:t>is</a:t>
            </a:r>
            <a:r>
              <a:rPr kumimoji="1" lang="zh-CN" altLang="en-US" dirty="0"/>
              <a:t> </a:t>
            </a:r>
            <a:r>
              <a:rPr kumimoji="1" lang="en-US" altLang="zh-CN" dirty="0" err="1"/>
              <a:t>Vue.js</a:t>
            </a:r>
            <a:r>
              <a:rPr kumimoji="1" lang="en-US" altLang="zh-CN" dirty="0"/>
              <a:t>?</a:t>
            </a:r>
          </a:p>
          <a:p>
            <a:pPr lvl="1"/>
            <a:r>
              <a:rPr lang="en" altLang="zh-CN" dirty="0"/>
              <a:t>Vue (pronounced /</a:t>
            </a:r>
            <a:r>
              <a:rPr lang="en" altLang="zh-CN" dirty="0" err="1"/>
              <a:t>vju</a:t>
            </a:r>
            <a:r>
              <a:rPr lang="en" altLang="zh-CN" dirty="0"/>
              <a:t>ː/, like </a:t>
            </a:r>
            <a:r>
              <a:rPr lang="en" altLang="zh-CN" b="1" dirty="0"/>
              <a:t>view</a:t>
            </a:r>
            <a:r>
              <a:rPr lang="en" altLang="zh-CN" dirty="0"/>
              <a:t>) is a </a:t>
            </a:r>
            <a:r>
              <a:rPr lang="en" altLang="zh-CN" b="1" dirty="0"/>
              <a:t>progressive framework</a:t>
            </a:r>
            <a:r>
              <a:rPr lang="en" altLang="zh-CN" dirty="0"/>
              <a:t> for building user interfaces. </a:t>
            </a:r>
            <a:endParaRPr lang="en-US" altLang="zh-CN" dirty="0"/>
          </a:p>
          <a:p>
            <a:pPr lvl="1"/>
            <a:endParaRPr lang="en" altLang="zh-CN" dirty="0"/>
          </a:p>
          <a:p>
            <a:r>
              <a:rPr kumimoji="1" lang="en" altLang="zh-CN" dirty="0"/>
              <a:t>Declarative</a:t>
            </a:r>
            <a:r>
              <a:rPr kumimoji="1" lang="zh-CN" altLang="en-US" dirty="0"/>
              <a:t> </a:t>
            </a:r>
            <a:r>
              <a:rPr kumimoji="1" lang="en-US" altLang="zh-CN" dirty="0"/>
              <a:t>Rendering</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message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US" altLang="zh-CN" sz="1400" dirty="0" err="1">
                <a:solidFill>
                  <a:schemeClr val="tx2"/>
                </a:solidFill>
                <a:latin typeface="Consolas" panose="020B0609020204030204" pitchFamily="49" charset="0"/>
                <a:cs typeface="Consolas" panose="020B0609020204030204" pitchFamily="49" charset="0"/>
              </a:rPr>
              <a:t>Vue.createApp</a:t>
            </a:r>
            <a:r>
              <a:rPr lang="en-US" altLang="zh-CN" sz="1400" dirty="0">
                <a:solidFill>
                  <a:schemeClr val="tx2"/>
                </a:solidFill>
                <a:latin typeface="Consolas" panose="020B0609020204030204" pitchFamily="49" charset="0"/>
                <a:cs typeface="Consolas" panose="020B0609020204030204" pitchFamily="49" charset="0"/>
              </a:rPr>
              <a:t>({</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data()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return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message: 'Hello Vue!'</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}).mount('#app')</a:t>
            </a:r>
            <a:endParaRPr lang="zh-CN" altLang="en-US" sz="14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a:t>
            </a:r>
            <a:endParaRPr kumimoji="1" lang="zh-CN" altLang="en-US" sz="1350" dirty="0"/>
          </a:p>
        </p:txBody>
      </p:sp>
    </p:spTree>
    <p:extLst>
      <p:ext uri="{BB962C8B-B14F-4D97-AF65-F5344CB8AC3E}">
        <p14:creationId xmlns:p14="http://schemas.microsoft.com/office/powerpoint/2010/main" val="2637262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94B44-F136-E843-A071-0A2D936084E3}"/>
              </a:ext>
            </a:extLst>
          </p:cNvPr>
          <p:cNvSpPr>
            <a:spLocks noGrp="1"/>
          </p:cNvSpPr>
          <p:nvPr>
            <p:ph type="title"/>
          </p:nvPr>
        </p:nvSpPr>
        <p:spPr/>
        <p:txBody>
          <a:bodyPr/>
          <a:lstStyle/>
          <a:p>
            <a:r>
              <a:rPr kumimoji="1" lang="en" altLang="zh-CN" dirty="0"/>
              <a:t>Binding HTML Classes</a:t>
            </a:r>
            <a:endParaRPr kumimoji="1" lang="zh-CN" altLang="en-US" dirty="0"/>
          </a:p>
        </p:txBody>
      </p:sp>
      <p:sp>
        <p:nvSpPr>
          <p:cNvPr id="3" name="内容占位符 2">
            <a:extLst>
              <a:ext uri="{FF2B5EF4-FFF2-40B4-BE49-F238E27FC236}">
                <a16:creationId xmlns:a16="http://schemas.microsoft.com/office/drawing/2014/main" id="{76F7B1BA-7CB4-134A-B2A4-D957CB4DB4C6}"/>
              </a:ext>
            </a:extLst>
          </p:cNvPr>
          <p:cNvSpPr>
            <a:spLocks noGrp="1"/>
          </p:cNvSpPr>
          <p:nvPr>
            <p:ph idx="1"/>
          </p:nvPr>
        </p:nvSpPr>
        <p:spPr/>
        <p:txBody>
          <a:bodyPr/>
          <a:lstStyle/>
          <a:p>
            <a:r>
              <a:rPr kumimoji="1" lang="en-US" altLang="zh-CN" dirty="0"/>
              <a:t>Array</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&lt;div :class="[</a:t>
            </a:r>
            <a:r>
              <a:rPr lang="en-US" altLang="zh-CN" sz="1350" dirty="0" err="1">
                <a:solidFill>
                  <a:schemeClr val="tx2"/>
                </a:solidFill>
                <a:latin typeface="Consolas" panose="020B0609020204030204" pitchFamily="49" charset="0"/>
                <a:cs typeface="Consolas" panose="020B0609020204030204" pitchFamily="49" charset="0"/>
              </a:rPr>
              <a:t>activeClass</a:t>
            </a: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errorClass</a:t>
            </a:r>
            <a:r>
              <a:rPr lang="en-US" altLang="zh-CN" sz="1350" dirty="0">
                <a:solidFill>
                  <a:schemeClr val="tx2"/>
                </a:solidFill>
                <a:latin typeface="Consolas" panose="020B0609020204030204" pitchFamily="49" charset="0"/>
                <a:cs typeface="Consolas" panose="020B0609020204030204" pitchFamily="49" charset="0"/>
              </a:rPr>
              <a:t>]"&gt;&lt;/div</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activeClass</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'active'</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errorClass</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'text-danger'</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en-US" altLang="zh-CN" sz="1350" dirty="0">
                <a:highlight>
                  <a:srgbClr val="FFFF00"/>
                </a:highlight>
                <a:latin typeface="Consolas" panose="020B0609020204030204" pitchFamily="49" charset="0"/>
                <a:cs typeface="Consolas" panose="020B0609020204030204" pitchFamily="49" charset="0"/>
              </a:rPr>
              <a: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a:t>
            </a:r>
            <a:r>
              <a:rPr lang="en" altLang="zh-CN" sz="1350" dirty="0">
                <a:solidFill>
                  <a:schemeClr val="accent3"/>
                </a:solidFill>
                <a:latin typeface="Consolas" panose="020B0609020204030204" pitchFamily="49" charset="0"/>
                <a:cs typeface="Consolas" panose="020B0609020204030204" pitchFamily="49" charset="0"/>
              </a:rPr>
              <a:t>"active</a:t>
            </a:r>
            <a:r>
              <a:rPr lang="zh-CN" altLang="en-US" sz="1350" dirty="0">
                <a:solidFill>
                  <a:schemeClr val="accent3"/>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text-danger"</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isActive</a:t>
            </a:r>
            <a:r>
              <a:rPr lang="en" altLang="zh-CN" sz="1350" dirty="0">
                <a:solidFill>
                  <a:schemeClr val="accent3"/>
                </a:solidFill>
                <a:latin typeface="Consolas" panose="020B0609020204030204" pitchFamily="49" charset="0"/>
                <a:cs typeface="Consolas" panose="020B0609020204030204" pitchFamily="49" charset="0"/>
              </a:rPr>
              <a:t> ? </a:t>
            </a:r>
            <a:r>
              <a:rPr lang="en" altLang="zh-CN" sz="1350" dirty="0" err="1">
                <a:solidFill>
                  <a:schemeClr val="accent3"/>
                </a:solidFill>
                <a:latin typeface="Consolas" panose="020B0609020204030204" pitchFamily="49" charset="0"/>
                <a:cs typeface="Consolas" panose="020B0609020204030204" pitchFamily="49" charset="0"/>
              </a:rPr>
              <a:t>activeClass</a:t>
            </a:r>
            <a:r>
              <a:rPr lang="en" altLang="zh-CN" sz="1350" dirty="0">
                <a:solidFill>
                  <a:schemeClr val="accent3"/>
                </a:solidFill>
                <a:latin typeface="Consolas" panose="020B0609020204030204" pitchFamily="49" charset="0"/>
                <a:cs typeface="Consolas" panose="020B0609020204030204" pitchFamily="49" charset="0"/>
              </a:rPr>
              <a:t> : '', </a:t>
            </a:r>
            <a:r>
              <a:rPr lang="en" altLang="zh-CN" sz="1350" dirty="0" err="1">
                <a:solidFill>
                  <a:schemeClr val="accent3"/>
                </a:solidFill>
                <a:latin typeface="Consolas" panose="020B0609020204030204" pitchFamily="49" charset="0"/>
                <a:cs typeface="Consolas" panose="020B0609020204030204" pitchFamily="49" charset="0"/>
              </a:rPr>
              <a:t>errorClass</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 active: </a:t>
            </a:r>
            <a:r>
              <a:rPr lang="en" altLang="zh-CN" sz="1350" dirty="0" err="1">
                <a:solidFill>
                  <a:schemeClr val="accent3"/>
                </a:solidFill>
                <a:latin typeface="Consolas" panose="020B0609020204030204" pitchFamily="49" charset="0"/>
                <a:cs typeface="Consolas" panose="020B0609020204030204" pitchFamily="49" charset="0"/>
              </a:rPr>
              <a:t>isActive</a:t>
            </a:r>
            <a:r>
              <a:rPr lang="en" altLang="zh-CN" sz="1350" dirty="0">
                <a:solidFill>
                  <a:schemeClr val="accent3"/>
                </a:solidFill>
                <a:latin typeface="Consolas" panose="020B0609020204030204" pitchFamily="49" charset="0"/>
                <a:cs typeface="Consolas" panose="020B0609020204030204" pitchFamily="49" charset="0"/>
              </a:rPr>
              <a:t> }, </a:t>
            </a:r>
            <a:r>
              <a:rPr lang="en" altLang="zh-CN" sz="1350" dirty="0" err="1">
                <a:solidFill>
                  <a:schemeClr val="accent3"/>
                </a:solidFill>
                <a:latin typeface="Consolas" panose="020B0609020204030204" pitchFamily="49" charset="0"/>
                <a:cs typeface="Consolas" panose="020B0609020204030204" pitchFamily="49" charset="0"/>
              </a:rPr>
              <a:t>errorClass</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endParaRPr lang="zh-CN" altLang="en-US" sz="1350" dirty="0">
              <a:solidFill>
                <a:schemeClr val="tx2"/>
              </a:solidFill>
              <a:latin typeface="Consolas" panose="020B0609020204030204" pitchFamily="49" charset="0"/>
              <a:cs typeface="Consolas" panose="020B0609020204030204" pitchFamily="49" charset="0"/>
            </a:endParaRPr>
          </a:p>
          <a:p>
            <a:pPr marL="0" indent="0">
              <a:buNone/>
            </a:pP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EE037BE-F32E-EA43-B710-B0C7C63E88E2}"/>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Tree>
    <p:extLst>
      <p:ext uri="{BB962C8B-B14F-4D97-AF65-F5344CB8AC3E}">
        <p14:creationId xmlns:p14="http://schemas.microsoft.com/office/powerpoint/2010/main" val="98973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94B44-F136-E843-A071-0A2D936084E3}"/>
              </a:ext>
            </a:extLst>
          </p:cNvPr>
          <p:cNvSpPr>
            <a:spLocks noGrp="1"/>
          </p:cNvSpPr>
          <p:nvPr>
            <p:ph type="title"/>
          </p:nvPr>
        </p:nvSpPr>
        <p:spPr/>
        <p:txBody>
          <a:bodyPr/>
          <a:lstStyle/>
          <a:p>
            <a:r>
              <a:rPr kumimoji="1" lang="en" altLang="zh-CN" dirty="0"/>
              <a:t>Binding HTML Classes</a:t>
            </a:r>
            <a:endParaRPr kumimoji="1" lang="zh-CN" altLang="en-US" dirty="0"/>
          </a:p>
        </p:txBody>
      </p:sp>
      <p:sp>
        <p:nvSpPr>
          <p:cNvPr id="3" name="内容占位符 2">
            <a:extLst>
              <a:ext uri="{FF2B5EF4-FFF2-40B4-BE49-F238E27FC236}">
                <a16:creationId xmlns:a16="http://schemas.microsoft.com/office/drawing/2014/main" id="{76F7B1BA-7CB4-134A-B2A4-D957CB4DB4C6}"/>
              </a:ext>
            </a:extLst>
          </p:cNvPr>
          <p:cNvSpPr>
            <a:spLocks noGrp="1"/>
          </p:cNvSpPr>
          <p:nvPr>
            <p:ph idx="1"/>
          </p:nvPr>
        </p:nvSpPr>
        <p:spPr/>
        <p:txBody>
          <a:bodyPr>
            <a:normAutofit lnSpcReduction="10000"/>
          </a:bodyPr>
          <a:lstStyle/>
          <a:p>
            <a:r>
              <a:rPr kumimoji="1" lang="en-US" altLang="zh-CN" dirty="0"/>
              <a:t>With</a:t>
            </a:r>
            <a:r>
              <a:rPr kumimoji="1" lang="zh-CN" altLang="en-US" dirty="0"/>
              <a:t> </a:t>
            </a:r>
            <a:r>
              <a:rPr kumimoji="1" lang="en-US" altLang="zh-CN" dirty="0"/>
              <a:t>Components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'my-component'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template: </a:t>
            </a:r>
            <a:r>
              <a:rPr lang="en" altLang="zh-CN" sz="1350" dirty="0">
                <a:solidFill>
                  <a:schemeClr val="accent3"/>
                </a:solidFill>
                <a:latin typeface="Consolas" panose="020B0609020204030204" pitchFamily="49" charset="0"/>
                <a:cs typeface="Consolas" panose="020B0609020204030204" pitchFamily="49" charset="0"/>
              </a:rPr>
              <a:t>'&lt;p class="foo bar"&gt;Hi&lt;/p&gt;'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&lt;my-component class=</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baz</a:t>
            </a:r>
            <a:r>
              <a:rPr lang="en" altLang="zh-CN" sz="1350" dirty="0">
                <a:solidFill>
                  <a:schemeClr val="accent3"/>
                </a:solidFill>
                <a:latin typeface="Consolas" panose="020B0609020204030204" pitchFamily="49" charset="0"/>
                <a:cs typeface="Consolas" panose="020B0609020204030204" pitchFamily="49" charset="0"/>
              </a:rPr>
              <a:t> boo"</a:t>
            </a:r>
            <a:r>
              <a:rPr lang="en" altLang="zh-CN" sz="1350" dirty="0">
                <a:solidFill>
                  <a:schemeClr val="tx2"/>
                </a:solidFill>
                <a:latin typeface="Consolas" panose="020B0609020204030204" pitchFamily="49" charset="0"/>
                <a:cs typeface="Consolas" panose="020B0609020204030204" pitchFamily="49" charset="0"/>
              </a:rPr>
              <a:t>&gt;&lt;/my-component&gt;</a:t>
            </a:r>
          </a:p>
          <a:p>
            <a:pPr marL="0"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en-US" altLang="zh-CN" sz="1350" dirty="0">
                <a:highlight>
                  <a:srgbClr val="FFFF00"/>
                </a:highlight>
                <a:latin typeface="Consolas" panose="020B0609020204030204" pitchFamily="49" charset="0"/>
                <a:cs typeface="Consolas" panose="020B0609020204030204" pitchFamily="49" charset="0"/>
              </a:rPr>
              <a: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 class=</a:t>
            </a:r>
            <a:r>
              <a:rPr lang="en" altLang="zh-CN" sz="1350" dirty="0">
                <a:solidFill>
                  <a:schemeClr val="accent3"/>
                </a:solidFill>
                <a:latin typeface="Consolas" panose="020B0609020204030204" pitchFamily="49" charset="0"/>
                <a:cs typeface="Consolas" panose="020B0609020204030204" pitchFamily="49" charset="0"/>
              </a:rPr>
              <a:t>“foo bar </a:t>
            </a:r>
            <a:r>
              <a:rPr lang="en" altLang="zh-CN" sz="1350" dirty="0" err="1">
                <a:solidFill>
                  <a:schemeClr val="accent3"/>
                </a:solidFill>
                <a:latin typeface="Consolas" panose="020B0609020204030204" pitchFamily="49" charset="0"/>
                <a:cs typeface="Consolas" panose="020B0609020204030204" pitchFamily="49" charset="0"/>
              </a:rPr>
              <a:t>baz</a:t>
            </a:r>
            <a:r>
              <a:rPr lang="en" altLang="zh-CN" sz="1350" dirty="0">
                <a:solidFill>
                  <a:schemeClr val="accent3"/>
                </a:solidFill>
                <a:latin typeface="Consolas" panose="020B0609020204030204" pitchFamily="49" charset="0"/>
                <a:cs typeface="Consolas" panose="020B0609020204030204" pitchFamily="49" charset="0"/>
              </a:rPr>
              <a:t> boo”</a:t>
            </a:r>
            <a:r>
              <a:rPr lang="en" altLang="zh-CN" sz="1350" dirty="0">
                <a:solidFill>
                  <a:schemeClr val="tx2"/>
                </a:solidFill>
                <a:latin typeface="Consolas" panose="020B0609020204030204" pitchFamily="49" charset="0"/>
                <a:cs typeface="Consolas" panose="020B0609020204030204" pitchFamily="49" charset="0"/>
              </a:rPr>
              <a:t>&gt;Hi&lt;/p&gt;</a:t>
            </a:r>
            <a:br>
              <a:rPr lang="en" altLang="zh-CN" sz="1350" dirty="0"/>
            </a:br>
            <a:br>
              <a:rPr lang="en" altLang="zh-CN" sz="1350" dirty="0"/>
            </a:br>
            <a:r>
              <a:rPr lang="zh-CN" altLang="en-US" sz="1350" dirty="0"/>
              <a:t>       </a:t>
            </a:r>
            <a:endParaRPr lang="en-US" altLang="zh-CN" sz="1350"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&lt;my-component </a:t>
            </a:r>
            <a:r>
              <a:rPr lang="en" altLang="zh-CN" sz="1350" dirty="0" err="1">
                <a:solidFill>
                  <a:schemeClr val="tx2"/>
                </a:solidFill>
                <a:latin typeface="Consolas" panose="020B0609020204030204" pitchFamily="49" charset="0"/>
                <a:cs typeface="Consolas" panose="020B0609020204030204" pitchFamily="49" charset="0"/>
              </a:rPr>
              <a:t>v-bind:class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 active: </a:t>
            </a:r>
            <a:r>
              <a:rPr lang="en" altLang="zh-CN" sz="1350" dirty="0" err="1">
                <a:solidFill>
                  <a:schemeClr val="accent3"/>
                </a:solidFill>
                <a:latin typeface="Consolas" panose="020B0609020204030204" pitchFamily="49" charset="0"/>
                <a:cs typeface="Consolas" panose="020B0609020204030204" pitchFamily="49" charset="0"/>
              </a:rPr>
              <a:t>isActive</a:t>
            </a:r>
            <a:r>
              <a:rPr lang="en" altLang="zh-CN" sz="1350" dirty="0">
                <a:solidFill>
                  <a:schemeClr val="accent3"/>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&gt;&lt;/my-component&gt;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en-US" altLang="zh-CN" sz="1350" dirty="0">
                <a:highlight>
                  <a:srgbClr val="FFFF00"/>
                </a:highlight>
                <a:latin typeface="Consolas" panose="020B0609020204030204" pitchFamily="49" charset="0"/>
                <a:cs typeface="Consolas" panose="020B0609020204030204" pitchFamily="49" charset="0"/>
              </a:rPr>
              <a:t>=&gt;</a:t>
            </a:r>
          </a:p>
          <a:p>
            <a:pPr marL="0" indent="0">
              <a:buNone/>
            </a:pPr>
            <a:endParaRPr lang="en-US" altLang="zh-CN" sz="1350" dirty="0">
              <a:highlight>
                <a:srgbClr val="FFFF00"/>
              </a:highlight>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 class=</a:t>
            </a:r>
            <a:r>
              <a:rPr lang="en" altLang="zh-CN" sz="1350" dirty="0">
                <a:solidFill>
                  <a:schemeClr val="accent3"/>
                </a:solidFill>
                <a:latin typeface="Consolas" panose="020B0609020204030204" pitchFamily="49" charset="0"/>
                <a:cs typeface="Consolas" panose="020B0609020204030204" pitchFamily="49" charset="0"/>
              </a:rPr>
              <a:t>“foo bar active”</a:t>
            </a:r>
            <a:r>
              <a:rPr lang="zh-CN" altLang="en-US" sz="1350" dirty="0">
                <a:solidFill>
                  <a:schemeClr val="accent3"/>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&gt;Hi&lt;/p&gt;</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EE037BE-F32E-EA43-B710-B0C7C63E88E2}"/>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cxnSp>
        <p:nvCxnSpPr>
          <p:cNvPr id="6" name="直线连接符 5">
            <a:extLst>
              <a:ext uri="{FF2B5EF4-FFF2-40B4-BE49-F238E27FC236}">
                <a16:creationId xmlns:a16="http://schemas.microsoft.com/office/drawing/2014/main" id="{2626321A-5E86-6347-A580-ADD63E7FD459}"/>
              </a:ext>
            </a:extLst>
          </p:cNvPr>
          <p:cNvCxnSpPr/>
          <p:nvPr/>
        </p:nvCxnSpPr>
        <p:spPr>
          <a:xfrm>
            <a:off x="1223628" y="3165816"/>
            <a:ext cx="6480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340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78007-D02D-4D4F-BD5B-F95E5BADF748}"/>
              </a:ext>
            </a:extLst>
          </p:cNvPr>
          <p:cNvSpPr>
            <a:spLocks noGrp="1"/>
          </p:cNvSpPr>
          <p:nvPr>
            <p:ph type="title"/>
          </p:nvPr>
        </p:nvSpPr>
        <p:spPr/>
        <p:txBody>
          <a:bodyPr/>
          <a:lstStyle/>
          <a:p>
            <a:r>
              <a:rPr kumimoji="1" lang="en" altLang="zh-CN" dirty="0"/>
              <a:t>Binding </a:t>
            </a:r>
            <a:r>
              <a:rPr kumimoji="1" lang="en-US" altLang="zh-CN" dirty="0"/>
              <a:t>Inline</a:t>
            </a:r>
            <a:r>
              <a:rPr kumimoji="1" lang="en" altLang="zh-CN" dirty="0"/>
              <a:t> </a:t>
            </a:r>
            <a:r>
              <a:rPr kumimoji="1" lang="en-US" altLang="zh-CN" dirty="0"/>
              <a:t>Styles</a:t>
            </a:r>
            <a:endParaRPr kumimoji="1" lang="zh-CN" altLang="en-US" dirty="0"/>
          </a:p>
        </p:txBody>
      </p:sp>
      <p:sp>
        <p:nvSpPr>
          <p:cNvPr id="3" name="内容占位符 2">
            <a:extLst>
              <a:ext uri="{FF2B5EF4-FFF2-40B4-BE49-F238E27FC236}">
                <a16:creationId xmlns:a16="http://schemas.microsoft.com/office/drawing/2014/main" id="{B9466FEF-FCA8-F04E-AC47-6272ED450698}"/>
              </a:ext>
            </a:extLst>
          </p:cNvPr>
          <p:cNvSpPr>
            <a:spLocks noGrp="1"/>
          </p:cNvSpPr>
          <p:nvPr>
            <p:ph idx="1"/>
          </p:nvPr>
        </p:nvSpPr>
        <p:spPr>
          <a:xfrm>
            <a:off x="1223628" y="845074"/>
            <a:ext cx="6777372" cy="3940924"/>
          </a:xfrm>
        </p:spPr>
        <p:txBody>
          <a:bodyPr>
            <a:normAutofit/>
          </a:bodyPr>
          <a:lstStyle/>
          <a:p>
            <a:r>
              <a:rPr kumimoji="1" lang="en-US" altLang="zh-CN" dirty="0"/>
              <a:t>Object</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v-bind:</a:t>
            </a:r>
            <a:r>
              <a:rPr lang="en-US" altLang="zh-CN" sz="1350" dirty="0">
                <a:solidFill>
                  <a:schemeClr val="tx2"/>
                </a:solidFill>
                <a:latin typeface="Consolas" panose="020B0609020204030204" pitchFamily="49" charset="0"/>
                <a:cs typeface="Consolas" panose="020B0609020204030204" pitchFamily="49" charset="0"/>
              </a:rPr>
              <a:t>style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accent3">
                    <a:lumMod val="75000"/>
                  </a:schemeClr>
                </a:solidFill>
                <a:latin typeface="Consolas" panose="020B0609020204030204" pitchFamily="49" charset="0"/>
                <a:cs typeface="Consolas" panose="020B0609020204030204" pitchFamily="49" charset="0"/>
              </a:rPr>
              <a:t>color</a:t>
            </a:r>
            <a:r>
              <a:rPr lang="en" altLang="zh-CN" sz="1350" dirty="0">
                <a:solidFill>
                  <a:schemeClr val="accent3">
                    <a:lumMod val="75000"/>
                  </a:schemeClr>
                </a:solidFill>
                <a:latin typeface="Consolas" panose="020B0609020204030204" pitchFamily="49" charset="0"/>
                <a:cs typeface="Consolas" panose="020B0609020204030204" pitchFamily="49" charset="0"/>
              </a:rPr>
              <a:t>: </a:t>
            </a:r>
            <a:r>
              <a:rPr lang="en-US" altLang="zh-CN" sz="1350" dirty="0" err="1">
                <a:solidFill>
                  <a:schemeClr val="accent3">
                    <a:lumMod val="75000"/>
                  </a:schemeClr>
                </a:solidFill>
                <a:latin typeface="Consolas" panose="020B0609020204030204" pitchFamily="49" charset="0"/>
                <a:cs typeface="Consolas" panose="020B0609020204030204" pitchFamily="49" charset="0"/>
              </a:rPr>
              <a:t>activeColor</a:t>
            </a:r>
            <a:r>
              <a:rPr lang="en-US" altLang="zh-CN" sz="1350" dirty="0">
                <a:solidFill>
                  <a:schemeClr val="accent3">
                    <a:lumMod val="75000"/>
                  </a:schemeClr>
                </a:solidFill>
                <a:latin typeface="Consolas" panose="020B0609020204030204" pitchFamily="49" charset="0"/>
                <a:cs typeface="Consolas" panose="020B0609020204030204" pitchFamily="49" charset="0"/>
              </a:rPr>
              <a:t>,</a:t>
            </a:r>
            <a:r>
              <a:rPr lang="zh-CN" altLang="en-US" sz="1350" dirty="0">
                <a:solidFill>
                  <a:schemeClr val="accent3">
                    <a:lumMod val="75000"/>
                  </a:schemeClr>
                </a:solidFill>
                <a:latin typeface="Consolas" panose="020B0609020204030204" pitchFamily="49" charset="0"/>
                <a:cs typeface="Consolas" panose="020B0609020204030204" pitchFamily="49" charset="0"/>
              </a:rPr>
              <a:t> </a:t>
            </a:r>
            <a:r>
              <a:rPr lang="en-US" altLang="zh-CN" sz="1350" dirty="0" err="1">
                <a:solidFill>
                  <a:schemeClr val="accent3">
                    <a:lumMod val="75000"/>
                  </a:schemeClr>
                </a:solidFill>
                <a:latin typeface="Consolas" panose="020B0609020204030204" pitchFamily="49" charset="0"/>
                <a:cs typeface="Consolas" panose="020B0609020204030204" pitchFamily="49" charset="0"/>
              </a:rPr>
              <a:t>fontSize</a:t>
            </a:r>
            <a:r>
              <a:rPr lang="en-US" altLang="zh-CN" sz="1350" dirty="0">
                <a:solidFill>
                  <a:schemeClr val="accent3">
                    <a:lumMod val="75000"/>
                  </a:schemeClr>
                </a:solidFill>
                <a:latin typeface="Consolas" panose="020B0609020204030204" pitchFamily="49" charset="0"/>
                <a:cs typeface="Consolas" panose="020B0609020204030204" pitchFamily="49" charset="0"/>
              </a:rPr>
              <a:t>:</a:t>
            </a:r>
            <a:r>
              <a:rPr lang="zh-CN" altLang="en-US" sz="1350" dirty="0">
                <a:solidFill>
                  <a:schemeClr val="accent3">
                    <a:lumMod val="75000"/>
                  </a:schemeClr>
                </a:solidFill>
                <a:latin typeface="Consolas" panose="020B0609020204030204" pitchFamily="49" charset="0"/>
                <a:cs typeface="Consolas" panose="020B0609020204030204" pitchFamily="49" charset="0"/>
              </a:rPr>
              <a:t> </a:t>
            </a:r>
            <a:r>
              <a:rPr lang="en-US" altLang="zh-CN" sz="1350" dirty="0" err="1">
                <a:solidFill>
                  <a:schemeClr val="accent3">
                    <a:lumMod val="75000"/>
                  </a:schemeClr>
                </a:solidFill>
                <a:latin typeface="Consolas" panose="020B0609020204030204" pitchFamily="49" charset="0"/>
                <a:cs typeface="Consolas" panose="020B0609020204030204" pitchFamily="49" charset="0"/>
              </a:rPr>
              <a:t>fontSize</a:t>
            </a:r>
            <a:r>
              <a:rPr lang="zh-CN" altLang="en-US" sz="1350" dirty="0">
                <a:solidFill>
                  <a:schemeClr val="accent3">
                    <a:lumMod val="75000"/>
                  </a:schemeClr>
                </a:solidFill>
                <a:latin typeface="Consolas" panose="020B0609020204030204" pitchFamily="49" charset="0"/>
                <a:cs typeface="Consolas" panose="020B0609020204030204" pitchFamily="49" charset="0"/>
              </a:rPr>
              <a:t> </a:t>
            </a:r>
            <a:r>
              <a:rPr lang="en-US" altLang="zh-CN" sz="1350" dirty="0">
                <a:solidFill>
                  <a:schemeClr val="accent3">
                    <a:lumMod val="75000"/>
                  </a:schemeClr>
                </a:solidFill>
                <a:latin typeface="Consolas" panose="020B0609020204030204" pitchFamily="49" charset="0"/>
                <a:cs typeface="Consolas" panose="020B0609020204030204" pitchFamily="49" charset="0"/>
              </a:rPr>
              <a:t>+</a:t>
            </a:r>
            <a:r>
              <a:rPr lang="zh-CN" altLang="en-US" sz="1350" dirty="0">
                <a:solidFill>
                  <a:schemeClr val="accent3">
                    <a:lumMod val="75000"/>
                  </a:schemeClr>
                </a:solidFill>
                <a:latin typeface="Consolas" panose="020B0609020204030204" pitchFamily="49" charset="0"/>
                <a:cs typeface="Consolas" panose="020B0609020204030204" pitchFamily="49" charset="0"/>
              </a:rPr>
              <a:t> </a:t>
            </a:r>
            <a:r>
              <a:rPr lang="en" altLang="zh-CN" sz="1350" dirty="0">
                <a:solidFill>
                  <a:schemeClr val="accent3">
                    <a:lumMod val="75000"/>
                  </a:schemeClr>
                </a:solidFill>
                <a:latin typeface="Consolas" panose="020B0609020204030204" pitchFamily="49" charset="0"/>
                <a:cs typeface="Consolas" panose="020B0609020204030204" pitchFamily="49" charset="0"/>
              </a:rPr>
              <a:t>'</a:t>
            </a:r>
            <a:r>
              <a:rPr lang="en-US" altLang="zh-CN" sz="1350" dirty="0">
                <a:solidFill>
                  <a:schemeClr val="accent3">
                    <a:lumMod val="75000"/>
                  </a:schemeClr>
                </a:solidFill>
                <a:latin typeface="Consolas" panose="020B0609020204030204" pitchFamily="49" charset="0"/>
                <a:cs typeface="Consolas" panose="020B0609020204030204" pitchFamily="49" charset="0"/>
              </a:rPr>
              <a:t>px</a:t>
            </a:r>
            <a:r>
              <a:rPr lang="en" altLang="zh-CN" sz="1350" dirty="0">
                <a:solidFill>
                  <a:schemeClr val="accent3">
                    <a:lumMod val="75000"/>
                  </a:schemeClr>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endParaRPr kumimoji="1"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data()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return { </a:t>
            </a:r>
            <a:r>
              <a:rPr lang="en-US" altLang="zh-CN" sz="1350" dirty="0" err="1">
                <a:solidFill>
                  <a:schemeClr val="tx2"/>
                </a:solidFill>
                <a:latin typeface="Consolas" panose="020B0609020204030204" pitchFamily="49" charset="0"/>
                <a:cs typeface="Consolas" panose="020B0609020204030204" pitchFamily="49" charset="0"/>
              </a:rPr>
              <a:t>activeColor</a:t>
            </a:r>
            <a:r>
              <a:rPr lang="en-US" altLang="zh-CN" sz="1350" dirty="0">
                <a:solidFill>
                  <a:schemeClr val="tx2"/>
                </a:solidFill>
                <a:latin typeface="Consolas" panose="020B0609020204030204" pitchFamily="49" charset="0"/>
                <a:cs typeface="Consolas" panose="020B0609020204030204" pitchFamily="49" charset="0"/>
              </a:rPr>
              <a:t>: 'red', </a:t>
            </a:r>
            <a:r>
              <a:rPr lang="en-US" altLang="zh-CN" sz="1350" dirty="0" err="1">
                <a:solidFill>
                  <a:schemeClr val="tx2"/>
                </a:solidFill>
                <a:latin typeface="Consolas" panose="020B0609020204030204" pitchFamily="49" charset="0"/>
                <a:cs typeface="Consolas" panose="020B0609020204030204" pitchFamily="49" charset="0"/>
              </a:rPr>
              <a:t>fontSize</a:t>
            </a:r>
            <a:r>
              <a:rPr lang="en-US" altLang="zh-CN" sz="1350" dirty="0">
                <a:solidFill>
                  <a:schemeClr val="tx2"/>
                </a:solidFill>
                <a:latin typeface="Consolas" panose="020B0609020204030204" pitchFamily="49" charset="0"/>
                <a:cs typeface="Consolas" panose="020B0609020204030204" pitchFamily="49" charset="0"/>
              </a:rPr>
              <a:t>: 30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v-bind:style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styleObject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a:t>
            </a:r>
            <a:r>
              <a:rPr lang="en-US"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styleObject</a:t>
            </a:r>
            <a:r>
              <a:rPr lang="en" altLang="zh-CN" sz="1350" dirty="0">
                <a:solidFill>
                  <a:schemeClr val="tx2"/>
                </a:solidFill>
                <a:latin typeface="Consolas" panose="020B0609020204030204" pitchFamily="49" charset="0"/>
                <a:cs typeface="Consolas" panose="020B0609020204030204" pitchFamily="49" charset="0"/>
              </a:rPr>
              <a:t>: {color: </a:t>
            </a:r>
            <a:r>
              <a:rPr lang="en" altLang="zh-CN" sz="1350" dirty="0">
                <a:solidFill>
                  <a:schemeClr val="accent3"/>
                </a:solidFill>
                <a:latin typeface="Consolas" panose="020B0609020204030204" pitchFamily="49" charset="0"/>
                <a:cs typeface="Consolas" panose="020B0609020204030204" pitchFamily="49" charset="0"/>
              </a:rPr>
              <a:t>'red'</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fontSize</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'13px' </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D811812-38F9-6342-AA1E-D73F7B954939}"/>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cxnSp>
        <p:nvCxnSpPr>
          <p:cNvPr id="5" name="直线连接符 4">
            <a:extLst>
              <a:ext uri="{FF2B5EF4-FFF2-40B4-BE49-F238E27FC236}">
                <a16:creationId xmlns:a16="http://schemas.microsoft.com/office/drawing/2014/main" id="{2B3478D5-3C52-AB42-BC5E-58406DE611EC}"/>
              </a:ext>
            </a:extLst>
          </p:cNvPr>
          <p:cNvCxnSpPr/>
          <p:nvPr/>
        </p:nvCxnSpPr>
        <p:spPr>
          <a:xfrm>
            <a:off x="1223628" y="2841780"/>
            <a:ext cx="6480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76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78007-D02D-4D4F-BD5B-F95E5BADF748}"/>
              </a:ext>
            </a:extLst>
          </p:cNvPr>
          <p:cNvSpPr>
            <a:spLocks noGrp="1"/>
          </p:cNvSpPr>
          <p:nvPr>
            <p:ph type="title"/>
          </p:nvPr>
        </p:nvSpPr>
        <p:spPr/>
        <p:txBody>
          <a:bodyPr/>
          <a:lstStyle/>
          <a:p>
            <a:r>
              <a:rPr kumimoji="1" lang="en" altLang="zh-CN" dirty="0"/>
              <a:t>Binding </a:t>
            </a:r>
            <a:r>
              <a:rPr kumimoji="1" lang="en-US" altLang="zh-CN" dirty="0"/>
              <a:t>Inline</a:t>
            </a:r>
            <a:r>
              <a:rPr kumimoji="1" lang="en" altLang="zh-CN" dirty="0"/>
              <a:t> </a:t>
            </a:r>
            <a:r>
              <a:rPr kumimoji="1" lang="en-US" altLang="zh-CN" dirty="0"/>
              <a:t>Styles</a:t>
            </a:r>
            <a:endParaRPr kumimoji="1" lang="zh-CN" altLang="en-US" dirty="0"/>
          </a:p>
        </p:txBody>
      </p:sp>
      <p:sp>
        <p:nvSpPr>
          <p:cNvPr id="3" name="内容占位符 2">
            <a:extLst>
              <a:ext uri="{FF2B5EF4-FFF2-40B4-BE49-F238E27FC236}">
                <a16:creationId xmlns:a16="http://schemas.microsoft.com/office/drawing/2014/main" id="{B9466FEF-FCA8-F04E-AC47-6272ED450698}"/>
              </a:ext>
            </a:extLst>
          </p:cNvPr>
          <p:cNvSpPr>
            <a:spLocks noGrp="1"/>
          </p:cNvSpPr>
          <p:nvPr>
            <p:ph idx="1"/>
          </p:nvPr>
        </p:nvSpPr>
        <p:spPr>
          <a:xfrm>
            <a:off x="1223628" y="845074"/>
            <a:ext cx="6777372" cy="3940924"/>
          </a:xfrm>
        </p:spPr>
        <p:txBody>
          <a:bodyPr>
            <a:normAutofit/>
          </a:bodyPr>
          <a:lstStyle/>
          <a:p>
            <a:r>
              <a:rPr kumimoji="1" lang="en-US" altLang="zh-CN" dirty="0"/>
              <a:t>Array</a:t>
            </a:r>
            <a:r>
              <a:rPr kumimoji="1" lang="zh-CN" altLang="en-US" dirty="0"/>
              <a:t> </a:t>
            </a:r>
            <a:r>
              <a:rPr kumimoji="1" lang="en-US" altLang="zh-CN" dirty="0"/>
              <a:t>Syntax</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v-bind:style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baseStyles</a:t>
            </a:r>
            <a:r>
              <a:rPr lang="en" altLang="zh-CN" sz="1350" dirty="0">
                <a:solidFill>
                  <a:schemeClr val="accent3"/>
                </a:solidFill>
                <a:latin typeface="Consolas" panose="020B0609020204030204" pitchFamily="49" charset="0"/>
                <a:cs typeface="Consolas" panose="020B0609020204030204" pitchFamily="49" charset="0"/>
              </a:rPr>
              <a:t>, </a:t>
            </a:r>
            <a:r>
              <a:rPr lang="en" altLang="zh-CN" sz="1350" dirty="0" err="1">
                <a:solidFill>
                  <a:schemeClr val="accent3"/>
                </a:solidFill>
                <a:latin typeface="Consolas" panose="020B0609020204030204" pitchFamily="49" charset="0"/>
                <a:cs typeface="Consolas" panose="020B0609020204030204" pitchFamily="49" charset="0"/>
              </a:rPr>
              <a:t>overridingStyles</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&gt;&lt;/div&gt;</a:t>
            </a:r>
            <a:br>
              <a:rPr lang="en" altLang="zh-CN" sz="1350" dirty="0"/>
            </a:br>
            <a:endParaRPr lang="en" altLang="zh-CN" sz="1350" dirty="0">
              <a:solidFill>
                <a:schemeClr val="tx2"/>
              </a:solidFill>
              <a:latin typeface="Consolas" panose="020B0609020204030204" pitchFamily="49" charset="0"/>
              <a:cs typeface="Consolas" panose="020B0609020204030204" pitchFamily="49" charset="0"/>
            </a:endParaRPr>
          </a:p>
          <a:p>
            <a:r>
              <a:rPr kumimoji="1" lang="zh-CN" altLang="en-US" dirty="0"/>
              <a:t> </a:t>
            </a:r>
            <a:r>
              <a:rPr kumimoji="1" lang="en-US" altLang="zh-CN" dirty="0"/>
              <a:t>Auto-prefixing</a:t>
            </a:r>
          </a:p>
          <a:p>
            <a:pPr lvl="1"/>
            <a:r>
              <a:rPr kumimoji="1" lang="en" altLang="zh-CN" dirty="0"/>
              <a:t>Vue will automatically detect and add appropriate prefixes to the applied styles</a:t>
            </a:r>
          </a:p>
          <a:p>
            <a:pPr lvl="1"/>
            <a:endParaRPr kumimoji="1" lang="en" altLang="zh-CN" dirty="0"/>
          </a:p>
          <a:p>
            <a:r>
              <a:rPr kumimoji="1" lang="en-US" altLang="zh-CN" dirty="0"/>
              <a:t>Multiple</a:t>
            </a:r>
            <a:r>
              <a:rPr kumimoji="1" lang="zh-CN" altLang="en-US" dirty="0"/>
              <a:t> </a:t>
            </a:r>
            <a:r>
              <a:rPr kumimoji="1" lang="en-US" altLang="zh-CN" dirty="0"/>
              <a:t>Values</a:t>
            </a:r>
          </a:p>
          <a:p>
            <a:pPr marL="0"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p>
          <a:p>
            <a:pPr marL="0"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v-bind:style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 display: ['-</a:t>
            </a:r>
            <a:r>
              <a:rPr lang="en" altLang="zh-CN" sz="1350" dirty="0" err="1">
                <a:solidFill>
                  <a:schemeClr val="accent3"/>
                </a:solidFill>
                <a:latin typeface="Consolas" panose="020B0609020204030204" pitchFamily="49" charset="0"/>
                <a:cs typeface="Consolas" panose="020B0609020204030204" pitchFamily="49" charset="0"/>
              </a:rPr>
              <a:t>webkit</a:t>
            </a:r>
            <a:r>
              <a:rPr lang="en" altLang="zh-CN" sz="1350" dirty="0">
                <a:solidFill>
                  <a:schemeClr val="accent3"/>
                </a:solidFill>
                <a:latin typeface="Consolas" panose="020B0609020204030204" pitchFamily="49" charset="0"/>
                <a:cs typeface="Consolas" panose="020B0609020204030204" pitchFamily="49" charset="0"/>
              </a:rPr>
              <a:t>-box', '-</a:t>
            </a:r>
            <a:r>
              <a:rPr lang="en" altLang="zh-CN" sz="1350" dirty="0" err="1">
                <a:solidFill>
                  <a:schemeClr val="accent3"/>
                </a:solidFill>
                <a:latin typeface="Consolas" panose="020B0609020204030204" pitchFamily="49" charset="0"/>
                <a:cs typeface="Consolas" panose="020B0609020204030204" pitchFamily="49" charset="0"/>
              </a:rPr>
              <a:t>ms</a:t>
            </a:r>
            <a:r>
              <a:rPr lang="en" altLang="zh-CN" sz="1350" dirty="0">
                <a:solidFill>
                  <a:schemeClr val="accent3"/>
                </a:solidFill>
                <a:latin typeface="Consolas" panose="020B0609020204030204" pitchFamily="49" charset="0"/>
                <a:cs typeface="Consolas" panose="020B0609020204030204" pitchFamily="49" charset="0"/>
              </a:rPr>
              <a:t>-flexbox', 'flex'] }"</a:t>
            </a:r>
            <a:r>
              <a:rPr lang="en" altLang="zh-CN" sz="1350" dirty="0">
                <a:solidFill>
                  <a:schemeClr val="tx2"/>
                </a:solidFill>
                <a:latin typeface="Consolas" panose="020B0609020204030204" pitchFamily="49" charset="0"/>
                <a:cs typeface="Consolas" panose="020B0609020204030204" pitchFamily="49" charset="0"/>
              </a:rPr>
              <a:t>&gt;</a:t>
            </a:r>
          </a:p>
          <a:p>
            <a:pPr marL="0"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br>
              <a:rPr lang="en" altLang="zh-CN" sz="1350" dirty="0">
                <a:solidFill>
                  <a:schemeClr val="tx2"/>
                </a:solidFill>
                <a:latin typeface="Consolas" panose="020B0609020204030204" pitchFamily="49" charset="0"/>
                <a:cs typeface="Consolas" panose="020B0609020204030204" pitchFamily="49" charset="0"/>
              </a:rPr>
            </a:br>
            <a:endParaRPr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D811812-38F9-6342-AA1E-D73F7B954939}"/>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Tree>
    <p:extLst>
      <p:ext uri="{BB962C8B-B14F-4D97-AF65-F5344CB8AC3E}">
        <p14:creationId xmlns:p14="http://schemas.microsoft.com/office/powerpoint/2010/main" val="3422950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EE3A-B491-134A-A728-BC83C082FCEF}"/>
              </a:ext>
            </a:extLst>
          </p:cNvPr>
          <p:cNvSpPr>
            <a:spLocks noGrp="1"/>
          </p:cNvSpPr>
          <p:nvPr>
            <p:ph type="title"/>
          </p:nvPr>
        </p:nvSpPr>
        <p:spPr/>
        <p:txBody>
          <a:bodyPr/>
          <a:lstStyle/>
          <a:p>
            <a:r>
              <a:rPr kumimoji="1" lang="en-US" altLang="zh-CN" dirty="0"/>
              <a:t>Conditional</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013E3F4A-7121-BF44-BD73-B2E6A7D62E7D}"/>
              </a:ext>
            </a:extLst>
          </p:cNvPr>
          <p:cNvSpPr>
            <a:spLocks noGrp="1"/>
          </p:cNvSpPr>
          <p:nvPr>
            <p:ph idx="1"/>
          </p:nvPr>
        </p:nvSpPr>
        <p:spPr/>
        <p:txBody>
          <a:bodyPr/>
          <a:lstStyle/>
          <a:p>
            <a:r>
              <a:rPr kumimoji="1" lang="en-US" altLang="zh-CN" dirty="0"/>
              <a:t>v-if</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&lt;h1 v-if=</a:t>
            </a:r>
            <a:r>
              <a:rPr lang="en" altLang="zh-CN" sz="1350" dirty="0">
                <a:solidFill>
                  <a:schemeClr val="accent3"/>
                </a:solidFill>
                <a:latin typeface="Consolas" panose="020B0609020204030204" pitchFamily="49" charset="0"/>
                <a:cs typeface="Consolas" panose="020B0609020204030204" pitchFamily="49" charset="0"/>
              </a:rPr>
              <a:t>"awesome"</a:t>
            </a:r>
            <a:r>
              <a:rPr lang="en" altLang="zh-CN" sz="1350" dirty="0">
                <a:solidFill>
                  <a:schemeClr val="tx2"/>
                </a:solidFill>
                <a:latin typeface="Consolas" panose="020B0609020204030204" pitchFamily="49" charset="0"/>
                <a:cs typeface="Consolas" panose="020B0609020204030204" pitchFamily="49" charset="0"/>
              </a:rPr>
              <a:t>&gt;Vue is awesome!&lt;/h1&gt;</a:t>
            </a:r>
          </a:p>
          <a:p>
            <a:endParaRPr kumimoji="1" lang="en" altLang="zh-CN"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&lt;h1 v-if=</a:t>
            </a:r>
            <a:r>
              <a:rPr lang="en" altLang="zh-CN" sz="1350" dirty="0">
                <a:solidFill>
                  <a:schemeClr val="accent3"/>
                </a:solidFill>
                <a:latin typeface="Consolas" panose="020B0609020204030204" pitchFamily="49" charset="0"/>
                <a:cs typeface="Consolas" panose="020B0609020204030204" pitchFamily="49" charset="0"/>
              </a:rPr>
              <a:t>"awesome"</a:t>
            </a:r>
            <a:r>
              <a:rPr lang="en" altLang="zh-CN" sz="1350" dirty="0">
                <a:solidFill>
                  <a:schemeClr val="tx2"/>
                </a:solidFill>
                <a:latin typeface="Consolas" panose="020B0609020204030204" pitchFamily="49" charset="0"/>
                <a:cs typeface="Consolas" panose="020B0609020204030204" pitchFamily="49" charset="0"/>
              </a:rPr>
              <a:t>&gt;Vue is awesome!&lt;/h1&gt;</a:t>
            </a:r>
          </a:p>
          <a:p>
            <a:pPr marL="0" indent="0">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&lt;h1 v-else&gt;Oh no </a:t>
            </a:r>
            <a:r>
              <a:rPr lang="zh-CN" altLang="en-US"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&lt;/</a:t>
            </a:r>
            <a:r>
              <a:rPr lang="en" altLang="zh-CN" sz="1350" dirty="0">
                <a:solidFill>
                  <a:schemeClr val="tx2"/>
                </a:solidFill>
                <a:latin typeface="Consolas" panose="020B0609020204030204" pitchFamily="49" charset="0"/>
                <a:cs typeface="Consolas" panose="020B0609020204030204" pitchFamily="49" charset="0"/>
              </a:rPr>
              <a:t>h1&gt;</a:t>
            </a:r>
          </a:p>
          <a:p>
            <a:endParaRPr lang="en" altLang="zh-CN" dirty="0"/>
          </a:p>
          <a:p>
            <a:r>
              <a:rPr lang="en" altLang="zh-CN" dirty="0"/>
              <a:t>Conditional Groups with v-if on &lt;template&gt;</a:t>
            </a:r>
            <a:endParaRPr kumimoji="1" lang="en" altLang="zh-CN"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&lt;template v-if=</a:t>
            </a:r>
            <a:r>
              <a:rPr lang="en" altLang="zh-CN" sz="1350" dirty="0">
                <a:solidFill>
                  <a:schemeClr val="accent3"/>
                </a:solidFill>
                <a:latin typeface="Consolas" panose="020B0609020204030204" pitchFamily="49" charset="0"/>
                <a:cs typeface="Consolas" panose="020B0609020204030204" pitchFamily="49" charset="0"/>
              </a:rPr>
              <a:t>"ok"</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&lt;h1&gt;Title&lt;/h1&gt;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&lt;p&gt;Paragraph 1&lt;/p&gt;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&lt;p&gt;Paragraph 2&lt;/p&gt;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6BD5E550-BA33-8B4D-85F8-598648428346}"/>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3254147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EE3A-B491-134A-A728-BC83C082FCEF}"/>
              </a:ext>
            </a:extLst>
          </p:cNvPr>
          <p:cNvSpPr>
            <a:spLocks noGrp="1"/>
          </p:cNvSpPr>
          <p:nvPr>
            <p:ph type="title"/>
          </p:nvPr>
        </p:nvSpPr>
        <p:spPr/>
        <p:txBody>
          <a:bodyPr/>
          <a:lstStyle/>
          <a:p>
            <a:r>
              <a:rPr kumimoji="1" lang="en-US" altLang="zh-CN" dirty="0"/>
              <a:t>Conditional</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013E3F4A-7121-BF44-BD73-B2E6A7D62E7D}"/>
              </a:ext>
            </a:extLst>
          </p:cNvPr>
          <p:cNvSpPr>
            <a:spLocks noGrp="1"/>
          </p:cNvSpPr>
          <p:nvPr>
            <p:ph idx="1"/>
          </p:nvPr>
        </p:nvSpPr>
        <p:spPr/>
        <p:txBody>
          <a:bodyPr/>
          <a:lstStyle/>
          <a:p>
            <a:r>
              <a:rPr kumimoji="1" lang="en-US" altLang="zh-CN" dirty="0"/>
              <a:t>v-else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v-if=</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Math.random</a:t>
            </a:r>
            <a:r>
              <a:rPr lang="en" altLang="zh-CN" sz="1350" dirty="0">
                <a:solidFill>
                  <a:schemeClr val="accent3"/>
                </a:solidFill>
                <a:latin typeface="Consolas" panose="020B0609020204030204" pitchFamily="49" charset="0"/>
                <a:cs typeface="Consolas" panose="020B0609020204030204" pitchFamily="49" charset="0"/>
              </a:rPr>
              <a:t>() &gt; 0.5"</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Now you see me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v-else&gt;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Now you don’t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a:t>v-else-if</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v-if=</a:t>
            </a:r>
            <a:r>
              <a:rPr lang="en" altLang="zh-CN" sz="1350" dirty="0">
                <a:solidFill>
                  <a:schemeClr val="accent3"/>
                </a:solidFill>
                <a:latin typeface="Consolas" panose="020B0609020204030204" pitchFamily="49" charset="0"/>
                <a:cs typeface="Consolas" panose="020B0609020204030204" pitchFamily="49" charset="0"/>
              </a:rPr>
              <a:t>"type === 'A'"</a:t>
            </a:r>
            <a:r>
              <a:rPr lang="en" altLang="zh-CN" sz="1350" dirty="0">
                <a:solidFill>
                  <a:schemeClr val="tx2"/>
                </a:solidFill>
                <a:latin typeface="Consolas" panose="020B0609020204030204" pitchFamily="49" charset="0"/>
                <a:cs typeface="Consolas" panose="020B0609020204030204" pitchFamily="49" charset="0"/>
              </a:rPr>
              <a:t>&gt; A &lt;/div&gt;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v-else-if=</a:t>
            </a:r>
            <a:r>
              <a:rPr lang="en" altLang="zh-CN" sz="1350" dirty="0">
                <a:solidFill>
                  <a:schemeClr val="accent3"/>
                </a:solidFill>
                <a:latin typeface="Consolas" panose="020B0609020204030204" pitchFamily="49" charset="0"/>
                <a:cs typeface="Consolas" panose="020B0609020204030204" pitchFamily="49" charset="0"/>
              </a:rPr>
              <a:t>"type === 'B'"</a:t>
            </a:r>
            <a:r>
              <a:rPr lang="en" altLang="zh-CN" sz="1350" dirty="0">
                <a:solidFill>
                  <a:schemeClr val="tx2"/>
                </a:solidFill>
                <a:latin typeface="Consolas" panose="020B0609020204030204" pitchFamily="49" charset="0"/>
                <a:cs typeface="Consolas" panose="020B0609020204030204" pitchFamily="49" charset="0"/>
              </a:rPr>
              <a:t>&gt; B &lt;/div&gt;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v-else-if=</a:t>
            </a:r>
            <a:r>
              <a:rPr lang="en" altLang="zh-CN" sz="1350" dirty="0">
                <a:solidFill>
                  <a:schemeClr val="accent3"/>
                </a:solidFill>
                <a:latin typeface="Consolas" panose="020B0609020204030204" pitchFamily="49" charset="0"/>
                <a:cs typeface="Consolas" panose="020B0609020204030204" pitchFamily="49" charset="0"/>
              </a:rPr>
              <a:t>"type === 'C'"</a:t>
            </a:r>
            <a:r>
              <a:rPr lang="en" altLang="zh-CN" sz="1350" dirty="0">
                <a:solidFill>
                  <a:schemeClr val="tx2"/>
                </a:solidFill>
                <a:latin typeface="Consolas" panose="020B0609020204030204" pitchFamily="49" charset="0"/>
                <a:cs typeface="Consolas" panose="020B0609020204030204" pitchFamily="49" charset="0"/>
              </a:rPr>
              <a:t>&gt; C &lt;/div&gt;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v-else&gt; Not A/B/C &lt;/div&gt;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6BD5E550-BA33-8B4D-85F8-598648428346}"/>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Tree>
    <p:extLst>
      <p:ext uri="{BB962C8B-B14F-4D97-AF65-F5344CB8AC3E}">
        <p14:creationId xmlns:p14="http://schemas.microsoft.com/office/powerpoint/2010/main" val="453327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EE3A-B491-134A-A728-BC83C082FCEF}"/>
              </a:ext>
            </a:extLst>
          </p:cNvPr>
          <p:cNvSpPr>
            <a:spLocks noGrp="1"/>
          </p:cNvSpPr>
          <p:nvPr>
            <p:ph type="title"/>
          </p:nvPr>
        </p:nvSpPr>
        <p:spPr/>
        <p:txBody>
          <a:bodyPr/>
          <a:lstStyle/>
          <a:p>
            <a:r>
              <a:rPr kumimoji="1" lang="en-US" altLang="zh-CN" dirty="0"/>
              <a:t>Conditional</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013E3F4A-7121-BF44-BD73-B2E6A7D62E7D}"/>
              </a:ext>
            </a:extLst>
          </p:cNvPr>
          <p:cNvSpPr>
            <a:spLocks noGrp="1"/>
          </p:cNvSpPr>
          <p:nvPr>
            <p:ph idx="1"/>
          </p:nvPr>
        </p:nvSpPr>
        <p:spPr/>
        <p:txBody>
          <a:bodyPr/>
          <a:lstStyle/>
          <a:p>
            <a:r>
              <a:rPr kumimoji="1" lang="en-US" altLang="zh-CN" dirty="0"/>
              <a:t>Controlling</a:t>
            </a:r>
            <a:r>
              <a:rPr kumimoji="1" lang="zh-CN" altLang="en-US" dirty="0"/>
              <a:t> </a:t>
            </a:r>
            <a:r>
              <a:rPr kumimoji="1" lang="en-US" altLang="zh-CN" dirty="0" err="1"/>
              <a:t>Resusable</a:t>
            </a:r>
            <a:r>
              <a:rPr kumimoji="1" lang="zh-CN" altLang="en-US" dirty="0"/>
              <a:t> </a:t>
            </a:r>
            <a:r>
              <a:rPr kumimoji="1" lang="en-US" altLang="zh-CN" dirty="0"/>
              <a:t>Elements</a:t>
            </a:r>
            <a:r>
              <a:rPr kumimoji="1" lang="zh-CN" altLang="en-US" dirty="0"/>
              <a:t> </a:t>
            </a:r>
            <a:r>
              <a:rPr kumimoji="1" lang="en-US" altLang="zh-CN" dirty="0"/>
              <a:t>with</a:t>
            </a:r>
            <a:r>
              <a:rPr kumimoji="1" lang="zh-CN" altLang="en-US" dirty="0"/>
              <a:t> </a:t>
            </a:r>
            <a:r>
              <a:rPr kumimoji="1" lang="en-US" altLang="zh-CN" dirty="0"/>
              <a:t>key</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&lt;template v-if=</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loginType</a:t>
            </a:r>
            <a:r>
              <a:rPr lang="en" altLang="zh-CN" sz="1350" dirty="0">
                <a:solidFill>
                  <a:schemeClr val="accent3"/>
                </a:solidFill>
                <a:latin typeface="Consolas" panose="020B0609020204030204" pitchFamily="49" charset="0"/>
                <a:cs typeface="Consolas" panose="020B0609020204030204" pitchFamily="49" charset="0"/>
              </a:rPr>
              <a:t> === 'username'"</a:t>
            </a:r>
            <a:r>
              <a:rPr lang="en" altLang="zh-CN" sz="1350" dirty="0">
                <a:solidFill>
                  <a:schemeClr val="tx2"/>
                </a:solidFill>
                <a:latin typeface="Consolas" panose="020B0609020204030204" pitchFamily="49" charset="0"/>
                <a:cs typeface="Consolas" panose="020B0609020204030204" pitchFamily="49" charset="0"/>
              </a:rPr>
              <a: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&lt;label&gt;Username&lt;/label&gt;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&lt;input placeholder=</a:t>
            </a:r>
            <a:r>
              <a:rPr lang="en" altLang="zh-CN" sz="1350" dirty="0">
                <a:solidFill>
                  <a:schemeClr val="accent3"/>
                </a:solidFill>
                <a:latin typeface="Consolas" panose="020B0609020204030204" pitchFamily="49" charset="0"/>
                <a:cs typeface="Consolas" panose="020B0609020204030204" pitchFamily="49" charset="0"/>
              </a:rPr>
              <a:t>"Enter your username"</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 v-else&gt;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&lt;label&gt;Email&lt;/label&gt;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&lt;input placeholder=</a:t>
            </a:r>
            <a:r>
              <a:rPr lang="en" altLang="zh-CN" sz="1350" dirty="0">
                <a:solidFill>
                  <a:schemeClr val="accent3"/>
                </a:solidFill>
                <a:latin typeface="Consolas" panose="020B0609020204030204" pitchFamily="49" charset="0"/>
                <a:cs typeface="Consolas" panose="020B0609020204030204" pitchFamily="49" charset="0"/>
              </a:rPr>
              <a:t>"Enter your email address"</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6BD5E550-BA33-8B4D-85F8-598648428346}"/>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
        <p:nvSpPr>
          <p:cNvPr id="5" name="文本框 4">
            <a:extLst>
              <a:ext uri="{FF2B5EF4-FFF2-40B4-BE49-F238E27FC236}">
                <a16:creationId xmlns:a16="http://schemas.microsoft.com/office/drawing/2014/main" id="{9D4D1131-7BCF-9B49-A67E-CB059C02A526}"/>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15</a:t>
            </a:r>
            <a:endParaRPr kumimoji="1" lang="zh-CN" altLang="en-US" sz="1350" dirty="0"/>
          </a:p>
        </p:txBody>
      </p:sp>
      <p:pic>
        <p:nvPicPr>
          <p:cNvPr id="7" name="图片 6">
            <a:extLst>
              <a:ext uri="{FF2B5EF4-FFF2-40B4-BE49-F238E27FC236}">
                <a16:creationId xmlns:a16="http://schemas.microsoft.com/office/drawing/2014/main" id="{D12D8441-7F78-634B-AFAC-213B5058AA2E}"/>
              </a:ext>
            </a:extLst>
          </p:cNvPr>
          <p:cNvPicPr>
            <a:picLocks noChangeAspect="1"/>
          </p:cNvPicPr>
          <p:nvPr/>
        </p:nvPicPr>
        <p:blipFill>
          <a:blip r:embed="rId3"/>
          <a:stretch>
            <a:fillRect/>
          </a:stretch>
        </p:blipFill>
        <p:spPr>
          <a:xfrm>
            <a:off x="1596142" y="3435846"/>
            <a:ext cx="2571750" cy="266700"/>
          </a:xfrm>
          <a:prstGeom prst="rect">
            <a:avLst/>
          </a:prstGeom>
        </p:spPr>
      </p:pic>
      <p:pic>
        <p:nvPicPr>
          <p:cNvPr id="9" name="图片 8">
            <a:extLst>
              <a:ext uri="{FF2B5EF4-FFF2-40B4-BE49-F238E27FC236}">
                <a16:creationId xmlns:a16="http://schemas.microsoft.com/office/drawing/2014/main" id="{54D99423-5636-AF46-8A88-080C62882AAF}"/>
              </a:ext>
            </a:extLst>
          </p:cNvPr>
          <p:cNvPicPr>
            <a:picLocks noChangeAspect="1"/>
          </p:cNvPicPr>
          <p:nvPr/>
        </p:nvPicPr>
        <p:blipFill>
          <a:blip r:embed="rId4"/>
          <a:stretch>
            <a:fillRect/>
          </a:stretch>
        </p:blipFill>
        <p:spPr>
          <a:xfrm>
            <a:off x="1655676" y="3825078"/>
            <a:ext cx="2181225" cy="285750"/>
          </a:xfrm>
          <a:prstGeom prst="rect">
            <a:avLst/>
          </a:prstGeom>
        </p:spPr>
      </p:pic>
    </p:spTree>
    <p:extLst>
      <p:ext uri="{BB962C8B-B14F-4D97-AF65-F5344CB8AC3E}">
        <p14:creationId xmlns:p14="http://schemas.microsoft.com/office/powerpoint/2010/main" val="179181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EE3A-B491-134A-A728-BC83C082FCEF}"/>
              </a:ext>
            </a:extLst>
          </p:cNvPr>
          <p:cNvSpPr>
            <a:spLocks noGrp="1"/>
          </p:cNvSpPr>
          <p:nvPr>
            <p:ph type="title"/>
          </p:nvPr>
        </p:nvSpPr>
        <p:spPr/>
        <p:txBody>
          <a:bodyPr/>
          <a:lstStyle/>
          <a:p>
            <a:r>
              <a:rPr kumimoji="1" lang="en-US" altLang="zh-CN" dirty="0"/>
              <a:t>Conditional</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013E3F4A-7121-BF44-BD73-B2E6A7D62E7D}"/>
              </a:ext>
            </a:extLst>
          </p:cNvPr>
          <p:cNvSpPr>
            <a:spLocks noGrp="1"/>
          </p:cNvSpPr>
          <p:nvPr>
            <p:ph idx="1"/>
          </p:nvPr>
        </p:nvSpPr>
        <p:spPr>
          <a:xfrm>
            <a:off x="107504" y="845074"/>
            <a:ext cx="7974886" cy="3940924"/>
          </a:xfrm>
        </p:spPr>
        <p:txBody>
          <a:bodyPr/>
          <a:lstStyle/>
          <a:p>
            <a:r>
              <a:rPr kumimoji="1" lang="en-US" altLang="zh-CN" dirty="0"/>
              <a:t>Controlling</a:t>
            </a:r>
            <a:r>
              <a:rPr kumimoji="1" lang="zh-CN" altLang="en-US" dirty="0"/>
              <a:t> </a:t>
            </a:r>
            <a:r>
              <a:rPr kumimoji="1" lang="en-US" altLang="zh-CN" dirty="0" err="1"/>
              <a:t>Resusable</a:t>
            </a:r>
            <a:r>
              <a:rPr kumimoji="1" lang="zh-CN" altLang="en-US" dirty="0"/>
              <a:t> </a:t>
            </a:r>
            <a:r>
              <a:rPr kumimoji="1" lang="en-US" altLang="zh-CN" dirty="0"/>
              <a:t>Elements</a:t>
            </a:r>
            <a:r>
              <a:rPr kumimoji="1" lang="zh-CN" altLang="en-US" dirty="0"/>
              <a:t> </a:t>
            </a:r>
            <a:r>
              <a:rPr kumimoji="1" lang="en-US" altLang="zh-CN" dirty="0"/>
              <a:t>with</a:t>
            </a:r>
            <a:r>
              <a:rPr kumimoji="1" lang="zh-CN" altLang="en-US" dirty="0"/>
              <a:t> </a:t>
            </a:r>
            <a:r>
              <a:rPr kumimoji="1" lang="en-US" altLang="zh-CN" dirty="0"/>
              <a:t>key</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&lt;template v-if=</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loginType</a:t>
            </a:r>
            <a:r>
              <a:rPr lang="en" altLang="zh-CN" sz="1350" dirty="0">
                <a:solidFill>
                  <a:schemeClr val="accent3"/>
                </a:solidFill>
                <a:latin typeface="Consolas" panose="020B0609020204030204" pitchFamily="49" charset="0"/>
                <a:cs typeface="Consolas" panose="020B0609020204030204" pitchFamily="49" charset="0"/>
              </a:rPr>
              <a:t> === 'username'"</a:t>
            </a:r>
            <a:r>
              <a:rPr lang="en" altLang="zh-CN" sz="1350" dirty="0">
                <a:solidFill>
                  <a:schemeClr val="tx2"/>
                </a:solidFill>
                <a:latin typeface="Consolas" panose="020B0609020204030204" pitchFamily="49" charset="0"/>
                <a:cs typeface="Consolas" panose="020B0609020204030204" pitchFamily="49" charset="0"/>
              </a:rPr>
              <a: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&lt;label&gt;Username&lt;/label&gt;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&lt;input placeholder=</a:t>
            </a:r>
            <a:r>
              <a:rPr lang="en" altLang="zh-CN" sz="1350" dirty="0">
                <a:solidFill>
                  <a:schemeClr val="accent3"/>
                </a:solidFill>
                <a:latin typeface="Consolas" panose="020B0609020204030204" pitchFamily="49" charset="0"/>
                <a:cs typeface="Consolas" panose="020B0609020204030204" pitchFamily="49" charset="0"/>
              </a:rPr>
              <a:t>"Enter your username"</a:t>
            </a:r>
            <a:r>
              <a:rPr lang="zh-CN" altLang="en-US" sz="1350" dirty="0">
                <a:solidFill>
                  <a:schemeClr val="accent3"/>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key=</a:t>
            </a:r>
            <a:r>
              <a:rPr lang="en" altLang="zh-CN" sz="1350" dirty="0">
                <a:solidFill>
                  <a:schemeClr val="accent3"/>
                </a:solidFill>
                <a:latin typeface="Consolas" panose="020B0609020204030204" pitchFamily="49" charset="0"/>
                <a:cs typeface="Consolas" panose="020B0609020204030204" pitchFamily="49" charset="0"/>
              </a:rPr>
              <a:t> "username-input"</a:t>
            </a:r>
            <a:r>
              <a:rPr lang="en" altLang="zh-CN" sz="1350" dirty="0"/>
              <a:t> </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 v-else&gt;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&lt;label&gt;Email&lt;/label&gt;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&lt;input placeholder=</a:t>
            </a:r>
            <a:r>
              <a:rPr lang="en" altLang="zh-CN" sz="1350" dirty="0">
                <a:solidFill>
                  <a:schemeClr val="accent3"/>
                </a:solidFill>
                <a:latin typeface="Consolas" panose="020B0609020204030204" pitchFamily="49" charset="0"/>
                <a:cs typeface="Consolas" panose="020B0609020204030204" pitchFamily="49" charset="0"/>
              </a:rPr>
              <a:t>"Enter your email address"</a:t>
            </a:r>
            <a:r>
              <a:rPr lang="en-US" altLang="zh-CN" sz="1350" dirty="0">
                <a:solidFill>
                  <a:schemeClr val="tx2"/>
                </a:solidFill>
                <a:latin typeface="Consolas" panose="020B0609020204030204" pitchFamily="49" charset="0"/>
                <a:cs typeface="Consolas" panose="020B0609020204030204" pitchFamily="49" charset="0"/>
              </a:rPr>
              <a:t> key=</a:t>
            </a:r>
            <a:r>
              <a:rPr lang="en" altLang="zh-CN" sz="1350" dirty="0">
                <a:solidFill>
                  <a:schemeClr val="accent3"/>
                </a:solidFill>
                <a:latin typeface="Consolas" panose="020B0609020204030204" pitchFamily="49" charset="0"/>
                <a:cs typeface="Consolas" panose="020B0609020204030204" pitchFamily="49" charset="0"/>
              </a:rPr>
              <a:t> "</a:t>
            </a:r>
            <a:r>
              <a:rPr lang="en-US" altLang="zh-CN" sz="1350" dirty="0">
                <a:solidFill>
                  <a:schemeClr val="accent3"/>
                </a:solidFill>
                <a:latin typeface="Consolas" panose="020B0609020204030204" pitchFamily="49" charset="0"/>
                <a:cs typeface="Consolas" panose="020B0609020204030204" pitchFamily="49" charset="0"/>
              </a:rPr>
              <a:t>email</a:t>
            </a:r>
            <a:r>
              <a:rPr lang="en" altLang="zh-CN" sz="1350" dirty="0">
                <a:solidFill>
                  <a:schemeClr val="accent3"/>
                </a:solidFill>
                <a:latin typeface="Consolas" panose="020B0609020204030204" pitchFamily="49" charset="0"/>
                <a:cs typeface="Consolas" panose="020B0609020204030204" pitchFamily="49" charset="0"/>
              </a:rPr>
              <a:t>-input" </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&lt;/template&gt;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6BD5E550-BA33-8B4D-85F8-598648428346}"/>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pic>
        <p:nvPicPr>
          <p:cNvPr id="7" name="图片 6">
            <a:extLst>
              <a:ext uri="{FF2B5EF4-FFF2-40B4-BE49-F238E27FC236}">
                <a16:creationId xmlns:a16="http://schemas.microsoft.com/office/drawing/2014/main" id="{D12D8441-7F78-634B-AFAC-213B5058AA2E}"/>
              </a:ext>
            </a:extLst>
          </p:cNvPr>
          <p:cNvPicPr>
            <a:picLocks noChangeAspect="1"/>
          </p:cNvPicPr>
          <p:nvPr/>
        </p:nvPicPr>
        <p:blipFill>
          <a:blip r:embed="rId3"/>
          <a:stretch>
            <a:fillRect/>
          </a:stretch>
        </p:blipFill>
        <p:spPr>
          <a:xfrm>
            <a:off x="1596142" y="3435846"/>
            <a:ext cx="2571750" cy="266700"/>
          </a:xfrm>
          <a:prstGeom prst="rect">
            <a:avLst/>
          </a:prstGeom>
        </p:spPr>
      </p:pic>
      <p:pic>
        <p:nvPicPr>
          <p:cNvPr id="8" name="图片 7">
            <a:extLst>
              <a:ext uri="{FF2B5EF4-FFF2-40B4-BE49-F238E27FC236}">
                <a16:creationId xmlns:a16="http://schemas.microsoft.com/office/drawing/2014/main" id="{B0430C34-1D77-E04C-ADA0-564224F81EBF}"/>
              </a:ext>
            </a:extLst>
          </p:cNvPr>
          <p:cNvPicPr>
            <a:picLocks noChangeAspect="1"/>
          </p:cNvPicPr>
          <p:nvPr/>
        </p:nvPicPr>
        <p:blipFill>
          <a:blip r:embed="rId4"/>
          <a:stretch>
            <a:fillRect/>
          </a:stretch>
        </p:blipFill>
        <p:spPr>
          <a:xfrm>
            <a:off x="1608272" y="3744209"/>
            <a:ext cx="2181225" cy="333375"/>
          </a:xfrm>
          <a:prstGeom prst="rect">
            <a:avLst/>
          </a:prstGeom>
        </p:spPr>
      </p:pic>
    </p:spTree>
    <p:extLst>
      <p:ext uri="{BB962C8B-B14F-4D97-AF65-F5344CB8AC3E}">
        <p14:creationId xmlns:p14="http://schemas.microsoft.com/office/powerpoint/2010/main" val="1539985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9EE3A-B491-134A-A728-BC83C082FCEF}"/>
              </a:ext>
            </a:extLst>
          </p:cNvPr>
          <p:cNvSpPr>
            <a:spLocks noGrp="1"/>
          </p:cNvSpPr>
          <p:nvPr>
            <p:ph type="title"/>
          </p:nvPr>
        </p:nvSpPr>
        <p:spPr/>
        <p:txBody>
          <a:bodyPr/>
          <a:lstStyle/>
          <a:p>
            <a:r>
              <a:rPr kumimoji="1" lang="en-US" altLang="zh-CN" dirty="0"/>
              <a:t>Conditional</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013E3F4A-7121-BF44-BD73-B2E6A7D62E7D}"/>
              </a:ext>
            </a:extLst>
          </p:cNvPr>
          <p:cNvSpPr>
            <a:spLocks noGrp="1"/>
          </p:cNvSpPr>
          <p:nvPr>
            <p:ph idx="1"/>
          </p:nvPr>
        </p:nvSpPr>
        <p:spPr/>
        <p:txBody>
          <a:bodyPr/>
          <a:lstStyle/>
          <a:p>
            <a:r>
              <a:rPr kumimoji="1" lang="en-US" altLang="zh-CN" dirty="0"/>
              <a:t>v-show</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&lt;h1 v-show=</a:t>
            </a:r>
            <a:r>
              <a:rPr lang="en" altLang="zh-CN" sz="1350" dirty="0">
                <a:solidFill>
                  <a:schemeClr val="accent3"/>
                </a:solidFill>
                <a:latin typeface="Consolas" panose="020B0609020204030204" pitchFamily="49" charset="0"/>
                <a:cs typeface="Consolas" panose="020B0609020204030204" pitchFamily="49" charset="0"/>
              </a:rPr>
              <a:t>"ok"</a:t>
            </a:r>
            <a:r>
              <a:rPr lang="en" altLang="zh-CN" sz="1350" dirty="0">
                <a:solidFill>
                  <a:schemeClr val="tx2"/>
                </a:solidFill>
                <a:latin typeface="Consolas" panose="020B0609020204030204" pitchFamily="49" charset="0"/>
                <a:cs typeface="Consolas" panose="020B0609020204030204" pitchFamily="49" charset="0"/>
              </a:rPr>
              <a:t>&gt;Hello!&lt;/h1&gt;</a:t>
            </a:r>
          </a:p>
          <a:p>
            <a:endParaRPr kumimoji="1" lang="en-US" altLang="zh-CN" dirty="0"/>
          </a:p>
          <a:p>
            <a:r>
              <a:rPr kumimoji="1" lang="en-US" altLang="zh-CN" dirty="0"/>
              <a:t>v-if</a:t>
            </a:r>
            <a:r>
              <a:rPr kumimoji="1" lang="zh-CN" altLang="en-US" dirty="0"/>
              <a:t> </a:t>
            </a:r>
            <a:r>
              <a:rPr kumimoji="1" lang="en-US" altLang="zh-CN" dirty="0"/>
              <a:t>vs.</a:t>
            </a:r>
            <a:r>
              <a:rPr kumimoji="1" lang="zh-CN" altLang="en-US" dirty="0"/>
              <a:t> </a:t>
            </a:r>
            <a:r>
              <a:rPr kumimoji="1" lang="en-US" altLang="zh-CN" dirty="0"/>
              <a:t>v-show</a:t>
            </a:r>
            <a:r>
              <a:rPr lang="en" altLang="zh-CN" dirty="0"/>
              <a:t> </a:t>
            </a:r>
          </a:p>
          <a:p>
            <a:pPr lvl="1"/>
            <a:r>
              <a:rPr lang="en" altLang="zh-CN" dirty="0"/>
              <a:t>v-if is “real” conditional rendering because it ensures that event listeners and child components inside the conditional block are properly destroyed and re-created during toggles.</a:t>
            </a:r>
          </a:p>
          <a:p>
            <a:pPr lvl="1"/>
            <a:r>
              <a:rPr lang="en" altLang="zh-CN" dirty="0"/>
              <a:t>v-if is also </a:t>
            </a:r>
            <a:r>
              <a:rPr lang="en" altLang="zh-CN" b="1" dirty="0"/>
              <a:t>lazy</a:t>
            </a:r>
            <a:r>
              <a:rPr lang="en" altLang="zh-CN" dirty="0"/>
              <a:t>: if the condition is false on initial render, it will not do anything - the conditional block won’t be rendered until the condition becomes true for the first time.</a:t>
            </a:r>
          </a:p>
          <a:p>
            <a:pPr lvl="1"/>
            <a:endParaRPr lang="en" altLang="zh-CN" dirty="0"/>
          </a:p>
          <a:p>
            <a:r>
              <a:rPr kumimoji="1" lang="en-US" altLang="zh-CN" dirty="0"/>
              <a:t>v-if</a:t>
            </a:r>
            <a:r>
              <a:rPr kumimoji="1" lang="zh-CN" altLang="en-US" dirty="0"/>
              <a:t> </a:t>
            </a:r>
            <a:r>
              <a:rPr kumimoji="1" lang="en-US" altLang="zh-CN" dirty="0"/>
              <a:t>with</a:t>
            </a:r>
            <a:r>
              <a:rPr kumimoji="1" lang="zh-CN" altLang="en-US" dirty="0"/>
              <a:t> </a:t>
            </a:r>
            <a:r>
              <a:rPr kumimoji="1" lang="en-US" altLang="zh-CN" dirty="0"/>
              <a:t>v-for</a:t>
            </a:r>
          </a:p>
          <a:p>
            <a:pPr lvl="1"/>
            <a:r>
              <a:rPr lang="en" altLang="zh-CN" dirty="0"/>
              <a:t>Using v-if and v-for together is </a:t>
            </a:r>
            <a:r>
              <a:rPr lang="en" altLang="zh-CN" b="1" dirty="0">
                <a:solidFill>
                  <a:srgbClr val="FF0000"/>
                </a:solidFill>
              </a:rPr>
              <a:t>not recommended</a:t>
            </a:r>
            <a:r>
              <a:rPr lang="en" altLang="zh-CN" dirty="0"/>
              <a:t>.  </a:t>
            </a:r>
          </a:p>
          <a:p>
            <a:endParaRPr lang="en" altLang="zh-CN" dirty="0"/>
          </a:p>
          <a:p>
            <a:endParaRPr kumimoji="1" lang="en-US" altLang="zh-CN" dirty="0"/>
          </a:p>
        </p:txBody>
      </p:sp>
      <p:sp>
        <p:nvSpPr>
          <p:cNvPr id="4" name="灯片编号占位符 3">
            <a:extLst>
              <a:ext uri="{FF2B5EF4-FFF2-40B4-BE49-F238E27FC236}">
                <a16:creationId xmlns:a16="http://schemas.microsoft.com/office/drawing/2014/main" id="{6BD5E550-BA33-8B4D-85F8-598648428346}"/>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Tree>
    <p:extLst>
      <p:ext uri="{BB962C8B-B14F-4D97-AF65-F5344CB8AC3E}">
        <p14:creationId xmlns:p14="http://schemas.microsoft.com/office/powerpoint/2010/main" val="369847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fontScale="92500"/>
          </a:bodyPr>
          <a:lstStyle/>
          <a:p>
            <a:r>
              <a:rPr kumimoji="1" lang="en-US" altLang="zh-CN" dirty="0"/>
              <a:t>Mapping</a:t>
            </a:r>
            <a:r>
              <a:rPr kumimoji="1" lang="zh-CN" altLang="en-US" dirty="0"/>
              <a:t> </a:t>
            </a:r>
            <a:r>
              <a:rPr kumimoji="1" lang="en-US" altLang="zh-CN" dirty="0"/>
              <a:t>an</a:t>
            </a:r>
            <a:r>
              <a:rPr kumimoji="1" lang="zh-CN" altLang="en-US" dirty="0"/>
              <a:t> </a:t>
            </a:r>
            <a:r>
              <a:rPr kumimoji="1" lang="en-US" altLang="zh-CN" dirty="0"/>
              <a:t>Array</a:t>
            </a:r>
            <a:r>
              <a:rPr kumimoji="1" lang="zh-CN" altLang="en-US" dirty="0"/>
              <a:t> </a:t>
            </a:r>
            <a:r>
              <a:rPr kumimoji="1" lang="en-US" altLang="zh-CN" dirty="0"/>
              <a:t>to</a:t>
            </a:r>
            <a:r>
              <a:rPr kumimoji="1" lang="zh-CN" altLang="en-US" dirty="0"/>
              <a:t> </a:t>
            </a:r>
            <a:r>
              <a:rPr kumimoji="1" lang="en-US" altLang="zh-CN" dirty="0"/>
              <a:t>Elements</a:t>
            </a:r>
            <a:r>
              <a:rPr kumimoji="1" lang="zh-CN" altLang="en-US" dirty="0"/>
              <a:t> </a:t>
            </a:r>
            <a:r>
              <a:rPr kumimoji="1" lang="en-US" altLang="zh-CN" dirty="0"/>
              <a:t>with</a:t>
            </a:r>
            <a:r>
              <a:rPr kumimoji="1" lang="zh-CN" altLang="en-US" dirty="0"/>
              <a:t> </a:t>
            </a:r>
            <a:r>
              <a:rPr kumimoji="1" lang="en-US" altLang="zh-CN" dirty="0"/>
              <a:t>v-for</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 id=</a:t>
            </a:r>
            <a:r>
              <a:rPr lang="en" altLang="zh-CN" sz="1350" dirty="0">
                <a:solidFill>
                  <a:schemeClr val="accent3"/>
                </a:solidFill>
                <a:latin typeface="Consolas" panose="020B0609020204030204" pitchFamily="49" charset="0"/>
                <a:cs typeface="Consolas" panose="020B0609020204030204" pitchFamily="49" charset="0"/>
              </a:rPr>
              <a:t>"example-1"</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 v-for=</a:t>
            </a:r>
            <a:r>
              <a:rPr lang="en" altLang="zh-CN" sz="1350" dirty="0">
                <a:solidFill>
                  <a:schemeClr val="accent3"/>
                </a:solidFill>
                <a:latin typeface="Consolas" panose="020B0609020204030204" pitchFamily="49" charset="0"/>
                <a:cs typeface="Consolas" panose="020B0609020204030204" pitchFamily="49" charset="0"/>
              </a:rPr>
              <a:t>"item in items"</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item.message</a:t>
            </a:r>
            <a:r>
              <a:rPr lang="en" altLang="zh-CN" sz="1350" dirty="0">
                <a:solidFill>
                  <a:schemeClr val="tx2"/>
                </a:solidFill>
                <a:latin typeface="Consolas" panose="020B0609020204030204" pitchFamily="49" charset="0"/>
                <a:cs typeface="Consolas" panose="020B0609020204030204" pitchFamily="49" charset="0"/>
              </a:rPr>
              <a:t>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d</a:t>
            </a:r>
            <a:r>
              <a:rPr lang="en" altLang="zh-CN" sz="1350" dirty="0" err="1">
                <a:solidFill>
                  <a:schemeClr val="tx2"/>
                </a:solidFill>
                <a:latin typeface="Consolas" panose="020B0609020204030204" pitchFamily="49" charset="0"/>
                <a:cs typeface="Consolas" panose="020B0609020204030204" pitchFamily="49" charset="0"/>
              </a:rPr>
              <a:t>ata</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items: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message: </a:t>
            </a:r>
            <a:r>
              <a:rPr lang="en" altLang="zh-CN" sz="1350" dirty="0">
                <a:solidFill>
                  <a:schemeClr val="accent3"/>
                </a:solidFill>
                <a:latin typeface="Consolas" panose="020B0609020204030204" pitchFamily="49" charset="0"/>
                <a:cs typeface="Consolas" panose="020B0609020204030204" pitchFamily="49" charset="0"/>
              </a:rPr>
              <a:t>'Foo'</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message: </a:t>
            </a:r>
            <a:r>
              <a:rPr lang="en" altLang="zh-CN" sz="1350" dirty="0">
                <a:solidFill>
                  <a:schemeClr val="accent3"/>
                </a:solidFill>
                <a:latin typeface="Consolas" panose="020B0609020204030204" pitchFamily="49" charset="0"/>
                <a:cs typeface="Consolas" panose="020B0609020204030204" pitchFamily="49" charset="0"/>
              </a:rPr>
              <a:t>'Bar'</a:t>
            </a:r>
            <a:r>
              <a:rPr lang="en" altLang="zh-CN" sz="1350" dirty="0">
                <a:solidFill>
                  <a:schemeClr val="tx2"/>
                </a:solidFill>
                <a:latin typeface="Consolas" panose="020B0609020204030204" pitchFamily="49" charset="0"/>
                <a:cs typeface="Consolas" panose="020B0609020204030204" pitchFamily="49" charset="0"/>
              </a:rPr>
              <a:t>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'#example-1'</a:t>
            </a: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Tree>
    <p:extLst>
      <p:ext uri="{BB962C8B-B14F-4D97-AF65-F5344CB8AC3E}">
        <p14:creationId xmlns:p14="http://schemas.microsoft.com/office/powerpoint/2010/main" val="1073561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323528" y="845074"/>
            <a:ext cx="8640960" cy="3940924"/>
          </a:xfrm>
        </p:spPr>
        <p:txBody>
          <a:bodyPr>
            <a:normAutofit/>
          </a:bodyPr>
          <a:lstStyle/>
          <a:p>
            <a:r>
              <a:rPr kumimoji="1" lang="en" altLang="zh-CN" dirty="0"/>
              <a:t>Declarative</a:t>
            </a:r>
            <a:r>
              <a:rPr kumimoji="1" lang="zh-CN" altLang="en-US" dirty="0"/>
              <a:t> </a:t>
            </a:r>
            <a:r>
              <a:rPr kumimoji="1" lang="en-US" altLang="zh-CN" dirty="0"/>
              <a:t>Rendering</a:t>
            </a:r>
            <a:r>
              <a:rPr kumimoji="1" lang="zh-CN" altLang="en-US" dirty="0"/>
              <a:t> </a:t>
            </a:r>
            <a:r>
              <a:rPr kumimoji="1" lang="en-US" altLang="zh-CN" dirty="0">
                <a:solidFill>
                  <a:srgbClr val="FF0000"/>
                </a:solidFill>
              </a:rPr>
              <a:t>v-bind</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id="app-2"&gt;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 </a:t>
            </a:r>
            <a:r>
              <a:rPr lang="en" altLang="zh-CN" sz="1350" dirty="0" err="1">
                <a:solidFill>
                  <a:schemeClr val="tx2"/>
                </a:solidFill>
                <a:latin typeface="Consolas" panose="020B0609020204030204" pitchFamily="49" charset="0"/>
                <a:cs typeface="Consolas" panose="020B0609020204030204" pitchFamily="49" charset="0"/>
              </a:rPr>
              <a:t>v-bind:title</a:t>
            </a:r>
            <a:r>
              <a:rPr lang="en" altLang="zh-CN" sz="1350" dirty="0">
                <a:solidFill>
                  <a:schemeClr val="tx2"/>
                </a:solidFill>
                <a:latin typeface="Consolas" panose="020B0609020204030204" pitchFamily="49" charset="0"/>
                <a:cs typeface="Consolas" panose="020B0609020204030204" pitchFamily="49" charset="0"/>
              </a:rPr>
              <a:t>="message"&gt;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Hover your mouse over me for a few seconds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to see my dynamically bound title!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&lt;/span&gt;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&lt;/div&gt;</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800" dirty="0">
              <a:solidFill>
                <a:schemeClr val="tx2"/>
              </a:solidFill>
              <a:latin typeface="Consolas" panose="020B0609020204030204" pitchFamily="49" charset="0"/>
              <a:cs typeface="Consolas" panose="020B0609020204030204" pitchFamily="49" charset="0"/>
            </a:endParaRP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US" altLang="zh-CN" sz="1400" dirty="0" err="1">
                <a:solidFill>
                  <a:schemeClr val="tx2"/>
                </a:solidFill>
                <a:latin typeface="Consolas" panose="020B0609020204030204" pitchFamily="49" charset="0"/>
                <a:cs typeface="Consolas" panose="020B0609020204030204" pitchFamily="49" charset="0"/>
              </a:rPr>
              <a:t>Vue.createApp</a:t>
            </a:r>
            <a:r>
              <a:rPr lang="en-US" altLang="zh-CN" sz="1400" dirty="0">
                <a:solidFill>
                  <a:schemeClr val="tx2"/>
                </a:solidFill>
                <a:latin typeface="Consolas" panose="020B0609020204030204" pitchFamily="49" charset="0"/>
                <a:cs typeface="Consolas" panose="020B0609020204030204" pitchFamily="49" charset="0"/>
              </a:rPr>
              <a:t>({</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data()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return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message: 'You loaded this page on ' + new Date().</a:t>
            </a:r>
            <a:r>
              <a:rPr lang="en-US" altLang="zh-CN" sz="1400" dirty="0" err="1">
                <a:solidFill>
                  <a:schemeClr val="tx2"/>
                </a:solidFill>
                <a:latin typeface="Consolas" panose="020B0609020204030204" pitchFamily="49" charset="0"/>
                <a:cs typeface="Consolas" panose="020B0609020204030204" pitchFamily="49" charset="0"/>
              </a:rPr>
              <a:t>toLocaleString</a:t>
            </a:r>
            <a:r>
              <a:rPr lang="en-US" altLang="zh-CN" sz="1400" dirty="0">
                <a:solidFill>
                  <a:schemeClr val="tx2"/>
                </a:solidFill>
                <a:latin typeface="Consolas" panose="020B0609020204030204" pitchFamily="49" charset="0"/>
                <a:cs typeface="Consolas" panose="020B0609020204030204" pitchFamily="49" charset="0"/>
              </a:rPr>
              <a:t>()</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}).mount('#app-2')</a:t>
            </a:r>
            <a:endParaRPr lang="zh-CN" altLang="en-US" sz="14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a:t>
            </a:r>
            <a:endParaRPr kumimoji="1" lang="zh-CN" altLang="en-US" sz="1350" dirty="0"/>
          </a:p>
        </p:txBody>
      </p:sp>
    </p:spTree>
    <p:extLst>
      <p:ext uri="{BB962C8B-B14F-4D97-AF65-F5344CB8AC3E}">
        <p14:creationId xmlns:p14="http://schemas.microsoft.com/office/powerpoint/2010/main" val="287524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lnSpcReduction="10000"/>
          </a:bodyPr>
          <a:lstStyle/>
          <a:p>
            <a:r>
              <a:rPr kumimoji="1" lang="en-US" altLang="zh-CN" dirty="0"/>
              <a:t>Mapping</a:t>
            </a:r>
            <a:r>
              <a:rPr kumimoji="1" lang="zh-CN" altLang="en-US" dirty="0"/>
              <a:t> </a:t>
            </a:r>
            <a:r>
              <a:rPr kumimoji="1" lang="en-US" altLang="zh-CN" dirty="0"/>
              <a:t>an</a:t>
            </a:r>
            <a:r>
              <a:rPr kumimoji="1" lang="zh-CN" altLang="en-US" dirty="0"/>
              <a:t> </a:t>
            </a:r>
            <a:r>
              <a:rPr kumimoji="1" lang="en-US" altLang="zh-CN" dirty="0"/>
              <a:t>Array</a:t>
            </a:r>
            <a:r>
              <a:rPr kumimoji="1" lang="zh-CN" altLang="en-US" dirty="0"/>
              <a:t> </a:t>
            </a:r>
            <a:r>
              <a:rPr kumimoji="1" lang="en-US" altLang="zh-CN" dirty="0"/>
              <a:t>to</a:t>
            </a:r>
            <a:r>
              <a:rPr kumimoji="1" lang="zh-CN" altLang="en-US" dirty="0"/>
              <a:t> </a:t>
            </a:r>
            <a:r>
              <a:rPr kumimoji="1" lang="en-US" altLang="zh-CN" dirty="0"/>
              <a:t>Elements</a:t>
            </a:r>
            <a:r>
              <a:rPr kumimoji="1" lang="zh-CN" altLang="en-US" dirty="0"/>
              <a:t> </a:t>
            </a:r>
            <a:r>
              <a:rPr kumimoji="1" lang="en-US" altLang="zh-CN" dirty="0"/>
              <a:t>with</a:t>
            </a:r>
            <a:r>
              <a:rPr kumimoji="1" lang="zh-CN" altLang="en-US" dirty="0"/>
              <a:t> </a:t>
            </a:r>
            <a:r>
              <a:rPr kumimoji="1" lang="en-US" altLang="zh-CN" dirty="0"/>
              <a:t>v-for</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 id=</a:t>
            </a:r>
            <a:r>
              <a:rPr lang="en" altLang="zh-CN" sz="1350" dirty="0">
                <a:solidFill>
                  <a:schemeClr val="accent3"/>
                </a:solidFill>
                <a:latin typeface="Consolas" panose="020B0609020204030204" pitchFamily="49" charset="0"/>
                <a:cs typeface="Consolas" panose="020B0609020204030204" pitchFamily="49" charset="0"/>
              </a:rPr>
              <a:t>"example-1"</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 v-for=</a:t>
            </a:r>
            <a:r>
              <a:rPr lang="en" altLang="zh-CN" sz="1350" dirty="0">
                <a:solidFill>
                  <a:schemeClr val="accent3"/>
                </a:solidFill>
                <a:latin typeface="Consolas" panose="020B0609020204030204" pitchFamily="49" charset="0"/>
                <a:cs typeface="Consolas" panose="020B0609020204030204" pitchFamily="49" charset="0"/>
              </a:rPr>
              <a:t>"item in items"</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parentMessage</a:t>
            </a:r>
            <a:r>
              <a:rPr lang="en" altLang="zh-CN" sz="1350" dirty="0">
                <a:solidFill>
                  <a:schemeClr val="tx2"/>
                </a:solidFill>
                <a:latin typeface="Consolas" panose="020B0609020204030204" pitchFamily="49" charset="0"/>
                <a:cs typeface="Consolas" panose="020B0609020204030204" pitchFamily="49" charset="0"/>
              </a:rPr>
              <a:t> }} - {{ index }} - {{ </a:t>
            </a:r>
            <a:r>
              <a:rPr lang="en" altLang="zh-CN" sz="1350" dirty="0" err="1">
                <a:solidFill>
                  <a:schemeClr val="tx2"/>
                </a:solidFill>
                <a:latin typeface="Consolas" panose="020B0609020204030204" pitchFamily="49" charset="0"/>
                <a:cs typeface="Consolas" panose="020B0609020204030204" pitchFamily="49" charset="0"/>
              </a:rPr>
              <a:t>item.message</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12738"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parentMessage</a:t>
            </a:r>
            <a:r>
              <a:rPr lang="en-US" altLang="zh-CN" sz="1300" dirty="0">
                <a:solidFill>
                  <a:schemeClr val="tx2"/>
                </a:solidFill>
                <a:latin typeface="Consolas" panose="020B0609020204030204" pitchFamily="49" charset="0"/>
                <a:cs typeface="Consolas" panose="020B0609020204030204" pitchFamily="49" charset="0"/>
              </a:rPr>
              <a:t>: 'Parent',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items: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message: 'Foo'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message: 'Bar'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}).mount('#example-1')</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
        <p:nvSpPr>
          <p:cNvPr id="5" name="文本框 4">
            <a:extLst>
              <a:ext uri="{FF2B5EF4-FFF2-40B4-BE49-F238E27FC236}">
                <a16:creationId xmlns:a16="http://schemas.microsoft.com/office/drawing/2014/main" id="{452DCDE1-EFBD-E94E-ADB0-B30EE9BFC77A}"/>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16</a:t>
            </a:r>
            <a:endParaRPr kumimoji="1" lang="zh-CN" altLang="en-US" sz="1350" dirty="0"/>
          </a:p>
        </p:txBody>
      </p:sp>
    </p:spTree>
    <p:extLst>
      <p:ext uri="{BB962C8B-B14F-4D97-AF65-F5344CB8AC3E}">
        <p14:creationId xmlns:p14="http://schemas.microsoft.com/office/powerpoint/2010/main" val="2678114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Rendering</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lnSpcReduction="10000"/>
          </a:bodyPr>
          <a:lstStyle/>
          <a:p>
            <a:r>
              <a:rPr kumimoji="1" lang="en-US" altLang="zh-CN" dirty="0"/>
              <a:t>v-for</a:t>
            </a:r>
            <a:r>
              <a:rPr kumimoji="1" lang="zh-CN" altLang="en-US" dirty="0"/>
              <a:t> </a:t>
            </a:r>
            <a:r>
              <a:rPr kumimoji="1" lang="en-US" altLang="zh-CN" dirty="0"/>
              <a:t>with</a:t>
            </a:r>
            <a:r>
              <a:rPr kumimoji="1" lang="zh-CN" altLang="en-US" dirty="0"/>
              <a:t> </a:t>
            </a:r>
            <a:r>
              <a:rPr kumimoji="1" lang="en-US" altLang="zh-CN" dirty="0"/>
              <a:t>an</a:t>
            </a:r>
            <a:r>
              <a:rPr kumimoji="1" lang="zh-CN" altLang="en-US" dirty="0"/>
              <a:t> </a:t>
            </a:r>
            <a:r>
              <a:rPr kumimoji="1" lang="en-US" altLang="zh-CN" dirty="0"/>
              <a:t>Object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 id=</a:t>
            </a:r>
            <a:r>
              <a:rPr lang="en" altLang="zh-CN" sz="1350" dirty="0">
                <a:solidFill>
                  <a:schemeClr val="accent3"/>
                </a:solidFill>
                <a:latin typeface="Consolas" panose="020B0609020204030204" pitchFamily="49" charset="0"/>
                <a:cs typeface="Consolas" panose="020B0609020204030204" pitchFamily="49" charset="0"/>
              </a:rPr>
              <a:t>"example"</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 v-for=</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"(value, name, index) in object"</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index }} . {{ name }} : {{ value }}</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12738"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object: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title: 'How to do lists in Vue',</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author: 'Jane Doe',</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publishedAt</a:t>
            </a:r>
            <a:r>
              <a:rPr lang="en-US" altLang="zh-CN" sz="1300" dirty="0">
                <a:solidFill>
                  <a:schemeClr val="tx2"/>
                </a:solidFill>
                <a:latin typeface="Consolas" panose="020B0609020204030204" pitchFamily="49" charset="0"/>
                <a:cs typeface="Consolas" panose="020B0609020204030204" pitchFamily="49" charset="0"/>
              </a:rPr>
              <a:t>: '2016-04-10'</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}).mount('#v-for-object')</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
        <p:nvSpPr>
          <p:cNvPr id="5" name="文本框 4">
            <a:extLst>
              <a:ext uri="{FF2B5EF4-FFF2-40B4-BE49-F238E27FC236}">
                <a16:creationId xmlns:a16="http://schemas.microsoft.com/office/drawing/2014/main" id="{452DCDE1-EFBD-E94E-ADB0-B30EE9BFC77A}"/>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17</a:t>
            </a:r>
            <a:endParaRPr kumimoji="1" lang="zh-CN" altLang="en-US" sz="1350" dirty="0"/>
          </a:p>
        </p:txBody>
      </p:sp>
    </p:spTree>
    <p:extLst>
      <p:ext uri="{BB962C8B-B14F-4D97-AF65-F5344CB8AC3E}">
        <p14:creationId xmlns:p14="http://schemas.microsoft.com/office/powerpoint/2010/main" val="587101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Mutation</a:t>
            </a:r>
            <a:r>
              <a:rPr kumimoji="1" lang="zh-CN" altLang="en-US" dirty="0"/>
              <a:t> </a:t>
            </a:r>
            <a:r>
              <a:rPr kumimoji="1" lang="en-US" altLang="zh-CN" dirty="0"/>
              <a:t>Methods</a:t>
            </a:r>
          </a:p>
          <a:p>
            <a:pPr lvl="1"/>
            <a:r>
              <a:rPr lang="en" altLang="zh-CN" dirty="0"/>
              <a:t>Vue wraps an observed array’s mutation methods so they will also trigger view updates. The wrapped methods are:</a:t>
            </a:r>
          </a:p>
          <a:p>
            <a:pPr lvl="1"/>
            <a:r>
              <a:rPr lang="en" altLang="zh-CN" dirty="0">
                <a:solidFill>
                  <a:schemeClr val="tx2"/>
                </a:solidFill>
                <a:latin typeface="Consolas" panose="020B0609020204030204" pitchFamily="49" charset="0"/>
                <a:cs typeface="Consolas" panose="020B0609020204030204" pitchFamily="49" charset="0"/>
              </a:rPr>
              <a:t>push()</a:t>
            </a:r>
          </a:p>
          <a:p>
            <a:pPr lvl="1"/>
            <a:r>
              <a:rPr lang="en" altLang="zh-CN" dirty="0">
                <a:solidFill>
                  <a:schemeClr val="tx2"/>
                </a:solidFill>
                <a:latin typeface="Consolas" panose="020B0609020204030204" pitchFamily="49" charset="0"/>
                <a:cs typeface="Consolas" panose="020B0609020204030204" pitchFamily="49" charset="0"/>
              </a:rPr>
              <a:t>pop()</a:t>
            </a:r>
          </a:p>
          <a:p>
            <a:pPr lvl="1"/>
            <a:r>
              <a:rPr lang="en" altLang="zh-CN" dirty="0">
                <a:solidFill>
                  <a:schemeClr val="tx2"/>
                </a:solidFill>
                <a:latin typeface="Consolas" panose="020B0609020204030204" pitchFamily="49" charset="0"/>
                <a:cs typeface="Consolas" panose="020B0609020204030204" pitchFamily="49" charset="0"/>
              </a:rPr>
              <a:t>shift()</a:t>
            </a:r>
          </a:p>
          <a:p>
            <a:pPr lvl="1"/>
            <a:r>
              <a:rPr lang="en" altLang="zh-CN" dirty="0">
                <a:solidFill>
                  <a:schemeClr val="tx2"/>
                </a:solidFill>
                <a:latin typeface="Consolas" panose="020B0609020204030204" pitchFamily="49" charset="0"/>
                <a:cs typeface="Consolas" panose="020B0609020204030204" pitchFamily="49" charset="0"/>
              </a:rPr>
              <a:t>unshift()</a:t>
            </a:r>
          </a:p>
          <a:p>
            <a:pPr lvl="1"/>
            <a:r>
              <a:rPr lang="en" altLang="zh-CN" dirty="0">
                <a:solidFill>
                  <a:schemeClr val="tx2"/>
                </a:solidFill>
                <a:latin typeface="Consolas" panose="020B0609020204030204" pitchFamily="49" charset="0"/>
                <a:cs typeface="Consolas" panose="020B0609020204030204" pitchFamily="49" charset="0"/>
              </a:rPr>
              <a:t>splice()</a:t>
            </a:r>
          </a:p>
          <a:p>
            <a:pPr lvl="1"/>
            <a:r>
              <a:rPr lang="en" altLang="zh-CN" dirty="0">
                <a:solidFill>
                  <a:schemeClr val="tx2"/>
                </a:solidFill>
                <a:latin typeface="Consolas" panose="020B0609020204030204" pitchFamily="49" charset="0"/>
                <a:cs typeface="Consolas" panose="020B0609020204030204" pitchFamily="49" charset="0"/>
              </a:rPr>
              <a:t>sort()</a:t>
            </a:r>
          </a:p>
          <a:p>
            <a:pPr lvl="1"/>
            <a:r>
              <a:rPr lang="en" altLang="zh-CN" dirty="0">
                <a:solidFill>
                  <a:schemeClr val="tx2"/>
                </a:solidFill>
                <a:latin typeface="Consolas" panose="020B0609020204030204" pitchFamily="49" charset="0"/>
                <a:cs typeface="Consolas" panose="020B0609020204030204" pitchFamily="49" charset="0"/>
              </a:rPr>
              <a:t>reverse()</a:t>
            </a:r>
          </a:p>
          <a:p>
            <a:pPr lvl="1"/>
            <a:endParaRPr lang="en" altLang="zh-CN" dirty="0">
              <a:solidFill>
                <a:schemeClr val="tx2"/>
              </a:solidFill>
            </a:endParaRPr>
          </a:p>
          <a:p>
            <a:pPr lvl="1"/>
            <a:r>
              <a:rPr lang="en-US" altLang="zh-CN" dirty="0"/>
              <a:t>Demo</a:t>
            </a:r>
            <a:r>
              <a:rPr lang="zh-CN" altLang="en-US" dirty="0"/>
              <a:t> </a:t>
            </a:r>
            <a:r>
              <a:rPr lang="en-US" altLang="zh-CN" dirty="0"/>
              <a:t>4:</a:t>
            </a:r>
            <a:r>
              <a:rPr lang="zh-CN" altLang="en-US" dirty="0"/>
              <a:t>  </a:t>
            </a:r>
            <a:r>
              <a:rPr lang="en" altLang="zh-CN" dirty="0">
                <a:solidFill>
                  <a:schemeClr val="tx2"/>
                </a:solidFill>
                <a:latin typeface="Consolas" panose="020B0609020204030204" pitchFamily="49" charset="0"/>
                <a:cs typeface="Consolas" panose="020B0609020204030204" pitchFamily="49" charset="0"/>
              </a:rPr>
              <a:t>app4.todos.push({text: 'Learn React'})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911170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Replacing</a:t>
            </a:r>
            <a:r>
              <a:rPr kumimoji="1" lang="zh-CN" altLang="en-US" dirty="0"/>
              <a:t> </a:t>
            </a:r>
            <a:r>
              <a:rPr kumimoji="1" lang="en-US" altLang="zh-CN" dirty="0"/>
              <a:t>an</a:t>
            </a:r>
            <a:r>
              <a:rPr kumimoji="1" lang="zh-CN" altLang="en-US" dirty="0"/>
              <a:t> </a:t>
            </a:r>
            <a:r>
              <a:rPr kumimoji="1" lang="en-US" altLang="zh-CN" dirty="0"/>
              <a:t>Array</a:t>
            </a:r>
          </a:p>
          <a:p>
            <a:endParaRPr kumimoji="1" lang="en-US" altLang="zh-CN" dirty="0"/>
          </a:p>
          <a:p>
            <a:pPr marL="342900" lvl="1" indent="0">
              <a:buNone/>
            </a:pPr>
            <a:r>
              <a:rPr lang="en" altLang="zh-CN" dirty="0">
                <a:solidFill>
                  <a:schemeClr val="tx2"/>
                </a:solidFill>
                <a:latin typeface="Consolas" panose="020B0609020204030204" pitchFamily="49" charset="0"/>
                <a:cs typeface="Consolas" panose="020B0609020204030204" pitchFamily="49" charset="0"/>
              </a:rPr>
              <a:t>example1.items = example1.items.filter(function (item)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return </a:t>
            </a:r>
            <a:r>
              <a:rPr lang="en" altLang="zh-CN" dirty="0" err="1">
                <a:solidFill>
                  <a:schemeClr val="tx2"/>
                </a:solidFill>
                <a:latin typeface="Consolas" panose="020B0609020204030204" pitchFamily="49" charset="0"/>
                <a:cs typeface="Consolas" panose="020B0609020204030204" pitchFamily="49" charset="0"/>
              </a:rPr>
              <a:t>item.message.match</a:t>
            </a:r>
            <a:r>
              <a:rPr lang="en" altLang="zh-CN" dirty="0">
                <a:solidFill>
                  <a:schemeClr val="tx2"/>
                </a:solidFill>
                <a:latin typeface="Consolas" panose="020B0609020204030204" pitchFamily="49" charset="0"/>
                <a:cs typeface="Consolas" panose="020B0609020204030204" pitchFamily="49" charset="0"/>
              </a:rPr>
              <a:t>(/Foo/)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a:t>
            </a:r>
          </a:p>
          <a:p>
            <a:pPr marL="342900" lvl="1" indent="0">
              <a:buNone/>
            </a:pPr>
            <a:endParaRPr lang="en" altLang="zh-CN" dirty="0">
              <a:solidFill>
                <a:schemeClr val="tx2"/>
              </a:solidFill>
              <a:latin typeface="Consolas" panose="020B0609020204030204" pitchFamily="49" charset="0"/>
              <a:cs typeface="Consolas" panose="020B0609020204030204" pitchFamily="49" charset="0"/>
            </a:endParaRPr>
          </a:p>
          <a:p>
            <a:pPr lvl="1"/>
            <a:r>
              <a:rPr lang="en-US" altLang="zh-CN" dirty="0"/>
              <a:t>Demo</a:t>
            </a:r>
            <a:r>
              <a:rPr lang="zh-CN" altLang="en-US" dirty="0"/>
              <a:t> </a:t>
            </a:r>
            <a:r>
              <a:rPr lang="en-US" altLang="zh-CN" dirty="0"/>
              <a:t>4</a:t>
            </a:r>
            <a:r>
              <a:rPr lang="en-US" altLang="zh-CN" dirty="0">
                <a:solidFill>
                  <a:schemeClr val="tx2"/>
                </a:solidFill>
                <a:latin typeface="Consolas" panose="020B0609020204030204" pitchFamily="49" charset="0"/>
                <a:cs typeface="Consolas" panose="020B0609020204030204" pitchFamily="49" charset="0"/>
              </a:rPr>
              <a:t>:</a:t>
            </a:r>
            <a:r>
              <a:rPr lang="zh-CN" altLang="en-US" dirty="0">
                <a:solidFill>
                  <a:schemeClr val="tx2"/>
                </a:solidFill>
                <a:latin typeface="Consolas" panose="020B0609020204030204" pitchFamily="49" charset="0"/>
                <a:cs typeface="Consolas" panose="020B0609020204030204" pitchFamily="49" charset="0"/>
              </a:rPr>
              <a:t>  </a:t>
            </a:r>
            <a:endParaRPr lang="en-US" altLang="zh-CN" dirty="0">
              <a:solidFill>
                <a:schemeClr val="tx2"/>
              </a:solidFill>
              <a:latin typeface="Consolas" panose="020B0609020204030204" pitchFamily="49" charset="0"/>
              <a:cs typeface="Consolas" panose="020B0609020204030204" pitchFamily="49" charset="0"/>
            </a:endParaRP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app4.todos = app4.todos.filter(function (item)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return </a:t>
            </a:r>
            <a:r>
              <a:rPr lang="en" altLang="zh-CN" dirty="0" err="1">
                <a:solidFill>
                  <a:schemeClr val="tx2"/>
                </a:solidFill>
                <a:latin typeface="Consolas" panose="020B0609020204030204" pitchFamily="49" charset="0"/>
                <a:cs typeface="Consolas" panose="020B0609020204030204" pitchFamily="49" charset="0"/>
              </a:rPr>
              <a:t>item.text.match</a:t>
            </a:r>
            <a:r>
              <a:rPr lang="en" altLang="zh-CN" dirty="0">
                <a:solidFill>
                  <a:schemeClr val="tx2"/>
                </a:solidFill>
                <a:latin typeface="Consolas" panose="020B0609020204030204" pitchFamily="49" charset="0"/>
                <a:cs typeface="Consolas" panose="020B0609020204030204" pitchFamily="49" charset="0"/>
              </a:rPr>
              <a:t>('Learn Vue')</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4169086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Caveats</a:t>
            </a:r>
          </a:p>
          <a:p>
            <a:pPr lvl="1"/>
            <a:r>
              <a:rPr lang="en" altLang="zh-CN" dirty="0"/>
              <a:t>Due to limitations in JavaScript, Vue </a:t>
            </a:r>
            <a:r>
              <a:rPr lang="en" altLang="zh-CN" b="1" dirty="0">
                <a:solidFill>
                  <a:srgbClr val="FF0000"/>
                </a:solidFill>
              </a:rPr>
              <a:t>cannot</a:t>
            </a:r>
            <a:r>
              <a:rPr lang="en" altLang="zh-CN" dirty="0"/>
              <a:t> detect the following changes to an array:</a:t>
            </a:r>
          </a:p>
          <a:p>
            <a:pPr lvl="1"/>
            <a:r>
              <a:rPr lang="en" altLang="zh-CN" dirty="0"/>
              <a:t>When you directly set an item with the index, e.g.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vm.items</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indexOfItem</a:t>
            </a:r>
            <a:r>
              <a:rPr lang="en" altLang="zh-CN" dirty="0">
                <a:solidFill>
                  <a:schemeClr val="tx2"/>
                </a:solidFill>
                <a:latin typeface="Consolas" panose="020B0609020204030204" pitchFamily="49" charset="0"/>
                <a:cs typeface="Consolas" panose="020B0609020204030204" pitchFamily="49" charset="0"/>
              </a:rPr>
              <a:t>] = </a:t>
            </a:r>
            <a:r>
              <a:rPr lang="en" altLang="zh-CN" dirty="0" err="1">
                <a:solidFill>
                  <a:schemeClr val="tx2"/>
                </a:solidFill>
                <a:latin typeface="Consolas" panose="020B0609020204030204" pitchFamily="49" charset="0"/>
                <a:cs typeface="Consolas" panose="020B0609020204030204" pitchFamily="49" charset="0"/>
              </a:rPr>
              <a:t>newValue</a:t>
            </a:r>
            <a:endParaRPr lang="en" altLang="zh-CN" dirty="0">
              <a:solidFill>
                <a:schemeClr val="tx2"/>
              </a:solidFill>
              <a:latin typeface="Consolas" panose="020B0609020204030204" pitchFamily="49" charset="0"/>
              <a:cs typeface="Consolas" panose="020B0609020204030204" pitchFamily="49" charset="0"/>
            </a:endParaRPr>
          </a:p>
          <a:p>
            <a:pPr lvl="1"/>
            <a:r>
              <a:rPr lang="en" altLang="zh-CN" dirty="0"/>
              <a:t>When you modify the length of the array, e.g.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vm.items.length</a:t>
            </a:r>
            <a:r>
              <a:rPr lang="en" altLang="zh-CN" dirty="0">
                <a:solidFill>
                  <a:schemeClr val="tx2"/>
                </a:solidFill>
                <a:latin typeface="Consolas" panose="020B0609020204030204" pitchFamily="49" charset="0"/>
                <a:cs typeface="Consolas" panose="020B0609020204030204" pitchFamily="49" charset="0"/>
              </a:rPr>
              <a:t> = </a:t>
            </a:r>
            <a:r>
              <a:rPr lang="en" altLang="zh-CN" dirty="0" err="1">
                <a:solidFill>
                  <a:schemeClr val="tx2"/>
                </a:solidFill>
                <a:latin typeface="Consolas" panose="020B0609020204030204" pitchFamily="49" charset="0"/>
                <a:cs typeface="Consolas" panose="020B0609020204030204" pitchFamily="49" charset="0"/>
              </a:rPr>
              <a:t>newLength</a:t>
            </a:r>
            <a:endParaRPr lang="en" altLang="zh-CN" dirty="0">
              <a:solidFill>
                <a:schemeClr val="tx2"/>
              </a:solidFill>
              <a:latin typeface="Consolas" panose="020B0609020204030204" pitchFamily="49" charset="0"/>
              <a:cs typeface="Consolas" panose="020B0609020204030204" pitchFamily="49" charset="0"/>
            </a:endParaRPr>
          </a:p>
          <a:p>
            <a:pPr marL="342900" lvl="1" indent="0">
              <a:buNone/>
            </a:pPr>
            <a:endParaRPr lang="en" altLang="zh-CN" dirty="0">
              <a:solidFill>
                <a:schemeClr val="tx2"/>
              </a:solidFill>
              <a:latin typeface="Consolas" panose="020B0609020204030204" pitchFamily="49" charset="0"/>
              <a:cs typeface="Consolas" panose="020B0609020204030204" pitchFamily="49" charset="0"/>
            </a:endParaRPr>
          </a:p>
          <a:p>
            <a:pPr marL="342900" lvl="1" indent="0">
              <a:buNone/>
            </a:pPr>
            <a:r>
              <a:rPr lang="en" altLang="zh-CN" dirty="0">
                <a:solidFill>
                  <a:schemeClr val="tx2"/>
                </a:solidFill>
                <a:latin typeface="Consolas" panose="020B0609020204030204" pitchFamily="49" charset="0"/>
                <a:cs typeface="Consolas" panose="020B0609020204030204" pitchFamily="49" charset="0"/>
              </a:rPr>
              <a:t>var </a:t>
            </a: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 = new Vue({</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data: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items: ['a', 'b', 'c'] }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a:t>
            </a:r>
            <a:r>
              <a:rPr lang="en" altLang="zh-CN" dirty="0">
                <a:solidFill>
                  <a:schemeClr val="tx2"/>
                </a:solidFill>
                <a:latin typeface="Consolas" panose="020B0609020204030204" pitchFamily="49" charset="0"/>
                <a:cs typeface="Consolas" panose="020B0609020204030204" pitchFamily="49" charset="0"/>
              </a:rPr>
              <a:t>[1] = 'x' </a:t>
            </a:r>
            <a:r>
              <a:rPr lang="en" altLang="zh-CN" dirty="0">
                <a:solidFill>
                  <a:schemeClr val="accent3"/>
                </a:solidFill>
                <a:latin typeface="Consolas" panose="020B0609020204030204" pitchFamily="49" charset="0"/>
                <a:cs typeface="Consolas" panose="020B0609020204030204" pitchFamily="49" charset="0"/>
              </a:rPr>
              <a:t>// is </a:t>
            </a:r>
            <a:r>
              <a:rPr lang="en" altLang="zh-CN" dirty="0">
                <a:solidFill>
                  <a:srgbClr val="FF0000"/>
                </a:solidFill>
                <a:latin typeface="Consolas" panose="020B0609020204030204" pitchFamily="49" charset="0"/>
                <a:cs typeface="Consolas" panose="020B0609020204030204" pitchFamily="49" charset="0"/>
              </a:rPr>
              <a:t>NOT</a:t>
            </a:r>
            <a:r>
              <a:rPr lang="en" altLang="zh-CN" dirty="0">
                <a:solidFill>
                  <a:schemeClr val="accent3"/>
                </a:solidFill>
                <a:latin typeface="Consolas" panose="020B0609020204030204" pitchFamily="49" charset="0"/>
                <a:cs typeface="Consolas" panose="020B0609020204030204" pitchFamily="49" charset="0"/>
              </a:rPr>
              <a:t> reactive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vm.items.length</a:t>
            </a:r>
            <a:r>
              <a:rPr lang="en" altLang="zh-CN" dirty="0">
                <a:solidFill>
                  <a:schemeClr val="tx2"/>
                </a:solidFill>
                <a:latin typeface="Consolas" panose="020B0609020204030204" pitchFamily="49" charset="0"/>
                <a:cs typeface="Consolas" panose="020B0609020204030204" pitchFamily="49" charset="0"/>
              </a:rPr>
              <a:t> = 2 </a:t>
            </a:r>
            <a:r>
              <a:rPr lang="en" altLang="zh-CN" dirty="0">
                <a:solidFill>
                  <a:schemeClr val="accent3"/>
                </a:solidFill>
                <a:latin typeface="Consolas" panose="020B0609020204030204" pitchFamily="49" charset="0"/>
                <a:cs typeface="Consolas" panose="020B0609020204030204" pitchFamily="49" charset="0"/>
              </a:rPr>
              <a:t>// is </a:t>
            </a:r>
            <a:r>
              <a:rPr lang="en" altLang="zh-CN" dirty="0">
                <a:solidFill>
                  <a:srgbClr val="FF0000"/>
                </a:solidFill>
                <a:latin typeface="Consolas" panose="020B0609020204030204" pitchFamily="49" charset="0"/>
                <a:cs typeface="Consolas" panose="020B0609020204030204" pitchFamily="49" charset="0"/>
              </a:rPr>
              <a:t>NOT</a:t>
            </a:r>
            <a:r>
              <a:rPr lang="en" altLang="zh-CN" dirty="0">
                <a:solidFill>
                  <a:schemeClr val="accent3"/>
                </a:solidFill>
                <a:latin typeface="Consolas" panose="020B0609020204030204" pitchFamily="49" charset="0"/>
                <a:cs typeface="Consolas" panose="020B0609020204030204" pitchFamily="49" charset="0"/>
              </a:rPr>
              <a:t> reactive</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10873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Caveats</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var </a:t>
            </a: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 = new Vue({</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data: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items: ['a', 'b', 'c'] }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a:t>
            </a:r>
            <a:r>
              <a:rPr lang="en" altLang="zh-CN" dirty="0">
                <a:solidFill>
                  <a:schemeClr val="tx2"/>
                </a:solidFill>
                <a:latin typeface="Consolas" panose="020B0609020204030204" pitchFamily="49" charset="0"/>
                <a:cs typeface="Consolas" panose="020B0609020204030204" pitchFamily="49" charset="0"/>
              </a:rPr>
              <a:t>[1] = 'x' </a:t>
            </a:r>
            <a:r>
              <a:rPr lang="en" altLang="zh-CN" dirty="0">
                <a:solidFill>
                  <a:schemeClr val="accent3"/>
                </a:solidFill>
                <a:latin typeface="Consolas" panose="020B0609020204030204" pitchFamily="49" charset="0"/>
                <a:cs typeface="Consolas" panose="020B0609020204030204" pitchFamily="49" charset="0"/>
              </a:rPr>
              <a:t>// is </a:t>
            </a:r>
            <a:r>
              <a:rPr lang="en" altLang="zh-CN" dirty="0">
                <a:solidFill>
                  <a:srgbClr val="FF0000"/>
                </a:solidFill>
                <a:latin typeface="Consolas" panose="020B0609020204030204" pitchFamily="49" charset="0"/>
                <a:cs typeface="Consolas" panose="020B0609020204030204" pitchFamily="49" charset="0"/>
              </a:rPr>
              <a:t>NOT</a:t>
            </a:r>
            <a:r>
              <a:rPr lang="en" altLang="zh-CN" dirty="0">
                <a:solidFill>
                  <a:schemeClr val="accent3"/>
                </a:solidFill>
                <a:latin typeface="Consolas" panose="020B0609020204030204" pitchFamily="49" charset="0"/>
                <a:cs typeface="Consolas" panose="020B0609020204030204" pitchFamily="49" charset="0"/>
              </a:rPr>
              <a:t> reactive </a:t>
            </a:r>
          </a:p>
          <a:p>
            <a:pPr marL="0" indent="0">
              <a:buNone/>
            </a:pPr>
            <a:r>
              <a:rPr kumimoji="1" lang="en-US" altLang="zh-CN" dirty="0">
                <a:highlight>
                  <a:srgbClr val="FFFF00"/>
                </a:highlight>
              </a:rPr>
              <a:t>=&gt;</a:t>
            </a:r>
            <a:endParaRPr kumimoji="1" lang="en" altLang="zh-CN" dirty="0">
              <a:highlight>
                <a:srgbClr val="FFFF00"/>
              </a:highlight>
            </a:endParaRPr>
          </a:p>
          <a:p>
            <a:pPr marL="342900" lvl="1" indent="0">
              <a:buNone/>
            </a:pPr>
            <a:r>
              <a:rPr lang="en" altLang="zh-CN" dirty="0">
                <a:solidFill>
                  <a:schemeClr val="accent3"/>
                </a:solidFill>
                <a:latin typeface="Consolas" panose="020B0609020204030204" pitchFamily="49" charset="0"/>
                <a:cs typeface="Consolas" panose="020B0609020204030204" pitchFamily="49" charset="0"/>
              </a:rPr>
              <a:t>// </a:t>
            </a:r>
            <a:r>
              <a:rPr lang="en" altLang="zh-CN" dirty="0" err="1">
                <a:solidFill>
                  <a:schemeClr val="accent3"/>
                </a:solidFill>
                <a:latin typeface="Consolas" panose="020B0609020204030204" pitchFamily="49" charset="0"/>
                <a:cs typeface="Consolas" panose="020B0609020204030204" pitchFamily="49" charset="0"/>
              </a:rPr>
              <a:t>Vue.set</a:t>
            </a:r>
            <a:r>
              <a:rPr lang="en" altLang="zh-CN" dirty="0">
                <a:solidFill>
                  <a:schemeClr val="accent3"/>
                </a:solidFill>
                <a:latin typeface="Consolas" panose="020B0609020204030204" pitchFamily="49" charset="0"/>
                <a:cs typeface="Consolas" panose="020B0609020204030204" pitchFamily="49" charset="0"/>
              </a:rPr>
              <a: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Vue.set</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vm.items</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indexOfItem</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newValue</a:t>
            </a:r>
            <a:r>
              <a:rPr lang="en" altLang="zh-CN" dirty="0">
                <a:solidFill>
                  <a:schemeClr val="tx2"/>
                </a:solidFill>
                <a:latin typeface="Consolas" panose="020B0609020204030204" pitchFamily="49" charset="0"/>
                <a:cs typeface="Consolas" panose="020B0609020204030204" pitchFamily="49" charset="0"/>
              </a:rPr>
              <a:t>)</a:t>
            </a:r>
          </a:p>
          <a:p>
            <a:pPr marL="342900" lvl="1" indent="0">
              <a:buNone/>
            </a:pPr>
            <a:r>
              <a:rPr lang="en" altLang="zh-CN" dirty="0">
                <a:solidFill>
                  <a:schemeClr val="accent3"/>
                </a:solidFill>
                <a:latin typeface="Consolas" panose="020B0609020204030204" pitchFamily="49" charset="0"/>
                <a:cs typeface="Consolas" panose="020B0609020204030204" pitchFamily="49" charset="0"/>
              </a:rPr>
              <a:t>// </a:t>
            </a:r>
            <a:r>
              <a:rPr lang="en" altLang="zh-CN" dirty="0" err="1">
                <a:solidFill>
                  <a:schemeClr val="accent3"/>
                </a:solidFill>
                <a:latin typeface="Consolas" panose="020B0609020204030204" pitchFamily="49" charset="0"/>
                <a:cs typeface="Consolas" panose="020B0609020204030204" pitchFamily="49" charset="0"/>
              </a:rPr>
              <a:t>Array.prototype.splice</a:t>
            </a:r>
            <a:r>
              <a:rPr lang="en" altLang="zh-CN" dirty="0">
                <a:solidFill>
                  <a:schemeClr val="accent3"/>
                </a:solidFill>
                <a:latin typeface="Consolas" panose="020B0609020204030204" pitchFamily="49" charset="0"/>
                <a:cs typeface="Consolas" panose="020B0609020204030204" pitchFamily="49" charset="0"/>
              </a:rPr>
              <a: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vm.items.splice</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indexOfItem</a:t>
            </a:r>
            <a:r>
              <a:rPr lang="en" altLang="zh-CN" dirty="0">
                <a:solidFill>
                  <a:schemeClr val="tx2"/>
                </a:solidFill>
                <a:latin typeface="Consolas" panose="020B0609020204030204" pitchFamily="49" charset="0"/>
                <a:cs typeface="Consolas" panose="020B0609020204030204" pitchFamily="49" charset="0"/>
              </a:rPr>
              <a:t>, 1, </a:t>
            </a:r>
            <a:r>
              <a:rPr lang="en" altLang="zh-CN" dirty="0" err="1">
                <a:solidFill>
                  <a:schemeClr val="tx2"/>
                </a:solidFill>
                <a:latin typeface="Consolas" panose="020B0609020204030204" pitchFamily="49" charset="0"/>
                <a:cs typeface="Consolas" panose="020B0609020204030204" pitchFamily="49" charset="0"/>
              </a:rPr>
              <a:t>newValue</a:t>
            </a:r>
            <a:r>
              <a:rPr lang="en" altLang="zh-CN" dirty="0">
                <a:solidFill>
                  <a:schemeClr val="tx2"/>
                </a:solidFill>
                <a:latin typeface="Consolas" panose="020B0609020204030204" pitchFamily="49" charset="0"/>
                <a:cs typeface="Consolas" panose="020B0609020204030204" pitchFamily="49" charset="0"/>
              </a:rPr>
              <a:t>)</a:t>
            </a:r>
          </a:p>
          <a:p>
            <a:pPr marL="342900" lvl="1" indent="0">
              <a:buNone/>
            </a:pPr>
            <a:r>
              <a:rPr lang="en" altLang="zh-CN" dirty="0">
                <a:solidFill>
                  <a:schemeClr val="accent3"/>
                </a:solidFill>
                <a:latin typeface="Consolas" panose="020B0609020204030204" pitchFamily="49" charset="0"/>
                <a:cs typeface="Consolas" panose="020B0609020204030204" pitchFamily="49" charset="0"/>
              </a:rPr>
              <a:t>// </a:t>
            </a:r>
            <a:r>
              <a:rPr lang="en-US" altLang="zh-CN" dirty="0">
                <a:solidFill>
                  <a:schemeClr val="accent3"/>
                </a:solidFill>
                <a:latin typeface="Consolas" panose="020B0609020204030204" pitchFamily="49" charset="0"/>
                <a:cs typeface="Consolas" panose="020B0609020204030204" pitchFamily="49" charset="0"/>
              </a:rPr>
              <a:t>instance</a:t>
            </a:r>
            <a:r>
              <a:rPr lang="en" altLang="zh-CN" dirty="0">
                <a:solidFill>
                  <a:schemeClr val="accent3"/>
                </a:solidFill>
                <a:latin typeface="Consolas" panose="020B0609020204030204" pitchFamily="49" charset="0"/>
                <a:cs typeface="Consolas" panose="020B0609020204030204" pitchFamily="49" charset="0"/>
              </a:rPr>
              <a:t>.set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.$set(</a:t>
            </a:r>
            <a:r>
              <a:rPr lang="en" altLang="zh-CN" dirty="0" err="1">
                <a:solidFill>
                  <a:schemeClr val="tx2"/>
                </a:solidFill>
                <a:latin typeface="Consolas" panose="020B0609020204030204" pitchFamily="49" charset="0"/>
                <a:cs typeface="Consolas" panose="020B0609020204030204" pitchFamily="49" charset="0"/>
              </a:rPr>
              <a:t>vm.items</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indexOfItem</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newValue</a:t>
            </a:r>
            <a:r>
              <a:rPr lang="en" altLang="zh-CN"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3192996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Caveats</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var </a:t>
            </a: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 = new Vue({</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data: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items: ['a', 'b', 'c'] }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vm.items.length</a:t>
            </a:r>
            <a:r>
              <a:rPr lang="en" altLang="zh-CN" dirty="0">
                <a:solidFill>
                  <a:schemeClr val="tx2"/>
                </a:solidFill>
                <a:latin typeface="Consolas" panose="020B0609020204030204" pitchFamily="49" charset="0"/>
                <a:cs typeface="Consolas" panose="020B0609020204030204" pitchFamily="49" charset="0"/>
              </a:rPr>
              <a:t> = 2 </a:t>
            </a:r>
            <a:r>
              <a:rPr lang="en" altLang="zh-CN" dirty="0">
                <a:solidFill>
                  <a:schemeClr val="accent3"/>
                </a:solidFill>
                <a:latin typeface="Consolas" panose="020B0609020204030204" pitchFamily="49" charset="0"/>
                <a:cs typeface="Consolas" panose="020B0609020204030204" pitchFamily="49" charset="0"/>
              </a:rPr>
              <a:t>// is </a:t>
            </a:r>
            <a:r>
              <a:rPr lang="en" altLang="zh-CN" dirty="0">
                <a:solidFill>
                  <a:srgbClr val="FF0000"/>
                </a:solidFill>
                <a:latin typeface="Consolas" panose="020B0609020204030204" pitchFamily="49" charset="0"/>
                <a:cs typeface="Consolas" panose="020B0609020204030204" pitchFamily="49" charset="0"/>
              </a:rPr>
              <a:t>NOT</a:t>
            </a:r>
            <a:r>
              <a:rPr lang="en" altLang="zh-CN" dirty="0">
                <a:solidFill>
                  <a:schemeClr val="accent3"/>
                </a:solidFill>
                <a:latin typeface="Consolas" panose="020B0609020204030204" pitchFamily="49" charset="0"/>
                <a:cs typeface="Consolas" panose="020B0609020204030204" pitchFamily="49" charset="0"/>
              </a:rPr>
              <a:t> reactive</a:t>
            </a:r>
          </a:p>
          <a:p>
            <a:pPr marL="342900" lvl="1" indent="0">
              <a:buNone/>
            </a:pPr>
            <a:endParaRPr lang="en" altLang="zh-CN" dirty="0">
              <a:solidFill>
                <a:schemeClr val="accent3"/>
              </a:solidFill>
              <a:latin typeface="Consolas" panose="020B0609020204030204" pitchFamily="49" charset="0"/>
              <a:cs typeface="Consolas" panose="020B0609020204030204" pitchFamily="49" charset="0"/>
            </a:endParaRPr>
          </a:p>
          <a:p>
            <a:pPr marL="0" indent="0">
              <a:buNone/>
            </a:pPr>
            <a:r>
              <a:rPr kumimoji="1" lang="en-US" altLang="zh-CN" dirty="0">
                <a:highlight>
                  <a:srgbClr val="FFFF00"/>
                </a:highlight>
              </a:rPr>
              <a:t>=&gt;</a:t>
            </a:r>
          </a:p>
          <a:p>
            <a:pPr marL="0" indent="0">
              <a:buNone/>
            </a:pPr>
            <a:endParaRPr kumimoji="1" lang="en" altLang="zh-CN" dirty="0">
              <a:highlight>
                <a:srgbClr val="FFFF00"/>
              </a:highlight>
            </a:endParaRP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vm.items.splice</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newLength</a:t>
            </a:r>
            <a:r>
              <a:rPr lang="en" altLang="zh-CN"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2043427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Object</a:t>
            </a:r>
            <a:r>
              <a:rPr kumimoji="1" lang="zh-CN" altLang="en-US" dirty="0"/>
              <a:t> </a:t>
            </a:r>
            <a:r>
              <a:rPr kumimoji="1" lang="en-US" altLang="zh-CN" dirty="0"/>
              <a:t>Change</a:t>
            </a:r>
            <a:r>
              <a:rPr kumimoji="1" lang="zh-CN" altLang="en-US" dirty="0"/>
              <a:t> </a:t>
            </a:r>
            <a:r>
              <a:rPr kumimoji="1" lang="en-US" altLang="zh-CN" dirty="0"/>
              <a:t>Detection</a:t>
            </a:r>
            <a:r>
              <a:rPr kumimoji="1" lang="zh-CN" altLang="en-US" dirty="0"/>
              <a:t> </a:t>
            </a:r>
            <a:r>
              <a:rPr kumimoji="1" lang="en-US" altLang="zh-CN" dirty="0"/>
              <a:t>Caveats</a:t>
            </a:r>
          </a:p>
          <a:p>
            <a:pPr lvl="1"/>
            <a:r>
              <a:rPr lang="en" altLang="zh-CN" dirty="0"/>
              <a:t>Vue cannot detect property addition or deletion.</a:t>
            </a:r>
            <a:endParaRPr lang="en" altLang="zh-CN" dirty="0">
              <a:solidFill>
                <a:schemeClr val="tx2"/>
              </a:solidFill>
              <a:latin typeface="Consolas" panose="020B0609020204030204" pitchFamily="49" charset="0"/>
              <a:cs typeface="Consolas" panose="020B0609020204030204" pitchFamily="49" charset="0"/>
            </a:endParaRPr>
          </a:p>
          <a:p>
            <a:pPr marL="342900" lvl="1" indent="0">
              <a:buNone/>
            </a:pPr>
            <a:r>
              <a:rPr lang="en" altLang="zh-CN" dirty="0">
                <a:solidFill>
                  <a:schemeClr val="tx2"/>
                </a:solidFill>
                <a:latin typeface="Consolas" panose="020B0609020204030204" pitchFamily="49" charset="0"/>
                <a:cs typeface="Consolas" panose="020B0609020204030204" pitchFamily="49" charset="0"/>
              </a:rPr>
              <a:t>var </a:t>
            </a: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 = new Vue({</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data: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a: 1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t>
            </a:r>
            <a:r>
              <a:rPr lang="en" altLang="zh-CN" dirty="0">
                <a:solidFill>
                  <a:schemeClr val="accent3"/>
                </a:solidFill>
                <a:latin typeface="Consolas" panose="020B0609020204030204" pitchFamily="49" charset="0"/>
                <a:cs typeface="Consolas" panose="020B0609020204030204" pitchFamily="49" charset="0"/>
              </a:rPr>
              <a:t>// `</a:t>
            </a:r>
            <a:r>
              <a:rPr lang="en" altLang="zh-CN" dirty="0" err="1">
                <a:solidFill>
                  <a:schemeClr val="accent3"/>
                </a:solidFill>
                <a:latin typeface="Consolas" panose="020B0609020204030204" pitchFamily="49" charset="0"/>
                <a:cs typeface="Consolas" panose="020B0609020204030204" pitchFamily="49" charset="0"/>
              </a:rPr>
              <a:t>vm.a</a:t>
            </a:r>
            <a:r>
              <a:rPr lang="en" altLang="zh-CN" dirty="0">
                <a:solidFill>
                  <a:schemeClr val="accent3"/>
                </a:solidFill>
                <a:latin typeface="Consolas" panose="020B0609020204030204" pitchFamily="49" charset="0"/>
                <a:cs typeface="Consolas" panose="020B0609020204030204" pitchFamily="49" charset="0"/>
              </a:rPr>
              <a:t>` is now reactive </a:t>
            </a:r>
          </a:p>
          <a:p>
            <a:pPr marL="342900" lvl="1" indent="0">
              <a:buNone/>
            </a:pPr>
            <a:endParaRPr lang="en" altLang="zh-CN" dirty="0">
              <a:solidFill>
                <a:schemeClr val="tx2"/>
              </a:solidFill>
              <a:latin typeface="Consolas" panose="020B0609020204030204" pitchFamily="49" charset="0"/>
              <a:cs typeface="Consolas" panose="020B0609020204030204" pitchFamily="49" charset="0"/>
            </a:endParaRPr>
          </a:p>
          <a:p>
            <a:pPr marL="342900" lvl="1" indent="0">
              <a:buNone/>
            </a:pPr>
            <a:r>
              <a:rPr lang="en" altLang="zh-CN" dirty="0" err="1">
                <a:solidFill>
                  <a:schemeClr val="tx2"/>
                </a:solidFill>
                <a:latin typeface="Consolas" panose="020B0609020204030204" pitchFamily="49" charset="0"/>
                <a:cs typeface="Consolas" panose="020B0609020204030204" pitchFamily="49" charset="0"/>
              </a:rPr>
              <a:t>vm.b</a:t>
            </a:r>
            <a:r>
              <a:rPr lang="en" altLang="zh-CN" dirty="0">
                <a:solidFill>
                  <a:schemeClr val="tx2"/>
                </a:solidFill>
                <a:latin typeface="Consolas" panose="020B0609020204030204" pitchFamily="49" charset="0"/>
                <a:cs typeface="Consolas" panose="020B0609020204030204" pitchFamily="49" charset="0"/>
              </a:rPr>
              <a:t> = 2 </a:t>
            </a:r>
            <a:r>
              <a:rPr lang="en" altLang="zh-CN" dirty="0">
                <a:solidFill>
                  <a:schemeClr val="accent3"/>
                </a:solidFill>
                <a:latin typeface="Consolas" panose="020B0609020204030204" pitchFamily="49" charset="0"/>
                <a:cs typeface="Consolas" panose="020B0609020204030204" pitchFamily="49" charset="0"/>
              </a:rPr>
              <a:t>// `</a:t>
            </a:r>
            <a:r>
              <a:rPr lang="en" altLang="zh-CN" dirty="0" err="1">
                <a:solidFill>
                  <a:schemeClr val="accent3"/>
                </a:solidFill>
                <a:latin typeface="Consolas" panose="020B0609020204030204" pitchFamily="49" charset="0"/>
                <a:cs typeface="Consolas" panose="020B0609020204030204" pitchFamily="49" charset="0"/>
              </a:rPr>
              <a:t>vm.b</a:t>
            </a:r>
            <a:r>
              <a:rPr lang="en" altLang="zh-CN" dirty="0">
                <a:solidFill>
                  <a:schemeClr val="accent3"/>
                </a:solidFill>
                <a:latin typeface="Consolas" panose="020B0609020204030204" pitchFamily="49" charset="0"/>
                <a:cs typeface="Consolas" panose="020B0609020204030204" pitchFamily="49" charset="0"/>
              </a:rPr>
              <a:t>` is </a:t>
            </a:r>
            <a:r>
              <a:rPr lang="en" altLang="zh-CN" dirty="0">
                <a:solidFill>
                  <a:srgbClr val="FF0000"/>
                </a:solidFill>
                <a:latin typeface="Consolas" panose="020B0609020204030204" pitchFamily="49" charset="0"/>
                <a:cs typeface="Consolas" panose="020B0609020204030204" pitchFamily="49" charset="0"/>
              </a:rPr>
              <a:t>NOT</a:t>
            </a:r>
            <a:r>
              <a:rPr lang="en" altLang="zh-CN" dirty="0">
                <a:solidFill>
                  <a:schemeClr val="accent3"/>
                </a:solidFill>
                <a:latin typeface="Consolas" panose="020B0609020204030204" pitchFamily="49" charset="0"/>
                <a:cs typeface="Consolas" panose="020B0609020204030204" pitchFamily="49" charset="0"/>
              </a:rPr>
              <a:t> reactive</a:t>
            </a:r>
          </a:p>
          <a:p>
            <a:pPr lvl="1"/>
            <a:endParaRPr lang="en" altLang="zh-CN" dirty="0"/>
          </a:p>
          <a:p>
            <a:pPr lvl="1"/>
            <a:r>
              <a:rPr lang="en" altLang="zh-CN" dirty="0"/>
              <a:t>Vue does not allow dynamically adding new root-level reactive properties to an already created instance.</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Tree>
    <p:extLst>
      <p:ext uri="{BB962C8B-B14F-4D97-AF65-F5344CB8AC3E}">
        <p14:creationId xmlns:p14="http://schemas.microsoft.com/office/powerpoint/2010/main" val="1123342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fontScale="85000" lnSpcReduction="20000"/>
          </a:bodyPr>
          <a:lstStyle/>
          <a:p>
            <a:r>
              <a:rPr kumimoji="1" lang="en-US" altLang="zh-CN" dirty="0"/>
              <a:t>Object</a:t>
            </a:r>
            <a:r>
              <a:rPr kumimoji="1" lang="zh-CN" altLang="en-US" dirty="0"/>
              <a:t> </a:t>
            </a:r>
            <a:r>
              <a:rPr kumimoji="1" lang="en-US" altLang="zh-CN" dirty="0"/>
              <a:t>Change</a:t>
            </a:r>
            <a:r>
              <a:rPr kumimoji="1" lang="zh-CN" altLang="en-US" dirty="0"/>
              <a:t> </a:t>
            </a:r>
            <a:r>
              <a:rPr kumimoji="1" lang="en-US" altLang="zh-CN" dirty="0"/>
              <a:t>Detection</a:t>
            </a:r>
            <a:r>
              <a:rPr kumimoji="1" lang="zh-CN" altLang="en-US" dirty="0"/>
              <a:t> </a:t>
            </a:r>
            <a:r>
              <a:rPr kumimoji="1" lang="en-US" altLang="zh-CN" dirty="0"/>
              <a:t>Caveats</a:t>
            </a:r>
          </a:p>
          <a:p>
            <a:pPr lvl="1"/>
            <a:r>
              <a:rPr lang="en" altLang="zh-CN" dirty="0"/>
              <a:t>However, it’s possible to add reactive properties to a nested object.</a:t>
            </a:r>
            <a:endParaRPr lang="en" altLang="zh-CN" dirty="0">
              <a:solidFill>
                <a:schemeClr val="tx2"/>
              </a:solidFill>
              <a:latin typeface="Consolas" panose="020B0609020204030204" pitchFamily="49" charset="0"/>
              <a:cs typeface="Consolas" panose="020B0609020204030204" pitchFamily="49" charset="0"/>
            </a:endParaRPr>
          </a:p>
          <a:p>
            <a:pPr marL="342900" lvl="1" indent="0">
              <a:buNone/>
            </a:pPr>
            <a:r>
              <a:rPr lang="en" altLang="zh-CN" dirty="0">
                <a:solidFill>
                  <a:schemeClr val="tx2"/>
                </a:solidFill>
                <a:latin typeface="Consolas" panose="020B0609020204030204" pitchFamily="49" charset="0"/>
                <a:cs typeface="Consolas" panose="020B0609020204030204" pitchFamily="49" charset="0"/>
              </a:rPr>
              <a:t>var </a:t>
            </a:r>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 = new Vue({</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data: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userProfile</a:t>
            </a:r>
            <a:r>
              <a:rPr lang="en" altLang="zh-CN"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name:</a:t>
            </a: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accent3"/>
                </a:solidFill>
                <a:latin typeface="Consolas" panose="020B0609020204030204" pitchFamily="49" charset="0"/>
                <a:cs typeface="Consolas" panose="020B0609020204030204" pitchFamily="49" charset="0"/>
              </a:rPr>
              <a:t>'</a:t>
            </a:r>
            <a:r>
              <a:rPr lang="en-US" altLang="zh-CN" dirty="0">
                <a:solidFill>
                  <a:schemeClr val="accent3"/>
                </a:solidFill>
                <a:latin typeface="Consolas" panose="020B0609020204030204" pitchFamily="49" charset="0"/>
                <a:cs typeface="Consolas" panose="020B0609020204030204" pitchFamily="49" charset="0"/>
              </a:rPr>
              <a:t>Anika</a:t>
            </a:r>
            <a:r>
              <a:rPr lang="en" altLang="zh-CN" dirty="0">
                <a:solidFill>
                  <a:schemeClr val="accent3"/>
                </a:solidFill>
                <a:latin typeface="Consolas" panose="020B0609020204030204" pitchFamily="49" charset="0"/>
                <a:cs typeface="Consolas" panose="020B0609020204030204" pitchFamily="49" charset="0"/>
              </a:rPr>
              <a:t>'</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t>
            </a:r>
            <a:endParaRPr lang="en" altLang="zh-CN" dirty="0">
              <a:solidFill>
                <a:schemeClr val="accent3"/>
              </a:solidFill>
              <a:latin typeface="Consolas" panose="020B0609020204030204" pitchFamily="49" charset="0"/>
              <a:cs typeface="Consolas" panose="020B0609020204030204" pitchFamily="49" charset="0"/>
            </a:endParaRPr>
          </a:p>
          <a:p>
            <a:pPr marL="342900" lvl="1" indent="0">
              <a:buNone/>
            </a:pPr>
            <a:endParaRPr lang="en" altLang="zh-CN" dirty="0">
              <a:solidFill>
                <a:schemeClr val="tx2"/>
              </a:solidFill>
              <a:latin typeface="Consolas" panose="020B0609020204030204" pitchFamily="49" charset="0"/>
              <a:cs typeface="Consolas" panose="020B0609020204030204" pitchFamily="49" charset="0"/>
            </a:endParaRPr>
          </a:p>
          <a:p>
            <a:pPr lvl="1"/>
            <a:r>
              <a:rPr lang="en" altLang="zh-CN" dirty="0" err="1">
                <a:solidFill>
                  <a:schemeClr val="tx2"/>
                </a:solidFill>
                <a:latin typeface="Consolas" panose="020B0609020204030204" pitchFamily="49" charset="0"/>
                <a:cs typeface="Consolas" panose="020B0609020204030204" pitchFamily="49" charset="0"/>
              </a:rPr>
              <a:t>Vue.set</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vm.userProfile</a:t>
            </a:r>
            <a:r>
              <a:rPr lang="en" altLang="zh-CN" dirty="0">
                <a:solidFill>
                  <a:schemeClr val="tx2"/>
                </a:solidFill>
                <a:latin typeface="Consolas" panose="020B0609020204030204" pitchFamily="49" charset="0"/>
                <a:cs typeface="Consolas" panose="020B0609020204030204" pitchFamily="49" charset="0"/>
              </a:rPr>
              <a:t>, 'age', 27)</a:t>
            </a:r>
          </a:p>
          <a:p>
            <a:pPr lvl="1"/>
            <a:r>
              <a:rPr lang="en" altLang="zh-CN" dirty="0" err="1">
                <a:solidFill>
                  <a:schemeClr val="tx2"/>
                </a:solidFill>
                <a:latin typeface="Consolas" panose="020B0609020204030204" pitchFamily="49" charset="0"/>
                <a:cs typeface="Consolas" panose="020B0609020204030204" pitchFamily="49" charset="0"/>
              </a:rPr>
              <a:t>vm</a:t>
            </a:r>
            <a:r>
              <a:rPr lang="en" altLang="zh-CN" dirty="0">
                <a:solidFill>
                  <a:schemeClr val="tx2"/>
                </a:solidFill>
                <a:latin typeface="Consolas" panose="020B0609020204030204" pitchFamily="49" charset="0"/>
                <a:cs typeface="Consolas" panose="020B0609020204030204" pitchFamily="49" charset="0"/>
              </a:rPr>
              <a:t>.$set(</a:t>
            </a:r>
            <a:r>
              <a:rPr lang="en" altLang="zh-CN" dirty="0" err="1">
                <a:solidFill>
                  <a:schemeClr val="tx2"/>
                </a:solidFill>
                <a:latin typeface="Consolas" panose="020B0609020204030204" pitchFamily="49" charset="0"/>
                <a:cs typeface="Consolas" panose="020B0609020204030204" pitchFamily="49" charset="0"/>
              </a:rPr>
              <a:t>vm.userProfile</a:t>
            </a:r>
            <a:r>
              <a:rPr lang="en" altLang="zh-CN" dirty="0">
                <a:solidFill>
                  <a:schemeClr val="tx2"/>
                </a:solidFill>
                <a:latin typeface="Consolas" panose="020B0609020204030204" pitchFamily="49" charset="0"/>
                <a:cs typeface="Consolas" panose="020B0609020204030204" pitchFamily="49" charset="0"/>
              </a:rPr>
              <a:t>, 'age', 27)</a:t>
            </a:r>
          </a:p>
          <a:p>
            <a:pPr lvl="1"/>
            <a:r>
              <a:rPr lang="en" altLang="zh-CN" dirty="0" err="1">
                <a:solidFill>
                  <a:schemeClr val="tx2"/>
                </a:solidFill>
                <a:latin typeface="Consolas" panose="020B0609020204030204" pitchFamily="49" charset="0"/>
                <a:cs typeface="Consolas" panose="020B0609020204030204" pitchFamily="49" charset="0"/>
              </a:rPr>
              <a:t>Object.assign</a:t>
            </a:r>
            <a:r>
              <a:rPr lang="en" altLang="zh-CN" dirty="0">
                <a:solidFill>
                  <a:schemeClr val="tx2"/>
                </a:solidFill>
                <a:latin typeface="Consolas" panose="020B0609020204030204" pitchFamily="49" charset="0"/>
                <a:cs typeface="Consolas" panose="020B0609020204030204" pitchFamily="49" charset="0"/>
              </a:rPr>
              <a:t>(</a:t>
            </a:r>
            <a:r>
              <a:rPr lang="en" altLang="zh-CN" dirty="0" err="1">
                <a:solidFill>
                  <a:schemeClr val="tx2"/>
                </a:solidFill>
                <a:latin typeface="Consolas" panose="020B0609020204030204" pitchFamily="49" charset="0"/>
                <a:cs typeface="Consolas" panose="020B0609020204030204" pitchFamily="49" charset="0"/>
              </a:rPr>
              <a:t>vm.userProfile</a:t>
            </a:r>
            <a:r>
              <a:rPr lang="en" altLang="zh-CN" dirty="0">
                <a:solidFill>
                  <a:schemeClr val="tx2"/>
                </a:solidFill>
                <a:latin typeface="Consolas" panose="020B0609020204030204" pitchFamily="49" charset="0"/>
                <a:cs typeface="Consolas" panose="020B0609020204030204" pitchFamily="49" charset="0"/>
              </a:rPr>
              <a:t>, {</a:t>
            </a:r>
          </a:p>
          <a:p>
            <a:pPr marL="342900" lvl="1" indent="0">
              <a:buNone/>
            </a:pPr>
            <a:r>
              <a:rPr lang="en" altLang="zh-CN" dirty="0">
                <a:solidFill>
                  <a:schemeClr val="tx2"/>
                </a:solidFill>
                <a:latin typeface="Consolas" panose="020B0609020204030204" pitchFamily="49" charset="0"/>
                <a:cs typeface="Consolas" panose="020B0609020204030204" pitchFamily="49" charset="0"/>
              </a:rPr>
              <a:t> 	age: 27,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favoriteColor</a:t>
            </a:r>
            <a:r>
              <a:rPr lang="en" altLang="zh-CN" dirty="0">
                <a:solidFill>
                  <a:schemeClr val="tx2"/>
                </a:solidFill>
                <a:latin typeface="Consolas" panose="020B0609020204030204" pitchFamily="49" charset="0"/>
                <a:cs typeface="Consolas" panose="020B0609020204030204" pitchFamily="49" charset="0"/>
              </a:rPr>
              <a:t>: 'Vue Green’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a:t>
            </a:r>
          </a:p>
          <a:p>
            <a:pPr lvl="1"/>
            <a:r>
              <a:rPr lang="en" altLang="zh-CN" dirty="0" err="1">
                <a:solidFill>
                  <a:schemeClr val="tx2"/>
                </a:solidFill>
                <a:latin typeface="Consolas" panose="020B0609020204030204" pitchFamily="49" charset="0"/>
                <a:cs typeface="Consolas" panose="020B0609020204030204" pitchFamily="49" charset="0"/>
              </a:rPr>
              <a:t>vm.userProfile</a:t>
            </a:r>
            <a:r>
              <a:rPr lang="en" altLang="zh-CN" dirty="0">
                <a:solidFill>
                  <a:schemeClr val="tx2"/>
                </a:solidFill>
                <a:latin typeface="Consolas" panose="020B0609020204030204" pitchFamily="49" charset="0"/>
                <a:cs typeface="Consolas" panose="020B0609020204030204" pitchFamily="49" charset="0"/>
              </a:rPr>
              <a:t> = </a:t>
            </a:r>
            <a:r>
              <a:rPr lang="en" altLang="zh-CN" dirty="0" err="1">
                <a:solidFill>
                  <a:schemeClr val="tx2"/>
                </a:solidFill>
                <a:latin typeface="Consolas" panose="020B0609020204030204" pitchFamily="49" charset="0"/>
                <a:cs typeface="Consolas" panose="020B0609020204030204" pitchFamily="49" charset="0"/>
              </a:rPr>
              <a:t>Object.assign</a:t>
            </a:r>
            <a:r>
              <a:rPr lang="en"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vm.userProfile</a:t>
            </a:r>
            <a:r>
              <a:rPr lang="en" altLang="zh-CN" dirty="0">
                <a:solidFill>
                  <a:schemeClr val="tx2"/>
                </a:solidFill>
                <a:latin typeface="Consolas" panose="020B0609020204030204" pitchFamily="49" charset="0"/>
                <a:cs typeface="Consolas" panose="020B0609020204030204" pitchFamily="49" charset="0"/>
              </a:rPr>
              <a:t>, {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age: 27,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US" altLang="zh-CN" dirty="0">
                <a:solidFill>
                  <a:schemeClr val="tx2"/>
                </a:solidFill>
                <a:latin typeface="Consolas" panose="020B0609020204030204" pitchFamily="49" charset="0"/>
                <a:cs typeface="Consolas" panose="020B0609020204030204" pitchFamily="49" charset="0"/>
              </a:rPr>
              <a:t>	</a:t>
            </a:r>
            <a:r>
              <a:rPr lang="en" altLang="zh-CN" dirty="0" err="1">
                <a:solidFill>
                  <a:schemeClr val="tx2"/>
                </a:solidFill>
                <a:latin typeface="Consolas" panose="020B0609020204030204" pitchFamily="49" charset="0"/>
                <a:cs typeface="Consolas" panose="020B0609020204030204" pitchFamily="49" charset="0"/>
              </a:rPr>
              <a:t>favoriteColor</a:t>
            </a:r>
            <a:r>
              <a:rPr lang="en" altLang="zh-CN" dirty="0">
                <a:solidFill>
                  <a:schemeClr val="tx2"/>
                </a:solidFill>
                <a:latin typeface="Consolas" panose="020B0609020204030204" pitchFamily="49" charset="0"/>
                <a:cs typeface="Consolas" panose="020B0609020204030204" pitchFamily="49" charset="0"/>
              </a:rPr>
              <a:t>: 'Vue Green’ </a:t>
            </a:r>
          </a:p>
          <a:p>
            <a:pPr marL="342900" lvl="1" indent="0">
              <a:buNone/>
            </a:pPr>
            <a:r>
              <a:rPr lang="zh-CN" altLang="en-US" dirty="0">
                <a:solidFill>
                  <a:schemeClr val="tx2"/>
                </a:solidFill>
                <a:latin typeface="Consolas" panose="020B0609020204030204" pitchFamily="49" charset="0"/>
                <a:cs typeface="Consolas" panose="020B0609020204030204" pitchFamily="49" charset="0"/>
              </a:rPr>
              <a:t>  </a:t>
            </a:r>
            <a:r>
              <a:rPr lang="en" altLang="zh-CN"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spTree>
    <p:extLst>
      <p:ext uri="{BB962C8B-B14F-4D97-AF65-F5344CB8AC3E}">
        <p14:creationId xmlns:p14="http://schemas.microsoft.com/office/powerpoint/2010/main" val="967156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Displaying</a:t>
            </a:r>
            <a:r>
              <a:rPr kumimoji="1" lang="zh-CN" altLang="en-US" dirty="0"/>
              <a:t> </a:t>
            </a:r>
            <a:r>
              <a:rPr kumimoji="1" lang="en-US" altLang="zh-CN" dirty="0"/>
              <a:t>Filtered/Sorted</a:t>
            </a:r>
            <a:r>
              <a:rPr kumimoji="1" lang="zh-CN" altLang="en-US" dirty="0"/>
              <a:t> </a:t>
            </a:r>
            <a:r>
              <a:rPr kumimoji="1" lang="en-US" altLang="zh-CN" dirty="0"/>
              <a:t>Results</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&lt;li v-for="n in </a:t>
            </a:r>
            <a:r>
              <a:rPr lang="en" altLang="zh-CN" sz="1350" dirty="0" err="1">
                <a:solidFill>
                  <a:schemeClr val="tx2"/>
                </a:solidFill>
                <a:latin typeface="Consolas" panose="020B0609020204030204" pitchFamily="49" charset="0"/>
                <a:cs typeface="Consolas" panose="020B0609020204030204" pitchFamily="49" charset="0"/>
              </a:rPr>
              <a:t>evenNumbers</a:t>
            </a:r>
            <a:r>
              <a:rPr lang="en" altLang="zh-CN" sz="1350" dirty="0">
                <a:solidFill>
                  <a:schemeClr val="tx2"/>
                </a:solidFill>
                <a:latin typeface="Consolas" panose="020B0609020204030204" pitchFamily="49" charset="0"/>
                <a:cs typeface="Consolas" panose="020B0609020204030204" pitchFamily="49" charset="0"/>
              </a:rPr>
              <a:t>"&gt;{{ n }}&lt;/li&gt;</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US" altLang="zh-CN" sz="1350" dirty="0">
                <a:solidFill>
                  <a:schemeClr val="tx2"/>
                </a:solidFill>
                <a:latin typeface="Consolas" panose="020B0609020204030204" pitchFamily="49" charset="0"/>
                <a:cs typeface="Consolas" panose="020B0609020204030204" pitchFamily="49" charset="0"/>
              </a:rPr>
              <a:t>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numbers: [ 1, 2, 3, 4, 5 ]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computed: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evenNumbers</a:t>
            </a:r>
            <a:r>
              <a:rPr lang="en-US" altLang="zh-CN" sz="1350" dirty="0">
                <a:solidFill>
                  <a:schemeClr val="tx2"/>
                </a:solidFill>
                <a:latin typeface="Consolas" panose="020B0609020204030204" pitchFamily="49" charset="0"/>
                <a:cs typeface="Consolas" panose="020B0609020204030204" pitchFamily="49" charset="0"/>
              </a:rPr>
              <a:t>: function ()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a:t>
            </a:r>
            <a:r>
              <a:rPr lang="en-US" altLang="zh-CN" sz="1350" dirty="0" err="1">
                <a:solidFill>
                  <a:schemeClr val="tx2"/>
                </a:solidFill>
                <a:latin typeface="Consolas" panose="020B0609020204030204" pitchFamily="49" charset="0"/>
                <a:cs typeface="Consolas" panose="020B0609020204030204" pitchFamily="49" charset="0"/>
              </a:rPr>
              <a:t>this.numbers.filter</a:t>
            </a:r>
            <a:r>
              <a:rPr lang="en-US" altLang="zh-CN" sz="1350" dirty="0">
                <a:solidFill>
                  <a:schemeClr val="tx2"/>
                </a:solidFill>
                <a:latin typeface="Consolas" panose="020B0609020204030204" pitchFamily="49" charset="0"/>
                <a:cs typeface="Consolas" panose="020B0609020204030204" pitchFamily="49" charset="0"/>
              </a:rPr>
              <a:t>(function (number)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number % 2 === 0</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
        <p:nvSpPr>
          <p:cNvPr id="5" name="文本框 4">
            <a:extLst>
              <a:ext uri="{FF2B5EF4-FFF2-40B4-BE49-F238E27FC236}">
                <a16:creationId xmlns:a16="http://schemas.microsoft.com/office/drawing/2014/main" id="{5CDB3BDA-9C12-364A-93A9-C20CA0E9F2B4}"/>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18</a:t>
            </a:r>
            <a:endParaRPr kumimoji="1" lang="zh-CN" altLang="en-US" sz="1350" dirty="0"/>
          </a:p>
        </p:txBody>
      </p:sp>
    </p:spTree>
    <p:extLst>
      <p:ext uri="{BB962C8B-B14F-4D97-AF65-F5344CB8AC3E}">
        <p14:creationId xmlns:p14="http://schemas.microsoft.com/office/powerpoint/2010/main" val="1596446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lstStyle/>
          <a:p>
            <a:r>
              <a:rPr kumimoji="1" lang="en-US" altLang="zh-CN" dirty="0"/>
              <a:t>Conditionals</a:t>
            </a:r>
            <a:r>
              <a:rPr kumimoji="1" lang="zh-CN" altLang="en-US" dirty="0"/>
              <a:t> </a:t>
            </a:r>
            <a:r>
              <a:rPr kumimoji="1" lang="en-US" altLang="zh-CN" dirty="0">
                <a:solidFill>
                  <a:srgbClr val="FF0000"/>
                </a:solidFill>
              </a:rPr>
              <a:t>v-if</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id="app-3"&gt;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 v-if="seen"&gt;Now you see me&lt;/span&gt;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US" altLang="zh-CN" sz="1400" dirty="0" err="1">
                <a:solidFill>
                  <a:schemeClr val="tx2"/>
                </a:solidFill>
                <a:latin typeface="Consolas" panose="020B0609020204030204" pitchFamily="49" charset="0"/>
                <a:cs typeface="Consolas" panose="020B0609020204030204" pitchFamily="49" charset="0"/>
              </a:rPr>
              <a:t>Vue.createApp</a:t>
            </a:r>
            <a:r>
              <a:rPr lang="en-US" altLang="zh-CN" sz="1400" dirty="0">
                <a:solidFill>
                  <a:schemeClr val="tx2"/>
                </a:solidFill>
                <a:latin typeface="Consolas" panose="020B0609020204030204" pitchFamily="49" charset="0"/>
                <a:cs typeface="Consolas" panose="020B0609020204030204" pitchFamily="49" charset="0"/>
              </a:rPr>
              <a:t>({</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data()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return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seen: false</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    }</a:t>
            </a:r>
            <a:br>
              <a:rPr lang="en-US" altLang="zh-CN" sz="1400" dirty="0">
                <a:solidFill>
                  <a:schemeClr val="tx2"/>
                </a:solidFill>
                <a:latin typeface="Consolas" panose="020B0609020204030204" pitchFamily="49" charset="0"/>
                <a:cs typeface="Consolas" panose="020B0609020204030204" pitchFamily="49" charset="0"/>
              </a:rPr>
            </a:br>
            <a:r>
              <a:rPr lang="en-US" altLang="zh-CN" sz="1400" dirty="0">
                <a:solidFill>
                  <a:schemeClr val="tx2"/>
                </a:solidFill>
                <a:latin typeface="Consolas" panose="020B0609020204030204" pitchFamily="49" charset="0"/>
                <a:cs typeface="Consolas" panose="020B0609020204030204" pitchFamily="49" charset="0"/>
              </a:rPr>
              <a:t>}).mount('#app-3')</a:t>
            </a:r>
            <a:endParaRPr lang="zh-CN" altLang="en-US" sz="14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3</a:t>
            </a:r>
            <a:endParaRPr kumimoji="1" lang="zh-CN" altLang="en-US" sz="1350" dirty="0"/>
          </a:p>
        </p:txBody>
      </p:sp>
    </p:spTree>
    <p:extLst>
      <p:ext uri="{BB962C8B-B14F-4D97-AF65-F5344CB8AC3E}">
        <p14:creationId xmlns:p14="http://schemas.microsoft.com/office/powerpoint/2010/main" val="3000313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Displaying</a:t>
            </a:r>
            <a:r>
              <a:rPr kumimoji="1" lang="zh-CN" altLang="en-US" dirty="0"/>
              <a:t> </a:t>
            </a:r>
            <a:r>
              <a:rPr kumimoji="1" lang="en-US" altLang="zh-CN" dirty="0"/>
              <a:t>Filtered/Sorted</a:t>
            </a:r>
            <a:r>
              <a:rPr kumimoji="1" lang="zh-CN" altLang="en-US" dirty="0"/>
              <a:t> </a:t>
            </a:r>
            <a:r>
              <a:rPr kumimoji="1" lang="en-US" altLang="zh-CN" dirty="0"/>
              <a:t>Results</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&lt;ul v-for="set in sets"&gt;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&lt;li v-for="n in even(set)"&gt;{{ n }}&lt;/li&gt; </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&lt;/ul&gt;</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US" altLang="zh-CN" sz="1350" dirty="0" err="1">
                <a:solidFill>
                  <a:schemeClr val="tx2"/>
                </a:solidFill>
                <a:latin typeface="Consolas" panose="020B0609020204030204" pitchFamily="49" charset="0"/>
                <a:cs typeface="Consolas" panose="020B0609020204030204" pitchFamily="49" charset="0"/>
              </a:rPr>
              <a:t>Vue.createApp</a:t>
            </a: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sets: [[ 1, 2, 3, 4, 5 ], [6, 7, 8, 9, 10]]</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methods: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even: function (numbers)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a:t>
            </a:r>
            <a:r>
              <a:rPr lang="en-US" altLang="zh-CN" sz="1350" dirty="0" err="1">
                <a:solidFill>
                  <a:schemeClr val="tx2"/>
                </a:solidFill>
                <a:latin typeface="Consolas" panose="020B0609020204030204" pitchFamily="49" charset="0"/>
                <a:cs typeface="Consolas" panose="020B0609020204030204" pitchFamily="49" charset="0"/>
              </a:rPr>
              <a:t>numbers.filter</a:t>
            </a:r>
            <a:r>
              <a:rPr lang="en-US" altLang="zh-CN" sz="1350" dirty="0">
                <a:solidFill>
                  <a:schemeClr val="tx2"/>
                </a:solidFill>
                <a:latin typeface="Consolas" panose="020B0609020204030204" pitchFamily="49" charset="0"/>
                <a:cs typeface="Consolas" panose="020B0609020204030204" pitchFamily="49" charset="0"/>
              </a:rPr>
              <a:t>(function (number)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number % 2 === 0</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}).mount('#object')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sp>
        <p:nvSpPr>
          <p:cNvPr id="5" name="文本框 4">
            <a:extLst>
              <a:ext uri="{FF2B5EF4-FFF2-40B4-BE49-F238E27FC236}">
                <a16:creationId xmlns:a16="http://schemas.microsoft.com/office/drawing/2014/main" id="{5CDB3BDA-9C12-364A-93A9-C20CA0E9F2B4}"/>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19</a:t>
            </a:r>
            <a:endParaRPr kumimoji="1" lang="zh-CN" altLang="en-US" sz="1350" dirty="0"/>
          </a:p>
        </p:txBody>
      </p:sp>
    </p:spTree>
    <p:extLst>
      <p:ext uri="{BB962C8B-B14F-4D97-AF65-F5344CB8AC3E}">
        <p14:creationId xmlns:p14="http://schemas.microsoft.com/office/powerpoint/2010/main" val="1086027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v-for</a:t>
            </a:r>
            <a:r>
              <a:rPr kumimoji="1" lang="zh-CN" altLang="en-US" dirty="0"/>
              <a:t> </a:t>
            </a:r>
            <a:r>
              <a:rPr kumimoji="1" lang="en-US" altLang="zh-CN" dirty="0"/>
              <a:t>with</a:t>
            </a:r>
            <a:r>
              <a:rPr kumimoji="1" lang="zh-CN" altLang="en-US" dirty="0"/>
              <a:t> </a:t>
            </a:r>
            <a:r>
              <a:rPr kumimoji="1" lang="en-US" altLang="zh-CN" dirty="0"/>
              <a:t>a</a:t>
            </a:r>
            <a:r>
              <a:rPr kumimoji="1" lang="zh-CN" altLang="en-US" dirty="0"/>
              <a:t> </a:t>
            </a:r>
            <a:r>
              <a:rPr kumimoji="1" lang="en-US" altLang="zh-CN" dirty="0"/>
              <a:t>Range</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&lt;div&gt; &lt;span v-for=</a:t>
            </a:r>
            <a:r>
              <a:rPr lang="en" altLang="zh-CN" sz="1350" dirty="0">
                <a:solidFill>
                  <a:schemeClr val="accent3"/>
                </a:solidFill>
                <a:latin typeface="Consolas" panose="020B0609020204030204" pitchFamily="49" charset="0"/>
                <a:cs typeface="Consolas" panose="020B0609020204030204" pitchFamily="49" charset="0"/>
              </a:rPr>
              <a:t>"n in 10"</a:t>
            </a:r>
            <a:r>
              <a:rPr lang="en" altLang="zh-CN" sz="1350" dirty="0">
                <a:solidFill>
                  <a:schemeClr val="tx2"/>
                </a:solidFill>
                <a:latin typeface="Consolas" panose="020B0609020204030204" pitchFamily="49" charset="0"/>
                <a:cs typeface="Consolas" panose="020B0609020204030204" pitchFamily="49" charset="0"/>
              </a:rPr>
              <a:t>&gt;{{ n }} &lt;/span&gt; &lt;/div&gt;</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spTree>
    <p:extLst>
      <p:ext uri="{BB962C8B-B14F-4D97-AF65-F5344CB8AC3E}">
        <p14:creationId xmlns:p14="http://schemas.microsoft.com/office/powerpoint/2010/main" val="339196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fontScale="92500" lnSpcReduction="10000"/>
          </a:bodyPr>
          <a:lstStyle/>
          <a:p>
            <a:r>
              <a:rPr kumimoji="1" lang="en-US" altLang="zh-CN" dirty="0"/>
              <a:t>v-for</a:t>
            </a:r>
            <a:r>
              <a:rPr kumimoji="1" lang="zh-CN" altLang="en-US" dirty="0"/>
              <a:t> </a:t>
            </a:r>
            <a:r>
              <a:rPr kumimoji="1" lang="en-US" altLang="zh-CN" dirty="0"/>
              <a:t>with</a:t>
            </a:r>
            <a:r>
              <a:rPr kumimoji="1" lang="zh-CN" altLang="en-US" dirty="0"/>
              <a:t> </a:t>
            </a:r>
            <a:r>
              <a:rPr kumimoji="1" lang="en-US" altLang="zh-CN" dirty="0"/>
              <a:t>a</a:t>
            </a:r>
            <a:r>
              <a:rPr kumimoji="1" lang="zh-CN" altLang="en-US" dirty="0"/>
              <a:t> </a:t>
            </a:r>
            <a:r>
              <a:rPr kumimoji="1" lang="en-US" altLang="zh-CN" dirty="0"/>
              <a:t>Component</a:t>
            </a:r>
          </a:p>
          <a:p>
            <a:pPr marL="342900" lvl="1"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&lt;div id=</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a:t>
            </a:r>
            <a:r>
              <a:rPr lang="en" altLang="zh-CN" sz="1350" dirty="0">
                <a:solidFill>
                  <a:schemeClr val="accent3"/>
                </a:solidFill>
                <a:latin typeface="Consolas" panose="020B0609020204030204" pitchFamily="49" charset="0"/>
                <a:cs typeface="Consolas" panose="020B0609020204030204" pitchFamily="49" charset="0"/>
              </a:rPr>
              <a:t>-list-example"</a:t>
            </a:r>
            <a:r>
              <a:rPr lang="en" altLang="zh-CN" sz="1350" dirty="0">
                <a:solidFill>
                  <a:schemeClr val="tx2"/>
                </a:solidFill>
                <a:latin typeface="Consolas" panose="020B0609020204030204" pitchFamily="49" charset="0"/>
                <a:cs typeface="Consolas" panose="020B0609020204030204" pitchFamily="49" charset="0"/>
              </a:rPr>
              <a:t>&gt;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&lt;form </a:t>
            </a:r>
            <a:r>
              <a:rPr lang="en" altLang="zh-CN" sz="1350" dirty="0" err="1">
                <a:solidFill>
                  <a:schemeClr val="tx2"/>
                </a:solidFill>
                <a:latin typeface="Consolas" panose="020B0609020204030204" pitchFamily="49" charset="0"/>
                <a:cs typeface="Consolas" panose="020B0609020204030204" pitchFamily="49" charset="0"/>
              </a:rPr>
              <a:t>v-on:submit.prevent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addNewTodo</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&lt;label for=</a:t>
            </a:r>
            <a:r>
              <a:rPr lang="en" altLang="zh-CN" sz="1350" dirty="0">
                <a:solidFill>
                  <a:schemeClr val="accent3"/>
                </a:solidFill>
                <a:latin typeface="Consolas" panose="020B0609020204030204" pitchFamily="49" charset="0"/>
                <a:cs typeface="Consolas" panose="020B0609020204030204" pitchFamily="49" charset="0"/>
              </a:rPr>
              <a:t>"new-</a:t>
            </a:r>
            <a:r>
              <a:rPr lang="en" altLang="zh-CN" sz="1350" dirty="0" err="1">
                <a:solidFill>
                  <a:schemeClr val="accent3"/>
                </a:solidFill>
                <a:latin typeface="Consolas" panose="020B0609020204030204" pitchFamily="49" charset="0"/>
                <a:cs typeface="Consolas" panose="020B0609020204030204" pitchFamily="49" charset="0"/>
              </a:rPr>
              <a:t>todo</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&gt;Add a </a:t>
            </a:r>
            <a:r>
              <a:rPr lang="en" altLang="zh-CN" sz="1350" dirty="0" err="1">
                <a:solidFill>
                  <a:schemeClr val="tx2"/>
                </a:solidFill>
                <a:latin typeface="Consolas" panose="020B0609020204030204" pitchFamily="49" charset="0"/>
                <a:cs typeface="Consolas" panose="020B0609020204030204" pitchFamily="49" charset="0"/>
              </a:rPr>
              <a:t>todo</a:t>
            </a:r>
            <a:r>
              <a:rPr lang="en" altLang="zh-CN" sz="1350" dirty="0">
                <a:solidFill>
                  <a:schemeClr val="tx2"/>
                </a:solidFill>
                <a:latin typeface="Consolas" panose="020B0609020204030204" pitchFamily="49" charset="0"/>
                <a:cs typeface="Consolas" panose="020B0609020204030204" pitchFamily="49" charset="0"/>
              </a:rPr>
              <a:t>&lt;/label&gt;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a:t>
            </a:r>
            <a:endParaRPr lang="en-US"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v-model=</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newTodoText</a:t>
            </a:r>
            <a:r>
              <a:rPr lang="en" altLang="zh-CN" sz="1350" dirty="0">
                <a:solidFill>
                  <a:schemeClr val="accent3"/>
                </a:solidFill>
                <a:latin typeface="Consolas" panose="020B0609020204030204" pitchFamily="49" charset="0"/>
                <a:cs typeface="Consolas" panose="020B0609020204030204" pitchFamily="49" charset="0"/>
              </a:rPr>
              <a:t>"</a:t>
            </a:r>
            <a:endParaRPr lang="en-US" altLang="zh-CN" sz="1350" dirty="0">
              <a:solidFill>
                <a:schemeClr val="accent3"/>
              </a:solidFill>
              <a:latin typeface="Consolas" panose="020B0609020204030204" pitchFamily="49" charset="0"/>
              <a:cs typeface="Consolas" panose="020B0609020204030204" pitchFamily="49" charset="0"/>
            </a:endParaRP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id=</a:t>
            </a:r>
            <a:r>
              <a:rPr lang="en" altLang="zh-CN" sz="1350" dirty="0">
                <a:solidFill>
                  <a:schemeClr val="accent3"/>
                </a:solidFill>
                <a:latin typeface="Consolas" panose="020B0609020204030204" pitchFamily="49" charset="0"/>
                <a:cs typeface="Consolas" panose="020B0609020204030204" pitchFamily="49" charset="0"/>
              </a:rPr>
              <a:t>"new-</a:t>
            </a:r>
            <a:r>
              <a:rPr lang="en" altLang="zh-CN" sz="1350" dirty="0" err="1">
                <a:solidFill>
                  <a:schemeClr val="accent3"/>
                </a:solidFill>
                <a:latin typeface="Consolas" panose="020B0609020204030204" pitchFamily="49" charset="0"/>
                <a:cs typeface="Consolas" panose="020B0609020204030204" pitchFamily="49" charset="0"/>
              </a:rPr>
              <a:t>todo</a:t>
            </a:r>
            <a:r>
              <a:rPr lang="en" altLang="zh-CN" sz="1350" dirty="0">
                <a:solidFill>
                  <a:schemeClr val="accent3"/>
                </a:solidFill>
                <a:latin typeface="Consolas" panose="020B0609020204030204" pitchFamily="49" charset="0"/>
                <a:cs typeface="Consolas" panose="020B0609020204030204" pitchFamily="49" charset="0"/>
              </a:rPr>
              <a:t>"</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placeholder=</a:t>
            </a:r>
            <a:r>
              <a:rPr lang="en" altLang="zh-CN" sz="1350" dirty="0">
                <a:solidFill>
                  <a:schemeClr val="accent3"/>
                </a:solidFill>
                <a:latin typeface="Consolas" panose="020B0609020204030204" pitchFamily="49" charset="0"/>
                <a:cs typeface="Consolas" panose="020B0609020204030204" pitchFamily="49" charset="0"/>
              </a:rPr>
              <a:t>"E.g. Feed the cat"</a:t>
            </a: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&lt;button&gt;Add&lt;/button&gt;</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&lt;/form&gt;</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&lt;ul&gt;</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US" altLang="zh-CN" sz="1350" dirty="0" err="1">
                <a:solidFill>
                  <a:schemeClr val="tx2"/>
                </a:solidFill>
                <a:latin typeface="Consolas" panose="020B0609020204030204" pitchFamily="49" charset="0"/>
                <a:cs typeface="Consolas" panose="020B0609020204030204" pitchFamily="49" charset="0"/>
              </a:rPr>
              <a:t>todo</a:t>
            </a:r>
            <a:r>
              <a:rPr lang="en-US" altLang="zh-CN" sz="1350" dirty="0">
                <a:solidFill>
                  <a:schemeClr val="tx2"/>
                </a:solidFill>
                <a:latin typeface="Consolas" panose="020B0609020204030204" pitchFamily="49" charset="0"/>
                <a:cs typeface="Consolas" panose="020B0609020204030204" pitchFamily="49" charset="0"/>
              </a:rPr>
              <a:t>-item</a:t>
            </a: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is=</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a:t>
            </a:r>
            <a:r>
              <a:rPr lang="en" altLang="zh-CN" sz="1350" dirty="0">
                <a:solidFill>
                  <a:schemeClr val="accent3"/>
                </a:solidFill>
                <a:latin typeface="Consolas" panose="020B0609020204030204" pitchFamily="49" charset="0"/>
                <a:cs typeface="Consolas" panose="020B0609020204030204" pitchFamily="49" charset="0"/>
              </a:rPr>
              <a:t>-item"</a:t>
            </a:r>
            <a:endParaRPr lang="en" altLang="zh-CN" sz="1350" dirty="0">
              <a:solidFill>
                <a:schemeClr val="tx2"/>
              </a:solidFill>
              <a:latin typeface="Consolas" panose="020B0609020204030204" pitchFamily="49" charset="0"/>
              <a:cs typeface="Consolas" panose="020B0609020204030204" pitchFamily="49" charset="0"/>
            </a:endParaRP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v-for=</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a:t>
            </a:r>
            <a:r>
              <a:rPr lang="en" altLang="zh-CN" sz="1350" dirty="0">
                <a:solidFill>
                  <a:schemeClr val="accent3"/>
                </a:solidFill>
                <a:latin typeface="Consolas" panose="020B0609020204030204" pitchFamily="49" charset="0"/>
                <a:cs typeface="Consolas" panose="020B0609020204030204" pitchFamily="49" charset="0"/>
              </a:rPr>
              <a:t>, index) in </a:t>
            </a:r>
            <a:r>
              <a:rPr lang="en" altLang="zh-CN" sz="1350" dirty="0" err="1">
                <a:solidFill>
                  <a:schemeClr val="accent3"/>
                </a:solidFill>
                <a:latin typeface="Consolas" panose="020B0609020204030204" pitchFamily="49" charset="0"/>
                <a:cs typeface="Consolas" panose="020B0609020204030204" pitchFamily="49" charset="0"/>
              </a:rPr>
              <a:t>todos</a:t>
            </a:r>
            <a:r>
              <a:rPr lang="en" altLang="zh-CN" sz="1350" dirty="0">
                <a:solidFill>
                  <a:schemeClr val="accent3"/>
                </a:solidFill>
                <a:latin typeface="Consolas" panose="020B0609020204030204" pitchFamily="49" charset="0"/>
                <a:cs typeface="Consolas" panose="020B0609020204030204" pitchFamily="49" charset="0"/>
              </a:rPr>
              <a:t>" </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todo.id</a:t>
            </a:r>
            <a:r>
              <a:rPr lang="en" altLang="zh-CN" sz="1350" dirty="0">
                <a:solidFill>
                  <a:schemeClr val="accent3"/>
                </a:solidFill>
                <a:latin typeface="Consolas" panose="020B0609020204030204" pitchFamily="49" charset="0"/>
                <a:cs typeface="Consolas" panose="020B0609020204030204" pitchFamily="49" charset="0"/>
              </a:rPr>
              <a:t>" </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v-bind:title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todo.title</a:t>
            </a:r>
            <a:r>
              <a:rPr lang="en" altLang="zh-CN" sz="1350" dirty="0">
                <a:solidFill>
                  <a:schemeClr val="accent3"/>
                </a:solidFill>
                <a:latin typeface="Consolas" panose="020B0609020204030204" pitchFamily="49" charset="0"/>
                <a:cs typeface="Consolas" panose="020B0609020204030204" pitchFamily="49" charset="0"/>
              </a:rPr>
              <a:t>" </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v-on:remove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a:t>
            </a:r>
            <a:r>
              <a:rPr lang="en" altLang="zh-CN" sz="1350" dirty="0" err="1">
                <a:solidFill>
                  <a:schemeClr val="accent3"/>
                </a:solidFill>
                <a:latin typeface="Consolas" panose="020B0609020204030204" pitchFamily="49" charset="0"/>
                <a:cs typeface="Consolas" panose="020B0609020204030204" pitchFamily="49" charset="0"/>
              </a:rPr>
              <a:t>todos.splice</a:t>
            </a:r>
            <a:r>
              <a:rPr lang="en" altLang="zh-CN" sz="1350" dirty="0">
                <a:solidFill>
                  <a:schemeClr val="accent3"/>
                </a:solidFill>
                <a:latin typeface="Consolas" panose="020B0609020204030204" pitchFamily="49" charset="0"/>
                <a:cs typeface="Consolas" panose="020B0609020204030204" pitchFamily="49" charset="0"/>
              </a:rPr>
              <a:t>(index, 1)" </a:t>
            </a:r>
            <a:r>
              <a:rPr lang="en" altLang="zh-CN" sz="1350" dirty="0">
                <a:solidFill>
                  <a:schemeClr val="tx2"/>
                </a:solidFill>
                <a:latin typeface="Consolas" panose="020B0609020204030204" pitchFamily="49" charset="0"/>
                <a:cs typeface="Consolas" panose="020B0609020204030204" pitchFamily="49" charset="0"/>
              </a:rPr>
              <a:t>&gt;</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US" altLang="zh-CN" sz="1350" dirty="0" err="1">
                <a:solidFill>
                  <a:schemeClr val="tx2"/>
                </a:solidFill>
                <a:latin typeface="Consolas" panose="020B0609020204030204" pitchFamily="49" charset="0"/>
                <a:cs typeface="Consolas" panose="020B0609020204030204" pitchFamily="49" charset="0"/>
              </a:rPr>
              <a:t>todo</a:t>
            </a:r>
            <a:r>
              <a:rPr lang="en-US" altLang="zh-CN" sz="1350" dirty="0">
                <a:solidFill>
                  <a:schemeClr val="tx2"/>
                </a:solidFill>
                <a:latin typeface="Consolas" panose="020B0609020204030204" pitchFamily="49" charset="0"/>
                <a:cs typeface="Consolas" panose="020B0609020204030204" pitchFamily="49" charset="0"/>
              </a:rPr>
              <a:t>-item</a:t>
            </a:r>
            <a:r>
              <a:rPr lang="en" altLang="zh-CN" sz="1350" dirty="0">
                <a:solidFill>
                  <a:schemeClr val="tx2"/>
                </a:solidFill>
                <a:latin typeface="Consolas" panose="020B0609020204030204" pitchFamily="49" charset="0"/>
                <a:cs typeface="Consolas" panose="020B0609020204030204" pitchFamily="49" charset="0"/>
              </a:rPr>
              <a:t>&gt;</a:t>
            </a:r>
          </a:p>
          <a:p>
            <a:pPr marL="342900" lvl="1"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&lt;/ul&gt; </a:t>
            </a:r>
          </a:p>
          <a:p>
            <a:pPr marL="342900" lvl="1"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&lt;/div&gt;</a:t>
            </a:r>
            <a:endParaRPr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52</a:t>
            </a:fld>
            <a:endParaRPr lang="zh-CN" altLang="en-US" dirty="0"/>
          </a:p>
        </p:txBody>
      </p:sp>
    </p:spTree>
    <p:extLst>
      <p:ext uri="{BB962C8B-B14F-4D97-AF65-F5344CB8AC3E}">
        <p14:creationId xmlns:p14="http://schemas.microsoft.com/office/powerpoint/2010/main" val="3282382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a:bodyPr>
          <a:lstStyle/>
          <a:p>
            <a:r>
              <a:rPr kumimoji="1" lang="en-US" altLang="zh-CN" dirty="0"/>
              <a:t>v-for</a:t>
            </a:r>
            <a:r>
              <a:rPr kumimoji="1" lang="zh-CN" altLang="en-US" dirty="0"/>
              <a:t> </a:t>
            </a:r>
            <a:r>
              <a:rPr kumimoji="1" lang="en-US" altLang="zh-CN" dirty="0"/>
              <a:t>with</a:t>
            </a:r>
            <a:r>
              <a:rPr kumimoji="1" lang="zh-CN" altLang="en-US" dirty="0"/>
              <a:t> </a:t>
            </a:r>
            <a:r>
              <a:rPr kumimoji="1" lang="en-US" altLang="zh-CN" dirty="0"/>
              <a:t>a</a:t>
            </a:r>
            <a:r>
              <a:rPr kumimoji="1" lang="zh-CN" altLang="en-US" dirty="0"/>
              <a:t> </a:t>
            </a:r>
            <a:r>
              <a:rPr kumimoji="1" lang="en-US" altLang="zh-CN" dirty="0"/>
              <a:t>Component</a:t>
            </a:r>
          </a:p>
          <a:p>
            <a:pPr marL="0" indent="0">
              <a:buNone/>
            </a:pPr>
            <a:r>
              <a:rPr lang="zh-CN" altLang="en-US" sz="1350" i="1"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350" i="1" dirty="0" err="1">
                <a:solidFill>
                  <a:schemeClr val="tx1">
                    <a:lumMod val="50000"/>
                    <a:lumOff val="50000"/>
                  </a:schemeClr>
                </a:solidFill>
                <a:latin typeface="Consolas" panose="020B0609020204030204" pitchFamily="49" charset="0"/>
                <a:cs typeface="Consolas" panose="020B0609020204030204" pitchFamily="49" charset="0"/>
              </a:rPr>
              <a:t>todoitemx.js</a:t>
            </a:r>
            <a:endParaRPr lang="en-US" altLang="zh-CN" sz="1350" i="1" dirty="0">
              <a:solidFill>
                <a:schemeClr val="tx1">
                  <a:lumMod val="50000"/>
                  <a:lumOff val="50000"/>
                </a:schemeClr>
              </a:solidFill>
              <a:latin typeface="Consolas" panose="020B0609020204030204" pitchFamily="49" charset="0"/>
              <a:cs typeface="Consolas" panose="020B0609020204030204" pitchFamily="49" charset="0"/>
            </a:endParaRPr>
          </a:p>
          <a:p>
            <a:pPr marL="0"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266700" indent="0">
              <a:buNone/>
            </a:pPr>
            <a:r>
              <a:rPr lang="en-US" altLang="zh-CN" sz="1350" dirty="0">
                <a:solidFill>
                  <a:schemeClr val="tx2"/>
                </a:solidFill>
                <a:latin typeface="Consolas" panose="020B0609020204030204" pitchFamily="49" charset="0"/>
                <a:cs typeface="Consolas" panose="020B0609020204030204" pitchFamily="49" charset="0"/>
              </a:rPr>
              <a:t>export default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props: ['title'],</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template: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&lt;li&gt;\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 title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&lt;button </a:t>
            </a:r>
            <a:r>
              <a:rPr lang="en-US" altLang="zh-CN" sz="1350" dirty="0" err="1">
                <a:solidFill>
                  <a:schemeClr val="tx2"/>
                </a:solidFill>
                <a:latin typeface="Consolas" panose="020B0609020204030204" pitchFamily="49" charset="0"/>
                <a:cs typeface="Consolas" panose="020B0609020204030204" pitchFamily="49" charset="0"/>
              </a:rPr>
              <a:t>v-on:click</a:t>
            </a:r>
            <a:r>
              <a:rPr lang="en-US" altLang="zh-CN" sz="1350" dirty="0">
                <a:solidFill>
                  <a:schemeClr val="tx2"/>
                </a:solidFill>
                <a:latin typeface="Consolas" panose="020B0609020204030204" pitchFamily="49" charset="0"/>
                <a:cs typeface="Consolas" panose="020B0609020204030204" pitchFamily="49" charset="0"/>
              </a:rPr>
              <a:t>="$emit(\'remove\')"&gt;Remove&lt;/button&gt;\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&lt;/li&gt;\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53</a:t>
            </a:fld>
            <a:endParaRPr lang="zh-CN" altLang="en-US" dirty="0"/>
          </a:p>
        </p:txBody>
      </p:sp>
    </p:spTree>
    <p:extLst>
      <p:ext uri="{BB962C8B-B14F-4D97-AF65-F5344CB8AC3E}">
        <p14:creationId xmlns:p14="http://schemas.microsoft.com/office/powerpoint/2010/main" val="3555546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B1A2-910C-FD47-ABCC-99734F8D8E25}"/>
              </a:ext>
            </a:extLst>
          </p:cNvPr>
          <p:cNvSpPr>
            <a:spLocks noGrp="1"/>
          </p:cNvSpPr>
          <p:nvPr>
            <p:ph type="title"/>
          </p:nvPr>
        </p:nvSpPr>
        <p:spPr/>
        <p:txBody>
          <a:bodyPr/>
          <a:lstStyle/>
          <a:p>
            <a:r>
              <a:rPr kumimoji="1" lang="en-US" altLang="zh-CN" dirty="0"/>
              <a:t>Array</a:t>
            </a:r>
            <a:r>
              <a:rPr kumimoji="1" lang="zh-CN" altLang="en-US" dirty="0"/>
              <a:t> </a:t>
            </a:r>
            <a:r>
              <a:rPr kumimoji="1" lang="en-US" altLang="zh-CN" dirty="0"/>
              <a:t>Change</a:t>
            </a:r>
            <a:r>
              <a:rPr kumimoji="1" lang="zh-CN" altLang="en-US" dirty="0"/>
              <a:t> </a:t>
            </a:r>
            <a:r>
              <a:rPr kumimoji="1" lang="en-US" altLang="zh-CN" dirty="0"/>
              <a:t>Detection</a:t>
            </a:r>
            <a:endParaRPr kumimoji="1" lang="zh-CN" altLang="en-US" dirty="0"/>
          </a:p>
        </p:txBody>
      </p:sp>
      <p:sp>
        <p:nvSpPr>
          <p:cNvPr id="3" name="内容占位符 2">
            <a:extLst>
              <a:ext uri="{FF2B5EF4-FFF2-40B4-BE49-F238E27FC236}">
                <a16:creationId xmlns:a16="http://schemas.microsoft.com/office/drawing/2014/main" id="{80CB72D9-5890-4D46-9023-9FA44396EB1C}"/>
              </a:ext>
            </a:extLst>
          </p:cNvPr>
          <p:cNvSpPr>
            <a:spLocks noGrp="1"/>
          </p:cNvSpPr>
          <p:nvPr>
            <p:ph idx="1"/>
          </p:nvPr>
        </p:nvSpPr>
        <p:spPr/>
        <p:txBody>
          <a:bodyPr>
            <a:normAutofit fontScale="85000" lnSpcReduction="20000"/>
          </a:bodyPr>
          <a:lstStyle/>
          <a:p>
            <a:r>
              <a:rPr kumimoji="1" lang="en-US" altLang="zh-CN" dirty="0"/>
              <a:t>v-for</a:t>
            </a:r>
            <a:r>
              <a:rPr kumimoji="1" lang="zh-CN" altLang="en-US" dirty="0"/>
              <a:t> </a:t>
            </a:r>
            <a:r>
              <a:rPr kumimoji="1" lang="en-US" altLang="zh-CN" dirty="0"/>
              <a:t>with</a:t>
            </a:r>
            <a:r>
              <a:rPr kumimoji="1" lang="zh-CN" altLang="en-US" dirty="0"/>
              <a:t> </a:t>
            </a:r>
            <a:r>
              <a:rPr kumimoji="1" lang="en-US" altLang="zh-CN" dirty="0"/>
              <a:t>a</a:t>
            </a:r>
            <a:r>
              <a:rPr kumimoji="1" lang="zh-CN" altLang="en-US" dirty="0"/>
              <a:t> </a:t>
            </a:r>
            <a:r>
              <a:rPr kumimoji="1" lang="en-US" altLang="zh-CN" dirty="0"/>
              <a:t>Component</a:t>
            </a:r>
          </a:p>
          <a:p>
            <a:pPr marL="266700" indent="0">
              <a:buNone/>
            </a:pPr>
            <a:r>
              <a:rPr lang="en-US" altLang="zh-CN" sz="1300" dirty="0">
                <a:solidFill>
                  <a:schemeClr val="tx2"/>
                </a:solidFill>
                <a:latin typeface="Consolas" panose="020B0609020204030204" pitchFamily="49" charset="0"/>
                <a:cs typeface="Consolas" panose="020B0609020204030204" pitchFamily="49" charset="0"/>
              </a:rPr>
              <a:t>import </a:t>
            </a:r>
            <a:r>
              <a:rPr lang="en-US" altLang="zh-CN" sz="1300" dirty="0" err="1">
                <a:solidFill>
                  <a:schemeClr val="tx2"/>
                </a:solidFill>
                <a:latin typeface="Consolas" panose="020B0609020204030204" pitchFamily="49" charset="0"/>
                <a:cs typeface="Consolas" panose="020B0609020204030204" pitchFamily="49" charset="0"/>
              </a:rPr>
              <a:t>TodoItem</a:t>
            </a:r>
            <a:r>
              <a:rPr lang="en-US" altLang="zh-CN" sz="1300" dirty="0">
                <a:solidFill>
                  <a:schemeClr val="tx2"/>
                </a:solidFill>
                <a:latin typeface="Consolas" panose="020B0609020204030204" pitchFamily="49" charset="0"/>
                <a:cs typeface="Consolas" panose="020B0609020204030204" pitchFamily="49" charset="0"/>
              </a:rPr>
              <a:t> from “./</a:t>
            </a:r>
            <a:r>
              <a:rPr lang="en-US" altLang="zh-CN" sz="1300" dirty="0" err="1">
                <a:solidFill>
                  <a:schemeClr val="tx2"/>
                </a:solidFill>
                <a:latin typeface="Consolas" panose="020B0609020204030204" pitchFamily="49" charset="0"/>
                <a:cs typeface="Consolas" panose="020B0609020204030204" pitchFamily="49" charset="0"/>
              </a:rPr>
              <a:t>todoitemx.js</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components: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TodoItem</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a:t>
            </a:r>
            <a:br>
              <a:rPr lang="en-US" altLang="zh-CN" sz="1300" dirty="0">
                <a:solidFill>
                  <a:schemeClr val="tx2"/>
                </a:solidFill>
                <a:latin typeface="Consolas" panose="020B0609020204030204" pitchFamily="49" charset="0"/>
                <a:cs typeface="Consolas" panose="020B0609020204030204" pitchFamily="49" charset="0"/>
              </a:rPr>
            </a:br>
            <a:r>
              <a:rPr lang="en" altLang="zh-CN" sz="1200" dirty="0">
                <a:solidFill>
                  <a:schemeClr val="tx2"/>
                </a:solidFill>
                <a:latin typeface="Consolas" panose="020B0609020204030204" pitchFamily="49" charset="0"/>
                <a:cs typeface="Consolas" panose="020B0609020204030204" pitchFamily="49" charset="0"/>
              </a:rPr>
              <a:t> </a:t>
            </a: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err="1">
                <a:solidFill>
                  <a:schemeClr val="tx2"/>
                </a:solidFill>
                <a:latin typeface="Consolas" panose="020B0609020204030204" pitchFamily="49" charset="0"/>
                <a:cs typeface="Consolas" panose="020B0609020204030204" pitchFamily="49" charset="0"/>
              </a:rPr>
              <a:t>newTodoText</a:t>
            </a:r>
            <a:r>
              <a:rPr lang="en" altLang="zh-CN" sz="1200" dirty="0">
                <a:solidFill>
                  <a:schemeClr val="tx2"/>
                </a:solidFill>
                <a:latin typeface="Consolas" panose="020B0609020204030204" pitchFamily="49" charset="0"/>
                <a:cs typeface="Consolas" panose="020B0609020204030204" pitchFamily="49" charset="0"/>
              </a:rPr>
              <a:t>: '',</a:t>
            </a:r>
          </a:p>
          <a:p>
            <a:pPr marL="266700" indent="0">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a:t>
            </a: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err="1">
                <a:solidFill>
                  <a:schemeClr val="tx2"/>
                </a:solidFill>
                <a:latin typeface="Consolas" panose="020B0609020204030204" pitchFamily="49" charset="0"/>
                <a:cs typeface="Consolas" panose="020B0609020204030204" pitchFamily="49" charset="0"/>
              </a:rPr>
              <a:t>todos</a:t>
            </a:r>
            <a:r>
              <a:rPr lang="en" altLang="zh-CN" sz="1200" dirty="0">
                <a:solidFill>
                  <a:schemeClr val="tx2"/>
                </a:solidFill>
                <a:latin typeface="Consolas" panose="020B0609020204030204" pitchFamily="49" charset="0"/>
                <a:cs typeface="Consolas" panose="020B0609020204030204" pitchFamily="49" charset="0"/>
              </a:rPr>
              <a:t>: [</a:t>
            </a:r>
          </a:p>
          <a:p>
            <a:pPr marL="266700" indent="0">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 id: 1, title: 'Do the dishes', }, </a:t>
            </a:r>
          </a:p>
          <a:p>
            <a:pPr marL="266700" indent="0">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id: 2, title: 'Take out the trash', }, </a:t>
            </a:r>
          </a:p>
          <a:p>
            <a:pPr marL="266700" indent="0">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id: 3, title: 'Mow the lawn' } ], </a:t>
            </a:r>
          </a:p>
          <a:p>
            <a:pPr marL="266700" indent="0">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err="1">
                <a:solidFill>
                  <a:schemeClr val="tx2"/>
                </a:solidFill>
                <a:latin typeface="Consolas" panose="020B0609020204030204" pitchFamily="49" charset="0"/>
                <a:cs typeface="Consolas" panose="020B0609020204030204" pitchFamily="49" charset="0"/>
              </a:rPr>
              <a:t>nextTodoId</a:t>
            </a:r>
            <a:r>
              <a:rPr lang="en" altLang="zh-CN" sz="1200" dirty="0">
                <a:solidFill>
                  <a:schemeClr val="tx2"/>
                </a:solidFill>
                <a:latin typeface="Consolas" panose="020B0609020204030204" pitchFamily="49" charset="0"/>
                <a:cs typeface="Consolas" panose="020B0609020204030204" pitchFamily="49" charset="0"/>
              </a:rPr>
              <a:t>: 4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methods: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addNewTodo</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this.todos.push</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id: </a:t>
            </a:r>
            <a:r>
              <a:rPr lang="en-US" altLang="zh-CN" sz="1300" dirty="0" err="1">
                <a:solidFill>
                  <a:schemeClr val="tx2"/>
                </a:solidFill>
                <a:latin typeface="Consolas" panose="020B0609020204030204" pitchFamily="49" charset="0"/>
                <a:cs typeface="Consolas" panose="020B0609020204030204" pitchFamily="49" charset="0"/>
              </a:rPr>
              <a:t>this.nextTodoId</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title: </a:t>
            </a:r>
            <a:r>
              <a:rPr lang="en-US" altLang="zh-CN" sz="1300" dirty="0" err="1">
                <a:solidFill>
                  <a:schemeClr val="tx2"/>
                </a:solidFill>
                <a:latin typeface="Consolas" panose="020B0609020204030204" pitchFamily="49" charset="0"/>
                <a:cs typeface="Consolas" panose="020B0609020204030204" pitchFamily="49" charset="0"/>
              </a:rPr>
              <a:t>this.newTodoText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this.newTodoText</a:t>
            </a:r>
            <a:r>
              <a:rPr lang="en-US" altLang="zh-CN" sz="1300" dirty="0">
                <a:solidFill>
                  <a:schemeClr val="tx2"/>
                </a:solidFill>
                <a:latin typeface="Consolas" panose="020B0609020204030204" pitchFamily="49" charset="0"/>
                <a:cs typeface="Consolas" panose="020B0609020204030204" pitchFamily="49" charset="0"/>
              </a:rPr>
              <a:t> =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a:t>
            </a:r>
            <a:r>
              <a:rPr lang="en-US" altLang="zh-CN" sz="1300" dirty="0" err="1">
                <a:solidFill>
                  <a:schemeClr val="tx2"/>
                </a:solidFill>
                <a:latin typeface="Consolas" panose="020B0609020204030204" pitchFamily="49" charset="0"/>
                <a:cs typeface="Consolas" panose="020B0609020204030204" pitchFamily="49" charset="0"/>
              </a:rPr>
              <a:t>todo</a:t>
            </a:r>
            <a:r>
              <a:rPr lang="en-US" altLang="zh-CN" sz="1300" dirty="0">
                <a:solidFill>
                  <a:schemeClr val="tx2"/>
                </a:solidFill>
                <a:latin typeface="Consolas" panose="020B0609020204030204" pitchFamily="49" charset="0"/>
                <a:cs typeface="Consolas" panose="020B0609020204030204" pitchFamily="49" charset="0"/>
              </a:rPr>
              <a:t>-list-example')</a:t>
            </a:r>
          </a:p>
        </p:txBody>
      </p:sp>
      <p:sp>
        <p:nvSpPr>
          <p:cNvPr id="4" name="灯片编号占位符 3">
            <a:extLst>
              <a:ext uri="{FF2B5EF4-FFF2-40B4-BE49-F238E27FC236}">
                <a16:creationId xmlns:a16="http://schemas.microsoft.com/office/drawing/2014/main" id="{C350653F-2184-C047-8AA0-AB55D5261114}"/>
              </a:ext>
            </a:extLst>
          </p:cNvPr>
          <p:cNvSpPr>
            <a:spLocks noGrp="1"/>
          </p:cNvSpPr>
          <p:nvPr>
            <p:ph type="sldNum" sz="quarter" idx="12"/>
          </p:nvPr>
        </p:nvSpPr>
        <p:spPr/>
        <p:txBody>
          <a:bodyPr/>
          <a:lstStyle/>
          <a:p>
            <a:fld id="{CB818ED7-1FAF-4BEC-A906-EB6564C334EB}" type="slidenum">
              <a:rPr lang="zh-CN" altLang="en-US" smtClean="0"/>
              <a:pPr/>
              <a:t>54</a:t>
            </a:fld>
            <a:endParaRPr lang="zh-CN" altLang="en-US" dirty="0"/>
          </a:p>
        </p:txBody>
      </p:sp>
      <p:sp>
        <p:nvSpPr>
          <p:cNvPr id="5" name="文本框 4">
            <a:extLst>
              <a:ext uri="{FF2B5EF4-FFF2-40B4-BE49-F238E27FC236}">
                <a16:creationId xmlns:a16="http://schemas.microsoft.com/office/drawing/2014/main" id="{287736F0-DA88-CF43-83D6-9F41747F9797}"/>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20</a:t>
            </a:r>
            <a:endParaRPr kumimoji="1" lang="zh-CN" altLang="en-US" sz="1350" dirty="0"/>
          </a:p>
        </p:txBody>
      </p:sp>
    </p:spTree>
    <p:extLst>
      <p:ext uri="{BB962C8B-B14F-4D97-AF65-F5344CB8AC3E}">
        <p14:creationId xmlns:p14="http://schemas.microsoft.com/office/powerpoint/2010/main" val="134472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p:txBody>
          <a:bodyPr/>
          <a:lstStyle/>
          <a:p>
            <a:r>
              <a:rPr kumimoji="1" lang="en-US" altLang="zh-CN" dirty="0"/>
              <a:t>Listening</a:t>
            </a:r>
            <a:r>
              <a:rPr kumimoji="1" lang="zh-CN" altLang="en-US" dirty="0"/>
              <a:t> </a:t>
            </a:r>
            <a:r>
              <a:rPr kumimoji="1" lang="en-US" altLang="zh-CN" dirty="0"/>
              <a:t>to</a:t>
            </a:r>
            <a:r>
              <a:rPr kumimoji="1" lang="zh-CN" altLang="en-US" dirty="0"/>
              <a:t> </a:t>
            </a:r>
            <a:r>
              <a:rPr kumimoji="1" lang="en-US" altLang="zh-CN" dirty="0"/>
              <a:t>Events</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t>
            </a:r>
            <a:r>
              <a:rPr lang="en" altLang="zh-CN" sz="1350" dirty="0">
                <a:solidFill>
                  <a:schemeClr val="accent3"/>
                </a:solidFill>
                <a:latin typeface="Consolas" panose="020B0609020204030204" pitchFamily="49" charset="0"/>
                <a:cs typeface="Consolas" panose="020B0609020204030204" pitchFamily="49" charset="0"/>
              </a:rPr>
              <a:t>"example-1"&gt;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"counter</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 1"</a:t>
            </a:r>
            <a:r>
              <a:rPr lang="en" altLang="zh-CN" sz="1350" dirty="0">
                <a:solidFill>
                  <a:schemeClr val="tx2"/>
                </a:solidFill>
                <a:latin typeface="Consolas" panose="020B0609020204030204" pitchFamily="49" charset="0"/>
                <a:cs typeface="Consolas" panose="020B0609020204030204" pitchFamily="49" charset="0"/>
              </a:rPr>
              <a:t>&gt;Add 1&lt;/button&gt;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&lt;p&gt;The button above has been clicked {{ counter }} times.&lt;/p&gt; </a:t>
            </a:r>
            <a:r>
              <a:rPr lang="zh-CN" altLang="en-US" sz="1350" dirty="0">
                <a:solidFill>
                  <a:schemeClr val="tx2"/>
                </a:solidFill>
                <a:latin typeface="Consolas" panose="020B0609020204030204" pitchFamily="49" charset="0"/>
                <a:cs typeface="Consolas" panose="020B0609020204030204" pitchFamily="49" charset="0"/>
              </a:rPr>
              <a:t> </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counter: 0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'#example-1'</a:t>
            </a: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55</a:t>
            </a:fld>
            <a:endParaRPr lang="zh-CN" altLang="en-US" dirty="0"/>
          </a:p>
        </p:txBody>
      </p:sp>
    </p:spTree>
    <p:extLst>
      <p:ext uri="{BB962C8B-B14F-4D97-AF65-F5344CB8AC3E}">
        <p14:creationId xmlns:p14="http://schemas.microsoft.com/office/powerpoint/2010/main" val="2875751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p:txBody>
          <a:bodyPr>
            <a:normAutofit/>
          </a:bodyPr>
          <a:lstStyle/>
          <a:p>
            <a:r>
              <a:rPr kumimoji="1" lang="en-US" altLang="zh-CN" dirty="0"/>
              <a:t>Method</a:t>
            </a:r>
            <a:r>
              <a:rPr kumimoji="1" lang="zh-CN" altLang="en-US" dirty="0"/>
              <a:t> </a:t>
            </a:r>
            <a:r>
              <a:rPr kumimoji="1" lang="en-US" altLang="zh-CN" dirty="0"/>
              <a:t>Event</a:t>
            </a:r>
            <a:r>
              <a:rPr kumimoji="1" lang="zh-CN" altLang="en-US" dirty="0"/>
              <a:t> </a:t>
            </a:r>
            <a:r>
              <a:rPr kumimoji="1" lang="en-US" altLang="zh-CN" dirty="0"/>
              <a:t>Handlers</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t>
            </a:r>
            <a:r>
              <a:rPr lang="en" altLang="zh-CN" sz="1350" dirty="0">
                <a:solidFill>
                  <a:schemeClr val="accent3"/>
                </a:solidFill>
                <a:latin typeface="Consolas" panose="020B0609020204030204" pitchFamily="49" charset="0"/>
                <a:cs typeface="Consolas" panose="020B0609020204030204" pitchFamily="49" charset="0"/>
              </a:rPr>
              <a:t>"example-3"</a:t>
            </a:r>
            <a:r>
              <a:rPr lang="en" altLang="zh-CN" sz="1350" dirty="0">
                <a:solidFill>
                  <a:schemeClr val="tx2"/>
                </a:solidFill>
                <a:latin typeface="Consolas" panose="020B0609020204030204" pitchFamily="49" charset="0"/>
                <a:cs typeface="Consolas" panose="020B0609020204030204" pitchFamily="49" charset="0"/>
              </a:rPr>
              <a:t>&gt;</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"say('hi')"</a:t>
            </a:r>
            <a:r>
              <a:rPr lang="en" altLang="zh-CN" sz="1350" dirty="0">
                <a:solidFill>
                  <a:schemeClr val="tx2"/>
                </a:solidFill>
                <a:latin typeface="Consolas" panose="020B0609020204030204" pitchFamily="49" charset="0"/>
                <a:cs typeface="Consolas" panose="020B0609020204030204" pitchFamily="49" charset="0"/>
              </a:rPr>
              <a:t>&gt;Say hi&lt;/button&gt;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accent3"/>
                </a:solidFill>
                <a:latin typeface="Consolas" panose="020B0609020204030204" pitchFamily="49" charset="0"/>
                <a:cs typeface="Consolas" panose="020B0609020204030204" pitchFamily="49" charset="0"/>
              </a:rPr>
              <a:t>"say('what')"</a:t>
            </a:r>
            <a:r>
              <a:rPr lang="en" altLang="zh-CN" sz="1350" dirty="0">
                <a:solidFill>
                  <a:schemeClr val="tx2"/>
                </a:solidFill>
                <a:latin typeface="Consolas" panose="020B0609020204030204" pitchFamily="49" charset="0"/>
                <a:cs typeface="Consolas" panose="020B0609020204030204" pitchFamily="49" charset="0"/>
              </a:rPr>
              <a:t>&gt;Say what&lt;/button&gt;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methods: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say(message)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alert(message)</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a:t>
            </a:r>
            <a:r>
              <a:rPr lang="en-US" altLang="zh-CN" sz="1350" dirty="0">
                <a:solidFill>
                  <a:schemeClr val="accent3"/>
                </a:solidFill>
                <a:latin typeface="Consolas" panose="020B0609020204030204" pitchFamily="49" charset="0"/>
                <a:cs typeface="Consolas" panose="020B0609020204030204" pitchFamily="49" charset="0"/>
              </a:rPr>
              <a:t>3</a:t>
            </a:r>
            <a:r>
              <a:rPr lang="en" altLang="zh-CN" sz="1350" dirty="0">
                <a:solidFill>
                  <a:schemeClr val="accent3"/>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56</a:t>
            </a:fld>
            <a:endParaRPr lang="zh-CN" altLang="en-US" dirty="0"/>
          </a:p>
        </p:txBody>
      </p:sp>
    </p:spTree>
    <p:extLst>
      <p:ext uri="{BB962C8B-B14F-4D97-AF65-F5344CB8AC3E}">
        <p14:creationId xmlns:p14="http://schemas.microsoft.com/office/powerpoint/2010/main" val="120340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p:txBody>
          <a:bodyPr>
            <a:normAutofit/>
          </a:bodyPr>
          <a:lstStyle/>
          <a:p>
            <a:r>
              <a:rPr kumimoji="1" lang="en-US" altLang="zh-CN" dirty="0"/>
              <a:t>Method</a:t>
            </a:r>
            <a:r>
              <a:rPr kumimoji="1" lang="zh-CN" altLang="en-US" dirty="0"/>
              <a:t> </a:t>
            </a:r>
            <a:r>
              <a:rPr kumimoji="1" lang="en-US" altLang="zh-CN" dirty="0"/>
              <a:t>Event</a:t>
            </a:r>
            <a:r>
              <a:rPr kumimoji="1" lang="zh-CN" altLang="en-US" dirty="0"/>
              <a:t> </a:t>
            </a:r>
            <a:r>
              <a:rPr kumimoji="1" lang="en-US" altLang="zh-CN" dirty="0"/>
              <a:t>Handlers</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"warn('Form cannot be submitted yet.', $event)"</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Submit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methods: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warn (message, event)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now we have access to the native event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if (event)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event.preventDefault</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alert(message)</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57</a:t>
            </a:fld>
            <a:endParaRPr lang="zh-CN" altLang="en-US" dirty="0"/>
          </a:p>
        </p:txBody>
      </p:sp>
    </p:spTree>
    <p:extLst>
      <p:ext uri="{BB962C8B-B14F-4D97-AF65-F5344CB8AC3E}">
        <p14:creationId xmlns:p14="http://schemas.microsoft.com/office/powerpoint/2010/main" val="4294588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a:xfrm>
            <a:off x="1223628" y="845074"/>
            <a:ext cx="6777372" cy="3940924"/>
          </a:xfrm>
        </p:spPr>
        <p:txBody>
          <a:bodyPr>
            <a:normAutofit/>
          </a:bodyPr>
          <a:lstStyle/>
          <a:p>
            <a:r>
              <a:rPr kumimoji="1" lang="en-US" altLang="zh-CN" dirty="0"/>
              <a:t>Event</a:t>
            </a:r>
            <a:r>
              <a:rPr kumimoji="1" lang="zh-CN" altLang="en-US" dirty="0"/>
              <a:t> </a:t>
            </a:r>
            <a:r>
              <a:rPr kumimoji="1" lang="en-US" altLang="zh-CN" dirty="0"/>
              <a:t>Modifiers</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endParaRPr lang="en-US" altLang="zh-CN" sz="1350" dirty="0">
              <a:solidFill>
                <a:schemeClr val="bg1">
                  <a:lumMod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the click event's propagation will be stopped --&gt;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 </a:t>
            </a:r>
            <a:r>
              <a:rPr lang="en" altLang="zh-CN" sz="1350" dirty="0" err="1">
                <a:solidFill>
                  <a:schemeClr val="tx2"/>
                </a:solidFill>
                <a:latin typeface="Consolas" panose="020B0609020204030204" pitchFamily="49" charset="0"/>
                <a:cs typeface="Consolas" panose="020B0609020204030204" pitchFamily="49" charset="0"/>
              </a:rPr>
              <a:t>v-on:click.stop</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doThis</a:t>
            </a:r>
            <a:r>
              <a:rPr lang="en" altLang="zh-CN" sz="1350" dirty="0">
                <a:solidFill>
                  <a:schemeClr val="tx2"/>
                </a:solidFill>
                <a:latin typeface="Consolas" panose="020B0609020204030204" pitchFamily="49" charset="0"/>
                <a:cs typeface="Consolas" panose="020B0609020204030204" pitchFamily="49" charset="0"/>
              </a:rPr>
              <a:t>"&gt;&lt;/a&gt; </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the submit event will no longer reload the page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&lt;form </a:t>
            </a:r>
            <a:r>
              <a:rPr lang="en" altLang="zh-CN" sz="1350" dirty="0" err="1">
                <a:solidFill>
                  <a:schemeClr val="tx2"/>
                </a:solidFill>
                <a:latin typeface="Consolas" panose="020B0609020204030204" pitchFamily="49" charset="0"/>
                <a:cs typeface="Consolas" panose="020B0609020204030204" pitchFamily="49" charset="0"/>
              </a:rPr>
              <a:t>v-on:submit.prevent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onSubmit</a:t>
            </a:r>
            <a:r>
              <a:rPr lang="en" altLang="zh-CN" sz="1350" dirty="0">
                <a:solidFill>
                  <a:schemeClr val="tx2"/>
                </a:solidFill>
                <a:latin typeface="Consolas" panose="020B0609020204030204" pitchFamily="49" charset="0"/>
                <a:cs typeface="Consolas" panose="020B0609020204030204" pitchFamily="49" charset="0"/>
              </a:rPr>
              <a:t>"&gt;&lt;/form&gt; </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modifiers can be chained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v-on:click.stop.prevent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doThat</a:t>
            </a:r>
            <a:r>
              <a:rPr lang="en" altLang="zh-CN" sz="1350" dirty="0">
                <a:solidFill>
                  <a:schemeClr val="tx2"/>
                </a:solidFill>
                <a:latin typeface="Consolas" panose="020B0609020204030204" pitchFamily="49" charset="0"/>
                <a:cs typeface="Consolas" panose="020B0609020204030204" pitchFamily="49" charset="0"/>
              </a:rPr>
              <a:t>"&gt;&lt;/a&gt; </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just the modifier --&gt;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&lt;form </a:t>
            </a:r>
            <a:r>
              <a:rPr lang="en" altLang="zh-CN" sz="1350" dirty="0" err="1">
                <a:solidFill>
                  <a:schemeClr val="tx2"/>
                </a:solidFill>
                <a:latin typeface="Consolas" panose="020B0609020204030204" pitchFamily="49" charset="0"/>
                <a:cs typeface="Consolas" panose="020B0609020204030204" pitchFamily="49" charset="0"/>
              </a:rPr>
              <a:t>v-on:submit.prevent</a:t>
            </a:r>
            <a:r>
              <a:rPr lang="en" altLang="zh-CN" sz="1350" dirty="0">
                <a:solidFill>
                  <a:schemeClr val="tx2"/>
                </a:solidFill>
                <a:latin typeface="Consolas" panose="020B0609020204030204" pitchFamily="49" charset="0"/>
                <a:cs typeface="Consolas" panose="020B0609020204030204" pitchFamily="49" charset="0"/>
              </a:rPr>
              <a:t>&gt;&lt;/form&gt; </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use capture mode when adding the event listener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i.e. an event targeting an inner element is handled here --&gt;</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before being handled by that element --&gt;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a:t>
            </a:r>
            <a:r>
              <a:rPr lang="en" altLang="zh-CN" sz="1350" dirty="0" err="1">
                <a:solidFill>
                  <a:schemeClr val="tx2"/>
                </a:solidFill>
                <a:latin typeface="Consolas" panose="020B0609020204030204" pitchFamily="49" charset="0"/>
                <a:cs typeface="Consolas" panose="020B0609020204030204" pitchFamily="49" charset="0"/>
              </a:rPr>
              <a:t>v-on:click.capture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doThis</a:t>
            </a:r>
            <a:r>
              <a:rPr lang="en" altLang="zh-CN" sz="1350" dirty="0">
                <a:solidFill>
                  <a:schemeClr val="tx2"/>
                </a:solidFill>
                <a:latin typeface="Consolas" panose="020B0609020204030204" pitchFamily="49" charset="0"/>
                <a:cs typeface="Consolas" panose="020B0609020204030204" pitchFamily="49" charset="0"/>
              </a:rPr>
              <a:t>"&gt;...&lt;/div&gt; </a:t>
            </a: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58</a:t>
            </a:fld>
            <a:endParaRPr lang="zh-CN" altLang="en-US" dirty="0"/>
          </a:p>
        </p:txBody>
      </p:sp>
    </p:spTree>
    <p:extLst>
      <p:ext uri="{BB962C8B-B14F-4D97-AF65-F5344CB8AC3E}">
        <p14:creationId xmlns:p14="http://schemas.microsoft.com/office/powerpoint/2010/main" val="2735376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a:xfrm>
            <a:off x="1223628" y="845074"/>
            <a:ext cx="7020780" cy="3940924"/>
          </a:xfrm>
        </p:spPr>
        <p:txBody>
          <a:bodyPr>
            <a:normAutofit/>
          </a:bodyPr>
          <a:lstStyle/>
          <a:p>
            <a:r>
              <a:rPr kumimoji="1" lang="en-US" altLang="zh-CN" dirty="0"/>
              <a:t>Event</a:t>
            </a:r>
            <a:r>
              <a:rPr kumimoji="1" lang="zh-CN" altLang="en-US" dirty="0"/>
              <a:t> </a:t>
            </a:r>
            <a:r>
              <a:rPr kumimoji="1" lang="en-US" altLang="zh-CN" dirty="0"/>
              <a:t>Modifiers</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endParaRPr lang="en-US" altLang="zh-CN" sz="1350" dirty="0">
              <a:solidFill>
                <a:schemeClr val="bg1">
                  <a:lumMod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only trigger handler if </a:t>
            </a:r>
            <a:r>
              <a:rPr lang="en" altLang="zh-CN" sz="1350" dirty="0" err="1">
                <a:solidFill>
                  <a:schemeClr val="bg1">
                    <a:lumMod val="50000"/>
                  </a:schemeClr>
                </a:solidFill>
                <a:latin typeface="Consolas" panose="020B0609020204030204" pitchFamily="49" charset="0"/>
                <a:cs typeface="Consolas" panose="020B0609020204030204" pitchFamily="49" charset="0"/>
              </a:rPr>
              <a:t>event.target</a:t>
            </a:r>
            <a:r>
              <a:rPr lang="en" altLang="zh-CN" sz="1350" dirty="0">
                <a:solidFill>
                  <a:schemeClr val="bg1">
                    <a:lumMod val="50000"/>
                  </a:schemeClr>
                </a:solidFill>
                <a:latin typeface="Consolas" panose="020B0609020204030204" pitchFamily="49" charset="0"/>
                <a:cs typeface="Consolas" panose="020B0609020204030204" pitchFamily="49" charset="0"/>
              </a:rPr>
              <a:t> is the element itself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i.e. not from a child element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v-on:click.self</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doThat</a:t>
            </a:r>
            <a:r>
              <a:rPr lang="en" altLang="zh-CN" sz="1350" dirty="0">
                <a:solidFill>
                  <a:schemeClr val="tx2"/>
                </a:solidFill>
                <a:latin typeface="Consolas" panose="020B0609020204030204" pitchFamily="49" charset="0"/>
                <a:cs typeface="Consolas" panose="020B0609020204030204" pitchFamily="49" charset="0"/>
              </a:rPr>
              <a:t>"&gt;...&lt;/div&gt;</a:t>
            </a:r>
          </a:p>
          <a:p>
            <a:pPr marL="0" indent="0">
              <a:lnSpc>
                <a:spcPct val="80000"/>
              </a:lnSpc>
              <a:buNone/>
            </a:pPr>
            <a:endParaRPr lang="en" altLang="zh-CN" sz="1350" dirty="0">
              <a:solidFill>
                <a:schemeClr val="bg1">
                  <a:lumMod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the click event will be triggered at most once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 </a:t>
            </a:r>
            <a:r>
              <a:rPr lang="en" altLang="zh-CN" sz="1350" dirty="0" err="1">
                <a:solidFill>
                  <a:schemeClr val="tx2"/>
                </a:solidFill>
                <a:latin typeface="Consolas" panose="020B0609020204030204" pitchFamily="49" charset="0"/>
                <a:cs typeface="Consolas" panose="020B0609020204030204" pitchFamily="49" charset="0"/>
              </a:rPr>
              <a:t>v-on:click.once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doThis</a:t>
            </a:r>
            <a:r>
              <a:rPr lang="en" altLang="zh-CN" sz="1350" dirty="0">
                <a:solidFill>
                  <a:schemeClr val="tx2"/>
                </a:solidFill>
                <a:latin typeface="Consolas" panose="020B0609020204030204" pitchFamily="49" charset="0"/>
                <a:cs typeface="Consolas" panose="020B0609020204030204" pitchFamily="49" charset="0"/>
              </a:rPr>
              <a:t>"&gt;&lt;/a&gt;</a:t>
            </a:r>
          </a:p>
          <a:p>
            <a:pPr marL="0" indent="0">
              <a:lnSpc>
                <a:spcPct val="80000"/>
              </a:lnSpc>
              <a:buNone/>
            </a:pP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the scroll event's default behavior (scrolling) will happen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immediately, instead of waiting for `</a:t>
            </a:r>
            <a:r>
              <a:rPr lang="en" altLang="zh-CN" sz="1350" dirty="0" err="1">
                <a:solidFill>
                  <a:schemeClr val="bg1">
                    <a:lumMod val="50000"/>
                  </a:schemeClr>
                </a:solidFill>
                <a:latin typeface="Consolas" panose="020B0609020204030204" pitchFamily="49" charset="0"/>
                <a:cs typeface="Consolas" panose="020B0609020204030204" pitchFamily="49" charset="0"/>
              </a:rPr>
              <a:t>onScroll</a:t>
            </a:r>
            <a:r>
              <a:rPr lang="en" altLang="zh-CN" sz="1350" dirty="0">
                <a:solidFill>
                  <a:schemeClr val="bg1">
                    <a:lumMod val="50000"/>
                  </a:schemeClr>
                </a:solidFill>
                <a:latin typeface="Consolas" panose="020B0609020204030204" pitchFamily="49" charset="0"/>
                <a:cs typeface="Consolas" panose="020B0609020204030204" pitchFamily="49" charset="0"/>
              </a:rPr>
              <a:t>` to complete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in case it contains `</a:t>
            </a:r>
            <a:r>
              <a:rPr lang="en" altLang="zh-CN" sz="1350" dirty="0" err="1">
                <a:solidFill>
                  <a:schemeClr val="bg1">
                    <a:lumMod val="50000"/>
                  </a:schemeClr>
                </a:solidFill>
                <a:latin typeface="Consolas" panose="020B0609020204030204" pitchFamily="49" charset="0"/>
                <a:cs typeface="Consolas" panose="020B0609020204030204" pitchFamily="49" charset="0"/>
              </a:rPr>
              <a:t>event.preventDefault</a:t>
            </a:r>
            <a:r>
              <a:rPr lang="en" altLang="zh-CN" sz="1350" dirty="0">
                <a:solidFill>
                  <a:schemeClr val="bg1">
                    <a:lumMod val="50000"/>
                  </a:schemeClr>
                </a:solidFill>
                <a:latin typeface="Consolas" panose="020B0609020204030204" pitchFamily="49" charset="0"/>
                <a:cs typeface="Consolas" panose="020B0609020204030204" pitchFamily="49" charset="0"/>
              </a:rPr>
              <a:t>()`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v-on:scroll.passive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onScroll</a:t>
            </a:r>
            <a:r>
              <a:rPr lang="en" altLang="zh-CN" sz="1350" dirty="0">
                <a:solidFill>
                  <a:schemeClr val="tx2"/>
                </a:solidFill>
                <a:latin typeface="Consolas" panose="020B0609020204030204" pitchFamily="49" charset="0"/>
                <a:cs typeface="Consolas" panose="020B0609020204030204" pitchFamily="49" charset="0"/>
              </a:rPr>
              <a:t>"&gt;...&lt;/div&gt;</a:t>
            </a: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59</a:t>
            </a:fld>
            <a:endParaRPr lang="zh-CN" altLang="en-US" dirty="0"/>
          </a:p>
        </p:txBody>
      </p:sp>
    </p:spTree>
    <p:extLst>
      <p:ext uri="{BB962C8B-B14F-4D97-AF65-F5344CB8AC3E}">
        <p14:creationId xmlns:p14="http://schemas.microsoft.com/office/powerpoint/2010/main" val="1629578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fontScale="85000" lnSpcReduction="20000"/>
          </a:bodyPr>
          <a:lstStyle/>
          <a:p>
            <a:r>
              <a:rPr kumimoji="1" lang="en-US" altLang="zh-CN" dirty="0"/>
              <a:t>Loops</a:t>
            </a:r>
            <a:r>
              <a:rPr kumimoji="1" lang="zh-CN" altLang="en-US" dirty="0"/>
              <a:t> </a:t>
            </a:r>
            <a:r>
              <a:rPr kumimoji="1" lang="en-US" altLang="zh-CN" dirty="0">
                <a:solidFill>
                  <a:srgbClr val="FF0000"/>
                </a:solidFill>
              </a:rPr>
              <a:t>v-for</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a:t>
            </a:r>
            <a:r>
              <a:rPr lang="en-US" altLang="zh-CN" sz="1350" dirty="0">
                <a:solidFill>
                  <a:schemeClr val="tx2"/>
                </a:solidFill>
                <a:latin typeface="Consolas" panose="020B0609020204030204" pitchFamily="49" charset="0"/>
                <a:cs typeface="Consolas" panose="020B0609020204030204" pitchFamily="49" charset="0"/>
              </a:rPr>
              <a:t>4</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ol</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&lt;li v-for="</a:t>
            </a:r>
            <a:r>
              <a:rPr lang="en" altLang="zh-CN" sz="1350" dirty="0" err="1">
                <a:solidFill>
                  <a:schemeClr val="tx2"/>
                </a:solidFill>
                <a:latin typeface="Consolas" panose="020B0609020204030204" pitchFamily="49" charset="0"/>
                <a:cs typeface="Consolas" panose="020B0609020204030204" pitchFamily="49" charset="0"/>
              </a:rPr>
              <a:t>todo</a:t>
            </a:r>
            <a:r>
              <a:rPr lang="en" altLang="zh-CN" sz="1350" dirty="0">
                <a:solidFill>
                  <a:schemeClr val="tx2"/>
                </a:solidFill>
                <a:latin typeface="Consolas" panose="020B0609020204030204" pitchFamily="49" charset="0"/>
                <a:cs typeface="Consolas" panose="020B0609020204030204" pitchFamily="49" charset="0"/>
              </a:rPr>
              <a:t> in </a:t>
            </a:r>
            <a:r>
              <a:rPr lang="en" altLang="zh-CN" sz="1350" dirty="0" err="1">
                <a:solidFill>
                  <a:schemeClr val="tx2"/>
                </a:solidFill>
                <a:latin typeface="Consolas" panose="020B0609020204030204" pitchFamily="49" charset="0"/>
                <a:cs typeface="Consolas" panose="020B0609020204030204" pitchFamily="49" charset="0"/>
              </a:rPr>
              <a:t>todos</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todo.text</a:t>
            </a:r>
            <a:r>
              <a:rPr lang="en" altLang="zh-CN" sz="1350" dirty="0">
                <a:solidFill>
                  <a:schemeClr val="tx2"/>
                </a:solidFill>
                <a:latin typeface="Consolas" panose="020B0609020204030204" pitchFamily="49" charset="0"/>
                <a:cs typeface="Consolas" panose="020B0609020204030204" pitchFamily="49" charset="0"/>
              </a:rPr>
              <a:t>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&lt;/li&gt;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ol</a:t>
            </a:r>
            <a:r>
              <a:rPr lang="en" altLang="zh-CN" sz="1350" dirty="0">
                <a:solidFill>
                  <a:schemeClr val="tx2"/>
                </a:solidFill>
                <a:latin typeface="Consolas" panose="020B0609020204030204" pitchFamily="49" charset="0"/>
                <a:cs typeface="Consolas" panose="020B0609020204030204" pitchFamily="49" charset="0"/>
              </a:rPr>
              <a: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228600"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todos</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text: 'Learn JavaScript'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text: 'Learn Vue'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 text: 'Build something awesome'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methods: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addItem</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this.todos.push</a:t>
            </a:r>
            <a:r>
              <a:rPr lang="en-US" altLang="zh-CN" sz="1300" dirty="0">
                <a:solidFill>
                  <a:schemeClr val="tx2"/>
                </a:solidFill>
                <a:latin typeface="Consolas" panose="020B0609020204030204" pitchFamily="49" charset="0"/>
                <a:cs typeface="Consolas" panose="020B0609020204030204" pitchFamily="49" charset="0"/>
              </a:rPr>
              <a:t>({text: 'Learn React'})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}).mount('#app-4')</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4</a:t>
            </a:r>
            <a:endParaRPr kumimoji="1" lang="zh-CN" altLang="en-US" sz="1350" dirty="0"/>
          </a:p>
        </p:txBody>
      </p:sp>
    </p:spTree>
    <p:extLst>
      <p:ext uri="{BB962C8B-B14F-4D97-AF65-F5344CB8AC3E}">
        <p14:creationId xmlns:p14="http://schemas.microsoft.com/office/powerpoint/2010/main" val="2056285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a:xfrm>
            <a:off x="1223628" y="845074"/>
            <a:ext cx="7020780" cy="3940924"/>
          </a:xfrm>
        </p:spPr>
        <p:txBody>
          <a:bodyPr>
            <a:normAutofit/>
          </a:bodyPr>
          <a:lstStyle/>
          <a:p>
            <a:r>
              <a:rPr kumimoji="1" lang="en-US" altLang="zh-CN" dirty="0"/>
              <a:t>Key</a:t>
            </a:r>
            <a:r>
              <a:rPr kumimoji="1" lang="zh-CN" altLang="en-US" dirty="0"/>
              <a:t> </a:t>
            </a:r>
            <a:r>
              <a:rPr kumimoji="1" lang="en-US" altLang="zh-CN" dirty="0"/>
              <a:t>Modifiers</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endParaRPr lang="en-US" altLang="zh-CN" sz="1350" dirty="0">
              <a:solidFill>
                <a:schemeClr val="bg1">
                  <a:lumMod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only call `</a:t>
            </a:r>
            <a:r>
              <a:rPr lang="en" altLang="zh-CN" sz="1350" dirty="0" err="1">
                <a:solidFill>
                  <a:schemeClr val="bg1">
                    <a:lumMod val="50000"/>
                  </a:schemeClr>
                </a:solidFill>
                <a:latin typeface="Consolas" panose="020B0609020204030204" pitchFamily="49" charset="0"/>
                <a:cs typeface="Consolas" panose="020B0609020204030204" pitchFamily="49" charset="0"/>
              </a:rPr>
              <a:t>vm.submit</a:t>
            </a:r>
            <a:r>
              <a:rPr lang="en" altLang="zh-CN" sz="1350" dirty="0">
                <a:solidFill>
                  <a:schemeClr val="bg1">
                    <a:lumMod val="50000"/>
                  </a:schemeClr>
                </a:solidFill>
                <a:latin typeface="Consolas" panose="020B0609020204030204" pitchFamily="49" charset="0"/>
                <a:cs typeface="Consolas" panose="020B0609020204030204" pitchFamily="49" charset="0"/>
              </a:rPr>
              <a:t>()` when the `key` is `Enter`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a:t>
            </a:r>
            <a:r>
              <a:rPr lang="en" altLang="zh-CN" sz="1350" dirty="0" err="1">
                <a:solidFill>
                  <a:schemeClr val="tx2"/>
                </a:solidFill>
                <a:latin typeface="Consolas" panose="020B0609020204030204" pitchFamily="49" charset="0"/>
                <a:cs typeface="Consolas" panose="020B0609020204030204" pitchFamily="49" charset="0"/>
              </a:rPr>
              <a:t>v-on:keyup.enter</a:t>
            </a:r>
            <a:r>
              <a:rPr lang="en" altLang="zh-CN" sz="1350" dirty="0">
                <a:solidFill>
                  <a:schemeClr val="tx2"/>
                </a:solidFill>
                <a:latin typeface="Consolas" panose="020B0609020204030204" pitchFamily="49" charset="0"/>
                <a:cs typeface="Consolas" panose="020B0609020204030204" pitchFamily="49" charset="0"/>
              </a:rPr>
              <a:t>="submit"&gt;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a:t>
            </a:r>
            <a:r>
              <a:rPr lang="en" altLang="zh-CN" sz="1350" dirty="0" err="1">
                <a:solidFill>
                  <a:schemeClr val="tx2"/>
                </a:solidFill>
                <a:latin typeface="Consolas" panose="020B0609020204030204" pitchFamily="49" charset="0"/>
                <a:cs typeface="Consolas" panose="020B0609020204030204" pitchFamily="49" charset="0"/>
              </a:rPr>
              <a:t>v-on:keyup.page-down</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onPageDown</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kumimoji="1" lang="en-US" altLang="zh-CN" sz="1500" dirty="0"/>
              <a:t>Key</a:t>
            </a:r>
            <a:r>
              <a:rPr kumimoji="1" lang="zh-CN" altLang="en-US" sz="1500" dirty="0"/>
              <a:t> </a:t>
            </a:r>
            <a:r>
              <a:rPr kumimoji="1" lang="en-US" altLang="zh-CN" sz="1500" dirty="0"/>
              <a:t>Code</a:t>
            </a:r>
          </a:p>
          <a:p>
            <a:pPr lvl="1">
              <a:lnSpc>
                <a:spcPct val="80000"/>
              </a:lnSpc>
            </a:pPr>
            <a:r>
              <a:rPr kumimoji="1" lang="en" altLang="zh-CN" dirty="0"/>
              <a:t>.enter</a:t>
            </a:r>
            <a:r>
              <a:rPr kumimoji="1" lang="en-US" altLang="zh-CN" dirty="0"/>
              <a:t>,</a:t>
            </a:r>
            <a:r>
              <a:rPr kumimoji="1" lang="zh-CN" altLang="en-US" dirty="0"/>
              <a:t> </a:t>
            </a:r>
            <a:r>
              <a:rPr kumimoji="1" lang="en" altLang="zh-CN" dirty="0"/>
              <a:t>.tab</a:t>
            </a:r>
            <a:r>
              <a:rPr kumimoji="1" lang="en-US" altLang="zh-CN" dirty="0"/>
              <a:t>,</a:t>
            </a:r>
            <a:r>
              <a:rPr kumimoji="1" lang="zh-CN" altLang="en-US" dirty="0"/>
              <a:t> </a:t>
            </a:r>
            <a:r>
              <a:rPr kumimoji="1" lang="en" altLang="zh-CN" dirty="0"/>
              <a:t>.delete (captures both “Delete” and “Backspace” keys)</a:t>
            </a:r>
          </a:p>
          <a:p>
            <a:pPr lvl="1">
              <a:lnSpc>
                <a:spcPct val="80000"/>
              </a:lnSpc>
            </a:pPr>
            <a:r>
              <a:rPr kumimoji="1" lang="en" altLang="zh-CN" dirty="0"/>
              <a:t>.esc</a:t>
            </a:r>
            <a:r>
              <a:rPr kumimoji="1" lang="en-US" altLang="zh-CN" dirty="0"/>
              <a:t>,</a:t>
            </a:r>
            <a:r>
              <a:rPr kumimoji="1" lang="zh-CN" altLang="en-US" dirty="0"/>
              <a:t> </a:t>
            </a:r>
            <a:r>
              <a:rPr kumimoji="1" lang="en" altLang="zh-CN" dirty="0"/>
              <a:t>.space</a:t>
            </a:r>
            <a:r>
              <a:rPr kumimoji="1" lang="en-US" altLang="zh-CN" dirty="0"/>
              <a:t>,</a:t>
            </a:r>
            <a:r>
              <a:rPr kumimoji="1" lang="zh-CN" altLang="en-US" dirty="0"/>
              <a:t> </a:t>
            </a:r>
            <a:r>
              <a:rPr kumimoji="1" lang="en" altLang="zh-CN" dirty="0"/>
              <a:t>.up</a:t>
            </a:r>
            <a:r>
              <a:rPr kumimoji="1" lang="en-US" altLang="zh-CN" dirty="0"/>
              <a:t>,</a:t>
            </a:r>
            <a:r>
              <a:rPr kumimoji="1" lang="zh-CN" altLang="en-US" dirty="0"/>
              <a:t> </a:t>
            </a:r>
            <a:r>
              <a:rPr kumimoji="1" lang="en" altLang="zh-CN" dirty="0"/>
              <a:t>.down</a:t>
            </a:r>
            <a:r>
              <a:rPr kumimoji="1" lang="en-US" altLang="zh-CN" dirty="0"/>
              <a:t>,</a:t>
            </a:r>
            <a:r>
              <a:rPr kumimoji="1" lang="zh-CN" altLang="en-US" dirty="0"/>
              <a:t> </a:t>
            </a:r>
            <a:r>
              <a:rPr kumimoji="1" lang="en" altLang="zh-CN" dirty="0"/>
              <a:t>.left</a:t>
            </a:r>
            <a:r>
              <a:rPr kumimoji="1" lang="en-US" altLang="zh-CN" dirty="0"/>
              <a:t>,</a:t>
            </a:r>
            <a:r>
              <a:rPr kumimoji="1" lang="zh-CN" altLang="en-US" dirty="0"/>
              <a:t> </a:t>
            </a:r>
            <a:r>
              <a:rPr kumimoji="1" lang="en" altLang="zh-CN" dirty="0"/>
              <a:t>.right</a:t>
            </a:r>
          </a:p>
          <a:p>
            <a:pPr marL="0" indent="0">
              <a:lnSpc>
                <a:spcPct val="80000"/>
              </a:lnSpc>
              <a:buNone/>
            </a:pPr>
            <a:endParaRPr kumimoji="1" lang="en-US" altLang="zh-CN" sz="1500" dirty="0"/>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v-on:keyup.13="submit"&gt;</a:t>
            </a: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60</a:t>
            </a:fld>
            <a:endParaRPr lang="zh-CN" altLang="en-US" dirty="0"/>
          </a:p>
        </p:txBody>
      </p:sp>
    </p:spTree>
    <p:extLst>
      <p:ext uri="{BB962C8B-B14F-4D97-AF65-F5344CB8AC3E}">
        <p14:creationId xmlns:p14="http://schemas.microsoft.com/office/powerpoint/2010/main" val="2042102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B120F-5DFB-1C43-9CF4-C622CD0AD26A}"/>
              </a:ext>
            </a:extLst>
          </p:cNvPr>
          <p:cNvSpPr>
            <a:spLocks noGrp="1"/>
          </p:cNvSpPr>
          <p:nvPr>
            <p:ph type="title"/>
          </p:nvPr>
        </p:nvSpPr>
        <p:spPr/>
        <p:txBody>
          <a:bodyPr/>
          <a:lstStyle/>
          <a:p>
            <a:r>
              <a:rPr kumimoji="1" lang="en" altLang="zh-CN" dirty="0"/>
              <a:t>Event Handling</a:t>
            </a:r>
            <a:endParaRPr kumimoji="1" lang="zh-CN" altLang="en-US" dirty="0"/>
          </a:p>
        </p:txBody>
      </p:sp>
      <p:sp>
        <p:nvSpPr>
          <p:cNvPr id="3" name="内容占位符 2">
            <a:extLst>
              <a:ext uri="{FF2B5EF4-FFF2-40B4-BE49-F238E27FC236}">
                <a16:creationId xmlns:a16="http://schemas.microsoft.com/office/drawing/2014/main" id="{9D619313-43DE-6C42-904C-ED4DF66CABA0}"/>
              </a:ext>
            </a:extLst>
          </p:cNvPr>
          <p:cNvSpPr>
            <a:spLocks noGrp="1"/>
          </p:cNvSpPr>
          <p:nvPr>
            <p:ph idx="1"/>
          </p:nvPr>
        </p:nvSpPr>
        <p:spPr>
          <a:xfrm>
            <a:off x="1223628" y="845074"/>
            <a:ext cx="7020780" cy="3940924"/>
          </a:xfrm>
        </p:spPr>
        <p:txBody>
          <a:bodyPr>
            <a:normAutofit lnSpcReduction="10000"/>
          </a:bodyPr>
          <a:lstStyle/>
          <a:p>
            <a:r>
              <a:rPr kumimoji="1" lang="en-US" altLang="zh-CN" dirty="0"/>
              <a:t>System</a:t>
            </a:r>
            <a:r>
              <a:rPr kumimoji="1" lang="zh-CN" altLang="en-US" dirty="0"/>
              <a:t> </a:t>
            </a:r>
            <a:r>
              <a:rPr kumimoji="1" lang="en-US" altLang="zh-CN" dirty="0"/>
              <a:t>Modifier</a:t>
            </a:r>
            <a:r>
              <a:rPr kumimoji="1" lang="zh-CN" altLang="en-US" dirty="0"/>
              <a:t> </a:t>
            </a:r>
            <a:r>
              <a:rPr kumimoji="1" lang="en-US" altLang="zh-CN" dirty="0"/>
              <a:t>Keys</a:t>
            </a:r>
          </a:p>
          <a:p>
            <a:pPr lvl="1"/>
            <a:r>
              <a:rPr lang="en" altLang="zh-CN" dirty="0"/>
              <a:t>.ctrl</a:t>
            </a:r>
            <a:r>
              <a:rPr lang="en-US" altLang="zh-CN" dirty="0"/>
              <a:t>,</a:t>
            </a:r>
            <a:r>
              <a:rPr lang="zh-CN" altLang="en-US" dirty="0"/>
              <a:t> </a:t>
            </a:r>
            <a:r>
              <a:rPr lang="en" altLang="zh-CN" dirty="0"/>
              <a:t>.alt</a:t>
            </a:r>
            <a:r>
              <a:rPr lang="en-US" altLang="zh-CN" dirty="0"/>
              <a:t>,</a:t>
            </a:r>
            <a:r>
              <a:rPr lang="zh-CN" altLang="en-US" dirty="0"/>
              <a:t> </a:t>
            </a:r>
            <a:r>
              <a:rPr lang="en" altLang="zh-CN" dirty="0"/>
              <a:t>.shift</a:t>
            </a:r>
            <a:r>
              <a:rPr lang="en-US" altLang="zh-CN" dirty="0"/>
              <a:t>,</a:t>
            </a:r>
            <a:r>
              <a:rPr lang="zh-CN" altLang="en-US" dirty="0"/>
              <a:t> </a:t>
            </a:r>
            <a:r>
              <a:rPr lang="en" altLang="zh-CN" dirty="0"/>
              <a:t>.meta</a:t>
            </a:r>
          </a:p>
          <a:p>
            <a:pPr marL="0" indent="0">
              <a:lnSpc>
                <a:spcPct val="80000"/>
              </a:lnSpc>
              <a:buNone/>
            </a:pPr>
            <a:endParaRPr lang="en-US" altLang="zh-CN" sz="1350" dirty="0">
              <a:solidFill>
                <a:schemeClr val="bg1">
                  <a:lumMod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Alt + C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v-on:keyup.alt.67="clear"&gt;</a:t>
            </a:r>
          </a:p>
          <a:p>
            <a:pPr marL="0" indent="0">
              <a:lnSpc>
                <a:spcPct val="80000"/>
              </a:lnSpc>
              <a:buNone/>
            </a:pPr>
            <a:r>
              <a:rPr lang="en" altLang="zh-CN" sz="1350" dirty="0">
                <a:solidFill>
                  <a:schemeClr val="bg1">
                    <a:lumMod val="50000"/>
                  </a:schemeClr>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Ctrl + Click --&gt; </a:t>
            </a: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a:t>
            </a:r>
            <a:r>
              <a:rPr lang="en" altLang="zh-CN" sz="1350" dirty="0" err="1">
                <a:solidFill>
                  <a:schemeClr val="tx2"/>
                </a:solidFill>
                <a:latin typeface="Consolas" panose="020B0609020204030204" pitchFamily="49" charset="0"/>
                <a:cs typeface="Consolas" panose="020B0609020204030204" pitchFamily="49" charset="0"/>
              </a:rPr>
              <a:t>v-on:click.ctrl</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doSomething</a:t>
            </a:r>
            <a:r>
              <a:rPr lang="en" altLang="zh-CN" sz="1350" dirty="0">
                <a:solidFill>
                  <a:schemeClr val="tx2"/>
                </a:solidFill>
                <a:latin typeface="Consolas" panose="020B0609020204030204" pitchFamily="49" charset="0"/>
                <a:cs typeface="Consolas" panose="020B0609020204030204" pitchFamily="49" charset="0"/>
              </a:rPr>
              <a:t>"&gt;Do something&lt;/div&gt;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kumimoji="1" lang="zh-CN" altLang="en-US" sz="1500" dirty="0"/>
              <a:t>      </a:t>
            </a:r>
            <a:r>
              <a:rPr kumimoji="1" lang="en-US" altLang="zh-CN" sz="1500" dirty="0"/>
              <a:t>.exact</a:t>
            </a:r>
            <a:r>
              <a:rPr kumimoji="1" lang="zh-CN" altLang="en-US" sz="1500" dirty="0"/>
              <a:t> </a:t>
            </a:r>
            <a:r>
              <a:rPr kumimoji="1" lang="en-US" altLang="zh-CN" sz="1500" dirty="0" err="1"/>
              <a:t>Modifer</a:t>
            </a:r>
            <a:endParaRPr kumimoji="1" lang="en-US" altLang="zh-CN" sz="1500" dirty="0"/>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this will fire even if Alt or Shift is also pressed --&gt;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&lt;button </a:t>
            </a:r>
            <a:r>
              <a:rPr lang="en" altLang="zh-CN" sz="1350" dirty="0" err="1">
                <a:solidFill>
                  <a:schemeClr val="tx2"/>
                </a:solidFill>
                <a:latin typeface="Consolas" panose="020B0609020204030204" pitchFamily="49" charset="0"/>
                <a:cs typeface="Consolas" panose="020B0609020204030204" pitchFamily="49" charset="0"/>
              </a:rPr>
              <a:t>v-on:click.ctrl</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onClick</a:t>
            </a:r>
            <a:r>
              <a:rPr lang="en" altLang="zh-CN" sz="1350" dirty="0">
                <a:solidFill>
                  <a:schemeClr val="tx2"/>
                </a:solidFill>
                <a:latin typeface="Consolas" panose="020B0609020204030204" pitchFamily="49" charset="0"/>
                <a:cs typeface="Consolas" panose="020B0609020204030204" pitchFamily="49" charset="0"/>
              </a:rPr>
              <a:t>"&gt;A&lt;/button&gt;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 &lt;!-- this will only fire when Ctrl and no other keys are pressed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v-on:click.ctrl.exact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onCtrlClick</a:t>
            </a:r>
            <a:r>
              <a:rPr lang="en" altLang="zh-CN" sz="1350" dirty="0">
                <a:solidFill>
                  <a:schemeClr val="tx2"/>
                </a:solidFill>
                <a:latin typeface="Consolas" panose="020B0609020204030204" pitchFamily="49" charset="0"/>
                <a:cs typeface="Consolas" panose="020B0609020204030204" pitchFamily="49" charset="0"/>
              </a:rPr>
              <a:t>"&gt;A&lt;/button&gt; </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bg1">
                    <a:lumMod val="50000"/>
                  </a:schemeClr>
                </a:solidFill>
                <a:latin typeface="Consolas" panose="020B0609020204030204" pitchFamily="49" charset="0"/>
                <a:cs typeface="Consolas" panose="020B0609020204030204" pitchFamily="49" charset="0"/>
              </a:rPr>
              <a:t>   </a:t>
            </a:r>
            <a:r>
              <a:rPr lang="en" altLang="zh-CN" sz="1350" dirty="0">
                <a:solidFill>
                  <a:schemeClr val="bg1">
                    <a:lumMod val="50000"/>
                  </a:schemeClr>
                </a:solidFill>
                <a:latin typeface="Consolas" panose="020B0609020204030204" pitchFamily="49" charset="0"/>
                <a:cs typeface="Consolas" panose="020B0609020204030204" pitchFamily="49" charset="0"/>
              </a:rPr>
              <a:t>&lt;!-- this will only fire when no system modifiers are pressed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v-on:click.exact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onClick</a:t>
            </a:r>
            <a:r>
              <a:rPr lang="en" altLang="zh-CN" sz="1350" dirty="0">
                <a:solidFill>
                  <a:schemeClr val="tx2"/>
                </a:solidFill>
                <a:latin typeface="Consolas" panose="020B0609020204030204" pitchFamily="49" charset="0"/>
                <a:cs typeface="Consolas" panose="020B0609020204030204" pitchFamily="49" charset="0"/>
              </a:rPr>
              <a:t>"&gt;A&lt;/button&gt;</a:t>
            </a:r>
          </a:p>
        </p:txBody>
      </p:sp>
      <p:sp>
        <p:nvSpPr>
          <p:cNvPr id="4" name="灯片编号占位符 3">
            <a:extLst>
              <a:ext uri="{FF2B5EF4-FFF2-40B4-BE49-F238E27FC236}">
                <a16:creationId xmlns:a16="http://schemas.microsoft.com/office/drawing/2014/main" id="{8CF3788E-FAC4-964F-9B08-FC21A7272FAB}"/>
              </a:ext>
            </a:extLst>
          </p:cNvPr>
          <p:cNvSpPr>
            <a:spLocks noGrp="1"/>
          </p:cNvSpPr>
          <p:nvPr>
            <p:ph type="sldNum" sz="quarter" idx="12"/>
          </p:nvPr>
        </p:nvSpPr>
        <p:spPr/>
        <p:txBody>
          <a:bodyPr/>
          <a:lstStyle/>
          <a:p>
            <a:fld id="{CB818ED7-1FAF-4BEC-A906-EB6564C334EB}" type="slidenum">
              <a:rPr lang="zh-CN" altLang="en-US" smtClean="0"/>
              <a:pPr/>
              <a:t>61</a:t>
            </a:fld>
            <a:endParaRPr lang="zh-CN" altLang="en-US" dirty="0"/>
          </a:p>
        </p:txBody>
      </p:sp>
    </p:spTree>
    <p:extLst>
      <p:ext uri="{BB962C8B-B14F-4D97-AF65-F5344CB8AC3E}">
        <p14:creationId xmlns:p14="http://schemas.microsoft.com/office/powerpoint/2010/main" val="2647372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777372" cy="3940924"/>
          </a:xfrm>
        </p:spPr>
        <p:txBody>
          <a:bodyPr/>
          <a:lstStyle/>
          <a:p>
            <a:r>
              <a:rPr kumimoji="1" lang="en-US" altLang="zh-CN" dirty="0"/>
              <a:t>Text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v-model=</a:t>
            </a:r>
            <a:r>
              <a:rPr lang="en" altLang="zh-CN" sz="1350" dirty="0">
                <a:solidFill>
                  <a:schemeClr val="accent3"/>
                </a:solidFill>
                <a:latin typeface="Consolas" panose="020B0609020204030204" pitchFamily="49" charset="0"/>
                <a:cs typeface="Consolas" panose="020B0609020204030204" pitchFamily="49" charset="0"/>
              </a:rPr>
              <a:t>"message" </a:t>
            </a:r>
            <a:r>
              <a:rPr lang="en" altLang="zh-CN" sz="1350" dirty="0">
                <a:solidFill>
                  <a:schemeClr val="tx2"/>
                </a:solidFill>
                <a:latin typeface="Consolas" panose="020B0609020204030204" pitchFamily="49" charset="0"/>
                <a:cs typeface="Consolas" panose="020B0609020204030204" pitchFamily="49" charset="0"/>
              </a:rPr>
              <a:t>placeholder=</a:t>
            </a:r>
            <a:r>
              <a:rPr lang="en" altLang="zh-CN" sz="1350" dirty="0">
                <a:solidFill>
                  <a:schemeClr val="accent3"/>
                </a:solidFill>
                <a:latin typeface="Consolas" panose="020B0609020204030204" pitchFamily="49" charset="0"/>
                <a:cs typeface="Consolas" panose="020B0609020204030204" pitchFamily="49" charset="0"/>
              </a:rPr>
              <a:t>"edit me"</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&lt;p&gt;Message is: {{ message }}&lt;/p&gt;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a:t>Multiline</a:t>
            </a:r>
            <a:r>
              <a:rPr kumimoji="1" lang="zh-CN" altLang="en-US" dirty="0"/>
              <a:t> </a:t>
            </a:r>
            <a:r>
              <a:rPr kumimoji="1" lang="en-US" altLang="zh-CN" dirty="0"/>
              <a:t>text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&lt;span&gt;Multiline message is:&lt;/span&gt;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&lt;p style=</a:t>
            </a:r>
            <a:r>
              <a:rPr lang="en" altLang="zh-CN" sz="1350" dirty="0">
                <a:solidFill>
                  <a:schemeClr val="accent3"/>
                </a:solidFill>
                <a:latin typeface="Consolas" panose="020B0609020204030204" pitchFamily="49" charset="0"/>
                <a:cs typeface="Consolas" panose="020B0609020204030204" pitchFamily="49" charset="0"/>
              </a:rPr>
              <a:t>"white-space: pre-line;"</a:t>
            </a:r>
            <a:r>
              <a:rPr lang="en" altLang="zh-CN" sz="1350" dirty="0">
                <a:solidFill>
                  <a:schemeClr val="tx2"/>
                </a:solidFill>
                <a:latin typeface="Consolas" panose="020B0609020204030204" pitchFamily="49" charset="0"/>
                <a:cs typeface="Consolas" panose="020B0609020204030204" pitchFamily="49" charset="0"/>
              </a:rPr>
              <a:t>&gt;{{ message }}&lt;/p&gt;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br</a:t>
            </a:r>
            <a:r>
              <a:rPr lang="en" altLang="zh-CN" sz="1350" dirty="0">
                <a:solidFill>
                  <a:schemeClr val="tx2"/>
                </a:solidFill>
                <a:latin typeface="Consolas" panose="020B0609020204030204" pitchFamily="49" charset="0"/>
                <a:cs typeface="Consolas" panose="020B0609020204030204" pitchFamily="49" charset="0"/>
              </a:rPr>
              <a:t>&gt;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textarea</a:t>
            </a:r>
            <a:r>
              <a:rPr lang="en" altLang="zh-CN" sz="1350" dirty="0">
                <a:solidFill>
                  <a:schemeClr val="tx2"/>
                </a:solidFill>
                <a:latin typeface="Consolas" panose="020B0609020204030204" pitchFamily="49" charset="0"/>
                <a:cs typeface="Consolas" panose="020B0609020204030204" pitchFamily="49" charset="0"/>
              </a:rPr>
              <a:t> v-model=</a:t>
            </a:r>
            <a:r>
              <a:rPr lang="en" altLang="zh-CN" sz="1350" dirty="0">
                <a:solidFill>
                  <a:schemeClr val="accent3"/>
                </a:solidFill>
                <a:latin typeface="Consolas" panose="020B0609020204030204" pitchFamily="49" charset="0"/>
                <a:cs typeface="Consolas" panose="020B0609020204030204" pitchFamily="49" charset="0"/>
              </a:rPr>
              <a:t>"message"</a:t>
            </a:r>
            <a:r>
              <a:rPr lang="en" altLang="zh-CN" sz="1350" dirty="0">
                <a:solidFill>
                  <a:schemeClr val="tx2"/>
                </a:solidFill>
                <a:latin typeface="Consolas" panose="020B0609020204030204" pitchFamily="49" charset="0"/>
                <a:cs typeface="Consolas" panose="020B0609020204030204" pitchFamily="49" charset="0"/>
              </a:rPr>
              <a:t> placeholder=</a:t>
            </a:r>
            <a:r>
              <a:rPr lang="en" altLang="zh-CN" sz="1350" dirty="0">
                <a:solidFill>
                  <a:schemeClr val="accent3"/>
                </a:solidFill>
                <a:latin typeface="Consolas" panose="020B0609020204030204" pitchFamily="49" charset="0"/>
                <a:cs typeface="Consolas" panose="020B0609020204030204" pitchFamily="49" charset="0"/>
              </a:rPr>
              <a:t>"add multiple</a:t>
            </a:r>
            <a:r>
              <a:rPr lang="zh-CN" altLang="en-US" sz="1350" dirty="0">
                <a:solidFill>
                  <a:schemeClr val="accent3"/>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lines"</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textarea</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a:lnSpc>
                <a:spcPct val="80000"/>
              </a:lnSpc>
            </a:pPr>
            <a:r>
              <a:rPr kumimoji="1" lang="en-US" altLang="zh-CN" dirty="0"/>
              <a:t>Checkbox</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type=</a:t>
            </a:r>
            <a:r>
              <a:rPr lang="en" altLang="zh-CN" sz="1350" dirty="0">
                <a:solidFill>
                  <a:schemeClr val="accent3"/>
                </a:solidFill>
                <a:latin typeface="Consolas" panose="020B0609020204030204" pitchFamily="49" charset="0"/>
                <a:cs typeface="Consolas" panose="020B0609020204030204" pitchFamily="49" charset="0"/>
              </a:rPr>
              <a:t>"checkbox" </a:t>
            </a:r>
            <a:r>
              <a:rPr lang="en" altLang="zh-CN" sz="1350" dirty="0">
                <a:solidFill>
                  <a:schemeClr val="tx2"/>
                </a:solidFill>
                <a:latin typeface="Consolas" panose="020B0609020204030204" pitchFamily="49" charset="0"/>
                <a:cs typeface="Consolas" panose="020B0609020204030204" pitchFamily="49" charset="0"/>
              </a:rPr>
              <a:t>id =</a:t>
            </a:r>
            <a:r>
              <a:rPr lang="en" altLang="zh-CN" sz="1350" dirty="0">
                <a:solidFill>
                  <a:schemeClr val="accent3"/>
                </a:solidFill>
                <a:latin typeface="Consolas" panose="020B0609020204030204" pitchFamily="49" charset="0"/>
                <a:cs typeface="Consolas" panose="020B0609020204030204" pitchFamily="49" charset="0"/>
              </a:rPr>
              <a:t>"checkbox" </a:t>
            </a:r>
            <a:r>
              <a:rPr lang="en" altLang="zh-CN" sz="1350" dirty="0">
                <a:solidFill>
                  <a:schemeClr val="tx2"/>
                </a:solidFill>
                <a:latin typeface="Consolas" panose="020B0609020204030204" pitchFamily="49" charset="0"/>
                <a:cs typeface="Consolas" panose="020B0609020204030204" pitchFamily="49" charset="0"/>
              </a:rPr>
              <a:t>v-model =</a:t>
            </a:r>
            <a:r>
              <a:rPr lang="en" altLang="zh-CN" sz="1350" dirty="0">
                <a:solidFill>
                  <a:schemeClr val="accent3"/>
                </a:solidFill>
                <a:latin typeface="Consolas" panose="020B0609020204030204" pitchFamily="49" charset="0"/>
                <a:cs typeface="Consolas" panose="020B0609020204030204" pitchFamily="49" charset="0"/>
              </a:rPr>
              <a:t>"check</a:t>
            </a:r>
            <a:r>
              <a:rPr lang="en-US" altLang="zh-CN" sz="1350" dirty="0">
                <a:solidFill>
                  <a:schemeClr val="accent3"/>
                </a:solidFill>
                <a:latin typeface="Consolas" panose="020B0609020204030204" pitchFamily="49" charset="0"/>
                <a:cs typeface="Consolas" panose="020B0609020204030204" pitchFamily="49" charset="0"/>
              </a:rPr>
              <a:t>ed</a:t>
            </a:r>
            <a:r>
              <a:rPr lang="en" altLang="zh-CN" sz="1350" dirty="0">
                <a:solidFill>
                  <a:schemeClr val="accent3"/>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&lt;label for =</a:t>
            </a:r>
            <a:r>
              <a:rPr lang="en" altLang="zh-CN" sz="1350" dirty="0">
                <a:solidFill>
                  <a:schemeClr val="accent3"/>
                </a:solidFill>
                <a:latin typeface="Consolas" panose="020B0609020204030204" pitchFamily="49" charset="0"/>
                <a:cs typeface="Consolas" panose="020B0609020204030204" pitchFamily="49" charset="0"/>
              </a:rPr>
              <a:t>"checkbox"</a:t>
            </a:r>
            <a:r>
              <a:rPr lang="en" altLang="zh-CN" sz="1350" dirty="0">
                <a:solidFill>
                  <a:schemeClr val="tx2"/>
                </a:solidFill>
                <a:latin typeface="Consolas" panose="020B0609020204030204" pitchFamily="49" charset="0"/>
                <a:cs typeface="Consolas" panose="020B0609020204030204" pitchFamily="49" charset="0"/>
              </a:rPr>
              <a:t>&gt;{{ checked }}&lt;/label&gt;</a:t>
            </a:r>
            <a:endParaRPr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62</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2858911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lstStyle/>
          <a:p>
            <a:pPr>
              <a:lnSpc>
                <a:spcPct val="80000"/>
              </a:lnSpc>
            </a:pPr>
            <a:r>
              <a:rPr kumimoji="1" lang="en-US" altLang="zh-CN" dirty="0"/>
              <a:t>Checkbox</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&lt;div id=</a:t>
            </a:r>
            <a:r>
              <a:rPr lang="en" altLang="zh-CN" sz="1200" dirty="0">
                <a:solidFill>
                  <a:schemeClr val="accent3"/>
                </a:solidFill>
                <a:latin typeface="Consolas" panose="020B0609020204030204" pitchFamily="49" charset="0"/>
                <a:cs typeface="Consolas" panose="020B0609020204030204" pitchFamily="49" charset="0"/>
              </a:rPr>
              <a:t>'example-3'</a:t>
            </a:r>
            <a:r>
              <a:rPr lang="en" altLang="zh-CN" sz="120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&lt;input type=</a:t>
            </a:r>
            <a:r>
              <a:rPr lang="en" altLang="zh-CN" sz="1200" dirty="0">
                <a:solidFill>
                  <a:schemeClr val="accent3"/>
                </a:solidFill>
                <a:latin typeface="Consolas" panose="020B0609020204030204" pitchFamily="49" charset="0"/>
                <a:cs typeface="Consolas" panose="020B0609020204030204" pitchFamily="49" charset="0"/>
              </a:rPr>
              <a:t>"checkbox" </a:t>
            </a:r>
            <a:r>
              <a:rPr lang="en" altLang="zh-CN" sz="1200" dirty="0">
                <a:solidFill>
                  <a:schemeClr val="tx2"/>
                </a:solidFill>
                <a:latin typeface="Consolas" panose="020B0609020204030204" pitchFamily="49" charset="0"/>
                <a:cs typeface="Consolas" panose="020B0609020204030204" pitchFamily="49" charset="0"/>
              </a:rPr>
              <a:t>id="</a:t>
            </a:r>
            <a:r>
              <a:rPr lang="en" altLang="zh-CN" sz="1200" dirty="0">
                <a:solidFill>
                  <a:schemeClr val="accent3"/>
                </a:solidFill>
                <a:latin typeface="Consolas" panose="020B0609020204030204" pitchFamily="49" charset="0"/>
                <a:cs typeface="Consolas" panose="020B0609020204030204" pitchFamily="49" charset="0"/>
              </a:rPr>
              <a:t>jack" </a:t>
            </a:r>
            <a:r>
              <a:rPr lang="en" altLang="zh-CN" sz="1200" dirty="0">
                <a:solidFill>
                  <a:schemeClr val="tx2"/>
                </a:solidFill>
                <a:latin typeface="Consolas" panose="020B0609020204030204" pitchFamily="49" charset="0"/>
                <a:cs typeface="Consolas" panose="020B0609020204030204" pitchFamily="49" charset="0"/>
              </a:rPr>
              <a:t>value="</a:t>
            </a:r>
            <a:r>
              <a:rPr lang="en" altLang="zh-CN" sz="1200" dirty="0">
                <a:solidFill>
                  <a:schemeClr val="accent3"/>
                </a:solidFill>
                <a:latin typeface="Consolas" panose="020B0609020204030204" pitchFamily="49" charset="0"/>
                <a:cs typeface="Consolas" panose="020B0609020204030204" pitchFamily="49" charset="0"/>
              </a:rPr>
              <a:t>Jack" </a:t>
            </a:r>
            <a:r>
              <a:rPr lang="en" altLang="zh-CN" sz="1200" dirty="0">
                <a:solidFill>
                  <a:schemeClr val="tx2"/>
                </a:solidFill>
                <a:latin typeface="Consolas" panose="020B0609020204030204" pitchFamily="49" charset="0"/>
                <a:cs typeface="Consolas" panose="020B0609020204030204" pitchFamily="49" charset="0"/>
              </a:rPr>
              <a:t>v-model="</a:t>
            </a:r>
            <a:r>
              <a:rPr lang="en" altLang="zh-CN" sz="1200" dirty="0" err="1">
                <a:solidFill>
                  <a:schemeClr val="accent3"/>
                </a:solidFill>
                <a:latin typeface="Consolas" panose="020B0609020204030204" pitchFamily="49" charset="0"/>
                <a:cs typeface="Consolas" panose="020B0609020204030204" pitchFamily="49" charset="0"/>
              </a:rPr>
              <a:t>checkedNames</a:t>
            </a:r>
            <a:r>
              <a:rPr lang="en" altLang="zh-CN" sz="1200" dirty="0">
                <a:solidFill>
                  <a:schemeClr val="accent3"/>
                </a:solidFill>
                <a:latin typeface="Consolas" panose="020B0609020204030204" pitchFamily="49" charset="0"/>
                <a:cs typeface="Consolas" panose="020B0609020204030204" pitchFamily="49" charset="0"/>
              </a:rPr>
              <a:t>"</a:t>
            </a:r>
            <a:r>
              <a:rPr lang="en" altLang="zh-CN" sz="1200" dirty="0">
                <a:solidFill>
                  <a:schemeClr val="tx2"/>
                </a:solidFill>
                <a:latin typeface="Consolas" panose="020B0609020204030204" pitchFamily="49" charset="0"/>
                <a:cs typeface="Consolas" panose="020B0609020204030204" pitchFamily="49" charset="0"/>
              </a:rPr>
              <a:t>&gt;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&lt;label for="</a:t>
            </a:r>
            <a:r>
              <a:rPr lang="en" altLang="zh-CN" sz="1200" dirty="0">
                <a:solidFill>
                  <a:schemeClr val="accent3"/>
                </a:solidFill>
                <a:latin typeface="Consolas" panose="020B0609020204030204" pitchFamily="49" charset="0"/>
                <a:cs typeface="Consolas" panose="020B0609020204030204" pitchFamily="49" charset="0"/>
              </a:rPr>
              <a:t>jack</a:t>
            </a:r>
            <a:r>
              <a:rPr lang="en" altLang="zh-CN" sz="1200" dirty="0">
                <a:solidFill>
                  <a:schemeClr val="tx2"/>
                </a:solidFill>
                <a:latin typeface="Consolas" panose="020B0609020204030204" pitchFamily="49" charset="0"/>
                <a:cs typeface="Consolas" panose="020B0609020204030204" pitchFamily="49" charset="0"/>
              </a:rPr>
              <a:t>"&gt;Jack&lt;/label&gt;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&lt;input type=</a:t>
            </a:r>
            <a:r>
              <a:rPr lang="en" altLang="zh-CN" sz="1200" dirty="0">
                <a:solidFill>
                  <a:schemeClr val="accent3"/>
                </a:solidFill>
                <a:latin typeface="Consolas" panose="020B0609020204030204" pitchFamily="49" charset="0"/>
                <a:cs typeface="Consolas" panose="020B0609020204030204" pitchFamily="49" charset="0"/>
              </a:rPr>
              <a:t>"checkbox" </a:t>
            </a:r>
            <a:r>
              <a:rPr lang="en" altLang="zh-CN" sz="1200" dirty="0">
                <a:solidFill>
                  <a:schemeClr val="tx2"/>
                </a:solidFill>
                <a:latin typeface="Consolas" panose="020B0609020204030204" pitchFamily="49" charset="0"/>
                <a:cs typeface="Consolas" panose="020B0609020204030204" pitchFamily="49" charset="0"/>
              </a:rPr>
              <a:t>id="</a:t>
            </a:r>
            <a:r>
              <a:rPr lang="en" altLang="zh-CN" sz="1200" dirty="0">
                <a:solidFill>
                  <a:schemeClr val="accent3"/>
                </a:solidFill>
                <a:latin typeface="Consolas" panose="020B0609020204030204" pitchFamily="49" charset="0"/>
                <a:cs typeface="Consolas" panose="020B0609020204030204" pitchFamily="49" charset="0"/>
              </a:rPr>
              <a:t>john" </a:t>
            </a:r>
            <a:r>
              <a:rPr lang="en" altLang="zh-CN" sz="1200" dirty="0">
                <a:solidFill>
                  <a:schemeClr val="tx2"/>
                </a:solidFill>
                <a:latin typeface="Consolas" panose="020B0609020204030204" pitchFamily="49" charset="0"/>
                <a:cs typeface="Consolas" panose="020B0609020204030204" pitchFamily="49" charset="0"/>
              </a:rPr>
              <a:t>value="</a:t>
            </a:r>
            <a:r>
              <a:rPr lang="en" altLang="zh-CN" sz="1200" dirty="0">
                <a:solidFill>
                  <a:schemeClr val="accent3"/>
                </a:solidFill>
                <a:latin typeface="Consolas" panose="020B0609020204030204" pitchFamily="49" charset="0"/>
                <a:cs typeface="Consolas" panose="020B0609020204030204" pitchFamily="49" charset="0"/>
              </a:rPr>
              <a:t>John" </a:t>
            </a:r>
            <a:r>
              <a:rPr lang="en" altLang="zh-CN" sz="1200" dirty="0">
                <a:solidFill>
                  <a:schemeClr val="tx2"/>
                </a:solidFill>
                <a:latin typeface="Consolas" panose="020B0609020204030204" pitchFamily="49" charset="0"/>
                <a:cs typeface="Consolas" panose="020B0609020204030204" pitchFamily="49" charset="0"/>
              </a:rPr>
              <a:t>v-model="</a:t>
            </a:r>
            <a:r>
              <a:rPr lang="en" altLang="zh-CN" sz="1200" dirty="0" err="1">
                <a:solidFill>
                  <a:schemeClr val="accent3"/>
                </a:solidFill>
                <a:latin typeface="Consolas" panose="020B0609020204030204" pitchFamily="49" charset="0"/>
                <a:cs typeface="Consolas" panose="020B0609020204030204" pitchFamily="49" charset="0"/>
              </a:rPr>
              <a:t>checkedNames</a:t>
            </a:r>
            <a:r>
              <a:rPr lang="en" altLang="zh-CN" sz="1200" dirty="0">
                <a:solidFill>
                  <a:schemeClr val="accent3"/>
                </a:solidFill>
                <a:latin typeface="Consolas" panose="020B0609020204030204" pitchFamily="49" charset="0"/>
                <a:cs typeface="Consolas" panose="020B0609020204030204" pitchFamily="49" charset="0"/>
              </a:rPr>
              <a:t>"</a:t>
            </a:r>
            <a:r>
              <a:rPr lang="en" altLang="zh-CN" sz="1200" dirty="0">
                <a:solidFill>
                  <a:schemeClr val="tx2"/>
                </a:solidFill>
                <a:latin typeface="Consolas" panose="020B0609020204030204" pitchFamily="49" charset="0"/>
                <a:cs typeface="Consolas" panose="020B0609020204030204" pitchFamily="49" charset="0"/>
              </a:rPr>
              <a:t>&gt;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&lt;label for="</a:t>
            </a:r>
            <a:r>
              <a:rPr lang="en" altLang="zh-CN" sz="1200" dirty="0">
                <a:solidFill>
                  <a:schemeClr val="accent3"/>
                </a:solidFill>
                <a:latin typeface="Consolas" panose="020B0609020204030204" pitchFamily="49" charset="0"/>
                <a:cs typeface="Consolas" panose="020B0609020204030204" pitchFamily="49" charset="0"/>
              </a:rPr>
              <a:t>john</a:t>
            </a:r>
            <a:r>
              <a:rPr lang="en" altLang="zh-CN" sz="1200" dirty="0">
                <a:solidFill>
                  <a:schemeClr val="tx2"/>
                </a:solidFill>
                <a:latin typeface="Consolas" panose="020B0609020204030204" pitchFamily="49" charset="0"/>
                <a:cs typeface="Consolas" panose="020B0609020204030204" pitchFamily="49" charset="0"/>
              </a:rPr>
              <a:t>"&gt;John&lt;/label&gt;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&lt;input type=</a:t>
            </a:r>
            <a:r>
              <a:rPr lang="en" altLang="zh-CN" sz="1200" dirty="0">
                <a:solidFill>
                  <a:schemeClr val="accent3"/>
                </a:solidFill>
                <a:latin typeface="Consolas" panose="020B0609020204030204" pitchFamily="49" charset="0"/>
                <a:cs typeface="Consolas" panose="020B0609020204030204" pitchFamily="49" charset="0"/>
              </a:rPr>
              <a:t>"checkbox" </a:t>
            </a:r>
            <a:r>
              <a:rPr lang="en" altLang="zh-CN" sz="1200" dirty="0">
                <a:solidFill>
                  <a:schemeClr val="tx2"/>
                </a:solidFill>
                <a:latin typeface="Consolas" panose="020B0609020204030204" pitchFamily="49" charset="0"/>
                <a:cs typeface="Consolas" panose="020B0609020204030204" pitchFamily="49" charset="0"/>
              </a:rPr>
              <a:t>id="</a:t>
            </a:r>
            <a:r>
              <a:rPr lang="en" altLang="zh-CN" sz="1200" dirty="0">
                <a:solidFill>
                  <a:schemeClr val="accent3"/>
                </a:solidFill>
                <a:latin typeface="Consolas" panose="020B0609020204030204" pitchFamily="49" charset="0"/>
                <a:cs typeface="Consolas" panose="020B0609020204030204" pitchFamily="49" charset="0"/>
              </a:rPr>
              <a:t>mike" </a:t>
            </a:r>
            <a:r>
              <a:rPr lang="en" altLang="zh-CN" sz="1200" dirty="0">
                <a:solidFill>
                  <a:schemeClr val="tx2"/>
                </a:solidFill>
                <a:latin typeface="Consolas" panose="020B0609020204030204" pitchFamily="49" charset="0"/>
                <a:cs typeface="Consolas" panose="020B0609020204030204" pitchFamily="49" charset="0"/>
              </a:rPr>
              <a:t>value="</a:t>
            </a:r>
            <a:r>
              <a:rPr lang="en" altLang="zh-CN" sz="1200" dirty="0">
                <a:solidFill>
                  <a:schemeClr val="accent3"/>
                </a:solidFill>
                <a:latin typeface="Consolas" panose="020B0609020204030204" pitchFamily="49" charset="0"/>
                <a:cs typeface="Consolas" panose="020B0609020204030204" pitchFamily="49" charset="0"/>
              </a:rPr>
              <a:t>Mike" </a:t>
            </a:r>
            <a:r>
              <a:rPr lang="en" altLang="zh-CN" sz="1200" dirty="0">
                <a:solidFill>
                  <a:schemeClr val="tx2"/>
                </a:solidFill>
                <a:latin typeface="Consolas" panose="020B0609020204030204" pitchFamily="49" charset="0"/>
                <a:cs typeface="Consolas" panose="020B0609020204030204" pitchFamily="49" charset="0"/>
              </a:rPr>
              <a:t>v-model="</a:t>
            </a:r>
            <a:r>
              <a:rPr lang="en" altLang="zh-CN" sz="1200" dirty="0" err="1">
                <a:solidFill>
                  <a:schemeClr val="accent3"/>
                </a:solidFill>
                <a:latin typeface="Consolas" panose="020B0609020204030204" pitchFamily="49" charset="0"/>
                <a:cs typeface="Consolas" panose="020B0609020204030204" pitchFamily="49" charset="0"/>
              </a:rPr>
              <a:t>checkedNames</a:t>
            </a:r>
            <a:r>
              <a:rPr lang="en" altLang="zh-CN" sz="1200" dirty="0">
                <a:solidFill>
                  <a:schemeClr val="accent3"/>
                </a:solidFill>
                <a:latin typeface="Consolas" panose="020B0609020204030204" pitchFamily="49" charset="0"/>
                <a:cs typeface="Consolas" panose="020B0609020204030204" pitchFamily="49" charset="0"/>
              </a:rPr>
              <a:t>"</a:t>
            </a:r>
            <a:r>
              <a:rPr lang="en" altLang="zh-CN" sz="1200" dirty="0">
                <a:solidFill>
                  <a:schemeClr val="tx2"/>
                </a:solidFill>
                <a:latin typeface="Consolas" panose="020B0609020204030204" pitchFamily="49" charset="0"/>
                <a:cs typeface="Consolas" panose="020B0609020204030204" pitchFamily="49" charset="0"/>
              </a:rPr>
              <a:t>&gt;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&lt;label for="</a:t>
            </a:r>
            <a:r>
              <a:rPr lang="en" altLang="zh-CN" sz="1200" dirty="0">
                <a:solidFill>
                  <a:schemeClr val="accent3"/>
                </a:solidFill>
                <a:latin typeface="Consolas" panose="020B0609020204030204" pitchFamily="49" charset="0"/>
                <a:cs typeface="Consolas" panose="020B0609020204030204" pitchFamily="49" charset="0"/>
              </a:rPr>
              <a:t>mike</a:t>
            </a:r>
            <a:r>
              <a:rPr lang="en" altLang="zh-CN" sz="1200" dirty="0">
                <a:solidFill>
                  <a:schemeClr val="tx2"/>
                </a:solidFill>
                <a:latin typeface="Consolas" panose="020B0609020204030204" pitchFamily="49" charset="0"/>
                <a:cs typeface="Consolas" panose="020B0609020204030204" pitchFamily="49" charset="0"/>
              </a:rPr>
              <a:t>"&gt;Mike&lt;/label&gt;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a:t>
            </a:r>
            <a:r>
              <a:rPr lang="en" altLang="zh-CN" sz="1200" dirty="0" err="1">
                <a:solidFill>
                  <a:schemeClr val="tx2"/>
                </a:solidFill>
                <a:latin typeface="Consolas" panose="020B0609020204030204" pitchFamily="49" charset="0"/>
                <a:cs typeface="Consolas" panose="020B0609020204030204" pitchFamily="49" charset="0"/>
              </a:rPr>
              <a:t>br</a:t>
            </a:r>
            <a:r>
              <a:rPr lang="en" altLang="zh-CN" sz="1200" dirty="0">
                <a:solidFill>
                  <a:schemeClr val="tx2"/>
                </a:solidFill>
                <a:latin typeface="Consolas" panose="020B0609020204030204" pitchFamily="49" charset="0"/>
                <a:cs typeface="Consolas" panose="020B0609020204030204" pitchFamily="49" charset="0"/>
              </a:rPr>
              <a:t>&gt;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&lt;span&gt;Checked names: {{ </a:t>
            </a:r>
            <a:r>
              <a:rPr lang="en" altLang="zh-CN" sz="1200" dirty="0" err="1">
                <a:solidFill>
                  <a:schemeClr val="tx2"/>
                </a:solidFill>
                <a:latin typeface="Consolas" panose="020B0609020204030204" pitchFamily="49" charset="0"/>
                <a:cs typeface="Consolas" panose="020B0609020204030204" pitchFamily="49" charset="0"/>
              </a:rPr>
              <a:t>checkedNames</a:t>
            </a:r>
            <a:r>
              <a:rPr lang="en" altLang="zh-CN" sz="1200" dirty="0">
                <a:solidFill>
                  <a:schemeClr val="tx2"/>
                </a:solidFill>
                <a:latin typeface="Consolas" panose="020B0609020204030204" pitchFamily="49" charset="0"/>
                <a:cs typeface="Consolas" panose="020B0609020204030204" pitchFamily="49" charset="0"/>
              </a:rPr>
              <a:t> }}&lt;/span&gt;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&lt;/div&gt;</a:t>
            </a:r>
          </a:p>
          <a:p>
            <a:pPr marL="0" indent="0">
              <a:lnSpc>
                <a:spcPct val="80000"/>
              </a:lnSpc>
              <a:buNone/>
            </a:pPr>
            <a:endParaRPr lang="en" altLang="zh-CN" sz="120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Vue</a:t>
            </a:r>
            <a:r>
              <a:rPr lang="en-US" altLang="zh-CN" sz="1200" dirty="0">
                <a:solidFill>
                  <a:schemeClr val="tx2"/>
                </a:solidFill>
                <a:latin typeface="Consolas" panose="020B0609020204030204" pitchFamily="49" charset="0"/>
                <a:cs typeface="Consolas" panose="020B0609020204030204" pitchFamily="49" charset="0"/>
              </a:rPr>
              <a:t>.</a:t>
            </a:r>
            <a:r>
              <a:rPr lang="en-US" altLang="zh-CN" sz="1200" dirty="0" err="1">
                <a:solidFill>
                  <a:schemeClr val="tx2"/>
                </a:solidFill>
                <a:latin typeface="Consolas" panose="020B0609020204030204" pitchFamily="49" charset="0"/>
                <a:cs typeface="Consolas" panose="020B0609020204030204" pitchFamily="49" charset="0"/>
              </a:rPr>
              <a:t>createApp</a:t>
            </a:r>
            <a:r>
              <a:rPr lang="en" altLang="zh-CN" sz="120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data</a:t>
            </a:r>
            <a:r>
              <a:rPr lang="en-US" altLang="zh-CN" sz="1200" dirty="0">
                <a:solidFill>
                  <a:schemeClr val="tx2"/>
                </a:solidFill>
                <a:latin typeface="Consolas" panose="020B0609020204030204" pitchFamily="49" charset="0"/>
                <a:cs typeface="Consolas" panose="020B0609020204030204" pitchFamily="49" charset="0"/>
              </a:rPr>
              <a:t>()</a:t>
            </a:r>
            <a:r>
              <a:rPr lang="en" altLang="zh-CN" sz="120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return{</a:t>
            </a:r>
            <a:endParaRPr lang="en" altLang="zh-CN" sz="120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a:t>
            </a: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err="1">
                <a:solidFill>
                  <a:schemeClr val="tx2"/>
                </a:solidFill>
                <a:latin typeface="Consolas" panose="020B0609020204030204" pitchFamily="49" charset="0"/>
                <a:cs typeface="Consolas" panose="020B0609020204030204" pitchFamily="49" charset="0"/>
              </a:rPr>
              <a:t>checkedNames</a:t>
            </a:r>
            <a:r>
              <a:rPr lang="en" altLang="zh-CN" sz="1200" dirty="0">
                <a:solidFill>
                  <a:schemeClr val="tx2"/>
                </a:solidFill>
                <a:latin typeface="Consolas" panose="020B0609020204030204" pitchFamily="49" charset="0"/>
                <a:cs typeface="Consolas" panose="020B0609020204030204" pitchFamily="49" charset="0"/>
              </a:rPr>
              <a:t>: []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US" altLang="zh-CN" sz="1200" dirty="0">
                <a:solidFill>
                  <a:schemeClr val="tx2"/>
                </a:solidFill>
                <a:latin typeface="Consolas" panose="020B0609020204030204" pitchFamily="49" charset="0"/>
                <a:cs typeface="Consolas" panose="020B0609020204030204" pitchFamily="49" charset="0"/>
              </a:rPr>
              <a:t>}</a:t>
            </a:r>
            <a:endParaRPr lang="en" altLang="zh-CN" sz="120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a:t>
            </a:r>
            <a:r>
              <a:rPr lang="en-US" altLang="zh-CN" sz="1200" dirty="0">
                <a:solidFill>
                  <a:schemeClr val="tx2"/>
                </a:solidFill>
                <a:latin typeface="Consolas" panose="020B0609020204030204" pitchFamily="49" charset="0"/>
                <a:cs typeface="Consolas" panose="020B0609020204030204" pitchFamily="49" charset="0"/>
              </a:rPr>
              <a:t>.mount(</a:t>
            </a:r>
            <a:r>
              <a:rPr lang="en" altLang="zh-CN" sz="1200" dirty="0">
                <a:solidFill>
                  <a:schemeClr val="accent3"/>
                </a:solidFill>
                <a:latin typeface="Consolas" panose="020B0609020204030204" pitchFamily="49" charset="0"/>
                <a:cs typeface="Consolas" panose="020B0609020204030204" pitchFamily="49" charset="0"/>
              </a:rPr>
              <a:t>'#example-3'</a:t>
            </a:r>
            <a:r>
              <a:rPr lang="en-US" altLang="zh-CN" sz="120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63</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1144558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lstStyle/>
          <a:p>
            <a:pPr>
              <a:lnSpc>
                <a:spcPct val="80000"/>
              </a:lnSpc>
            </a:pPr>
            <a:r>
              <a:rPr kumimoji="1" lang="en-US" altLang="zh-CN" dirty="0"/>
              <a:t>Radio</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type=</a:t>
            </a:r>
            <a:r>
              <a:rPr lang="en" altLang="zh-CN" sz="1350" dirty="0">
                <a:solidFill>
                  <a:schemeClr val="accent3"/>
                </a:solidFill>
                <a:latin typeface="Consolas" panose="020B0609020204030204" pitchFamily="49" charset="0"/>
                <a:cs typeface="Consolas" panose="020B0609020204030204" pitchFamily="49" charset="0"/>
              </a:rPr>
              <a:t>"radio" </a:t>
            </a:r>
            <a:r>
              <a:rPr lang="en" altLang="zh-CN" sz="1350" dirty="0">
                <a:solidFill>
                  <a:schemeClr val="tx2"/>
                </a:solidFill>
                <a:latin typeface="Consolas" panose="020B0609020204030204" pitchFamily="49" charset="0"/>
                <a:cs typeface="Consolas" panose="020B0609020204030204" pitchFamily="49" charset="0"/>
              </a:rPr>
              <a:t>id="</a:t>
            </a:r>
            <a:r>
              <a:rPr lang="en" altLang="zh-CN" sz="1350" dirty="0">
                <a:solidFill>
                  <a:schemeClr val="accent3"/>
                </a:solidFill>
                <a:latin typeface="Consolas" panose="020B0609020204030204" pitchFamily="49" charset="0"/>
                <a:cs typeface="Consolas" panose="020B0609020204030204" pitchFamily="49" charset="0"/>
              </a:rPr>
              <a:t>one</a:t>
            </a:r>
            <a:r>
              <a:rPr lang="en" altLang="zh-CN" sz="1350" dirty="0">
                <a:solidFill>
                  <a:schemeClr val="tx2"/>
                </a:solidFill>
                <a:latin typeface="Consolas" panose="020B0609020204030204" pitchFamily="49" charset="0"/>
                <a:cs typeface="Consolas" panose="020B0609020204030204" pitchFamily="49" charset="0"/>
              </a:rPr>
              <a:t>" value="</a:t>
            </a:r>
            <a:r>
              <a:rPr lang="en" altLang="zh-CN" sz="1350" dirty="0">
                <a:solidFill>
                  <a:schemeClr val="accent3"/>
                </a:solidFill>
                <a:latin typeface="Consolas" panose="020B0609020204030204" pitchFamily="49" charset="0"/>
                <a:cs typeface="Consolas" panose="020B0609020204030204" pitchFamily="49" charset="0"/>
              </a:rPr>
              <a:t>One</a:t>
            </a:r>
            <a:r>
              <a:rPr lang="en" altLang="zh-CN" sz="1350" dirty="0">
                <a:solidFill>
                  <a:schemeClr val="tx2"/>
                </a:solidFill>
                <a:latin typeface="Consolas" panose="020B0609020204030204" pitchFamily="49" charset="0"/>
                <a:cs typeface="Consolas" panose="020B0609020204030204" pitchFamily="49" charset="0"/>
              </a:rPr>
              <a:t>" v-model="</a:t>
            </a:r>
            <a:r>
              <a:rPr lang="en" altLang="zh-CN" sz="1350" dirty="0">
                <a:solidFill>
                  <a:schemeClr val="accent3"/>
                </a:solidFill>
                <a:latin typeface="Consolas" panose="020B0609020204030204" pitchFamily="49" charset="0"/>
                <a:cs typeface="Consolas" panose="020B0609020204030204" pitchFamily="49" charset="0"/>
              </a:rPr>
              <a:t>picked</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&lt;label for="one"&gt;One&lt;/label&gt;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br</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&lt;input type="</a:t>
            </a:r>
            <a:r>
              <a:rPr lang="en" altLang="zh-CN" sz="1350" dirty="0">
                <a:solidFill>
                  <a:schemeClr val="accent3"/>
                </a:solidFill>
                <a:latin typeface="Consolas" panose="020B0609020204030204" pitchFamily="49" charset="0"/>
                <a:cs typeface="Consolas" panose="020B0609020204030204" pitchFamily="49" charset="0"/>
              </a:rPr>
              <a:t>radio</a:t>
            </a:r>
            <a:r>
              <a:rPr lang="en" altLang="zh-CN" sz="1350" dirty="0">
                <a:solidFill>
                  <a:schemeClr val="tx2"/>
                </a:solidFill>
                <a:latin typeface="Consolas" panose="020B0609020204030204" pitchFamily="49" charset="0"/>
                <a:cs typeface="Consolas" panose="020B0609020204030204" pitchFamily="49" charset="0"/>
              </a:rPr>
              <a:t>" id="</a:t>
            </a:r>
            <a:r>
              <a:rPr lang="en" altLang="zh-CN" sz="1350" dirty="0">
                <a:solidFill>
                  <a:schemeClr val="accent3"/>
                </a:solidFill>
                <a:latin typeface="Consolas" panose="020B0609020204030204" pitchFamily="49" charset="0"/>
                <a:cs typeface="Consolas" panose="020B0609020204030204" pitchFamily="49" charset="0"/>
              </a:rPr>
              <a:t>two</a:t>
            </a:r>
            <a:r>
              <a:rPr lang="en" altLang="zh-CN" sz="1350" dirty="0">
                <a:solidFill>
                  <a:schemeClr val="tx2"/>
                </a:solidFill>
                <a:latin typeface="Consolas" panose="020B0609020204030204" pitchFamily="49" charset="0"/>
                <a:cs typeface="Consolas" panose="020B0609020204030204" pitchFamily="49" charset="0"/>
              </a:rPr>
              <a:t>" value="</a:t>
            </a:r>
            <a:r>
              <a:rPr lang="en" altLang="zh-CN" sz="1350" dirty="0">
                <a:solidFill>
                  <a:schemeClr val="accent3"/>
                </a:solidFill>
                <a:latin typeface="Consolas" panose="020B0609020204030204" pitchFamily="49" charset="0"/>
                <a:cs typeface="Consolas" panose="020B0609020204030204" pitchFamily="49" charset="0"/>
              </a:rPr>
              <a:t>Two</a:t>
            </a:r>
            <a:r>
              <a:rPr lang="en" altLang="zh-CN" sz="1350" dirty="0">
                <a:solidFill>
                  <a:schemeClr val="tx2"/>
                </a:solidFill>
                <a:latin typeface="Consolas" panose="020B0609020204030204" pitchFamily="49" charset="0"/>
                <a:cs typeface="Consolas" panose="020B0609020204030204" pitchFamily="49" charset="0"/>
              </a:rPr>
              <a:t>" v-model="</a:t>
            </a:r>
            <a:r>
              <a:rPr lang="en" altLang="zh-CN" sz="1350" dirty="0">
                <a:solidFill>
                  <a:schemeClr val="accent3"/>
                </a:solidFill>
                <a:latin typeface="Consolas" panose="020B0609020204030204" pitchFamily="49" charset="0"/>
                <a:cs typeface="Consolas" panose="020B0609020204030204" pitchFamily="49" charset="0"/>
              </a:rPr>
              <a:t>picked</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&lt;label for="two"&gt;Two&lt;/label&gt;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br</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&lt;span&gt;Picked: {{ picked }}&lt;/span&gt;</a:t>
            </a: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64</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4004521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lstStyle/>
          <a:p>
            <a:pPr>
              <a:lnSpc>
                <a:spcPct val="80000"/>
              </a:lnSpc>
            </a:pPr>
            <a:r>
              <a:rPr kumimoji="1" lang="en-US" altLang="zh-CN" dirty="0"/>
              <a:t>Select</a:t>
            </a:r>
            <a:r>
              <a:rPr kumimoji="1" lang="zh-CN" altLang="en-US" dirty="0"/>
              <a:t> </a:t>
            </a:r>
            <a:r>
              <a:rPr kumimoji="1" lang="en-US" altLang="zh-CN" dirty="0"/>
              <a:t>–</a:t>
            </a:r>
            <a:r>
              <a:rPr kumimoji="1" lang="zh-CN" altLang="en-US" dirty="0"/>
              <a:t> </a:t>
            </a:r>
            <a:r>
              <a:rPr kumimoji="1" lang="en-US" altLang="zh-CN" dirty="0"/>
              <a:t>Single</a:t>
            </a:r>
            <a:r>
              <a:rPr kumimoji="1" lang="zh-CN" altLang="en-US" dirty="0"/>
              <a:t> </a:t>
            </a:r>
            <a:r>
              <a:rPr kumimoji="1" lang="en-US" altLang="zh-CN" dirty="0"/>
              <a:t>Select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 v-model="</a:t>
            </a:r>
            <a:r>
              <a:rPr lang="en" altLang="zh-CN" sz="1350" dirty="0">
                <a:solidFill>
                  <a:schemeClr val="accent3"/>
                </a:solidFill>
                <a:latin typeface="Consolas" panose="020B0609020204030204" pitchFamily="49" charset="0"/>
                <a:cs typeface="Consolas" panose="020B0609020204030204" pitchFamily="49" charset="0"/>
              </a:rPr>
              <a:t>selected</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 disabled value=""&gt;Please select one&lt;/option&gt;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&lt;option&gt;A&lt;/option&gt;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&lt;option&gt;B&lt;/option&gt;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&lt;option&gt;C&lt;/option&gt;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&lt;/select&gt;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&lt;span&gt;Selected: {{ selected }}&lt;/span&gt;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selected: </a:t>
            </a:r>
            <a:r>
              <a:rPr lang="en-US" altLang="zh-CN" sz="1350" dirty="0">
                <a:solidFill>
                  <a:schemeClr val="accent3"/>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a:t>
            </a:r>
            <a:r>
              <a:rPr lang="en-US" altLang="zh-CN" sz="1350" dirty="0">
                <a:solidFill>
                  <a:schemeClr val="accent3"/>
                </a:solidFill>
                <a:latin typeface="Consolas" panose="020B0609020204030204" pitchFamily="49" charset="0"/>
                <a:cs typeface="Consolas" panose="020B0609020204030204" pitchFamily="49" charset="0"/>
              </a:rPr>
              <a:t>3</a:t>
            </a:r>
            <a:r>
              <a:rPr lang="en" altLang="zh-CN" sz="1350" dirty="0">
                <a:solidFill>
                  <a:schemeClr val="accent3"/>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65</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3638633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lstStyle/>
          <a:p>
            <a:pPr>
              <a:lnSpc>
                <a:spcPct val="80000"/>
              </a:lnSpc>
            </a:pPr>
            <a:r>
              <a:rPr kumimoji="1" lang="en-US" altLang="zh-CN" dirty="0"/>
              <a:t>Select</a:t>
            </a:r>
            <a:r>
              <a:rPr kumimoji="1" lang="zh-CN" altLang="en-US" dirty="0"/>
              <a:t> </a:t>
            </a:r>
            <a:r>
              <a:rPr kumimoji="1" lang="en-US" altLang="zh-CN" dirty="0"/>
              <a:t>–</a:t>
            </a:r>
            <a:r>
              <a:rPr kumimoji="1" lang="zh-CN" altLang="en-US" dirty="0"/>
              <a:t> </a:t>
            </a:r>
            <a:r>
              <a:rPr kumimoji="1" lang="en-US" altLang="zh-CN" dirty="0"/>
              <a:t>Multiple</a:t>
            </a:r>
            <a:r>
              <a:rPr kumimoji="1" lang="zh-CN" altLang="en-US" dirty="0"/>
              <a:t> </a:t>
            </a:r>
            <a:r>
              <a:rPr kumimoji="1" lang="en-US" altLang="zh-CN" dirty="0"/>
              <a:t>Select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 v-model="</a:t>
            </a:r>
            <a:r>
              <a:rPr lang="en" altLang="zh-CN" sz="1350" dirty="0">
                <a:solidFill>
                  <a:schemeClr val="accent3"/>
                </a:solidFill>
                <a:latin typeface="Consolas" panose="020B0609020204030204" pitchFamily="49" charset="0"/>
                <a:cs typeface="Consolas" panose="020B0609020204030204" pitchFamily="49" charset="0"/>
              </a:rPr>
              <a:t>selected</a:t>
            </a:r>
            <a:r>
              <a:rPr lang="en" altLang="zh-CN" sz="1350" dirty="0">
                <a:solidFill>
                  <a:schemeClr val="tx2"/>
                </a:solidFill>
                <a:latin typeface="Consolas" panose="020B0609020204030204" pitchFamily="49" charset="0"/>
                <a:cs typeface="Consolas" panose="020B0609020204030204" pitchFamily="49" charset="0"/>
              </a:rPr>
              <a:t>"</a:t>
            </a: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rgbClr val="FF0000"/>
                </a:solidFill>
                <a:latin typeface="Consolas" panose="020B0609020204030204" pitchFamily="49" charset="0"/>
                <a:cs typeface="Consolas" panose="020B0609020204030204" pitchFamily="49" charset="0"/>
              </a:rPr>
              <a:t>multiple</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 disabled value=""&gt;Please select one&lt;/option&gt;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&lt;option&gt;A&lt;/option&gt;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&lt;option&gt;B&lt;/option&gt;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&lt;option&gt;C&lt;/option&gt;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&lt;/select&gt;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&lt;span&gt;Selected: {{ selected }}&lt;/span&gt;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selected: </a:t>
            </a:r>
            <a:r>
              <a:rPr lang="en-US" altLang="zh-CN" sz="1350" dirty="0">
                <a:solidFill>
                  <a:schemeClr val="accent3"/>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a:t>
            </a:r>
            <a:r>
              <a:rPr lang="en-US" altLang="zh-CN" sz="1350" dirty="0">
                <a:solidFill>
                  <a:schemeClr val="accent3"/>
                </a:solidFill>
                <a:latin typeface="Consolas" panose="020B0609020204030204" pitchFamily="49" charset="0"/>
                <a:cs typeface="Consolas" panose="020B0609020204030204" pitchFamily="49" charset="0"/>
              </a:rPr>
              <a:t>3</a:t>
            </a:r>
            <a:r>
              <a:rPr lang="en" altLang="zh-CN" sz="1350" dirty="0">
                <a:solidFill>
                  <a:schemeClr val="accent3"/>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66</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2916137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Basic</a:t>
            </a:r>
            <a:r>
              <a:rPr kumimoji="1" lang="zh-CN" altLang="en-US" dirty="0"/>
              <a:t> </a:t>
            </a:r>
            <a:r>
              <a:rPr kumimoji="1" lang="en-US" altLang="zh-CN" dirty="0"/>
              <a:t>Usage</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lnSpcReduction="10000"/>
          </a:bodyPr>
          <a:lstStyle/>
          <a:p>
            <a:pPr>
              <a:lnSpc>
                <a:spcPct val="80000"/>
              </a:lnSpc>
            </a:pPr>
            <a:r>
              <a:rPr kumimoji="1" lang="en-US" altLang="zh-CN" dirty="0"/>
              <a:t>Select</a:t>
            </a:r>
            <a:r>
              <a:rPr kumimoji="1" lang="zh-CN" altLang="en-US" dirty="0"/>
              <a:t> </a:t>
            </a:r>
            <a:r>
              <a:rPr kumimoji="1" lang="en-US" altLang="zh-CN" dirty="0"/>
              <a:t>–</a:t>
            </a:r>
            <a:r>
              <a:rPr kumimoji="1" lang="zh-CN" altLang="en-US" dirty="0"/>
              <a:t> </a:t>
            </a:r>
            <a:r>
              <a:rPr kumimoji="1" lang="en-US" altLang="zh-CN" dirty="0"/>
              <a:t>Dynamic</a:t>
            </a:r>
            <a:r>
              <a:rPr kumimoji="1" lang="zh-CN" altLang="en-US" dirty="0"/>
              <a:t> </a:t>
            </a:r>
            <a:r>
              <a:rPr kumimoji="1" lang="en-US" altLang="zh-CN" dirty="0"/>
              <a:t>options</a:t>
            </a:r>
            <a:r>
              <a:rPr kumimoji="1" lang="zh-CN" altLang="en-US" dirty="0"/>
              <a:t> </a:t>
            </a:r>
            <a:r>
              <a:rPr kumimoji="1" lang="en-US" altLang="zh-CN" dirty="0"/>
              <a:t>rendered</a:t>
            </a:r>
            <a:r>
              <a:rPr kumimoji="1" lang="zh-CN" altLang="en-US" dirty="0"/>
              <a:t> </a:t>
            </a:r>
            <a:r>
              <a:rPr kumimoji="1" lang="en-US" altLang="zh-CN" dirty="0"/>
              <a:t>with</a:t>
            </a:r>
            <a:r>
              <a:rPr kumimoji="1" lang="zh-CN" altLang="en-US" dirty="0"/>
              <a:t> </a:t>
            </a:r>
            <a:r>
              <a:rPr kumimoji="1" lang="en-US" altLang="zh-CN" dirty="0">
                <a:solidFill>
                  <a:schemeClr val="tx2"/>
                </a:solidFill>
              </a:rPr>
              <a:t>v-for</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 v-model="</a:t>
            </a:r>
            <a:r>
              <a:rPr lang="en" altLang="zh-CN" sz="1350" dirty="0">
                <a:solidFill>
                  <a:schemeClr val="accent3"/>
                </a:solidFill>
                <a:latin typeface="Consolas" panose="020B0609020204030204" pitchFamily="49" charset="0"/>
                <a:cs typeface="Consolas" panose="020B0609020204030204" pitchFamily="49" charset="0"/>
              </a:rPr>
              <a:t>selected</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&lt;option v-for="option in options" </a:t>
            </a:r>
            <a:r>
              <a:rPr lang="en" altLang="zh-CN" sz="1350" dirty="0" err="1">
                <a:solidFill>
                  <a:schemeClr val="tx2"/>
                </a:solidFill>
                <a:latin typeface="Consolas" panose="020B0609020204030204" pitchFamily="49" charset="0"/>
                <a:cs typeface="Consolas" panose="020B0609020204030204" pitchFamily="49" charset="0"/>
              </a:rPr>
              <a:t>v-bind:value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option.value</a:t>
            </a:r>
            <a:r>
              <a:rPr lang="en" altLang="zh-CN" sz="1350" dirty="0">
                <a:solidFill>
                  <a:schemeClr val="tx2"/>
                </a:solidFill>
                <a:latin typeface="Consolas" panose="020B0609020204030204" pitchFamily="49" charset="0"/>
                <a:cs typeface="Consolas" panose="020B0609020204030204" pitchFamily="49" charset="0"/>
              </a:rPr>
              <a:t>"&gt;</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option.text</a:t>
            </a:r>
            <a:r>
              <a:rPr lang="en" altLang="zh-CN" sz="1350" dirty="0">
                <a:solidFill>
                  <a:schemeClr val="tx2"/>
                </a:solidFill>
                <a:latin typeface="Consolas" panose="020B0609020204030204" pitchFamily="49" charset="0"/>
                <a:cs typeface="Consolas" panose="020B0609020204030204" pitchFamily="49" charset="0"/>
              </a:rPr>
              <a:t> }}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&lt;/option&gt;</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&lt;/select&gt;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&lt;span&gt;Selected: {{ selected }}&lt;/span&gt;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Vue</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createApp</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return{</a:t>
            </a:r>
          </a:p>
          <a:p>
            <a:pPr marL="0"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selected: 'A', </a:t>
            </a:r>
          </a:p>
          <a:p>
            <a:pPr marL="0" indent="0">
              <a:lnSpc>
                <a:spcPct val="80000"/>
              </a:lnSpc>
              <a:buNone/>
            </a:pP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options: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text: 'One', value: 'A' },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text: 'Two', value: 'B' },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text: 'Three', value: 'C' } ]</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.mount(</a:t>
            </a:r>
            <a:r>
              <a:rPr lang="en" altLang="zh-CN" sz="1350" dirty="0">
                <a:solidFill>
                  <a:schemeClr val="accent3"/>
                </a:solidFill>
                <a:latin typeface="Consolas" panose="020B0609020204030204" pitchFamily="49" charset="0"/>
                <a:cs typeface="Consolas" panose="020B0609020204030204" pitchFamily="49" charset="0"/>
              </a:rPr>
              <a:t>'#example-</a:t>
            </a:r>
            <a:r>
              <a:rPr lang="en-US" altLang="zh-CN" sz="1350" dirty="0">
                <a:solidFill>
                  <a:schemeClr val="accent3"/>
                </a:solidFill>
                <a:latin typeface="Consolas" panose="020B0609020204030204" pitchFamily="49" charset="0"/>
                <a:cs typeface="Consolas" panose="020B0609020204030204" pitchFamily="49" charset="0"/>
              </a:rPr>
              <a:t>3</a:t>
            </a:r>
            <a:r>
              <a:rPr lang="en" altLang="zh-CN" sz="1350" dirty="0">
                <a:solidFill>
                  <a:schemeClr val="accent3"/>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67</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21</a:t>
            </a:r>
            <a:endParaRPr kumimoji="1" lang="zh-CN" altLang="en-US" sz="1350" dirty="0"/>
          </a:p>
        </p:txBody>
      </p:sp>
    </p:spTree>
    <p:extLst>
      <p:ext uri="{BB962C8B-B14F-4D97-AF65-F5344CB8AC3E}">
        <p14:creationId xmlns:p14="http://schemas.microsoft.com/office/powerpoint/2010/main" val="2770355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Value</a:t>
            </a:r>
            <a:r>
              <a:rPr kumimoji="1" lang="zh-CN" altLang="en-US" dirty="0"/>
              <a:t> </a:t>
            </a:r>
            <a:r>
              <a:rPr kumimoji="1" lang="en-US" altLang="zh-CN" dirty="0"/>
              <a:t>Binding</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lnSpcReduction="10000"/>
          </a:bodyPr>
          <a:lstStyle/>
          <a:p>
            <a:pPr>
              <a:lnSpc>
                <a:spcPct val="80000"/>
              </a:lnSpc>
            </a:pPr>
            <a:r>
              <a:rPr kumimoji="1" lang="en-US" altLang="zh-CN" dirty="0"/>
              <a:t>Value</a:t>
            </a:r>
            <a:r>
              <a:rPr kumimoji="1" lang="zh-CN" altLang="en-US" dirty="0"/>
              <a:t> </a:t>
            </a:r>
            <a:r>
              <a:rPr kumimoji="1" lang="en-US" altLang="zh-CN" dirty="0"/>
              <a:t>Binding</a:t>
            </a:r>
            <a:endParaRPr kumimoji="1" lang="en-US" altLang="zh-CN" dirty="0">
              <a:solidFill>
                <a:schemeClr val="tx2"/>
              </a:solidFill>
            </a:endParaRPr>
          </a:p>
          <a:p>
            <a:pPr lvl="1">
              <a:lnSpc>
                <a:spcPct val="80000"/>
              </a:lnSpc>
            </a:pPr>
            <a:r>
              <a:rPr kumimoji="1" lang="en" altLang="zh-CN" dirty="0"/>
              <a:t>For radio, checkbox and select options, the </a:t>
            </a:r>
            <a:r>
              <a:rPr kumimoji="1" lang="en" altLang="zh-CN" dirty="0">
                <a:solidFill>
                  <a:srgbClr val="FF0000"/>
                </a:solidFill>
              </a:rPr>
              <a:t>v-model</a:t>
            </a:r>
            <a:r>
              <a:rPr kumimoji="1" lang="en" altLang="zh-CN" dirty="0"/>
              <a:t> binding values are usually </a:t>
            </a:r>
            <a:r>
              <a:rPr kumimoji="1" lang="en" altLang="zh-CN" dirty="0">
                <a:solidFill>
                  <a:srgbClr val="FF0000"/>
                </a:solidFill>
              </a:rPr>
              <a:t>static strings </a:t>
            </a:r>
            <a:r>
              <a:rPr kumimoji="1" lang="en" altLang="zh-CN" dirty="0"/>
              <a:t>(or </a:t>
            </a:r>
            <a:r>
              <a:rPr kumimoji="1" lang="en" altLang="zh-CN" dirty="0" err="1">
                <a:solidFill>
                  <a:srgbClr val="FF0000"/>
                </a:solidFill>
              </a:rPr>
              <a:t>booleans</a:t>
            </a:r>
            <a:r>
              <a:rPr kumimoji="1" lang="en" altLang="zh-CN" dirty="0">
                <a:solidFill>
                  <a:srgbClr val="FF0000"/>
                </a:solidFill>
              </a:rPr>
              <a:t> for checkbox</a:t>
            </a:r>
            <a:r>
              <a:rPr kumimoji="1" lang="en" altLang="zh-CN" dirty="0"/>
              <a:t>):</a:t>
            </a:r>
          </a:p>
          <a:p>
            <a:pPr marL="0" indent="0">
              <a:lnSpc>
                <a:spcPct val="80000"/>
              </a:lnSpc>
              <a:buNone/>
            </a:pPr>
            <a:endParaRPr lang="en" altLang="zh-CN" sz="1200" dirty="0">
              <a:solidFill>
                <a:schemeClr val="tx1">
                  <a:lumMod val="50000"/>
                  <a:lumOff val="50000"/>
                </a:schemeClr>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200" dirty="0">
                <a:solidFill>
                  <a:schemeClr val="tx1">
                    <a:lumMod val="50000"/>
                    <a:lumOff val="50000"/>
                  </a:schemeClr>
                </a:solidFill>
                <a:latin typeface="Consolas" panose="020B0609020204030204" pitchFamily="49" charset="0"/>
                <a:cs typeface="Consolas" panose="020B0609020204030204" pitchFamily="49" charset="0"/>
              </a:rPr>
              <a:t>&lt;!-- `picked` is a string "a" when checked --&gt;</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 </a:t>
            </a: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&lt;input type="radio" v-model="picked" value="a"&gt; </a:t>
            </a:r>
          </a:p>
          <a:p>
            <a:pPr marL="0" indent="0">
              <a:lnSpc>
                <a:spcPct val="80000"/>
              </a:lnSpc>
              <a:buNone/>
            </a:pPr>
            <a:endParaRPr lang="en" altLang="zh-CN" sz="120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200" dirty="0">
                <a:solidFill>
                  <a:schemeClr val="tx1">
                    <a:lumMod val="50000"/>
                    <a:lumOff val="50000"/>
                  </a:schemeClr>
                </a:solidFill>
                <a:latin typeface="Consolas" panose="020B0609020204030204" pitchFamily="49" charset="0"/>
                <a:cs typeface="Consolas" panose="020B0609020204030204" pitchFamily="49" charset="0"/>
              </a:rPr>
              <a:t>&lt;!-- `toggle` is either true or false --&gt;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&lt;input type="checkbox" v-model="toggle"&gt; </a:t>
            </a:r>
          </a:p>
          <a:p>
            <a:pPr marL="0" indent="0">
              <a:lnSpc>
                <a:spcPct val="80000"/>
              </a:lnSpc>
              <a:buNone/>
            </a:pPr>
            <a:endParaRPr lang="en" altLang="zh-CN" sz="120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20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200" dirty="0">
                <a:solidFill>
                  <a:schemeClr val="tx1">
                    <a:lumMod val="50000"/>
                    <a:lumOff val="50000"/>
                  </a:schemeClr>
                </a:solidFill>
                <a:latin typeface="Consolas" panose="020B0609020204030204" pitchFamily="49" charset="0"/>
                <a:cs typeface="Consolas" panose="020B0609020204030204" pitchFamily="49" charset="0"/>
              </a:rPr>
              <a:t>&lt;!-- `selected` is a string "</a:t>
            </a:r>
            <a:r>
              <a:rPr lang="en" altLang="zh-CN" sz="1200" dirty="0" err="1">
                <a:solidFill>
                  <a:schemeClr val="tx1">
                    <a:lumMod val="50000"/>
                    <a:lumOff val="50000"/>
                  </a:schemeClr>
                </a:solidFill>
                <a:latin typeface="Consolas" panose="020B0609020204030204" pitchFamily="49" charset="0"/>
                <a:cs typeface="Consolas" panose="020B0609020204030204" pitchFamily="49" charset="0"/>
              </a:rPr>
              <a:t>abc</a:t>
            </a:r>
            <a:r>
              <a:rPr lang="en" altLang="zh-CN" sz="1200" dirty="0">
                <a:solidFill>
                  <a:schemeClr val="tx1">
                    <a:lumMod val="50000"/>
                    <a:lumOff val="50000"/>
                  </a:schemeClr>
                </a:solidFill>
                <a:latin typeface="Consolas" panose="020B0609020204030204" pitchFamily="49" charset="0"/>
                <a:cs typeface="Consolas" panose="020B0609020204030204" pitchFamily="49" charset="0"/>
              </a:rPr>
              <a:t>" when the first option is selected --&gt;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&lt;select v-model="selected"&gt;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&lt;option value="</a:t>
            </a:r>
            <a:r>
              <a:rPr lang="en" altLang="zh-CN" sz="1200" dirty="0" err="1">
                <a:solidFill>
                  <a:schemeClr val="tx2"/>
                </a:solidFill>
                <a:latin typeface="Consolas" panose="020B0609020204030204" pitchFamily="49" charset="0"/>
                <a:cs typeface="Consolas" panose="020B0609020204030204" pitchFamily="49" charset="0"/>
              </a:rPr>
              <a:t>abc</a:t>
            </a:r>
            <a:r>
              <a:rPr lang="en" altLang="zh-CN" sz="1200" dirty="0">
                <a:solidFill>
                  <a:schemeClr val="tx2"/>
                </a:solidFill>
                <a:latin typeface="Consolas" panose="020B0609020204030204" pitchFamily="49" charset="0"/>
                <a:cs typeface="Consolas" panose="020B0609020204030204" pitchFamily="49" charset="0"/>
              </a:rPr>
              <a:t>"&gt;ABC&lt;/option&gt; </a:t>
            </a:r>
          </a:p>
          <a:p>
            <a:pPr marL="0" indent="0">
              <a:lnSpc>
                <a:spcPct val="80000"/>
              </a:lnSpc>
              <a:buNone/>
            </a:pPr>
            <a:r>
              <a:rPr lang="zh-CN" altLang="en-US" sz="1200" dirty="0">
                <a:solidFill>
                  <a:schemeClr val="tx2"/>
                </a:solidFill>
                <a:latin typeface="Consolas" panose="020B0609020204030204" pitchFamily="49" charset="0"/>
                <a:cs typeface="Consolas" panose="020B0609020204030204" pitchFamily="49" charset="0"/>
              </a:rPr>
              <a:t>       </a:t>
            </a:r>
            <a:r>
              <a:rPr lang="en" altLang="zh-CN" sz="1200" dirty="0">
                <a:solidFill>
                  <a:schemeClr val="tx2"/>
                </a:solidFill>
                <a:latin typeface="Consolas" panose="020B0609020204030204" pitchFamily="49" charset="0"/>
                <a:cs typeface="Consolas" panose="020B0609020204030204" pitchFamily="49" charset="0"/>
              </a:rPr>
              <a:t>&lt;/select&gt;</a:t>
            </a:r>
          </a:p>
          <a:p>
            <a:pPr marL="0" indent="0">
              <a:lnSpc>
                <a:spcPct val="80000"/>
              </a:lnSpc>
              <a:buNone/>
            </a:pPr>
            <a:endParaRPr lang="en" altLang="zh-CN" sz="1200" dirty="0">
              <a:solidFill>
                <a:schemeClr val="tx2"/>
              </a:solidFill>
              <a:latin typeface="Consolas" panose="020B0609020204030204" pitchFamily="49" charset="0"/>
              <a:cs typeface="Consolas" panose="020B0609020204030204" pitchFamily="49" charset="0"/>
            </a:endParaRPr>
          </a:p>
          <a:p>
            <a:pPr lvl="1">
              <a:lnSpc>
                <a:spcPct val="80000"/>
              </a:lnSpc>
            </a:pPr>
            <a:r>
              <a:rPr kumimoji="1" lang="en" altLang="zh-CN" dirty="0"/>
              <a:t>But sometimes we may want to </a:t>
            </a:r>
            <a:r>
              <a:rPr kumimoji="1" lang="en" altLang="zh-CN" dirty="0">
                <a:solidFill>
                  <a:srgbClr val="FF0000"/>
                </a:solidFill>
              </a:rPr>
              <a:t>bind the value to a dynamic property on the Vue instance</a:t>
            </a:r>
            <a:r>
              <a:rPr kumimoji="1" lang="en" altLang="zh-CN" dirty="0"/>
              <a:t>. </a:t>
            </a:r>
          </a:p>
          <a:p>
            <a:pPr lvl="1">
              <a:lnSpc>
                <a:spcPct val="80000"/>
              </a:lnSpc>
            </a:pPr>
            <a:r>
              <a:rPr kumimoji="1" lang="en" altLang="zh-CN" dirty="0"/>
              <a:t>We can use </a:t>
            </a:r>
            <a:r>
              <a:rPr kumimoji="1" lang="en" altLang="zh-CN" dirty="0">
                <a:solidFill>
                  <a:srgbClr val="FF0000"/>
                </a:solidFill>
              </a:rPr>
              <a:t>v-bind</a:t>
            </a:r>
            <a:r>
              <a:rPr kumimoji="1" lang="en" altLang="zh-CN" dirty="0"/>
              <a:t> to achieve that. </a:t>
            </a:r>
          </a:p>
          <a:p>
            <a:pPr lvl="1">
              <a:lnSpc>
                <a:spcPct val="80000"/>
              </a:lnSpc>
            </a:pPr>
            <a:r>
              <a:rPr kumimoji="1" lang="en" altLang="zh-CN" dirty="0"/>
              <a:t>In addition, using </a:t>
            </a:r>
            <a:r>
              <a:rPr kumimoji="1" lang="en" altLang="zh-CN" dirty="0">
                <a:solidFill>
                  <a:srgbClr val="FF0000"/>
                </a:solidFill>
              </a:rPr>
              <a:t>v-bind</a:t>
            </a:r>
            <a:r>
              <a:rPr kumimoji="1" lang="en" altLang="zh-CN" dirty="0"/>
              <a:t> allows us to </a:t>
            </a:r>
            <a:r>
              <a:rPr kumimoji="1" lang="en" altLang="zh-CN" dirty="0">
                <a:solidFill>
                  <a:srgbClr val="FF0000"/>
                </a:solidFill>
              </a:rPr>
              <a:t>bind the input value to non-string values.</a:t>
            </a:r>
          </a:p>
          <a:p>
            <a:pPr marL="0" indent="0">
              <a:lnSpc>
                <a:spcPct val="80000"/>
              </a:lnSpc>
              <a:buNone/>
            </a:pPr>
            <a:endParaRPr lang="en" altLang="zh-CN" sz="12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68</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22</a:t>
            </a:r>
            <a:endParaRPr kumimoji="1" lang="zh-CN" altLang="en-US" sz="1350" dirty="0"/>
          </a:p>
        </p:txBody>
      </p:sp>
    </p:spTree>
    <p:extLst>
      <p:ext uri="{BB962C8B-B14F-4D97-AF65-F5344CB8AC3E}">
        <p14:creationId xmlns:p14="http://schemas.microsoft.com/office/powerpoint/2010/main" val="3959087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Value</a:t>
            </a:r>
            <a:r>
              <a:rPr kumimoji="1" lang="zh-CN" altLang="en-US" dirty="0"/>
              <a:t> </a:t>
            </a:r>
            <a:r>
              <a:rPr kumimoji="1" lang="en-US" altLang="zh-CN" dirty="0"/>
              <a:t>Binding</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a:bodyPr>
          <a:lstStyle/>
          <a:p>
            <a:pPr>
              <a:lnSpc>
                <a:spcPct val="80000"/>
              </a:lnSpc>
            </a:pPr>
            <a:r>
              <a:rPr kumimoji="1" lang="en-US" altLang="zh-CN" dirty="0"/>
              <a:t>Checkbox</a:t>
            </a:r>
            <a:endParaRPr kumimoji="1" lang="en-US" altLang="zh-CN" dirty="0">
              <a:solidFill>
                <a:schemeClr val="tx2"/>
              </a:solidFill>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type="</a:t>
            </a:r>
            <a:r>
              <a:rPr lang="en" altLang="zh-CN" sz="1350" dirty="0">
                <a:solidFill>
                  <a:schemeClr val="accent3"/>
                </a:solidFill>
                <a:latin typeface="Consolas" panose="020B0609020204030204" pitchFamily="49" charset="0"/>
                <a:cs typeface="Consolas" panose="020B0609020204030204" pitchFamily="49" charset="0"/>
              </a:rPr>
              <a:t>checkbox</a:t>
            </a:r>
            <a:r>
              <a:rPr lang="en" altLang="zh-CN" sz="1350" dirty="0">
                <a:solidFill>
                  <a:schemeClr val="tx2"/>
                </a:solidFill>
                <a:latin typeface="Consolas" panose="020B0609020204030204" pitchFamily="49" charset="0"/>
                <a:cs typeface="Consolas" panose="020B0609020204030204" pitchFamily="49" charset="0"/>
              </a:rPr>
              <a: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v-model="</a:t>
            </a:r>
            <a:r>
              <a:rPr lang="en" altLang="zh-CN" sz="1350" dirty="0">
                <a:solidFill>
                  <a:schemeClr val="accent3"/>
                </a:solidFill>
                <a:latin typeface="Consolas" panose="020B0609020204030204" pitchFamily="49" charset="0"/>
                <a:cs typeface="Consolas" panose="020B0609020204030204" pitchFamily="49" charset="0"/>
              </a:rPr>
              <a:t>toggle</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true-value="</a:t>
            </a:r>
            <a:r>
              <a:rPr lang="en" altLang="zh-CN" sz="1350" dirty="0">
                <a:solidFill>
                  <a:schemeClr val="accent3"/>
                </a:solidFill>
                <a:latin typeface="Consolas" panose="020B0609020204030204" pitchFamily="49" charset="0"/>
                <a:cs typeface="Consolas" panose="020B0609020204030204" pitchFamily="49" charset="0"/>
              </a:rPr>
              <a:t>yes</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false-value="</a:t>
            </a:r>
            <a:r>
              <a:rPr lang="en" altLang="zh-CN" sz="1350" dirty="0">
                <a:solidFill>
                  <a:schemeClr val="accent3"/>
                </a:solidFill>
                <a:latin typeface="Consolas" panose="020B0609020204030204" pitchFamily="49" charset="0"/>
                <a:cs typeface="Consolas" panose="020B0609020204030204" pitchFamily="49" charset="0"/>
              </a:rPr>
              <a:t>no</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when checked: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vm.toggle</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a:solidFill>
                  <a:schemeClr val="accent3"/>
                </a:solidFill>
                <a:latin typeface="Consolas" panose="020B0609020204030204" pitchFamily="49" charset="0"/>
                <a:cs typeface="Consolas" panose="020B0609020204030204" pitchFamily="49" charset="0"/>
              </a:rPr>
              <a:t>yes</a:t>
            </a:r>
            <a:r>
              <a:rPr lang="en" altLang="zh-CN" sz="1350" dirty="0">
                <a:solidFill>
                  <a:schemeClr val="tx2"/>
                </a:solidFill>
                <a:latin typeface="Consolas" panose="020B0609020204030204" pitchFamily="49" charset="0"/>
                <a:cs typeface="Consolas" panose="020B0609020204030204" pitchFamily="49" charset="0"/>
              </a:rPr>
              <a:t>' </a:t>
            </a:r>
          </a:p>
          <a:p>
            <a:pPr marL="0" indent="0">
              <a:lnSpc>
                <a:spcPct val="80000"/>
              </a:lnSpc>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when unchecked: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vm.toggle</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a:solidFill>
                  <a:schemeClr val="accent3"/>
                </a:solidFill>
                <a:latin typeface="Consolas" panose="020B0609020204030204" pitchFamily="49" charset="0"/>
                <a:cs typeface="Consolas" panose="020B0609020204030204" pitchFamily="49" charset="0"/>
              </a:rPr>
              <a:t>no</a:t>
            </a:r>
            <a:r>
              <a:rPr lang="en" altLang="zh-CN" sz="135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69</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22</a:t>
            </a:r>
            <a:endParaRPr kumimoji="1" lang="zh-CN" altLang="en-US" sz="1350" dirty="0"/>
          </a:p>
        </p:txBody>
      </p:sp>
    </p:spTree>
    <p:extLst>
      <p:ext uri="{BB962C8B-B14F-4D97-AF65-F5344CB8AC3E}">
        <p14:creationId xmlns:p14="http://schemas.microsoft.com/office/powerpoint/2010/main" val="1169066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lnSpcReduction="10000"/>
          </a:bodyPr>
          <a:lstStyle/>
          <a:p>
            <a:r>
              <a:rPr kumimoji="1" lang="en-US" altLang="zh-CN" dirty="0"/>
              <a:t>Handling</a:t>
            </a:r>
            <a:r>
              <a:rPr kumimoji="1" lang="zh-CN" altLang="en-US" dirty="0"/>
              <a:t> </a:t>
            </a:r>
            <a:r>
              <a:rPr kumimoji="1" lang="en-US" altLang="zh-CN" dirty="0"/>
              <a:t>User</a:t>
            </a:r>
            <a:r>
              <a:rPr kumimoji="1" lang="zh-CN" altLang="en-US" dirty="0"/>
              <a:t> </a:t>
            </a:r>
            <a:r>
              <a:rPr kumimoji="1" lang="en-US" altLang="zh-CN" dirty="0"/>
              <a:t>Input</a:t>
            </a:r>
            <a:endParaRPr kumimoji="1" lang="en-US" altLang="zh-CN" dirty="0">
              <a:solidFill>
                <a:srgbClr val="FF0000"/>
              </a:solidFill>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a:t>
            </a:r>
            <a:r>
              <a:rPr lang="en-US" altLang="zh-CN" sz="1350" dirty="0">
                <a:solidFill>
                  <a:schemeClr val="tx2"/>
                </a:solidFill>
                <a:latin typeface="Consolas" panose="020B0609020204030204" pitchFamily="49" charset="0"/>
                <a:cs typeface="Consolas" panose="020B0609020204030204" pitchFamily="49" charset="0"/>
              </a:rPr>
              <a:t>5</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 message }}&lt;/p&gt;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reverseMessage</a:t>
            </a:r>
            <a:r>
              <a:rPr lang="en" altLang="zh-CN" sz="1350" dirty="0">
                <a:solidFill>
                  <a:schemeClr val="tx2"/>
                </a:solidFill>
                <a:latin typeface="Consolas" panose="020B0609020204030204" pitchFamily="49" charset="0"/>
                <a:cs typeface="Consolas" panose="020B0609020204030204" pitchFamily="49" charset="0"/>
              </a:rPr>
              <a:t>"&gt;Reverse Message&lt;/button&gt;</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266700" indent="0">
              <a:buNone/>
            </a:pPr>
            <a:r>
              <a:rPr lang="en-US" altLang="zh-CN" sz="1300" dirty="0" err="1">
                <a:solidFill>
                  <a:schemeClr val="tx2"/>
                </a:solidFill>
                <a:latin typeface="Consolas" panose="020B0609020204030204" pitchFamily="49" charset="0"/>
                <a:cs typeface="Consolas" panose="020B0609020204030204" pitchFamily="49" charset="0"/>
              </a:rPr>
              <a:t>Vue.createApp</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data()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return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message: 'Hello </a:t>
            </a:r>
            <a:r>
              <a:rPr lang="en-US" altLang="zh-CN" sz="1300" dirty="0" err="1">
                <a:solidFill>
                  <a:schemeClr val="tx2"/>
                </a:solidFill>
                <a:latin typeface="Consolas" panose="020B0609020204030204" pitchFamily="49" charset="0"/>
                <a:cs typeface="Consolas" panose="020B0609020204030204" pitchFamily="49" charset="0"/>
              </a:rPr>
              <a:t>Vue.js</a:t>
            </a:r>
            <a:r>
              <a:rPr lang="en-US" altLang="zh-CN" sz="1300" dirty="0">
                <a:solidFill>
                  <a:schemeClr val="tx2"/>
                </a:solidFill>
                <a:latin typeface="Consolas" panose="020B0609020204030204" pitchFamily="49" charset="0"/>
                <a:cs typeface="Consolas" panose="020B0609020204030204" pitchFamily="49" charset="0"/>
              </a:rPr>
              <a:t>!'</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methods: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reverseMessage</a:t>
            </a: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r>
              <a:rPr lang="en-US" altLang="zh-CN" sz="1300" dirty="0" err="1">
                <a:solidFill>
                  <a:schemeClr val="tx2"/>
                </a:solidFill>
                <a:latin typeface="Consolas" panose="020B0609020204030204" pitchFamily="49" charset="0"/>
                <a:cs typeface="Consolas" panose="020B0609020204030204" pitchFamily="49" charset="0"/>
              </a:rPr>
              <a:t>this.message</a:t>
            </a:r>
            <a:r>
              <a:rPr lang="en-US" altLang="zh-CN" sz="1300" dirty="0">
                <a:solidFill>
                  <a:schemeClr val="tx2"/>
                </a:solidFill>
                <a:latin typeface="Consolas" panose="020B0609020204030204" pitchFamily="49" charset="0"/>
                <a:cs typeface="Consolas" panose="020B0609020204030204" pitchFamily="49" charset="0"/>
              </a:rPr>
              <a:t> = </a:t>
            </a:r>
            <a:r>
              <a:rPr lang="en-US" altLang="zh-CN" sz="1300" dirty="0" err="1">
                <a:solidFill>
                  <a:schemeClr val="tx2"/>
                </a:solidFill>
                <a:latin typeface="Consolas" panose="020B0609020204030204" pitchFamily="49" charset="0"/>
                <a:cs typeface="Consolas" panose="020B0609020204030204" pitchFamily="49" charset="0"/>
              </a:rPr>
              <a:t>this.message.split</a:t>
            </a:r>
            <a:r>
              <a:rPr lang="en-US" altLang="zh-CN" sz="1300" dirty="0">
                <a:solidFill>
                  <a:schemeClr val="tx2"/>
                </a:solidFill>
                <a:latin typeface="Consolas" panose="020B0609020204030204" pitchFamily="49" charset="0"/>
                <a:cs typeface="Consolas" panose="020B0609020204030204" pitchFamily="49" charset="0"/>
              </a:rPr>
              <a:t>('').reverse().join('')</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    }</a:t>
            </a:r>
            <a:br>
              <a:rPr lang="en-US" altLang="zh-CN" sz="1300" dirty="0">
                <a:solidFill>
                  <a:schemeClr val="tx2"/>
                </a:solidFill>
                <a:latin typeface="Consolas" panose="020B0609020204030204" pitchFamily="49" charset="0"/>
                <a:cs typeface="Consolas" panose="020B0609020204030204" pitchFamily="49" charset="0"/>
              </a:rPr>
            </a:br>
            <a:r>
              <a:rPr lang="en-US" altLang="zh-CN" sz="1300" dirty="0">
                <a:solidFill>
                  <a:schemeClr val="tx2"/>
                </a:solidFill>
                <a:latin typeface="Consolas" panose="020B0609020204030204" pitchFamily="49" charset="0"/>
                <a:cs typeface="Consolas" panose="020B0609020204030204" pitchFamily="49" charset="0"/>
              </a:rPr>
              <a:t>}).mount('#app-5')</a:t>
            </a:r>
            <a:endParaRPr lang="zh-CN" altLang="en-US" sz="130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5</a:t>
            </a:r>
            <a:endParaRPr kumimoji="1" lang="zh-CN" altLang="en-US" sz="1350" dirty="0"/>
          </a:p>
        </p:txBody>
      </p:sp>
    </p:spTree>
    <p:extLst>
      <p:ext uri="{BB962C8B-B14F-4D97-AF65-F5344CB8AC3E}">
        <p14:creationId xmlns:p14="http://schemas.microsoft.com/office/powerpoint/2010/main" val="4145201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Value</a:t>
            </a:r>
            <a:r>
              <a:rPr kumimoji="1" lang="zh-CN" altLang="en-US" dirty="0"/>
              <a:t> </a:t>
            </a:r>
            <a:r>
              <a:rPr kumimoji="1" lang="en-US" altLang="zh-CN" dirty="0"/>
              <a:t>Binding</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a:bodyPr>
          <a:lstStyle/>
          <a:p>
            <a:pPr>
              <a:lnSpc>
                <a:spcPct val="80000"/>
              </a:lnSpc>
            </a:pPr>
            <a:r>
              <a:rPr kumimoji="1" lang="en-US" altLang="zh-CN" dirty="0"/>
              <a:t>Radio</a:t>
            </a:r>
            <a:endParaRPr kumimoji="1" lang="en-US" altLang="zh-CN" dirty="0">
              <a:solidFill>
                <a:schemeClr val="tx2"/>
              </a:solidFill>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type="radio"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v-model="pick"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v-bind:value</a:t>
            </a:r>
            <a:r>
              <a:rPr lang="en" altLang="zh-CN" sz="1350" dirty="0">
                <a:solidFill>
                  <a:schemeClr val="tx2"/>
                </a:solidFill>
                <a:latin typeface="Consolas" panose="020B0609020204030204" pitchFamily="49" charset="0"/>
                <a:cs typeface="Consolas" panose="020B0609020204030204" pitchFamily="49" charset="0"/>
              </a:rPr>
              <a:t>="a"</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b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when checked: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pick</a:t>
            </a:r>
            <a:r>
              <a:rPr lang="en" altLang="zh-CN" sz="1350" dirty="0">
                <a:solidFill>
                  <a:schemeClr val="tx2"/>
                </a:solidFill>
                <a:latin typeface="Consolas" panose="020B0609020204030204" pitchFamily="49" charset="0"/>
                <a:cs typeface="Consolas" panose="020B0609020204030204" pitchFamily="49" charset="0"/>
              </a:rPr>
              <a:t> === </a:t>
            </a:r>
            <a:r>
              <a:rPr lang="en-US" altLang="zh-CN" sz="1350" dirty="0">
                <a:solidFill>
                  <a:schemeClr val="tx2"/>
                </a:solidFill>
                <a:latin typeface="Consolas" panose="020B0609020204030204" pitchFamily="49" charset="0"/>
                <a:cs typeface="Consolas" panose="020B0609020204030204" pitchFamily="49" charset="0"/>
              </a:rPr>
              <a:t>a</a:t>
            </a:r>
            <a:r>
              <a:rPr lang="en" altLang="zh-CN" sz="1350" dirty="0">
                <a:solidFill>
                  <a:schemeClr val="tx2"/>
                </a:solidFill>
                <a:latin typeface="Consolas" panose="020B0609020204030204" pitchFamily="49" charset="0"/>
                <a:cs typeface="Consolas" panose="020B0609020204030204" pitchFamily="49" charset="0"/>
              </a:rPr>
              <a:t> </a:t>
            </a: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70</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22</a:t>
            </a:r>
            <a:endParaRPr kumimoji="1" lang="zh-CN" altLang="en-US" sz="1350" dirty="0"/>
          </a:p>
        </p:txBody>
      </p:sp>
    </p:spTree>
    <p:extLst>
      <p:ext uri="{BB962C8B-B14F-4D97-AF65-F5344CB8AC3E}">
        <p14:creationId xmlns:p14="http://schemas.microsoft.com/office/powerpoint/2010/main" val="1553616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Value</a:t>
            </a:r>
            <a:r>
              <a:rPr kumimoji="1" lang="zh-CN" altLang="en-US" dirty="0"/>
              <a:t> </a:t>
            </a:r>
            <a:r>
              <a:rPr kumimoji="1" lang="en-US" altLang="zh-CN" dirty="0"/>
              <a:t>Binding</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a:bodyPr>
          <a:lstStyle/>
          <a:p>
            <a:pPr>
              <a:lnSpc>
                <a:spcPct val="80000"/>
              </a:lnSpc>
            </a:pPr>
            <a:r>
              <a:rPr kumimoji="1" lang="en-US" altLang="zh-CN" dirty="0"/>
              <a:t>Select</a:t>
            </a:r>
            <a:r>
              <a:rPr kumimoji="1" lang="zh-CN" altLang="en-US" dirty="0"/>
              <a:t> </a:t>
            </a:r>
            <a:r>
              <a:rPr kumimoji="1" lang="en-US" altLang="zh-CN" dirty="0"/>
              <a:t>options</a:t>
            </a:r>
            <a:endParaRPr kumimoji="1" lang="en-US" altLang="zh-CN" dirty="0">
              <a:solidFill>
                <a:schemeClr val="tx2"/>
              </a:solidFill>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 v-model="selected"&gt;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 inline object literal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&lt;option </a:t>
            </a:r>
            <a:r>
              <a:rPr lang="en" altLang="zh-CN" sz="1350" dirty="0" err="1">
                <a:solidFill>
                  <a:schemeClr val="tx2"/>
                </a:solidFill>
                <a:latin typeface="Consolas" panose="020B0609020204030204" pitchFamily="49" charset="0"/>
                <a:cs typeface="Consolas" panose="020B0609020204030204" pitchFamily="49" charset="0"/>
              </a:rPr>
              <a:t>v-bind:value</a:t>
            </a:r>
            <a:r>
              <a:rPr lang="en" altLang="zh-CN" sz="1350" dirty="0">
                <a:solidFill>
                  <a:schemeClr val="tx2"/>
                </a:solidFill>
                <a:latin typeface="Consolas" panose="020B0609020204030204" pitchFamily="49" charset="0"/>
                <a:cs typeface="Consolas" panose="020B0609020204030204" pitchFamily="49" charset="0"/>
              </a:rPr>
              <a:t>="{ number: 123 }"&gt;123&lt;/option&gt;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&lt;/select&gt;</a:t>
            </a:r>
            <a:br>
              <a:rPr lang="en" altLang="zh-CN" sz="1350" dirty="0"/>
            </a:br>
            <a:endParaRPr lang="en"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 when selected: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typeof</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vm.selected</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 =&gt; 'object’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vm.selected.number</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accent3"/>
                </a:solidFill>
                <a:latin typeface="Consolas" panose="020B0609020204030204" pitchFamily="49" charset="0"/>
                <a:cs typeface="Consolas" panose="020B0609020204030204" pitchFamily="49" charset="0"/>
              </a:rPr>
              <a:t>// =&gt; 123</a:t>
            </a: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71</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22</a:t>
            </a:r>
            <a:endParaRPr kumimoji="1" lang="zh-CN" altLang="en-US" sz="1350" dirty="0"/>
          </a:p>
        </p:txBody>
      </p:sp>
    </p:spTree>
    <p:extLst>
      <p:ext uri="{BB962C8B-B14F-4D97-AF65-F5344CB8AC3E}">
        <p14:creationId xmlns:p14="http://schemas.microsoft.com/office/powerpoint/2010/main" val="2758009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8C98-ED48-D840-A5D6-E881F9E1396A}"/>
              </a:ext>
            </a:extLst>
          </p:cNvPr>
          <p:cNvSpPr>
            <a:spLocks noGrp="1"/>
          </p:cNvSpPr>
          <p:nvPr>
            <p:ph type="title"/>
          </p:nvPr>
        </p:nvSpPr>
        <p:spPr/>
        <p:txBody>
          <a:bodyPr/>
          <a:lstStyle/>
          <a:p>
            <a:r>
              <a:rPr kumimoji="1" lang="en-US" altLang="zh-CN" dirty="0"/>
              <a:t>Form</a:t>
            </a:r>
            <a:r>
              <a:rPr kumimoji="1" lang="zh-CN" altLang="en-US" dirty="0"/>
              <a:t> </a:t>
            </a:r>
            <a:r>
              <a:rPr kumimoji="1" lang="en-US" altLang="zh-CN" dirty="0"/>
              <a:t>Input</a:t>
            </a:r>
            <a:r>
              <a:rPr kumimoji="1" lang="zh-CN" altLang="en-US" dirty="0"/>
              <a:t> </a:t>
            </a:r>
            <a:r>
              <a:rPr kumimoji="1" lang="en-US" altLang="zh-CN" dirty="0"/>
              <a:t>Bindings</a:t>
            </a:r>
            <a:r>
              <a:rPr kumimoji="1" lang="zh-CN" altLang="en-US" dirty="0"/>
              <a:t> </a:t>
            </a:r>
            <a:r>
              <a:rPr kumimoji="1" lang="en-US" altLang="zh-CN" dirty="0"/>
              <a:t>–</a:t>
            </a:r>
            <a:r>
              <a:rPr kumimoji="1" lang="zh-CN" altLang="en-US" dirty="0"/>
              <a:t> </a:t>
            </a:r>
            <a:r>
              <a:rPr kumimoji="1" lang="en-US" altLang="zh-CN" dirty="0"/>
              <a:t>Modifier</a:t>
            </a:r>
            <a:endParaRPr kumimoji="1" lang="zh-CN" altLang="en-US" dirty="0"/>
          </a:p>
        </p:txBody>
      </p:sp>
      <p:sp>
        <p:nvSpPr>
          <p:cNvPr id="3" name="内容占位符 2">
            <a:extLst>
              <a:ext uri="{FF2B5EF4-FFF2-40B4-BE49-F238E27FC236}">
                <a16:creationId xmlns:a16="http://schemas.microsoft.com/office/drawing/2014/main" id="{9EF13A27-E05F-3245-817D-494C7444084B}"/>
              </a:ext>
            </a:extLst>
          </p:cNvPr>
          <p:cNvSpPr>
            <a:spLocks noGrp="1"/>
          </p:cNvSpPr>
          <p:nvPr>
            <p:ph idx="1"/>
          </p:nvPr>
        </p:nvSpPr>
        <p:spPr>
          <a:xfrm>
            <a:off x="1223628" y="845074"/>
            <a:ext cx="6966774" cy="3940924"/>
          </a:xfrm>
        </p:spPr>
        <p:txBody>
          <a:bodyPr>
            <a:normAutofit/>
          </a:bodyPr>
          <a:lstStyle/>
          <a:p>
            <a:pPr>
              <a:lnSpc>
                <a:spcPct val="80000"/>
              </a:lnSpc>
            </a:pPr>
            <a:r>
              <a:rPr kumimoji="1" lang="en-US" altLang="zh-CN" dirty="0"/>
              <a:t>.lazy</a:t>
            </a:r>
            <a:r>
              <a:rPr lang="zh-CN" altLang="en-US" sz="1350" dirty="0">
                <a:solidFill>
                  <a:schemeClr val="tx2"/>
                </a:solidFill>
                <a:latin typeface="Consolas" panose="020B0609020204030204" pitchFamily="49" charset="0"/>
                <a:cs typeface="Consolas" panose="020B0609020204030204" pitchFamily="49" charset="0"/>
              </a:rPr>
              <a:t>   </a:t>
            </a:r>
            <a:endParaRPr lang="en-US" altLang="zh-CN" sz="1350" dirty="0">
              <a:solidFill>
                <a:schemeClr val="tx2"/>
              </a:solidFill>
              <a:latin typeface="Consolas" panose="020B0609020204030204" pitchFamily="49" charset="0"/>
              <a:cs typeface="Consolas" panose="020B0609020204030204" pitchFamily="49" charset="0"/>
            </a:endParaRPr>
          </a:p>
          <a:p>
            <a:pPr marL="0" indent="0">
              <a:lnSpc>
                <a:spcPct val="80000"/>
              </a:lnSpc>
              <a:buNone/>
            </a:pP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&lt;!-- synced after "change" instead of "input" --&gt; </a:t>
            </a:r>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a:t>
            </a:r>
            <a:r>
              <a:rPr lang="en" altLang="zh-CN" sz="1350" dirty="0" err="1">
                <a:solidFill>
                  <a:schemeClr val="tx2"/>
                </a:solidFill>
                <a:latin typeface="Consolas" panose="020B0609020204030204" pitchFamily="49" charset="0"/>
                <a:cs typeface="Consolas" panose="020B0609020204030204" pitchFamily="49" charset="0"/>
              </a:rPr>
              <a:t>model.lazy</a:t>
            </a:r>
            <a:r>
              <a:rPr lang="en" altLang="zh-CN" sz="1350" dirty="0">
                <a:solidFill>
                  <a:schemeClr val="tx2"/>
                </a:solidFill>
                <a:latin typeface="Consolas" panose="020B0609020204030204" pitchFamily="49" charset="0"/>
                <a:cs typeface="Consolas" panose="020B0609020204030204" pitchFamily="49" charset="0"/>
              </a:rPr>
              <a:t>="msg"&gt;</a:t>
            </a:r>
            <a:br>
              <a:rPr lang="en" altLang="zh-CN" sz="1350" dirty="0"/>
            </a:br>
            <a:endParaRPr lang="en" altLang="zh-CN" sz="1350" dirty="0">
              <a:solidFill>
                <a:schemeClr val="tx2"/>
              </a:solidFill>
              <a:latin typeface="Consolas" panose="020B0609020204030204" pitchFamily="49" charset="0"/>
              <a:cs typeface="Consolas" panose="020B0609020204030204" pitchFamily="49" charset="0"/>
            </a:endParaRPr>
          </a:p>
          <a:p>
            <a:pPr>
              <a:lnSpc>
                <a:spcPct val="80000"/>
              </a:lnSpc>
            </a:pPr>
            <a:r>
              <a:rPr kumimoji="1" lang="en-US" altLang="zh-CN" dirty="0"/>
              <a:t>.number</a:t>
            </a:r>
            <a:r>
              <a:rPr kumimoji="1" lang="zh-CN" altLang="en-US" dirty="0"/>
              <a:t>   </a:t>
            </a:r>
            <a:endParaRPr kumimoji="1" lang="en-US" altLang="zh-CN" dirty="0"/>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a:t>
            </a:r>
            <a:r>
              <a:rPr lang="en" altLang="zh-CN" sz="1350" dirty="0" err="1">
                <a:solidFill>
                  <a:schemeClr val="tx2"/>
                </a:solidFill>
                <a:latin typeface="Consolas" panose="020B0609020204030204" pitchFamily="49" charset="0"/>
                <a:cs typeface="Consolas" panose="020B0609020204030204" pitchFamily="49" charset="0"/>
              </a:rPr>
              <a:t>model.number</a:t>
            </a:r>
            <a:r>
              <a:rPr lang="en" altLang="zh-CN" sz="1350" dirty="0">
                <a:solidFill>
                  <a:schemeClr val="tx2"/>
                </a:solidFill>
                <a:latin typeface="Consolas" panose="020B0609020204030204" pitchFamily="49" charset="0"/>
                <a:cs typeface="Consolas" panose="020B0609020204030204" pitchFamily="49" charset="0"/>
              </a:rPr>
              <a:t>="age" type="number"&gt;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a:p>
            <a:pPr>
              <a:lnSpc>
                <a:spcPct val="80000"/>
              </a:lnSpc>
            </a:pPr>
            <a:r>
              <a:rPr kumimoji="1" lang="en-US" altLang="zh-CN" dirty="0"/>
              <a:t>.trim</a:t>
            </a:r>
            <a:r>
              <a:rPr kumimoji="1" lang="zh-CN" altLang="en-US" dirty="0"/>
              <a:t>   </a:t>
            </a:r>
            <a:endParaRPr kumimoji="1" lang="en-US" altLang="zh-CN" dirty="0"/>
          </a:p>
          <a:p>
            <a:pPr marL="0" indent="0">
              <a:lnSpc>
                <a:spcPct val="80000"/>
              </a:lnSpc>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 v-</a:t>
            </a:r>
            <a:r>
              <a:rPr lang="en" altLang="zh-CN" sz="1350" dirty="0" err="1">
                <a:solidFill>
                  <a:schemeClr val="tx2"/>
                </a:solidFill>
                <a:latin typeface="Consolas" panose="020B0609020204030204" pitchFamily="49" charset="0"/>
                <a:cs typeface="Consolas" panose="020B0609020204030204" pitchFamily="49" charset="0"/>
              </a:rPr>
              <a:t>model.trim</a:t>
            </a:r>
            <a:r>
              <a:rPr lang="en" altLang="zh-CN" sz="1350" dirty="0">
                <a:solidFill>
                  <a:schemeClr val="tx2"/>
                </a:solidFill>
                <a:latin typeface="Consolas" panose="020B0609020204030204" pitchFamily="49" charset="0"/>
                <a:cs typeface="Consolas" panose="020B0609020204030204" pitchFamily="49" charset="0"/>
              </a:rPr>
              <a:t>="msg"&gt;</a:t>
            </a:r>
          </a:p>
          <a:p>
            <a:pPr marL="0" indent="0">
              <a:lnSpc>
                <a:spcPct val="80000"/>
              </a:lnSpc>
              <a:buNone/>
            </a:pPr>
            <a:endParaRPr lang="en"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B97F4BD-6A4C-8348-9082-E5C89A3AB3BE}"/>
              </a:ext>
            </a:extLst>
          </p:cNvPr>
          <p:cNvSpPr>
            <a:spLocks noGrp="1"/>
          </p:cNvSpPr>
          <p:nvPr>
            <p:ph type="sldNum" sz="quarter" idx="12"/>
          </p:nvPr>
        </p:nvSpPr>
        <p:spPr/>
        <p:txBody>
          <a:bodyPr/>
          <a:lstStyle/>
          <a:p>
            <a:fld id="{CB818ED7-1FAF-4BEC-A906-EB6564C334EB}" type="slidenum">
              <a:rPr lang="zh-CN" altLang="en-US" smtClean="0"/>
              <a:pPr/>
              <a:t>72</a:t>
            </a:fld>
            <a:endParaRPr lang="zh-CN" altLang="en-US" dirty="0"/>
          </a:p>
        </p:txBody>
      </p:sp>
      <p:sp>
        <p:nvSpPr>
          <p:cNvPr id="5" name="文本框 4">
            <a:extLst>
              <a:ext uri="{FF2B5EF4-FFF2-40B4-BE49-F238E27FC236}">
                <a16:creationId xmlns:a16="http://schemas.microsoft.com/office/drawing/2014/main" id="{1E142F26-0E01-1049-B443-21A4AF971C1D}"/>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22</a:t>
            </a:r>
            <a:endParaRPr kumimoji="1" lang="zh-CN" altLang="en-US" sz="1350" dirty="0"/>
          </a:p>
        </p:txBody>
      </p:sp>
    </p:spTree>
    <p:extLst>
      <p:ext uri="{BB962C8B-B14F-4D97-AF65-F5344CB8AC3E}">
        <p14:creationId xmlns:p14="http://schemas.microsoft.com/office/powerpoint/2010/main" val="322384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lnSpcReduction="10000"/>
          </a:bodyPr>
          <a:lstStyle/>
          <a:p>
            <a:r>
              <a:rPr kumimoji="1" lang="en-US" altLang="zh-CN" dirty="0"/>
              <a:t>Base</a:t>
            </a:r>
            <a:r>
              <a:rPr kumimoji="1" lang="zh-CN" altLang="en-US" dirty="0"/>
              <a:t> </a:t>
            </a:r>
            <a:r>
              <a:rPr kumimoji="1" lang="en-US" altLang="zh-CN" dirty="0"/>
              <a:t>Example</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t>
            </a:r>
            <a:r>
              <a:rPr lang="zh-CN" altLang="en-US" sz="1350" dirty="0"/>
              <a:t> </a:t>
            </a:r>
            <a:r>
              <a:rPr lang="en-US" altLang="zh-CN" sz="1350" dirty="0"/>
              <a:t>" </a:t>
            </a:r>
            <a:r>
              <a:rPr lang="en" altLang="zh-CN" sz="1350" dirty="0">
                <a:solidFill>
                  <a:srgbClr val="00B050"/>
                </a:solidFill>
                <a:latin typeface="Consolas" panose="020B0609020204030204" pitchFamily="49" charset="0"/>
                <a:cs typeface="Consolas" panose="020B0609020204030204" pitchFamily="49" charset="0"/>
              </a:rPr>
              <a:t>components-demo</a:t>
            </a:r>
            <a:r>
              <a:rPr lang="zh-CN" altLang="en-US" sz="1350" dirty="0"/>
              <a:t> </a:t>
            </a:r>
            <a:r>
              <a:rPr lang="en-US" altLang="zh-CN" sz="1350" dirty="0"/>
              <a:t>" </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&lt;button-counter&gt;&lt;/button-counter&gt;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br>
              <a:rPr lang="en" altLang="zh-CN" sz="1350" dirty="0">
                <a:solidFill>
                  <a:schemeClr val="tx2"/>
                </a:solidFill>
                <a:latin typeface="Consolas" panose="020B0609020204030204" pitchFamily="49" charset="0"/>
                <a:cs typeface="Consolas" panose="020B0609020204030204" pitchFamily="49" charset="0"/>
              </a:rPr>
            </a:b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&lt;script&gt;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1">
                    <a:lumMod val="50000"/>
                    <a:lumOff val="50000"/>
                  </a:schemeClr>
                </a:solidFill>
                <a:latin typeface="Consolas" panose="020B0609020204030204" pitchFamily="49" charset="0"/>
                <a:cs typeface="Consolas" panose="020B0609020204030204" pitchFamily="49" charset="0"/>
              </a:rPr>
              <a:t>// Define a new component called button-counter</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t>' </a:t>
            </a:r>
            <a:r>
              <a:rPr lang="en" altLang="zh-CN" sz="1350" dirty="0">
                <a:solidFill>
                  <a:srgbClr val="00B050"/>
                </a:solidFill>
                <a:latin typeface="Consolas" panose="020B0609020204030204" pitchFamily="49" charset="0"/>
                <a:cs typeface="Consolas" panose="020B0609020204030204" pitchFamily="49" charset="0"/>
              </a:rPr>
              <a:t>button-counter</a:t>
            </a:r>
            <a:r>
              <a:rPr lang="en-US" altLang="zh-CN" sz="1350" dirty="0"/>
              <a:t> '</a:t>
            </a: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data: function ()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return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count: 0</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template: </a:t>
            </a:r>
            <a:r>
              <a:rPr lang="en-US" altLang="zh-CN" sz="1350" dirty="0">
                <a:solidFill>
                  <a:srgbClr val="00B050"/>
                </a:solidFill>
              </a:rPr>
              <a:t>' </a:t>
            </a:r>
            <a:r>
              <a:rPr lang="en" altLang="zh-CN" sz="1350" dirty="0">
                <a:solidFill>
                  <a:srgbClr val="00B050"/>
                </a:solidFill>
                <a:latin typeface="Consolas" panose="020B0609020204030204" pitchFamily="49" charset="0"/>
                <a:cs typeface="Consolas" panose="020B0609020204030204" pitchFamily="49" charset="0"/>
              </a:rPr>
              <a:t>&lt;button </a:t>
            </a:r>
            <a:r>
              <a:rPr lang="en" altLang="zh-CN" sz="1350" dirty="0" err="1">
                <a:solidFill>
                  <a:srgbClr val="00B050"/>
                </a:solidFill>
                <a:latin typeface="Consolas" panose="020B0609020204030204" pitchFamily="49" charset="0"/>
                <a:cs typeface="Consolas" panose="020B0609020204030204" pitchFamily="49" charset="0"/>
              </a:rPr>
              <a:t>v-on:click</a:t>
            </a:r>
            <a:r>
              <a:rPr lang="en" altLang="zh-CN" sz="1350" dirty="0">
                <a:solidFill>
                  <a:srgbClr val="00B050"/>
                </a:solidFill>
                <a:latin typeface="Consolas" panose="020B0609020204030204" pitchFamily="49" charset="0"/>
                <a:cs typeface="Consolas" panose="020B0609020204030204" pitchFamily="49" charset="0"/>
              </a:rPr>
              <a:t>=</a:t>
            </a:r>
            <a:r>
              <a:rPr lang="zh-CN" altLang="en-US" sz="1350" dirty="0">
                <a:solidFill>
                  <a:srgbClr val="00B050"/>
                </a:solidFill>
              </a:rPr>
              <a:t> </a:t>
            </a:r>
            <a:r>
              <a:rPr lang="en-US" altLang="zh-CN" sz="1350" dirty="0">
                <a:solidFill>
                  <a:srgbClr val="00B050"/>
                </a:solidFill>
              </a:rPr>
              <a:t>" </a:t>
            </a:r>
            <a:r>
              <a:rPr lang="en" altLang="zh-CN" sz="1350" dirty="0">
                <a:solidFill>
                  <a:srgbClr val="00B050"/>
                </a:solidFill>
                <a:latin typeface="Consolas" panose="020B0609020204030204" pitchFamily="49" charset="0"/>
                <a:cs typeface="Consolas" panose="020B0609020204030204" pitchFamily="49" charset="0"/>
              </a:rPr>
              <a:t>count++</a:t>
            </a:r>
            <a:r>
              <a:rPr lang="zh-CN" altLang="en-US" sz="1350" dirty="0">
                <a:solidFill>
                  <a:srgbClr val="00B050"/>
                </a:solidFill>
              </a:rPr>
              <a:t> </a:t>
            </a:r>
            <a:r>
              <a:rPr lang="en-US" altLang="zh-CN" sz="1350" dirty="0">
                <a:solidFill>
                  <a:srgbClr val="00B050"/>
                </a:solidFill>
              </a:rPr>
              <a:t>" </a:t>
            </a:r>
            <a:r>
              <a:rPr lang="en" altLang="zh-CN" sz="1350" dirty="0">
                <a:solidFill>
                  <a:srgbClr val="00B050"/>
                </a:solidFill>
                <a:latin typeface="Consolas" panose="020B0609020204030204" pitchFamily="49" charset="0"/>
                <a:cs typeface="Consolas" panose="020B0609020204030204" pitchFamily="49" charset="0"/>
              </a:rPr>
              <a:t>&gt;</a:t>
            </a:r>
          </a:p>
          <a:p>
            <a:pPr marL="0" indent="0">
              <a:buNone/>
            </a:pPr>
            <a:r>
              <a:rPr lang="zh-CN" altLang="en-US" sz="1350" dirty="0">
                <a:solidFill>
                  <a:srgbClr val="00B050"/>
                </a:solidFill>
                <a:latin typeface="Consolas" panose="020B0609020204030204" pitchFamily="49" charset="0"/>
                <a:cs typeface="Consolas" panose="020B0609020204030204" pitchFamily="49" charset="0"/>
              </a:rPr>
              <a:t>           </a:t>
            </a:r>
            <a:r>
              <a:rPr lang="en" altLang="zh-CN" sz="1350" dirty="0">
                <a:solidFill>
                  <a:srgbClr val="00B050"/>
                </a:solidFill>
                <a:latin typeface="Consolas" panose="020B0609020204030204" pitchFamily="49" charset="0"/>
                <a:cs typeface="Consolas" panose="020B0609020204030204" pitchFamily="49" charset="0"/>
              </a:rPr>
              <a:t>You clicked me {{ count }} times.&lt;/button&gt;</a:t>
            </a:r>
            <a:r>
              <a:rPr lang="en-US" altLang="zh-CN" sz="1350" dirty="0"/>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new Vue({ el: </a:t>
            </a:r>
            <a:r>
              <a:rPr lang="en-US" altLang="zh-CN" sz="1350" dirty="0"/>
              <a:t>'</a:t>
            </a:r>
            <a:r>
              <a:rPr lang="en" altLang="zh-CN" sz="1350" dirty="0">
                <a:solidFill>
                  <a:srgbClr val="00B050"/>
                </a:solidFill>
                <a:latin typeface="Consolas" panose="020B0609020204030204" pitchFamily="49" charset="0"/>
                <a:cs typeface="Consolas" panose="020B0609020204030204" pitchFamily="49" charset="0"/>
              </a:rPr>
              <a:t>#components-demo</a:t>
            </a:r>
            <a:r>
              <a:rPr lang="en-US" altLang="zh-CN" sz="1350" dirty="0"/>
              <a:t>'</a:t>
            </a: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&lt;/script&gt;</a:t>
            </a:r>
            <a:endParaRPr kumimoji="1"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73</a:t>
            </a:fld>
            <a:endParaRPr lang="zh-CN" altLang="en-US" dirty="0"/>
          </a:p>
        </p:txBody>
      </p:sp>
      <p:sp>
        <p:nvSpPr>
          <p:cNvPr id="5" name="文本框 4">
            <a:extLst>
              <a:ext uri="{FF2B5EF4-FFF2-40B4-BE49-F238E27FC236}">
                <a16:creationId xmlns:a16="http://schemas.microsoft.com/office/drawing/2014/main" id="{69FC6C92-C6F4-7D49-AF6E-6C1E89072E60}"/>
              </a:ext>
            </a:extLst>
          </p:cNvPr>
          <p:cNvSpPr txBox="1"/>
          <p:nvPr/>
        </p:nvSpPr>
        <p:spPr>
          <a:xfrm>
            <a:off x="7110282" y="4569972"/>
            <a:ext cx="91810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289200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kumimoji="1" lang="en-US" altLang="zh-CN" dirty="0"/>
              <a:t>Reusing</a:t>
            </a:r>
            <a:r>
              <a:rPr kumimoji="1" lang="zh-CN" altLang="en-US" dirty="0"/>
              <a:t> </a:t>
            </a:r>
            <a:r>
              <a:rPr kumimoji="1" lang="en-US" altLang="zh-CN" dirty="0"/>
              <a:t>Components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t>
            </a:r>
            <a:r>
              <a:rPr lang="zh-CN" altLang="en-US" sz="1350" dirty="0"/>
              <a:t> </a:t>
            </a:r>
            <a:r>
              <a:rPr lang="en-US" altLang="zh-CN" sz="1350" dirty="0"/>
              <a:t>" </a:t>
            </a:r>
            <a:r>
              <a:rPr lang="en" altLang="zh-CN" sz="1350" dirty="0">
                <a:solidFill>
                  <a:srgbClr val="00B050"/>
                </a:solidFill>
                <a:latin typeface="Consolas" panose="020B0609020204030204" pitchFamily="49" charset="0"/>
                <a:cs typeface="Consolas" panose="020B0609020204030204" pitchFamily="49" charset="0"/>
              </a:rPr>
              <a:t>components-demo</a:t>
            </a:r>
            <a:r>
              <a:rPr lang="zh-CN" altLang="en-US" sz="1350" dirty="0"/>
              <a:t> </a:t>
            </a:r>
            <a:r>
              <a:rPr lang="en-US" altLang="zh-CN" sz="1350" dirty="0"/>
              <a:t>" </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&lt;button-counter&gt;&lt;/button-counter&gt;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&lt;button-counter&gt;&lt;/button-counter&gt;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&lt;button-counter&gt;&lt;/button-counter&gt;</a:t>
            </a:r>
            <a:br>
              <a:rPr lang="en" altLang="zh-CN" sz="1350" dirty="0">
                <a:solidFill>
                  <a:schemeClr val="tx2"/>
                </a:solidFill>
                <a:latin typeface="Consolas" panose="020B0609020204030204" pitchFamily="49" charset="0"/>
                <a:cs typeface="Consolas" panose="020B0609020204030204" pitchFamily="49" charset="0"/>
              </a:rPr>
            </a:b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r>
              <a:rPr kumimoji="1" lang="en-US" altLang="zh-CN" dirty="0">
                <a:solidFill>
                  <a:srgbClr val="FF0000"/>
                </a:solidFill>
              </a:rPr>
              <a:t>data</a:t>
            </a:r>
            <a:r>
              <a:rPr kumimoji="1" lang="zh-CN" altLang="en-US" dirty="0"/>
              <a:t> </a:t>
            </a:r>
            <a:r>
              <a:rPr kumimoji="1" lang="en-US" altLang="zh-CN" dirty="0"/>
              <a:t>Must</a:t>
            </a:r>
            <a:r>
              <a:rPr kumimoji="1" lang="zh-CN" altLang="en-US" dirty="0"/>
              <a:t> </a:t>
            </a:r>
            <a:r>
              <a:rPr kumimoji="1" lang="en-US" altLang="zh-CN" dirty="0"/>
              <a:t>Be</a:t>
            </a:r>
            <a:r>
              <a:rPr kumimoji="1" lang="zh-CN" altLang="en-US" dirty="0"/>
              <a:t> </a:t>
            </a:r>
            <a:r>
              <a:rPr kumimoji="1" lang="en-US" altLang="zh-CN" dirty="0"/>
              <a:t>a</a:t>
            </a:r>
            <a:r>
              <a:rPr kumimoji="1" lang="zh-CN" altLang="en-US" dirty="0"/>
              <a:t> </a:t>
            </a:r>
            <a:r>
              <a:rPr kumimoji="1" lang="en-US" altLang="zh-CN" dirty="0"/>
              <a:t>Function</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data: function ()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return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count: 0</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endParaRPr kumimoji="1"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74</a:t>
            </a:fld>
            <a:endParaRPr lang="zh-CN" altLang="en-US" dirty="0"/>
          </a:p>
        </p:txBody>
      </p:sp>
      <p:sp>
        <p:nvSpPr>
          <p:cNvPr id="5" name="文本框 4">
            <a:extLst>
              <a:ext uri="{FF2B5EF4-FFF2-40B4-BE49-F238E27FC236}">
                <a16:creationId xmlns:a16="http://schemas.microsoft.com/office/drawing/2014/main" id="{69FC6C92-C6F4-7D49-AF6E-6C1E89072E60}"/>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34117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kumimoji="1" lang="en-US" altLang="zh-CN" dirty="0"/>
              <a:t>Passing</a:t>
            </a:r>
            <a:r>
              <a:rPr kumimoji="1" lang="zh-CN" altLang="en-US" dirty="0"/>
              <a:t> </a:t>
            </a:r>
            <a:r>
              <a:rPr kumimoji="1" lang="en-US" altLang="zh-CN" dirty="0"/>
              <a:t>Data</a:t>
            </a:r>
            <a:r>
              <a:rPr kumimoji="1" lang="zh-CN" altLang="en-US" dirty="0"/>
              <a:t> </a:t>
            </a:r>
            <a:r>
              <a:rPr kumimoji="1" lang="en-US" altLang="zh-CN" dirty="0"/>
              <a:t>to</a:t>
            </a:r>
            <a:r>
              <a:rPr kumimoji="1" lang="zh-CN" altLang="en-US" dirty="0"/>
              <a:t> </a:t>
            </a:r>
            <a:r>
              <a:rPr kumimoji="1" lang="en-US" altLang="zh-CN" dirty="0"/>
              <a:t>Child</a:t>
            </a:r>
            <a:r>
              <a:rPr kumimoji="1" lang="zh-CN" altLang="en-US" dirty="0"/>
              <a:t> </a:t>
            </a:r>
            <a:r>
              <a:rPr kumimoji="1" lang="en-US" altLang="zh-CN" dirty="0"/>
              <a:t>Components</a:t>
            </a:r>
            <a:r>
              <a:rPr kumimoji="1" lang="zh-CN" altLang="en-US" dirty="0"/>
              <a:t> </a:t>
            </a:r>
            <a:r>
              <a:rPr kumimoji="1" lang="en-US" altLang="zh-CN" dirty="0"/>
              <a:t>with</a:t>
            </a:r>
            <a:r>
              <a:rPr kumimoji="1" lang="zh-CN" altLang="en-US" dirty="0"/>
              <a:t> </a:t>
            </a:r>
            <a:r>
              <a:rPr kumimoji="1" lang="en-US" altLang="zh-CN" dirty="0"/>
              <a:t>Props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rgbClr val="00B050"/>
                </a:solidFill>
                <a:latin typeface="Consolas" panose="020B0609020204030204" pitchFamily="49" charset="0"/>
                <a:cs typeface="Consolas" panose="020B0609020204030204" pitchFamily="49" charset="0"/>
              </a:rPr>
              <a:t>'blog-post'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props: ['</a:t>
            </a:r>
            <a:r>
              <a:rPr lang="en" altLang="zh-CN" sz="1350" dirty="0">
                <a:solidFill>
                  <a:srgbClr val="00B050"/>
                </a:solidFill>
                <a:latin typeface="Consolas" panose="020B0609020204030204" pitchFamily="49" charset="0"/>
                <a:cs typeface="Consolas" panose="020B0609020204030204" pitchFamily="49" charset="0"/>
              </a:rPr>
              <a:t>title</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template: '&lt;h3&gt;{{ title }}&lt;/h3&gt;‘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t>
            </a:r>
            <a:r>
              <a:rPr lang="en" altLang="zh-CN" sz="1350" dirty="0">
                <a:solidFill>
                  <a:srgbClr val="00B050"/>
                </a:solidFill>
                <a:latin typeface="Consolas" panose="020B0609020204030204" pitchFamily="49" charset="0"/>
                <a:cs typeface="Consolas" panose="020B0609020204030204" pitchFamily="49" charset="0"/>
              </a:rPr>
              <a:t>blog-demo</a:t>
            </a:r>
            <a:r>
              <a:rPr lang="en" altLang="zh-CN" sz="1350" dirty="0">
                <a:solidFill>
                  <a:schemeClr val="tx2"/>
                </a:solidFill>
                <a:latin typeface="Consolas" panose="020B0609020204030204" pitchFamily="49" charset="0"/>
                <a:cs typeface="Consolas" panose="020B0609020204030204" pitchFamily="49" charset="0"/>
              </a:rPr>
              <a: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&lt;blog-post title="My journey with Vue"&gt;&lt;/blog-post&gt;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&lt;blog-post title="Blogging with Vue"&gt;&lt;/blog-post&gt;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&lt;blog-post title="Why Vue is so fun"&gt;&lt;/blog-post&gt;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a:t>
            </a:r>
            <a:r>
              <a:rPr lang="en-US" altLang="zh-CN" sz="1350" dirty="0">
                <a:solidFill>
                  <a:schemeClr val="tx2"/>
                </a:solidFill>
                <a:latin typeface="Consolas" panose="020B0609020204030204" pitchFamily="49" charset="0"/>
                <a:cs typeface="Consolas" panose="020B0609020204030204" pitchFamily="49" charset="0"/>
              </a:rPr>
              <a:t>/</a:t>
            </a:r>
            <a:r>
              <a:rPr lang="en" altLang="zh-CN" sz="1350" dirty="0">
                <a:solidFill>
                  <a:schemeClr val="tx2"/>
                </a:solidFill>
                <a:latin typeface="Consolas" panose="020B0609020204030204" pitchFamily="49" charset="0"/>
                <a:cs typeface="Consolas" panose="020B0609020204030204" pitchFamily="49" charset="0"/>
              </a:rPr>
              <a: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new Vue({el: '</a:t>
            </a:r>
            <a:r>
              <a:rPr lang="en" altLang="zh-CN" sz="1350" dirty="0">
                <a:solidFill>
                  <a:srgbClr val="00B050"/>
                </a:solidFill>
                <a:latin typeface="Consolas" panose="020B0609020204030204" pitchFamily="49" charset="0"/>
                <a:cs typeface="Consolas" panose="020B0609020204030204" pitchFamily="49" charset="0"/>
              </a:rPr>
              <a:t>#blogs-demo</a:t>
            </a:r>
            <a:r>
              <a:rPr lang="en"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75</a:t>
            </a:fld>
            <a:endParaRPr lang="zh-CN" altLang="en-US" dirty="0"/>
          </a:p>
        </p:txBody>
      </p:sp>
      <p:sp>
        <p:nvSpPr>
          <p:cNvPr id="5" name="文本框 4">
            <a:extLst>
              <a:ext uri="{FF2B5EF4-FFF2-40B4-BE49-F238E27FC236}">
                <a16:creationId xmlns:a16="http://schemas.microsoft.com/office/drawing/2014/main" id="{69FC6C92-C6F4-7D49-AF6E-6C1E89072E60}"/>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2542711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fontScale="85000" lnSpcReduction="20000"/>
          </a:bodyPr>
          <a:lstStyle/>
          <a:p>
            <a:r>
              <a:rPr kumimoji="1" lang="en-US" altLang="zh-CN" dirty="0"/>
              <a:t>Passing</a:t>
            </a:r>
            <a:r>
              <a:rPr kumimoji="1" lang="zh-CN" altLang="en-US" dirty="0"/>
              <a:t> </a:t>
            </a:r>
            <a:r>
              <a:rPr kumimoji="1" lang="en-US" altLang="zh-CN" dirty="0"/>
              <a:t>Data</a:t>
            </a:r>
            <a:r>
              <a:rPr kumimoji="1" lang="zh-CN" altLang="en-US" dirty="0"/>
              <a:t> </a:t>
            </a:r>
            <a:r>
              <a:rPr kumimoji="1" lang="en-US" altLang="zh-CN" dirty="0"/>
              <a:t>to</a:t>
            </a:r>
            <a:r>
              <a:rPr kumimoji="1" lang="zh-CN" altLang="en-US" dirty="0"/>
              <a:t> </a:t>
            </a:r>
            <a:r>
              <a:rPr kumimoji="1" lang="en-US" altLang="zh-CN" dirty="0"/>
              <a:t>Child</a:t>
            </a:r>
            <a:r>
              <a:rPr kumimoji="1" lang="zh-CN" altLang="en-US" dirty="0"/>
              <a:t> </a:t>
            </a:r>
            <a:r>
              <a:rPr kumimoji="1" lang="en-US" altLang="zh-CN" dirty="0"/>
              <a:t>Components</a:t>
            </a:r>
            <a:r>
              <a:rPr kumimoji="1" lang="zh-CN" altLang="en-US" dirty="0"/>
              <a:t> </a:t>
            </a:r>
            <a:r>
              <a:rPr kumimoji="1" lang="en-US" altLang="zh-CN" dirty="0"/>
              <a:t>with</a:t>
            </a:r>
            <a:r>
              <a:rPr kumimoji="1" lang="zh-CN" altLang="en-US" dirty="0"/>
              <a:t> </a:t>
            </a:r>
            <a:r>
              <a:rPr kumimoji="1" lang="en-US" altLang="zh-CN" dirty="0"/>
              <a:t>Props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a:solidFill>
                  <a:srgbClr val="00B050"/>
                </a:solidFill>
                <a:latin typeface="Consolas" panose="020B0609020204030204" pitchFamily="49" charset="0"/>
                <a:cs typeface="Consolas" panose="020B0609020204030204" pitchFamily="49" charset="0"/>
              </a:rPr>
              <a:t>'blog-post'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props: ['</a:t>
            </a:r>
            <a:r>
              <a:rPr lang="en" altLang="zh-CN" sz="1350" dirty="0">
                <a:solidFill>
                  <a:srgbClr val="00B050"/>
                </a:solidFill>
                <a:latin typeface="Consolas" panose="020B0609020204030204" pitchFamily="49" charset="0"/>
                <a:cs typeface="Consolas" panose="020B0609020204030204" pitchFamily="49" charset="0"/>
              </a:rPr>
              <a:t>title</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template: '&lt;h3&gt;{{ title }}&lt;/h3&gt;‘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&lt;div id="</a:t>
            </a:r>
            <a:r>
              <a:rPr lang="en" altLang="zh-CN" sz="1350" dirty="0">
                <a:solidFill>
                  <a:srgbClr val="00B050"/>
                </a:solidFill>
                <a:latin typeface="Consolas" panose="020B0609020204030204" pitchFamily="49" charset="0"/>
                <a:cs typeface="Consolas" panose="020B0609020204030204" pitchFamily="49" charset="0"/>
              </a:rPr>
              <a:t>blog-post-demo</a:t>
            </a:r>
            <a:r>
              <a:rPr lang="en" altLang="zh-CN" sz="1350" dirty="0">
                <a:solidFill>
                  <a:schemeClr val="tx2"/>
                </a:solidFill>
                <a:latin typeface="Consolas" panose="020B0609020204030204" pitchFamily="49" charset="0"/>
                <a:cs typeface="Consolas" panose="020B0609020204030204" pitchFamily="49" charset="0"/>
              </a:rPr>
              <a: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&lt;blog-post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v-for="</a:t>
            </a:r>
            <a:r>
              <a:rPr lang="en" altLang="zh-CN" sz="1350" dirty="0">
                <a:solidFill>
                  <a:srgbClr val="00B050"/>
                </a:solidFill>
                <a:latin typeface="Consolas" panose="020B0609020204030204" pitchFamily="49" charset="0"/>
                <a:cs typeface="Consolas" panose="020B0609020204030204" pitchFamily="49" charset="0"/>
              </a:rPr>
              <a:t>post in posts</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rgbClr val="00B050"/>
                </a:solidFill>
                <a:latin typeface="Consolas" panose="020B0609020204030204" pitchFamily="49" charset="0"/>
                <a:cs typeface="Consolas" panose="020B0609020204030204" pitchFamily="49" charset="0"/>
              </a:rPr>
              <a:t>post.id</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v-bind:title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rgbClr val="00B050"/>
                </a:solidFill>
                <a:latin typeface="Consolas" panose="020B0609020204030204" pitchFamily="49" charset="0"/>
                <a:cs typeface="Consolas" panose="020B0609020204030204" pitchFamily="49" charset="0"/>
              </a:rPr>
              <a:t>post.title</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&gt;&lt;/blog-post&gt;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&lt;/div&gt;</a:t>
            </a:r>
          </a:p>
          <a:p>
            <a:pPr marL="300038" lvl="1"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new Vue({</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el: '</a:t>
            </a:r>
            <a:r>
              <a:rPr lang="en" altLang="zh-CN" sz="1350" dirty="0">
                <a:solidFill>
                  <a:srgbClr val="00B050"/>
                </a:solidFill>
                <a:latin typeface="Consolas" panose="020B0609020204030204" pitchFamily="49" charset="0"/>
                <a:cs typeface="Consolas" panose="020B0609020204030204" pitchFamily="49" charset="0"/>
              </a:rPr>
              <a:t>#blog-post-demo</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data: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posts: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1, title: '</a:t>
            </a:r>
            <a:r>
              <a:rPr lang="en" altLang="zh-CN" sz="1350" dirty="0">
                <a:solidFill>
                  <a:srgbClr val="00B050"/>
                </a:solidFill>
                <a:latin typeface="Consolas" panose="020B0609020204030204" pitchFamily="49" charset="0"/>
                <a:cs typeface="Consolas" panose="020B0609020204030204" pitchFamily="49" charset="0"/>
              </a:rPr>
              <a:t>My journey with Vue</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2, title: </a:t>
            </a:r>
            <a:r>
              <a:rPr lang="en" altLang="zh-CN" sz="1350" dirty="0">
                <a:solidFill>
                  <a:srgbClr val="00B050"/>
                </a:solidFill>
                <a:latin typeface="Consolas" panose="020B0609020204030204" pitchFamily="49" charset="0"/>
                <a:cs typeface="Consolas" panose="020B0609020204030204" pitchFamily="49" charset="0"/>
              </a:rPr>
              <a:t>'Blogging</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a:solidFill>
                  <a:srgbClr val="00B050"/>
                </a:solidFill>
                <a:latin typeface="Consolas" panose="020B0609020204030204" pitchFamily="49" charset="0"/>
                <a:cs typeface="Consolas" panose="020B0609020204030204" pitchFamily="49" charset="0"/>
              </a:rPr>
              <a:t>with Vue</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3, title: </a:t>
            </a:r>
            <a:r>
              <a:rPr lang="en" altLang="zh-CN" sz="1350" dirty="0">
                <a:solidFill>
                  <a:srgbClr val="00B050"/>
                </a:solidFill>
                <a:latin typeface="Consolas" panose="020B0609020204030204" pitchFamily="49" charset="0"/>
                <a:cs typeface="Consolas" panose="020B0609020204030204" pitchFamily="49" charset="0"/>
              </a:rPr>
              <a:t>'Why Vue is so fun</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76</a:t>
            </a:fld>
            <a:endParaRPr lang="zh-CN" altLang="en-US" dirty="0"/>
          </a:p>
        </p:txBody>
      </p:sp>
      <p:sp>
        <p:nvSpPr>
          <p:cNvPr id="5" name="文本框 4">
            <a:extLst>
              <a:ext uri="{FF2B5EF4-FFF2-40B4-BE49-F238E27FC236}">
                <a16:creationId xmlns:a16="http://schemas.microsoft.com/office/drawing/2014/main" id="{69FC6C92-C6F4-7D49-AF6E-6C1E89072E60}"/>
              </a:ext>
            </a:extLst>
          </p:cNvPr>
          <p:cNvSpPr txBox="1"/>
          <p:nvPr/>
        </p:nvSpPr>
        <p:spPr>
          <a:xfrm>
            <a:off x="7110282" y="4569972"/>
            <a:ext cx="100811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2516815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kumimoji="1" lang="en-US" altLang="zh-CN" dirty="0"/>
              <a:t>A</a:t>
            </a:r>
            <a:r>
              <a:rPr kumimoji="1" lang="zh-CN" altLang="en-US" dirty="0"/>
              <a:t> </a:t>
            </a:r>
            <a:r>
              <a:rPr kumimoji="1" lang="en-US" altLang="zh-CN" dirty="0"/>
              <a:t>Single</a:t>
            </a:r>
            <a:r>
              <a:rPr kumimoji="1" lang="zh-CN" altLang="en-US" dirty="0"/>
              <a:t> </a:t>
            </a:r>
            <a:r>
              <a:rPr kumimoji="1" lang="en-US" altLang="zh-CN" dirty="0"/>
              <a:t>Root</a:t>
            </a:r>
            <a:r>
              <a:rPr kumimoji="1" lang="zh-CN" altLang="en-US" dirty="0"/>
              <a:t> </a:t>
            </a:r>
            <a:r>
              <a:rPr kumimoji="1" lang="en-US" altLang="zh-CN" dirty="0"/>
              <a:t>Element</a:t>
            </a:r>
          </a:p>
          <a:p>
            <a:pPr lvl="1"/>
            <a:r>
              <a:rPr lang="en-US" altLang="zh-CN" dirty="0"/>
              <a:t>E</a:t>
            </a:r>
            <a:r>
              <a:rPr lang="en" altLang="zh-CN" dirty="0"/>
              <a:t>very component must have a single root element.</a:t>
            </a:r>
            <a:endParaRPr kumimoji="1" lang="en-US" altLang="zh-CN"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class="blog-post"&gt;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&lt;h3&gt;{{ title }}&lt;/h3&gt;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v-html="content"&gt;&lt;/div&gt;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&lt;blog-post</a:t>
            </a: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1">
                    <a:lumMod val="50000"/>
                    <a:lumOff val="50000"/>
                  </a:schemeClr>
                </a:solidFill>
                <a:latin typeface="Consolas" panose="020B0609020204030204" pitchFamily="49" charset="0"/>
                <a:cs typeface="Consolas" panose="020B0609020204030204" pitchFamily="49" charset="0"/>
              </a:rPr>
              <a:t>//</a:t>
            </a:r>
            <a:r>
              <a:rPr lang="zh-CN" altLang="en-US" sz="1350" dirty="0">
                <a:solidFill>
                  <a:schemeClr val="tx1">
                    <a:lumMod val="50000"/>
                    <a:lumOff val="50000"/>
                  </a:schemeClr>
                </a:solidFill>
                <a:latin typeface="Consolas" panose="020B0609020204030204" pitchFamily="49" charset="0"/>
                <a:cs typeface="Consolas" panose="020B0609020204030204" pitchFamily="49" charset="0"/>
              </a:rPr>
              <a:t> </a:t>
            </a:r>
            <a:r>
              <a:rPr lang="en-US" altLang="zh-CN" sz="1350" dirty="0">
                <a:solidFill>
                  <a:schemeClr val="tx1">
                    <a:lumMod val="50000"/>
                    <a:lumOff val="50000"/>
                  </a:schemeClr>
                </a:solidFill>
                <a:latin typeface="Consolas" panose="020B0609020204030204" pitchFamily="49" charset="0"/>
                <a:cs typeface="Consolas" panose="020B0609020204030204" pitchFamily="49" charset="0"/>
              </a:rPr>
              <a:t>error-prone</a:t>
            </a:r>
            <a:endParaRPr lang="en" altLang="zh-CN" sz="1350" dirty="0">
              <a:solidFill>
                <a:schemeClr val="tx1">
                  <a:lumMod val="50000"/>
                  <a:lumOff val="50000"/>
                </a:schemeClr>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v-for="post in posts"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post.id</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v-bind:title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post.title</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v-bind:content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post.content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v-bind:publishedAt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post.publishedAt</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v-bind:comments</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post.comments</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&gt;&lt;/blog-post&gt;</a:t>
            </a: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77</a:t>
            </a:fld>
            <a:endParaRPr lang="zh-CN" altLang="en-US" dirty="0"/>
          </a:p>
        </p:txBody>
      </p:sp>
    </p:spTree>
    <p:extLst>
      <p:ext uri="{BB962C8B-B14F-4D97-AF65-F5344CB8AC3E}">
        <p14:creationId xmlns:p14="http://schemas.microsoft.com/office/powerpoint/2010/main" val="410206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lnSpcReduction="10000"/>
          </a:bodyPr>
          <a:lstStyle/>
          <a:p>
            <a:r>
              <a:rPr kumimoji="1" lang="en-US" altLang="zh-CN" dirty="0"/>
              <a:t>A</a:t>
            </a:r>
            <a:r>
              <a:rPr kumimoji="1" lang="zh-CN" altLang="en-US" dirty="0"/>
              <a:t> </a:t>
            </a:r>
            <a:r>
              <a:rPr kumimoji="1" lang="en-US" altLang="zh-CN" dirty="0"/>
              <a:t>Single</a:t>
            </a:r>
            <a:r>
              <a:rPr kumimoji="1" lang="zh-CN" altLang="en-US" dirty="0"/>
              <a:t> </a:t>
            </a:r>
            <a:r>
              <a:rPr kumimoji="1" lang="en-US" altLang="zh-CN" dirty="0"/>
              <a:t>Root</a:t>
            </a:r>
            <a:r>
              <a:rPr kumimoji="1" lang="zh-CN" altLang="en-US" dirty="0"/>
              <a:t> </a:t>
            </a:r>
            <a:r>
              <a:rPr kumimoji="1" lang="en-US" altLang="zh-CN" dirty="0"/>
              <a:t>Element</a:t>
            </a:r>
          </a:p>
          <a:p>
            <a:pPr lvl="1"/>
            <a:r>
              <a:rPr lang="en-US" altLang="zh-CN" dirty="0"/>
              <a:t>E</a:t>
            </a:r>
            <a:r>
              <a:rPr lang="en" altLang="zh-CN" dirty="0"/>
              <a:t>very component must have a single root element.</a:t>
            </a:r>
            <a:endParaRPr kumimoji="1" lang="en-US" altLang="zh-CN" dirty="0"/>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&lt;blog-post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v-for="post in posts"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post.id</a:t>
            </a:r>
            <a:r>
              <a:rPr lang="en" altLang="zh-CN" sz="1350" dirty="0">
                <a:solidFill>
                  <a:schemeClr val="tx2"/>
                </a:solidFill>
                <a:latin typeface="Consolas" panose="020B0609020204030204" pitchFamily="49" charset="0"/>
                <a:cs typeface="Consolas" panose="020B0609020204030204" pitchFamily="49" charset="0"/>
              </a:rPr>
              <a: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v-bind:post</a:t>
            </a:r>
            <a:r>
              <a:rPr lang="en" altLang="zh-CN" sz="1350" dirty="0">
                <a:solidFill>
                  <a:schemeClr val="tx2"/>
                </a:solidFill>
                <a:latin typeface="Consolas" panose="020B0609020204030204" pitchFamily="49" charset="0"/>
                <a:cs typeface="Consolas" panose="020B0609020204030204" pitchFamily="49" charset="0"/>
              </a:rPr>
              <a:t>="post"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&gt;&lt;/blog-post&gt;</a:t>
            </a:r>
          </a:p>
          <a:p>
            <a:pPr marL="0" indent="0">
              <a:buNone/>
            </a:pPr>
            <a:endParaRPr lang="en"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('blog-post',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props: ['post'],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template: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&lt;div class="blog-post"&gt;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&lt;h3&gt;{{ </a:t>
            </a:r>
            <a:r>
              <a:rPr lang="en" altLang="zh-CN" sz="1350" dirty="0" err="1">
                <a:solidFill>
                  <a:schemeClr val="tx2"/>
                </a:solidFill>
                <a:latin typeface="Consolas" panose="020B0609020204030204" pitchFamily="49" charset="0"/>
                <a:cs typeface="Consolas" panose="020B0609020204030204" pitchFamily="49" charset="0"/>
              </a:rPr>
              <a:t>post.title</a:t>
            </a:r>
            <a:r>
              <a:rPr lang="en" altLang="zh-CN" sz="1350" dirty="0">
                <a:solidFill>
                  <a:schemeClr val="tx2"/>
                </a:solidFill>
                <a:latin typeface="Consolas" panose="020B0609020204030204" pitchFamily="49" charset="0"/>
                <a:cs typeface="Consolas" panose="020B0609020204030204" pitchFamily="49" charset="0"/>
              </a:rPr>
              <a:t> }}&lt;/h3&gt;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v-html="</a:t>
            </a:r>
            <a:r>
              <a:rPr lang="en" altLang="zh-CN" sz="1350" dirty="0" err="1">
                <a:solidFill>
                  <a:schemeClr val="tx2"/>
                </a:solidFill>
                <a:latin typeface="Consolas" panose="020B0609020204030204" pitchFamily="49" charset="0"/>
                <a:cs typeface="Consolas" panose="020B0609020204030204" pitchFamily="49" charset="0"/>
              </a:rPr>
              <a:t>post.content</a:t>
            </a:r>
            <a:r>
              <a:rPr lang="en" altLang="zh-CN" sz="1350" dirty="0">
                <a:solidFill>
                  <a:schemeClr val="tx2"/>
                </a:solidFill>
                <a:latin typeface="Consolas" panose="020B0609020204030204" pitchFamily="49" charset="0"/>
                <a:cs typeface="Consolas" panose="020B0609020204030204" pitchFamily="49" charset="0"/>
              </a:rPr>
              <a:t>"&gt;&lt;/div&gt;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 ` </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a:t>
            </a: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78</a:t>
            </a:fld>
            <a:endParaRPr lang="zh-CN" altLang="en-US" dirty="0"/>
          </a:p>
        </p:txBody>
      </p:sp>
    </p:spTree>
    <p:extLst>
      <p:ext uri="{BB962C8B-B14F-4D97-AF65-F5344CB8AC3E}">
        <p14:creationId xmlns:p14="http://schemas.microsoft.com/office/powerpoint/2010/main" val="3760043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kumimoji="1" lang="en-US" altLang="zh-CN" dirty="0"/>
              <a:t>Listening</a:t>
            </a:r>
            <a:r>
              <a:rPr kumimoji="1" lang="zh-CN" altLang="en-US" dirty="0"/>
              <a:t> </a:t>
            </a:r>
            <a:r>
              <a:rPr kumimoji="1" lang="en-US" altLang="zh-CN" dirty="0"/>
              <a:t>to</a:t>
            </a:r>
            <a:r>
              <a:rPr kumimoji="1" lang="zh-CN" altLang="en-US" dirty="0"/>
              <a:t> </a:t>
            </a:r>
            <a:r>
              <a:rPr kumimoji="1" lang="en-US" altLang="zh-CN" dirty="0"/>
              <a:t>Child</a:t>
            </a:r>
            <a:r>
              <a:rPr kumimoji="1" lang="zh-CN" altLang="en-US" dirty="0"/>
              <a:t> </a:t>
            </a:r>
            <a:r>
              <a:rPr kumimoji="1" lang="en-US" altLang="zh-CN" dirty="0"/>
              <a:t>Component</a:t>
            </a:r>
            <a:r>
              <a:rPr kumimoji="1" lang="zh-CN" altLang="en-US" dirty="0"/>
              <a:t> </a:t>
            </a:r>
            <a:r>
              <a:rPr kumimoji="1" lang="en-US" altLang="zh-CN" dirty="0"/>
              <a:t>Events</a:t>
            </a:r>
          </a:p>
          <a:p>
            <a:pPr marL="300038" lvl="1" indent="0">
              <a:buNone/>
            </a:pP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('blog-post-event',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props: ['post'],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template: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class="blog-post"&gt;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&lt;h3&gt;{{ </a:t>
            </a:r>
            <a:r>
              <a:rPr lang="en" altLang="zh-CN" sz="1350" dirty="0" err="1">
                <a:solidFill>
                  <a:schemeClr val="tx2"/>
                </a:solidFill>
                <a:latin typeface="Consolas" panose="020B0609020204030204" pitchFamily="49" charset="0"/>
                <a:cs typeface="Consolas" panose="020B0609020204030204" pitchFamily="49" charset="0"/>
              </a:rPr>
              <a:t>post.title</a:t>
            </a:r>
            <a:r>
              <a:rPr lang="en" altLang="zh-CN" sz="1350" dirty="0">
                <a:solidFill>
                  <a:schemeClr val="tx2"/>
                </a:solidFill>
                <a:latin typeface="Consolas" panose="020B0609020204030204" pitchFamily="49" charset="0"/>
                <a:cs typeface="Consolas" panose="020B0609020204030204" pitchFamily="49" charset="0"/>
              </a:rPr>
              <a:t> }}&lt;/h3&gt;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="$emit(\'enlarge-text\')"&gt;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Enlarge text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v-html="</a:t>
            </a:r>
            <a:r>
              <a:rPr lang="en" altLang="zh-CN" sz="1350" dirty="0" err="1">
                <a:solidFill>
                  <a:schemeClr val="tx2"/>
                </a:solidFill>
                <a:latin typeface="Consolas" panose="020B0609020204030204" pitchFamily="49" charset="0"/>
                <a:cs typeface="Consolas" panose="020B0609020204030204" pitchFamily="49" charset="0"/>
              </a:rPr>
              <a:t>post.content</a:t>
            </a:r>
            <a:r>
              <a:rPr lang="en" altLang="zh-CN" sz="1350" dirty="0">
                <a:solidFill>
                  <a:schemeClr val="tx2"/>
                </a:solidFill>
                <a:latin typeface="Consolas" panose="020B0609020204030204" pitchFamily="49" charset="0"/>
                <a:cs typeface="Consolas" panose="020B0609020204030204" pitchFamily="49" charset="0"/>
              </a:rPr>
              <a:t>"&gt;&lt;/div&gt;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a:t>
            </a:r>
          </a:p>
          <a:p>
            <a:pPr marL="300038" lvl="1"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endParaRPr kumimoji="1"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79</a:t>
            </a:fld>
            <a:endParaRPr lang="zh-CN" altLang="en-US" dirty="0"/>
          </a:p>
        </p:txBody>
      </p:sp>
      <p:sp>
        <p:nvSpPr>
          <p:cNvPr id="5" name="文本框 4">
            <a:extLst>
              <a:ext uri="{FF2B5EF4-FFF2-40B4-BE49-F238E27FC236}">
                <a16:creationId xmlns:a16="http://schemas.microsoft.com/office/drawing/2014/main" id="{3BEA0C0A-EC4E-994C-B540-014AC1E8F7EB}"/>
              </a:ext>
            </a:extLst>
          </p:cNvPr>
          <p:cNvSpPr txBox="1"/>
          <p:nvPr/>
        </p:nvSpPr>
        <p:spPr>
          <a:xfrm>
            <a:off x="7110282" y="4569972"/>
            <a:ext cx="91810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3625710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a:bodyPr>
          <a:lstStyle/>
          <a:p>
            <a:r>
              <a:rPr kumimoji="1" lang="en-US" altLang="zh-CN" dirty="0"/>
              <a:t>Handling</a:t>
            </a:r>
            <a:r>
              <a:rPr kumimoji="1" lang="zh-CN" altLang="en-US" dirty="0"/>
              <a:t> </a:t>
            </a:r>
            <a:r>
              <a:rPr kumimoji="1" lang="en-US" altLang="zh-CN" dirty="0"/>
              <a:t>User</a:t>
            </a:r>
            <a:r>
              <a:rPr kumimoji="1" lang="zh-CN" altLang="en-US" dirty="0"/>
              <a:t> </a:t>
            </a:r>
            <a:r>
              <a:rPr kumimoji="1" lang="en-US" altLang="zh-CN" dirty="0"/>
              <a:t>Input</a:t>
            </a:r>
            <a:endParaRPr kumimoji="1" lang="en-US" altLang="zh-CN" dirty="0">
              <a:solidFill>
                <a:srgbClr val="FF0000"/>
              </a:solidFill>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id="app-</a:t>
            </a:r>
            <a:r>
              <a:rPr lang="en-US" altLang="zh-CN" sz="1350" dirty="0">
                <a:solidFill>
                  <a:schemeClr val="tx2"/>
                </a:solidFill>
                <a:latin typeface="Consolas" panose="020B0609020204030204" pitchFamily="49" charset="0"/>
                <a:cs typeface="Consolas" panose="020B0609020204030204" pitchFamily="49" charset="0"/>
              </a:rPr>
              <a:t>6</a:t>
            </a:r>
            <a:r>
              <a:rPr lang="en" altLang="zh-CN" sz="1350" dirty="0">
                <a:solidFill>
                  <a:schemeClr val="tx2"/>
                </a:solidFill>
                <a:latin typeface="Consolas" panose="020B0609020204030204" pitchFamily="49" charset="0"/>
                <a:cs typeface="Consolas" panose="020B0609020204030204" pitchFamily="49" charset="0"/>
              </a:rPr>
              <a:t>"&gt;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&lt;p&gt;{{ message }}&lt;/p&gt;</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&lt;</a:t>
            </a:r>
            <a:r>
              <a:rPr lang="en-US" altLang="zh-CN" sz="1350" dirty="0">
                <a:solidFill>
                  <a:schemeClr val="tx2"/>
                </a:solidFill>
                <a:latin typeface="Consolas" panose="020B0609020204030204" pitchFamily="49" charset="0"/>
                <a:cs typeface="Consolas" panose="020B0609020204030204" pitchFamily="49" charset="0"/>
              </a:rPr>
              <a:t>input</a:t>
            </a:r>
            <a:r>
              <a:rPr lang="en" altLang="zh-CN" sz="1350" dirty="0">
                <a:solidFill>
                  <a:schemeClr val="tx2"/>
                </a:solidFill>
                <a:latin typeface="Consolas" panose="020B0609020204030204" pitchFamily="49" charset="0"/>
                <a:cs typeface="Consolas" panose="020B0609020204030204" pitchFamily="49" charset="0"/>
              </a:rPr>
              <a:t> v-</a:t>
            </a:r>
            <a:r>
              <a:rPr lang="en-US" altLang="zh-CN" sz="1350" dirty="0">
                <a:solidFill>
                  <a:schemeClr val="tx2"/>
                </a:solidFill>
                <a:latin typeface="Consolas" panose="020B0609020204030204" pitchFamily="49" charset="0"/>
                <a:cs typeface="Consolas" panose="020B0609020204030204" pitchFamily="49" charset="0"/>
              </a:rPr>
              <a:t>model</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m</a:t>
            </a:r>
            <a:r>
              <a:rPr lang="en" altLang="zh-CN" sz="1350" dirty="0" err="1">
                <a:solidFill>
                  <a:schemeClr val="tx2"/>
                </a:solidFill>
                <a:latin typeface="Consolas" panose="020B0609020204030204" pitchFamily="49" charset="0"/>
                <a:cs typeface="Consolas" panose="020B0609020204030204" pitchFamily="49" charset="0"/>
              </a:rPr>
              <a:t>essage</a:t>
            </a:r>
            <a:r>
              <a:rPr lang="en" altLang="zh-CN" sz="1350" dirty="0">
                <a:solidFill>
                  <a:schemeClr val="tx2"/>
                </a:solidFill>
                <a:latin typeface="Consolas" panose="020B0609020204030204" pitchFamily="49" charset="0"/>
                <a:cs typeface="Consolas" panose="020B0609020204030204" pitchFamily="49" charset="0"/>
              </a:rPr>
              <a:t>"&gt;</a:t>
            </a:r>
            <a:endParaRPr lang="en-US" altLang="zh-CN" sz="1350" dirty="0">
              <a:solidFill>
                <a:schemeClr val="tx2"/>
              </a:solidFill>
              <a:latin typeface="Consolas" panose="020B0609020204030204" pitchFamily="49" charset="0"/>
              <a:cs typeface="Consolas" panose="020B0609020204030204" pitchFamily="49" charset="0"/>
            </a:endParaRP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p>
          <a:p>
            <a:pPr marL="0"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266700" indent="0">
              <a:buNone/>
            </a:pPr>
            <a:r>
              <a:rPr lang="en-US" altLang="zh-CN" sz="1350" dirty="0" err="1">
                <a:solidFill>
                  <a:schemeClr val="tx2"/>
                </a:solidFill>
                <a:latin typeface="Consolas" panose="020B0609020204030204" pitchFamily="49" charset="0"/>
                <a:cs typeface="Consolas" panose="020B0609020204030204" pitchFamily="49" charset="0"/>
              </a:rPr>
              <a:t>Vue.createApp</a:t>
            </a:r>
            <a:r>
              <a:rPr lang="en-US" altLang="zh-CN" sz="1350" dirty="0">
                <a:solidFill>
                  <a:schemeClr val="tx2"/>
                </a:solidFill>
                <a:latin typeface="Consolas" panose="020B0609020204030204" pitchFamily="49" charset="0"/>
                <a:cs typeface="Consolas" panose="020B0609020204030204" pitchFamily="49" charset="0"/>
              </a:rPr>
              <a:t>({</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data()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return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message: 'Hello Vue!'</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    }</a:t>
            </a:r>
            <a:br>
              <a:rPr lang="en-US" altLang="zh-CN" sz="1350" dirty="0">
                <a:solidFill>
                  <a:schemeClr val="tx2"/>
                </a:solidFill>
                <a:latin typeface="Consolas" panose="020B0609020204030204" pitchFamily="49" charset="0"/>
                <a:cs typeface="Consolas" panose="020B0609020204030204" pitchFamily="49" charset="0"/>
              </a:rPr>
            </a:br>
            <a:r>
              <a:rPr lang="en-US" altLang="zh-CN" sz="1350" dirty="0">
                <a:solidFill>
                  <a:schemeClr val="tx2"/>
                </a:solidFill>
                <a:latin typeface="Consolas" panose="020B0609020204030204" pitchFamily="49" charset="0"/>
                <a:cs typeface="Consolas" panose="020B0609020204030204" pitchFamily="49" charset="0"/>
              </a:rPr>
              <a:t>}).mount('#app-6')</a:t>
            </a:r>
            <a:endParaRPr lang="zh-CN" altLang="en-US"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
        <p:nvSpPr>
          <p:cNvPr id="5" name="文本框 4">
            <a:extLst>
              <a:ext uri="{FF2B5EF4-FFF2-40B4-BE49-F238E27FC236}">
                <a16:creationId xmlns:a16="http://schemas.microsoft.com/office/drawing/2014/main" id="{92E52DF8-DB6D-734C-ABEC-D2C86B78C8F1}"/>
              </a:ext>
            </a:extLst>
          </p:cNvPr>
          <p:cNvSpPr txBox="1"/>
          <p:nvPr/>
        </p:nvSpPr>
        <p:spPr>
          <a:xfrm>
            <a:off x="7110282" y="4569972"/>
            <a:ext cx="810090"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6</a:t>
            </a:r>
            <a:endParaRPr kumimoji="1" lang="zh-CN" altLang="en-US" sz="1350" dirty="0"/>
          </a:p>
        </p:txBody>
      </p:sp>
    </p:spTree>
    <p:extLst>
      <p:ext uri="{BB962C8B-B14F-4D97-AF65-F5344CB8AC3E}">
        <p14:creationId xmlns:p14="http://schemas.microsoft.com/office/powerpoint/2010/main" val="1830502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fontScale="92500" lnSpcReduction="20000"/>
          </a:bodyPr>
          <a:lstStyle/>
          <a:p>
            <a:r>
              <a:rPr kumimoji="1" lang="en-US" altLang="zh-CN" dirty="0"/>
              <a:t>Listening</a:t>
            </a:r>
            <a:r>
              <a:rPr kumimoji="1" lang="zh-CN" altLang="en-US" dirty="0"/>
              <a:t> </a:t>
            </a:r>
            <a:r>
              <a:rPr kumimoji="1" lang="en-US" altLang="zh-CN" dirty="0"/>
              <a:t>to</a:t>
            </a:r>
            <a:r>
              <a:rPr kumimoji="1" lang="zh-CN" altLang="en-US" dirty="0"/>
              <a:t> </a:t>
            </a:r>
            <a:r>
              <a:rPr kumimoji="1" lang="en-US" altLang="zh-CN" dirty="0"/>
              <a:t>Child</a:t>
            </a:r>
            <a:r>
              <a:rPr kumimoji="1" lang="zh-CN" altLang="en-US" dirty="0"/>
              <a:t> </a:t>
            </a:r>
            <a:r>
              <a:rPr kumimoji="1" lang="en-US" altLang="zh-CN" dirty="0"/>
              <a:t>Component</a:t>
            </a:r>
            <a:r>
              <a:rPr kumimoji="1" lang="zh-CN" altLang="en-US" dirty="0"/>
              <a:t> </a:t>
            </a:r>
            <a:r>
              <a:rPr kumimoji="1" lang="en-US" altLang="zh-CN" dirty="0"/>
              <a:t>Events</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&lt;div id="blog-posts-events-demo"&gt;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&lt;div :style="{ </a:t>
            </a:r>
            <a:r>
              <a:rPr lang="en" altLang="zh-CN" sz="1350" dirty="0" err="1">
                <a:solidFill>
                  <a:schemeClr val="tx2"/>
                </a:solidFill>
                <a:latin typeface="Consolas" panose="020B0609020204030204" pitchFamily="49" charset="0"/>
                <a:cs typeface="Consolas" panose="020B0609020204030204" pitchFamily="49" charset="0"/>
              </a:rPr>
              <a:t>fontSize</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postFontSize</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em</a:t>
            </a:r>
            <a:r>
              <a:rPr lang="en" altLang="zh-CN" sz="1350" dirty="0">
                <a:solidFill>
                  <a:schemeClr val="tx2"/>
                </a:solidFill>
                <a:latin typeface="Consolas" panose="020B0609020204030204" pitchFamily="49" charset="0"/>
                <a:cs typeface="Consolas" panose="020B0609020204030204" pitchFamily="49" charset="0"/>
              </a:rPr>
              <a:t>' }"&gt;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&lt;blog-post-event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v-for="post in posts"</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v-bind:key</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post.id</a:t>
            </a: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v-bind:post</a:t>
            </a:r>
            <a:r>
              <a:rPr lang="en" altLang="zh-CN" sz="1350" dirty="0">
                <a:solidFill>
                  <a:schemeClr val="tx2"/>
                </a:solidFill>
                <a:latin typeface="Consolas" panose="020B0609020204030204" pitchFamily="49" charset="0"/>
                <a:cs typeface="Consolas" panose="020B0609020204030204" pitchFamily="49" charset="0"/>
              </a:rPr>
              <a:t>="post"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v-on:enlarge-text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postFontSize</a:t>
            </a:r>
            <a:r>
              <a:rPr lang="en" altLang="zh-CN" sz="1350" dirty="0">
                <a:solidFill>
                  <a:schemeClr val="tx2"/>
                </a:solidFill>
                <a:latin typeface="Consolas" panose="020B0609020204030204" pitchFamily="49" charset="0"/>
                <a:cs typeface="Consolas" panose="020B0609020204030204" pitchFamily="49" charset="0"/>
              </a:rPr>
              <a:t> += 0.1"</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&gt;&lt;/blog-post-event&gt;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&lt;/div&gt;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&lt;/div&gt;</a:t>
            </a:r>
          </a:p>
          <a:p>
            <a:pPr marL="300038" lvl="1"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new Vue({</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el: '#blog-posts-events-demo',</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data: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posts: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1, title: 'My journey with Vue'},</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2, title: 'Blogging with Vue'},</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{id: 3, title: 'Why Vue is so fun'}</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postFontSize</a:t>
            </a:r>
            <a:r>
              <a:rPr lang="en" altLang="zh-CN" sz="1350" dirty="0">
                <a:solidFill>
                  <a:schemeClr val="tx2"/>
                </a:solidFill>
                <a:latin typeface="Consolas" panose="020B0609020204030204" pitchFamily="49" charset="0"/>
                <a:cs typeface="Consolas" panose="020B0609020204030204" pitchFamily="49" charset="0"/>
              </a:rPr>
              <a:t>: 1</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a:t>
            </a:r>
          </a:p>
          <a:p>
            <a:pPr marL="300038" lvl="1" indent="0">
              <a:buNone/>
            </a:pPr>
            <a:endParaRPr kumimoji="1"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80</a:t>
            </a:fld>
            <a:endParaRPr lang="zh-CN" altLang="en-US" dirty="0"/>
          </a:p>
        </p:txBody>
      </p:sp>
      <p:sp>
        <p:nvSpPr>
          <p:cNvPr id="5" name="文本框 4">
            <a:extLst>
              <a:ext uri="{FF2B5EF4-FFF2-40B4-BE49-F238E27FC236}">
                <a16:creationId xmlns:a16="http://schemas.microsoft.com/office/drawing/2014/main" id="{3BEA0C0A-EC4E-994C-B540-014AC1E8F7EB}"/>
              </a:ext>
            </a:extLst>
          </p:cNvPr>
          <p:cNvSpPr txBox="1"/>
          <p:nvPr/>
        </p:nvSpPr>
        <p:spPr>
          <a:xfrm>
            <a:off x="7110282" y="4569972"/>
            <a:ext cx="91810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1945380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kumimoji="1" lang="en-US" altLang="zh-CN" dirty="0"/>
              <a:t>Emitting</a:t>
            </a:r>
            <a:r>
              <a:rPr kumimoji="1" lang="zh-CN" altLang="en-US" dirty="0"/>
              <a:t> </a:t>
            </a:r>
            <a:r>
              <a:rPr kumimoji="1" lang="en-US" altLang="zh-CN" dirty="0"/>
              <a:t>a</a:t>
            </a:r>
            <a:r>
              <a:rPr kumimoji="1" lang="zh-CN" altLang="en-US" dirty="0"/>
              <a:t> </a:t>
            </a:r>
            <a:r>
              <a:rPr kumimoji="1" lang="en-US" altLang="zh-CN" dirty="0"/>
              <a:t>Value</a:t>
            </a:r>
            <a:r>
              <a:rPr kumimoji="1" lang="zh-CN" altLang="en-US" dirty="0"/>
              <a:t> </a:t>
            </a:r>
            <a:r>
              <a:rPr kumimoji="1" lang="en-US" altLang="zh-CN" dirty="0"/>
              <a:t>With</a:t>
            </a:r>
            <a:r>
              <a:rPr kumimoji="1" lang="zh-CN" altLang="en-US" dirty="0"/>
              <a:t> </a:t>
            </a:r>
            <a:r>
              <a:rPr kumimoji="1" lang="en-US" altLang="zh-CN" dirty="0"/>
              <a:t>an</a:t>
            </a:r>
            <a:r>
              <a:rPr kumimoji="1" lang="zh-CN" altLang="en-US" dirty="0"/>
              <a:t> </a:t>
            </a:r>
            <a:r>
              <a:rPr kumimoji="1" lang="en-US" altLang="zh-CN" dirty="0"/>
              <a:t>Event</a:t>
            </a:r>
          </a:p>
          <a:p>
            <a:pPr marL="300038" lvl="1" indent="0">
              <a:buNone/>
            </a:pP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('blog-post-event', {</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props: ['post'],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    template: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class="blog-post"&gt;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&lt;h3&gt;{{ </a:t>
            </a:r>
            <a:r>
              <a:rPr lang="en" altLang="zh-CN" sz="1350" dirty="0" err="1">
                <a:solidFill>
                  <a:schemeClr val="tx2"/>
                </a:solidFill>
                <a:latin typeface="Consolas" panose="020B0609020204030204" pitchFamily="49" charset="0"/>
                <a:cs typeface="Consolas" panose="020B0609020204030204" pitchFamily="49" charset="0"/>
              </a:rPr>
              <a:t>post.title</a:t>
            </a:r>
            <a:r>
              <a:rPr lang="en" altLang="zh-CN" sz="1350" dirty="0">
                <a:solidFill>
                  <a:schemeClr val="tx2"/>
                </a:solidFill>
                <a:latin typeface="Consolas" panose="020B0609020204030204" pitchFamily="49" charset="0"/>
                <a:cs typeface="Consolas" panose="020B0609020204030204" pitchFamily="49" charset="0"/>
              </a:rPr>
              <a:t> }}&lt;/h3&gt;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 </a:t>
            </a:r>
            <a:r>
              <a:rPr lang="en" altLang="zh-CN" sz="1350" dirty="0" err="1">
                <a:solidFill>
                  <a:schemeClr val="tx2"/>
                </a:solidFill>
                <a:latin typeface="Consolas" panose="020B0609020204030204" pitchFamily="49" charset="0"/>
                <a:cs typeface="Consolas" panose="020B0609020204030204" pitchFamily="49" charset="0"/>
              </a:rPr>
              <a:t>v-on:click</a:t>
            </a:r>
            <a:r>
              <a:rPr lang="en" altLang="zh-CN" sz="1350" dirty="0">
                <a:solidFill>
                  <a:schemeClr val="tx2"/>
                </a:solidFill>
                <a:latin typeface="Consolas" panose="020B0609020204030204" pitchFamily="49" charset="0"/>
                <a:cs typeface="Consolas" panose="020B0609020204030204" pitchFamily="49" charset="0"/>
              </a:rPr>
              <a:t>="$emit(\'enlarge-text\'</a:t>
            </a:r>
            <a:r>
              <a:rPr lang="en-US" altLang="zh-CN" sz="1350" dirty="0">
                <a:solidFill>
                  <a:srgbClr val="FF0000"/>
                </a:solidFill>
                <a:latin typeface="Consolas" panose="020B0609020204030204" pitchFamily="49" charset="0"/>
                <a:cs typeface="Consolas" panose="020B0609020204030204" pitchFamily="49" charset="0"/>
              </a:rPr>
              <a:t>,</a:t>
            </a:r>
            <a:r>
              <a:rPr lang="zh-CN" altLang="en-US" sz="1350" dirty="0">
                <a:solidFill>
                  <a:srgbClr val="FF0000"/>
                </a:solidFill>
                <a:latin typeface="Consolas" panose="020B0609020204030204" pitchFamily="49" charset="0"/>
                <a:cs typeface="Consolas" panose="020B0609020204030204" pitchFamily="49" charset="0"/>
              </a:rPr>
              <a:t> </a:t>
            </a:r>
            <a:r>
              <a:rPr lang="en-US" altLang="zh-CN" sz="1350" dirty="0">
                <a:solidFill>
                  <a:srgbClr val="FF0000"/>
                </a:solidFill>
                <a:latin typeface="Consolas" panose="020B0609020204030204" pitchFamily="49" charset="0"/>
                <a:cs typeface="Consolas" panose="020B0609020204030204" pitchFamily="49" charset="0"/>
              </a:rPr>
              <a:t>0.1</a:t>
            </a:r>
            <a:r>
              <a:rPr lang="en" altLang="zh-CN" sz="1350" dirty="0">
                <a:solidFill>
                  <a:schemeClr val="tx2"/>
                </a:solidFill>
                <a:latin typeface="Consolas" panose="020B0609020204030204" pitchFamily="49" charset="0"/>
                <a:cs typeface="Consolas" panose="020B0609020204030204" pitchFamily="49" charset="0"/>
              </a:rPr>
              <a:t>)"&gt;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Enlarge text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&lt;/button&gt;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v-html="</a:t>
            </a:r>
            <a:r>
              <a:rPr lang="en" altLang="zh-CN" sz="1350" dirty="0" err="1">
                <a:solidFill>
                  <a:schemeClr val="tx2"/>
                </a:solidFill>
                <a:latin typeface="Consolas" panose="020B0609020204030204" pitchFamily="49" charset="0"/>
                <a:cs typeface="Consolas" panose="020B0609020204030204" pitchFamily="49" charset="0"/>
              </a:rPr>
              <a:t>post.content</a:t>
            </a:r>
            <a:r>
              <a:rPr lang="en" altLang="zh-CN" sz="1350" dirty="0">
                <a:solidFill>
                  <a:schemeClr val="tx2"/>
                </a:solidFill>
                <a:latin typeface="Consolas" panose="020B0609020204030204" pitchFamily="49" charset="0"/>
                <a:cs typeface="Consolas" panose="020B0609020204030204" pitchFamily="49" charset="0"/>
              </a:rPr>
              <a:t>"&gt;&lt;/div&gt;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a:t>
            </a:r>
            <a:br>
              <a:rPr lang="en" altLang="zh-CN" sz="1350" dirty="0">
                <a:solidFill>
                  <a:schemeClr val="tx2"/>
                </a:solidFill>
                <a:latin typeface="Consolas" panose="020B0609020204030204" pitchFamily="49" charset="0"/>
                <a:cs typeface="Consolas" panose="020B0609020204030204" pitchFamily="49" charset="0"/>
              </a:rPr>
            </a:br>
            <a:r>
              <a:rPr lang="en" altLang="zh-CN" sz="1350" dirty="0">
                <a:solidFill>
                  <a:schemeClr val="tx2"/>
                </a:solidFill>
                <a:latin typeface="Consolas" panose="020B0609020204030204" pitchFamily="49" charset="0"/>
                <a:cs typeface="Consolas" panose="020B0609020204030204" pitchFamily="49" charset="0"/>
              </a:rPr>
              <a:t>})</a:t>
            </a:r>
          </a:p>
          <a:p>
            <a:pPr marL="300038" lvl="1" indent="0">
              <a:buNone/>
            </a:pPr>
            <a:endParaRPr kumimoji="1"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endParaRPr kumimoji="1"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81</a:t>
            </a:fld>
            <a:endParaRPr lang="zh-CN" altLang="en-US" dirty="0"/>
          </a:p>
        </p:txBody>
      </p:sp>
    </p:spTree>
    <p:extLst>
      <p:ext uri="{BB962C8B-B14F-4D97-AF65-F5344CB8AC3E}">
        <p14:creationId xmlns:p14="http://schemas.microsoft.com/office/powerpoint/2010/main" val="462279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p:txBody>
          <a:bodyPr>
            <a:normAutofit/>
          </a:bodyPr>
          <a:lstStyle/>
          <a:p>
            <a:r>
              <a:rPr lang="en-US" altLang="zh-CN" dirty="0"/>
              <a:t>Then when we listen to the event in the parent, we can access the emitted event’s value with </a:t>
            </a:r>
            <a:r>
              <a:rPr lang="en-US" altLang="zh-CN" dirty="0">
                <a:solidFill>
                  <a:srgbClr val="FF0000"/>
                </a:solidFill>
              </a:rPr>
              <a:t>$event</a:t>
            </a:r>
            <a:r>
              <a:rPr lang="en-US" altLang="zh-CN" dirty="0"/>
              <a:t>:</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&lt;blog-post ... </a:t>
            </a:r>
            <a:r>
              <a:rPr lang="en-US" altLang="zh-CN" sz="1350" dirty="0" err="1">
                <a:solidFill>
                  <a:schemeClr val="tx2"/>
                </a:solidFill>
                <a:latin typeface="Consolas" panose="020B0609020204030204" pitchFamily="49" charset="0"/>
                <a:cs typeface="Consolas" panose="020B0609020204030204" pitchFamily="49" charset="0"/>
              </a:rPr>
              <a:t>v-on:enlarge-text</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postFontSize</a:t>
            </a:r>
            <a:r>
              <a:rPr lang="en-US" altLang="zh-CN" sz="1350" dirty="0">
                <a:solidFill>
                  <a:schemeClr val="tx2"/>
                </a:solidFill>
                <a:latin typeface="Consolas" panose="020B0609020204030204" pitchFamily="49" charset="0"/>
                <a:cs typeface="Consolas" panose="020B0609020204030204" pitchFamily="49" charset="0"/>
              </a:rPr>
              <a:t> += $event" &gt;</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&lt;/blog-post&gt;</a:t>
            </a:r>
          </a:p>
          <a:p>
            <a:pPr marL="300038" lvl="1" indent="0">
              <a:buNone/>
            </a:pPr>
            <a:endParaRPr lang="en-US" altLang="zh-CN" sz="1350" dirty="0">
              <a:solidFill>
                <a:schemeClr val="tx2"/>
              </a:solidFill>
              <a:latin typeface="Consolas" panose="020B0609020204030204" pitchFamily="49" charset="0"/>
              <a:cs typeface="Consolas" panose="020B0609020204030204" pitchFamily="49" charset="0"/>
            </a:endParaRPr>
          </a:p>
          <a:p>
            <a:r>
              <a:rPr lang="en-US" altLang="zh-CN" dirty="0"/>
              <a:t>Or, if the event handler is a method:</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&lt;blog-post ... </a:t>
            </a:r>
            <a:r>
              <a:rPr lang="en-US" altLang="zh-CN" sz="1350" dirty="0" err="1">
                <a:solidFill>
                  <a:schemeClr val="tx2"/>
                </a:solidFill>
                <a:latin typeface="Consolas" panose="020B0609020204030204" pitchFamily="49" charset="0"/>
                <a:cs typeface="Consolas" panose="020B0609020204030204" pitchFamily="49" charset="0"/>
              </a:rPr>
              <a:t>v-on:enlarge-text</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onEnlargeText</a:t>
            </a:r>
            <a:r>
              <a:rPr lang="en-US" altLang="zh-CN" sz="1350" dirty="0">
                <a:solidFill>
                  <a:schemeClr val="tx2"/>
                </a:solidFill>
                <a:latin typeface="Consolas" panose="020B0609020204030204" pitchFamily="49" charset="0"/>
                <a:cs typeface="Consolas" panose="020B0609020204030204" pitchFamily="49" charset="0"/>
              </a:rPr>
              <a:t>" &gt;&lt;/blog-post&gt;</a:t>
            </a:r>
          </a:p>
          <a:p>
            <a:pPr marL="300038" lvl="1" indent="0">
              <a:buNone/>
            </a:pPr>
            <a:endParaRPr lang="en-US" altLang="zh-CN" sz="1350" dirty="0">
              <a:solidFill>
                <a:schemeClr val="tx2"/>
              </a:solidFill>
              <a:latin typeface="Consolas" panose="020B0609020204030204" pitchFamily="49" charset="0"/>
              <a:cs typeface="Consolas" panose="020B0609020204030204" pitchFamily="49" charset="0"/>
            </a:endParaRPr>
          </a:p>
          <a:p>
            <a:r>
              <a:rPr lang="en-US" altLang="zh-CN" dirty="0"/>
              <a:t>Then the value will be passed as the first parameter of that method:</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methods: {</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onEnlargeText</a:t>
            </a:r>
            <a:r>
              <a:rPr lang="en-US" altLang="zh-CN" sz="1350" dirty="0">
                <a:solidFill>
                  <a:schemeClr val="tx2"/>
                </a:solidFill>
                <a:latin typeface="Consolas" panose="020B0609020204030204" pitchFamily="49" charset="0"/>
                <a:cs typeface="Consolas" panose="020B0609020204030204" pitchFamily="49" charset="0"/>
              </a:rPr>
              <a:t>: function (</a:t>
            </a:r>
            <a:r>
              <a:rPr lang="en-US" altLang="zh-CN" sz="1350" dirty="0" err="1">
                <a:solidFill>
                  <a:schemeClr val="tx2"/>
                </a:solidFill>
                <a:latin typeface="Consolas" panose="020B0609020204030204" pitchFamily="49" charset="0"/>
                <a:cs typeface="Consolas" panose="020B0609020204030204" pitchFamily="49" charset="0"/>
              </a:rPr>
              <a:t>enlargeAmount</a:t>
            </a:r>
            <a:r>
              <a:rPr lang="en-US"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this.postFontSize</a:t>
            </a:r>
            <a:r>
              <a:rPr lang="en-US" altLang="zh-CN" sz="1350" dirty="0">
                <a:solidFill>
                  <a:schemeClr val="tx2"/>
                </a:solidFill>
                <a:latin typeface="Consolas" panose="020B0609020204030204" pitchFamily="49" charset="0"/>
                <a:cs typeface="Consolas" panose="020B0609020204030204" pitchFamily="49" charset="0"/>
              </a:rPr>
              <a:t> += </a:t>
            </a:r>
            <a:r>
              <a:rPr lang="en-US" altLang="zh-CN" sz="1350" dirty="0" err="1">
                <a:solidFill>
                  <a:schemeClr val="tx2"/>
                </a:solidFill>
                <a:latin typeface="Consolas" panose="020B0609020204030204" pitchFamily="49" charset="0"/>
                <a:cs typeface="Consolas" panose="020B0609020204030204" pitchFamily="49" charset="0"/>
              </a:rPr>
              <a:t>enlargeAmount</a:t>
            </a:r>
            <a:r>
              <a:rPr lang="en-US"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en-US" altLang="zh-CN" sz="1350" dirty="0">
                <a:solidFill>
                  <a:schemeClr val="tx2"/>
                </a:solidFill>
                <a:latin typeface="Consolas" panose="020B0609020204030204" pitchFamily="49" charset="0"/>
                <a:cs typeface="Consolas" panose="020B0609020204030204" pitchFamily="49" charset="0"/>
              </a:rPr>
              <a:t>}</a:t>
            </a: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endParaRPr kumimoji="1" lang="en-US" altLang="zh-CN" sz="1350"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82</a:t>
            </a:fld>
            <a:endParaRPr lang="zh-CN" altLang="en-US" dirty="0"/>
          </a:p>
        </p:txBody>
      </p:sp>
    </p:spTree>
    <p:extLst>
      <p:ext uri="{BB962C8B-B14F-4D97-AF65-F5344CB8AC3E}">
        <p14:creationId xmlns:p14="http://schemas.microsoft.com/office/powerpoint/2010/main" val="318995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a:xfrm>
            <a:off x="1223628" y="845074"/>
            <a:ext cx="6588732" cy="4298428"/>
          </a:xfrm>
        </p:spPr>
        <p:txBody>
          <a:bodyPr>
            <a:normAutofit/>
          </a:bodyPr>
          <a:lstStyle/>
          <a:p>
            <a:r>
              <a:rPr kumimoji="1" lang="en-US" altLang="zh-CN" dirty="0"/>
              <a:t>Using</a:t>
            </a:r>
            <a:r>
              <a:rPr kumimoji="1" lang="zh-CN" altLang="en-US" dirty="0"/>
              <a:t> </a:t>
            </a:r>
            <a:r>
              <a:rPr kumimoji="1" lang="en-US" altLang="zh-CN" dirty="0"/>
              <a:t>v-model</a:t>
            </a:r>
            <a:r>
              <a:rPr kumimoji="1" lang="zh-CN" altLang="en-US" dirty="0"/>
              <a:t> </a:t>
            </a:r>
            <a:r>
              <a:rPr kumimoji="1" lang="en-US" altLang="zh-CN" dirty="0"/>
              <a:t>on</a:t>
            </a:r>
            <a:r>
              <a:rPr kumimoji="1" lang="zh-CN" altLang="en-US" dirty="0"/>
              <a:t> </a:t>
            </a:r>
            <a:r>
              <a:rPr kumimoji="1" lang="en-US" altLang="zh-CN" dirty="0"/>
              <a:t>Components</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&lt;input v-model="</a:t>
            </a:r>
            <a:r>
              <a:rPr lang="en" altLang="zh-CN" sz="1350" dirty="0" err="1">
                <a:solidFill>
                  <a:schemeClr val="tx2"/>
                </a:solidFill>
                <a:latin typeface="Consolas" panose="020B0609020204030204" pitchFamily="49" charset="0"/>
                <a:cs typeface="Consolas" panose="020B0609020204030204" pitchFamily="49" charset="0"/>
              </a:rPr>
              <a:t>searchText</a:t>
            </a:r>
            <a:r>
              <a:rPr lang="en" altLang="zh-CN" sz="1350" dirty="0">
                <a:solidFill>
                  <a:schemeClr val="tx2"/>
                </a:solidFill>
                <a:latin typeface="Consolas" panose="020B0609020204030204" pitchFamily="49" charset="0"/>
                <a:cs typeface="Consolas" panose="020B0609020204030204" pitchFamily="49" charset="0"/>
              </a:rPr>
              <a:t>"&gt;</a:t>
            </a:r>
          </a:p>
          <a:p>
            <a:pPr marL="300038" lvl="1" indent="0">
              <a:buNone/>
            </a:pPr>
            <a:r>
              <a:rPr lang="en-US" altLang="zh-CN" sz="1350" dirty="0">
                <a:solidFill>
                  <a:schemeClr val="tx2"/>
                </a:solidFill>
                <a:highlight>
                  <a:srgbClr val="FFFF00"/>
                </a:highlight>
                <a:latin typeface="Consolas" panose="020B0609020204030204" pitchFamily="49" charset="0"/>
                <a:cs typeface="Consolas" panose="020B0609020204030204" pitchFamily="49" charset="0"/>
              </a:rPr>
              <a:t>=&gt;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&lt;input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v-bind:value</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searchText</a:t>
            </a:r>
            <a:r>
              <a:rPr lang="en"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v-on:input</a:t>
            </a:r>
            <a:r>
              <a:rPr lang="en" altLang="zh-CN" sz="1350" dirty="0">
                <a:solidFill>
                  <a:schemeClr val="tx2"/>
                </a:solidFill>
                <a:latin typeface="Consolas" panose="020B0609020204030204" pitchFamily="49" charset="0"/>
                <a:cs typeface="Consolas" panose="020B0609020204030204" pitchFamily="49" charset="0"/>
              </a:rPr>
              <a:t>="</a:t>
            </a:r>
            <a:r>
              <a:rPr lang="en" altLang="zh-CN" sz="1350" dirty="0" err="1">
                <a:solidFill>
                  <a:schemeClr val="tx2"/>
                </a:solidFill>
                <a:latin typeface="Consolas" panose="020B0609020204030204" pitchFamily="49" charset="0"/>
                <a:cs typeface="Consolas" panose="020B0609020204030204" pitchFamily="49" charset="0"/>
              </a:rPr>
              <a:t>searchText</a:t>
            </a:r>
            <a:r>
              <a:rPr lang="en" altLang="zh-CN" sz="1350" dirty="0">
                <a:solidFill>
                  <a:schemeClr val="tx2"/>
                </a:solidFill>
                <a:latin typeface="Consolas" panose="020B0609020204030204" pitchFamily="49" charset="0"/>
                <a:cs typeface="Consolas" panose="020B0609020204030204" pitchFamily="49" charset="0"/>
              </a:rPr>
              <a:t> = $</a:t>
            </a:r>
            <a:r>
              <a:rPr lang="en" altLang="zh-CN" sz="1350" dirty="0" err="1">
                <a:solidFill>
                  <a:schemeClr val="tx2"/>
                </a:solidFill>
                <a:latin typeface="Consolas" panose="020B0609020204030204" pitchFamily="49" charset="0"/>
                <a:cs typeface="Consolas" panose="020B0609020204030204" pitchFamily="49" charset="0"/>
              </a:rPr>
              <a:t>event.target.value</a:t>
            </a:r>
            <a:r>
              <a:rPr lang="en" altLang="zh-CN" sz="1350" dirty="0">
                <a:solidFill>
                  <a:schemeClr val="tx2"/>
                </a:solidFill>
                <a:latin typeface="Consolas" panose="020B0609020204030204" pitchFamily="49" charset="0"/>
                <a:cs typeface="Consolas" panose="020B0609020204030204" pitchFamily="49" charset="0"/>
              </a:rPr>
              <a:t>" </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&gt;</a:t>
            </a:r>
            <a:endParaRPr lang="en-US" altLang="zh-CN" sz="1350" dirty="0">
              <a:solidFill>
                <a:schemeClr val="tx2"/>
              </a:solidFill>
              <a:latin typeface="Consolas" panose="020B0609020204030204" pitchFamily="49" charset="0"/>
              <a:cs typeface="Consolas" panose="020B0609020204030204" pitchFamily="49" charset="0"/>
            </a:endParaRPr>
          </a:p>
          <a:p>
            <a:pPr marL="300038" lvl="1" indent="0">
              <a:buNone/>
            </a:pPr>
            <a:endParaRPr lang="en-US" altLang="zh-CN" sz="1350" dirty="0">
              <a:solidFill>
                <a:schemeClr val="tx2"/>
              </a:solidFill>
              <a:highlight>
                <a:srgbClr val="FFFF00"/>
              </a:highlight>
              <a:latin typeface="Consolas" panose="020B0609020204030204" pitchFamily="49" charset="0"/>
              <a:cs typeface="Consolas" panose="020B0609020204030204" pitchFamily="49" charset="0"/>
            </a:endParaRPr>
          </a:p>
          <a:p>
            <a:pPr marL="300038" lvl="1" indent="0">
              <a:buNone/>
            </a:pP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('custom-input’,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props: ['value’],</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template: `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&lt;input</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v-bind:value</a:t>
            </a:r>
            <a:r>
              <a:rPr lang="en" altLang="zh-CN" sz="1350" dirty="0">
                <a:solidFill>
                  <a:schemeClr val="tx2"/>
                </a:solidFill>
                <a:latin typeface="Consolas" panose="020B0609020204030204" pitchFamily="49" charset="0"/>
                <a:cs typeface="Consolas" panose="020B0609020204030204" pitchFamily="49" charset="0"/>
              </a:rPr>
              <a:t>="value"</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v-on:input</a:t>
            </a:r>
            <a:r>
              <a:rPr lang="en" altLang="zh-CN" sz="1350" dirty="0">
                <a:solidFill>
                  <a:schemeClr val="tx2"/>
                </a:solidFill>
                <a:latin typeface="Consolas" panose="020B0609020204030204" pitchFamily="49" charset="0"/>
                <a:cs typeface="Consolas" panose="020B0609020204030204" pitchFamily="49" charset="0"/>
              </a:rPr>
              <a:t>="$emit('input', $</a:t>
            </a:r>
            <a:r>
              <a:rPr lang="en" altLang="zh-CN" sz="1350" dirty="0" err="1">
                <a:solidFill>
                  <a:schemeClr val="tx2"/>
                </a:solidFill>
                <a:latin typeface="Consolas" panose="020B0609020204030204" pitchFamily="49" charset="0"/>
                <a:cs typeface="Consolas" panose="020B0609020204030204" pitchFamily="49" charset="0"/>
              </a:rPr>
              <a:t>event.target.value</a:t>
            </a:r>
            <a:r>
              <a:rPr lang="en" altLang="zh-CN" sz="1350" dirty="0">
                <a:solidFill>
                  <a:schemeClr val="tx2"/>
                </a:solidFill>
                <a:latin typeface="Consolas" panose="020B0609020204030204" pitchFamily="49" charset="0"/>
                <a:cs typeface="Consolas" panose="020B0609020204030204" pitchFamily="49" charset="0"/>
              </a:rPr>
              <a:t>)" &gt; ` </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&lt;custom-input v-model="</a:t>
            </a:r>
            <a:r>
              <a:rPr lang="en" altLang="zh-CN" sz="1350" dirty="0" err="1">
                <a:solidFill>
                  <a:schemeClr val="tx2"/>
                </a:solidFill>
                <a:latin typeface="Consolas" panose="020B0609020204030204" pitchFamily="49" charset="0"/>
                <a:cs typeface="Consolas" panose="020B0609020204030204" pitchFamily="49" charset="0"/>
              </a:rPr>
              <a:t>searchText</a:t>
            </a:r>
            <a:r>
              <a:rPr lang="en" altLang="zh-CN" sz="1350" dirty="0">
                <a:solidFill>
                  <a:schemeClr val="tx2"/>
                </a:solidFill>
                <a:latin typeface="Consolas" panose="020B0609020204030204" pitchFamily="49" charset="0"/>
                <a:cs typeface="Consolas" panose="020B0609020204030204" pitchFamily="49" charset="0"/>
              </a:rPr>
              <a:t>"&gt;&lt;/custom-input&gt;</a:t>
            </a:r>
            <a:br>
              <a:rPr lang="en" altLang="zh-CN" sz="1350" dirty="0">
                <a:highlight>
                  <a:srgbClr val="FFFF00"/>
                </a:highlight>
              </a:rPr>
            </a:br>
            <a:endParaRPr lang="en-US" altLang="zh-CN" sz="1350" dirty="0">
              <a:solidFill>
                <a:schemeClr val="tx2"/>
              </a:solidFill>
              <a:highlight>
                <a:srgbClr val="FFFF00"/>
              </a:highlight>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83</a:t>
            </a:fld>
            <a:endParaRPr lang="zh-CN" altLang="en-US" dirty="0"/>
          </a:p>
        </p:txBody>
      </p:sp>
      <p:cxnSp>
        <p:nvCxnSpPr>
          <p:cNvPr id="7" name="直线连接符 6">
            <a:extLst>
              <a:ext uri="{FF2B5EF4-FFF2-40B4-BE49-F238E27FC236}">
                <a16:creationId xmlns:a16="http://schemas.microsoft.com/office/drawing/2014/main" id="{57E3F299-E6E4-C346-ACBE-38AA319AB01A}"/>
              </a:ext>
            </a:extLst>
          </p:cNvPr>
          <p:cNvCxnSpPr/>
          <p:nvPr/>
        </p:nvCxnSpPr>
        <p:spPr>
          <a:xfrm>
            <a:off x="1412649" y="2733768"/>
            <a:ext cx="631870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974DDA9-38C7-DA48-8AC2-79BA29A50431}"/>
              </a:ext>
            </a:extLst>
          </p:cNvPr>
          <p:cNvSpPr txBox="1"/>
          <p:nvPr/>
        </p:nvSpPr>
        <p:spPr>
          <a:xfrm>
            <a:off x="7110282" y="4569972"/>
            <a:ext cx="91810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730230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B6075-0389-6845-9917-C3426BC13AE5}"/>
              </a:ext>
            </a:extLst>
          </p:cNvPr>
          <p:cNvSpPr>
            <a:spLocks noGrp="1"/>
          </p:cNvSpPr>
          <p:nvPr>
            <p:ph type="title"/>
          </p:nvPr>
        </p:nvSpPr>
        <p:spPr/>
        <p:txBody>
          <a:bodyPr/>
          <a:lstStyle/>
          <a:p>
            <a:r>
              <a:rPr kumimoji="1" lang="en-US" altLang="zh-CN" dirty="0"/>
              <a:t>Component</a:t>
            </a:r>
            <a:r>
              <a:rPr kumimoji="1" lang="zh-CN" altLang="en-US" dirty="0"/>
              <a:t> </a:t>
            </a:r>
            <a:r>
              <a:rPr kumimoji="1" lang="en-US" altLang="zh-CN" dirty="0"/>
              <a:t>Basic</a:t>
            </a:r>
            <a:endParaRPr kumimoji="1" lang="zh-CN" altLang="en-US" dirty="0"/>
          </a:p>
        </p:txBody>
      </p:sp>
      <p:sp>
        <p:nvSpPr>
          <p:cNvPr id="3" name="内容占位符 2">
            <a:extLst>
              <a:ext uri="{FF2B5EF4-FFF2-40B4-BE49-F238E27FC236}">
                <a16:creationId xmlns:a16="http://schemas.microsoft.com/office/drawing/2014/main" id="{9FEF7A8A-D415-FD4E-920D-3883D8687A7A}"/>
              </a:ext>
            </a:extLst>
          </p:cNvPr>
          <p:cNvSpPr>
            <a:spLocks noGrp="1"/>
          </p:cNvSpPr>
          <p:nvPr>
            <p:ph idx="1"/>
          </p:nvPr>
        </p:nvSpPr>
        <p:spPr>
          <a:xfrm>
            <a:off x="1223628" y="845074"/>
            <a:ext cx="6588732" cy="4298428"/>
          </a:xfrm>
        </p:spPr>
        <p:txBody>
          <a:bodyPr>
            <a:normAutofit/>
          </a:bodyPr>
          <a:lstStyle/>
          <a:p>
            <a:r>
              <a:rPr kumimoji="1" lang="en-US" altLang="zh-CN" dirty="0"/>
              <a:t>Content</a:t>
            </a:r>
            <a:r>
              <a:rPr kumimoji="1" lang="zh-CN" altLang="en-US" dirty="0"/>
              <a:t> </a:t>
            </a:r>
            <a:r>
              <a:rPr kumimoji="1" lang="en-US" altLang="zh-CN" dirty="0"/>
              <a:t>Distribution</a:t>
            </a:r>
            <a:r>
              <a:rPr kumimoji="1" lang="zh-CN" altLang="en-US" dirty="0"/>
              <a:t> </a:t>
            </a:r>
            <a:r>
              <a:rPr kumimoji="1" lang="en-US" altLang="zh-CN" dirty="0"/>
              <a:t>with</a:t>
            </a:r>
            <a:r>
              <a:rPr kumimoji="1" lang="zh-CN" altLang="en-US" dirty="0"/>
              <a:t> </a:t>
            </a:r>
            <a:r>
              <a:rPr kumimoji="1" lang="en-US" altLang="zh-CN" dirty="0"/>
              <a:t>Slots</a:t>
            </a:r>
          </a:p>
          <a:p>
            <a:pPr marL="300038" lvl="1" indent="0">
              <a:buNone/>
            </a:pPr>
            <a:endParaRPr lang="en"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&lt;alert-box&gt; Something bad happened. &lt;/alert-box&gt;</a:t>
            </a:r>
            <a:endParaRPr lang="en-US" altLang="zh-CN" sz="1350" dirty="0">
              <a:solidFill>
                <a:schemeClr val="tx2"/>
              </a:solidFill>
              <a:latin typeface="Consolas" panose="020B0609020204030204" pitchFamily="49" charset="0"/>
              <a:cs typeface="Consolas" panose="020B0609020204030204" pitchFamily="49" charset="0"/>
            </a:endParaRPr>
          </a:p>
          <a:p>
            <a:pPr marL="300038" lvl="1" indent="0">
              <a:buNone/>
            </a:pPr>
            <a:endParaRPr lang="en-US" altLang="zh-CN" sz="1350" dirty="0">
              <a:solidFill>
                <a:schemeClr val="tx2"/>
              </a:solidFill>
              <a:latin typeface="Consolas" panose="020B0609020204030204" pitchFamily="49" charset="0"/>
              <a:cs typeface="Consolas" panose="020B0609020204030204" pitchFamily="49" charset="0"/>
            </a:endParaRPr>
          </a:p>
          <a:p>
            <a:pPr marL="300038" lvl="1" indent="0">
              <a:buNone/>
            </a:pPr>
            <a:r>
              <a:rPr lang="en" altLang="zh-CN" sz="1350" dirty="0" err="1">
                <a:solidFill>
                  <a:schemeClr val="tx2"/>
                </a:solidFill>
                <a:latin typeface="Consolas" panose="020B0609020204030204" pitchFamily="49" charset="0"/>
                <a:cs typeface="Consolas" panose="020B0609020204030204" pitchFamily="49" charset="0"/>
              </a:rPr>
              <a:t>Vue.component</a:t>
            </a:r>
            <a:r>
              <a:rPr lang="en" altLang="zh-CN" sz="1350" dirty="0">
                <a:solidFill>
                  <a:schemeClr val="tx2"/>
                </a:solidFill>
                <a:latin typeface="Consolas" panose="020B0609020204030204" pitchFamily="49" charset="0"/>
                <a:cs typeface="Consolas" panose="020B0609020204030204" pitchFamily="49" charset="0"/>
              </a:rPr>
              <a:t>('alert-box',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 template: `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 class="demo-alert-box"&gt;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&lt;strong&gt;Error!&lt;/strong&gt;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&lt;slot&gt;&lt;/slot&gt; </a:t>
            </a:r>
          </a:p>
          <a:p>
            <a:pPr marL="300038" lvl="1" indent="0">
              <a:buNone/>
            </a:pPr>
            <a:r>
              <a:rPr lang="zh-CN" altLang="en-US" sz="1350" dirty="0">
                <a:solidFill>
                  <a:schemeClr val="tx2"/>
                </a:solidFill>
                <a:latin typeface="Consolas" panose="020B0609020204030204" pitchFamily="49" charset="0"/>
                <a:cs typeface="Consolas" panose="020B0609020204030204" pitchFamily="49" charset="0"/>
              </a:rPr>
              <a:t>    </a:t>
            </a:r>
            <a:r>
              <a:rPr lang="en" altLang="zh-CN" sz="1350" dirty="0">
                <a:solidFill>
                  <a:schemeClr val="tx2"/>
                </a:solidFill>
                <a:latin typeface="Consolas" panose="020B0609020204030204" pitchFamily="49" charset="0"/>
                <a:cs typeface="Consolas" panose="020B0609020204030204" pitchFamily="49" charset="0"/>
              </a:rPr>
              <a:t>&lt;/div&gt; ` </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a:t>
            </a:r>
            <a:br>
              <a:rPr lang="en" altLang="zh-CN" sz="1350" dirty="0">
                <a:highlight>
                  <a:srgbClr val="FFFF00"/>
                </a:highlight>
              </a:rPr>
            </a:br>
            <a:endParaRPr lang="en-US" altLang="zh-CN" sz="1350" dirty="0">
              <a:solidFill>
                <a:schemeClr val="tx2"/>
              </a:solidFill>
              <a:highlight>
                <a:srgbClr val="FFFF00"/>
              </a:highlight>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FAA39DB2-A942-D741-B58B-3BCD73F092FB}"/>
              </a:ext>
            </a:extLst>
          </p:cNvPr>
          <p:cNvSpPr>
            <a:spLocks noGrp="1"/>
          </p:cNvSpPr>
          <p:nvPr>
            <p:ph type="sldNum" sz="quarter" idx="12"/>
          </p:nvPr>
        </p:nvSpPr>
        <p:spPr/>
        <p:txBody>
          <a:bodyPr/>
          <a:lstStyle/>
          <a:p>
            <a:fld id="{CB818ED7-1FAF-4BEC-A906-EB6564C334EB}" type="slidenum">
              <a:rPr lang="zh-CN" altLang="en-US" smtClean="0"/>
              <a:pPr/>
              <a:t>84</a:t>
            </a:fld>
            <a:endParaRPr lang="zh-CN" altLang="en-US" dirty="0"/>
          </a:p>
        </p:txBody>
      </p:sp>
      <p:sp>
        <p:nvSpPr>
          <p:cNvPr id="8" name="文本框 7">
            <a:extLst>
              <a:ext uri="{FF2B5EF4-FFF2-40B4-BE49-F238E27FC236}">
                <a16:creationId xmlns:a16="http://schemas.microsoft.com/office/drawing/2014/main" id="{9974DDA9-38C7-DA48-8AC2-79BA29A50431}"/>
              </a:ext>
            </a:extLst>
          </p:cNvPr>
          <p:cNvSpPr txBox="1"/>
          <p:nvPr/>
        </p:nvSpPr>
        <p:spPr>
          <a:xfrm>
            <a:off x="7110282" y="4569972"/>
            <a:ext cx="918102" cy="300082"/>
          </a:xfrm>
          <a:prstGeom prst="rect">
            <a:avLst/>
          </a:prstGeom>
          <a:noFill/>
        </p:spPr>
        <p:txBody>
          <a:bodyPr wrap="square" rtlCol="0">
            <a:spAutoFit/>
          </a:bodyPr>
          <a:lstStyle/>
          <a:p>
            <a:r>
              <a:rPr kumimoji="1" lang="en-US" altLang="zh-CN" sz="1350" dirty="0"/>
              <a:t>Demo</a:t>
            </a:r>
            <a:r>
              <a:rPr kumimoji="1" lang="zh-CN" altLang="en-US" sz="1350" dirty="0"/>
              <a:t> </a:t>
            </a:r>
            <a:r>
              <a:rPr kumimoji="1" lang="en-US" altLang="zh-CN" sz="1350" dirty="0"/>
              <a:t>23</a:t>
            </a:r>
            <a:endParaRPr kumimoji="1" lang="zh-CN" altLang="en-US" sz="1350" dirty="0"/>
          </a:p>
        </p:txBody>
      </p:sp>
    </p:spTree>
    <p:extLst>
      <p:ext uri="{BB962C8B-B14F-4D97-AF65-F5344CB8AC3E}">
        <p14:creationId xmlns:p14="http://schemas.microsoft.com/office/powerpoint/2010/main" val="3161025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5"/>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5" name="文本占位符 4"/>
          <p:cNvSpPr txBox="1">
            <a:spLocks/>
          </p:cNvSpPr>
          <p:nvPr/>
        </p:nvSpPr>
        <p:spPr>
          <a:xfrm>
            <a:off x="1677725" y="1086446"/>
            <a:ext cx="5829300" cy="810816"/>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baseline="0">
                <a:solidFill>
                  <a:schemeClr val="tx1"/>
                </a:solidFill>
                <a:latin typeface="Cambria" pitchFamily="18" charset="0"/>
                <a:ea typeface="新宋体" pitchFamily="49" charset="-122"/>
                <a:cs typeface="+mn-cs"/>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Cambria" pitchFamily="18" charset="0"/>
                <a:ea typeface="新宋体" pitchFamily="49" charset="-122"/>
                <a:cs typeface="+mn-cs"/>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Cambria" pitchFamily="18" charset="0"/>
                <a:ea typeface="新宋体" pitchFamily="49"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solidFill>
                <a:latin typeface="Cambria" pitchFamily="18" charset="0"/>
                <a:ea typeface="新宋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sz="2100" b="1" dirty="0">
                <a:solidFill>
                  <a:schemeClr val="bg1"/>
                </a:solidFill>
                <a:latin typeface="Vijaya" pitchFamily="34" charset="0"/>
                <a:cs typeface="Vijaya" pitchFamily="34" charset="0"/>
              </a:rPr>
              <a:t>Web</a:t>
            </a:r>
            <a:r>
              <a:rPr lang="zh-CN" altLang="en-US" sz="2100" b="1" dirty="0">
                <a:solidFill>
                  <a:schemeClr val="bg1"/>
                </a:solidFill>
                <a:latin typeface="Vijaya" pitchFamily="34" charset="0"/>
                <a:cs typeface="Vijaya" pitchFamily="34" charset="0"/>
              </a:rPr>
              <a:t>开发技术</a:t>
            </a:r>
            <a:endParaRPr lang="en-US" altLang="zh-CN" sz="2100" b="1" dirty="0">
              <a:solidFill>
                <a:schemeClr val="bg1"/>
              </a:solidFill>
              <a:latin typeface="Vijaya" pitchFamily="34" charset="0"/>
              <a:cs typeface="Vijaya" pitchFamily="34" charset="0"/>
            </a:endParaRPr>
          </a:p>
          <a:p>
            <a:pPr>
              <a:defRPr/>
            </a:pPr>
            <a:r>
              <a:rPr lang="en-US" altLang="zh-CN" sz="2100" b="1" dirty="0">
                <a:solidFill>
                  <a:schemeClr val="bg1"/>
                </a:solidFill>
                <a:latin typeface="Vijaya" pitchFamily="34" charset="0"/>
                <a:cs typeface="Vijaya" pitchFamily="34" charset="0"/>
              </a:rPr>
              <a:t>Web</a:t>
            </a:r>
            <a:r>
              <a:rPr lang="zh-CN" altLang="en-US" sz="2100" b="1" dirty="0">
                <a:solidFill>
                  <a:schemeClr val="bg1"/>
                </a:solidFill>
                <a:latin typeface="Vijaya" pitchFamily="34" charset="0"/>
                <a:cs typeface="Vijaya" pitchFamily="34" charset="0"/>
              </a:rPr>
              <a:t> </a:t>
            </a:r>
            <a:r>
              <a:rPr lang="en-US" altLang="zh-CN" sz="2100" b="1" dirty="0">
                <a:solidFill>
                  <a:schemeClr val="bg1"/>
                </a:solidFill>
                <a:latin typeface="Vijaya" pitchFamily="34" charset="0"/>
                <a:cs typeface="Vijaya" pitchFamily="34" charset="0"/>
              </a:rPr>
              <a:t>Application</a:t>
            </a:r>
            <a:r>
              <a:rPr lang="zh-CN" altLang="en-US" sz="2100" b="1" dirty="0">
                <a:solidFill>
                  <a:schemeClr val="bg1"/>
                </a:solidFill>
                <a:latin typeface="Vijaya" pitchFamily="34" charset="0"/>
                <a:cs typeface="Vijaya" pitchFamily="34" charset="0"/>
              </a:rPr>
              <a:t> </a:t>
            </a:r>
            <a:r>
              <a:rPr lang="en-US" altLang="zh-CN" sz="2100" b="1" dirty="0">
                <a:solidFill>
                  <a:schemeClr val="bg1"/>
                </a:solidFill>
                <a:latin typeface="Vijaya" pitchFamily="34" charset="0"/>
                <a:cs typeface="Vijaya" pitchFamily="34" charset="0"/>
              </a:rPr>
              <a:t>Development</a:t>
            </a:r>
            <a:endParaRPr lang="zh-CN" altLang="en-US" sz="2100" b="1" dirty="0">
              <a:solidFill>
                <a:schemeClr val="bg1"/>
              </a:solidFill>
              <a:latin typeface="Vijaya" pitchFamily="34" charset="0"/>
              <a:cs typeface="Vijaya" pitchFamily="34" charset="0"/>
            </a:endParaRPr>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F5DAF-CFF3-2B46-8C26-BC61B021B47D}"/>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24DDE49-5A58-1349-A040-A80D807BBDAF}"/>
              </a:ext>
            </a:extLst>
          </p:cNvPr>
          <p:cNvSpPr>
            <a:spLocks noGrp="1"/>
          </p:cNvSpPr>
          <p:nvPr>
            <p:ph idx="1"/>
          </p:nvPr>
        </p:nvSpPr>
        <p:spPr>
          <a:xfrm>
            <a:off x="1223628" y="845074"/>
            <a:ext cx="6858762" cy="3940924"/>
          </a:xfrm>
        </p:spPr>
        <p:txBody>
          <a:bodyPr>
            <a:normAutofit/>
          </a:bodyPr>
          <a:lstStyle/>
          <a:p>
            <a:r>
              <a:rPr kumimoji="1" lang="en-US" altLang="zh-CN" dirty="0"/>
              <a:t>Composing</a:t>
            </a:r>
            <a:r>
              <a:rPr kumimoji="1" lang="zh-CN" altLang="en-US" dirty="0"/>
              <a:t> </a:t>
            </a:r>
            <a:r>
              <a:rPr kumimoji="1" lang="en-US" altLang="zh-CN" dirty="0"/>
              <a:t>with</a:t>
            </a:r>
            <a:r>
              <a:rPr kumimoji="1" lang="zh-CN" altLang="en-US" dirty="0"/>
              <a:t> </a:t>
            </a:r>
            <a:r>
              <a:rPr kumimoji="1" lang="en-US" altLang="zh-CN" dirty="0"/>
              <a:t>Components</a:t>
            </a:r>
          </a:p>
          <a:p>
            <a:pPr marL="0" indent="0">
              <a:buNone/>
            </a:pPr>
            <a:r>
              <a:rPr lang="zh-CN" altLang="en-US" sz="1350" dirty="0">
                <a:solidFill>
                  <a:schemeClr val="tx2"/>
                </a:solidFill>
                <a:latin typeface="Consolas" panose="020B0609020204030204" pitchFamily="49" charset="0"/>
                <a:cs typeface="Consolas" panose="020B0609020204030204" pitchFamily="49" charset="0"/>
              </a:rPr>
              <a:t>   </a:t>
            </a:r>
          </a:p>
        </p:txBody>
      </p:sp>
      <p:sp>
        <p:nvSpPr>
          <p:cNvPr id="4" name="灯片编号占位符 3">
            <a:extLst>
              <a:ext uri="{FF2B5EF4-FFF2-40B4-BE49-F238E27FC236}">
                <a16:creationId xmlns:a16="http://schemas.microsoft.com/office/drawing/2014/main" id="{056D29F0-8FDC-6D47-8461-F7739616CC14}"/>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pic>
        <p:nvPicPr>
          <p:cNvPr id="6" name="图片 5">
            <a:extLst>
              <a:ext uri="{FF2B5EF4-FFF2-40B4-BE49-F238E27FC236}">
                <a16:creationId xmlns:a16="http://schemas.microsoft.com/office/drawing/2014/main" id="{20B8116E-DC86-4543-85C9-3D8BB778224E}"/>
              </a:ext>
            </a:extLst>
          </p:cNvPr>
          <p:cNvPicPr>
            <a:picLocks noChangeAspect="1"/>
          </p:cNvPicPr>
          <p:nvPr/>
        </p:nvPicPr>
        <p:blipFill>
          <a:blip r:embed="rId2"/>
          <a:stretch>
            <a:fillRect/>
          </a:stretch>
        </p:blipFill>
        <p:spPr>
          <a:xfrm>
            <a:off x="1216689" y="1520134"/>
            <a:ext cx="6696075" cy="2590800"/>
          </a:xfrm>
          <a:prstGeom prst="rect">
            <a:avLst/>
          </a:prstGeom>
        </p:spPr>
      </p:pic>
    </p:spTree>
    <p:extLst>
      <p:ext uri="{BB962C8B-B14F-4D97-AF65-F5344CB8AC3E}">
        <p14:creationId xmlns:p14="http://schemas.microsoft.com/office/powerpoint/2010/main" val="1961443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27294</TotalTime>
  <Words>9729</Words>
  <Application>Microsoft Macintosh PowerPoint</Application>
  <PresentationFormat>全屏显示(16:9)</PresentationFormat>
  <Paragraphs>1243</Paragraphs>
  <Slides>85</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85</vt:i4>
      </vt:variant>
    </vt:vector>
  </HeadingPairs>
  <TitlesOfParts>
    <vt:vector size="96" baseType="lpstr">
      <vt:lpstr>黑体</vt:lpstr>
      <vt:lpstr>宋体</vt:lpstr>
      <vt:lpstr>微软雅黑</vt:lpstr>
      <vt:lpstr>Arial</vt:lpstr>
      <vt:lpstr>Calibri</vt:lpstr>
      <vt:lpstr>Cambria</vt:lpstr>
      <vt:lpstr>Consolas</vt:lpstr>
      <vt:lpstr>Tahoma</vt:lpstr>
      <vt:lpstr>Times New Roman</vt:lpstr>
      <vt:lpstr>Vijaya</vt:lpstr>
      <vt:lpstr>Office 主题​​</vt:lpstr>
      <vt:lpstr>第5课 Web前端-VUE简介</vt:lpstr>
      <vt:lpstr>Vue</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The Vue Instance</vt:lpstr>
      <vt:lpstr>The Vue Instance</vt:lpstr>
      <vt:lpstr>The Vue Instance</vt:lpstr>
      <vt:lpstr>PowerPoint 演示文稿</vt:lpstr>
      <vt:lpstr>Template Syntax</vt:lpstr>
      <vt:lpstr>Template Syntax - Interpolations</vt:lpstr>
      <vt:lpstr>Template Syntax - Directives</vt:lpstr>
      <vt:lpstr>Template Syntax - Shorthands</vt:lpstr>
      <vt:lpstr>Computed Properties</vt:lpstr>
      <vt:lpstr>Computed Properties</vt:lpstr>
      <vt:lpstr>Computed Properties</vt:lpstr>
      <vt:lpstr>Computed Properties</vt:lpstr>
      <vt:lpstr>Computed Properties</vt:lpstr>
      <vt:lpstr>Class and Style Bindings</vt:lpstr>
      <vt:lpstr>Binding HTML Classes</vt:lpstr>
      <vt:lpstr>Binding HTML Classes</vt:lpstr>
      <vt:lpstr>Binding HTML Classes</vt:lpstr>
      <vt:lpstr>Binding HTML Classes</vt:lpstr>
      <vt:lpstr>Binding HTML Classes</vt:lpstr>
      <vt:lpstr>Binding Inline Styles</vt:lpstr>
      <vt:lpstr>Binding Inline Styles</vt:lpstr>
      <vt:lpstr>Conditional Rendering</vt:lpstr>
      <vt:lpstr>Conditional Rendering</vt:lpstr>
      <vt:lpstr>Conditional Rendering</vt:lpstr>
      <vt:lpstr>Conditional Rendering</vt:lpstr>
      <vt:lpstr>Conditional Rendering</vt:lpstr>
      <vt:lpstr>List Rendering</vt:lpstr>
      <vt:lpstr>List Rendering</vt:lpstr>
      <vt:lpstr>List Rendering</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Array Change Detection</vt:lpstr>
      <vt:lpstr>Event Handling</vt:lpstr>
      <vt:lpstr>Event Handling</vt:lpstr>
      <vt:lpstr>Event Handling</vt:lpstr>
      <vt:lpstr>Event Handling</vt:lpstr>
      <vt:lpstr>Event Handling</vt:lpstr>
      <vt:lpstr>Event Handling</vt:lpstr>
      <vt:lpstr>Event Handling</vt:lpstr>
      <vt:lpstr>Form Input Bindings – Basic Usage</vt:lpstr>
      <vt:lpstr>Form Input Bindings – Basic Usage</vt:lpstr>
      <vt:lpstr>Form Input Bindings – Basic Usage</vt:lpstr>
      <vt:lpstr>Form Input Bindings – Basic Usage</vt:lpstr>
      <vt:lpstr>Form Input Bindings – Basic Usage</vt:lpstr>
      <vt:lpstr>Form Input Bindings – Basic Usage</vt:lpstr>
      <vt:lpstr>Form Input Bindings – Value Binding</vt:lpstr>
      <vt:lpstr>Form Input Bindings – Value Binding</vt:lpstr>
      <vt:lpstr>Form Input Bindings – Value Binding</vt:lpstr>
      <vt:lpstr>Form Input Bindings – Value Binding</vt:lpstr>
      <vt:lpstr>Form Input Bindings – Modifier</vt:lpstr>
      <vt:lpstr>Component Basic</vt:lpstr>
      <vt:lpstr>Component Basic</vt:lpstr>
      <vt:lpstr>Component Basic</vt:lpstr>
      <vt:lpstr>Component Basic</vt:lpstr>
      <vt:lpstr>Component Basic</vt:lpstr>
      <vt:lpstr>Component Basic</vt:lpstr>
      <vt:lpstr>Component Basic</vt:lpstr>
      <vt:lpstr>Component Basic</vt:lpstr>
      <vt:lpstr>Component Basic</vt:lpstr>
      <vt:lpstr>Component Basic</vt:lpstr>
      <vt:lpstr>Component Basic</vt:lpstr>
      <vt:lpstr>Component Basic</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chen haopeng</cp:lastModifiedBy>
  <cp:revision>1990</cp:revision>
  <dcterms:created xsi:type="dcterms:W3CDTF">2011-12-13T14:18:46Z</dcterms:created>
  <dcterms:modified xsi:type="dcterms:W3CDTF">2022-03-23T11:53:53Z</dcterms:modified>
</cp:coreProperties>
</file>