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62" r:id="rId3"/>
    <p:sldId id="317" r:id="rId4"/>
    <p:sldId id="318" r:id="rId5"/>
    <p:sldId id="319" r:id="rId6"/>
    <p:sldId id="320" r:id="rId7"/>
    <p:sldId id="321" r:id="rId8"/>
    <p:sldId id="323" r:id="rId9"/>
    <p:sldId id="322" r:id="rId10"/>
    <p:sldId id="324" r:id="rId11"/>
  </p:sldIdLst>
  <p:sldSz cx="12192000" cy="6858000"/>
  <p:notesSz cx="6858000" cy="9144000"/>
  <p:custDataLst>
    <p:tags r:id="rId12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8EF1"/>
    <a:srgbClr val="009579"/>
    <a:srgbClr val="5FDFB4"/>
    <a:srgbClr val="CDF5E8"/>
    <a:srgbClr val="590A06"/>
    <a:srgbClr val="40382D"/>
    <a:srgbClr val="F2F2F2"/>
    <a:srgbClr val="FF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867FC-A8DE-BEB7-2309-ADCA0786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DAD0-4459-FE55-CECB-B90C12D2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660F-B513-D89E-3576-4B88D272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1D67-05D4-40F3-A596-B31971C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F99C-EC70-5C40-C5B7-8479F75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1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A361-5C18-6498-3353-2DF4A42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A6CAE-87E8-2B95-49CD-67B2AB65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343DC-D5DB-68F0-A3CB-6E8DF0D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8F4E6-EE01-42E3-D654-75BA15C6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97BF0-7C74-0A8B-B7EC-276F993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FC3F77-EBFF-9CDA-9940-B87F4A539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511C0-2287-DE9F-400B-A7DCE2D5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E7372-80DE-6BC0-682F-AB54EF2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80DEB-D5A7-76F3-4FC9-A79BF92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CD804-5A3C-6594-22F8-941FECC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4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1948-1D70-C81A-D90B-6F5DD4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B3FA-BF34-9B88-F7A2-2664CC15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BB04C-53D9-2240-EFBB-03E5B41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6789C-BF46-2BBB-306A-AA8A16D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2ED8-D00A-CE94-25F5-8515F3C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DF99-07FE-98E0-669A-06E2C48D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47A3-4ACC-0908-790B-8E5C10CA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98C58-1CBC-EF20-F770-D885D59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8368C-D8B9-6D4B-57A6-21EA11D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6A211-29B6-2EA7-7785-143598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2BBB-57E9-CC00-168E-0EDCF71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86D1-489A-F637-C584-85EE0DD2C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C9512-AB68-C18C-97AE-C94FF97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C1403-2C43-9EFA-9859-FEBA22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9F71A-5E48-5A6D-32BC-AA984216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42BCC-FC6F-7D4F-1548-44F4FAEA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4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3E8A-6392-4937-1B6B-B6408F4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097CE-196A-CA0F-7949-C689C467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7850D-DDCE-2B8F-F886-A925AFA0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A7365-B339-74BB-17AC-78D1AFE7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86C7C-18AD-222A-2EFF-AB30D9A0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2AEE7-79F3-5DD2-FA9C-EB2EAB3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9DD-AEEE-F5CE-F2A2-AD118116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CD2A8-BD40-A64D-FB29-42D2CB50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C91-67EB-D444-D6C1-509B1171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5F173-A537-CFA8-9CEB-A70EAE64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DB93C-BC82-4122-1972-F06E5C8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AC77BA-0944-742F-1582-328DC60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1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45E1C4-6174-26B8-BD5E-BDCBAB7C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34D51A-9FE0-73DC-339A-AB18F8D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08305-8078-E9A9-D645-512AA09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0F01-81DB-FAF2-7A28-667941A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7EBD-4DFF-A354-AD9C-CB83FD6D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C9778-1481-3414-D966-DDD4D4B4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95F97-3D1A-4B0E-66FA-E1C4BC1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523B4-6940-4754-AC34-96F68AB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44A464-A5F8-2727-FE7E-191C9CA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EC7B-5DB1-3211-18A0-E7F4FE88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B9676-7850-63F3-E0CB-42C9EA4C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7C856-D660-42A4-4801-BC1AD05C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0EE0A-E498-7145-6A6F-ED94302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442C6-A743-8656-79F3-DCC6EE33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B10F-38A0-1C19-8034-6EAE8B2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7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9A09-FEF3-311C-B2BB-C81FA0F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04212-FCC9-4856-E626-1607418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E3369-AC7F-096E-2AA8-DA9FB14B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FBE-F2C4-4925-8955-5790DBA5559D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568B0-646E-830F-43E3-53B516B5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DB0F-BB48-6B49-1F03-D4CC8E04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1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D7D6-C94B-33A0-66D5-1708A5CE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FD60101D-D15C-8B23-546F-489FF7B89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CCCE5D-B55F-9AED-DADC-103BB5E5180E}"/>
              </a:ext>
            </a:extLst>
          </p:cNvPr>
          <p:cNvSpPr txBox="1"/>
          <p:nvPr/>
        </p:nvSpPr>
        <p:spPr>
          <a:xfrm>
            <a:off x="893435" y="1523943"/>
            <a:ext cx="4942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Proyecto final del curso de Programación </a:t>
            </a:r>
          </a:p>
          <a:p>
            <a:r>
              <a:rPr lang="es-E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Nivel Explorador.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E64793-6608-8EE6-0E92-288652D6CA7A}"/>
              </a:ext>
            </a:extLst>
          </p:cNvPr>
          <p:cNvSpPr txBox="1"/>
          <p:nvPr/>
        </p:nvSpPr>
        <p:spPr>
          <a:xfrm>
            <a:off x="893435" y="3605944"/>
            <a:ext cx="4158190" cy="12875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Modelo predictivo usando datos de </a:t>
            </a:r>
          </a:p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contagio y datos meteorológicos </a:t>
            </a:r>
          </a:p>
          <a:p>
            <a:pPr marL="36000">
              <a:lnSpc>
                <a:spcPct val="150000"/>
              </a:lnSpc>
            </a:pPr>
            <a:r>
              <a:rPr lang="es-ES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reales hasta el año 2025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972161-FC61-E64E-5DBE-DC87A05D3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35" y="3583085"/>
            <a:ext cx="2715709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9174A-FF5A-E63E-004B-437E1EA7F83A}"/>
              </a:ext>
            </a:extLst>
          </p:cNvPr>
          <p:cNvSpPr txBox="1"/>
          <p:nvPr/>
        </p:nvSpPr>
        <p:spPr>
          <a:xfrm>
            <a:off x="801071" y="2254688"/>
            <a:ext cx="6207967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Predicción de casos de dengue en el Caquetá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ea typeface="Roboto Black" panose="02000000000000000000" pitchFamily="2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28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F6D9-7E24-5FAA-D782-5E93A4DD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193353-4300-B73F-698C-640E5EB891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A2BB1A1-E560-9639-5E45-426D2C4087CD}"/>
              </a:ext>
            </a:extLst>
          </p:cNvPr>
          <p:cNvSpPr txBox="1"/>
          <p:nvPr/>
        </p:nvSpPr>
        <p:spPr>
          <a:xfrm>
            <a:off x="3048681" y="221783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resultados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8" name="Imagen 7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4838FC15-E6A1-1F5C-64A9-723E825DC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281" y="812898"/>
            <a:ext cx="9785437" cy="48391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624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CB02B3E-CA97-4862-D109-DC7622B7334E}"/>
              </a:ext>
            </a:extLst>
          </p:cNvPr>
          <p:cNvSpPr txBox="1"/>
          <p:nvPr/>
        </p:nvSpPr>
        <p:spPr>
          <a:xfrm>
            <a:off x="3048681" y="52964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Introducción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8CBBE1A-3BA1-4CAA-957F-4AE1F849190C}"/>
              </a:ext>
            </a:extLst>
          </p:cNvPr>
          <p:cNvSpPr txBox="1"/>
          <p:nvPr/>
        </p:nvSpPr>
        <p:spPr>
          <a:xfrm>
            <a:off x="3743439" y="898979"/>
            <a:ext cx="4705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Importancia del análisis de datos en el sector salud</a:t>
            </a:r>
            <a:endParaRPr lang="es-C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9EAC25-1C67-465B-88BC-75192499A8ED}"/>
              </a:ext>
            </a:extLst>
          </p:cNvPr>
          <p:cNvSpPr txBox="1"/>
          <p:nvPr/>
        </p:nvSpPr>
        <p:spPr>
          <a:xfrm>
            <a:off x="520700" y="2298700"/>
            <a:ext cx="3797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Dengue es una enfermedad transmitida por el mosquito </a:t>
            </a:r>
            <a:r>
              <a:rPr lang="es-ES" i="1" dirty="0"/>
              <a:t>Aedes </a:t>
            </a:r>
            <a:r>
              <a:rPr lang="es-ES" i="1" dirty="0" err="1"/>
              <a:t>aegypti</a:t>
            </a:r>
            <a:r>
              <a:rPr lang="es-ES" dirty="0"/>
              <a:t> cuya propagación está influenciada por factores ambientales. En el Caquetá, el análisis de datos históricos de contagio y condiciones climáticas resulta clave para comprender su dinámica y desarrollar modelos predictivos que apoyen la prevención y el control de brotes.</a:t>
            </a:r>
            <a:endParaRPr lang="es-CO" dirty="0"/>
          </a:p>
        </p:txBody>
      </p:sp>
      <p:sp>
        <p:nvSpPr>
          <p:cNvPr id="7" name="AutoShape 2" descr="blob:https://web.whatsapp.com/2578f76a-eea3-4093-b34f-bfe0bc27529e">
            <a:extLst>
              <a:ext uri="{FF2B5EF4-FFF2-40B4-BE49-F238E27FC236}">
                <a16:creationId xmlns:a16="http://schemas.microsoft.com/office/drawing/2014/main" id="{BB22C221-0C52-4C9A-8E8F-87480518D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7200" y="30095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3" name="Imagen 12" descr="Imagen que contiene Gráfico">
            <a:extLst>
              <a:ext uri="{FF2B5EF4-FFF2-40B4-BE49-F238E27FC236}">
                <a16:creationId xmlns:a16="http://schemas.microsoft.com/office/drawing/2014/main" id="{F204A1C7-F6C9-4785-8628-B2CA03363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73" y="1737276"/>
            <a:ext cx="7329453" cy="36360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35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AF2DF-DA57-93DB-D07B-980B5319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35C4E73-6F6E-88B7-D1DC-C91A1B5975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9F64620-9646-EA2C-621A-216D586FE649}"/>
              </a:ext>
            </a:extLst>
          </p:cNvPr>
          <p:cNvSpPr txBox="1"/>
          <p:nvPr/>
        </p:nvSpPr>
        <p:spPr>
          <a:xfrm>
            <a:off x="3048681" y="2797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Planteamiento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del </a:t>
            </a:r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problema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95E785-D743-4C03-886C-B7101DEA91D5}"/>
              </a:ext>
            </a:extLst>
          </p:cNvPr>
          <p:cNvSpPr/>
          <p:nvPr/>
        </p:nvSpPr>
        <p:spPr>
          <a:xfrm>
            <a:off x="588609" y="764455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¿Por qué es importante analizar los casos de contagio?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09B34FE-8A38-429C-8FD6-189E13438910}"/>
              </a:ext>
            </a:extLst>
          </p:cNvPr>
          <p:cNvSpPr/>
          <p:nvPr/>
        </p:nvSpPr>
        <p:spPr>
          <a:xfrm>
            <a:off x="7909560" y="1305341"/>
            <a:ext cx="37555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dirty="0"/>
              <a:t>En el departamento del Caquetá el Dengue representa un desafío constante para la salud pública, dado el aumento de casos y la presencia de condiciones climáticas favorables para la proliferación del mosquito </a:t>
            </a:r>
            <a:r>
              <a:rPr lang="es-ES" i="1" dirty="0"/>
              <a:t>Aedes </a:t>
            </a:r>
            <a:r>
              <a:rPr lang="es-ES" i="1" dirty="0" err="1"/>
              <a:t>aegypti</a:t>
            </a:r>
            <a:r>
              <a:rPr lang="es-ES" dirty="0"/>
              <a:t>. Sin embargo, la ausencia de modelos predictivos limita la capacidad de anticipar brotes y aplicar estrategias preventivas oportunas, lo que incrementa el riesgo de afectación en la población, especialmente en grupos vulnerables como niños y adolescentes.</a:t>
            </a:r>
          </a:p>
          <a:p>
            <a:pPr algn="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E0CD33BE-F703-446B-933A-CF90121BE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5" r="9019"/>
          <a:stretch>
            <a:fillRect/>
          </a:stretch>
        </p:blipFill>
        <p:spPr>
          <a:xfrm>
            <a:off x="427875" y="1133787"/>
            <a:ext cx="3606759" cy="2170512"/>
          </a:xfrm>
          <a:prstGeom prst="rect">
            <a:avLst/>
          </a:prstGeom>
        </p:spPr>
      </p:pic>
      <p:pic>
        <p:nvPicPr>
          <p:cNvPr id="10" name="Imagen 9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686E84D-80C7-0E54-19EB-AD10423D01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r="7315"/>
          <a:stretch>
            <a:fillRect/>
          </a:stretch>
        </p:blipFill>
        <p:spPr>
          <a:xfrm>
            <a:off x="4034634" y="1133787"/>
            <a:ext cx="3755505" cy="2170513"/>
          </a:xfrm>
          <a:prstGeom prst="rect">
            <a:avLst/>
          </a:prstGeom>
        </p:spPr>
      </p:pic>
      <p:pic>
        <p:nvPicPr>
          <p:cNvPr id="12" name="Imagen 11" descr="Gráfico, Histograma">
            <a:extLst>
              <a:ext uri="{FF2B5EF4-FFF2-40B4-BE49-F238E27FC236}">
                <a16:creationId xmlns:a16="http://schemas.microsoft.com/office/drawing/2014/main" id="{015627C2-F3DF-7674-0A1C-EB6C66CDA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7" r="8837"/>
          <a:stretch>
            <a:fillRect/>
          </a:stretch>
        </p:blipFill>
        <p:spPr>
          <a:xfrm>
            <a:off x="2116120" y="3347983"/>
            <a:ext cx="4605469" cy="27455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6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FE67-4F5E-0909-9C28-EB473BE9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E1B251-CEDE-72F4-F613-FF70BF87AC2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C1E3DBD-1757-E5D1-BE51-98E58E6B8425}"/>
              </a:ext>
            </a:extLst>
          </p:cNvPr>
          <p:cNvSpPr txBox="1"/>
          <p:nvPr/>
        </p:nvSpPr>
        <p:spPr>
          <a:xfrm>
            <a:off x="3048681" y="24169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objetivo general y objetivos específicos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1F9C05-67DF-4FCF-8D01-040D27CD3B1F}"/>
              </a:ext>
            </a:extLst>
          </p:cNvPr>
          <p:cNvSpPr/>
          <p:nvPr/>
        </p:nvSpPr>
        <p:spPr>
          <a:xfrm>
            <a:off x="5824220" y="1674674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Analizar los datos históricos de casos de Dengue en el departamento del Caquetá.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Evaluar la relación entre variables meteorológicas y la incidencia de la enfermedad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Diseñar un modelo predictivo basado en la información epidemiológica y ambiental.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Validar el modelo para estimar su utilidad en la prevención y control de brotes.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1897B3D-C775-45C6-AEB1-562DED70509C}"/>
              </a:ext>
            </a:extLst>
          </p:cNvPr>
          <p:cNvSpPr/>
          <p:nvPr/>
        </p:nvSpPr>
        <p:spPr>
          <a:xfrm>
            <a:off x="177800" y="1674674"/>
            <a:ext cx="51790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Objetivo general: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/>
              <a:t>Desarrollar un modelo predictivo de casos de Dengue en el Caquetá a partir del análisis de datos históricos de contagio y variables meteorológicas, con el fin de apoyar la prevención y control de la enfermedad.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E55C74-4783-EFEC-8A30-A00CD76E1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01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3A271-E6EB-E4A1-2189-AE784C41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00A7F80-B567-0B64-10DD-C7F38A46CC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0B4249-ED04-0453-12F1-E21CFD129839}"/>
              </a:ext>
            </a:extLst>
          </p:cNvPr>
          <p:cNvSpPr txBox="1"/>
          <p:nvPr/>
        </p:nvSpPr>
        <p:spPr>
          <a:xfrm>
            <a:off x="675550" y="117122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Justifación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AEA9A76-D495-4A0D-AE5A-1E20DC650965}"/>
              </a:ext>
            </a:extLst>
          </p:cNvPr>
          <p:cNvSpPr/>
          <p:nvPr/>
        </p:nvSpPr>
        <p:spPr>
          <a:xfrm>
            <a:off x="533468" y="1732849"/>
            <a:ext cx="49529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elaboración de un modelo predictivo de Dengue en el Caquetá se justifica en la necesidad de anticipar brotes en una región con condiciones climáticas favorables para la proliferación del mosquito </a:t>
            </a:r>
            <a:r>
              <a:rPr lang="es-ES" i="1" dirty="0"/>
              <a:t>Aedes </a:t>
            </a:r>
            <a:r>
              <a:rPr lang="es-ES" i="1" dirty="0" err="1"/>
              <a:t>aegypti</a:t>
            </a:r>
            <a:r>
              <a:rPr lang="es-ES" dirty="0"/>
              <a:t>. Contar con esta herramienta permitirá a las autoridades de salud implementar acciones preventivas y de control más oportunas, reduciendo el impacto de la enfermedad en la población.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5CCDFDC0-51C3-F6EA-7E74-6099AD156B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r="24299"/>
          <a:stretch>
            <a:fillRect/>
          </a:stretch>
        </p:blipFill>
        <p:spPr>
          <a:xfrm>
            <a:off x="5409076" y="1171225"/>
            <a:ext cx="3315824" cy="3709967"/>
          </a:xfrm>
          <a:prstGeom prst="rect">
            <a:avLst/>
          </a:prstGeom>
        </p:spPr>
      </p:pic>
      <p:pic>
        <p:nvPicPr>
          <p:cNvPr id="9" name="Imagen 8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03CEAFBC-5F72-1609-EA97-EDCBB8775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5" t="6959" r="28241" b="8787"/>
          <a:stretch>
            <a:fillRect/>
          </a:stretch>
        </p:blipFill>
        <p:spPr>
          <a:xfrm>
            <a:off x="8522922" y="1082040"/>
            <a:ext cx="3425238" cy="36566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0650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80B5-2D50-D588-FF85-222A1584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F00DD1-178D-79C7-2D5A-88370873C5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825AD2-7E66-AF76-EDDC-F3A503436B7A}"/>
              </a:ext>
            </a:extLst>
          </p:cNvPr>
          <p:cNvSpPr txBox="1"/>
          <p:nvPr/>
        </p:nvSpPr>
        <p:spPr>
          <a:xfrm>
            <a:off x="623221" y="87767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Alcance</a:t>
            </a:r>
            <a:r>
              <a:rPr lang="en-U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 </a:t>
            </a:r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4" name="Imagen 3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4B33209D-2C07-3168-E032-EDE0F7105E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60" y="252701"/>
            <a:ext cx="5760073" cy="279981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C98E976-0144-F971-C753-6B06D683176F}"/>
              </a:ext>
            </a:extLst>
          </p:cNvPr>
          <p:cNvSpPr/>
          <p:nvPr/>
        </p:nvSpPr>
        <p:spPr>
          <a:xfrm>
            <a:off x="623220" y="1247006"/>
            <a:ext cx="39716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El proyecto se centra en el análisis de datos históricos de Dengue y variables meteorológicas en el Caquetá, para desarrollar y validar un modelo predictivo capaz de anticipar brotes. Su aplicación está dirigida a apoyar la gestión en salud pública regional, sin extenderse a la implementación directa de políticas ni a otros departamentos.</a:t>
            </a:r>
          </a:p>
        </p:txBody>
      </p:sp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5494E84-2AB0-D554-E8B2-1E06EAFB6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970" y="2877256"/>
            <a:ext cx="5592052" cy="27741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359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1C4EF-A4A0-3131-700D-7965270C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3EA17F8-F3F4-B2AE-7386-DB54197F58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DEF252C-A8DC-BFEC-56E3-730216CC02B6}"/>
              </a:ext>
            </a:extLst>
          </p:cNvPr>
          <p:cNvSpPr txBox="1"/>
          <p:nvPr/>
        </p:nvSpPr>
        <p:spPr>
          <a:xfrm>
            <a:off x="3048681" y="24649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BD0092-1D0A-0082-4496-E3A80D53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118548"/>
            <a:ext cx="950468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Recolección de datos: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recopilaron registros históricos de casos de Dengue en el departamento del Caquetá, junto con información meteorológica (precipitación, temperatura y humedad), variables relevantes por su incidencia en la reproducción y supervivencia del mosquito 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Aedes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aegypti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Organización y limpieza: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datos fueron unificados en una misma base, garantizando coherencia temporal y geográfica. Se depuraron inconsistencias, valores faltantes y atípicos, con el fin de asegurar la calidad de la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exploratorio: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realizaron representaciones gráficas y análisis estadísticos para identificar tendencias, patrones estacionales y correlaciones entre las variables epidemiológicas y ambientales, lo que permitió establecer posibles relaciones causa-efecto.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Construcción del modelo predictivo: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información procesada, se implementaron técnicas estadísticas y de aprendizaje automático para predecir la incidencia de casos de Dengue. Se consideraron rezagos temporales en las variables climáticas, debido a que sus efectos sobre la dinámica del vector no son inmediatos.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Validación del modelo: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Finalmente, las predicciones se contrastaron con datos reales no usados en la fase de entrenamiento, evaluando métricas de precisión y confiabilidad, con el objetivo de verificar la utilidad del modelo en la anticipación de brotes.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86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D9266-94D4-E379-CC47-59C0B75CC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B13922-F6E0-B8A9-3ADB-96175AA124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989C9C0-A9B9-E8DC-0C20-51067E8AB9C8}"/>
              </a:ext>
            </a:extLst>
          </p:cNvPr>
          <p:cNvSpPr txBox="1"/>
          <p:nvPr/>
        </p:nvSpPr>
        <p:spPr>
          <a:xfrm>
            <a:off x="3048681" y="241030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>
                <a:solidFill>
                  <a:srgbClr val="A08EF1"/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Modelado de los datos </a:t>
            </a:r>
          </a:p>
          <a:p>
            <a:pPr algn="ctr"/>
            <a:endParaRPr lang="es-CO" dirty="0">
              <a:solidFill>
                <a:srgbClr val="A08EF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F61AFA-7C83-5CAB-50D9-4318CA327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30" y="825129"/>
            <a:ext cx="2754489" cy="224694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AD72972-4A03-6420-03DF-5A8A1E46B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109" y="825129"/>
            <a:ext cx="3082438" cy="2246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5910328-7157-3E74-DAC0-7ACF23C3E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435" y="758030"/>
            <a:ext cx="3025870" cy="238114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0316A54-C486-C364-A9B8-D3D79F2EC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30" y="3251428"/>
            <a:ext cx="3057991" cy="21875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1CAA13D-6CE4-D947-942D-154726D60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0459" y="3139176"/>
            <a:ext cx="2805088" cy="266544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4FDB863-F042-EF6C-8663-ADA817AA1C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5435" y="3213817"/>
            <a:ext cx="3736051" cy="259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157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7D89-7859-4CC1-5469-B0BAE501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FBD23F1-19E4-5946-F330-6E254871B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2925FBE-1B10-C9A7-751A-CF87DB005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3" y="812898"/>
            <a:ext cx="3252278" cy="27478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E0B5E8-01EF-84D6-D22F-2AAB0BE1E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433" y="787597"/>
            <a:ext cx="3304275" cy="27478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C3A4363-8FDA-7D82-0D72-DEBBC0454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1773" y="3656692"/>
            <a:ext cx="6590257" cy="2190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7423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LINDO LINDO">
      <a:dk1>
        <a:sysClr val="windowText" lastClr="000000"/>
      </a:dk1>
      <a:lt1>
        <a:sysClr val="window" lastClr="FFFFFF"/>
      </a:lt1>
      <a:dk2>
        <a:srgbClr val="142F50"/>
      </a:dk2>
      <a:lt2>
        <a:srgbClr val="F9F8F3"/>
      </a:lt2>
      <a:accent1>
        <a:srgbClr val="38A4D4"/>
      </a:accent1>
      <a:accent2>
        <a:srgbClr val="F6F25C"/>
      </a:accent2>
      <a:accent3>
        <a:srgbClr val="FCA810"/>
      </a:accent3>
      <a:accent4>
        <a:srgbClr val="EF255F"/>
      </a:accent4>
      <a:accent5>
        <a:srgbClr val="22B183"/>
      </a:accent5>
      <a:accent6>
        <a:srgbClr val="8C54B6"/>
      </a:accent6>
      <a:hlink>
        <a:srgbClr val="39BCD2"/>
      </a:hlink>
      <a:folHlink>
        <a:srgbClr val="8963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624</Words>
  <Application>Microsoft Office PowerPoint</Application>
  <PresentationFormat>Panorámica</PresentationFormat>
  <Paragraphs>32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INTRODUCTORIO SEMANA 1</dc:title>
  <dc:creator>Ana Maria Salazar</dc:creator>
  <cp:lastModifiedBy>Sergio Amher  Cutiva Medina</cp:lastModifiedBy>
  <cp:revision>52</cp:revision>
  <dcterms:created xsi:type="dcterms:W3CDTF">2024-01-29T20:34:43Z</dcterms:created>
  <dcterms:modified xsi:type="dcterms:W3CDTF">2025-08-22T15:12:39Z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  <property fmtid="{D5CDD505-2E9C-101B-9397-08002B2CF9AE}" pid="4" name="MSIP_Label_fc111285-cafa-4fc9-8a9a-bd902089b24f_Enabled">
    <vt:lpwstr>true</vt:lpwstr>
  </property>
  <property fmtid="{D5CDD505-2E9C-101B-9397-08002B2CF9AE}" pid="5" name="MSIP_Label_fc111285-cafa-4fc9-8a9a-bd902089b24f_SetDate">
    <vt:lpwstr>2025-07-01T13:05:37Z</vt:lpwstr>
  </property>
  <property fmtid="{D5CDD505-2E9C-101B-9397-08002B2CF9AE}" pid="6" name="MSIP_Label_fc111285-cafa-4fc9-8a9a-bd902089b24f_Method">
    <vt:lpwstr>Privileged</vt:lpwstr>
  </property>
  <property fmtid="{D5CDD505-2E9C-101B-9397-08002B2CF9AE}" pid="7" name="MSIP_Label_fc111285-cafa-4fc9-8a9a-bd902089b24f_Name">
    <vt:lpwstr>Public</vt:lpwstr>
  </property>
  <property fmtid="{D5CDD505-2E9C-101B-9397-08002B2CF9AE}" pid="8" name="MSIP_Label_fc111285-cafa-4fc9-8a9a-bd902089b24f_SiteId">
    <vt:lpwstr>cbc2c381-2f2e-4d93-91d1-506c9316ace7</vt:lpwstr>
  </property>
  <property fmtid="{D5CDD505-2E9C-101B-9397-08002B2CF9AE}" pid="9" name="MSIP_Label_fc111285-cafa-4fc9-8a9a-bd902089b24f_ActionId">
    <vt:lpwstr>73fd4af2-d571-43c2-b053-cba03ebf9672</vt:lpwstr>
  </property>
  <property fmtid="{D5CDD505-2E9C-101B-9397-08002B2CF9AE}" pid="10" name="MSIP_Label_fc111285-cafa-4fc9-8a9a-bd902089b24f_ContentBits">
    <vt:lpwstr>0</vt:lpwstr>
  </property>
  <property fmtid="{D5CDD505-2E9C-101B-9397-08002B2CF9AE}" pid="11" name="MSIP_Label_fc111285-cafa-4fc9-8a9a-bd902089b24f_Tag">
    <vt:lpwstr>10, 0, 1, 1</vt:lpwstr>
  </property>
</Properties>
</file>