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9144000" cy="5143500" type="screen16x9"/>
  <p:notesSz cx="6858000" cy="9144000"/>
  <p:embeddedFontLst>
    <p:embeddedFont>
      <p:font typeface="Open Sans" panose="020B0604020202020204" charset="0"/>
      <p:regular r:id="rId20"/>
      <p:bold r:id="rId21"/>
      <p:italic r:id="rId22"/>
      <p:boldItalic r:id="rId23"/>
    </p:embeddedFont>
    <p:embeddedFont>
      <p:font typeface="PT Sans Narrow"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60" y="4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b6c55f0d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b6c55f0d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b6c55f0d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b6c55f0d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Despite the importance of communication, it faces many obstacles. These obstacles make the communication process uncomfortable and stressful.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b6c55f0d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b6c55f0d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b6c55f0da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b6c55f0da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b6c55f0d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b6c55f0d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b6c55f0da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b6c55f0d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b6c55f0da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b6c55f0d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b6c55f0da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b6c55f0da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b6c55f0d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b6c55f0d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3b6c55f0d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3b6c55f0d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3b6c55f0d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3b6c55f0d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b6c55f0d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b6c55f0d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b6c55f0d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b6c55f0d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1200">
                <a:solidFill>
                  <a:schemeClr val="dk1"/>
                </a:solidFill>
              </a:rPr>
              <a:t>we can learn how to communicate more clearly and effectively. Each Individual can improve communication skills that enable them to effectively connect with others, build trust and respect, and feel heard and understood.</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b6c55f0d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b6c55f0d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b6c55f0da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b6c55f0d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b6c55f0d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3b6c55f0d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651825"/>
            <a:ext cx="7136700" cy="1933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400">
                <a:solidFill>
                  <a:srgbClr val="000000"/>
                </a:solidFill>
                <a:latin typeface="Open Sans"/>
                <a:ea typeface="Open Sans"/>
                <a:cs typeface="Open Sans"/>
                <a:sym typeface="Open Sans"/>
              </a:rPr>
              <a:t>THE COMMUNICATION PROCESS -CONT’D</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257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Importance cont’d</a:t>
            </a:r>
            <a:endParaRPr/>
          </a:p>
        </p:txBody>
      </p:sp>
      <p:sp>
        <p:nvSpPr>
          <p:cNvPr id="122" name="Google Shape;122;p22"/>
          <p:cNvSpPr txBox="1">
            <a:spLocks noGrp="1"/>
          </p:cNvSpPr>
          <p:nvPr>
            <p:ph type="body" idx="1"/>
          </p:nvPr>
        </p:nvSpPr>
        <p:spPr>
          <a:xfrm>
            <a:off x="311700" y="867775"/>
            <a:ext cx="8520600" cy="4154700"/>
          </a:xfrm>
          <a:prstGeom prst="rect">
            <a:avLst/>
          </a:prstGeom>
        </p:spPr>
        <p:txBody>
          <a:bodyPr spcFirstLastPara="1" wrap="square" lIns="91425" tIns="91425" rIns="91425" bIns="91425" anchor="t" anchorCtr="0">
            <a:normAutofit fontScale="32500" lnSpcReduction="20000"/>
          </a:bodyPr>
          <a:lstStyle/>
          <a:p>
            <a:pPr marL="0" lvl="0" indent="0" algn="l" rtl="0">
              <a:lnSpc>
                <a:spcPct val="138809"/>
              </a:lnSpc>
              <a:spcBef>
                <a:spcPts val="1800"/>
              </a:spcBef>
              <a:spcAft>
                <a:spcPts val="0"/>
              </a:spcAft>
              <a:buNone/>
            </a:pPr>
            <a:r>
              <a:rPr lang="en-GB" sz="5500" b="1">
                <a:solidFill>
                  <a:srgbClr val="000000"/>
                </a:solidFill>
                <a:highlight>
                  <a:srgbClr val="FFFFFF"/>
                </a:highlight>
              </a:rPr>
              <a:t>5. Creates better relationships</a:t>
            </a:r>
            <a:endParaRPr sz="5500" b="1">
              <a:solidFill>
                <a:srgbClr val="000000"/>
              </a:solidFill>
              <a:highlight>
                <a:srgbClr val="FFFFFF"/>
              </a:highlight>
            </a:endParaRPr>
          </a:p>
          <a:p>
            <a:pPr marL="0" lvl="0" indent="0" algn="l" rtl="0">
              <a:spcBef>
                <a:spcPts val="1100"/>
              </a:spcBef>
              <a:spcAft>
                <a:spcPts val="0"/>
              </a:spcAft>
              <a:buNone/>
            </a:pPr>
            <a:r>
              <a:rPr lang="en-GB" sz="5500">
                <a:solidFill>
                  <a:srgbClr val="000000"/>
                </a:solidFill>
                <a:highlight>
                  <a:srgbClr val="FFFFFF"/>
                </a:highlight>
              </a:rPr>
              <a:t>Good communication also improves relationships, both with employees and in your personal life with friends and family members. Listening carefully and offering quality feedback helps people to feel heard and understood. This, in turn, nurtures mutual respect.</a:t>
            </a:r>
            <a:endParaRPr sz="5500">
              <a:solidFill>
                <a:srgbClr val="000000"/>
              </a:solidFill>
              <a:highlight>
                <a:srgbClr val="FFFFFF"/>
              </a:highlight>
            </a:endParaRPr>
          </a:p>
          <a:p>
            <a:pPr marL="0" lvl="0" indent="0" algn="l" rtl="0">
              <a:lnSpc>
                <a:spcPct val="138809"/>
              </a:lnSpc>
              <a:spcBef>
                <a:spcPts val="1800"/>
              </a:spcBef>
              <a:spcAft>
                <a:spcPts val="0"/>
              </a:spcAft>
              <a:buNone/>
            </a:pPr>
            <a:r>
              <a:rPr lang="en-GB" sz="5500" b="1">
                <a:solidFill>
                  <a:srgbClr val="000000"/>
                </a:solidFill>
                <a:highlight>
                  <a:srgbClr val="FFFFFF"/>
                </a:highlight>
              </a:rPr>
              <a:t>6. Providing clarity and direction</a:t>
            </a:r>
            <a:endParaRPr sz="5500" b="1">
              <a:solidFill>
                <a:srgbClr val="000000"/>
              </a:solidFill>
              <a:highlight>
                <a:srgbClr val="FFFFFF"/>
              </a:highlight>
            </a:endParaRPr>
          </a:p>
          <a:p>
            <a:pPr marL="0" lvl="0" indent="0" algn="l" rtl="0">
              <a:spcBef>
                <a:spcPts val="1100"/>
              </a:spcBef>
              <a:spcAft>
                <a:spcPts val="0"/>
              </a:spcAft>
              <a:buNone/>
            </a:pPr>
            <a:r>
              <a:rPr lang="en-GB" sz="5500">
                <a:solidFill>
                  <a:srgbClr val="000000"/>
                </a:solidFill>
                <a:highlight>
                  <a:srgbClr val="FFFFFF"/>
                </a:highlight>
              </a:rPr>
              <a:t>With effective communication skills, you’re able to deliver clear expectations and objectives always anywhere. This involves finding constructive ways to point out when something isn’t working as well as providing helpful feedback to get people back on track. This in turn will help eliminate conflicts and confusion.</a:t>
            </a:r>
            <a:endParaRPr sz="5500">
              <a:solidFill>
                <a:srgbClr val="000000"/>
              </a:solidFill>
              <a:highlight>
                <a:srgbClr val="FFFFFF"/>
              </a:highlight>
            </a:endParaRPr>
          </a:p>
          <a:p>
            <a:pPr marL="0" lvl="0" indent="0" algn="l" rtl="0">
              <a:spcBef>
                <a:spcPts val="1100"/>
              </a:spcBef>
              <a:spcAft>
                <a:spcPts val="0"/>
              </a:spcAft>
              <a:buNone/>
            </a:pPr>
            <a:endParaRPr>
              <a:solidFill>
                <a:srgbClr val="333333"/>
              </a:solidFill>
              <a:highlight>
                <a:srgbClr val="FFFFFF"/>
              </a:highlight>
            </a:endParaRPr>
          </a:p>
          <a:p>
            <a:pPr marL="0" lvl="0" indent="0" algn="l" rtl="0">
              <a:spcBef>
                <a:spcPts val="11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Barriers of effective communication</a:t>
            </a:r>
            <a:endParaRPr/>
          </a:p>
        </p:txBody>
      </p:sp>
      <p:sp>
        <p:nvSpPr>
          <p:cNvPr id="128" name="Google Shape;128;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202124"/>
                </a:solidFill>
              </a:rPr>
              <a:t>These communication barriers are categorized into the following: </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Physical barriers  </a:t>
            </a:r>
            <a:r>
              <a:rPr lang="en-GB" b="1">
                <a:solidFill>
                  <a:srgbClr val="202124"/>
                </a:solidFill>
              </a:rPr>
              <a:t>eg </a:t>
            </a:r>
            <a:r>
              <a:rPr lang="en-GB">
                <a:solidFill>
                  <a:srgbClr val="202124"/>
                </a:solidFill>
              </a:rPr>
              <a:t>background music, talking in the background etc</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Language barriers </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Psychological barriers </a:t>
            </a:r>
            <a:r>
              <a:rPr lang="en-GB" b="1">
                <a:solidFill>
                  <a:srgbClr val="202124"/>
                </a:solidFill>
              </a:rPr>
              <a:t>eg</a:t>
            </a:r>
            <a:r>
              <a:rPr lang="en-GB">
                <a:solidFill>
                  <a:srgbClr val="202124"/>
                </a:solidFill>
              </a:rPr>
              <a:t> stereotypes, biases, perceptions, assumptions, unwillingness to listen</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Physiological barriers </a:t>
            </a:r>
            <a:r>
              <a:rPr lang="en-GB" b="1">
                <a:solidFill>
                  <a:srgbClr val="202124"/>
                </a:solidFill>
              </a:rPr>
              <a:t>eg </a:t>
            </a:r>
            <a:r>
              <a:rPr lang="en-GB">
                <a:solidFill>
                  <a:srgbClr val="202124"/>
                </a:solidFill>
              </a:rPr>
              <a:t>illness, fatigues, physical impairment like deafness, blindness, stress &amp; out of control emotions</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Systematic barriers </a:t>
            </a:r>
            <a:r>
              <a:rPr lang="en-GB" b="1">
                <a:solidFill>
                  <a:srgbClr val="202124"/>
                </a:solidFill>
              </a:rPr>
              <a:t> eg </a:t>
            </a:r>
            <a:r>
              <a:rPr lang="en-GB">
                <a:solidFill>
                  <a:srgbClr val="202124"/>
                </a:solidFill>
              </a:rPr>
              <a:t> poor network</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Semantic noise </a:t>
            </a:r>
            <a:r>
              <a:rPr lang="en-GB" b="1">
                <a:solidFill>
                  <a:srgbClr val="202124"/>
                </a:solidFill>
              </a:rPr>
              <a:t>eg </a:t>
            </a:r>
            <a:r>
              <a:rPr lang="en-GB">
                <a:solidFill>
                  <a:srgbClr val="202124"/>
                </a:solidFill>
              </a:rPr>
              <a:t>caused by the sender e.g. grammar, pronunciations etc</a:t>
            </a:r>
            <a:endParaRPr>
              <a:solidFill>
                <a:srgbClr val="202124"/>
              </a:solidFill>
            </a:endParaRPr>
          </a:p>
          <a:p>
            <a:pPr marL="457200" lvl="0" indent="0" algn="l" rtl="0">
              <a:spcBef>
                <a:spcPts val="1200"/>
              </a:spcBef>
              <a:spcAft>
                <a:spcPts val="1200"/>
              </a:spcAft>
              <a:buNone/>
            </a:pPr>
            <a:endParaRPr b="1">
              <a:solidFill>
                <a:srgbClr val="20212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to overcome barriers of effective communication</a:t>
            </a:r>
            <a:endParaRPr/>
          </a:p>
        </p:txBody>
      </p:sp>
      <p:sp>
        <p:nvSpPr>
          <p:cNvPr id="134" name="Google Shape;13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02124"/>
              </a:buClr>
              <a:buSzPts val="1800"/>
              <a:buAutoNum type="arabicPeriod"/>
            </a:pPr>
            <a:r>
              <a:rPr lang="en-GB">
                <a:solidFill>
                  <a:srgbClr val="202124"/>
                </a:solidFill>
              </a:rPr>
              <a:t>Checking whether it is a good time and place to communicate with the person. </a:t>
            </a:r>
            <a:endParaRPr>
              <a:solidFill>
                <a:srgbClr val="202124"/>
              </a:solidFill>
            </a:endParaRPr>
          </a:p>
          <a:p>
            <a:pPr marL="457200" lvl="0" indent="-342900" algn="l" rtl="0">
              <a:spcBef>
                <a:spcPts val="0"/>
              </a:spcBef>
              <a:spcAft>
                <a:spcPts val="0"/>
              </a:spcAft>
              <a:buClr>
                <a:srgbClr val="202124"/>
              </a:buClr>
              <a:buSzPts val="1800"/>
              <a:buAutoNum type="arabicPeriod"/>
            </a:pPr>
            <a:r>
              <a:rPr lang="en-GB">
                <a:solidFill>
                  <a:srgbClr val="202124"/>
                </a:solidFill>
              </a:rPr>
              <a:t>Being clear and using language that the person understands.</a:t>
            </a:r>
            <a:endParaRPr>
              <a:solidFill>
                <a:srgbClr val="202124"/>
              </a:solidFill>
            </a:endParaRPr>
          </a:p>
          <a:p>
            <a:pPr marL="457200" lvl="0" indent="-342900" algn="l" rtl="0">
              <a:spcBef>
                <a:spcPts val="0"/>
              </a:spcBef>
              <a:spcAft>
                <a:spcPts val="0"/>
              </a:spcAft>
              <a:buClr>
                <a:srgbClr val="202124"/>
              </a:buClr>
              <a:buSzPts val="1800"/>
              <a:buAutoNum type="arabicPeriod"/>
            </a:pPr>
            <a:r>
              <a:rPr lang="en-GB">
                <a:solidFill>
                  <a:srgbClr val="202124"/>
                </a:solidFill>
              </a:rPr>
              <a:t>Communicating one thing at a time </a:t>
            </a:r>
            <a:endParaRPr>
              <a:solidFill>
                <a:srgbClr val="202124"/>
              </a:solidFill>
            </a:endParaRPr>
          </a:p>
          <a:p>
            <a:pPr marL="457200" lvl="0" indent="-342900" algn="l" rtl="0">
              <a:spcBef>
                <a:spcPts val="0"/>
              </a:spcBef>
              <a:spcAft>
                <a:spcPts val="0"/>
              </a:spcAft>
              <a:buClr>
                <a:srgbClr val="202124"/>
              </a:buClr>
              <a:buSzPts val="1800"/>
              <a:buAutoNum type="arabicPeriod"/>
            </a:pPr>
            <a:r>
              <a:rPr lang="en-GB">
                <a:solidFill>
                  <a:srgbClr val="202124"/>
                </a:solidFill>
              </a:rPr>
              <a:t>Respecting a person’s desire to not communicate </a:t>
            </a:r>
            <a:endParaRPr>
              <a:solidFill>
                <a:srgbClr val="202124"/>
              </a:solidFill>
            </a:endParaRPr>
          </a:p>
          <a:p>
            <a:pPr marL="457200" lvl="0" indent="-342900" algn="l" rtl="0">
              <a:spcBef>
                <a:spcPts val="0"/>
              </a:spcBef>
              <a:spcAft>
                <a:spcPts val="0"/>
              </a:spcAft>
              <a:buClr>
                <a:srgbClr val="202124"/>
              </a:buClr>
              <a:buSzPts val="1800"/>
              <a:buAutoNum type="arabicPeriod"/>
            </a:pPr>
            <a:r>
              <a:rPr lang="en-GB">
                <a:solidFill>
                  <a:srgbClr val="202124"/>
                </a:solidFill>
              </a:rPr>
              <a:t>Checking that the person has understood you correctly</a:t>
            </a:r>
            <a:endParaRPr>
              <a:solidFill>
                <a:srgbClr val="202124"/>
              </a:solidFill>
            </a:endParaRPr>
          </a:p>
          <a:p>
            <a:pPr marL="457200" lvl="0" indent="-342900" algn="l" rtl="0">
              <a:spcBef>
                <a:spcPts val="0"/>
              </a:spcBef>
              <a:spcAft>
                <a:spcPts val="0"/>
              </a:spcAft>
              <a:buClr>
                <a:srgbClr val="202124"/>
              </a:buClr>
              <a:buSzPts val="1800"/>
              <a:buAutoNum type="arabicPeriod"/>
            </a:pPr>
            <a:r>
              <a:rPr lang="en-GB">
                <a:solidFill>
                  <a:srgbClr val="202124"/>
                </a:solidFill>
              </a:rPr>
              <a:t>Communicating in a location that is free of distractions</a:t>
            </a:r>
            <a:endParaRPr>
              <a:solidFill>
                <a:srgbClr val="202124"/>
              </a:solidFill>
            </a:endParaRPr>
          </a:p>
          <a:p>
            <a:pPr marL="457200" lvl="0" indent="-342900" algn="l" rtl="0">
              <a:spcBef>
                <a:spcPts val="0"/>
              </a:spcBef>
              <a:spcAft>
                <a:spcPts val="0"/>
              </a:spcAft>
              <a:buClr>
                <a:srgbClr val="202124"/>
              </a:buClr>
              <a:buSzPts val="1800"/>
              <a:buAutoNum type="arabicPeriod"/>
            </a:pPr>
            <a:r>
              <a:rPr lang="en-GB">
                <a:solidFill>
                  <a:srgbClr val="202124"/>
                </a:solidFill>
              </a:rPr>
              <a:t>Acknowledging any emotional responses the person has to what you have said</a:t>
            </a:r>
            <a:endParaRPr>
              <a:solidFill>
                <a:srgbClr val="20212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Improving communication skills</a:t>
            </a:r>
            <a:endParaRPr/>
          </a:p>
        </p:txBody>
      </p:sp>
      <p:sp>
        <p:nvSpPr>
          <p:cNvPr id="140" name="Google Shape;140;p25"/>
          <p:cNvSpPr txBox="1">
            <a:spLocks noGrp="1"/>
          </p:cNvSpPr>
          <p:nvPr>
            <p:ph type="body" idx="1"/>
          </p:nvPr>
        </p:nvSpPr>
        <p:spPr>
          <a:xfrm>
            <a:off x="311700" y="1266325"/>
            <a:ext cx="8520600" cy="3729600"/>
          </a:xfrm>
          <a:prstGeom prst="rect">
            <a:avLst/>
          </a:prstGeom>
        </p:spPr>
        <p:txBody>
          <a:bodyPr spcFirstLastPara="1" wrap="square" lIns="91425" tIns="91425" rIns="91425" bIns="91425" anchor="t" anchorCtr="0">
            <a:normAutofit lnSpcReduction="10000"/>
          </a:bodyPr>
          <a:lstStyle/>
          <a:p>
            <a:pPr marL="457200" lvl="0" indent="-340201" algn="l" rtl="0">
              <a:spcBef>
                <a:spcPts val="0"/>
              </a:spcBef>
              <a:spcAft>
                <a:spcPts val="0"/>
              </a:spcAft>
              <a:buClr>
                <a:srgbClr val="000000"/>
              </a:buClr>
              <a:buSzPct val="100000"/>
              <a:buAutoNum type="arabicPeriod"/>
            </a:pPr>
            <a:r>
              <a:rPr lang="en-GB" sz="1900" b="1">
                <a:solidFill>
                  <a:srgbClr val="000000"/>
                </a:solidFill>
              </a:rPr>
              <a:t>Become an engaged listener</a:t>
            </a:r>
            <a:endParaRPr sz="1900" b="1">
              <a:solidFill>
                <a:srgbClr val="000000"/>
              </a:solidFill>
            </a:endParaRPr>
          </a:p>
          <a:p>
            <a:pPr marL="457200" lvl="0" indent="0" algn="l" rtl="0">
              <a:spcBef>
                <a:spcPts val="0"/>
              </a:spcBef>
              <a:spcAft>
                <a:spcPts val="0"/>
              </a:spcAft>
              <a:buNone/>
            </a:pPr>
            <a:r>
              <a:rPr lang="en-GB" sz="1900">
                <a:solidFill>
                  <a:srgbClr val="000000"/>
                </a:solidFill>
              </a:rPr>
              <a:t>Being attentive, understanding what is being said, Absorbing and interpreting non verbal messages, making an effort to understand, reflecting back and summarizing</a:t>
            </a:r>
            <a:endParaRPr sz="1900">
              <a:solidFill>
                <a:srgbClr val="000000"/>
              </a:solidFill>
            </a:endParaRPr>
          </a:p>
          <a:p>
            <a:pPr marL="457200" lvl="0" indent="0" algn="l" rtl="0">
              <a:spcBef>
                <a:spcPts val="0"/>
              </a:spcBef>
              <a:spcAft>
                <a:spcPts val="0"/>
              </a:spcAft>
              <a:buNone/>
            </a:pPr>
            <a:endParaRPr sz="1900">
              <a:solidFill>
                <a:srgbClr val="000000"/>
              </a:solidFill>
            </a:endParaRPr>
          </a:p>
          <a:p>
            <a:pPr marL="914400" lvl="0" indent="-340201" algn="l" rtl="0">
              <a:spcBef>
                <a:spcPts val="0"/>
              </a:spcBef>
              <a:spcAft>
                <a:spcPts val="0"/>
              </a:spcAft>
              <a:buClr>
                <a:srgbClr val="000000"/>
              </a:buClr>
              <a:buSzPct val="100000"/>
              <a:buChar char="●"/>
            </a:pPr>
            <a:r>
              <a:rPr lang="en-GB" sz="1900">
                <a:solidFill>
                  <a:srgbClr val="000000"/>
                </a:solidFill>
              </a:rPr>
              <a:t>Focus fully on the speaker</a:t>
            </a:r>
            <a:endParaRPr sz="1900">
              <a:solidFill>
                <a:srgbClr val="000000"/>
              </a:solidFill>
            </a:endParaRPr>
          </a:p>
          <a:p>
            <a:pPr marL="914400" lvl="0" indent="-340201" algn="l" rtl="0">
              <a:spcBef>
                <a:spcPts val="0"/>
              </a:spcBef>
              <a:spcAft>
                <a:spcPts val="0"/>
              </a:spcAft>
              <a:buClr>
                <a:srgbClr val="000000"/>
              </a:buClr>
              <a:buSzPct val="100000"/>
              <a:buChar char="●"/>
            </a:pPr>
            <a:r>
              <a:rPr lang="en-GB" sz="1900">
                <a:solidFill>
                  <a:srgbClr val="000000"/>
                </a:solidFill>
              </a:rPr>
              <a:t>Avoid interrupting or trying to redirect </a:t>
            </a:r>
            <a:endParaRPr sz="1900">
              <a:solidFill>
                <a:srgbClr val="000000"/>
              </a:solidFill>
            </a:endParaRPr>
          </a:p>
          <a:p>
            <a:pPr marL="914400" lvl="0" indent="0" algn="l" rtl="0">
              <a:spcBef>
                <a:spcPts val="0"/>
              </a:spcBef>
              <a:spcAft>
                <a:spcPts val="0"/>
              </a:spcAft>
              <a:buNone/>
            </a:pPr>
            <a:r>
              <a:rPr lang="en-GB" sz="1900">
                <a:solidFill>
                  <a:srgbClr val="000000"/>
                </a:solidFill>
              </a:rPr>
              <a:t>the conversation to your concerns</a:t>
            </a:r>
            <a:endParaRPr sz="1900">
              <a:solidFill>
                <a:srgbClr val="000000"/>
              </a:solidFill>
            </a:endParaRPr>
          </a:p>
          <a:p>
            <a:pPr marL="914400" lvl="0" indent="-340201" algn="l" rtl="0">
              <a:spcBef>
                <a:spcPts val="0"/>
              </a:spcBef>
              <a:spcAft>
                <a:spcPts val="0"/>
              </a:spcAft>
              <a:buClr>
                <a:srgbClr val="000000"/>
              </a:buClr>
              <a:buSzPct val="100000"/>
              <a:buChar char="●"/>
            </a:pPr>
            <a:r>
              <a:rPr lang="en-GB" sz="1900">
                <a:solidFill>
                  <a:srgbClr val="000000"/>
                </a:solidFill>
              </a:rPr>
              <a:t>Show your interest in what’s being said</a:t>
            </a:r>
            <a:endParaRPr sz="1900">
              <a:solidFill>
                <a:srgbClr val="000000"/>
              </a:solidFill>
            </a:endParaRPr>
          </a:p>
          <a:p>
            <a:pPr marL="914400" lvl="0" indent="-340201" algn="l" rtl="0">
              <a:spcBef>
                <a:spcPts val="0"/>
              </a:spcBef>
              <a:spcAft>
                <a:spcPts val="0"/>
              </a:spcAft>
              <a:buClr>
                <a:srgbClr val="000000"/>
              </a:buClr>
              <a:buSzPct val="100000"/>
              <a:buChar char="●"/>
            </a:pPr>
            <a:r>
              <a:rPr lang="en-GB" sz="1900">
                <a:solidFill>
                  <a:srgbClr val="000000"/>
                </a:solidFill>
              </a:rPr>
              <a:t>Try to set aside judgment</a:t>
            </a:r>
            <a:endParaRPr sz="1900">
              <a:solidFill>
                <a:srgbClr val="000000"/>
              </a:solidFill>
            </a:endParaRPr>
          </a:p>
          <a:p>
            <a:pPr marL="914400" lvl="0" indent="-340201" algn="l" rtl="0">
              <a:spcBef>
                <a:spcPts val="0"/>
              </a:spcBef>
              <a:spcAft>
                <a:spcPts val="0"/>
              </a:spcAft>
              <a:buClr>
                <a:srgbClr val="000000"/>
              </a:buClr>
              <a:buSzPct val="100000"/>
              <a:buChar char="●"/>
            </a:pPr>
            <a:r>
              <a:rPr lang="en-GB" sz="1900">
                <a:solidFill>
                  <a:srgbClr val="000000"/>
                </a:solidFill>
              </a:rPr>
              <a:t>Provide feedback</a:t>
            </a:r>
            <a:endParaRPr sz="1900">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1200"/>
              </a:spcAft>
              <a:buNone/>
            </a:pPr>
            <a:endParaRPr/>
          </a:p>
        </p:txBody>
      </p:sp>
      <p:pic>
        <p:nvPicPr>
          <p:cNvPr id="141" name="Google Shape;141;p25"/>
          <p:cNvPicPr preferRelativeResize="0"/>
          <p:nvPr/>
        </p:nvPicPr>
        <p:blipFill>
          <a:blip r:embed="rId3">
            <a:alphaModFix/>
          </a:blip>
          <a:stretch>
            <a:fillRect/>
          </a:stretch>
        </p:blipFill>
        <p:spPr>
          <a:xfrm>
            <a:off x="6146813" y="2389663"/>
            <a:ext cx="1819275" cy="248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body" idx="1"/>
          </p:nvPr>
        </p:nvSpPr>
        <p:spPr>
          <a:xfrm>
            <a:off x="311700" y="378675"/>
            <a:ext cx="8520600" cy="4190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AutoNum type="arabicPeriod" startAt="2"/>
            </a:pPr>
            <a:r>
              <a:rPr lang="en-GB" b="1">
                <a:solidFill>
                  <a:srgbClr val="000000"/>
                </a:solidFill>
              </a:rPr>
              <a:t>Pay attention to non-verbal signals</a:t>
            </a:r>
            <a:endParaRPr b="1">
              <a:solidFill>
                <a:srgbClr val="000000"/>
              </a:solidFill>
            </a:endParaRPr>
          </a:p>
          <a:p>
            <a:pPr marL="457200" lvl="0" indent="0" algn="l" rtl="0">
              <a:spcBef>
                <a:spcPts val="0"/>
              </a:spcBef>
              <a:spcAft>
                <a:spcPts val="0"/>
              </a:spcAft>
              <a:buNone/>
            </a:pPr>
            <a:r>
              <a:rPr lang="en-GB" b="1">
                <a:solidFill>
                  <a:srgbClr val="000000"/>
                </a:solidFill>
              </a:rPr>
              <a:t>Eg</a:t>
            </a:r>
            <a:r>
              <a:rPr lang="en-GB">
                <a:solidFill>
                  <a:srgbClr val="000000"/>
                </a:solidFill>
              </a:rPr>
              <a:t> facial expressions, body movement and gestures, eye contact, posture, the tone of your voice, and even your muscle tension and breathing</a:t>
            </a:r>
            <a:endParaRPr>
              <a:solidFill>
                <a:srgbClr val="000000"/>
              </a:solidFill>
            </a:endParaRPr>
          </a:p>
          <a:p>
            <a:pPr marL="457200" lvl="0" indent="0" algn="l" rtl="0">
              <a:spcBef>
                <a:spcPts val="0"/>
              </a:spcBef>
              <a:spcAft>
                <a:spcPts val="0"/>
              </a:spcAft>
              <a:buNone/>
            </a:pPr>
            <a:endParaRPr b="1">
              <a:solidFill>
                <a:srgbClr val="000000"/>
              </a:solidFill>
            </a:endParaRPr>
          </a:p>
          <a:p>
            <a:pPr marL="0" lvl="0" indent="0" algn="l" rtl="0">
              <a:spcBef>
                <a:spcPts val="0"/>
              </a:spcBef>
              <a:spcAft>
                <a:spcPts val="0"/>
              </a:spcAft>
              <a:buNone/>
            </a:pPr>
            <a:endParaRPr sz="2800" b="1">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47" name="Google Shape;147;p26"/>
          <p:cNvPicPr preferRelativeResize="0"/>
          <p:nvPr/>
        </p:nvPicPr>
        <p:blipFill>
          <a:blip r:embed="rId3">
            <a:alphaModFix/>
          </a:blip>
          <a:stretch>
            <a:fillRect/>
          </a:stretch>
        </p:blipFill>
        <p:spPr>
          <a:xfrm>
            <a:off x="257825" y="1507025"/>
            <a:ext cx="8277850" cy="337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body" idx="1"/>
          </p:nvPr>
        </p:nvSpPr>
        <p:spPr>
          <a:xfrm>
            <a:off x="311700" y="489100"/>
            <a:ext cx="8520600" cy="4449300"/>
          </a:xfrm>
          <a:prstGeom prst="rect">
            <a:avLst/>
          </a:prstGeom>
        </p:spPr>
        <p:txBody>
          <a:bodyPr spcFirstLastPara="1" wrap="square" lIns="91425" tIns="91425" rIns="91425" bIns="91425" anchor="t" anchorCtr="0">
            <a:normAutofit fontScale="77500" lnSpcReduction="20000"/>
          </a:bodyPr>
          <a:lstStyle/>
          <a:p>
            <a:pPr marL="457200" lvl="0" indent="-354091" algn="l" rtl="0">
              <a:spcBef>
                <a:spcPts val="0"/>
              </a:spcBef>
              <a:spcAft>
                <a:spcPts val="0"/>
              </a:spcAft>
              <a:buClr>
                <a:srgbClr val="000000"/>
              </a:buClr>
              <a:buSzPct val="100000"/>
              <a:buAutoNum type="arabicPeriod" startAt="3"/>
            </a:pPr>
            <a:r>
              <a:rPr lang="en-GB" sz="2550" b="1">
                <a:solidFill>
                  <a:srgbClr val="000000"/>
                </a:solidFill>
              </a:rPr>
              <a:t>Keep stress in check, Stay calm under pressure</a:t>
            </a:r>
            <a:endParaRPr sz="2550" b="1">
              <a:solidFill>
                <a:srgbClr val="000000"/>
              </a:solidFill>
            </a:endParaRPr>
          </a:p>
          <a:p>
            <a:pPr marL="457200" lvl="0" indent="0" algn="l" rtl="0">
              <a:spcBef>
                <a:spcPts val="0"/>
              </a:spcBef>
              <a:spcAft>
                <a:spcPts val="0"/>
              </a:spcAft>
              <a:buNone/>
            </a:pPr>
            <a:endParaRPr sz="2550" b="1">
              <a:solidFill>
                <a:srgbClr val="000000"/>
              </a:solidFill>
            </a:endParaRPr>
          </a:p>
          <a:p>
            <a:pPr marL="914400" lvl="0" indent="-354091" algn="l" rtl="0">
              <a:spcBef>
                <a:spcPts val="0"/>
              </a:spcBef>
              <a:spcAft>
                <a:spcPts val="0"/>
              </a:spcAft>
              <a:buClr>
                <a:srgbClr val="000000"/>
              </a:buClr>
              <a:buSzPct val="100000"/>
              <a:buChar char="●"/>
            </a:pPr>
            <a:r>
              <a:rPr lang="en-GB" sz="2550" b="1">
                <a:solidFill>
                  <a:srgbClr val="000000"/>
                </a:solidFill>
              </a:rPr>
              <a:t>Use stalling tactics </a:t>
            </a:r>
            <a:r>
              <a:rPr lang="en-GB" sz="2550">
                <a:solidFill>
                  <a:srgbClr val="000000"/>
                </a:solidFill>
              </a:rPr>
              <a:t>to give yourself time to think. Have a question repeated, or ask for clarification of a statement before responding.</a:t>
            </a:r>
            <a:endParaRPr sz="2550">
              <a:solidFill>
                <a:srgbClr val="000000"/>
              </a:solidFill>
            </a:endParaRPr>
          </a:p>
          <a:p>
            <a:pPr marL="914400" lvl="0" indent="-354091" algn="l" rtl="0">
              <a:spcBef>
                <a:spcPts val="0"/>
              </a:spcBef>
              <a:spcAft>
                <a:spcPts val="0"/>
              </a:spcAft>
              <a:buClr>
                <a:srgbClr val="000000"/>
              </a:buClr>
              <a:buSzPct val="100000"/>
              <a:buChar char="●"/>
            </a:pPr>
            <a:r>
              <a:rPr lang="en-GB" sz="2550" b="1">
                <a:solidFill>
                  <a:srgbClr val="000000"/>
                </a:solidFill>
              </a:rPr>
              <a:t>Pause to collect your thoughts.</a:t>
            </a:r>
            <a:r>
              <a:rPr lang="en-GB" sz="2550">
                <a:solidFill>
                  <a:srgbClr val="000000"/>
                </a:solidFill>
              </a:rPr>
              <a:t> Silence isn’t necessarily a bad thing—pausing can make you seem more in control than rushing your response.</a:t>
            </a:r>
            <a:endParaRPr sz="2550">
              <a:solidFill>
                <a:srgbClr val="000000"/>
              </a:solidFill>
            </a:endParaRPr>
          </a:p>
          <a:p>
            <a:pPr marL="914400" lvl="0" indent="-354091" algn="l" rtl="0">
              <a:spcBef>
                <a:spcPts val="0"/>
              </a:spcBef>
              <a:spcAft>
                <a:spcPts val="0"/>
              </a:spcAft>
              <a:buClr>
                <a:srgbClr val="000000"/>
              </a:buClr>
              <a:buSzPct val="100000"/>
              <a:buChar char="●"/>
            </a:pPr>
            <a:r>
              <a:rPr lang="en-GB" sz="2550" b="1">
                <a:solidFill>
                  <a:srgbClr val="000000"/>
                </a:solidFill>
              </a:rPr>
              <a:t>Make one point</a:t>
            </a:r>
            <a:r>
              <a:rPr lang="en-GB" sz="2550">
                <a:solidFill>
                  <a:srgbClr val="000000"/>
                </a:solidFill>
              </a:rPr>
              <a:t> and provide an example or supporting piece of information.</a:t>
            </a:r>
            <a:endParaRPr sz="2550">
              <a:solidFill>
                <a:srgbClr val="000000"/>
              </a:solidFill>
            </a:endParaRPr>
          </a:p>
          <a:p>
            <a:pPr marL="914400" lvl="0" indent="-354091" algn="l" rtl="0">
              <a:spcBef>
                <a:spcPts val="0"/>
              </a:spcBef>
              <a:spcAft>
                <a:spcPts val="0"/>
              </a:spcAft>
              <a:buClr>
                <a:srgbClr val="000000"/>
              </a:buClr>
              <a:buSzPct val="100000"/>
              <a:buChar char="●"/>
            </a:pPr>
            <a:r>
              <a:rPr lang="en-GB" sz="2550" b="1">
                <a:solidFill>
                  <a:srgbClr val="000000"/>
                </a:solidFill>
              </a:rPr>
              <a:t>Deliver your words clearly</a:t>
            </a:r>
            <a:r>
              <a:rPr lang="en-GB" sz="2550">
                <a:solidFill>
                  <a:srgbClr val="000000"/>
                </a:solidFill>
              </a:rPr>
              <a:t> </a:t>
            </a:r>
            <a:endParaRPr sz="2550">
              <a:solidFill>
                <a:srgbClr val="000000"/>
              </a:solidFill>
            </a:endParaRPr>
          </a:p>
          <a:p>
            <a:pPr marL="914400" lvl="0" indent="-354091" algn="l" rtl="0">
              <a:spcBef>
                <a:spcPts val="0"/>
              </a:spcBef>
              <a:spcAft>
                <a:spcPts val="0"/>
              </a:spcAft>
              <a:buClr>
                <a:srgbClr val="000000"/>
              </a:buClr>
              <a:buSzPct val="100000"/>
              <a:buChar char="●"/>
            </a:pPr>
            <a:r>
              <a:rPr lang="en-GB" sz="2550" b="1">
                <a:solidFill>
                  <a:srgbClr val="000000"/>
                </a:solidFill>
              </a:rPr>
              <a:t>Wrap up with a summary</a:t>
            </a:r>
            <a:r>
              <a:rPr lang="en-GB" sz="2550">
                <a:solidFill>
                  <a:srgbClr val="000000"/>
                </a:solidFill>
              </a:rPr>
              <a:t> and then stop. Summarize your response and then stop talking, even if it leaves a silence in the room. </a:t>
            </a:r>
            <a:endParaRPr sz="2550">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body" idx="1"/>
          </p:nvPr>
        </p:nvSpPr>
        <p:spPr>
          <a:xfrm>
            <a:off x="311700" y="378675"/>
            <a:ext cx="8520600" cy="4638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AutoNum type="arabicPeriod" startAt="4"/>
            </a:pPr>
            <a:r>
              <a:rPr lang="en-GB" b="1">
                <a:solidFill>
                  <a:srgbClr val="000000"/>
                </a:solidFill>
              </a:rPr>
              <a:t>Assert yourself</a:t>
            </a:r>
            <a:endParaRPr b="1">
              <a:solidFill>
                <a:srgbClr val="000000"/>
              </a:solidFill>
            </a:endParaRPr>
          </a:p>
          <a:p>
            <a:pPr marL="457200" lvl="0" indent="0" algn="l" rtl="0">
              <a:spcBef>
                <a:spcPts val="0"/>
              </a:spcBef>
              <a:spcAft>
                <a:spcPts val="0"/>
              </a:spcAft>
              <a:buNone/>
            </a:pPr>
            <a:r>
              <a:rPr lang="en-GB">
                <a:solidFill>
                  <a:srgbClr val="000000"/>
                </a:solidFill>
              </a:rPr>
              <a:t>Direct, assertive expression makes for clear communication and can help boost self-esteem and decision-making.</a:t>
            </a:r>
            <a:endParaRPr>
              <a:solidFill>
                <a:srgbClr val="000000"/>
              </a:solidFill>
            </a:endParaRPr>
          </a:p>
          <a:p>
            <a:pPr marL="914400" lvl="0" indent="-342900" algn="l" rtl="0">
              <a:spcBef>
                <a:spcPts val="0"/>
              </a:spcBef>
              <a:spcAft>
                <a:spcPts val="0"/>
              </a:spcAft>
              <a:buClr>
                <a:srgbClr val="000000"/>
              </a:buClr>
              <a:buSzPts val="1800"/>
              <a:buChar char="●"/>
            </a:pPr>
            <a:r>
              <a:rPr lang="en-GB" b="1">
                <a:solidFill>
                  <a:srgbClr val="000000"/>
                </a:solidFill>
              </a:rPr>
              <a:t>Value yourself and your opinions.</a:t>
            </a:r>
            <a:r>
              <a:rPr lang="en-GB">
                <a:solidFill>
                  <a:srgbClr val="000000"/>
                </a:solidFill>
              </a:rPr>
              <a:t> They are as important as anyone else’s.</a:t>
            </a:r>
            <a:endParaRPr>
              <a:solidFill>
                <a:srgbClr val="000000"/>
              </a:solidFill>
            </a:endParaRPr>
          </a:p>
          <a:p>
            <a:pPr marL="914400" lvl="0" indent="-342900" algn="l" rtl="0">
              <a:spcBef>
                <a:spcPts val="0"/>
              </a:spcBef>
              <a:spcAft>
                <a:spcPts val="0"/>
              </a:spcAft>
              <a:buClr>
                <a:srgbClr val="000000"/>
              </a:buClr>
              <a:buSzPts val="1800"/>
              <a:buChar char="●"/>
            </a:pPr>
            <a:r>
              <a:rPr lang="en-GB" b="1">
                <a:solidFill>
                  <a:srgbClr val="000000"/>
                </a:solidFill>
              </a:rPr>
              <a:t>Know your needs and wants.</a:t>
            </a:r>
            <a:r>
              <a:rPr lang="en-GB">
                <a:solidFill>
                  <a:srgbClr val="000000"/>
                </a:solidFill>
              </a:rPr>
              <a:t> Learn to express them without infringing on the rights of others.</a:t>
            </a:r>
            <a:endParaRPr>
              <a:solidFill>
                <a:srgbClr val="000000"/>
              </a:solidFill>
            </a:endParaRPr>
          </a:p>
          <a:p>
            <a:pPr marL="914400" lvl="0" indent="-342900" algn="l" rtl="0">
              <a:spcBef>
                <a:spcPts val="0"/>
              </a:spcBef>
              <a:spcAft>
                <a:spcPts val="0"/>
              </a:spcAft>
              <a:buClr>
                <a:srgbClr val="000000"/>
              </a:buClr>
              <a:buSzPts val="1800"/>
              <a:buChar char="●"/>
            </a:pPr>
            <a:r>
              <a:rPr lang="en-GB" b="1">
                <a:solidFill>
                  <a:srgbClr val="000000"/>
                </a:solidFill>
              </a:rPr>
              <a:t>Express negative thoughts</a:t>
            </a:r>
            <a:r>
              <a:rPr lang="en-GB">
                <a:solidFill>
                  <a:srgbClr val="000000"/>
                </a:solidFill>
              </a:rPr>
              <a:t> </a:t>
            </a:r>
            <a:r>
              <a:rPr lang="en-GB" b="1">
                <a:solidFill>
                  <a:srgbClr val="000000"/>
                </a:solidFill>
              </a:rPr>
              <a:t>in a positive way</a:t>
            </a:r>
            <a:r>
              <a:rPr lang="en-GB">
                <a:solidFill>
                  <a:srgbClr val="000000"/>
                </a:solidFill>
              </a:rPr>
              <a:t>. It’s OK to be angry, but you must be respectful as well.</a:t>
            </a:r>
            <a:endParaRPr>
              <a:solidFill>
                <a:srgbClr val="000000"/>
              </a:solidFill>
            </a:endParaRPr>
          </a:p>
          <a:p>
            <a:pPr marL="914400" lvl="0" indent="-342900" algn="l" rtl="0">
              <a:spcBef>
                <a:spcPts val="0"/>
              </a:spcBef>
              <a:spcAft>
                <a:spcPts val="0"/>
              </a:spcAft>
              <a:buClr>
                <a:srgbClr val="000000"/>
              </a:buClr>
              <a:buSzPts val="1800"/>
              <a:buChar char="●"/>
            </a:pPr>
            <a:r>
              <a:rPr lang="en-GB" b="1">
                <a:solidFill>
                  <a:srgbClr val="000000"/>
                </a:solidFill>
              </a:rPr>
              <a:t>Receive feedback positively.</a:t>
            </a:r>
            <a:r>
              <a:rPr lang="en-GB">
                <a:solidFill>
                  <a:srgbClr val="000000"/>
                </a:solidFill>
              </a:rPr>
              <a:t> Accept compliments graciously, learn from your mistakes, ask for help when needed.</a:t>
            </a:r>
            <a:endParaRPr>
              <a:solidFill>
                <a:srgbClr val="000000"/>
              </a:solidFill>
            </a:endParaRPr>
          </a:p>
          <a:p>
            <a:pPr marL="914400" lvl="0" indent="-342900" algn="l" rtl="0">
              <a:spcBef>
                <a:spcPts val="0"/>
              </a:spcBef>
              <a:spcAft>
                <a:spcPts val="0"/>
              </a:spcAft>
              <a:buClr>
                <a:srgbClr val="000000"/>
              </a:buClr>
              <a:buSzPts val="1800"/>
              <a:buChar char="●"/>
            </a:pPr>
            <a:r>
              <a:rPr lang="en-GB" b="1">
                <a:solidFill>
                  <a:srgbClr val="000000"/>
                </a:solidFill>
              </a:rPr>
              <a:t>Learn to say “no.”</a:t>
            </a:r>
            <a:r>
              <a:rPr lang="en-GB">
                <a:solidFill>
                  <a:srgbClr val="000000"/>
                </a:solidFill>
              </a:rPr>
              <a:t> Know your limits and don’t let others take advantage of you. Look for alternatives so everyone feels good about the outcome.</a:t>
            </a:r>
            <a:endParaRPr>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823700"/>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rgbClr val="202124"/>
                </a:solidFill>
              </a:rPr>
              <a:t>THANK YOU FOR LISTENING</a:t>
            </a:r>
            <a:endParaRPr>
              <a:solidFill>
                <a:srgbClr val="202124"/>
              </a:solidFill>
            </a:endParaRPr>
          </a:p>
        </p:txBody>
      </p:sp>
      <p:pic>
        <p:nvPicPr>
          <p:cNvPr id="169" name="Google Shape;169;p30"/>
          <p:cNvPicPr preferRelativeResize="0"/>
          <p:nvPr/>
        </p:nvPicPr>
        <p:blipFill>
          <a:blip r:embed="rId3">
            <a:alphaModFix/>
          </a:blip>
          <a:stretch>
            <a:fillRect/>
          </a:stretch>
        </p:blipFill>
        <p:spPr>
          <a:xfrm>
            <a:off x="2796425" y="2080550"/>
            <a:ext cx="3751275" cy="225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2704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Steps of the communication process</a:t>
            </a:r>
            <a:endParaRPr/>
          </a:p>
        </p:txBody>
      </p:sp>
      <p:sp>
        <p:nvSpPr>
          <p:cNvPr id="72" name="Google Shape;72;p14"/>
          <p:cNvSpPr txBox="1">
            <a:spLocks noGrp="1"/>
          </p:cNvSpPr>
          <p:nvPr>
            <p:ph type="body" idx="1"/>
          </p:nvPr>
        </p:nvSpPr>
        <p:spPr>
          <a:xfrm>
            <a:off x="311700" y="886200"/>
            <a:ext cx="8520600" cy="4257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solidFill>
                  <a:srgbClr val="202124"/>
                </a:solidFill>
              </a:rPr>
              <a:t>The communication process incorporates a two-way system in which a message (which can be an idea, thought, feeling, or opinion) is conveyed at least between two persons via a channel of communication.</a:t>
            </a:r>
            <a:endParaRPr>
              <a:solidFill>
                <a:srgbClr val="202124"/>
              </a:solidFill>
            </a:endParaRPr>
          </a:p>
          <a:p>
            <a:pPr marL="457200" lvl="0" indent="-342900" algn="l" rtl="0">
              <a:spcBef>
                <a:spcPts val="1200"/>
              </a:spcBef>
              <a:spcAft>
                <a:spcPts val="0"/>
              </a:spcAft>
              <a:buClr>
                <a:srgbClr val="202124"/>
              </a:buClr>
              <a:buSzPts val="1800"/>
              <a:buAutoNum type="arabicPeriod"/>
            </a:pPr>
            <a:r>
              <a:rPr lang="en-GB" b="1">
                <a:solidFill>
                  <a:srgbClr val="202124"/>
                </a:solidFill>
              </a:rPr>
              <a:t>Development of the idea to be sent</a:t>
            </a:r>
            <a:r>
              <a:rPr lang="en-GB">
                <a:solidFill>
                  <a:srgbClr val="202124"/>
                </a:solidFill>
              </a:rPr>
              <a:t> The sender has to develop an idea to speak of to the intended person or group of people. </a:t>
            </a:r>
            <a:endParaRPr>
              <a:solidFill>
                <a:srgbClr val="202124"/>
              </a:solidFill>
            </a:endParaRPr>
          </a:p>
          <a:p>
            <a:pPr marL="457200" lvl="0" indent="0" algn="l" rtl="0">
              <a:spcBef>
                <a:spcPts val="1200"/>
              </a:spcBef>
              <a:spcAft>
                <a:spcPts val="0"/>
              </a:spcAft>
              <a:buNone/>
            </a:pPr>
            <a:r>
              <a:rPr lang="en-GB">
                <a:solidFill>
                  <a:srgbClr val="202124"/>
                </a:solidFill>
              </a:rPr>
              <a:t>He/she thinks of the subject of the information or matter they want to talk about </a:t>
            </a:r>
            <a:endParaRPr>
              <a:solidFill>
                <a:srgbClr val="202124"/>
              </a:solidFill>
            </a:endParaRPr>
          </a:p>
          <a:p>
            <a:pPr marL="457200" lvl="0" indent="-342900" algn="l" rtl="0">
              <a:spcBef>
                <a:spcPts val="1200"/>
              </a:spcBef>
              <a:spcAft>
                <a:spcPts val="0"/>
              </a:spcAft>
              <a:buClr>
                <a:srgbClr val="202124"/>
              </a:buClr>
              <a:buSzPts val="1800"/>
              <a:buAutoNum type="arabicPeriod"/>
            </a:pPr>
            <a:r>
              <a:rPr lang="en-GB" b="1">
                <a:solidFill>
                  <a:srgbClr val="202124"/>
                </a:solidFill>
              </a:rPr>
              <a:t> Encoding of the message by the sender </a:t>
            </a:r>
            <a:r>
              <a:rPr lang="en-GB">
                <a:solidFill>
                  <a:srgbClr val="202124"/>
                </a:solidFill>
              </a:rPr>
              <a:t>Once the idea is developed in the mind of the sender, it is followed by the encoding of the message.</a:t>
            </a:r>
            <a:endParaRPr>
              <a:solidFill>
                <a:srgbClr val="202124"/>
              </a:solidFill>
            </a:endParaRPr>
          </a:p>
          <a:p>
            <a:pPr marL="457200" lvl="0" indent="0" algn="l" rtl="0">
              <a:spcBef>
                <a:spcPts val="1200"/>
              </a:spcBef>
              <a:spcAft>
                <a:spcPts val="1200"/>
              </a:spcAft>
              <a:buNone/>
            </a:pPr>
            <a:r>
              <a:rPr lang="en-GB">
                <a:solidFill>
                  <a:srgbClr val="202124"/>
                </a:solidFill>
              </a:rPr>
              <a:t>Putting the message into a form that can be understood by the audience. If the person is planning for verbal communication, they will speak orally </a:t>
            </a:r>
            <a:r>
              <a:rPr lang="en-GB" b="1">
                <a:solidFill>
                  <a:srgbClr val="202124"/>
                </a:solidFill>
              </a:rPr>
              <a:t>e.g</a:t>
            </a:r>
            <a:r>
              <a:rPr lang="en-GB">
                <a:solidFill>
                  <a:srgbClr val="202124"/>
                </a:solidFill>
              </a:rPr>
              <a:t> If they are writing a letter, they will use written words to express their thoughts and ideas. </a:t>
            </a:r>
            <a:endParaRPr>
              <a:solidFill>
                <a:srgbClr val="2021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Steps cont’d</a:t>
            </a:r>
            <a:endParaRPr/>
          </a:p>
        </p:txBody>
      </p:sp>
      <p:sp>
        <p:nvSpPr>
          <p:cNvPr id="78" name="Google Shape;78;p15"/>
          <p:cNvSpPr txBox="1">
            <a:spLocks noGrp="1"/>
          </p:cNvSpPr>
          <p:nvPr>
            <p:ph type="body" idx="1"/>
          </p:nvPr>
        </p:nvSpPr>
        <p:spPr>
          <a:xfrm>
            <a:off x="311700" y="1266325"/>
            <a:ext cx="8520600" cy="3756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AutoNum type="arabicPeriod" startAt="3"/>
            </a:pPr>
            <a:r>
              <a:rPr lang="en-GB" b="1">
                <a:solidFill>
                  <a:srgbClr val="000000"/>
                </a:solidFill>
              </a:rPr>
              <a:t>Selection of the channel that will be used for communication </a:t>
            </a:r>
            <a:r>
              <a:rPr lang="en-GB">
                <a:solidFill>
                  <a:srgbClr val="000000"/>
                </a:solidFill>
              </a:rPr>
              <a:t>This is involves the selection of the channel that will be used for the transmission of the message </a:t>
            </a:r>
            <a:r>
              <a:rPr lang="en-GB" b="1">
                <a:solidFill>
                  <a:srgbClr val="000000"/>
                </a:solidFill>
              </a:rPr>
              <a:t>eg </a:t>
            </a:r>
            <a:r>
              <a:rPr lang="en-GB">
                <a:solidFill>
                  <a:srgbClr val="000000"/>
                </a:solidFill>
              </a:rPr>
              <a:t>electrical transmission, nonverbal, verbal, etc. If a person is communicating in a professional environment, they have to adopt a more professional &amp; organized means of communication.</a:t>
            </a:r>
            <a:endParaRPr>
              <a:solidFill>
                <a:srgbClr val="000000"/>
              </a:solidFill>
            </a:endParaRPr>
          </a:p>
          <a:p>
            <a:pPr marL="457200" lvl="0" indent="-342900" algn="l" rtl="0">
              <a:spcBef>
                <a:spcPts val="0"/>
              </a:spcBef>
              <a:spcAft>
                <a:spcPts val="0"/>
              </a:spcAft>
              <a:buClr>
                <a:srgbClr val="000000"/>
              </a:buClr>
              <a:buSzPts val="1800"/>
              <a:buAutoNum type="arabicPeriod" startAt="3"/>
            </a:pPr>
            <a:r>
              <a:rPr lang="en-GB" b="1">
                <a:solidFill>
                  <a:srgbClr val="000000"/>
                </a:solidFill>
              </a:rPr>
              <a:t>Message traversing the channel of communication</a:t>
            </a:r>
            <a:r>
              <a:rPr lang="en-GB">
                <a:solidFill>
                  <a:srgbClr val="000000"/>
                </a:solidFill>
              </a:rPr>
              <a:t> Once the channel is set, the message is conveyed through the process of communication. The entire process banks on the chosen medium for communicating your message. For the proper and orderly delivery of the message, the appropriate medium must be chosen.</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Steps cont’d</a:t>
            </a:r>
            <a:endParaRPr/>
          </a:p>
        </p:txBody>
      </p:sp>
      <p:sp>
        <p:nvSpPr>
          <p:cNvPr id="84" name="Google Shape;84;p16"/>
          <p:cNvSpPr txBox="1">
            <a:spLocks noGrp="1"/>
          </p:cNvSpPr>
          <p:nvPr>
            <p:ph type="body" idx="1"/>
          </p:nvPr>
        </p:nvSpPr>
        <p:spPr>
          <a:xfrm>
            <a:off x="311700" y="1034075"/>
            <a:ext cx="8520600" cy="4028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02124"/>
              </a:buClr>
              <a:buSzPts val="1800"/>
              <a:buAutoNum type="arabicPeriod" startAt="5"/>
            </a:pPr>
            <a:r>
              <a:rPr lang="en-GB" b="1">
                <a:solidFill>
                  <a:srgbClr val="202124"/>
                </a:solidFill>
              </a:rPr>
              <a:t>Receival of the message by the receiver</a:t>
            </a:r>
            <a:r>
              <a:rPr lang="en-GB">
                <a:solidFill>
                  <a:srgbClr val="202124"/>
                </a:solidFill>
              </a:rPr>
              <a:t> Once the entire medium is traversed by the message, it is received by the receiver. This is a receptive process in communication, and the person can receive it through listening, reading, feeling, etc.</a:t>
            </a:r>
            <a:endParaRPr>
              <a:solidFill>
                <a:srgbClr val="202124"/>
              </a:solidFill>
            </a:endParaRPr>
          </a:p>
          <a:p>
            <a:pPr marL="457200" lvl="0" indent="-342900" algn="l" rtl="0">
              <a:spcBef>
                <a:spcPts val="0"/>
              </a:spcBef>
              <a:spcAft>
                <a:spcPts val="0"/>
              </a:spcAft>
              <a:buClr>
                <a:srgbClr val="202124"/>
              </a:buClr>
              <a:buSzPts val="1800"/>
              <a:buAutoNum type="arabicPeriod" startAt="5"/>
            </a:pPr>
            <a:r>
              <a:rPr lang="en-GB" b="1">
                <a:solidFill>
                  <a:srgbClr val="202124"/>
                </a:solidFill>
              </a:rPr>
              <a:t>Decoding of the message by the receiver</a:t>
            </a:r>
            <a:r>
              <a:rPr lang="en-GB">
                <a:solidFill>
                  <a:srgbClr val="202124"/>
                </a:solidFill>
              </a:rPr>
              <a:t> Once the receiver successfully receives the message, the decoding of the message begins: The interpretation of the message and its conversion into a thought followed by message analysis and understanding of the message received. </a:t>
            </a:r>
            <a:endParaRPr>
              <a:solidFill>
                <a:srgbClr val="202124"/>
              </a:solidFill>
            </a:endParaRPr>
          </a:p>
          <a:p>
            <a:pPr marL="457200" lvl="0" indent="0" algn="l" rtl="0">
              <a:spcBef>
                <a:spcPts val="1200"/>
              </a:spcBef>
              <a:spcAft>
                <a:spcPts val="1200"/>
              </a:spcAft>
              <a:buNone/>
            </a:pPr>
            <a:r>
              <a:rPr lang="en-GB" i="1">
                <a:solidFill>
                  <a:srgbClr val="202124"/>
                </a:solidFill>
              </a:rPr>
              <a:t>Note</a:t>
            </a:r>
            <a:r>
              <a:rPr lang="en-GB" b="1">
                <a:solidFill>
                  <a:srgbClr val="202124"/>
                </a:solidFill>
              </a:rPr>
              <a:t>:</a:t>
            </a:r>
            <a:r>
              <a:rPr lang="en-GB">
                <a:solidFill>
                  <a:srgbClr val="202124"/>
                </a:solidFill>
              </a:rPr>
              <a:t> This process becomes more effective when the same medium is used by the receiver and the sender for the transmission and receipt of the message.</a:t>
            </a:r>
            <a:endParaRPr>
              <a:solidFill>
                <a:srgbClr val="20212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Steps cont’d</a:t>
            </a:r>
            <a:endParaRPr/>
          </a:p>
        </p:txBody>
      </p:sp>
      <p:sp>
        <p:nvSpPr>
          <p:cNvPr id="90" name="Google Shape;90;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02124"/>
              </a:buClr>
              <a:buSzPts val="1800"/>
              <a:buAutoNum type="arabicPeriod" startAt="7"/>
            </a:pPr>
            <a:r>
              <a:rPr lang="en-GB" b="1">
                <a:solidFill>
                  <a:srgbClr val="202124"/>
                </a:solidFill>
              </a:rPr>
              <a:t>Feedback(if desired)</a:t>
            </a:r>
            <a:r>
              <a:rPr lang="en-GB">
                <a:solidFill>
                  <a:srgbClr val="202124"/>
                </a:solidFill>
              </a:rPr>
              <a:t>. Once the interpretation is dealt with, feedback follows. However this is not compulsory and might not occur if the communication is one way. In the form of a reply, the recipient might give feedback to the sender. This helps the sender in making sure that the message sent was properly sent and interpreted by the receiver. This takes the shape of two-way communication between two people</a:t>
            </a:r>
            <a:endParaRPr>
              <a:solidFill>
                <a:srgbClr val="202124"/>
              </a:solidFil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2033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640"/>
              <a:t>EFFECTIVE COMMUNICATION</a:t>
            </a:r>
            <a:endParaRPr sz="3640"/>
          </a:p>
        </p:txBody>
      </p:sp>
      <p:sp>
        <p:nvSpPr>
          <p:cNvPr id="96" name="Google Shape;96;p18"/>
          <p:cNvSpPr txBox="1">
            <a:spLocks noGrp="1"/>
          </p:cNvSpPr>
          <p:nvPr>
            <p:ph type="body" idx="1"/>
          </p:nvPr>
        </p:nvSpPr>
        <p:spPr>
          <a:xfrm>
            <a:off x="311700" y="805775"/>
            <a:ext cx="8520600" cy="3763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202124"/>
                </a:solidFill>
                <a:highlight>
                  <a:srgbClr val="FFFFFF"/>
                </a:highlight>
              </a:rPr>
              <a:t>Effective communication is </a:t>
            </a:r>
            <a:r>
              <a:rPr lang="en-GB" b="1">
                <a:solidFill>
                  <a:srgbClr val="202124"/>
                </a:solidFill>
                <a:highlight>
                  <a:srgbClr val="FFFFFF"/>
                </a:highlight>
              </a:rPr>
              <a:t>the process of exchanging ideas, thoughts, opinions, knowledge, and data so that the message is received and understood with clarity and purpose</a:t>
            </a:r>
            <a:r>
              <a:rPr lang="en-GB">
                <a:solidFill>
                  <a:srgbClr val="202124"/>
                </a:solidFill>
                <a:highlight>
                  <a:srgbClr val="FFFFFF"/>
                </a:highlight>
              </a:rPr>
              <a:t>.</a:t>
            </a:r>
            <a:endParaRPr/>
          </a:p>
        </p:txBody>
      </p:sp>
      <p:pic>
        <p:nvPicPr>
          <p:cNvPr id="97" name="Google Shape;97;p18"/>
          <p:cNvPicPr preferRelativeResize="0"/>
          <p:nvPr/>
        </p:nvPicPr>
        <p:blipFill>
          <a:blip r:embed="rId3">
            <a:alphaModFix/>
          </a:blip>
          <a:stretch>
            <a:fillRect/>
          </a:stretch>
        </p:blipFill>
        <p:spPr>
          <a:xfrm>
            <a:off x="741009" y="1799348"/>
            <a:ext cx="6387206" cy="36509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313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Effective communication cont’d</a:t>
            </a:r>
            <a:endParaRPr/>
          </a:p>
        </p:txBody>
      </p:sp>
      <p:sp>
        <p:nvSpPr>
          <p:cNvPr id="103" name="Google Shape;103;p19"/>
          <p:cNvSpPr txBox="1">
            <a:spLocks noGrp="1"/>
          </p:cNvSpPr>
          <p:nvPr>
            <p:ph type="body" idx="1"/>
          </p:nvPr>
        </p:nvSpPr>
        <p:spPr>
          <a:xfrm>
            <a:off x="311700" y="1020650"/>
            <a:ext cx="8520600" cy="39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latin typeface="Arial"/>
                <a:ea typeface="Arial"/>
                <a:cs typeface="Arial"/>
                <a:sym typeface="Arial"/>
              </a:rPr>
              <a:t>Is more than just the words you use, it combines a set of skills including </a:t>
            </a:r>
            <a:r>
              <a:rPr lang="en-GB" b="1">
                <a:solidFill>
                  <a:srgbClr val="000000"/>
                </a:solidFill>
                <a:latin typeface="Arial"/>
                <a:ea typeface="Arial"/>
                <a:cs typeface="Arial"/>
                <a:sym typeface="Arial"/>
              </a:rPr>
              <a:t>nonverbal communication</a:t>
            </a:r>
            <a:r>
              <a:rPr lang="en-GB">
                <a:solidFill>
                  <a:srgbClr val="000000"/>
                </a:solidFill>
                <a:latin typeface="Arial"/>
                <a:ea typeface="Arial"/>
                <a:cs typeface="Arial"/>
                <a:sym typeface="Arial"/>
              </a:rPr>
              <a:t>, </a:t>
            </a:r>
            <a:r>
              <a:rPr lang="en-GB" b="1">
                <a:solidFill>
                  <a:srgbClr val="000000"/>
                </a:solidFill>
                <a:latin typeface="Arial"/>
                <a:ea typeface="Arial"/>
                <a:cs typeface="Arial"/>
                <a:sym typeface="Arial"/>
              </a:rPr>
              <a:t>engaged listening, managing stress in the moment, the ability to communicate assertively</a:t>
            </a:r>
            <a:r>
              <a:rPr lang="en-GB">
                <a:solidFill>
                  <a:srgbClr val="000000"/>
                </a:solidFill>
                <a:latin typeface="Arial"/>
                <a:ea typeface="Arial"/>
                <a:cs typeface="Arial"/>
                <a:sym typeface="Arial"/>
              </a:rPr>
              <a:t>, and the </a:t>
            </a:r>
            <a:r>
              <a:rPr lang="en-GB" b="1">
                <a:solidFill>
                  <a:srgbClr val="000000"/>
                </a:solidFill>
                <a:latin typeface="Arial"/>
                <a:ea typeface="Arial"/>
                <a:cs typeface="Arial"/>
                <a:sym typeface="Arial"/>
              </a:rPr>
              <a:t>capacity to recognize and understand your own emotions </a:t>
            </a:r>
            <a:r>
              <a:rPr lang="en-GB">
                <a:solidFill>
                  <a:srgbClr val="000000"/>
                </a:solidFill>
                <a:latin typeface="Arial"/>
                <a:ea typeface="Arial"/>
                <a:cs typeface="Arial"/>
                <a:sym typeface="Arial"/>
              </a:rPr>
              <a:t>and those of the person you’re communicating with.</a:t>
            </a:r>
            <a:endParaRPr>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04" name="Google Shape;104;p19"/>
          <p:cNvPicPr preferRelativeResize="0"/>
          <p:nvPr/>
        </p:nvPicPr>
        <p:blipFill>
          <a:blip r:embed="rId3">
            <a:alphaModFix/>
          </a:blip>
          <a:stretch>
            <a:fillRect/>
          </a:stretch>
        </p:blipFill>
        <p:spPr>
          <a:xfrm>
            <a:off x="3401675" y="2349425"/>
            <a:ext cx="2614750" cy="261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17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Importance of effective communication</a:t>
            </a:r>
            <a:endParaRPr/>
          </a:p>
        </p:txBody>
      </p:sp>
      <p:sp>
        <p:nvSpPr>
          <p:cNvPr id="110" name="Google Shape;110;p20"/>
          <p:cNvSpPr txBox="1">
            <a:spLocks noGrp="1"/>
          </p:cNvSpPr>
          <p:nvPr>
            <p:ph type="body" idx="1"/>
          </p:nvPr>
        </p:nvSpPr>
        <p:spPr>
          <a:xfrm>
            <a:off x="311700" y="883825"/>
            <a:ext cx="8520600" cy="3988500"/>
          </a:xfrm>
          <a:prstGeom prst="rect">
            <a:avLst/>
          </a:prstGeom>
        </p:spPr>
        <p:txBody>
          <a:bodyPr spcFirstLastPara="1" wrap="square" lIns="91425" tIns="91425" rIns="91425" bIns="91425" anchor="t" anchorCtr="0">
            <a:noAutofit/>
          </a:bodyPr>
          <a:lstStyle/>
          <a:p>
            <a:pPr marL="0" lvl="0" indent="0" algn="l" rtl="0">
              <a:lnSpc>
                <a:spcPct val="138809"/>
              </a:lnSpc>
              <a:spcBef>
                <a:spcPts val="1800"/>
              </a:spcBef>
              <a:spcAft>
                <a:spcPts val="0"/>
              </a:spcAft>
              <a:buNone/>
            </a:pPr>
            <a:r>
              <a:rPr lang="en-GB" b="1">
                <a:solidFill>
                  <a:srgbClr val="202124"/>
                </a:solidFill>
                <a:highlight>
                  <a:srgbClr val="FFFFFF"/>
                </a:highlight>
              </a:rPr>
              <a:t>1. Building trust</a:t>
            </a:r>
            <a:endParaRPr b="1">
              <a:solidFill>
                <a:srgbClr val="202124"/>
              </a:solidFill>
              <a:highlight>
                <a:srgbClr val="FFFFFF"/>
              </a:highlight>
            </a:endParaRPr>
          </a:p>
          <a:p>
            <a:pPr marL="0" lvl="0" indent="0" algn="l" rtl="0">
              <a:spcBef>
                <a:spcPts val="1100"/>
              </a:spcBef>
              <a:spcAft>
                <a:spcPts val="0"/>
              </a:spcAft>
              <a:buNone/>
            </a:pPr>
            <a:r>
              <a:rPr lang="en-GB">
                <a:solidFill>
                  <a:srgbClr val="202124"/>
                </a:solidFill>
                <a:highlight>
                  <a:srgbClr val="FFFFFF"/>
                </a:highlight>
              </a:rPr>
              <a:t>Effective communication fosters trust with others. Your ability to listen attentively and embrace different points of view helps others trust that you are making optimal decisions for everyone in the group. As you serve as a role model, this trust will extend to your team and they will feel as though they can trust their teammates to fulfill their duties and responsibilities.</a:t>
            </a:r>
            <a:endParaRPr>
              <a:solidFill>
                <a:srgbClr val="202124"/>
              </a:solidFill>
              <a:highlight>
                <a:srgbClr val="FFFFFF"/>
              </a:highlight>
            </a:endParaRPr>
          </a:p>
          <a:p>
            <a:pPr marL="0" lvl="0" indent="0" algn="l" rtl="0">
              <a:lnSpc>
                <a:spcPct val="138809"/>
              </a:lnSpc>
              <a:spcBef>
                <a:spcPts val="1800"/>
              </a:spcBef>
              <a:spcAft>
                <a:spcPts val="0"/>
              </a:spcAft>
              <a:buNone/>
            </a:pPr>
            <a:r>
              <a:rPr lang="en-GB" b="1">
                <a:solidFill>
                  <a:srgbClr val="202124"/>
                </a:solidFill>
                <a:highlight>
                  <a:srgbClr val="FFFFFF"/>
                </a:highlight>
              </a:rPr>
              <a:t>2. Preventing or resolving problems </a:t>
            </a:r>
            <a:endParaRPr b="1">
              <a:solidFill>
                <a:srgbClr val="202124"/>
              </a:solidFill>
              <a:highlight>
                <a:srgbClr val="FFFFFF"/>
              </a:highlight>
            </a:endParaRPr>
          </a:p>
          <a:p>
            <a:pPr marL="0" lvl="0" indent="0" algn="l" rtl="0">
              <a:spcBef>
                <a:spcPts val="1100"/>
              </a:spcBef>
              <a:spcAft>
                <a:spcPts val="0"/>
              </a:spcAft>
              <a:buNone/>
            </a:pPr>
            <a:r>
              <a:rPr lang="en-GB">
                <a:solidFill>
                  <a:srgbClr val="202124"/>
                </a:solidFill>
                <a:highlight>
                  <a:srgbClr val="FFFFFF"/>
                </a:highlight>
              </a:rPr>
              <a:t>The ability to communicate effectively plays a large role in resolving conflicts and preventing potential ones from arising. The key is to remain calm, make sure all parties are heard and find a solution that is ideal for everyone involved.</a:t>
            </a:r>
            <a:endParaRPr>
              <a:solidFill>
                <a:srgbClr val="202124"/>
              </a:solidFill>
              <a:highlight>
                <a:srgbClr val="FFFFFF"/>
              </a:highlight>
            </a:endParaRPr>
          </a:p>
          <a:p>
            <a:pPr marL="0" lvl="0" indent="0" algn="l" rtl="0">
              <a:spcBef>
                <a:spcPts val="1100"/>
              </a:spcBef>
              <a:spcAft>
                <a:spcPts val="0"/>
              </a:spcAft>
              <a:buNone/>
            </a:pPr>
            <a:r>
              <a:rPr lang="en-GB">
                <a:solidFill>
                  <a:srgbClr val="333333"/>
                </a:solidFill>
                <a:highlight>
                  <a:srgbClr val="FFFFFF"/>
                </a:highlight>
              </a:rPr>
              <a:t> </a:t>
            </a:r>
            <a:endParaRPr>
              <a:solidFill>
                <a:srgbClr val="333333"/>
              </a:solidFill>
              <a:highlight>
                <a:srgbClr val="FFFFFF"/>
              </a:highlight>
            </a:endParaRPr>
          </a:p>
          <a:p>
            <a:pPr marL="0" lvl="0" indent="0" algn="l" rtl="0">
              <a:spcBef>
                <a:spcPts val="11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1495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Importance cont’d</a:t>
            </a:r>
            <a:endParaRPr/>
          </a:p>
        </p:txBody>
      </p:sp>
      <p:sp>
        <p:nvSpPr>
          <p:cNvPr id="116" name="Google Shape;116;p21"/>
          <p:cNvSpPr txBox="1">
            <a:spLocks noGrp="1"/>
          </p:cNvSpPr>
          <p:nvPr>
            <p:ph type="body" idx="1"/>
          </p:nvPr>
        </p:nvSpPr>
        <p:spPr>
          <a:xfrm>
            <a:off x="311700" y="778900"/>
            <a:ext cx="8520600" cy="4163100"/>
          </a:xfrm>
          <a:prstGeom prst="rect">
            <a:avLst/>
          </a:prstGeom>
        </p:spPr>
        <p:txBody>
          <a:bodyPr spcFirstLastPara="1" wrap="square" lIns="91425" tIns="91425" rIns="91425" bIns="91425" anchor="t" anchorCtr="0">
            <a:normAutofit fontScale="25000" lnSpcReduction="20000"/>
          </a:bodyPr>
          <a:lstStyle/>
          <a:p>
            <a:pPr marL="0" lvl="0" indent="0" algn="l" rtl="0">
              <a:lnSpc>
                <a:spcPct val="138809"/>
              </a:lnSpc>
              <a:spcBef>
                <a:spcPts val="1800"/>
              </a:spcBef>
              <a:spcAft>
                <a:spcPts val="0"/>
              </a:spcAft>
              <a:buNone/>
            </a:pPr>
            <a:r>
              <a:rPr lang="en-GB" sz="7200" b="1">
                <a:solidFill>
                  <a:srgbClr val="202124"/>
                </a:solidFill>
                <a:highlight>
                  <a:srgbClr val="FFFFFF"/>
                </a:highlight>
              </a:rPr>
              <a:t>3. Improves productivity</a:t>
            </a:r>
            <a:endParaRPr sz="7200" b="1">
              <a:solidFill>
                <a:srgbClr val="202124"/>
              </a:solidFill>
              <a:highlight>
                <a:srgbClr val="FFFFFF"/>
              </a:highlight>
            </a:endParaRPr>
          </a:p>
          <a:p>
            <a:pPr marL="0" lvl="0" indent="0" algn="l" rtl="0">
              <a:spcBef>
                <a:spcPts val="1100"/>
              </a:spcBef>
              <a:spcAft>
                <a:spcPts val="0"/>
              </a:spcAft>
              <a:buNone/>
            </a:pPr>
            <a:r>
              <a:rPr lang="en-GB" sz="7200">
                <a:solidFill>
                  <a:srgbClr val="202124"/>
                </a:solidFill>
                <a:highlight>
                  <a:srgbClr val="FFFFFF"/>
                </a:highlight>
              </a:rPr>
              <a:t>When team members understand their roles, the roles of others and your expectations, they can focus more on their work and less on workplace issues. With effective communication, conflicts are resolved quickly, employees can better manage their workload and distractions are minimized. These benefits contribute to greater productivity for you and your team.</a:t>
            </a:r>
            <a:endParaRPr sz="7200">
              <a:solidFill>
                <a:srgbClr val="202124"/>
              </a:solidFill>
              <a:highlight>
                <a:srgbClr val="FFFFFF"/>
              </a:highlight>
            </a:endParaRPr>
          </a:p>
          <a:p>
            <a:pPr marL="0" lvl="0" indent="0" algn="l" rtl="0">
              <a:lnSpc>
                <a:spcPct val="138809"/>
              </a:lnSpc>
              <a:spcBef>
                <a:spcPts val="1800"/>
              </a:spcBef>
              <a:spcAft>
                <a:spcPts val="0"/>
              </a:spcAft>
              <a:buNone/>
            </a:pPr>
            <a:r>
              <a:rPr lang="en-GB" sz="7200" b="1">
                <a:solidFill>
                  <a:srgbClr val="202124"/>
                </a:solidFill>
                <a:highlight>
                  <a:srgbClr val="FFFFFF"/>
                </a:highlight>
              </a:rPr>
              <a:t>4. Promotes team building</a:t>
            </a:r>
            <a:endParaRPr sz="7200" b="1">
              <a:solidFill>
                <a:srgbClr val="202124"/>
              </a:solidFill>
              <a:highlight>
                <a:srgbClr val="FFFFFF"/>
              </a:highlight>
            </a:endParaRPr>
          </a:p>
          <a:p>
            <a:pPr marL="0" lvl="0" indent="0" algn="l" rtl="0">
              <a:spcBef>
                <a:spcPts val="1100"/>
              </a:spcBef>
              <a:spcAft>
                <a:spcPts val="0"/>
              </a:spcAft>
              <a:buNone/>
            </a:pPr>
            <a:r>
              <a:rPr lang="en-GB" sz="7200">
                <a:solidFill>
                  <a:srgbClr val="202124"/>
                </a:solidFill>
                <a:highlight>
                  <a:srgbClr val="FFFFFF"/>
                </a:highlight>
              </a:rPr>
              <a:t>With improved communication, team members will be better able to rely on each other. You will not have one team member feel as though they have to carry the entire group. This improved division of labor will encourage positive feelings and relationships between the team members, which leads to improved morale and work experiences.</a:t>
            </a:r>
            <a:endParaRPr sz="7200">
              <a:solidFill>
                <a:srgbClr val="202124"/>
              </a:solidFill>
              <a:highlight>
                <a:srgbClr val="FFFFFF"/>
              </a:highlight>
            </a:endParaRPr>
          </a:p>
          <a:p>
            <a:pPr marL="0" lvl="0" indent="0" algn="l" rtl="0">
              <a:spcBef>
                <a:spcPts val="1100"/>
              </a:spcBef>
              <a:spcAft>
                <a:spcPts val="0"/>
              </a:spcAft>
              <a:buNone/>
            </a:pPr>
            <a:endParaRPr>
              <a:solidFill>
                <a:srgbClr val="333333"/>
              </a:solidFill>
              <a:highlight>
                <a:srgbClr val="FFFFFF"/>
              </a:highlight>
            </a:endParaRPr>
          </a:p>
          <a:p>
            <a:pPr marL="0" lvl="0" indent="0" algn="l" rtl="0">
              <a:spcBef>
                <a:spcPts val="1100"/>
              </a:spcBef>
              <a:spcAft>
                <a:spcPts val="12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1469</Words>
  <Application>Microsoft Office PowerPoint</Application>
  <PresentationFormat>On-screen Show (16:9)</PresentationFormat>
  <Paragraphs>83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Open Sans</vt:lpstr>
      <vt:lpstr>PT Sans Narrow</vt:lpstr>
      <vt:lpstr>Tropic</vt:lpstr>
      <vt:lpstr>THE COMMUNICATION PROCESS -CONT’D</vt:lpstr>
      <vt:lpstr>Steps of the communication process</vt:lpstr>
      <vt:lpstr>Steps cont’d</vt:lpstr>
      <vt:lpstr>Steps cont’d</vt:lpstr>
      <vt:lpstr>Steps cont’d</vt:lpstr>
      <vt:lpstr>EFFECTIVE COMMUNICATION</vt:lpstr>
      <vt:lpstr>Effective communication cont’d</vt:lpstr>
      <vt:lpstr>Importance of effective communication</vt:lpstr>
      <vt:lpstr>Importance cont’d</vt:lpstr>
      <vt:lpstr>Importance cont’d</vt:lpstr>
      <vt:lpstr>Barriers of effective communication</vt:lpstr>
      <vt:lpstr>How to overcome barriers of effective communication</vt:lpstr>
      <vt:lpstr>Improving communication skills</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COMMUNICATION PROCESS -CONT’D</dc:title>
  <cp:lastModifiedBy>WITU</cp:lastModifiedBy>
  <cp:revision>4</cp:revision>
  <dcterms:modified xsi:type="dcterms:W3CDTF">2024-09-18T16:53:47Z</dcterms:modified>
</cp:coreProperties>
</file>