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5143500" type="screen16x9"/>
  <p:notesSz cx="6858000" cy="9144000"/>
  <p:embeddedFontLst>
    <p:embeddedFont>
      <p:font typeface="Open Sans" panose="020B0604020202020204" charset="0"/>
      <p:regular r:id="rId22"/>
      <p:bold r:id="rId23"/>
      <p:italic r:id="rId24"/>
      <p:boldItalic r:id="rId25"/>
    </p:embeddedFont>
    <p:embeddedFont>
      <p:font typeface="PT Sans Narrow"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3ae631e74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3ae631e74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3ae631e742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3ae631e742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3ae631e742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3ae631e742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3ae631e742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3ae631e742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ae631e742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3ae631e742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3ae631e742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3ae631e742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3ae631e742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3ae631e742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3ae631e742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3ae631e742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3ae631e742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3ae631e742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3ae631e742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3ae631e742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ae631e74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ae631e74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3ae631e742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3ae631e742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3ae631e742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3ae631e74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3ae631e74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3ae631e74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3ae631e74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3ae631e74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ae631e742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3ae631e74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ae631e742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3ae631e74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3ae631e74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3ae631e74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COMMUNICATION SKILLS</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solidFill>
                  <a:srgbClr val="202124"/>
                </a:solidFill>
              </a:rPr>
              <a:t>INTRODUCTION</a:t>
            </a:r>
            <a:endParaRPr>
              <a:solidFill>
                <a:srgbClr val="20212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Categories of communication</a:t>
            </a:r>
            <a:endParaRPr/>
          </a:p>
        </p:txBody>
      </p:sp>
      <p:sp>
        <p:nvSpPr>
          <p:cNvPr id="127" name="Google Shape;127;p23"/>
          <p:cNvSpPr txBox="1">
            <a:spLocks noGrp="1"/>
          </p:cNvSpPr>
          <p:nvPr>
            <p:ph type="body" idx="1"/>
          </p:nvPr>
        </p:nvSpPr>
        <p:spPr>
          <a:xfrm>
            <a:off x="311700" y="1266325"/>
            <a:ext cx="8520600" cy="3716400"/>
          </a:xfrm>
          <a:prstGeom prst="rect">
            <a:avLst/>
          </a:prstGeom>
        </p:spPr>
        <p:txBody>
          <a:bodyPr spcFirstLastPara="1" wrap="square" lIns="91425" tIns="91425" rIns="91425" bIns="91425" anchor="t" anchorCtr="0">
            <a:normAutofit/>
          </a:bodyPr>
          <a:lstStyle/>
          <a:p>
            <a:pPr marL="457200" lvl="0" indent="-342900" algn="l" rtl="0">
              <a:spcBef>
                <a:spcPts val="600"/>
              </a:spcBef>
              <a:spcAft>
                <a:spcPts val="0"/>
              </a:spcAft>
              <a:buClr>
                <a:srgbClr val="000000"/>
              </a:buClr>
              <a:buSzPts val="1800"/>
              <a:buAutoNum type="arabicPeriod"/>
            </a:pPr>
            <a:r>
              <a:rPr lang="en-GB">
                <a:solidFill>
                  <a:srgbClr val="000000"/>
                </a:solidFill>
              </a:rPr>
              <a:t>Conscious and Intentional</a:t>
            </a:r>
            <a:endParaRPr>
              <a:solidFill>
                <a:srgbClr val="000000"/>
              </a:solidFill>
            </a:endParaRPr>
          </a:p>
          <a:p>
            <a:pPr marL="914400" lvl="1" indent="-317500" algn="l" rtl="0">
              <a:spcBef>
                <a:spcPts val="0"/>
              </a:spcBef>
              <a:spcAft>
                <a:spcPts val="0"/>
              </a:spcAft>
              <a:buClr>
                <a:srgbClr val="000000"/>
              </a:buClr>
              <a:buSzPts val="1400"/>
              <a:buAutoNum type="alphaLcPeriod"/>
            </a:pPr>
            <a:r>
              <a:rPr lang="en-GB">
                <a:solidFill>
                  <a:srgbClr val="000000"/>
                </a:solidFill>
              </a:rPr>
              <a:t>Nonverbal</a:t>
            </a:r>
            <a:endParaRPr>
              <a:solidFill>
                <a:srgbClr val="000000"/>
              </a:solidFill>
            </a:endParaRPr>
          </a:p>
          <a:p>
            <a:pPr marL="914400" lvl="1" indent="-317500" algn="l" rtl="0">
              <a:spcBef>
                <a:spcPts val="0"/>
              </a:spcBef>
              <a:spcAft>
                <a:spcPts val="0"/>
              </a:spcAft>
              <a:buClr>
                <a:srgbClr val="000000"/>
              </a:buClr>
              <a:buSzPts val="1400"/>
              <a:buAutoNum type="alphaLcPeriod"/>
            </a:pPr>
            <a:r>
              <a:rPr lang="en-GB">
                <a:solidFill>
                  <a:srgbClr val="000000"/>
                </a:solidFill>
              </a:rPr>
              <a:t>Verbal</a:t>
            </a:r>
            <a:endParaRPr>
              <a:solidFill>
                <a:srgbClr val="000000"/>
              </a:solidFill>
            </a:endParaRPr>
          </a:p>
          <a:p>
            <a:pPr marL="457200" lvl="0" indent="-342900" algn="l" rtl="0">
              <a:spcBef>
                <a:spcPts val="0"/>
              </a:spcBef>
              <a:spcAft>
                <a:spcPts val="0"/>
              </a:spcAft>
              <a:buClr>
                <a:srgbClr val="000000"/>
              </a:buClr>
              <a:buSzPts val="1800"/>
              <a:buAutoNum type="arabicPeriod"/>
            </a:pPr>
            <a:r>
              <a:rPr lang="en-GB">
                <a:solidFill>
                  <a:srgbClr val="000000"/>
                </a:solidFill>
              </a:rPr>
              <a:t>Unconscious and Unintentional</a:t>
            </a:r>
            <a:endParaRPr>
              <a:solidFill>
                <a:srgbClr val="000000"/>
              </a:solidFill>
            </a:endParaRPr>
          </a:p>
          <a:p>
            <a:pPr marL="914400" lvl="1" indent="-317500" algn="l" rtl="0">
              <a:spcBef>
                <a:spcPts val="0"/>
              </a:spcBef>
              <a:spcAft>
                <a:spcPts val="0"/>
              </a:spcAft>
              <a:buClr>
                <a:srgbClr val="000000"/>
              </a:buClr>
              <a:buSzPts val="1400"/>
              <a:buAutoNum type="alphaLcPeriod"/>
            </a:pPr>
            <a:r>
              <a:rPr lang="en-GB">
                <a:solidFill>
                  <a:srgbClr val="000000"/>
                </a:solidFill>
              </a:rPr>
              <a:t>Nonverbal</a:t>
            </a:r>
            <a:endParaRPr>
              <a:solidFill>
                <a:srgbClr val="000000"/>
              </a:solidFill>
            </a:endParaRPr>
          </a:p>
          <a:p>
            <a:pPr marL="914400" lvl="1" indent="-317500" algn="l" rtl="0">
              <a:spcBef>
                <a:spcPts val="0"/>
              </a:spcBef>
              <a:spcAft>
                <a:spcPts val="0"/>
              </a:spcAft>
              <a:buClr>
                <a:srgbClr val="000000"/>
              </a:buClr>
              <a:buSzPts val="1400"/>
              <a:buAutoNum type="alphaLcPeriod"/>
            </a:pPr>
            <a:r>
              <a:rPr lang="en-GB">
                <a:solidFill>
                  <a:srgbClr val="000000"/>
                </a:solidFill>
              </a:rPr>
              <a:t>Verbal</a:t>
            </a:r>
            <a:endParaRPr>
              <a:solidFill>
                <a:srgbClr val="000000"/>
              </a:solidFill>
            </a:endParaRPr>
          </a:p>
          <a:p>
            <a:pPr marL="0" lvl="0" indent="0" algn="l" rtl="0">
              <a:spcBef>
                <a:spcPts val="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Basic communication model</a:t>
            </a:r>
            <a:endParaRPr/>
          </a:p>
        </p:txBody>
      </p:sp>
      <p:sp>
        <p:nvSpPr>
          <p:cNvPr id="133" name="Google Shape;133;p24"/>
          <p:cNvSpPr txBox="1">
            <a:spLocks noGrp="1"/>
          </p:cNvSpPr>
          <p:nvPr>
            <p:ph type="body" idx="1"/>
          </p:nvPr>
        </p:nvSpPr>
        <p:spPr>
          <a:xfrm>
            <a:off x="311700" y="1266325"/>
            <a:ext cx="8520600" cy="3728700"/>
          </a:xfrm>
          <a:prstGeom prst="rect">
            <a:avLst/>
          </a:prstGeom>
        </p:spPr>
        <p:txBody>
          <a:bodyPr spcFirstLastPara="1" wrap="square" lIns="91425" tIns="91425" rIns="91425" bIns="91425" anchor="t" anchorCtr="0">
            <a:noAutofit/>
          </a:bodyPr>
          <a:lstStyle/>
          <a:p>
            <a:pPr marL="0" lvl="0" indent="0" algn="l" rtl="0">
              <a:lnSpc>
                <a:spcPct val="90000"/>
              </a:lnSpc>
              <a:spcBef>
                <a:spcPts val="600"/>
              </a:spcBef>
              <a:spcAft>
                <a:spcPts val="0"/>
              </a:spcAft>
              <a:buNone/>
            </a:pPr>
            <a:r>
              <a:rPr lang="en-GB">
                <a:solidFill>
                  <a:srgbClr val="000000"/>
                </a:solidFill>
              </a:rPr>
              <a:t>For communication to exit there must be at least four elements.</a:t>
            </a:r>
            <a:endParaRPr>
              <a:solidFill>
                <a:srgbClr val="000000"/>
              </a:solidFill>
            </a:endParaRPr>
          </a:p>
          <a:p>
            <a:pPr marL="0" lvl="0" indent="0" algn="l" rtl="0">
              <a:lnSpc>
                <a:spcPct val="90000"/>
              </a:lnSpc>
              <a:spcBef>
                <a:spcPts val="500"/>
              </a:spcBef>
              <a:spcAft>
                <a:spcPts val="0"/>
              </a:spcAft>
              <a:buNone/>
            </a:pPr>
            <a:r>
              <a:rPr lang="en-GB">
                <a:solidFill>
                  <a:srgbClr val="000000"/>
                </a:solidFill>
              </a:rPr>
              <a:t>1.A sender / encoder</a:t>
            </a:r>
            <a:endParaRPr>
              <a:solidFill>
                <a:srgbClr val="000000"/>
              </a:solidFill>
            </a:endParaRPr>
          </a:p>
          <a:p>
            <a:pPr marL="0" lvl="0" indent="0" algn="l" rtl="0">
              <a:lnSpc>
                <a:spcPct val="90000"/>
              </a:lnSpc>
              <a:spcBef>
                <a:spcPts val="500"/>
              </a:spcBef>
              <a:spcAft>
                <a:spcPts val="0"/>
              </a:spcAft>
              <a:buNone/>
            </a:pPr>
            <a:r>
              <a:rPr lang="en-GB">
                <a:solidFill>
                  <a:srgbClr val="000000"/>
                </a:solidFill>
              </a:rPr>
              <a:t>2.A receiver / Decoder</a:t>
            </a:r>
            <a:endParaRPr>
              <a:solidFill>
                <a:srgbClr val="000000"/>
              </a:solidFill>
            </a:endParaRPr>
          </a:p>
          <a:p>
            <a:pPr marL="0" lvl="0" indent="0" algn="l" rtl="0">
              <a:lnSpc>
                <a:spcPct val="90000"/>
              </a:lnSpc>
              <a:spcBef>
                <a:spcPts val="500"/>
              </a:spcBef>
              <a:spcAft>
                <a:spcPts val="0"/>
              </a:spcAft>
              <a:buNone/>
            </a:pPr>
            <a:r>
              <a:rPr lang="en-GB">
                <a:solidFill>
                  <a:srgbClr val="000000"/>
                </a:solidFill>
              </a:rPr>
              <a:t>3.Message</a:t>
            </a:r>
            <a:endParaRPr>
              <a:solidFill>
                <a:srgbClr val="000000"/>
              </a:solidFill>
            </a:endParaRPr>
          </a:p>
          <a:p>
            <a:pPr marL="0" lvl="0" indent="0" algn="l" rtl="0">
              <a:lnSpc>
                <a:spcPct val="90000"/>
              </a:lnSpc>
              <a:spcBef>
                <a:spcPts val="500"/>
              </a:spcBef>
              <a:spcAft>
                <a:spcPts val="0"/>
              </a:spcAft>
              <a:buNone/>
            </a:pPr>
            <a:r>
              <a:rPr lang="en-GB">
                <a:solidFill>
                  <a:srgbClr val="000000"/>
                </a:solidFill>
              </a:rPr>
              <a:t>4.Channel/Medium</a:t>
            </a:r>
            <a:endParaRPr>
              <a:solidFill>
                <a:srgbClr val="000000"/>
              </a:solidFill>
            </a:endParaRPr>
          </a:p>
          <a:p>
            <a:pPr marL="0" lvl="0" indent="0" algn="l" rtl="0">
              <a:lnSpc>
                <a:spcPct val="90000"/>
              </a:lnSpc>
              <a:spcBef>
                <a:spcPts val="600"/>
              </a:spcBef>
              <a:spcAft>
                <a:spcPts val="0"/>
              </a:spcAft>
              <a:buNone/>
            </a:pPr>
            <a:endParaRPr>
              <a:solidFill>
                <a:srgbClr val="000000"/>
              </a:solidFill>
            </a:endParaRPr>
          </a:p>
          <a:p>
            <a:pPr marL="0" lvl="0" indent="0" algn="l" rtl="0">
              <a:lnSpc>
                <a:spcPct val="90000"/>
              </a:lnSpc>
              <a:spcBef>
                <a:spcPts val="600"/>
              </a:spcBef>
              <a:spcAft>
                <a:spcPts val="0"/>
              </a:spcAft>
              <a:buNone/>
            </a:pPr>
            <a:r>
              <a:rPr lang="en-GB">
                <a:solidFill>
                  <a:srgbClr val="000000"/>
                </a:solidFill>
              </a:rPr>
              <a:t>Speaker      encoding         </a:t>
            </a:r>
            <a:r>
              <a:rPr lang="en-GB" b="1">
                <a:solidFill>
                  <a:srgbClr val="000000"/>
                </a:solidFill>
              </a:rPr>
              <a:t>message</a:t>
            </a:r>
            <a:r>
              <a:rPr lang="en-GB">
                <a:solidFill>
                  <a:srgbClr val="000000"/>
                </a:solidFill>
              </a:rPr>
              <a:t>       decoding            listener</a:t>
            </a:r>
            <a:endParaRPr>
              <a:solidFill>
                <a:srgbClr val="000000"/>
              </a:solidFill>
            </a:endParaRPr>
          </a:p>
          <a:p>
            <a:pPr marL="279400" lvl="0" indent="0" algn="ctr" rtl="0">
              <a:lnSpc>
                <a:spcPct val="90000"/>
              </a:lnSpc>
              <a:spcBef>
                <a:spcPts val="600"/>
              </a:spcBef>
              <a:spcAft>
                <a:spcPts val="0"/>
              </a:spcAft>
              <a:buNone/>
            </a:pPr>
            <a:endParaRPr>
              <a:solidFill>
                <a:srgbClr val="000000"/>
              </a:solidFill>
            </a:endParaRPr>
          </a:p>
          <a:p>
            <a:pPr marL="279400" lvl="0" indent="0" algn="ctr" rtl="0">
              <a:lnSpc>
                <a:spcPct val="90000"/>
              </a:lnSpc>
              <a:spcBef>
                <a:spcPts val="600"/>
              </a:spcBef>
              <a:spcAft>
                <a:spcPts val="0"/>
              </a:spcAft>
              <a:buNone/>
            </a:pPr>
            <a:r>
              <a:rPr lang="en-GB">
                <a:solidFill>
                  <a:srgbClr val="000000"/>
                </a:solidFill>
              </a:rPr>
              <a:t>In successful communication</a:t>
            </a:r>
            <a:endParaRPr>
              <a:solidFill>
                <a:srgbClr val="000000"/>
              </a:solidFill>
            </a:endParaRPr>
          </a:p>
          <a:p>
            <a:pPr marL="279400" lvl="0" indent="0" algn="ctr" rtl="0">
              <a:lnSpc>
                <a:spcPct val="90000"/>
              </a:lnSpc>
              <a:spcBef>
                <a:spcPts val="600"/>
              </a:spcBef>
              <a:spcAft>
                <a:spcPts val="0"/>
              </a:spcAft>
              <a:buNone/>
            </a:pPr>
            <a:r>
              <a:rPr lang="en-GB" b="1">
                <a:solidFill>
                  <a:srgbClr val="000000"/>
                </a:solidFill>
              </a:rPr>
              <a:t>sent =received</a:t>
            </a:r>
            <a:endParaRPr b="1">
              <a:solidFill>
                <a:srgbClr val="000000"/>
              </a:solidFill>
            </a:endParaRPr>
          </a:p>
          <a:p>
            <a:pPr marL="0" lvl="0" indent="0" algn="l" rtl="0">
              <a:spcBef>
                <a:spcPts val="0"/>
              </a:spcBef>
              <a:spcAft>
                <a:spcPts val="1200"/>
              </a:spcAft>
              <a:buNone/>
            </a:pPr>
            <a:endParaRPr/>
          </a:p>
        </p:txBody>
      </p:sp>
      <p:sp>
        <p:nvSpPr>
          <p:cNvPr id="134" name="Google Shape;134;p24"/>
          <p:cNvSpPr/>
          <p:nvPr/>
        </p:nvSpPr>
        <p:spPr>
          <a:xfrm>
            <a:off x="1280000" y="3503425"/>
            <a:ext cx="376800" cy="14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4"/>
          <p:cNvSpPr/>
          <p:nvPr/>
        </p:nvSpPr>
        <p:spPr>
          <a:xfrm>
            <a:off x="2681175" y="3503425"/>
            <a:ext cx="376800" cy="14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4"/>
          <p:cNvSpPr/>
          <p:nvPr/>
        </p:nvSpPr>
        <p:spPr>
          <a:xfrm>
            <a:off x="4158550" y="3503425"/>
            <a:ext cx="376800" cy="14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4"/>
          <p:cNvSpPr/>
          <p:nvPr/>
        </p:nvSpPr>
        <p:spPr>
          <a:xfrm>
            <a:off x="5635925" y="3503425"/>
            <a:ext cx="550200" cy="14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Basic communication model- cont’d</a:t>
            </a:r>
            <a:endParaRPr/>
          </a:p>
        </p:txBody>
      </p:sp>
      <p:pic>
        <p:nvPicPr>
          <p:cNvPr id="143" name="Google Shape;143;p25"/>
          <p:cNvPicPr preferRelativeResize="0"/>
          <p:nvPr/>
        </p:nvPicPr>
        <p:blipFill>
          <a:blip r:embed="rId3">
            <a:alphaModFix/>
          </a:blip>
          <a:stretch>
            <a:fillRect/>
          </a:stretch>
        </p:blipFill>
        <p:spPr>
          <a:xfrm>
            <a:off x="927300" y="1384800"/>
            <a:ext cx="6452650" cy="3521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122400"/>
            <a:ext cx="8520600" cy="55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Definitions</a:t>
            </a:r>
            <a:endParaRPr/>
          </a:p>
        </p:txBody>
      </p:sp>
      <p:sp>
        <p:nvSpPr>
          <p:cNvPr id="149" name="Google Shape;149;p26"/>
          <p:cNvSpPr txBox="1">
            <a:spLocks noGrp="1"/>
          </p:cNvSpPr>
          <p:nvPr>
            <p:ph type="body" idx="1"/>
          </p:nvPr>
        </p:nvSpPr>
        <p:spPr>
          <a:xfrm>
            <a:off x="311700" y="681300"/>
            <a:ext cx="8520600" cy="4309800"/>
          </a:xfrm>
          <a:prstGeom prst="rect">
            <a:avLst/>
          </a:prstGeom>
        </p:spPr>
        <p:txBody>
          <a:bodyPr spcFirstLastPara="1" wrap="square" lIns="91425" tIns="91425" rIns="91425" bIns="91425" anchor="t" anchorCtr="0">
            <a:noAutofit/>
          </a:bodyPr>
          <a:lstStyle/>
          <a:p>
            <a:pPr marL="457200" lvl="0" indent="-342900" algn="l" rtl="0">
              <a:lnSpc>
                <a:spcPct val="80000"/>
              </a:lnSpc>
              <a:spcBef>
                <a:spcPts val="500"/>
              </a:spcBef>
              <a:spcAft>
                <a:spcPts val="0"/>
              </a:spcAft>
              <a:buClr>
                <a:srgbClr val="000000"/>
              </a:buClr>
              <a:buSzPts val="1800"/>
              <a:buChar char="●"/>
            </a:pPr>
            <a:r>
              <a:rPr lang="en-GB" b="1">
                <a:solidFill>
                  <a:srgbClr val="000000"/>
                </a:solidFill>
              </a:rPr>
              <a:t>Sender: </a:t>
            </a:r>
            <a:r>
              <a:rPr lang="en-GB">
                <a:solidFill>
                  <a:srgbClr val="000000"/>
                </a:solidFill>
              </a:rPr>
              <a:t>The person sending message or the person who initiates communication</a:t>
            </a:r>
            <a:endParaRPr>
              <a:solidFill>
                <a:srgbClr val="000000"/>
              </a:solidFill>
            </a:endParaRPr>
          </a:p>
          <a:p>
            <a:pPr marL="457200" lvl="0" indent="-342900" algn="l" rtl="0">
              <a:lnSpc>
                <a:spcPct val="80000"/>
              </a:lnSpc>
              <a:spcBef>
                <a:spcPts val="0"/>
              </a:spcBef>
              <a:spcAft>
                <a:spcPts val="0"/>
              </a:spcAft>
              <a:buClr>
                <a:srgbClr val="000000"/>
              </a:buClr>
              <a:buSzPts val="1800"/>
              <a:buChar char="●"/>
            </a:pPr>
            <a:r>
              <a:rPr lang="en-GB" b="1">
                <a:solidFill>
                  <a:srgbClr val="000000"/>
                </a:solidFill>
              </a:rPr>
              <a:t>Encoder/ sender: </a:t>
            </a:r>
            <a:r>
              <a:rPr lang="en-GB">
                <a:solidFill>
                  <a:srgbClr val="000000"/>
                </a:solidFill>
              </a:rPr>
              <a:t>Encodes the message</a:t>
            </a:r>
            <a:endParaRPr>
              <a:solidFill>
                <a:srgbClr val="000000"/>
              </a:solidFill>
            </a:endParaRPr>
          </a:p>
          <a:p>
            <a:pPr marL="457200" lvl="0" indent="0" algn="l" rtl="0">
              <a:lnSpc>
                <a:spcPct val="80000"/>
              </a:lnSpc>
              <a:spcBef>
                <a:spcPts val="500"/>
              </a:spcBef>
              <a:spcAft>
                <a:spcPts val="0"/>
              </a:spcAft>
              <a:buNone/>
            </a:pPr>
            <a:r>
              <a:rPr lang="en-GB" b="1">
                <a:solidFill>
                  <a:srgbClr val="000000"/>
                </a:solidFill>
              </a:rPr>
              <a:t>Encoding</a:t>
            </a:r>
            <a:r>
              <a:rPr lang="en-GB">
                <a:solidFill>
                  <a:srgbClr val="000000"/>
                </a:solidFill>
              </a:rPr>
              <a:t>: the process of transferring the information you want to communicate into a form that can be sent and correctly decoded at the other end</a:t>
            </a:r>
            <a:endParaRPr>
              <a:solidFill>
                <a:srgbClr val="000000"/>
              </a:solidFill>
            </a:endParaRPr>
          </a:p>
          <a:p>
            <a:pPr marL="457200" lvl="0" indent="-342900" algn="l" rtl="0">
              <a:lnSpc>
                <a:spcPct val="80000"/>
              </a:lnSpc>
              <a:spcBef>
                <a:spcPts val="500"/>
              </a:spcBef>
              <a:spcAft>
                <a:spcPts val="0"/>
              </a:spcAft>
              <a:buClr>
                <a:srgbClr val="000000"/>
              </a:buClr>
              <a:buSzPts val="1800"/>
              <a:buChar char="●"/>
            </a:pPr>
            <a:r>
              <a:rPr lang="en-GB" b="1">
                <a:solidFill>
                  <a:srgbClr val="000000"/>
                </a:solidFill>
              </a:rPr>
              <a:t>Decoder / receiver: </a:t>
            </a:r>
            <a:r>
              <a:rPr lang="en-GB">
                <a:solidFill>
                  <a:srgbClr val="000000"/>
                </a:solidFill>
              </a:rPr>
              <a:t>Decodes the message</a:t>
            </a:r>
            <a:endParaRPr>
              <a:solidFill>
                <a:srgbClr val="000000"/>
              </a:solidFill>
            </a:endParaRPr>
          </a:p>
          <a:p>
            <a:pPr marL="457200" lvl="0" indent="0" algn="l" rtl="0">
              <a:lnSpc>
                <a:spcPct val="80000"/>
              </a:lnSpc>
              <a:spcBef>
                <a:spcPts val="500"/>
              </a:spcBef>
              <a:spcAft>
                <a:spcPts val="0"/>
              </a:spcAft>
              <a:buNone/>
            </a:pPr>
            <a:r>
              <a:rPr lang="en-GB" b="1">
                <a:solidFill>
                  <a:srgbClr val="000000"/>
                </a:solidFill>
              </a:rPr>
              <a:t>Decoding</a:t>
            </a:r>
            <a:r>
              <a:rPr lang="en-GB">
                <a:solidFill>
                  <a:srgbClr val="000000"/>
                </a:solidFill>
              </a:rPr>
              <a:t>: the process where the message is interpreted for its content.</a:t>
            </a:r>
            <a:endParaRPr>
              <a:solidFill>
                <a:srgbClr val="000000"/>
              </a:solidFill>
            </a:endParaRPr>
          </a:p>
          <a:p>
            <a:pPr marL="457200" lvl="0" indent="-342900" algn="l" rtl="0">
              <a:lnSpc>
                <a:spcPct val="80000"/>
              </a:lnSpc>
              <a:spcBef>
                <a:spcPts val="500"/>
              </a:spcBef>
              <a:spcAft>
                <a:spcPts val="0"/>
              </a:spcAft>
              <a:buClr>
                <a:srgbClr val="000000"/>
              </a:buClr>
              <a:buSzPts val="1800"/>
              <a:buChar char="●"/>
            </a:pPr>
            <a:r>
              <a:rPr lang="en-GB" b="1">
                <a:solidFill>
                  <a:srgbClr val="000000"/>
                </a:solidFill>
              </a:rPr>
              <a:t>Receiver: </a:t>
            </a:r>
            <a:r>
              <a:rPr lang="en-GB">
                <a:solidFill>
                  <a:srgbClr val="000000"/>
                </a:solidFill>
              </a:rPr>
              <a:t>The person receiving the message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7"/>
          <p:cNvPicPr preferRelativeResize="0"/>
          <p:nvPr/>
        </p:nvPicPr>
        <p:blipFill>
          <a:blip r:embed="rId3">
            <a:alphaModFix/>
          </a:blip>
          <a:stretch>
            <a:fillRect/>
          </a:stretch>
        </p:blipFill>
        <p:spPr>
          <a:xfrm>
            <a:off x="2024350" y="277175"/>
            <a:ext cx="6098925" cy="4697524"/>
          </a:xfrm>
          <a:prstGeom prst="rect">
            <a:avLst/>
          </a:prstGeom>
          <a:noFill/>
          <a:ln>
            <a:noFill/>
          </a:ln>
        </p:spPr>
      </p:pic>
      <p:pic>
        <p:nvPicPr>
          <p:cNvPr id="155" name="Google Shape;155;p27"/>
          <p:cNvPicPr preferRelativeResize="0"/>
          <p:nvPr/>
        </p:nvPicPr>
        <p:blipFill>
          <a:blip r:embed="rId4">
            <a:alphaModFix/>
          </a:blip>
          <a:stretch>
            <a:fillRect/>
          </a:stretch>
        </p:blipFill>
        <p:spPr>
          <a:xfrm>
            <a:off x="140050" y="372375"/>
            <a:ext cx="1719550" cy="4313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Communication types </a:t>
            </a:r>
            <a:endParaRPr/>
          </a:p>
        </p:txBody>
      </p:sp>
      <p:sp>
        <p:nvSpPr>
          <p:cNvPr id="161" name="Google Shape;161;p28"/>
          <p:cNvSpPr txBox="1">
            <a:spLocks noGrp="1"/>
          </p:cNvSpPr>
          <p:nvPr>
            <p:ph type="body" idx="1"/>
          </p:nvPr>
        </p:nvSpPr>
        <p:spPr>
          <a:xfrm>
            <a:off x="311700" y="1266325"/>
            <a:ext cx="8520600" cy="3716400"/>
          </a:xfrm>
          <a:prstGeom prst="rect">
            <a:avLst/>
          </a:prstGeom>
        </p:spPr>
        <p:txBody>
          <a:bodyPr spcFirstLastPara="1" wrap="square" lIns="91425" tIns="91425" rIns="91425" bIns="91425" anchor="t" anchorCtr="0">
            <a:normAutofit lnSpcReduction="10000"/>
          </a:bodyPr>
          <a:lstStyle/>
          <a:p>
            <a:pPr marL="457200" lvl="0" indent="-342900" algn="l" rtl="0">
              <a:lnSpc>
                <a:spcPct val="90000"/>
              </a:lnSpc>
              <a:spcBef>
                <a:spcPts val="700"/>
              </a:spcBef>
              <a:spcAft>
                <a:spcPts val="0"/>
              </a:spcAft>
              <a:buClr>
                <a:srgbClr val="000000"/>
              </a:buClr>
              <a:buSzPts val="1800"/>
              <a:buAutoNum type="arabicPeriod"/>
            </a:pPr>
            <a:r>
              <a:rPr lang="en-GB" b="1">
                <a:solidFill>
                  <a:srgbClr val="000000"/>
                </a:solidFill>
              </a:rPr>
              <a:t>Verbal Communication</a:t>
            </a:r>
            <a:endParaRPr b="1">
              <a:solidFill>
                <a:srgbClr val="000000"/>
              </a:solidFill>
            </a:endParaRPr>
          </a:p>
          <a:p>
            <a:pPr marL="457200" lvl="0" indent="0" algn="l" rtl="0">
              <a:lnSpc>
                <a:spcPct val="90000"/>
              </a:lnSpc>
              <a:spcBef>
                <a:spcPts val="700"/>
              </a:spcBef>
              <a:spcAft>
                <a:spcPts val="0"/>
              </a:spcAft>
              <a:buNone/>
            </a:pPr>
            <a:r>
              <a:rPr lang="en-GB">
                <a:solidFill>
                  <a:srgbClr val="000000"/>
                </a:solidFill>
              </a:rPr>
              <a:t>Spoken verbal communication, relies on both words, visual aids and non-verbal  elements to support the conveyance of the meaning. Includes discussion, speeches, presentations, interpersonal communication and many other varieties.</a:t>
            </a:r>
            <a:endParaRPr>
              <a:solidFill>
                <a:srgbClr val="000000"/>
              </a:solidFill>
            </a:endParaRPr>
          </a:p>
          <a:p>
            <a:pPr marL="457200" lvl="0" indent="-342900" algn="l" rtl="0">
              <a:lnSpc>
                <a:spcPct val="90000"/>
              </a:lnSpc>
              <a:spcBef>
                <a:spcPts val="700"/>
              </a:spcBef>
              <a:spcAft>
                <a:spcPts val="0"/>
              </a:spcAft>
              <a:buClr>
                <a:srgbClr val="000000"/>
              </a:buClr>
              <a:buSzPts val="1800"/>
              <a:buAutoNum type="arabicPeriod"/>
            </a:pPr>
            <a:r>
              <a:rPr lang="en-GB">
                <a:solidFill>
                  <a:srgbClr val="000000"/>
                </a:solidFill>
              </a:rPr>
              <a:t> </a:t>
            </a:r>
            <a:endParaRPr>
              <a:solidFill>
                <a:srgbClr val="000000"/>
              </a:solidFill>
            </a:endParaRPr>
          </a:p>
          <a:p>
            <a:pPr marL="457200" lvl="0" indent="-342900" algn="l" rtl="0">
              <a:lnSpc>
                <a:spcPct val="90000"/>
              </a:lnSpc>
              <a:spcBef>
                <a:spcPts val="0"/>
              </a:spcBef>
              <a:spcAft>
                <a:spcPts val="0"/>
              </a:spcAft>
              <a:buClr>
                <a:srgbClr val="000000"/>
              </a:buClr>
              <a:buSzPts val="1800"/>
              <a:buAutoNum type="arabicPeriod"/>
            </a:pPr>
            <a:r>
              <a:rPr lang="en-GB" b="1">
                <a:solidFill>
                  <a:srgbClr val="000000"/>
                </a:solidFill>
              </a:rPr>
              <a:t>Non Verbal Communication (Body language)</a:t>
            </a:r>
            <a:endParaRPr b="1">
              <a:solidFill>
                <a:srgbClr val="000000"/>
              </a:solidFill>
            </a:endParaRPr>
          </a:p>
          <a:p>
            <a:pPr marL="457200" lvl="0" indent="0" algn="l" rtl="0">
              <a:lnSpc>
                <a:spcPct val="90000"/>
              </a:lnSpc>
              <a:spcBef>
                <a:spcPts val="500"/>
              </a:spcBef>
              <a:spcAft>
                <a:spcPts val="0"/>
              </a:spcAft>
              <a:buNone/>
            </a:pPr>
            <a:r>
              <a:rPr lang="en-GB">
                <a:solidFill>
                  <a:srgbClr val="000000"/>
                </a:solidFill>
              </a:rPr>
              <a:t>Facial expressions, gestures, paralanguage, body language, distance, eye contact, touch, and appearance</a:t>
            </a:r>
            <a:endParaRPr>
              <a:solidFill>
                <a:srgbClr val="000000"/>
              </a:solidFill>
            </a:endParaRPr>
          </a:p>
          <a:p>
            <a:pPr marL="457200" lvl="0" indent="-342900" algn="l" rtl="0">
              <a:lnSpc>
                <a:spcPct val="90000"/>
              </a:lnSpc>
              <a:spcBef>
                <a:spcPts val="500"/>
              </a:spcBef>
              <a:spcAft>
                <a:spcPts val="0"/>
              </a:spcAft>
              <a:buClr>
                <a:srgbClr val="000000"/>
              </a:buClr>
              <a:buSzPts val="1800"/>
              <a:buAutoNum type="arabicPeriod"/>
            </a:pPr>
            <a:r>
              <a:rPr lang="en-GB" b="1">
                <a:solidFill>
                  <a:srgbClr val="000000"/>
                </a:solidFill>
              </a:rPr>
              <a:t>Written communication</a:t>
            </a:r>
            <a:endParaRPr b="1">
              <a:solidFill>
                <a:srgbClr val="000000"/>
              </a:solidFill>
            </a:endParaRPr>
          </a:p>
          <a:p>
            <a:pPr marL="457200" lvl="0" indent="0" algn="l" rtl="0">
              <a:lnSpc>
                <a:spcPct val="90000"/>
              </a:lnSpc>
              <a:spcBef>
                <a:spcPts val="500"/>
              </a:spcBef>
              <a:spcAft>
                <a:spcPts val="0"/>
              </a:spcAft>
              <a:buNone/>
            </a:pPr>
            <a:r>
              <a:rPr lang="en-GB">
                <a:solidFill>
                  <a:srgbClr val="000000"/>
                </a:solidFill>
              </a:rPr>
              <a:t>Letters, blogs, posters,news papers etc</a:t>
            </a:r>
            <a:endParaRPr>
              <a:solidFill>
                <a:srgbClr val="000000"/>
              </a:solidFill>
            </a:endParaRPr>
          </a:p>
          <a:p>
            <a:pPr marL="0" lvl="0" indent="0" algn="l" rtl="0">
              <a:spcBef>
                <a:spcPts val="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Communication process</a:t>
            </a:r>
            <a:endParaRPr/>
          </a:p>
        </p:txBody>
      </p:sp>
      <p:sp>
        <p:nvSpPr>
          <p:cNvPr id="167" name="Google Shape;167;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b="1">
                <a:solidFill>
                  <a:srgbClr val="000000"/>
                </a:solidFill>
              </a:rPr>
              <a:t>In case of Verbal type of Communication, look out for the following:</a:t>
            </a:r>
            <a:endParaRPr b="1">
              <a:solidFill>
                <a:srgbClr val="000000"/>
              </a:solidFill>
            </a:endParaRPr>
          </a:p>
          <a:p>
            <a:pPr marL="0" lvl="0" indent="0" algn="l" rtl="0">
              <a:spcBef>
                <a:spcPts val="700"/>
              </a:spcBef>
              <a:spcAft>
                <a:spcPts val="0"/>
              </a:spcAft>
              <a:buNone/>
            </a:pPr>
            <a:r>
              <a:rPr lang="en-GB" b="1">
                <a:solidFill>
                  <a:srgbClr val="000000"/>
                </a:solidFill>
              </a:rPr>
              <a:t>Verbal</a:t>
            </a:r>
            <a:r>
              <a:rPr lang="en-GB">
                <a:solidFill>
                  <a:srgbClr val="000000"/>
                </a:solidFill>
              </a:rPr>
              <a:t>: What you say i.e. the message</a:t>
            </a:r>
            <a:endParaRPr>
              <a:solidFill>
                <a:srgbClr val="000000"/>
              </a:solidFill>
            </a:endParaRPr>
          </a:p>
          <a:p>
            <a:pPr marL="0" lvl="0" indent="0" algn="l" rtl="0">
              <a:spcBef>
                <a:spcPts val="700"/>
              </a:spcBef>
              <a:spcAft>
                <a:spcPts val="0"/>
              </a:spcAft>
              <a:buNone/>
            </a:pPr>
            <a:r>
              <a:rPr lang="en-GB" b="1">
                <a:solidFill>
                  <a:srgbClr val="000000"/>
                </a:solidFill>
              </a:rPr>
              <a:t>Vocal</a:t>
            </a:r>
            <a:r>
              <a:rPr lang="en-GB">
                <a:solidFill>
                  <a:srgbClr val="000000"/>
                </a:solidFill>
              </a:rPr>
              <a:t>: How you say i.e. Music or your voice</a:t>
            </a:r>
            <a:endParaRPr>
              <a:solidFill>
                <a:srgbClr val="000000"/>
              </a:solidFill>
            </a:endParaRPr>
          </a:p>
          <a:p>
            <a:pPr marL="0" lvl="0" indent="0" algn="l" rtl="0">
              <a:spcBef>
                <a:spcPts val="700"/>
              </a:spcBef>
              <a:spcAft>
                <a:spcPts val="0"/>
              </a:spcAft>
              <a:buNone/>
            </a:pPr>
            <a:r>
              <a:rPr lang="en-GB" b="1">
                <a:solidFill>
                  <a:srgbClr val="000000"/>
                </a:solidFill>
              </a:rPr>
              <a:t>Visual</a:t>
            </a:r>
            <a:r>
              <a:rPr lang="en-GB">
                <a:solidFill>
                  <a:srgbClr val="000000"/>
                </a:solidFill>
              </a:rPr>
              <a:t>: How you seem and who you are</a:t>
            </a:r>
            <a:endParaRPr>
              <a:solidFill>
                <a:srgbClr val="000000"/>
              </a:solidFill>
            </a:endParaRPr>
          </a:p>
          <a:p>
            <a:pPr marL="0" lvl="0" indent="0" algn="l" rtl="0">
              <a:spcBef>
                <a:spcPts val="700"/>
              </a:spcBef>
              <a:spcAft>
                <a:spcPts val="0"/>
              </a:spcAft>
              <a:buNone/>
            </a:pPr>
            <a:endParaRPr>
              <a:solidFill>
                <a:srgbClr val="0BD0D9"/>
              </a:solidFill>
            </a:endParaRPr>
          </a:p>
          <a:p>
            <a:pPr marL="0" lvl="0" indent="0" algn="l" rtl="0">
              <a:spcBef>
                <a:spcPts val="700"/>
              </a:spcBef>
              <a:spcAft>
                <a:spcPts val="0"/>
              </a:spcAft>
              <a:buNone/>
            </a:pPr>
            <a:r>
              <a:rPr lang="en-GB">
                <a:solidFill>
                  <a:srgbClr val="000000"/>
                </a:solidFill>
              </a:rPr>
              <a:t>Most powerful element of communication is:</a:t>
            </a:r>
            <a:endParaRPr>
              <a:solidFill>
                <a:srgbClr val="000000"/>
              </a:solidFill>
            </a:endParaRPr>
          </a:p>
          <a:p>
            <a:pPr marL="0" lvl="0" indent="0" algn="l" rtl="0">
              <a:spcBef>
                <a:spcPts val="700"/>
              </a:spcBef>
              <a:spcAft>
                <a:spcPts val="0"/>
              </a:spcAft>
              <a:buNone/>
            </a:pPr>
            <a:r>
              <a:rPr lang="en-GB" b="1" i="1">
                <a:solidFill>
                  <a:srgbClr val="000000"/>
                </a:solidFill>
              </a:rPr>
              <a:t>Visual</a:t>
            </a:r>
            <a:endParaRPr b="1" i="1">
              <a:solidFill>
                <a:srgbClr val="000000"/>
              </a:solidFill>
            </a:endParaRPr>
          </a:p>
          <a:p>
            <a:pPr marL="0" lvl="0" indent="0" algn="l" rtl="0">
              <a:spcBef>
                <a:spcPts val="700"/>
              </a:spcBef>
              <a:spcAft>
                <a:spcPts val="0"/>
              </a:spcAft>
              <a:buNone/>
            </a:pPr>
            <a:r>
              <a:rPr lang="en-GB">
                <a:solidFill>
                  <a:srgbClr val="000000"/>
                </a:solidFill>
              </a:rPr>
              <a:t>! Give importance to visual self, as much as the knowledge and experience.</a:t>
            </a:r>
            <a:endParaRPr>
              <a:solidFill>
                <a:srgbClr val="000000"/>
              </a:solidFill>
            </a:endParaRPr>
          </a:p>
          <a:p>
            <a:pPr marL="0" lvl="0" indent="0" algn="l" rtl="0">
              <a:spcBef>
                <a:spcPts val="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Communication process -cont’d</a:t>
            </a:r>
            <a:endParaRPr/>
          </a:p>
        </p:txBody>
      </p:sp>
      <p:sp>
        <p:nvSpPr>
          <p:cNvPr id="173" name="Google Shape;173;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900"/>
              </a:spcBef>
              <a:spcAft>
                <a:spcPts val="0"/>
              </a:spcAft>
              <a:buNone/>
            </a:pPr>
            <a:r>
              <a:rPr lang="en-GB" b="1">
                <a:solidFill>
                  <a:srgbClr val="202124"/>
                </a:solidFill>
                <a:highlight>
                  <a:srgbClr val="FFFFFF"/>
                </a:highlight>
              </a:rPr>
              <a:t>Definition</a:t>
            </a:r>
            <a:endParaRPr b="1">
              <a:solidFill>
                <a:srgbClr val="202124"/>
              </a:solidFill>
              <a:highlight>
                <a:srgbClr val="FFFFFF"/>
              </a:highlight>
            </a:endParaRPr>
          </a:p>
          <a:p>
            <a:pPr marL="0" lvl="0" indent="0" algn="l" rtl="0">
              <a:spcBef>
                <a:spcPts val="900"/>
              </a:spcBef>
              <a:spcAft>
                <a:spcPts val="0"/>
              </a:spcAft>
              <a:buNone/>
            </a:pPr>
            <a:r>
              <a:rPr lang="en-GB">
                <a:solidFill>
                  <a:srgbClr val="202124"/>
                </a:solidFill>
                <a:highlight>
                  <a:srgbClr val="FFFFFF"/>
                </a:highlight>
              </a:rPr>
              <a:t>A series of actions or steps taken in order to successfully communicate.</a:t>
            </a:r>
            <a:endParaRPr>
              <a:solidFill>
                <a:srgbClr val="202124"/>
              </a:solidFill>
              <a:highlight>
                <a:srgbClr val="FFFFFF"/>
              </a:highlight>
            </a:endParaRPr>
          </a:p>
          <a:p>
            <a:pPr marL="0" lvl="0" indent="0" algn="l" rtl="0">
              <a:spcBef>
                <a:spcPts val="0"/>
              </a:spcBef>
              <a:spcAft>
                <a:spcPts val="0"/>
              </a:spcAft>
              <a:buNone/>
            </a:pPr>
            <a:r>
              <a:rPr lang="en-GB">
                <a:solidFill>
                  <a:srgbClr val="202124"/>
                </a:solidFill>
                <a:highlight>
                  <a:srgbClr val="FFFFFF"/>
                </a:highlight>
              </a:rPr>
              <a:t>It involves several components such as the sender of the communication, the actual message being sent, the encoding of the message, the receiver and the decoding of the message.</a:t>
            </a:r>
            <a:endParaRPr>
              <a:solidFill>
                <a:srgbClr val="202124"/>
              </a:solidFill>
              <a:highlight>
                <a:srgbClr val="FFFFFF"/>
              </a:highlight>
            </a:endParaRPr>
          </a:p>
          <a:p>
            <a:pPr marL="0" lvl="0" indent="0" algn="l" rtl="0">
              <a:spcBef>
                <a:spcPts val="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311700" y="197825"/>
            <a:ext cx="8520600" cy="63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Diagram-communication process</a:t>
            </a:r>
            <a:endParaRPr/>
          </a:p>
        </p:txBody>
      </p:sp>
      <p:pic>
        <p:nvPicPr>
          <p:cNvPr id="179" name="Google Shape;179;p31"/>
          <p:cNvPicPr preferRelativeResize="0"/>
          <p:nvPr/>
        </p:nvPicPr>
        <p:blipFill>
          <a:blip r:embed="rId3">
            <a:alphaModFix/>
          </a:blip>
          <a:stretch>
            <a:fillRect/>
          </a:stretch>
        </p:blipFill>
        <p:spPr>
          <a:xfrm>
            <a:off x="1351725" y="912125"/>
            <a:ext cx="6079151" cy="41428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32"/>
          <p:cNvPicPr preferRelativeResize="0"/>
          <p:nvPr/>
        </p:nvPicPr>
        <p:blipFill>
          <a:blip r:embed="rId3">
            <a:alphaModFix/>
          </a:blip>
          <a:stretch>
            <a:fillRect/>
          </a:stretch>
        </p:blipFill>
        <p:spPr>
          <a:xfrm>
            <a:off x="662250" y="372513"/>
            <a:ext cx="7819502" cy="43984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AIM OF COMMUNICATION SKILLS</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202124"/>
              </a:buClr>
              <a:buSzPts val="1800"/>
              <a:buChar char="●"/>
            </a:pPr>
            <a:r>
              <a:rPr lang="en-GB">
                <a:solidFill>
                  <a:srgbClr val="202124"/>
                </a:solidFill>
              </a:rPr>
              <a:t>Helping learners understand the conceptual framework of communication </a:t>
            </a:r>
            <a:endParaRPr>
              <a:solidFill>
                <a:srgbClr val="202124"/>
              </a:solidFill>
            </a:endParaRPr>
          </a:p>
          <a:p>
            <a:pPr marL="457200" lvl="0" indent="-342900" algn="l" rtl="0">
              <a:spcBef>
                <a:spcPts val="0"/>
              </a:spcBef>
              <a:spcAft>
                <a:spcPts val="0"/>
              </a:spcAft>
              <a:buClr>
                <a:srgbClr val="202124"/>
              </a:buClr>
              <a:buSzPts val="1800"/>
              <a:buChar char="●"/>
            </a:pPr>
            <a:r>
              <a:rPr lang="en-GB">
                <a:solidFill>
                  <a:srgbClr val="202124"/>
                </a:solidFill>
              </a:rPr>
              <a:t>Introducing learners to different communication media. </a:t>
            </a:r>
            <a:endParaRPr>
              <a:solidFill>
                <a:srgbClr val="202124"/>
              </a:solidFill>
            </a:endParaRPr>
          </a:p>
          <a:p>
            <a:pPr marL="457200" lvl="0" indent="-342900" algn="l" rtl="0">
              <a:spcBef>
                <a:spcPts val="0"/>
              </a:spcBef>
              <a:spcAft>
                <a:spcPts val="0"/>
              </a:spcAft>
              <a:buSzPts val="1800"/>
              <a:buChar char="●"/>
            </a:pPr>
            <a:r>
              <a:rPr lang="en-GB">
                <a:solidFill>
                  <a:srgbClr val="202124"/>
                </a:solidFill>
              </a:rPr>
              <a:t>Helping learners acquire practical communication skills.</a:t>
            </a:r>
            <a:r>
              <a:rPr lang="en-GB"/>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Learning outcomes</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202124"/>
                </a:solidFill>
              </a:rPr>
              <a:t>By the end of this course, students should be able to: </a:t>
            </a:r>
            <a:endParaRPr>
              <a:solidFill>
                <a:srgbClr val="202124"/>
              </a:solidFill>
            </a:endParaRPr>
          </a:p>
          <a:p>
            <a:pPr marL="457200" lvl="0" indent="-342900" algn="l" rtl="0">
              <a:spcBef>
                <a:spcPts val="1200"/>
              </a:spcBef>
              <a:spcAft>
                <a:spcPts val="0"/>
              </a:spcAft>
              <a:buClr>
                <a:srgbClr val="202124"/>
              </a:buClr>
              <a:buSzPts val="1800"/>
              <a:buChar char="●"/>
            </a:pPr>
            <a:r>
              <a:rPr lang="en-GB">
                <a:solidFill>
                  <a:srgbClr val="202124"/>
                </a:solidFill>
              </a:rPr>
              <a:t>Understand the conceptual framework of communication</a:t>
            </a:r>
            <a:endParaRPr>
              <a:solidFill>
                <a:srgbClr val="202124"/>
              </a:solidFill>
            </a:endParaRPr>
          </a:p>
          <a:p>
            <a:pPr marL="457200" lvl="0" indent="-342900" algn="l" rtl="0">
              <a:spcBef>
                <a:spcPts val="0"/>
              </a:spcBef>
              <a:spcAft>
                <a:spcPts val="0"/>
              </a:spcAft>
              <a:buClr>
                <a:srgbClr val="202124"/>
              </a:buClr>
              <a:buSzPts val="1800"/>
              <a:buChar char="●"/>
            </a:pPr>
            <a:r>
              <a:rPr lang="en-GB">
                <a:solidFill>
                  <a:srgbClr val="202124"/>
                </a:solidFill>
              </a:rPr>
              <a:t>Explain the importance of effective communication.</a:t>
            </a:r>
            <a:endParaRPr>
              <a:solidFill>
                <a:srgbClr val="202124"/>
              </a:solidFill>
            </a:endParaRPr>
          </a:p>
          <a:p>
            <a:pPr marL="457200" lvl="0" indent="-342900" algn="l" rtl="0">
              <a:spcBef>
                <a:spcPts val="0"/>
              </a:spcBef>
              <a:spcAft>
                <a:spcPts val="0"/>
              </a:spcAft>
              <a:buClr>
                <a:srgbClr val="202124"/>
              </a:buClr>
              <a:buSzPts val="1800"/>
              <a:buChar char="●"/>
            </a:pPr>
            <a:r>
              <a:rPr lang="en-GB">
                <a:solidFill>
                  <a:srgbClr val="202124"/>
                </a:solidFill>
              </a:rPr>
              <a:t>Acquire practical communication skills. </a:t>
            </a:r>
            <a:endParaRPr>
              <a:solidFill>
                <a:srgbClr val="202124"/>
              </a:solidFill>
            </a:endParaRPr>
          </a:p>
          <a:p>
            <a:pPr marL="457200" lvl="0" indent="-342900" algn="l" rtl="0">
              <a:spcBef>
                <a:spcPts val="0"/>
              </a:spcBef>
              <a:spcAft>
                <a:spcPts val="0"/>
              </a:spcAft>
              <a:buClr>
                <a:srgbClr val="202124"/>
              </a:buClr>
              <a:buSzPts val="1800"/>
              <a:buChar char="●"/>
            </a:pPr>
            <a:r>
              <a:rPr lang="en-GB">
                <a:solidFill>
                  <a:srgbClr val="202124"/>
                </a:solidFill>
              </a:rPr>
              <a:t>Communicate effectively using different media </a:t>
            </a:r>
            <a:endParaRPr>
              <a:solidFill>
                <a:srgbClr val="202124"/>
              </a:solidFill>
            </a:endParaRPr>
          </a:p>
          <a:p>
            <a:pPr marL="457200" lvl="0" indent="-342900" algn="l" rtl="0">
              <a:spcBef>
                <a:spcPts val="0"/>
              </a:spcBef>
              <a:spcAft>
                <a:spcPts val="0"/>
              </a:spcAft>
              <a:buClr>
                <a:srgbClr val="202124"/>
              </a:buClr>
              <a:buSzPts val="1800"/>
              <a:buChar char="●"/>
            </a:pPr>
            <a:r>
              <a:rPr lang="en-GB">
                <a:solidFill>
                  <a:srgbClr val="202124"/>
                </a:solidFill>
              </a:rPr>
              <a:t>Open their accounts on electronic media used for communication like Emails, Twitter and LinkedIn.</a:t>
            </a:r>
            <a:endParaRPr>
              <a:solidFill>
                <a:srgbClr val="20212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 reading materials</a:t>
            </a:r>
            <a:endParaRPr/>
          </a:p>
        </p:txBody>
      </p:sp>
      <p:sp>
        <p:nvSpPr>
          <p:cNvPr id="91" name="Google Shape;91;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000000"/>
                </a:solidFill>
              </a:rPr>
              <a:t>1. Oakley, B., Felder, R. M., Brent, R., and Elhajj, I. “Turning student groups into effective teams.” Journal of student-centred Learning, Vol. 2, No. 1, 2004, pp. 9-34.</a:t>
            </a:r>
            <a:endParaRPr>
              <a:solidFill>
                <a:srgbClr val="000000"/>
              </a:solidFill>
            </a:endParaRPr>
          </a:p>
          <a:p>
            <a:pPr marL="0" lvl="0" indent="0" algn="l" rtl="0">
              <a:spcBef>
                <a:spcPts val="1200"/>
              </a:spcBef>
              <a:spcAft>
                <a:spcPts val="0"/>
              </a:spcAft>
              <a:buNone/>
            </a:pPr>
            <a:r>
              <a:rPr lang="en-GB">
                <a:solidFill>
                  <a:srgbClr val="000000"/>
                </a:solidFill>
              </a:rPr>
              <a:t>2. Brown, Michele &amp; Gyles Brandreth. How to Interview and be Interviewed. London: Sheldon Press, 1994 </a:t>
            </a:r>
            <a:endParaRPr>
              <a:solidFill>
                <a:srgbClr val="000000"/>
              </a:solidFill>
            </a:endParaRPr>
          </a:p>
          <a:p>
            <a:pPr marL="0" lvl="0" indent="0" algn="l" rtl="0">
              <a:spcBef>
                <a:spcPts val="1200"/>
              </a:spcBef>
              <a:spcAft>
                <a:spcPts val="0"/>
              </a:spcAft>
              <a:buNone/>
            </a:pPr>
            <a:r>
              <a:rPr lang="en-GB">
                <a:solidFill>
                  <a:srgbClr val="000000"/>
                </a:solidFill>
              </a:rPr>
              <a:t>3. Kroehnert, Gary. Basic Presentation Skills. Sidney: McGraw Hill, 2010. </a:t>
            </a:r>
            <a:endParaRPr>
              <a:solidFill>
                <a:srgbClr val="000000"/>
              </a:solidFill>
            </a:endParaRPr>
          </a:p>
          <a:p>
            <a:pPr marL="0" lvl="0" indent="0" algn="l" rtl="0">
              <a:spcBef>
                <a:spcPts val="1200"/>
              </a:spcBef>
              <a:spcAft>
                <a:spcPts val="1200"/>
              </a:spcAft>
              <a:buNone/>
            </a:pPr>
            <a:r>
              <a:rPr lang="en-GB">
                <a:solidFill>
                  <a:srgbClr val="000000"/>
                </a:solidFill>
              </a:rPr>
              <a:t>4. Moore, Ninja-Jo, et al. Nonverbal Communication: Studies and Applications. New York: Oxford University Press, 2010.</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INTRODUCTION TO COMMUNICATION SKILLS</a:t>
            </a:r>
            <a:endParaRPr/>
          </a:p>
        </p:txBody>
      </p:sp>
      <p:pic>
        <p:nvPicPr>
          <p:cNvPr id="97" name="Google Shape;97;p18"/>
          <p:cNvPicPr preferRelativeResize="0"/>
          <p:nvPr/>
        </p:nvPicPr>
        <p:blipFill>
          <a:blip r:embed="rId3">
            <a:alphaModFix/>
          </a:blip>
          <a:stretch>
            <a:fillRect/>
          </a:stretch>
        </p:blipFill>
        <p:spPr>
          <a:xfrm>
            <a:off x="1610100" y="1121700"/>
            <a:ext cx="4893451" cy="3847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body" idx="1"/>
          </p:nvPr>
        </p:nvSpPr>
        <p:spPr>
          <a:xfrm>
            <a:off x="311700" y="445100"/>
            <a:ext cx="8520600" cy="456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1">
                <a:solidFill>
                  <a:srgbClr val="000000"/>
                </a:solidFill>
              </a:rPr>
              <a:t>What is communication</a:t>
            </a:r>
            <a:endParaRPr sz="2150" b="1">
              <a:solidFill>
                <a:srgbClr val="000000"/>
              </a:solidFill>
            </a:endParaRPr>
          </a:p>
          <a:p>
            <a:pPr marL="0" lvl="0" indent="0" algn="l" rtl="0">
              <a:spcBef>
                <a:spcPts val="1200"/>
              </a:spcBef>
              <a:spcAft>
                <a:spcPts val="0"/>
              </a:spcAft>
              <a:buNone/>
            </a:pPr>
            <a:r>
              <a:rPr lang="en-GB">
                <a:solidFill>
                  <a:srgbClr val="000000"/>
                </a:solidFill>
              </a:rPr>
              <a:t>In simple words we can say that “just to convey the message”</a:t>
            </a:r>
            <a:endParaRPr>
              <a:solidFill>
                <a:srgbClr val="000000"/>
              </a:solidFill>
            </a:endParaRPr>
          </a:p>
          <a:p>
            <a:pPr marL="0" lvl="0" indent="0" algn="l" rtl="0">
              <a:spcBef>
                <a:spcPts val="1200"/>
              </a:spcBef>
              <a:spcAft>
                <a:spcPts val="0"/>
              </a:spcAft>
              <a:buNone/>
            </a:pPr>
            <a:r>
              <a:rPr lang="en-GB">
                <a:solidFill>
                  <a:srgbClr val="000000"/>
                </a:solidFill>
              </a:rPr>
              <a:t>If we go in more detail we can say that “ communication is the process of sending   (A              B) &amp; Receiving (B            A) Messages.</a:t>
            </a:r>
            <a:endParaRPr>
              <a:solidFill>
                <a:srgbClr val="000000"/>
              </a:solidFill>
            </a:endParaRPr>
          </a:p>
          <a:p>
            <a:pPr marL="0" lvl="0" indent="0" algn="l" rtl="0">
              <a:spcBef>
                <a:spcPts val="1200"/>
              </a:spcBef>
              <a:spcAft>
                <a:spcPts val="0"/>
              </a:spcAft>
              <a:buNone/>
            </a:pPr>
            <a:r>
              <a:rPr lang="en-GB" i="1">
                <a:solidFill>
                  <a:srgbClr val="000000"/>
                </a:solidFill>
              </a:rPr>
              <a:t>Theodorson ( 1969): Defines communication</a:t>
            </a:r>
            <a:r>
              <a:rPr lang="en-GB">
                <a:solidFill>
                  <a:srgbClr val="000000"/>
                </a:solidFill>
              </a:rPr>
              <a:t> as the transmission of information , ideas, attitudes, or emotions from one person or group to another or others primarily through symbols. </a:t>
            </a:r>
            <a:endParaRPr>
              <a:solidFill>
                <a:srgbClr val="000000"/>
              </a:solidFill>
            </a:endParaRPr>
          </a:p>
          <a:p>
            <a:pPr marL="0" lvl="0" indent="0" algn="l" rtl="0">
              <a:spcBef>
                <a:spcPts val="1200"/>
              </a:spcBef>
              <a:spcAft>
                <a:spcPts val="1200"/>
              </a:spcAft>
              <a:buNone/>
            </a:pPr>
            <a:r>
              <a:rPr lang="en-GB" i="1">
                <a:solidFill>
                  <a:srgbClr val="000000"/>
                </a:solidFill>
              </a:rPr>
              <a:t> Osgood et al. (1957)</a:t>
            </a:r>
            <a:r>
              <a:rPr lang="en-GB">
                <a:solidFill>
                  <a:srgbClr val="000000"/>
                </a:solidFill>
              </a:rPr>
              <a:t> There is communication wherever one system or source influences another, by manipulation of alternative symbols transmitted over the channel </a:t>
            </a:r>
            <a:endParaRPr>
              <a:solidFill>
                <a:srgbClr val="000000"/>
              </a:solidFill>
            </a:endParaRPr>
          </a:p>
        </p:txBody>
      </p:sp>
      <p:sp>
        <p:nvSpPr>
          <p:cNvPr id="103" name="Google Shape;103;p19"/>
          <p:cNvSpPr/>
          <p:nvPr/>
        </p:nvSpPr>
        <p:spPr>
          <a:xfrm>
            <a:off x="1762200" y="1966200"/>
            <a:ext cx="540900" cy="14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a:off x="4301550" y="1966200"/>
            <a:ext cx="540900" cy="14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body" idx="1"/>
          </p:nvPr>
        </p:nvSpPr>
        <p:spPr>
          <a:xfrm>
            <a:off x="311700" y="650250"/>
            <a:ext cx="8520600" cy="417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1">
                <a:solidFill>
                  <a:srgbClr val="000000"/>
                </a:solidFill>
              </a:rPr>
              <a:t>What is communication cont’d</a:t>
            </a:r>
            <a:endParaRPr>
              <a:solidFill>
                <a:srgbClr val="000000"/>
              </a:solidFill>
            </a:endParaRPr>
          </a:p>
          <a:p>
            <a:pPr marL="0" lvl="0" indent="0" algn="l" rtl="0">
              <a:spcBef>
                <a:spcPts val="1200"/>
              </a:spcBef>
              <a:spcAft>
                <a:spcPts val="1200"/>
              </a:spcAft>
              <a:buNone/>
            </a:pPr>
            <a:r>
              <a:rPr lang="en-GB">
                <a:solidFill>
                  <a:srgbClr val="000000"/>
                </a:solidFill>
              </a:rPr>
              <a:t>Communication is simply the act of transferring information from one place to another. This may be vocally (using voice), written (using printed or digital media such as books, magazines, websites or emails), visually (using logos, maps, charts or graphs) or non-verbally (using body language, gestures and the tone and pitch of voice). How well this information is transmitted and received is a measure of whether your communication skills are good.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Importance of communication</a:t>
            </a:r>
            <a:endParaRPr/>
          </a:p>
        </p:txBody>
      </p:sp>
      <p:sp>
        <p:nvSpPr>
          <p:cNvPr id="115" name="Google Shape;115;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GB">
                <a:solidFill>
                  <a:srgbClr val="000000"/>
                </a:solidFill>
              </a:rPr>
              <a:t>Communication skills not just handy; they are critical tools for success</a:t>
            </a:r>
            <a:endParaRPr>
              <a:solidFill>
                <a:srgbClr val="000000"/>
              </a:solidFill>
            </a:endParaRPr>
          </a:p>
          <a:p>
            <a:pPr marL="457200" lvl="0" indent="-342900" algn="l" rtl="0">
              <a:spcBef>
                <a:spcPts val="0"/>
              </a:spcBef>
              <a:spcAft>
                <a:spcPts val="0"/>
              </a:spcAft>
              <a:buClr>
                <a:srgbClr val="000000"/>
              </a:buClr>
              <a:buSzPts val="1800"/>
              <a:buChar char="●"/>
            </a:pPr>
            <a:r>
              <a:rPr lang="en-GB">
                <a:solidFill>
                  <a:srgbClr val="000000"/>
                </a:solidFill>
              </a:rPr>
              <a:t>Important for survival in real world environment</a:t>
            </a:r>
            <a:endParaRPr>
              <a:solidFill>
                <a:srgbClr val="000000"/>
              </a:solidFill>
            </a:endParaRPr>
          </a:p>
          <a:p>
            <a:pPr marL="457200" lvl="0" indent="-342900" algn="l" rtl="0">
              <a:spcBef>
                <a:spcPts val="0"/>
              </a:spcBef>
              <a:spcAft>
                <a:spcPts val="0"/>
              </a:spcAft>
              <a:buClr>
                <a:srgbClr val="000000"/>
              </a:buClr>
              <a:buSzPts val="1800"/>
              <a:buChar char="●"/>
            </a:pPr>
            <a:r>
              <a:rPr lang="en-GB">
                <a:solidFill>
                  <a:srgbClr val="000000"/>
                </a:solidFill>
              </a:rPr>
              <a:t>Critical for propagation of knowledge and development; Managing change/ conflicts effectively</a:t>
            </a:r>
            <a:endParaRPr>
              <a:solidFill>
                <a:srgbClr val="000000"/>
              </a:solidFill>
            </a:endParaRPr>
          </a:p>
          <a:p>
            <a:pPr marL="457200" lvl="0" indent="-342900" algn="l" rtl="0">
              <a:spcBef>
                <a:spcPts val="0"/>
              </a:spcBef>
              <a:spcAft>
                <a:spcPts val="0"/>
              </a:spcAft>
              <a:buClr>
                <a:srgbClr val="000000"/>
              </a:buClr>
              <a:buSzPts val="1800"/>
              <a:buChar char="●"/>
            </a:pPr>
            <a:r>
              <a:rPr lang="en-GB">
                <a:solidFill>
                  <a:srgbClr val="000000"/>
                </a:solidFill>
              </a:rPr>
              <a:t>Communication skills are the building blocks of academic life and career</a:t>
            </a:r>
            <a:endParaRPr>
              <a:solidFill>
                <a:srgbClr val="000000"/>
              </a:solidFill>
            </a:endParaRPr>
          </a:p>
          <a:p>
            <a:pPr marL="457200" lvl="0" indent="-342900" algn="l" rtl="0">
              <a:spcBef>
                <a:spcPts val="0"/>
              </a:spcBef>
              <a:spcAft>
                <a:spcPts val="0"/>
              </a:spcAft>
              <a:buClr>
                <a:srgbClr val="000000"/>
              </a:buClr>
              <a:buSzPts val="1800"/>
              <a:buChar char="●"/>
            </a:pPr>
            <a:r>
              <a:rPr lang="en-GB">
                <a:solidFill>
                  <a:srgbClr val="000000"/>
                </a:solidFill>
              </a:rPr>
              <a:t>Communication skills occupies central position in a student's’ life and that of practicing professional</a:t>
            </a:r>
            <a:endParaRPr>
              <a:solidFill>
                <a:srgbClr val="000000"/>
              </a:solidFill>
            </a:endParaRPr>
          </a:p>
          <a:p>
            <a:pPr marL="457200" lvl="0" indent="-342900" algn="l" rtl="0">
              <a:spcBef>
                <a:spcPts val="0"/>
              </a:spcBef>
              <a:spcAft>
                <a:spcPts val="0"/>
              </a:spcAft>
              <a:buClr>
                <a:srgbClr val="000000"/>
              </a:buClr>
              <a:buSzPts val="1800"/>
              <a:buChar char="●"/>
            </a:pPr>
            <a:r>
              <a:rPr lang="en-GB">
                <a:solidFill>
                  <a:srgbClr val="000000"/>
                </a:solidFill>
              </a:rPr>
              <a:t>Basic skills for survival at university, higher learning and in the career world.</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Importance of communication skills- cont’d</a:t>
            </a:r>
            <a:endParaRPr/>
          </a:p>
        </p:txBody>
      </p:sp>
      <p:sp>
        <p:nvSpPr>
          <p:cNvPr id="121" name="Google Shape;121;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GB">
                <a:solidFill>
                  <a:srgbClr val="000000"/>
                </a:solidFill>
              </a:rPr>
              <a:t>Useful in training of professionals and acquisition of: </a:t>
            </a:r>
            <a:endParaRPr>
              <a:solidFill>
                <a:srgbClr val="000000"/>
              </a:solidFill>
            </a:endParaRPr>
          </a:p>
          <a:p>
            <a:pPr marL="457200" lvl="0" indent="0" algn="l" rtl="0">
              <a:spcBef>
                <a:spcPts val="1200"/>
              </a:spcBef>
              <a:spcAft>
                <a:spcPts val="0"/>
              </a:spcAft>
              <a:buNone/>
            </a:pPr>
            <a:r>
              <a:rPr lang="en-GB">
                <a:solidFill>
                  <a:srgbClr val="000000"/>
                </a:solidFill>
              </a:rPr>
              <a:t>-Cognitive skills(mental skills)</a:t>
            </a:r>
            <a:endParaRPr>
              <a:solidFill>
                <a:srgbClr val="000000"/>
              </a:solidFill>
            </a:endParaRPr>
          </a:p>
          <a:p>
            <a:pPr marL="457200" lvl="0" indent="0" algn="l" rtl="0">
              <a:spcBef>
                <a:spcPts val="1200"/>
              </a:spcBef>
              <a:spcAft>
                <a:spcPts val="0"/>
              </a:spcAft>
              <a:buNone/>
            </a:pPr>
            <a:r>
              <a:rPr lang="en-GB">
                <a:solidFill>
                  <a:srgbClr val="000000"/>
                </a:solidFill>
              </a:rPr>
              <a:t>- Psychomotor( manual or physical skills)</a:t>
            </a:r>
            <a:endParaRPr>
              <a:solidFill>
                <a:srgbClr val="000000"/>
              </a:solidFill>
            </a:endParaRPr>
          </a:p>
          <a:p>
            <a:pPr marL="457200" lvl="0" indent="0" algn="l" rtl="0">
              <a:spcBef>
                <a:spcPts val="1200"/>
              </a:spcBef>
              <a:spcAft>
                <a:spcPts val="0"/>
              </a:spcAft>
              <a:buNone/>
            </a:pPr>
            <a:r>
              <a:rPr lang="en-GB">
                <a:solidFill>
                  <a:srgbClr val="000000"/>
                </a:solidFill>
              </a:rPr>
              <a:t>-(Technical) skills </a:t>
            </a:r>
            <a:endParaRPr>
              <a:solidFill>
                <a:srgbClr val="000000"/>
              </a:solidFill>
            </a:endParaRPr>
          </a:p>
          <a:p>
            <a:pPr marL="457200" lvl="0" indent="0" algn="l" rtl="0">
              <a:spcBef>
                <a:spcPts val="1200"/>
              </a:spcBef>
              <a:spcAft>
                <a:spcPts val="0"/>
              </a:spcAft>
              <a:buNone/>
            </a:pPr>
            <a:r>
              <a:rPr lang="en-GB">
                <a:solidFill>
                  <a:srgbClr val="000000"/>
                </a:solidFill>
              </a:rPr>
              <a:t>-Social –( Communication skills).</a:t>
            </a:r>
            <a:endParaRPr>
              <a:solidFill>
                <a:srgbClr val="000000"/>
              </a:solidFill>
            </a:endParaRPr>
          </a:p>
          <a:p>
            <a:pPr marL="457200" lvl="0" indent="-342900" algn="l" rtl="0">
              <a:spcBef>
                <a:spcPts val="1200"/>
              </a:spcBef>
              <a:spcAft>
                <a:spcPts val="0"/>
              </a:spcAft>
              <a:buClr>
                <a:srgbClr val="000000"/>
              </a:buClr>
              <a:buSzPts val="1800"/>
              <a:buChar char="●"/>
            </a:pPr>
            <a:r>
              <a:rPr lang="en-GB">
                <a:solidFill>
                  <a:srgbClr val="000000"/>
                </a:solidFill>
              </a:rPr>
              <a:t>All professionals need more than specialized knowledge</a:t>
            </a:r>
            <a:endParaRPr>
              <a:solidFill>
                <a:srgbClr val="000000"/>
              </a:solidFil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859</Words>
  <Application>Microsoft Office PowerPoint</Application>
  <PresentationFormat>On-screen Show (16:9)</PresentationFormat>
  <Paragraphs>88</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PT Sans Narrow</vt:lpstr>
      <vt:lpstr>Arial</vt:lpstr>
      <vt:lpstr>Open Sans</vt:lpstr>
      <vt:lpstr>Tropic</vt:lpstr>
      <vt:lpstr>COMMUNICATION SKILLS</vt:lpstr>
      <vt:lpstr>AIM OF COMMUNICATION SKILLS</vt:lpstr>
      <vt:lpstr>Learning outcomes</vt:lpstr>
      <vt:lpstr>References/ reading materials</vt:lpstr>
      <vt:lpstr> INTRODUCTION TO COMMUNICATION SKILLS</vt:lpstr>
      <vt:lpstr>PowerPoint Presentation</vt:lpstr>
      <vt:lpstr>PowerPoint Presentation</vt:lpstr>
      <vt:lpstr>Importance of communication</vt:lpstr>
      <vt:lpstr>Importance of communication skills- cont’d</vt:lpstr>
      <vt:lpstr>Categories of communication</vt:lpstr>
      <vt:lpstr>Basic communication model</vt:lpstr>
      <vt:lpstr>Basic communication model- cont’d</vt:lpstr>
      <vt:lpstr>Definitions</vt:lpstr>
      <vt:lpstr>PowerPoint Presentation</vt:lpstr>
      <vt:lpstr>Communication types </vt:lpstr>
      <vt:lpstr>Communication process</vt:lpstr>
      <vt:lpstr>Communication process -cont’d</vt:lpstr>
      <vt:lpstr>Diagram-communication process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SKILLS</dc:title>
  <cp:lastModifiedBy>WITU</cp:lastModifiedBy>
  <cp:revision>1</cp:revision>
  <dcterms:modified xsi:type="dcterms:W3CDTF">2023-09-11T18:27:25Z</dcterms:modified>
</cp:coreProperties>
</file>