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Montserrat Medium"/>
      <p:regular r:id="rId39"/>
      <p:bold r:id="rId40"/>
      <p:italic r:id="rId41"/>
      <p:boldItalic r:id="rId42"/>
    </p:embeddedFont>
    <p:embeddedFont>
      <p:font typeface="Pacifico"/>
      <p:regular r:id="rId43"/>
    </p:embeddedFont>
    <p:embeddedFont>
      <p:font typeface="Brygada 1918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48" roundtripDataSignature="AMtx7mgeEIRJOZM8ZdB5DQ1L5he87q+O8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Medium-bold.fntdata"/><Relationship Id="rId20" Type="http://schemas.openxmlformats.org/officeDocument/2006/relationships/slide" Target="slides/slide15.xml"/><Relationship Id="rId42" Type="http://schemas.openxmlformats.org/officeDocument/2006/relationships/font" Target="fonts/MontserratMedium-boldItalic.fntdata"/><Relationship Id="rId41" Type="http://schemas.openxmlformats.org/officeDocument/2006/relationships/font" Target="fonts/MontserratMedium-italic.fntdata"/><Relationship Id="rId22" Type="http://schemas.openxmlformats.org/officeDocument/2006/relationships/slide" Target="slides/slide17.xml"/><Relationship Id="rId44" Type="http://schemas.openxmlformats.org/officeDocument/2006/relationships/font" Target="fonts/Brygada1918-regular.fntdata"/><Relationship Id="rId21" Type="http://schemas.openxmlformats.org/officeDocument/2006/relationships/slide" Target="slides/slide16.xml"/><Relationship Id="rId43" Type="http://schemas.openxmlformats.org/officeDocument/2006/relationships/font" Target="fonts/Pacifico-regular.fntdata"/><Relationship Id="rId24" Type="http://schemas.openxmlformats.org/officeDocument/2006/relationships/slide" Target="slides/slide19.xml"/><Relationship Id="rId46" Type="http://schemas.openxmlformats.org/officeDocument/2006/relationships/font" Target="fonts/Brygada1918-italic.fntdata"/><Relationship Id="rId23" Type="http://schemas.openxmlformats.org/officeDocument/2006/relationships/slide" Target="slides/slide18.xml"/><Relationship Id="rId45" Type="http://schemas.openxmlformats.org/officeDocument/2006/relationships/font" Target="fonts/Brygada1918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customschemas.google.com/relationships/presentationmetadata" Target="metadata"/><Relationship Id="rId25" Type="http://schemas.openxmlformats.org/officeDocument/2006/relationships/slide" Target="slides/slide20.xml"/><Relationship Id="rId47" Type="http://schemas.openxmlformats.org/officeDocument/2006/relationships/font" Target="fonts/Brygada1918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MontserratMedium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0f7018ae7d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0f7018ae7d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0f7018ae7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0f7018ae7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0f7018ae7d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0f7018ae7d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0f7018ae7d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0f7018ae7d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0f7018ae7d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0f7018ae7d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0f7018ae7d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0f7018ae7d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0f7018ae7d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0f7018ae7d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0f7018ae7d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0f7018ae7d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0f7018ae7d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0f7018ae7d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0f7018ae7d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0f7018ae7d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0f7018ae7d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0f7018ae7d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0f7018ae7d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0f7018ae7d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3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3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3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4CCC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drive.google.com/file/d/1Rh6LTV4uwgv5iFYxR946Z066tOMAMtxE/view" TargetMode="External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9300"/>
              <a:t>LinkedIn</a:t>
            </a:r>
            <a:endParaRPr b="1" sz="9300"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79717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i="1" lang="en" sz="3300">
                <a:solidFill>
                  <a:schemeClr val="dk1"/>
                </a:solidFill>
              </a:rPr>
              <a:t>Presented by </a:t>
            </a:r>
            <a:r>
              <a:rPr b="1" i="1" lang="en" sz="3300">
                <a:solidFill>
                  <a:srgbClr val="CC0000"/>
                </a:solidFill>
              </a:rPr>
              <a:t>The Incredibles.</a:t>
            </a:r>
            <a:endParaRPr b="1" i="1" sz="3300">
              <a:solidFill>
                <a:srgbClr val="CC0000"/>
              </a:solidFill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1487500" y="603525"/>
            <a:ext cx="583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620"/>
              <a:t>What is a profile made of;</a:t>
            </a:r>
            <a:endParaRPr b="1" sz="3620"/>
          </a:p>
        </p:txBody>
      </p:sp>
      <p:pic>
        <p:nvPicPr>
          <p:cNvPr id="114" name="Google Shape;11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200500"/>
            <a:ext cx="8520600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520"/>
              <a:t>What a profile is made up of;</a:t>
            </a:r>
            <a:endParaRPr b="1" sz="3520"/>
          </a:p>
        </p:txBody>
      </p:sp>
      <p:pic>
        <p:nvPicPr>
          <p:cNvPr id="120" name="Google Shape;12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750" y="1079400"/>
            <a:ext cx="8377549" cy="362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/>
              <a:t>Building a strong profile:</a:t>
            </a:r>
            <a:endParaRPr/>
          </a:p>
        </p:txBody>
      </p:sp>
      <p:sp>
        <p:nvSpPr>
          <p:cNvPr id="126" name="Google Shape;126;p13"/>
          <p:cNvSpPr/>
          <p:nvPr/>
        </p:nvSpPr>
        <p:spPr>
          <a:xfrm>
            <a:off x="311712" y="1158586"/>
            <a:ext cx="28545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F4CAB8"/>
              </a:buClr>
              <a:buSzPts val="2200"/>
              <a:buFont typeface="Brygada 1918"/>
              <a:buNone/>
            </a:pPr>
            <a:r>
              <a:rPr b="1" i="0" lang="en" sz="2700" u="none" cap="none" strike="noStrike">
                <a:solidFill>
                  <a:schemeClr val="dk1"/>
                </a:solidFill>
                <a:latin typeface="Brygada 1918"/>
                <a:ea typeface="Brygada 1918"/>
                <a:cs typeface="Brygada 1918"/>
                <a:sym typeface="Brygada 1918"/>
              </a:rPr>
              <a:t>Professional Photo</a:t>
            </a:r>
            <a:endParaRPr b="0" i="0" sz="2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3"/>
          <p:cNvSpPr/>
          <p:nvPr/>
        </p:nvSpPr>
        <p:spPr>
          <a:xfrm>
            <a:off x="311712" y="2114679"/>
            <a:ext cx="30198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606"/>
              </a:lnSpc>
              <a:spcBef>
                <a:spcPts val="0"/>
              </a:spcBef>
              <a:spcAft>
                <a:spcPts val="0"/>
              </a:spcAft>
              <a:buClr>
                <a:srgbClr val="F4CAB8"/>
              </a:buClr>
              <a:buSzPts val="1650"/>
              <a:buFont typeface="Montserrat Medium"/>
              <a:buNone/>
            </a:pPr>
            <a:r>
              <a:rPr b="0" i="0" lang="en" sz="215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 clear headshot.</a:t>
            </a:r>
            <a:endParaRPr b="0" i="0" sz="21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3"/>
          <p:cNvSpPr/>
          <p:nvPr/>
        </p:nvSpPr>
        <p:spPr>
          <a:xfrm>
            <a:off x="3816546" y="1586288"/>
            <a:ext cx="678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CAB8"/>
              </a:buClr>
              <a:buSzPts val="2650"/>
              <a:buFont typeface="Brygada 1918"/>
              <a:buNone/>
            </a:pPr>
            <a:r>
              <a:t/>
            </a:r>
            <a:endParaRPr b="0" i="0" sz="31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3"/>
          <p:cNvSpPr/>
          <p:nvPr/>
        </p:nvSpPr>
        <p:spPr>
          <a:xfrm>
            <a:off x="4241488" y="1516749"/>
            <a:ext cx="28836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F4CAB8"/>
              </a:buClr>
              <a:buSzPts val="2200"/>
              <a:buFont typeface="Brygada 1918"/>
              <a:buNone/>
            </a:pPr>
            <a:r>
              <a:rPr b="1" i="0" lang="en" sz="2700" u="none" cap="none" strike="noStrike">
                <a:solidFill>
                  <a:schemeClr val="dk1"/>
                </a:solidFill>
                <a:latin typeface="Brygada 1918"/>
                <a:ea typeface="Brygada 1918"/>
                <a:cs typeface="Brygada 1918"/>
                <a:sym typeface="Brygada 1918"/>
              </a:rPr>
              <a:t>Compelling Headline</a:t>
            </a:r>
            <a:endParaRPr b="0" i="0" sz="2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3"/>
          <p:cNvSpPr/>
          <p:nvPr/>
        </p:nvSpPr>
        <p:spPr>
          <a:xfrm>
            <a:off x="4241488" y="2456979"/>
            <a:ext cx="30198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606"/>
              </a:lnSpc>
              <a:spcBef>
                <a:spcPts val="0"/>
              </a:spcBef>
              <a:spcAft>
                <a:spcPts val="0"/>
              </a:spcAft>
              <a:buClr>
                <a:srgbClr val="F4CAB8"/>
              </a:buClr>
              <a:buSzPts val="1650"/>
              <a:buFont typeface="Montserrat Medium"/>
              <a:buNone/>
            </a:pPr>
            <a:r>
              <a:rPr b="0" i="0" lang="en" sz="215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Showcase your expertise.</a:t>
            </a:r>
            <a:endParaRPr b="0" i="0" sz="21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3"/>
          <p:cNvSpPr/>
          <p:nvPr/>
        </p:nvSpPr>
        <p:spPr>
          <a:xfrm>
            <a:off x="311712" y="2799290"/>
            <a:ext cx="28545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F4CAB8"/>
              </a:buClr>
              <a:buSzPts val="2200"/>
              <a:buFont typeface="Brygada 1918"/>
              <a:buNone/>
            </a:pPr>
            <a:r>
              <a:rPr b="1" i="0" lang="en" sz="2700" u="none" cap="none" strike="noStrike">
                <a:solidFill>
                  <a:schemeClr val="dk1"/>
                </a:solidFill>
                <a:latin typeface="Brygada 1918"/>
                <a:ea typeface="Brygada 1918"/>
                <a:cs typeface="Brygada 1918"/>
                <a:sym typeface="Brygada 1918"/>
              </a:rPr>
              <a:t>Detailed Summary</a:t>
            </a:r>
            <a:endParaRPr b="0" i="0" sz="2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3"/>
          <p:cNvSpPr/>
          <p:nvPr/>
        </p:nvSpPr>
        <p:spPr>
          <a:xfrm>
            <a:off x="311712" y="3790720"/>
            <a:ext cx="69498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606"/>
              </a:lnSpc>
              <a:spcBef>
                <a:spcPts val="0"/>
              </a:spcBef>
              <a:spcAft>
                <a:spcPts val="0"/>
              </a:spcAft>
              <a:buClr>
                <a:srgbClr val="F4CAB8"/>
              </a:buClr>
              <a:buSzPts val="1650"/>
              <a:buFont typeface="Montserrat Medium"/>
              <a:buNone/>
            </a:pPr>
            <a:r>
              <a:rPr b="0" i="0" lang="en" sz="215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Highlight your skills.</a:t>
            </a:r>
            <a:endParaRPr b="0" i="0" sz="21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3"/>
          <p:cNvSpPr txBox="1"/>
          <p:nvPr/>
        </p:nvSpPr>
        <p:spPr>
          <a:xfrm>
            <a:off x="3843500" y="1489475"/>
            <a:ext cx="532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520"/>
              <a:t>Profile 1</a:t>
            </a:r>
            <a:endParaRPr b="1" sz="3520"/>
          </a:p>
        </p:txBody>
      </p:sp>
      <p:pic>
        <p:nvPicPr>
          <p:cNvPr id="139" name="Google Shape;13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2299" y="887025"/>
            <a:ext cx="3885000" cy="4110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60175" y="1841000"/>
            <a:ext cx="4536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</a:pPr>
            <a:r>
              <a:rPr lang="en" sz="3900">
                <a:solidFill>
                  <a:schemeClr val="dk1"/>
                </a:solidFill>
                <a:latin typeface="Brygada 1918"/>
                <a:ea typeface="Brygada 1918"/>
                <a:cs typeface="Brygada 1918"/>
                <a:sym typeface="Brygada 1918"/>
              </a:rPr>
              <a:t>Profiles speak where words don’t.</a:t>
            </a:r>
            <a:endParaRPr sz="3900">
              <a:solidFill>
                <a:schemeClr val="dk1"/>
              </a:solidFill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00"/>
          </a:p>
        </p:txBody>
      </p:sp>
      <p:sp>
        <p:nvSpPr>
          <p:cNvPr id="141" name="Google Shape;141;p14"/>
          <p:cNvSpPr txBox="1"/>
          <p:nvPr/>
        </p:nvSpPr>
        <p:spPr>
          <a:xfrm>
            <a:off x="2315425" y="2615150"/>
            <a:ext cx="561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620"/>
              <a:t>Profile 2</a:t>
            </a:r>
            <a:endParaRPr b="1" sz="3620"/>
          </a:p>
        </p:txBody>
      </p:sp>
      <p:pic>
        <p:nvPicPr>
          <p:cNvPr id="147" name="Google Shape;14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1875" y="745275"/>
            <a:ext cx="4293000" cy="42729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/>
              <a:t>Later that day.</a:t>
            </a:r>
            <a:endParaRPr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293389" y="426714"/>
            <a:ext cx="8520503" cy="5726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20"/>
              <a:t>2 New Messages.</a:t>
            </a:r>
            <a:endParaRPr b="1" sz="3220"/>
          </a:p>
        </p:txBody>
      </p:sp>
      <p:sp>
        <p:nvSpPr>
          <p:cNvPr id="158" name="Google Shape;158;p17"/>
          <p:cNvSpPr/>
          <p:nvPr/>
        </p:nvSpPr>
        <p:spPr>
          <a:xfrm>
            <a:off x="424375" y="1312275"/>
            <a:ext cx="8565900" cy="1235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Email:</a:t>
            </a:r>
            <a:endParaRPr b="1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JOB OFFER!!! From Uganda Unplugged Organisation.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7"/>
          <p:cNvSpPr/>
          <p:nvPr/>
        </p:nvSpPr>
        <p:spPr>
          <a:xfrm>
            <a:off x="469825" y="2689275"/>
            <a:ext cx="8520600" cy="1235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LinkedIn:</a:t>
            </a:r>
            <a:endParaRPr b="1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Two new profile views, today at 2 pm.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7"/>
          <p:cNvSpPr txBox="1"/>
          <p:nvPr/>
        </p:nvSpPr>
        <p:spPr>
          <a:xfrm>
            <a:off x="1655438" y="2231550"/>
            <a:ext cx="583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17" title="message pop 2.mp3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4721275"/>
            <a:ext cx="269825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520"/>
              <a:t>Importance of LinkedIn;</a:t>
            </a:r>
            <a:endParaRPr b="1" sz="3520"/>
          </a:p>
        </p:txBody>
      </p:sp>
      <p:sp>
        <p:nvSpPr>
          <p:cNvPr id="167" name="Google Shape;167;p18"/>
          <p:cNvSpPr txBox="1"/>
          <p:nvPr/>
        </p:nvSpPr>
        <p:spPr>
          <a:xfrm>
            <a:off x="6708300" y="3933075"/>
            <a:ext cx="2454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8" name="Google Shape;168;p18"/>
          <p:cNvSpPr/>
          <p:nvPr/>
        </p:nvSpPr>
        <p:spPr>
          <a:xfrm>
            <a:off x="332674" y="2199918"/>
            <a:ext cx="1713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CAB8"/>
              </a:buClr>
              <a:buSzPts val="2650"/>
              <a:buFont typeface="Brygada 1918"/>
              <a:buNone/>
            </a:pPr>
            <a:r>
              <a:rPr b="1" i="0" lang="en" sz="2250" u="none" cap="none" strike="noStrike">
                <a:solidFill>
                  <a:schemeClr val="dk1"/>
                </a:solidFill>
                <a:latin typeface="Brygada 1918"/>
                <a:ea typeface="Brygada 1918"/>
                <a:cs typeface="Brygada 1918"/>
                <a:sym typeface="Brygada 1918"/>
              </a:rPr>
              <a:t>1</a:t>
            </a:r>
            <a:endParaRPr b="0" i="0" sz="21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8"/>
          <p:cNvSpPr/>
          <p:nvPr/>
        </p:nvSpPr>
        <p:spPr>
          <a:xfrm>
            <a:off x="606862" y="2206585"/>
            <a:ext cx="28545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F4CAB8"/>
              </a:buClr>
              <a:buSzPts val="2200"/>
              <a:buFont typeface="Brygada 1918"/>
              <a:buNone/>
            </a:pPr>
            <a:r>
              <a:rPr b="1" i="0" lang="en" sz="2200" u="none" cap="none" strike="noStrike">
                <a:solidFill>
                  <a:schemeClr val="dk1"/>
                </a:solidFill>
                <a:latin typeface="Brygada 1918"/>
                <a:ea typeface="Brygada 1918"/>
                <a:cs typeface="Brygada 1918"/>
                <a:sym typeface="Brygada 1918"/>
              </a:rPr>
              <a:t>Networking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8"/>
          <p:cNvSpPr/>
          <p:nvPr/>
        </p:nvSpPr>
        <p:spPr>
          <a:xfrm>
            <a:off x="1445062" y="2615565"/>
            <a:ext cx="30198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606"/>
              </a:lnSpc>
              <a:spcBef>
                <a:spcPts val="0"/>
              </a:spcBef>
              <a:spcAft>
                <a:spcPts val="0"/>
              </a:spcAft>
              <a:buClr>
                <a:srgbClr val="F4CAB8"/>
              </a:buClr>
              <a:buSzPts val="1650"/>
              <a:buFont typeface="Montserrat Medium"/>
              <a:buNone/>
            </a:pPr>
            <a:r>
              <a:rPr b="0" i="0" lang="en" sz="165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Build professional connections.</a:t>
            </a:r>
            <a:endParaRPr b="0" i="0" sz="1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8"/>
          <p:cNvSpPr/>
          <p:nvPr/>
        </p:nvSpPr>
        <p:spPr>
          <a:xfrm>
            <a:off x="4822269" y="2733318"/>
            <a:ext cx="1953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CAB8"/>
              </a:buClr>
              <a:buSzPts val="2650"/>
              <a:buFont typeface="Brygada 1918"/>
              <a:buNone/>
            </a:pPr>
            <a:r>
              <a:rPr b="1" i="0" lang="en" sz="2250" u="none" cap="none" strike="noStrike">
                <a:solidFill>
                  <a:schemeClr val="dk1"/>
                </a:solidFill>
                <a:latin typeface="Brygada 1918"/>
                <a:ea typeface="Brygada 1918"/>
                <a:cs typeface="Brygada 1918"/>
                <a:sym typeface="Brygada 1918"/>
              </a:rPr>
              <a:t>2</a:t>
            </a:r>
            <a:endParaRPr b="0" i="0" sz="22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8"/>
          <p:cNvSpPr/>
          <p:nvPr/>
        </p:nvSpPr>
        <p:spPr>
          <a:xfrm>
            <a:off x="5070038" y="2739985"/>
            <a:ext cx="28545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F4CAB8"/>
              </a:buClr>
              <a:buSzPts val="2200"/>
              <a:buFont typeface="Brygada 1918"/>
              <a:buNone/>
            </a:pPr>
            <a:r>
              <a:rPr b="1" lang="en" sz="2200">
                <a:solidFill>
                  <a:schemeClr val="dk1"/>
                </a:solidFill>
                <a:latin typeface="Brygada 1918"/>
                <a:ea typeface="Brygada 1918"/>
                <a:cs typeface="Brygada 1918"/>
                <a:sym typeface="Brygada 1918"/>
              </a:rPr>
              <a:t>LinkedIn Learning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8"/>
          <p:cNvSpPr/>
          <p:nvPr/>
        </p:nvSpPr>
        <p:spPr>
          <a:xfrm>
            <a:off x="5755838" y="3148965"/>
            <a:ext cx="30198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606"/>
              </a:lnSpc>
              <a:spcBef>
                <a:spcPts val="0"/>
              </a:spcBef>
              <a:spcAft>
                <a:spcPts val="0"/>
              </a:spcAft>
              <a:buClr>
                <a:srgbClr val="F4CAB8"/>
              </a:buClr>
              <a:buSzPts val="1650"/>
              <a:buFont typeface="Montserrat Medium"/>
              <a:buNone/>
            </a:pPr>
            <a:r>
              <a:rPr lang="en" sz="165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Take courses to learn employable skills and marketing. </a:t>
            </a:r>
            <a:endParaRPr b="0" i="0" sz="1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8"/>
          <p:cNvSpPr/>
          <p:nvPr/>
        </p:nvSpPr>
        <p:spPr>
          <a:xfrm>
            <a:off x="352187" y="3824883"/>
            <a:ext cx="2091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CAB8"/>
              </a:buClr>
              <a:buSzPts val="2650"/>
              <a:buFont typeface="Brygada 1918"/>
              <a:buNone/>
            </a:pPr>
            <a:r>
              <a:rPr b="1" i="0" lang="en" sz="2250" u="none" cap="none" strike="noStrike">
                <a:solidFill>
                  <a:schemeClr val="dk1"/>
                </a:solidFill>
                <a:latin typeface="Brygada 1918"/>
                <a:ea typeface="Brygada 1918"/>
                <a:cs typeface="Brygada 1918"/>
                <a:sym typeface="Brygada 1918"/>
              </a:rPr>
              <a:t>3</a:t>
            </a:r>
            <a:endParaRPr b="0" i="0" sz="22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8"/>
          <p:cNvSpPr/>
          <p:nvPr/>
        </p:nvSpPr>
        <p:spPr>
          <a:xfrm>
            <a:off x="606862" y="3831550"/>
            <a:ext cx="28545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F4CAB8"/>
              </a:buClr>
              <a:buSzPts val="2200"/>
              <a:buFont typeface="Brygada 1918"/>
              <a:buNone/>
            </a:pPr>
            <a:r>
              <a:rPr b="1" i="0" lang="en" sz="2200" u="none" cap="none" strike="noStrike">
                <a:solidFill>
                  <a:schemeClr val="dk1"/>
                </a:solidFill>
                <a:latin typeface="Brygada 1918"/>
                <a:ea typeface="Brygada 1918"/>
                <a:cs typeface="Brygada 1918"/>
                <a:sym typeface="Brygada 1918"/>
              </a:rPr>
              <a:t>Content Sharing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8"/>
          <p:cNvSpPr/>
          <p:nvPr/>
        </p:nvSpPr>
        <p:spPr>
          <a:xfrm>
            <a:off x="1445062" y="4316730"/>
            <a:ext cx="69498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606"/>
              </a:lnSpc>
              <a:spcBef>
                <a:spcPts val="0"/>
              </a:spcBef>
              <a:spcAft>
                <a:spcPts val="0"/>
              </a:spcAft>
              <a:buClr>
                <a:srgbClr val="F4CAB8"/>
              </a:buClr>
              <a:buSzPts val="1650"/>
              <a:buFont typeface="Montserrat Medium"/>
              <a:buNone/>
            </a:pPr>
            <a:r>
              <a:rPr b="0" i="0" lang="en" sz="165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Reach a wider audience.</a:t>
            </a:r>
            <a:endParaRPr b="0" i="0" sz="1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8"/>
          <p:cNvSpPr txBox="1"/>
          <p:nvPr/>
        </p:nvSpPr>
        <p:spPr>
          <a:xfrm>
            <a:off x="5618600" y="3674900"/>
            <a:ext cx="354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78" name="Google Shape;178;p18"/>
          <p:cNvSpPr txBox="1"/>
          <p:nvPr>
            <p:ph idx="1" type="body"/>
          </p:nvPr>
        </p:nvSpPr>
        <p:spPr>
          <a:xfrm>
            <a:off x="210450" y="8653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i="1" lang="en" sz="3600">
                <a:solidFill>
                  <a:schemeClr val="dk1"/>
                </a:solidFill>
              </a:rPr>
              <a:t>3. Networking, Learning and Content sharing.</a:t>
            </a:r>
            <a:endParaRPr i="1"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/>
              <a:t>Staying active on LinkedIn:</a:t>
            </a:r>
            <a:endParaRPr/>
          </a:p>
        </p:txBody>
      </p:sp>
      <p:sp>
        <p:nvSpPr>
          <p:cNvPr id="184" name="Google Shape;184;p21"/>
          <p:cNvSpPr/>
          <p:nvPr/>
        </p:nvSpPr>
        <p:spPr>
          <a:xfrm>
            <a:off x="417010" y="1446837"/>
            <a:ext cx="3715800" cy="1255800"/>
          </a:xfrm>
          <a:prstGeom prst="roundRect">
            <a:avLst>
              <a:gd fmla="val 2557" name="adj"/>
            </a:avLst>
          </a:prstGeom>
          <a:solidFill>
            <a:srgbClr val="4D15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1"/>
          <p:cNvSpPr/>
          <p:nvPr/>
        </p:nvSpPr>
        <p:spPr>
          <a:xfrm>
            <a:off x="631085" y="1660912"/>
            <a:ext cx="28545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F4CAB8"/>
              </a:buClr>
              <a:buSzPts val="2200"/>
              <a:buFont typeface="Brygada 1918"/>
              <a:buNone/>
            </a:pPr>
            <a:r>
              <a:rPr b="1" i="0" lang="en" sz="2200" u="none" cap="none" strike="noStrike">
                <a:solidFill>
                  <a:srgbClr val="F4CAB8"/>
                </a:solidFill>
                <a:latin typeface="Brygada 1918"/>
                <a:ea typeface="Brygada 1918"/>
                <a:cs typeface="Brygada 1918"/>
                <a:sym typeface="Brygada 1918"/>
              </a:rPr>
              <a:t>Regular Updates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1"/>
          <p:cNvSpPr/>
          <p:nvPr/>
        </p:nvSpPr>
        <p:spPr>
          <a:xfrm>
            <a:off x="631085" y="2146091"/>
            <a:ext cx="32877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606"/>
              </a:lnSpc>
              <a:spcBef>
                <a:spcPts val="0"/>
              </a:spcBef>
              <a:spcAft>
                <a:spcPts val="0"/>
              </a:spcAft>
              <a:buClr>
                <a:srgbClr val="F4CAB8"/>
              </a:buClr>
              <a:buSzPts val="1650"/>
              <a:buFont typeface="Montserrat Medium"/>
              <a:buNone/>
            </a:pPr>
            <a:r>
              <a:rPr b="0" i="0" lang="en" sz="1650" u="none" cap="none" strike="noStrike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Share industry insights.</a:t>
            </a:r>
            <a:endParaRPr b="0" i="0" sz="1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1"/>
          <p:cNvSpPr/>
          <p:nvPr/>
        </p:nvSpPr>
        <p:spPr>
          <a:xfrm>
            <a:off x="4346787" y="1446837"/>
            <a:ext cx="3715800" cy="1255800"/>
          </a:xfrm>
          <a:prstGeom prst="roundRect">
            <a:avLst>
              <a:gd fmla="val 2557" name="adj"/>
            </a:avLst>
          </a:prstGeom>
          <a:solidFill>
            <a:srgbClr val="4D15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1"/>
          <p:cNvSpPr/>
          <p:nvPr/>
        </p:nvSpPr>
        <p:spPr>
          <a:xfrm>
            <a:off x="4560862" y="1660912"/>
            <a:ext cx="2863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F4CAB8"/>
              </a:buClr>
              <a:buSzPts val="2200"/>
              <a:buFont typeface="Brygada 1918"/>
              <a:buNone/>
            </a:pPr>
            <a:r>
              <a:rPr b="1" i="0" lang="en" sz="2200" u="none" cap="none" strike="noStrike">
                <a:solidFill>
                  <a:srgbClr val="F4CAB8"/>
                </a:solidFill>
                <a:latin typeface="Brygada 1918"/>
                <a:ea typeface="Brygada 1918"/>
                <a:cs typeface="Brygada 1918"/>
                <a:sym typeface="Brygada 1918"/>
              </a:rPr>
              <a:t>Engage with Content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1"/>
          <p:cNvSpPr/>
          <p:nvPr/>
        </p:nvSpPr>
        <p:spPr>
          <a:xfrm>
            <a:off x="4560862" y="2146091"/>
            <a:ext cx="32877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606"/>
              </a:lnSpc>
              <a:spcBef>
                <a:spcPts val="0"/>
              </a:spcBef>
              <a:spcAft>
                <a:spcPts val="0"/>
              </a:spcAft>
              <a:buClr>
                <a:srgbClr val="F4CAB8"/>
              </a:buClr>
              <a:buSzPts val="1650"/>
              <a:buFont typeface="Montserrat Medium"/>
              <a:buNone/>
            </a:pPr>
            <a:r>
              <a:rPr b="0" i="0" lang="en" sz="1650" u="none" cap="none" strike="noStrike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Like, comment, and share.</a:t>
            </a:r>
            <a:endParaRPr b="0" i="0" sz="1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1"/>
          <p:cNvSpPr/>
          <p:nvPr/>
        </p:nvSpPr>
        <p:spPr>
          <a:xfrm>
            <a:off x="417010" y="2916664"/>
            <a:ext cx="7645500" cy="1255800"/>
          </a:xfrm>
          <a:prstGeom prst="roundRect">
            <a:avLst>
              <a:gd fmla="val 2557" name="adj"/>
            </a:avLst>
          </a:prstGeom>
          <a:solidFill>
            <a:srgbClr val="4D15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1"/>
          <p:cNvSpPr/>
          <p:nvPr/>
        </p:nvSpPr>
        <p:spPr>
          <a:xfrm>
            <a:off x="631085" y="3130738"/>
            <a:ext cx="30036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F4CAB8"/>
              </a:buClr>
              <a:buSzPts val="2200"/>
              <a:buFont typeface="Brygada 1918"/>
              <a:buNone/>
            </a:pPr>
            <a:r>
              <a:rPr b="1" i="0" lang="en" sz="2200" u="none" cap="none" strike="noStrike">
                <a:solidFill>
                  <a:srgbClr val="F4CAB8"/>
                </a:solidFill>
                <a:latin typeface="Brygada 1918"/>
                <a:ea typeface="Brygada 1918"/>
                <a:cs typeface="Brygada 1918"/>
                <a:sym typeface="Brygada 1918"/>
              </a:rPr>
              <a:t>Expand Your Network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1"/>
          <p:cNvSpPr/>
          <p:nvPr/>
        </p:nvSpPr>
        <p:spPr>
          <a:xfrm>
            <a:off x="631085" y="3615918"/>
            <a:ext cx="72174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606"/>
              </a:lnSpc>
              <a:spcBef>
                <a:spcPts val="0"/>
              </a:spcBef>
              <a:spcAft>
                <a:spcPts val="0"/>
              </a:spcAft>
              <a:buClr>
                <a:srgbClr val="F4CAB8"/>
              </a:buClr>
              <a:buSzPts val="1650"/>
              <a:buFont typeface="Montserrat Medium"/>
              <a:buNone/>
            </a:pPr>
            <a:r>
              <a:rPr b="0" i="0" lang="en" sz="1650" u="none" cap="none" strike="noStrike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Connect with professionals.</a:t>
            </a:r>
            <a:endParaRPr b="0" i="0" sz="1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/>
          <p:nvPr>
            <p:ph type="title"/>
          </p:nvPr>
        </p:nvSpPr>
        <p:spPr>
          <a:xfrm>
            <a:off x="2978700" y="2350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20"/>
              <a:buNone/>
            </a:pPr>
            <a:r>
              <a:rPr b="1" lang="en" sz="4120"/>
              <a:t>Join LinkedIn</a:t>
            </a:r>
            <a:endParaRPr sz="41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4020"/>
              <a:t>Introduction</a:t>
            </a:r>
            <a:r>
              <a:rPr b="1" lang="en" sz="3020"/>
              <a:t>.</a:t>
            </a:r>
            <a:endParaRPr b="1" sz="3020"/>
          </a:p>
        </p:txBody>
      </p:sp>
      <p:sp>
        <p:nvSpPr>
          <p:cNvPr id="62" name="Google Shape;62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63" name="Google Shape;6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152475"/>
            <a:ext cx="8520600" cy="363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g30f7018ae7d_0_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1250" y="147625"/>
            <a:ext cx="4581525" cy="475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g30f7018ae7d_0_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2150" y="197350"/>
            <a:ext cx="5019675" cy="4677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g30f7018ae7d_0_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4550" y="276775"/>
            <a:ext cx="5114925" cy="45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g30f7018ae7d_0_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2063" y="766763"/>
            <a:ext cx="6619875" cy="360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g30f7018ae7d_0_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2050" y="219075"/>
            <a:ext cx="6619875" cy="470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g30f7018ae7d_0_1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2050" y="219075"/>
            <a:ext cx="6619875" cy="470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g30f7018ae7d_0_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2050" y="219075"/>
            <a:ext cx="6619875" cy="470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g30f7018ae7d_0_1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2063" y="148900"/>
            <a:ext cx="6619875" cy="470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g30f7018ae7d_0_1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2050" y="219075"/>
            <a:ext cx="6619875" cy="470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g30f7018ae7d_0_1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2050" y="219075"/>
            <a:ext cx="6619875" cy="470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520"/>
              <a:t>What is LinkedIn?</a:t>
            </a:r>
            <a:endParaRPr b="1" sz="3520"/>
          </a:p>
        </p:txBody>
      </p:sp>
      <p:sp>
        <p:nvSpPr>
          <p:cNvPr id="69" name="Google Shape;69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0000"/>
              <a:buNone/>
            </a:pPr>
            <a:r>
              <a:rPr i="1" lang="en" sz="3600">
                <a:solidFill>
                  <a:schemeClr val="dk1"/>
                </a:solidFill>
              </a:rPr>
              <a:t>This is a professional business networking platform that connects individuals, businesses and job seekers.</a:t>
            </a:r>
            <a:endParaRPr i="1" sz="3600">
              <a:solidFill>
                <a:schemeClr val="dk1"/>
              </a:solidFill>
            </a:endParaRPr>
          </a:p>
          <a:p>
            <a:pPr indent="-40576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i="1" lang="en" sz="3600">
                <a:solidFill>
                  <a:schemeClr val="dk1"/>
                </a:solidFill>
              </a:rPr>
              <a:t>InMail messages</a:t>
            </a:r>
            <a:endParaRPr i="1" sz="3600">
              <a:solidFill>
                <a:schemeClr val="dk1"/>
              </a:solidFill>
            </a:endParaRPr>
          </a:p>
          <a:p>
            <a:pPr indent="-4057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i="1" lang="en" sz="3600">
                <a:solidFill>
                  <a:schemeClr val="dk1"/>
                </a:solidFill>
              </a:rPr>
              <a:t>Advanced search filter</a:t>
            </a:r>
            <a:endParaRPr i="1" sz="3600">
              <a:solidFill>
                <a:schemeClr val="dk1"/>
              </a:solidFill>
            </a:endParaRPr>
          </a:p>
          <a:p>
            <a:pPr indent="-4057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i="1" lang="en" sz="3600">
                <a:solidFill>
                  <a:schemeClr val="dk1"/>
                </a:solidFill>
              </a:rPr>
              <a:t>Profile views</a:t>
            </a:r>
            <a:endParaRPr i="1" sz="3600">
              <a:solidFill>
                <a:schemeClr val="dk1"/>
              </a:solidFill>
            </a:endParaRPr>
          </a:p>
          <a:p>
            <a:pPr indent="-4057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i="1" lang="en" sz="3600">
                <a:solidFill>
                  <a:schemeClr val="dk1"/>
                </a:solidFill>
              </a:rPr>
              <a:t>Sales navigator</a:t>
            </a:r>
            <a:endParaRPr i="1"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g30f7018ae7d_0_1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7225" y="150375"/>
            <a:ext cx="6633600" cy="484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g30f7018ae7d_0_1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/>
          <p:nvPr/>
        </p:nvSpPr>
        <p:spPr>
          <a:xfrm>
            <a:off x="461248" y="141017"/>
            <a:ext cx="8394300" cy="8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609"/>
              </a:lnSpc>
              <a:spcBef>
                <a:spcPts val="0"/>
              </a:spcBef>
              <a:spcAft>
                <a:spcPts val="0"/>
              </a:spcAft>
              <a:buClr>
                <a:srgbClr val="FFB393"/>
              </a:buClr>
              <a:buSzPts val="4100"/>
              <a:buFont typeface="Brygada 1918"/>
              <a:buNone/>
            </a:pPr>
            <a:r>
              <a:rPr b="1" i="0" lang="en" sz="4100" u="none" cap="none" strike="noStrike">
                <a:solidFill>
                  <a:schemeClr val="dk1"/>
                </a:solidFill>
                <a:latin typeface="Brygada 1918"/>
                <a:ea typeface="Brygada 1918"/>
                <a:cs typeface="Brygada 1918"/>
                <a:sym typeface="Brygada 1918"/>
              </a:rPr>
              <a:t>Conclusion: LinkedIn for Success</a:t>
            </a:r>
            <a:endParaRPr b="0" i="0" sz="4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4"/>
          <p:cNvSpPr/>
          <p:nvPr/>
        </p:nvSpPr>
        <p:spPr>
          <a:xfrm>
            <a:off x="537448" y="1086687"/>
            <a:ext cx="28428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390"/>
              </a:lnSpc>
              <a:spcBef>
                <a:spcPts val="0"/>
              </a:spcBef>
              <a:spcAft>
                <a:spcPts val="0"/>
              </a:spcAft>
              <a:buClr>
                <a:srgbClr val="F4CAB8"/>
              </a:buClr>
              <a:buSzPts val="2050"/>
              <a:buFont typeface="Brygada 1918"/>
              <a:buNone/>
            </a:pPr>
            <a:r>
              <a:rPr b="1" i="0" lang="en" sz="3550" u="none" cap="none" strike="noStrike">
                <a:solidFill>
                  <a:schemeClr val="dk1"/>
                </a:solidFill>
                <a:latin typeface="Brygada 1918"/>
                <a:ea typeface="Brygada 1918"/>
                <a:cs typeface="Brygada 1918"/>
                <a:sym typeface="Brygada 1918"/>
              </a:rPr>
              <a:t>Networking</a:t>
            </a:r>
            <a:endParaRPr b="0" i="0" sz="35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4"/>
          <p:cNvSpPr/>
          <p:nvPr/>
        </p:nvSpPr>
        <p:spPr>
          <a:xfrm>
            <a:off x="766048" y="1613614"/>
            <a:ext cx="8394300" cy="2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064"/>
              </a:lnSpc>
              <a:spcBef>
                <a:spcPts val="0"/>
              </a:spcBef>
              <a:spcAft>
                <a:spcPts val="0"/>
              </a:spcAft>
              <a:buClr>
                <a:srgbClr val="F4CAB8"/>
              </a:buClr>
              <a:buSzPts val="1550"/>
              <a:buFont typeface="Montserrat Medium"/>
              <a:buNone/>
            </a:pPr>
            <a:r>
              <a:rPr b="0" i="0" lang="en" sz="305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Buil</a:t>
            </a:r>
            <a:r>
              <a:rPr lang="en" sz="305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</a:t>
            </a:r>
            <a:r>
              <a:rPr b="0" i="0" lang="en" sz="305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connections.</a:t>
            </a:r>
            <a:endParaRPr b="0" i="0" sz="3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4"/>
          <p:cNvSpPr/>
          <p:nvPr/>
        </p:nvSpPr>
        <p:spPr>
          <a:xfrm>
            <a:off x="537448" y="2450978"/>
            <a:ext cx="28428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390"/>
              </a:lnSpc>
              <a:spcBef>
                <a:spcPts val="0"/>
              </a:spcBef>
              <a:spcAft>
                <a:spcPts val="0"/>
              </a:spcAft>
              <a:buClr>
                <a:srgbClr val="F4CAB8"/>
              </a:buClr>
              <a:buSzPts val="2050"/>
              <a:buFont typeface="Brygada 1918"/>
              <a:buNone/>
            </a:pPr>
            <a:r>
              <a:rPr b="1" i="0" lang="en" sz="3450" u="none" cap="none" strike="noStrike">
                <a:solidFill>
                  <a:schemeClr val="dk1"/>
                </a:solidFill>
                <a:latin typeface="Brygada 1918"/>
                <a:ea typeface="Brygada 1918"/>
                <a:cs typeface="Brygada 1918"/>
                <a:sym typeface="Brygada 1918"/>
              </a:rPr>
              <a:t>Job Search</a:t>
            </a:r>
            <a:endParaRPr b="0" i="0" sz="34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4"/>
          <p:cNvSpPr/>
          <p:nvPr/>
        </p:nvSpPr>
        <p:spPr>
          <a:xfrm>
            <a:off x="766048" y="2977905"/>
            <a:ext cx="8394300" cy="2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064"/>
              </a:lnSpc>
              <a:spcBef>
                <a:spcPts val="0"/>
              </a:spcBef>
              <a:spcAft>
                <a:spcPts val="0"/>
              </a:spcAft>
              <a:buClr>
                <a:srgbClr val="F4CAB8"/>
              </a:buClr>
              <a:buSzPts val="1550"/>
              <a:buFont typeface="Montserrat Medium"/>
              <a:buNone/>
            </a:pPr>
            <a:r>
              <a:rPr b="0" i="0" lang="en" sz="295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Find opportunities.</a:t>
            </a:r>
            <a:endParaRPr b="0" i="0" sz="29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4"/>
          <p:cNvSpPr/>
          <p:nvPr/>
        </p:nvSpPr>
        <p:spPr>
          <a:xfrm>
            <a:off x="537452" y="3656000"/>
            <a:ext cx="50367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390"/>
              </a:lnSpc>
              <a:spcBef>
                <a:spcPts val="0"/>
              </a:spcBef>
              <a:spcAft>
                <a:spcPts val="0"/>
              </a:spcAft>
              <a:buClr>
                <a:srgbClr val="F4CAB8"/>
              </a:buClr>
              <a:buSzPts val="2050"/>
              <a:buFont typeface="Brygada 1918"/>
              <a:buNone/>
            </a:pPr>
            <a:r>
              <a:rPr b="1" i="0" lang="en" sz="3250" u="none" cap="none" strike="noStrike">
                <a:solidFill>
                  <a:schemeClr val="dk1"/>
                </a:solidFill>
                <a:latin typeface="Brygada 1918"/>
                <a:ea typeface="Brygada 1918"/>
                <a:cs typeface="Brygada 1918"/>
                <a:sym typeface="Brygada 1918"/>
              </a:rPr>
              <a:t>Career Growth</a:t>
            </a:r>
            <a:endParaRPr b="0" i="0" sz="32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4"/>
          <p:cNvSpPr/>
          <p:nvPr/>
        </p:nvSpPr>
        <p:spPr>
          <a:xfrm>
            <a:off x="689848" y="4189797"/>
            <a:ext cx="8394300" cy="2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064"/>
              </a:lnSpc>
              <a:spcBef>
                <a:spcPts val="0"/>
              </a:spcBef>
              <a:spcAft>
                <a:spcPts val="0"/>
              </a:spcAft>
              <a:buClr>
                <a:srgbClr val="F4CAB8"/>
              </a:buClr>
              <a:buSzPts val="1550"/>
              <a:buFont typeface="Montserrat Medium"/>
              <a:buNone/>
            </a:pPr>
            <a:r>
              <a:rPr b="0" i="0" lang="en" sz="275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Advance your career</a:t>
            </a:r>
            <a:r>
              <a:rPr lang="en" sz="275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</a:t>
            </a:r>
            <a:endParaRPr b="0" i="0" sz="27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4"/>
          <p:cNvSpPr txBox="1"/>
          <p:nvPr/>
        </p:nvSpPr>
        <p:spPr>
          <a:xfrm>
            <a:off x="11744400" y="5494150"/>
            <a:ext cx="583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70" name="Google Shape;270;p24"/>
          <p:cNvSpPr txBox="1"/>
          <p:nvPr/>
        </p:nvSpPr>
        <p:spPr>
          <a:xfrm>
            <a:off x="-597925" y="-388825"/>
            <a:ext cx="673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71" name="Google Shape;271;p24"/>
          <p:cNvSpPr txBox="1"/>
          <p:nvPr/>
        </p:nvSpPr>
        <p:spPr>
          <a:xfrm>
            <a:off x="5853675" y="1133775"/>
            <a:ext cx="331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latin typeface="Pacifico"/>
                <a:ea typeface="Pacifico"/>
                <a:cs typeface="Pacifico"/>
                <a:sym typeface="Pacifico"/>
              </a:rPr>
              <a:t>Thank you for listening.</a:t>
            </a:r>
            <a:endParaRPr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/>
          <p:nvPr>
            <p:ph type="title"/>
          </p:nvPr>
        </p:nvSpPr>
        <p:spPr>
          <a:xfrm>
            <a:off x="3588960" y="328875"/>
            <a:ext cx="5831900" cy="572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520"/>
              <a:t>Importance of LinkedIn:</a:t>
            </a:r>
            <a:endParaRPr b="1" sz="3520"/>
          </a:p>
        </p:txBody>
      </p:sp>
      <p:sp>
        <p:nvSpPr>
          <p:cNvPr id="75" name="Google Shape;75;p4"/>
          <p:cNvSpPr txBox="1"/>
          <p:nvPr>
            <p:ph idx="1" type="body"/>
          </p:nvPr>
        </p:nvSpPr>
        <p:spPr>
          <a:xfrm>
            <a:off x="3524891" y="1121783"/>
            <a:ext cx="5307116" cy="34163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AutoNum type="arabicPeriod"/>
            </a:pPr>
            <a:r>
              <a:rPr i="1" lang="en" sz="3600">
                <a:solidFill>
                  <a:schemeClr val="dk1"/>
                </a:solidFill>
              </a:rPr>
              <a:t>Made finding employees easier.</a:t>
            </a:r>
            <a:endParaRPr i="1" sz="3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b="1" i="0" lang="en" sz="3600">
                <a:solidFill>
                  <a:schemeClr val="dk1"/>
                </a:solidFill>
              </a:rPr>
              <a:t>What was the process like before;</a:t>
            </a:r>
            <a:endParaRPr i="1" sz="3600">
              <a:solidFill>
                <a:schemeClr val="dk1"/>
              </a:solidFill>
            </a:endParaRPr>
          </a:p>
        </p:txBody>
      </p:sp>
      <p:pic>
        <p:nvPicPr>
          <p:cNvPr id="76" name="Google Shape;76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2766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"/>
          <p:cNvSpPr txBox="1"/>
          <p:nvPr>
            <p:ph type="title"/>
          </p:nvPr>
        </p:nvSpPr>
        <p:spPr>
          <a:xfrm>
            <a:off x="3850224" y="414384"/>
            <a:ext cx="5419363" cy="572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520"/>
              <a:t>Importance of LinkedIn.</a:t>
            </a:r>
            <a:endParaRPr b="1" sz="3520"/>
          </a:p>
        </p:txBody>
      </p:sp>
      <p:sp>
        <p:nvSpPr>
          <p:cNvPr id="82" name="Google Shape;82;p5"/>
          <p:cNvSpPr txBox="1"/>
          <p:nvPr>
            <p:ph idx="1" type="body"/>
          </p:nvPr>
        </p:nvSpPr>
        <p:spPr>
          <a:xfrm>
            <a:off x="4010126" y="1060625"/>
            <a:ext cx="5314742" cy="34161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AutoNum type="arabicPeriod"/>
            </a:pPr>
            <a:r>
              <a:rPr i="1" lang="en" sz="3600">
                <a:solidFill>
                  <a:schemeClr val="dk1"/>
                </a:solidFill>
              </a:rPr>
              <a:t>Made finding employees easier.</a:t>
            </a:r>
            <a:endParaRPr i="1" sz="3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b="1" i="0" lang="en" sz="3600">
                <a:solidFill>
                  <a:schemeClr val="dk1"/>
                </a:solidFill>
              </a:rPr>
              <a:t>What is the process like now, with the implementation of LinkedIn in firms.</a:t>
            </a:r>
            <a:endParaRPr i="1" sz="3600">
              <a:solidFill>
                <a:schemeClr val="dk1"/>
              </a:solidFill>
            </a:endParaRPr>
          </a:p>
        </p:txBody>
      </p:sp>
      <p:pic>
        <p:nvPicPr>
          <p:cNvPr id="83" name="Google Shape;83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4316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/>
              <a:t>How to post a job opening on LinkedIn.</a:t>
            </a:r>
            <a:endParaRPr/>
          </a:p>
        </p:txBody>
      </p:sp>
      <p:pic>
        <p:nvPicPr>
          <p:cNvPr id="89" name="Google Shape;89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3584251" cy="33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0175" y="1017725"/>
            <a:ext cx="3639500" cy="355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"/>
          <p:cNvSpPr txBox="1"/>
          <p:nvPr>
            <p:ph type="title"/>
          </p:nvPr>
        </p:nvSpPr>
        <p:spPr>
          <a:xfrm>
            <a:off x="152400" y="100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Job opening posted to LinkedIn from Uganda Unplugged.</a:t>
            </a:r>
            <a:endParaRPr b="1"/>
          </a:p>
        </p:txBody>
      </p:sp>
      <p:pic>
        <p:nvPicPr>
          <p:cNvPr id="96" name="Google Shape;9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8437" y="1017725"/>
            <a:ext cx="6247125" cy="3986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520"/>
              <a:t>Importance of LinkedIn:</a:t>
            </a:r>
            <a:endParaRPr b="1" sz="3520"/>
          </a:p>
        </p:txBody>
      </p:sp>
      <p:sp>
        <p:nvSpPr>
          <p:cNvPr id="102" name="Google Shape;102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i="1" lang="en" sz="3600">
                <a:solidFill>
                  <a:schemeClr val="dk1"/>
                </a:solidFill>
              </a:rPr>
              <a:t>2. Job seekers get information on available jobs in their related industry, and employers can vet potential employees. </a:t>
            </a:r>
            <a:endParaRPr i="1"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"/>
          <p:cNvSpPr txBox="1"/>
          <p:nvPr>
            <p:ph type="title"/>
          </p:nvPr>
        </p:nvSpPr>
        <p:spPr>
          <a:xfrm>
            <a:off x="190200" y="1919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620"/>
              <a:t>What a profile is made up of;</a:t>
            </a:r>
            <a:endParaRPr b="1" sz="3620"/>
          </a:p>
        </p:txBody>
      </p:sp>
      <p:pic>
        <p:nvPicPr>
          <p:cNvPr id="108" name="Google Shape;108;p10"/>
          <p:cNvPicPr preferRelativeResize="0"/>
          <p:nvPr/>
        </p:nvPicPr>
        <p:blipFill rotWithShape="1">
          <a:blip r:embed="rId3">
            <a:alphaModFix/>
          </a:blip>
          <a:srcRect b="57326" l="0" r="0" t="0"/>
          <a:stretch/>
        </p:blipFill>
        <p:spPr>
          <a:xfrm>
            <a:off x="525625" y="957500"/>
            <a:ext cx="7968376" cy="385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