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1"/>
  </p:notesMasterIdLst>
  <p:handoutMasterIdLst>
    <p:handoutMasterId r:id="rId22"/>
  </p:handoutMasterIdLst>
  <p:sldIdLst>
    <p:sldId id="256" r:id="rId2"/>
    <p:sldId id="259" r:id="rId3"/>
    <p:sldId id="263" r:id="rId4"/>
    <p:sldId id="264" r:id="rId5"/>
    <p:sldId id="272" r:id="rId6"/>
    <p:sldId id="273" r:id="rId7"/>
    <p:sldId id="274" r:id="rId8"/>
    <p:sldId id="275" r:id="rId9"/>
    <p:sldId id="276" r:id="rId10"/>
    <p:sldId id="269" r:id="rId11"/>
    <p:sldId id="277" r:id="rId12"/>
    <p:sldId id="268" r:id="rId13"/>
    <p:sldId id="278" r:id="rId14"/>
    <p:sldId id="267" r:id="rId15"/>
    <p:sldId id="265" r:id="rId16"/>
    <p:sldId id="266" r:id="rId17"/>
    <p:sldId id="270" r:id="rId18"/>
    <p:sldId id="271"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240"/>
      </p:cViewPr>
      <p:guideLst/>
    </p:cSldViewPr>
  </p:slideViewPr>
  <p:notesTextViewPr>
    <p:cViewPr>
      <p:scale>
        <a:sx n="1" d="1"/>
        <a:sy n="1" d="1"/>
      </p:scale>
      <p:origin x="0" y="0"/>
    </p:cViewPr>
  </p:notesTextViewPr>
  <p:notesViewPr>
    <p:cSldViewPr snapToGrid="0">
      <p:cViewPr varScale="1">
        <p:scale>
          <a:sx n="34" d="100"/>
          <a:sy n="34" d="100"/>
        </p:scale>
        <p:origin x="229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C02920-841E-F629-2C52-8C7B22FB2C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a:extLst>
              <a:ext uri="{FF2B5EF4-FFF2-40B4-BE49-F238E27FC236}">
                <a16:creationId xmlns:a16="http://schemas.microsoft.com/office/drawing/2014/main" id="{C375D8A5-F0D3-69B2-D2A2-0E4D27C432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05D912-B20F-4A36-B1B7-7E7C6F107A98}" type="datetimeFigureOut">
              <a:rPr lang="en-UG" smtClean="0"/>
              <a:t>15/10/2024</a:t>
            </a:fld>
            <a:endParaRPr lang="en-UG"/>
          </a:p>
        </p:txBody>
      </p:sp>
      <p:sp>
        <p:nvSpPr>
          <p:cNvPr id="4" name="Footer Placeholder 3">
            <a:extLst>
              <a:ext uri="{FF2B5EF4-FFF2-40B4-BE49-F238E27FC236}">
                <a16:creationId xmlns:a16="http://schemas.microsoft.com/office/drawing/2014/main" id="{6114389C-7293-3B57-D900-A57849D9ED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5" name="Slide Number Placeholder 4">
            <a:extLst>
              <a:ext uri="{FF2B5EF4-FFF2-40B4-BE49-F238E27FC236}">
                <a16:creationId xmlns:a16="http://schemas.microsoft.com/office/drawing/2014/main" id="{C77D986B-7C37-90CA-FD28-FA8ADBB57B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8E2E19-D54B-468A-8A0B-25CD1EE2CF36}" type="slidenum">
              <a:rPr lang="en-UG" smtClean="0"/>
              <a:t>‹#›</a:t>
            </a:fld>
            <a:endParaRPr lang="en-UG"/>
          </a:p>
        </p:txBody>
      </p:sp>
    </p:spTree>
    <p:extLst>
      <p:ext uri="{BB962C8B-B14F-4D97-AF65-F5344CB8AC3E}">
        <p14:creationId xmlns:p14="http://schemas.microsoft.com/office/powerpoint/2010/main" val="3063525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0D172-F79E-4E6B-9F5A-76C9D8029883}" type="datetimeFigureOut">
              <a:rPr lang="en-UG" smtClean="0"/>
              <a:t>15/10/2024</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30129-5889-4433-90D9-C3C2540A94BC}" type="slidenum">
              <a:rPr lang="en-UG" smtClean="0"/>
              <a:t>‹#›</a:t>
            </a:fld>
            <a:endParaRPr lang="en-UG"/>
          </a:p>
        </p:txBody>
      </p:sp>
    </p:spTree>
    <p:extLst>
      <p:ext uri="{BB962C8B-B14F-4D97-AF65-F5344CB8AC3E}">
        <p14:creationId xmlns:p14="http://schemas.microsoft.com/office/powerpoint/2010/main" val="345183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18E7-7D19-1C63-693A-63FABA7C4FAB}"/>
              </a:ext>
            </a:extLst>
          </p:cNvPr>
          <p:cNvSpPr>
            <a:spLocks noGrp="1"/>
          </p:cNvSpPr>
          <p:nvPr>
            <p:ph type="ctrTitle"/>
          </p:nvPr>
        </p:nvSpPr>
        <p:spPr>
          <a:xfrm>
            <a:off x="1524000" y="1122363"/>
            <a:ext cx="9144000" cy="2387600"/>
          </a:xfrm>
        </p:spPr>
        <p:txBody>
          <a:bodyPr anchor="b"/>
          <a:lstStyle>
            <a:lvl1pPr algn="ctr">
              <a:defRPr sz="6000">
                <a:latin typeface="Algerian" panose="04020705040A02060702" pitchFamily="82" charset="0"/>
              </a:defRPr>
            </a:lvl1pPr>
          </a:lstStyle>
          <a:p>
            <a:r>
              <a:rPr lang="en-US" dirty="0"/>
              <a:t>Click to edit Master title style</a:t>
            </a:r>
          </a:p>
        </p:txBody>
      </p:sp>
      <p:sp>
        <p:nvSpPr>
          <p:cNvPr id="3" name="Subtitle 2">
            <a:extLst>
              <a:ext uri="{FF2B5EF4-FFF2-40B4-BE49-F238E27FC236}">
                <a16:creationId xmlns:a16="http://schemas.microsoft.com/office/drawing/2014/main" id="{51A6E067-E660-90A0-F136-4870B7EEC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DEB7B-ED9B-9C21-2D7B-25095D0A054B}"/>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3F4BE751-72D0-E3ED-02B4-086D1CB2926B}"/>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BABE7399-075F-AA83-C49C-5566930275D1}"/>
              </a:ext>
            </a:extLst>
          </p:cNvPr>
          <p:cNvSpPr>
            <a:spLocks noGrp="1"/>
          </p:cNvSpPr>
          <p:nvPr>
            <p:ph type="sldNum" sz="quarter" idx="12"/>
          </p:nvPr>
        </p:nvSpPr>
        <p:spPr/>
        <p:txBody>
          <a:bodyPr/>
          <a:lstStyle/>
          <a:p>
            <a:r>
              <a:rPr lang="en-US"/>
              <a:t>MADRINE</a:t>
            </a:r>
            <a:fld id="{9CA0F519-F5BD-4DB3-BC49-99D46C25BB15}" type="slidenum">
              <a:rPr lang="en-UG" smtClean="0"/>
              <a:pPr/>
              <a:t>‹#›</a:t>
            </a:fld>
            <a:endParaRPr lang="en-UG" dirty="0"/>
          </a:p>
        </p:txBody>
      </p:sp>
    </p:spTree>
    <p:extLst>
      <p:ext uri="{BB962C8B-B14F-4D97-AF65-F5344CB8AC3E}">
        <p14:creationId xmlns:p14="http://schemas.microsoft.com/office/powerpoint/2010/main" val="1377042896"/>
      </p:ext>
    </p:extLst>
  </p:cSld>
  <p:clrMapOvr>
    <a:masterClrMapping/>
  </p:clrMapOvr>
  <p:transition spd="slow" advTm="60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6713-894A-6F78-5AF3-B02EB3CD19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6B30F-9F48-DB9A-5C0C-E3BFAB9FD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6C80D-7313-B525-B7DC-2D07EB2F3745}"/>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0644C62A-9EEE-8700-CD85-BD60DFC444A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31614B9-57A1-6550-4691-56DB19EC5298}"/>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3979834848"/>
      </p:ext>
    </p:extLst>
  </p:cSld>
  <p:clrMapOvr>
    <a:masterClrMapping/>
  </p:clrMapOvr>
  <p:transition spd="slow" advTm="60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36F73-B221-AC7B-CEC3-EAF0B91F90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667D52-46DF-E21B-B597-1B461DD95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758F5-434B-2436-DCBD-7EB196B60431}"/>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F9E9320D-D634-98D5-3508-6C938414983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EDD18B0E-B3B5-64C4-DE71-7A08AA6D0DBB}"/>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1408865351"/>
      </p:ext>
    </p:extLst>
  </p:cSld>
  <p:clrMapOvr>
    <a:masterClrMapping/>
  </p:clrMapOvr>
  <p:transition spd="slow" advTm="60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97F4-F86E-C412-F1A7-30E8E38116F5}"/>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42435281-949B-A30F-46E1-F963A9C5952E}"/>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4" name="Footer Placeholder 3">
            <a:extLst>
              <a:ext uri="{FF2B5EF4-FFF2-40B4-BE49-F238E27FC236}">
                <a16:creationId xmlns:a16="http://schemas.microsoft.com/office/drawing/2014/main" id="{05671ABA-8CF5-9A32-3416-383368DCEFA0}"/>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47998BCB-8E2E-8C0C-3F1C-52D4B4215921}"/>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907376092"/>
      </p:ext>
    </p:extLst>
  </p:cSld>
  <p:clrMapOvr>
    <a:masterClrMapping/>
  </p:clrMapOvr>
  <p:transition spd="slow" advTm="60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FEB9-3F02-AD77-7180-612E57978A0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341DF82-72F0-0B15-6B04-44A0069747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0E49E-6C0D-0F1B-81FB-4F47DBEB1EA9}"/>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CF55874E-CDFD-FB75-CF3A-94AE4D36963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7F54ABC-3284-1650-27F9-AFEA8F5C2658}"/>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2856367554"/>
      </p:ext>
    </p:extLst>
  </p:cSld>
  <p:clrMapOvr>
    <a:masterClrMapping/>
  </p:clrMapOvr>
  <p:transition spd="slow" advTm="60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E98D-587C-DDB9-88C2-8702E3975A97}"/>
              </a:ext>
            </a:extLst>
          </p:cNvPr>
          <p:cNvSpPr>
            <a:spLocks noGrp="1"/>
          </p:cNvSpPr>
          <p:nvPr>
            <p:ph type="title"/>
          </p:nvPr>
        </p:nvSpPr>
        <p:spPr>
          <a:xfrm>
            <a:off x="831850" y="1709738"/>
            <a:ext cx="10515600" cy="2852737"/>
          </a:xfrm>
        </p:spPr>
        <p:txBody>
          <a:bodyPr anchor="b"/>
          <a:lstStyle>
            <a:lvl1pPr>
              <a:defRPr sz="6000">
                <a:latin typeface="Elephant" panose="02020904090505020303"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645FB67-FC65-9A06-3A8B-B970A34A0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FCD45-6E65-6864-635E-A7020344BE25}"/>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2A8087C4-2A0F-33B7-CF5A-6EEF1CBECA2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8F644EF6-C0EF-B41F-D2C2-68A37A90A7CB}"/>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2229249170"/>
      </p:ext>
    </p:extLst>
  </p:cSld>
  <p:clrMapOvr>
    <a:masterClrMapping/>
  </p:clrMapOvr>
  <p:transition spd="slow" advTm="60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DCA9-B2A8-7083-08F3-991D28B96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ADFEB-B9CD-B2FF-4BD9-2361ACED8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3D75D-82EF-FC16-57DA-D41A5FF7C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276716-4C7C-ACBA-7B7D-42A34F07F60C}"/>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6" name="Footer Placeholder 5">
            <a:extLst>
              <a:ext uri="{FF2B5EF4-FFF2-40B4-BE49-F238E27FC236}">
                <a16:creationId xmlns:a16="http://schemas.microsoft.com/office/drawing/2014/main" id="{5C36DE00-7FB7-EDDC-693D-7C4B3A067F5A}"/>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8260024F-C0B1-2706-2588-72DD0E36C1F0}"/>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557399038"/>
      </p:ext>
    </p:extLst>
  </p:cSld>
  <p:clrMapOvr>
    <a:masterClrMapping/>
  </p:clrMapOvr>
  <p:transition spd="slow" advTm="60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BEA2-F64A-E663-4EDB-8DD1725C5E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6A686-3E00-606A-C519-77E390911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A7085-3205-6FD8-5724-6C8B475FA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F04BE-F590-89F6-3516-6BCFA9A51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230E1-8E59-6588-9CC3-1CD6DC4F50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779406-06EF-7540-EBEF-C5B3233ED301}"/>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8" name="Footer Placeholder 7">
            <a:extLst>
              <a:ext uri="{FF2B5EF4-FFF2-40B4-BE49-F238E27FC236}">
                <a16:creationId xmlns:a16="http://schemas.microsoft.com/office/drawing/2014/main" id="{42B480B7-653D-AE8B-0ABB-D1FB00DC28C0}"/>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ACEE49CC-119E-7097-DCD1-5FBE8DF90D1B}"/>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1960617143"/>
      </p:ext>
    </p:extLst>
  </p:cSld>
  <p:clrMapOvr>
    <a:masterClrMapping/>
  </p:clrMapOvr>
  <p:transition spd="slow" advTm="60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F350-0931-2622-C41E-3BBE726E1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1B515-8A8E-8922-BEC2-DA89FDCD612E}"/>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4" name="Footer Placeholder 3">
            <a:extLst>
              <a:ext uri="{FF2B5EF4-FFF2-40B4-BE49-F238E27FC236}">
                <a16:creationId xmlns:a16="http://schemas.microsoft.com/office/drawing/2014/main" id="{0B56B4A5-5D06-6DAE-2B78-FED6CA67B1F6}"/>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EC1EB98A-62C5-AC20-1285-20FC98D1B4C5}"/>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2863347895"/>
      </p:ext>
    </p:extLst>
  </p:cSld>
  <p:clrMapOvr>
    <a:masterClrMapping/>
  </p:clrMapOvr>
  <p:transition spd="slow" advTm="60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442F1-4D15-3FF1-89A2-BEAD937DC8E3}"/>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3" name="Footer Placeholder 2">
            <a:extLst>
              <a:ext uri="{FF2B5EF4-FFF2-40B4-BE49-F238E27FC236}">
                <a16:creationId xmlns:a16="http://schemas.microsoft.com/office/drawing/2014/main" id="{60640E8C-EB12-A144-141B-02C350D87D3B}"/>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7EED205E-51E6-112C-ED95-14EE4EC7A2CD}"/>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2372748398"/>
      </p:ext>
    </p:extLst>
  </p:cSld>
  <p:clrMapOvr>
    <a:masterClrMapping/>
  </p:clrMapOvr>
  <p:transition spd="slow" advTm="60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92AB-C15F-418B-38D5-4911F590F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50E5-7C2D-5500-A3BB-5032C749E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7A780-D9E1-C708-8E19-DB6E2F216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E99F0-866B-715E-9F64-80BEAC285025}"/>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6" name="Footer Placeholder 5">
            <a:extLst>
              <a:ext uri="{FF2B5EF4-FFF2-40B4-BE49-F238E27FC236}">
                <a16:creationId xmlns:a16="http://schemas.microsoft.com/office/drawing/2014/main" id="{D8D03B31-784B-F3CC-EBF3-422D28A9E1A3}"/>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1049E0B0-5CF4-5951-D936-F19AB9DF1664}"/>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3124701910"/>
      </p:ext>
    </p:extLst>
  </p:cSld>
  <p:clrMapOvr>
    <a:masterClrMapping/>
  </p:clrMapOvr>
  <p:transition spd="slow" advTm="60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F050-C12E-BD4F-A464-D262B4F7A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95996-FFDB-049A-903A-289566760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78B48-EF58-08E8-69C8-606E2B1FF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D6BD5-5648-E173-1748-9CCEF5BA2165}"/>
              </a:ext>
            </a:extLst>
          </p:cNvPr>
          <p:cNvSpPr>
            <a:spLocks noGrp="1"/>
          </p:cNvSpPr>
          <p:nvPr>
            <p:ph type="dt" sz="half" idx="10"/>
          </p:nvPr>
        </p:nvSpPr>
        <p:spPr/>
        <p:txBody>
          <a:bodyPr/>
          <a:lstStyle/>
          <a:p>
            <a:fld id="{CEA5CD03-5AB7-4B85-8359-E46469C1A51B}" type="datetimeFigureOut">
              <a:rPr lang="en-UG" smtClean="0"/>
              <a:t>15/10/2024</a:t>
            </a:fld>
            <a:endParaRPr lang="en-UG"/>
          </a:p>
        </p:txBody>
      </p:sp>
      <p:sp>
        <p:nvSpPr>
          <p:cNvPr id="6" name="Footer Placeholder 5">
            <a:extLst>
              <a:ext uri="{FF2B5EF4-FFF2-40B4-BE49-F238E27FC236}">
                <a16:creationId xmlns:a16="http://schemas.microsoft.com/office/drawing/2014/main" id="{50E4B012-3499-FA74-362D-2D69DDC78A6D}"/>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9B7164BA-4239-53E8-4326-A92AFFEEC148}"/>
              </a:ext>
            </a:extLst>
          </p:cNvPr>
          <p:cNvSpPr>
            <a:spLocks noGrp="1"/>
          </p:cNvSpPr>
          <p:nvPr>
            <p:ph type="sldNum" sz="quarter" idx="12"/>
          </p:nvPr>
        </p:nvSpPr>
        <p:spPr/>
        <p:txBody>
          <a:bodyPr/>
          <a:lstStyle/>
          <a:p>
            <a:fld id="{9CA0F519-F5BD-4DB3-BC49-99D46C25BB15}" type="slidenum">
              <a:rPr lang="en-UG" smtClean="0"/>
              <a:t>‹#›</a:t>
            </a:fld>
            <a:endParaRPr lang="en-UG"/>
          </a:p>
        </p:txBody>
      </p:sp>
    </p:spTree>
    <p:extLst>
      <p:ext uri="{BB962C8B-B14F-4D97-AF65-F5344CB8AC3E}">
        <p14:creationId xmlns:p14="http://schemas.microsoft.com/office/powerpoint/2010/main" val="2229764480"/>
      </p:ext>
    </p:extLst>
  </p:cSld>
  <p:clrMapOvr>
    <a:masterClrMapping/>
  </p:clrMapOvr>
  <p:transition spd="slow" advTm="60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D9DE0-7C7D-7C59-F8ED-C38A38396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108EFF3-E247-B62E-AA0D-B585BF104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B15661-7655-9415-965E-43A573A3B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5CD03-5AB7-4B85-8359-E46469C1A51B}" type="datetimeFigureOut">
              <a:rPr lang="en-UG" smtClean="0"/>
              <a:t>15/10/2024</a:t>
            </a:fld>
            <a:endParaRPr lang="en-UG"/>
          </a:p>
        </p:txBody>
      </p:sp>
      <p:sp>
        <p:nvSpPr>
          <p:cNvPr id="5" name="Footer Placeholder 4">
            <a:extLst>
              <a:ext uri="{FF2B5EF4-FFF2-40B4-BE49-F238E27FC236}">
                <a16:creationId xmlns:a16="http://schemas.microsoft.com/office/drawing/2014/main" id="{ED7A7EC7-EDB2-FE38-A0C9-D8D67EB2A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334F59DD-AE72-93F0-BA40-E16317245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0F519-F5BD-4DB3-BC49-99D46C25BB15}" type="slidenum">
              <a:rPr lang="en-UG" smtClean="0"/>
              <a:t>‹#›</a:t>
            </a:fld>
            <a:endParaRPr lang="en-UG"/>
          </a:p>
        </p:txBody>
      </p:sp>
    </p:spTree>
    <p:extLst>
      <p:ext uri="{BB962C8B-B14F-4D97-AF65-F5344CB8AC3E}">
        <p14:creationId xmlns:p14="http://schemas.microsoft.com/office/powerpoint/2010/main" val="35155027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660" r:id="rId12"/>
  </p:sldLayoutIdLst>
  <p:transition spd="slow" advTm="60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topresume.com/career-advice/digital-footprint-that-attracts-employer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topresume.com/career-advice/how-to-write-academic-c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opresume.com/career-advice/grammar-rules-for-your-resum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7C2D-DCE4-D97C-D223-8E9D7562AE9D}"/>
              </a:ext>
            </a:extLst>
          </p:cNvPr>
          <p:cNvSpPr>
            <a:spLocks noGrp="1"/>
          </p:cNvSpPr>
          <p:nvPr>
            <p:ph type="ctrTitle"/>
          </p:nvPr>
        </p:nvSpPr>
        <p:spPr/>
        <p:txBody>
          <a:bodyPr/>
          <a:lstStyle/>
          <a:p>
            <a:r>
              <a:rPr lang="en-US" dirty="0"/>
              <a:t>WRITTEN COMMUNICATION</a:t>
            </a:r>
            <a:endParaRPr lang="en-UG" dirty="0"/>
          </a:p>
        </p:txBody>
      </p:sp>
      <p:sp>
        <p:nvSpPr>
          <p:cNvPr id="3" name="Subtitle 2">
            <a:extLst>
              <a:ext uri="{FF2B5EF4-FFF2-40B4-BE49-F238E27FC236}">
                <a16:creationId xmlns:a16="http://schemas.microsoft.com/office/drawing/2014/main" id="{A34460FF-FE68-04AA-EF9A-30841D00AF58}"/>
              </a:ext>
            </a:extLst>
          </p:cNvPr>
          <p:cNvSpPr>
            <a:spLocks noGrp="1"/>
          </p:cNvSpPr>
          <p:nvPr>
            <p:ph type="subTitle" idx="1"/>
          </p:nvPr>
        </p:nvSpPr>
        <p:spPr/>
        <p:txBody>
          <a:bodyPr/>
          <a:lstStyle/>
          <a:p>
            <a:r>
              <a:rPr lang="en-US" b="0" i="0" dirty="0">
                <a:solidFill>
                  <a:srgbClr val="202124"/>
                </a:solidFill>
                <a:effectLst/>
                <a:latin typeface="Georgia" panose="02040502050405020303" pitchFamily="18" charset="0"/>
              </a:rPr>
              <a:t> Is the art of transmitting messages, thoughts, and ideas through the written word.</a:t>
            </a:r>
            <a:endParaRPr lang="en-UG" dirty="0"/>
          </a:p>
        </p:txBody>
      </p:sp>
    </p:spTree>
    <p:extLst>
      <p:ext uri="{BB962C8B-B14F-4D97-AF65-F5344CB8AC3E}">
        <p14:creationId xmlns:p14="http://schemas.microsoft.com/office/powerpoint/2010/main" val="3208519511"/>
      </p:ext>
    </p:extLst>
  </p:cSld>
  <p:clrMapOvr>
    <a:masterClrMapping/>
  </p:clrMapOvr>
  <p:transition spd="slow" advTm="60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A4D1AAC-ABA1-7B12-1A44-EDC7B51BE907}"/>
              </a:ext>
            </a:extLst>
          </p:cNvPr>
          <p:cNvSpPr>
            <a:spLocks noGrp="1"/>
          </p:cNvSpPr>
          <p:nvPr>
            <p:ph type="title"/>
          </p:nvPr>
        </p:nvSpPr>
        <p:spPr/>
        <p:txBody>
          <a:bodyPr/>
          <a:lstStyle/>
          <a:p>
            <a:pPr algn="ctr"/>
            <a:r>
              <a:rPr lang="en-US" dirty="0"/>
              <a:t>CONTRACTS</a:t>
            </a:r>
            <a:endParaRPr lang="en-UG" dirty="0"/>
          </a:p>
        </p:txBody>
      </p:sp>
      <p:sp>
        <p:nvSpPr>
          <p:cNvPr id="3" name="Content Placeholder 2">
            <a:extLst>
              <a:ext uri="{FF2B5EF4-FFF2-40B4-BE49-F238E27FC236}">
                <a16:creationId xmlns:a16="http://schemas.microsoft.com/office/drawing/2014/main" id="{7319ACF4-A423-B755-9CEB-DC7CEA27B070}"/>
              </a:ext>
            </a:extLst>
          </p:cNvPr>
          <p:cNvSpPr>
            <a:spLocks noGrp="1"/>
          </p:cNvSpPr>
          <p:nvPr>
            <p:ph idx="1"/>
          </p:nvPr>
        </p:nvSpPr>
        <p:spPr/>
        <p:txBody>
          <a:bodyPr>
            <a:normAutofit/>
          </a:bodyPr>
          <a:lstStyle/>
          <a:p>
            <a:pPr marL="0" indent="0">
              <a:buNone/>
            </a:pPr>
            <a:r>
              <a:rPr lang="en-US" dirty="0"/>
              <a:t> </a:t>
            </a:r>
            <a:endParaRPr lang="en-UG" dirty="0"/>
          </a:p>
        </p:txBody>
      </p:sp>
      <p:sp>
        <p:nvSpPr>
          <p:cNvPr id="4" name="Text Placeholder 3">
            <a:extLst>
              <a:ext uri="{FF2B5EF4-FFF2-40B4-BE49-F238E27FC236}">
                <a16:creationId xmlns:a16="http://schemas.microsoft.com/office/drawing/2014/main" id="{28193B83-95D6-C863-8195-8642D1427B30}"/>
              </a:ext>
            </a:extLst>
          </p:cNvPr>
          <p:cNvSpPr>
            <a:spLocks noGrp="1"/>
          </p:cNvSpPr>
          <p:nvPr>
            <p:ph type="body" sz="half" idx="2"/>
          </p:nvPr>
        </p:nvSpPr>
        <p:spPr>
          <a:xfrm>
            <a:off x="889727" y="2057400"/>
            <a:ext cx="4922146" cy="3811588"/>
          </a:xfrm>
        </p:spPr>
        <p:txBody>
          <a:bodyPr>
            <a:noAutofit/>
          </a:bodyPr>
          <a:lstStyle/>
          <a:p>
            <a:pPr marL="0" indent="0">
              <a:buNone/>
            </a:pPr>
            <a:r>
              <a:rPr lang="en-US" sz="1800" dirty="0"/>
              <a:t>A contract is an agreement between two or more parties creating a mutual commitment that are enforceable by law.</a:t>
            </a:r>
          </a:p>
          <a:p>
            <a:pPr marL="0" indent="0">
              <a:buNone/>
            </a:pPr>
            <a:r>
              <a:rPr lang="en-US" sz="1800" dirty="0"/>
              <a:t>Contracts can be bilateral or unilateral.</a:t>
            </a:r>
          </a:p>
          <a:p>
            <a:r>
              <a:rPr lang="en-US" sz="1800" dirty="0"/>
              <a:t> Bilateral contracts: Provide services or goods that are of value to the other party.</a:t>
            </a:r>
          </a:p>
          <a:p>
            <a:r>
              <a:rPr lang="en-US" sz="1800" dirty="0"/>
              <a:t>Unilateral contracts: Provide services or goods that the other party requested, usually in an open request.</a:t>
            </a:r>
          </a:p>
          <a:p>
            <a:r>
              <a:rPr lang="en-US" sz="1800" dirty="0"/>
              <a:t>Proposals: A proposal is a suggestion on especially a formal or written one put forward for consideration by others.</a:t>
            </a:r>
          </a:p>
          <a:p>
            <a:pPr algn="ctr"/>
            <a:endParaRPr lang="en-UG" sz="1800" dirty="0"/>
          </a:p>
        </p:txBody>
      </p:sp>
      <p:sp>
        <p:nvSpPr>
          <p:cNvPr id="5" name="Text Placeholder 4">
            <a:extLst>
              <a:ext uri="{FF2B5EF4-FFF2-40B4-BE49-F238E27FC236}">
                <a16:creationId xmlns:a16="http://schemas.microsoft.com/office/drawing/2014/main" id="{39DDED54-C64E-BAB0-C6F4-1C2C919346C2}"/>
              </a:ext>
            </a:extLst>
          </p:cNvPr>
          <p:cNvSpPr>
            <a:spLocks noGrp="1"/>
          </p:cNvSpPr>
          <p:nvPr>
            <p:ph type="body" sz="quarter" idx="4294967295"/>
          </p:nvPr>
        </p:nvSpPr>
        <p:spPr>
          <a:xfrm>
            <a:off x="6440557" y="1457739"/>
            <a:ext cx="4081669" cy="768626"/>
          </a:xfrm>
        </p:spPr>
        <p:txBody>
          <a:bodyPr/>
          <a:lstStyle/>
          <a:p>
            <a:pPr marL="0" indent="0" algn="ctr">
              <a:buNone/>
            </a:pPr>
            <a:r>
              <a:rPr lang="en-US" dirty="0"/>
              <a:t>DEMONSTRATION</a:t>
            </a:r>
            <a:endParaRPr lang="en-UG" dirty="0"/>
          </a:p>
        </p:txBody>
      </p:sp>
      <p:pic>
        <p:nvPicPr>
          <p:cNvPr id="16" name="Content Placeholder 15">
            <a:extLst>
              <a:ext uri="{FF2B5EF4-FFF2-40B4-BE49-F238E27FC236}">
                <a16:creationId xmlns:a16="http://schemas.microsoft.com/office/drawing/2014/main" id="{21361596-AC56-A3A9-BBFF-69CE55C722FD}"/>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156105" y="2340769"/>
            <a:ext cx="2805112" cy="3684588"/>
          </a:xfrm>
        </p:spPr>
      </p:pic>
    </p:spTree>
    <p:extLst>
      <p:ext uri="{BB962C8B-B14F-4D97-AF65-F5344CB8AC3E}">
        <p14:creationId xmlns:p14="http://schemas.microsoft.com/office/powerpoint/2010/main" val="1690304150"/>
      </p:ext>
    </p:extLst>
  </p:cSld>
  <p:clrMapOvr>
    <a:masterClrMapping/>
  </p:clrMapOvr>
  <p:transition spd="slow" advTm="60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B3F083-D7C5-8154-35F8-A30E70032401}"/>
              </a:ext>
            </a:extLst>
          </p:cNvPr>
          <p:cNvSpPr>
            <a:spLocks noGrp="1"/>
          </p:cNvSpPr>
          <p:nvPr>
            <p:ph type="title"/>
          </p:nvPr>
        </p:nvSpPr>
        <p:spPr/>
        <p:txBody>
          <a:bodyPr/>
          <a:lstStyle/>
          <a:p>
            <a:r>
              <a:rPr lang="en-US" dirty="0"/>
              <a:t>PROPOSALS</a:t>
            </a:r>
            <a:endParaRPr lang="en-UG" dirty="0"/>
          </a:p>
        </p:txBody>
      </p:sp>
      <p:pic>
        <p:nvPicPr>
          <p:cNvPr id="11" name="Content Placeholder 10">
            <a:extLst>
              <a:ext uri="{FF2B5EF4-FFF2-40B4-BE49-F238E27FC236}">
                <a16:creationId xmlns:a16="http://schemas.microsoft.com/office/drawing/2014/main" id="{55983212-EF7C-218D-AEA3-B523A6D28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9315" y="987425"/>
            <a:ext cx="3759945" cy="4873625"/>
          </a:xfrm>
        </p:spPr>
      </p:pic>
      <p:sp>
        <p:nvSpPr>
          <p:cNvPr id="9" name="Text Placeholder 8">
            <a:extLst>
              <a:ext uri="{FF2B5EF4-FFF2-40B4-BE49-F238E27FC236}">
                <a16:creationId xmlns:a16="http://schemas.microsoft.com/office/drawing/2014/main" id="{FAC54E8E-90DE-5B41-D828-F1068F64C171}"/>
              </a:ext>
            </a:extLst>
          </p:cNvPr>
          <p:cNvSpPr>
            <a:spLocks noGrp="1"/>
          </p:cNvSpPr>
          <p:nvPr>
            <p:ph type="body" sz="half" idx="2"/>
          </p:nvPr>
        </p:nvSpPr>
        <p:spPr>
          <a:xfrm>
            <a:off x="839788" y="2057400"/>
            <a:ext cx="4699621" cy="3811588"/>
          </a:xfrm>
        </p:spPr>
        <p:txBody>
          <a:bodyPr>
            <a:noAutofit/>
          </a:bodyPr>
          <a:lstStyle/>
          <a:p>
            <a:r>
              <a:rPr lang="en-US" sz="2000" dirty="0"/>
              <a:t>A proposal is a suggestion especially a formal or written one put forward for consideration by others.</a:t>
            </a:r>
          </a:p>
          <a:p>
            <a:r>
              <a:rPr lang="en-US" sz="2000" dirty="0"/>
              <a:t>Qualities or proposals.</a:t>
            </a:r>
          </a:p>
          <a:p>
            <a:pPr marL="285750" indent="-285750">
              <a:buFont typeface="Arial" panose="020B0604020202020204" pitchFamily="34" charset="0"/>
              <a:buChar char="•"/>
            </a:pPr>
            <a:r>
              <a:rPr lang="en-US" sz="2000" dirty="0"/>
              <a:t>A well definition of the problem.</a:t>
            </a:r>
          </a:p>
          <a:p>
            <a:pPr marL="285750" indent="-285750">
              <a:buFont typeface="Arial" panose="020B0604020202020204" pitchFamily="34" charset="0"/>
              <a:buChar char="•"/>
            </a:pPr>
            <a:r>
              <a:rPr lang="en-US" sz="2000" dirty="0"/>
              <a:t>A clearly stated proposal to solve the problem.</a:t>
            </a:r>
          </a:p>
          <a:p>
            <a:pPr marL="285750" indent="-285750">
              <a:buFont typeface="Arial" panose="020B0604020202020204" pitchFamily="34" charset="0"/>
              <a:buChar char="•"/>
            </a:pPr>
            <a:r>
              <a:rPr lang="en-US" sz="2000" dirty="0"/>
              <a:t>An evaluation of the benefits of your proposal.</a:t>
            </a:r>
          </a:p>
          <a:p>
            <a:pPr marL="285750" indent="-285750">
              <a:buFont typeface="Arial" panose="020B0604020202020204" pitchFamily="34" charset="0"/>
              <a:buChar char="•"/>
            </a:pPr>
            <a:r>
              <a:rPr lang="en-US" sz="2000" dirty="0"/>
              <a:t>A careful analysis for your audience.</a:t>
            </a:r>
          </a:p>
          <a:p>
            <a:pPr marL="285750" indent="-285750">
              <a:buFont typeface="Arial" panose="020B0604020202020204" pitchFamily="34" charset="0"/>
              <a:buChar char="•"/>
            </a:pPr>
            <a:r>
              <a:rPr lang="en-US" sz="2000" dirty="0"/>
              <a:t>A reasonable, sensible  tone.</a:t>
            </a:r>
            <a:endParaRPr lang="en-UG" sz="2000" dirty="0"/>
          </a:p>
        </p:txBody>
      </p:sp>
    </p:spTree>
    <p:extLst>
      <p:ext uri="{BB962C8B-B14F-4D97-AF65-F5344CB8AC3E}">
        <p14:creationId xmlns:p14="http://schemas.microsoft.com/office/powerpoint/2010/main" val="1192022037"/>
      </p:ext>
    </p:extLst>
  </p:cSld>
  <p:clrMapOvr>
    <a:masterClrMapping/>
  </p:clrMapOvr>
  <p:transition spd="slow" advTm="60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5018F0-D75B-B452-0146-7D0AAB02D16E}"/>
              </a:ext>
            </a:extLst>
          </p:cNvPr>
          <p:cNvSpPr>
            <a:spLocks noGrp="1"/>
          </p:cNvSpPr>
          <p:nvPr>
            <p:ph type="title"/>
          </p:nvPr>
        </p:nvSpPr>
        <p:spPr/>
        <p:txBody>
          <a:bodyPr/>
          <a:lstStyle/>
          <a:p>
            <a:r>
              <a:rPr lang="en-US" dirty="0"/>
              <a:t>TRANSCRIPTS</a:t>
            </a:r>
            <a:endParaRPr lang="en-UG" dirty="0"/>
          </a:p>
        </p:txBody>
      </p:sp>
      <p:sp>
        <p:nvSpPr>
          <p:cNvPr id="3" name="Content Placeholder 2">
            <a:extLst>
              <a:ext uri="{FF2B5EF4-FFF2-40B4-BE49-F238E27FC236}">
                <a16:creationId xmlns:a16="http://schemas.microsoft.com/office/drawing/2014/main" id="{2BD21597-A7B8-1C22-2039-D42ADF42B6D0}"/>
              </a:ext>
            </a:extLst>
          </p:cNvPr>
          <p:cNvSpPr>
            <a:spLocks noGrp="1"/>
          </p:cNvSpPr>
          <p:nvPr>
            <p:ph idx="1"/>
          </p:nvPr>
        </p:nvSpPr>
        <p:spPr/>
        <p:txBody>
          <a:bodyPr/>
          <a:lstStyle/>
          <a:p>
            <a:pPr marL="0" indent="0">
              <a:buNone/>
            </a:pPr>
            <a:endParaRPr lang="en-US" dirty="0"/>
          </a:p>
          <a:p>
            <a:pPr marL="0" indent="0">
              <a:buNone/>
            </a:pPr>
            <a:endParaRPr lang="en-UG" dirty="0"/>
          </a:p>
        </p:txBody>
      </p:sp>
      <p:sp>
        <p:nvSpPr>
          <p:cNvPr id="5" name="Text Placeholder 4">
            <a:extLst>
              <a:ext uri="{FF2B5EF4-FFF2-40B4-BE49-F238E27FC236}">
                <a16:creationId xmlns:a16="http://schemas.microsoft.com/office/drawing/2014/main" id="{A416E26B-CDE2-40F0-3877-A0654D46989D}"/>
              </a:ext>
            </a:extLst>
          </p:cNvPr>
          <p:cNvSpPr>
            <a:spLocks noGrp="1"/>
          </p:cNvSpPr>
          <p:nvPr>
            <p:ph type="body" sz="half" idx="2"/>
          </p:nvPr>
        </p:nvSpPr>
        <p:spPr/>
        <p:txBody>
          <a:bodyPr>
            <a:normAutofit/>
          </a:bodyPr>
          <a:lstStyle/>
          <a:p>
            <a:r>
              <a:rPr lang="en-US" sz="2800" dirty="0"/>
              <a:t>A transcript is an official document a student’s academic performance.</a:t>
            </a:r>
          </a:p>
          <a:p>
            <a:r>
              <a:rPr lang="en-US" sz="2800" dirty="0"/>
              <a:t>Transcripts are essential when transferring credits (for international students) applying for a new degree program or even studying abroad.</a:t>
            </a:r>
            <a:endParaRPr lang="en-UG" sz="2800" dirty="0"/>
          </a:p>
        </p:txBody>
      </p:sp>
      <p:pic>
        <p:nvPicPr>
          <p:cNvPr id="7" name="Picture 6">
            <a:extLst>
              <a:ext uri="{FF2B5EF4-FFF2-40B4-BE49-F238E27FC236}">
                <a16:creationId xmlns:a16="http://schemas.microsoft.com/office/drawing/2014/main" id="{E295640B-C634-E4CF-D7F5-08C0569CF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91" y="996950"/>
            <a:ext cx="4802652" cy="5642389"/>
          </a:xfrm>
          <a:prstGeom prst="rect">
            <a:avLst/>
          </a:prstGeom>
        </p:spPr>
      </p:pic>
    </p:spTree>
    <p:extLst>
      <p:ext uri="{BB962C8B-B14F-4D97-AF65-F5344CB8AC3E}">
        <p14:creationId xmlns:p14="http://schemas.microsoft.com/office/powerpoint/2010/main" val="3020594651"/>
      </p:ext>
    </p:extLst>
  </p:cSld>
  <p:clrMapOvr>
    <a:masterClrMapping/>
  </p:clrMapOvr>
  <p:transition spd="slow" advTm="60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755C-BDE4-F9A7-B06F-457E772A8662}"/>
              </a:ext>
            </a:extLst>
          </p:cNvPr>
          <p:cNvSpPr>
            <a:spLocks noGrp="1"/>
          </p:cNvSpPr>
          <p:nvPr>
            <p:ph type="title"/>
          </p:nvPr>
        </p:nvSpPr>
        <p:spPr/>
        <p:txBody>
          <a:bodyPr/>
          <a:lstStyle/>
          <a:p>
            <a:r>
              <a:rPr lang="en-US" dirty="0"/>
              <a:t>MANUALS</a:t>
            </a:r>
            <a:endParaRPr lang="en-UG" dirty="0"/>
          </a:p>
        </p:txBody>
      </p:sp>
      <p:pic>
        <p:nvPicPr>
          <p:cNvPr id="6" name="Content Placeholder 5">
            <a:extLst>
              <a:ext uri="{FF2B5EF4-FFF2-40B4-BE49-F238E27FC236}">
                <a16:creationId xmlns:a16="http://schemas.microsoft.com/office/drawing/2014/main" id="{48A38A42-E5F5-A87F-EC24-0D577CB41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5650" y="1495425"/>
            <a:ext cx="4867275" cy="4373563"/>
          </a:xfrm>
        </p:spPr>
      </p:pic>
      <p:sp>
        <p:nvSpPr>
          <p:cNvPr id="4" name="Text Placeholder 3">
            <a:extLst>
              <a:ext uri="{FF2B5EF4-FFF2-40B4-BE49-F238E27FC236}">
                <a16:creationId xmlns:a16="http://schemas.microsoft.com/office/drawing/2014/main" id="{3EFAAEC8-D2C1-9A01-0EC8-12B36D4BDB48}"/>
              </a:ext>
            </a:extLst>
          </p:cNvPr>
          <p:cNvSpPr>
            <a:spLocks noGrp="1"/>
          </p:cNvSpPr>
          <p:nvPr>
            <p:ph type="body" sz="half" idx="2"/>
          </p:nvPr>
        </p:nvSpPr>
        <p:spPr/>
        <p:txBody>
          <a:bodyPr/>
          <a:lstStyle/>
          <a:p>
            <a:r>
              <a:rPr lang="en-US" dirty="0"/>
              <a:t>A manual is a crucial piece of documentation that conveys technological, engineering, specific or other technical knowledge to help customers use a product or piece of equipment.</a:t>
            </a:r>
          </a:p>
          <a:p>
            <a:r>
              <a:rPr lang="en-US" dirty="0"/>
              <a:t>Manuals can be both hard copy or soft copy.</a:t>
            </a:r>
            <a:endParaRPr lang="en-UG" dirty="0"/>
          </a:p>
        </p:txBody>
      </p:sp>
    </p:spTree>
    <p:extLst>
      <p:ext uri="{BB962C8B-B14F-4D97-AF65-F5344CB8AC3E}">
        <p14:creationId xmlns:p14="http://schemas.microsoft.com/office/powerpoint/2010/main" val="3467155316"/>
      </p:ext>
    </p:extLst>
  </p:cSld>
  <p:clrMapOvr>
    <a:masterClrMapping/>
  </p:clrMapOvr>
  <p:transition spd="slow" advTm="60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A8C5-3326-4C2E-3B05-E56CD73E6DD9}"/>
              </a:ext>
            </a:extLst>
          </p:cNvPr>
          <p:cNvSpPr>
            <a:spLocks noGrp="1"/>
          </p:cNvSpPr>
          <p:nvPr>
            <p:ph type="title" idx="4294967295"/>
          </p:nvPr>
        </p:nvSpPr>
        <p:spPr>
          <a:xfrm>
            <a:off x="0" y="365125"/>
            <a:ext cx="10515600" cy="1325563"/>
          </a:xfrm>
        </p:spPr>
        <p:txBody>
          <a:bodyPr/>
          <a:lstStyle/>
          <a:p>
            <a:pPr algn="ctr"/>
            <a:r>
              <a:rPr lang="en-US" b="1" i="0" dirty="0">
                <a:solidFill>
                  <a:srgbClr val="202124"/>
                </a:solidFill>
                <a:effectLst/>
                <a:latin typeface="proxima-nova"/>
              </a:rPr>
              <a:t>Examples of communication cont’d</a:t>
            </a:r>
            <a:br>
              <a:rPr lang="en-US" b="1" i="0" dirty="0">
                <a:solidFill>
                  <a:srgbClr val="202124"/>
                </a:solidFill>
                <a:effectLst/>
                <a:latin typeface="proxima-nova"/>
              </a:rPr>
            </a:br>
            <a:endParaRPr lang="en-UG" dirty="0"/>
          </a:p>
        </p:txBody>
      </p:sp>
      <p:sp>
        <p:nvSpPr>
          <p:cNvPr id="3" name="Content Placeholder 2">
            <a:extLst>
              <a:ext uri="{FF2B5EF4-FFF2-40B4-BE49-F238E27FC236}">
                <a16:creationId xmlns:a16="http://schemas.microsoft.com/office/drawing/2014/main" id="{C553430D-2EE2-998B-FFC7-2F6F2DA0C6B7}"/>
              </a:ext>
            </a:extLst>
          </p:cNvPr>
          <p:cNvSpPr>
            <a:spLocks noGrp="1"/>
          </p:cNvSpPr>
          <p:nvPr>
            <p:ph idx="4294967295"/>
          </p:nvPr>
        </p:nvSpPr>
        <p:spPr>
          <a:xfrm>
            <a:off x="0" y="1825625"/>
            <a:ext cx="10515600" cy="4351338"/>
          </a:xfrm>
        </p:spPr>
        <p:txBody>
          <a:bodyPr>
            <a:normAutofit fontScale="85000" lnSpcReduction="10000"/>
          </a:bodyPr>
          <a:lstStyle/>
          <a:p>
            <a:pPr algn="l">
              <a:buFont typeface="Arial" panose="020B0604020202020204" pitchFamily="34" charset="0"/>
              <a:buChar char="•"/>
            </a:pPr>
            <a:r>
              <a:rPr lang="en-US" b="1" i="0" dirty="0">
                <a:solidFill>
                  <a:srgbClr val="202124"/>
                </a:solidFill>
                <a:effectLst/>
                <a:latin typeface="Georgia" panose="02040502050405020303" pitchFamily="18" charset="0"/>
              </a:rPr>
              <a:t>Text messages:</a:t>
            </a:r>
            <a:r>
              <a:rPr lang="en-US" b="0" i="0" dirty="0">
                <a:solidFill>
                  <a:srgbClr val="202124"/>
                </a:solidFill>
                <a:effectLst/>
                <a:latin typeface="Georgia" panose="02040502050405020303" pitchFamily="18" charset="0"/>
              </a:rPr>
              <a:t> Text messages are characterized by their casual tone, use of abbreviations, and emojis. The language used is relaxed and often mirrors spoken language, fostering a sense of familiarity and ease.</a:t>
            </a:r>
          </a:p>
          <a:p>
            <a:pPr algn="l">
              <a:buFont typeface="Arial" panose="020B0604020202020204" pitchFamily="34" charset="0"/>
              <a:buChar char="•"/>
            </a:pPr>
            <a:r>
              <a:rPr lang="en-US" b="1" i="0" dirty="0">
                <a:solidFill>
                  <a:srgbClr val="202124"/>
                </a:solidFill>
                <a:effectLst/>
                <a:latin typeface="Georgia" panose="02040502050405020303" pitchFamily="18" charset="0"/>
              </a:rPr>
              <a:t>Social media posts:</a:t>
            </a:r>
            <a:r>
              <a:rPr lang="en-US" b="0" i="0" dirty="0">
                <a:solidFill>
                  <a:srgbClr val="202124"/>
                </a:solidFill>
                <a:effectLst/>
                <a:latin typeface="Georgia" panose="02040502050405020303" pitchFamily="18" charset="0"/>
              </a:rPr>
              <a:t> From Facebook statuses to Twitter updates and Instagram captions, these informal writing opportunities allow you to express yourself freely. The language is personal, engaging, and may include humor or personal anecdotes that </a:t>
            </a:r>
            <a:r>
              <a:rPr lang="en-US" b="0" i="0" dirty="0">
                <a:solidFill>
                  <a:srgbClr val="0DA1EC"/>
                </a:solidFill>
                <a:effectLst/>
                <a:latin typeface="Georgia" panose="02040502050405020303" pitchFamily="18" charset="0"/>
                <a:hlinkClick r:id="rId2"/>
              </a:rPr>
              <a:t>boost your personal brand</a:t>
            </a:r>
            <a:r>
              <a:rPr lang="en-US" b="0" i="0" dirty="0">
                <a:solidFill>
                  <a:srgbClr val="202124"/>
                </a:solidFill>
                <a:effectLst/>
                <a:latin typeface="Georgia" panose="02040502050405020303" pitchFamily="18" charset="0"/>
              </a:rPr>
              <a:t>.</a:t>
            </a:r>
          </a:p>
          <a:p>
            <a:pPr algn="l">
              <a:buFont typeface="Arial" panose="020B0604020202020204" pitchFamily="34" charset="0"/>
              <a:buChar char="•"/>
            </a:pPr>
            <a:r>
              <a:rPr lang="en-US" b="1" i="0" dirty="0">
                <a:solidFill>
                  <a:srgbClr val="202124"/>
                </a:solidFill>
                <a:effectLst/>
                <a:latin typeface="Georgia" panose="02040502050405020303" pitchFamily="18" charset="0"/>
              </a:rPr>
              <a:t>Personal letters:</a:t>
            </a:r>
            <a:r>
              <a:rPr lang="en-US" b="0" i="0" dirty="0">
                <a:solidFill>
                  <a:srgbClr val="202124"/>
                </a:solidFill>
                <a:effectLst/>
                <a:latin typeface="Georgia" panose="02040502050405020303" pitchFamily="18" charset="0"/>
              </a:rPr>
              <a:t> Although originally rather formal, personal letters have transitioned into the realm of informality. Letters written to friends or family members often showcase a mix of personal anecdotes, emotions, and everyday language. The language is warm, reflective of personal connections, and might include elements of nostalgia or shared experiences.</a:t>
            </a:r>
          </a:p>
          <a:p>
            <a:endParaRPr lang="en-UG" dirty="0"/>
          </a:p>
        </p:txBody>
      </p:sp>
    </p:spTree>
    <p:extLst>
      <p:ext uri="{BB962C8B-B14F-4D97-AF65-F5344CB8AC3E}">
        <p14:creationId xmlns:p14="http://schemas.microsoft.com/office/powerpoint/2010/main" val="297959817"/>
      </p:ext>
    </p:extLst>
  </p:cSld>
  <p:clrMapOvr>
    <a:masterClrMapping/>
  </p:clrMapOvr>
  <p:transition spd="slow" advTm="60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31E0-E357-EB73-12C8-201E228892E4}"/>
              </a:ext>
            </a:extLst>
          </p:cNvPr>
          <p:cNvSpPr>
            <a:spLocks noGrp="1"/>
          </p:cNvSpPr>
          <p:nvPr>
            <p:ph type="title"/>
          </p:nvPr>
        </p:nvSpPr>
        <p:spPr/>
        <p:txBody>
          <a:bodyPr/>
          <a:lstStyle/>
          <a:p>
            <a:pPr algn="ctr"/>
            <a:r>
              <a:rPr lang="en-US" b="1" i="0" dirty="0">
                <a:solidFill>
                  <a:srgbClr val="202124"/>
                </a:solidFill>
                <a:effectLst/>
                <a:latin typeface="Elephant" panose="02020904090505020303" pitchFamily="18" charset="0"/>
              </a:rPr>
              <a:t>Academic writing</a:t>
            </a:r>
            <a:br>
              <a:rPr lang="en-US" b="1" i="0" dirty="0">
                <a:solidFill>
                  <a:srgbClr val="202124"/>
                </a:solidFill>
                <a:effectLst/>
                <a:latin typeface="proxima-nova"/>
              </a:rPr>
            </a:br>
            <a:endParaRPr lang="en-UG" dirty="0"/>
          </a:p>
        </p:txBody>
      </p:sp>
      <p:sp>
        <p:nvSpPr>
          <p:cNvPr id="3" name="Content Placeholder 2">
            <a:extLst>
              <a:ext uri="{FF2B5EF4-FFF2-40B4-BE49-F238E27FC236}">
                <a16:creationId xmlns:a16="http://schemas.microsoft.com/office/drawing/2014/main" id="{75F1A9E4-6786-3150-C494-332C238B4D8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202124"/>
                </a:solidFill>
                <a:effectLst/>
                <a:latin typeface="Georgia" panose="02040502050405020303" pitchFamily="18" charset="0"/>
              </a:rPr>
              <a:t>Essays:</a:t>
            </a:r>
            <a:r>
              <a:rPr lang="en-US" b="0" i="0" dirty="0">
                <a:solidFill>
                  <a:srgbClr val="202124"/>
                </a:solidFill>
                <a:effectLst/>
                <a:latin typeface="Georgia" panose="02040502050405020303" pitchFamily="18" charset="0"/>
              </a:rPr>
              <a:t> Essays are fundamental forms of academic writing that require students to analyze and present arguments on specific topics. The essay is structured with an introduction, body paragraphs, and a conclusion, all aimed at conveying a well-organized argument supported by evidence.</a:t>
            </a:r>
          </a:p>
          <a:p>
            <a:pPr algn="l">
              <a:buFont typeface="Arial" panose="020B0604020202020204" pitchFamily="34" charset="0"/>
              <a:buChar char="•"/>
            </a:pPr>
            <a:r>
              <a:rPr lang="en-US" b="1" i="0" dirty="0">
                <a:solidFill>
                  <a:srgbClr val="202124"/>
                </a:solidFill>
                <a:effectLst/>
                <a:latin typeface="Georgia" panose="02040502050405020303" pitchFamily="18" charset="0"/>
              </a:rPr>
              <a:t>Research papers:</a:t>
            </a:r>
            <a:r>
              <a:rPr lang="en-US" b="0" i="0" dirty="0">
                <a:solidFill>
                  <a:srgbClr val="202124"/>
                </a:solidFill>
                <a:effectLst/>
                <a:latin typeface="Georgia" panose="02040502050405020303" pitchFamily="18" charset="0"/>
              </a:rPr>
              <a:t> Research papers dive deeper into specific subjects, often requiring extensive investigation and citation of sources. They should be organized with specific sections such as an introduction, literature review, methodology, findings, and conclusion. This type of academic writing focuses on presenting original insights backed by thorough research.</a:t>
            </a:r>
          </a:p>
          <a:p>
            <a:pPr algn="l">
              <a:buFont typeface="Arial" panose="020B0604020202020204" pitchFamily="34" charset="0"/>
              <a:buChar char="•"/>
            </a:pPr>
            <a:r>
              <a:rPr lang="en-US" b="1" i="0" dirty="0">
                <a:solidFill>
                  <a:srgbClr val="202124"/>
                </a:solidFill>
                <a:effectLst/>
                <a:latin typeface="Georgia" panose="02040502050405020303" pitchFamily="18" charset="0"/>
              </a:rPr>
              <a:t>Presentations:</a:t>
            </a:r>
            <a:r>
              <a:rPr lang="en-US" b="0" i="0" dirty="0">
                <a:solidFill>
                  <a:srgbClr val="202124"/>
                </a:solidFill>
                <a:effectLst/>
                <a:latin typeface="Georgia" panose="02040502050405020303" pitchFamily="18" charset="0"/>
              </a:rPr>
              <a:t> While presentations involve spoken communication, their accompanying slides often feature written content. </a:t>
            </a:r>
            <a:r>
              <a:rPr lang="en-US" b="0" i="0" dirty="0">
                <a:solidFill>
                  <a:srgbClr val="0DA1EC"/>
                </a:solidFill>
                <a:effectLst/>
                <a:latin typeface="Georgia" panose="02040502050405020303" pitchFamily="18" charset="0"/>
                <a:hlinkClick r:id="rId2"/>
              </a:rPr>
              <a:t>Academic</a:t>
            </a:r>
            <a:r>
              <a:rPr lang="en-US" b="0" i="0" dirty="0">
                <a:solidFill>
                  <a:srgbClr val="202124"/>
                </a:solidFill>
                <a:effectLst/>
                <a:latin typeface="Georgia" panose="02040502050405020303" pitchFamily="18" charset="0"/>
              </a:rPr>
              <a:t> presentations might include a slide deck explaining the findings of a research study. Each slide contains concise written points that support the speaker's verbal explanations. Effective academic presentation writing ensures clarity and conciseness, to aid the audience's understanding.</a:t>
            </a:r>
          </a:p>
          <a:p>
            <a:endParaRPr lang="en-UG" dirty="0"/>
          </a:p>
        </p:txBody>
      </p:sp>
    </p:spTree>
    <p:extLst>
      <p:ext uri="{BB962C8B-B14F-4D97-AF65-F5344CB8AC3E}">
        <p14:creationId xmlns:p14="http://schemas.microsoft.com/office/powerpoint/2010/main" val="2063841749"/>
      </p:ext>
    </p:extLst>
  </p:cSld>
  <p:clrMapOvr>
    <a:masterClrMapping/>
  </p:clrMapOvr>
  <p:transition spd="slow" advTm="60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7CA4-A84C-0189-EF2E-8F38AB74B921}"/>
              </a:ext>
            </a:extLst>
          </p:cNvPr>
          <p:cNvSpPr>
            <a:spLocks noGrp="1"/>
          </p:cNvSpPr>
          <p:nvPr>
            <p:ph type="title"/>
          </p:nvPr>
        </p:nvSpPr>
        <p:spPr/>
        <p:txBody>
          <a:bodyPr/>
          <a:lstStyle/>
          <a:p>
            <a:pPr algn="ctr"/>
            <a:r>
              <a:rPr lang="en-US" b="1" i="0" dirty="0">
                <a:solidFill>
                  <a:srgbClr val="202124"/>
                </a:solidFill>
                <a:effectLst/>
                <a:latin typeface="Elephant" panose="02020904090505020303" pitchFamily="18" charset="0"/>
              </a:rPr>
              <a:t>Creative writing</a:t>
            </a:r>
            <a:br>
              <a:rPr lang="en-US" b="1" i="0" dirty="0">
                <a:solidFill>
                  <a:srgbClr val="202124"/>
                </a:solidFill>
                <a:effectLst/>
                <a:latin typeface="proxima-nova"/>
              </a:rPr>
            </a:br>
            <a:endParaRPr lang="en-UG" dirty="0"/>
          </a:p>
        </p:txBody>
      </p:sp>
      <p:sp>
        <p:nvSpPr>
          <p:cNvPr id="3" name="Content Placeholder 2">
            <a:extLst>
              <a:ext uri="{FF2B5EF4-FFF2-40B4-BE49-F238E27FC236}">
                <a16:creationId xmlns:a16="http://schemas.microsoft.com/office/drawing/2014/main" id="{78C8F029-5966-B7BE-F9B3-AC0785189E8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202124"/>
                </a:solidFill>
                <a:effectLst/>
                <a:latin typeface="Georgia" panose="02040502050405020303" pitchFamily="18" charset="0"/>
              </a:rPr>
              <a:t>Poetry:</a:t>
            </a:r>
            <a:r>
              <a:rPr lang="en-US" b="0" i="0" dirty="0">
                <a:solidFill>
                  <a:srgbClr val="202124"/>
                </a:solidFill>
                <a:effectLst/>
                <a:latin typeface="Georgia" panose="02040502050405020303" pitchFamily="18" charset="0"/>
              </a:rPr>
              <a:t> Poetry is an artistic form of written communication that emphasizes rhythm, imagery, and emotions. In such works, words are carefully chosen to evoke feelings and paint vivid mental pictures, allowing readers to experience a heightened emotional connection.</a:t>
            </a:r>
          </a:p>
          <a:p>
            <a:pPr algn="l">
              <a:buFont typeface="Arial" panose="020B0604020202020204" pitchFamily="34" charset="0"/>
              <a:buChar char="•"/>
            </a:pPr>
            <a:r>
              <a:rPr lang="en-US" b="1" i="0" dirty="0">
                <a:solidFill>
                  <a:srgbClr val="202124"/>
                </a:solidFill>
                <a:effectLst/>
                <a:latin typeface="Georgia" panose="02040502050405020303" pitchFamily="18" charset="0"/>
              </a:rPr>
              <a:t>Short stories:</a:t>
            </a:r>
            <a:r>
              <a:rPr lang="en-US" b="0" i="0" dirty="0">
                <a:solidFill>
                  <a:srgbClr val="202124"/>
                </a:solidFill>
                <a:effectLst/>
                <a:latin typeface="Georgia" panose="02040502050405020303" pitchFamily="18" charset="0"/>
              </a:rPr>
              <a:t> Short stories are concise narratives that capture a moment, an emotion, or a complete tale in a limited space. An example of creative writing as a short story could be a suspenseful narrative that unfolds over a few pages, engaging readers with its characters, plot twists, and resolution. Creative short stories often explore themes of human nature and provide a glimpse into unique worlds or experiences.</a:t>
            </a:r>
          </a:p>
          <a:p>
            <a:pPr algn="l">
              <a:buFont typeface="Arial" panose="020B0604020202020204" pitchFamily="34" charset="0"/>
              <a:buChar char="•"/>
            </a:pPr>
            <a:r>
              <a:rPr lang="en-US" b="1" i="0" dirty="0">
                <a:solidFill>
                  <a:srgbClr val="202124"/>
                </a:solidFill>
                <a:effectLst/>
                <a:latin typeface="Georgia" panose="02040502050405020303" pitchFamily="18" charset="0"/>
              </a:rPr>
              <a:t>Novels:</a:t>
            </a:r>
            <a:r>
              <a:rPr lang="en-US" b="0" i="0" dirty="0">
                <a:solidFill>
                  <a:srgbClr val="202124"/>
                </a:solidFill>
                <a:effectLst/>
                <a:latin typeface="Georgia" panose="02040502050405020303" pitchFamily="18" charset="0"/>
              </a:rPr>
              <a:t> Novels stand as an epitome of creative writing, offering a more extensive canvas for storytelling. Novels delve deep into emotions, relationships, and the complexities of human existence, allowing readers to immerse themselves in fictional realms with remarkable depth.</a:t>
            </a:r>
          </a:p>
          <a:p>
            <a:endParaRPr lang="en-UG" dirty="0"/>
          </a:p>
        </p:txBody>
      </p:sp>
    </p:spTree>
    <p:extLst>
      <p:ext uri="{BB962C8B-B14F-4D97-AF65-F5344CB8AC3E}">
        <p14:creationId xmlns:p14="http://schemas.microsoft.com/office/powerpoint/2010/main" val="2999371748"/>
      </p:ext>
    </p:extLst>
  </p:cSld>
  <p:clrMapOvr>
    <a:masterClrMapping/>
  </p:clrMapOvr>
  <p:transition spd="slow" advTm="60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A9BDD88-CE6D-2747-A2CA-010790443CD5}"/>
              </a:ext>
            </a:extLst>
          </p:cNvPr>
          <p:cNvSpPr>
            <a:spLocks noGrp="1"/>
          </p:cNvSpPr>
          <p:nvPr>
            <p:ph type="title"/>
          </p:nvPr>
        </p:nvSpPr>
        <p:spPr/>
        <p:txBody>
          <a:bodyPr/>
          <a:lstStyle/>
          <a:p>
            <a:pPr algn="ctr"/>
            <a:r>
              <a:rPr lang="en-US" dirty="0">
                <a:latin typeface="Elephant" panose="02020904090505020303" pitchFamily="18" charset="0"/>
              </a:rPr>
              <a:t>Qualities of an effective written communication</a:t>
            </a:r>
            <a:r>
              <a:rPr lang="en-US" dirty="0"/>
              <a:t>.</a:t>
            </a:r>
            <a:endParaRPr lang="en-UG" dirty="0"/>
          </a:p>
        </p:txBody>
      </p:sp>
      <p:sp>
        <p:nvSpPr>
          <p:cNvPr id="10" name="Content Placeholder 9">
            <a:extLst>
              <a:ext uri="{FF2B5EF4-FFF2-40B4-BE49-F238E27FC236}">
                <a16:creationId xmlns:a16="http://schemas.microsoft.com/office/drawing/2014/main" id="{BD645818-5207-542B-3E3D-DA7E92C9586F}"/>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202124"/>
                </a:solidFill>
                <a:effectLst/>
                <a:latin typeface="Georgia" panose="02040502050405020303" pitchFamily="18" charset="0"/>
              </a:rPr>
              <a:t>Clarity:</a:t>
            </a:r>
            <a:r>
              <a:rPr lang="en-US" b="0" i="0" dirty="0">
                <a:solidFill>
                  <a:srgbClr val="202124"/>
                </a:solidFill>
                <a:effectLst/>
                <a:latin typeface="Georgia" panose="02040502050405020303" pitchFamily="18" charset="0"/>
              </a:rPr>
              <a:t> Clarity is arguably the cornerstone of good writing. It ensures your message is understood by eliminating ambiguity, confusion, and misinterpretation. Prioritize simplicity over complexity, using clear and concise sentences to deliver your message effectively. Avoid unnecessary jargon and convoluted phrases, aiming to convey ideas in a straightforward manner.</a:t>
            </a:r>
          </a:p>
          <a:p>
            <a:pPr algn="l">
              <a:buFont typeface="+mj-lt"/>
              <a:buAutoNum type="arabicPeriod"/>
            </a:pPr>
            <a:r>
              <a:rPr lang="en-US" b="1" i="0" dirty="0">
                <a:solidFill>
                  <a:srgbClr val="202124"/>
                </a:solidFill>
                <a:effectLst/>
                <a:latin typeface="Georgia" panose="02040502050405020303" pitchFamily="18" charset="0"/>
              </a:rPr>
              <a:t>Understand your audience:</a:t>
            </a:r>
            <a:r>
              <a:rPr lang="en-US" b="0" i="0" dirty="0">
                <a:solidFill>
                  <a:srgbClr val="202124"/>
                </a:solidFill>
                <a:effectLst/>
                <a:latin typeface="Georgia" panose="02040502050405020303" pitchFamily="18" charset="0"/>
              </a:rPr>
              <a:t> It's critical to consider who will be reading what you write. Think about their knowledge, interests, and expectations when crafting your message. Adjust your tone, style, and choice of words to resonate with your intended readers. This ensures that your message is relatable and engaging, enhancing its impact.</a:t>
            </a:r>
          </a:p>
          <a:p>
            <a:pPr algn="l">
              <a:buFont typeface="+mj-lt"/>
              <a:buAutoNum type="arabicPeriod"/>
            </a:pPr>
            <a:r>
              <a:rPr lang="en-US" b="1" i="0" dirty="0">
                <a:solidFill>
                  <a:srgbClr val="202124"/>
                </a:solidFill>
                <a:effectLst/>
                <a:latin typeface="Georgia" panose="02040502050405020303" pitchFamily="18" charset="0"/>
              </a:rPr>
              <a:t>Grammar and spelling:</a:t>
            </a:r>
            <a:r>
              <a:rPr lang="en-US" b="0" i="0" dirty="0">
                <a:solidFill>
                  <a:srgbClr val="202124"/>
                </a:solidFill>
                <a:effectLst/>
                <a:latin typeface="Georgia" panose="02040502050405020303" pitchFamily="18" charset="0"/>
              </a:rPr>
              <a:t> If there's one thing that will turn people off your writing, it's improper grammar and bad spelling. Maintaining proper </a:t>
            </a:r>
            <a:r>
              <a:rPr lang="en-US" b="0" i="0" dirty="0">
                <a:solidFill>
                  <a:srgbClr val="0DA1EC"/>
                </a:solidFill>
                <a:effectLst/>
                <a:latin typeface="Georgia" panose="02040502050405020303" pitchFamily="18" charset="0"/>
                <a:hlinkClick r:id="rId2"/>
              </a:rPr>
              <a:t>grammar and spelling</a:t>
            </a:r>
            <a:r>
              <a:rPr lang="en-US" b="0" i="0" dirty="0">
                <a:solidFill>
                  <a:srgbClr val="202124"/>
                </a:solidFill>
                <a:effectLst/>
                <a:latin typeface="Georgia" panose="02040502050405020303" pitchFamily="18" charset="0"/>
              </a:rPr>
              <a:t> reflects professionalism and attention to detail. Proofread your work meticulously or use online tools to catch errors.</a:t>
            </a:r>
          </a:p>
          <a:p>
            <a:pPr marL="0" indent="0">
              <a:buNone/>
            </a:pPr>
            <a:br>
              <a:rPr lang="en-US" dirty="0"/>
            </a:br>
            <a:endParaRPr lang="en-US" b="0" i="0" dirty="0">
              <a:solidFill>
                <a:srgbClr val="202124"/>
              </a:solidFill>
              <a:effectLst/>
              <a:latin typeface="Georgia" panose="02040502050405020303" pitchFamily="18" charset="0"/>
            </a:endParaRPr>
          </a:p>
          <a:p>
            <a:endParaRPr lang="en-UG" dirty="0"/>
          </a:p>
        </p:txBody>
      </p:sp>
    </p:spTree>
    <p:extLst>
      <p:ext uri="{BB962C8B-B14F-4D97-AF65-F5344CB8AC3E}">
        <p14:creationId xmlns:p14="http://schemas.microsoft.com/office/powerpoint/2010/main" val="1331472351"/>
      </p:ext>
    </p:extLst>
  </p:cSld>
  <p:clrMapOvr>
    <a:masterClrMapping/>
  </p:clrMapOvr>
  <p:transition spd="slow" advTm="60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FE4F-38BC-E766-6D14-EEC754228AD7}"/>
              </a:ext>
            </a:extLst>
          </p:cNvPr>
          <p:cNvSpPr>
            <a:spLocks noGrp="1"/>
          </p:cNvSpPr>
          <p:nvPr>
            <p:ph type="title"/>
          </p:nvPr>
        </p:nvSpPr>
        <p:spPr/>
        <p:txBody>
          <a:bodyPr/>
          <a:lstStyle/>
          <a:p>
            <a:pPr algn="ctr"/>
            <a:r>
              <a:rPr lang="en-US" dirty="0">
                <a:latin typeface="Elephant" panose="02020904090505020303" pitchFamily="18" charset="0"/>
              </a:rPr>
              <a:t>Qualities cont’d</a:t>
            </a:r>
            <a:endParaRPr lang="en-UG" dirty="0">
              <a:latin typeface="Elephant" panose="02020904090505020303" pitchFamily="18" charset="0"/>
            </a:endParaRPr>
          </a:p>
        </p:txBody>
      </p:sp>
      <p:sp>
        <p:nvSpPr>
          <p:cNvPr id="4" name="Rectangle 1">
            <a:extLst>
              <a:ext uri="{FF2B5EF4-FFF2-40B4-BE49-F238E27FC236}">
                <a16:creationId xmlns:a16="http://schemas.microsoft.com/office/drawing/2014/main" id="{CDEF3A51-1C55-4479-F49B-8B0902819D48}"/>
              </a:ext>
            </a:extLst>
          </p:cNvPr>
          <p:cNvSpPr>
            <a:spLocks noGrp="1" noChangeArrowheads="1"/>
          </p:cNvSpPr>
          <p:nvPr>
            <p:ph idx="1"/>
          </p:nvPr>
        </p:nvSpPr>
        <p:spPr bwMode="auto">
          <a:xfrm>
            <a:off x="838201" y="180069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G" altLang="en-UG" b="1" i="0" u="none" strike="noStrike" cap="none" normalizeH="0" baseline="0" dirty="0">
                <a:ln>
                  <a:noFill/>
                </a:ln>
                <a:solidFill>
                  <a:schemeClr val="tx1"/>
                </a:solidFill>
                <a:effectLst/>
                <a:latin typeface="Arial" panose="020B0604020202020204" pitchFamily="34" charset="0"/>
              </a:rPr>
              <a:t>Purposefulness</a:t>
            </a:r>
            <a:r>
              <a:rPr kumimoji="0" lang="en-UG" altLang="en-UG" b="0" i="0" u="none" strike="noStrike" cap="none" normalizeH="0" baseline="0" dirty="0">
                <a:ln>
                  <a:noFill/>
                </a:ln>
                <a:solidFill>
                  <a:schemeClr val="tx1"/>
                </a:solidFill>
                <a:effectLst/>
                <a:latin typeface="Arial" panose="020B0604020202020204" pitchFamily="34" charset="0"/>
              </a:rPr>
              <a:t>: Each piece of writing should have a clear purpose, whether to inform, persuade, or entertain.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b="1" i="0" u="none" strike="noStrike" cap="none" normalizeH="0" baseline="0" dirty="0">
                <a:ln>
                  <a:noFill/>
                </a:ln>
                <a:solidFill>
                  <a:schemeClr val="tx1"/>
                </a:solidFill>
                <a:effectLst/>
                <a:latin typeface="Arial" panose="020B0604020202020204" pitchFamily="34" charset="0"/>
              </a:rPr>
              <a:t>Engagement</a:t>
            </a:r>
            <a:r>
              <a:rPr kumimoji="0" lang="en-UG" altLang="en-UG" b="0" i="0" u="none" strike="noStrike" cap="none" normalizeH="0" baseline="0" dirty="0">
                <a:ln>
                  <a:noFill/>
                </a:ln>
                <a:solidFill>
                  <a:schemeClr val="tx1"/>
                </a:solidFill>
                <a:effectLst/>
                <a:latin typeface="Arial" panose="020B0604020202020204" pitchFamily="34" charset="0"/>
              </a:rPr>
              <a:t>: Using a tone and style that captivates the reader helps maintain interest.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b="1" i="0" u="none" strike="noStrike" cap="none" normalizeH="0" baseline="0" dirty="0">
                <a:ln>
                  <a:noFill/>
                </a:ln>
                <a:solidFill>
                  <a:schemeClr val="tx1"/>
                </a:solidFill>
                <a:effectLst/>
                <a:latin typeface="Arial" panose="020B0604020202020204" pitchFamily="34" charset="0"/>
              </a:rPr>
              <a:t>Supportiveness</a:t>
            </a:r>
            <a:r>
              <a:rPr kumimoji="0" lang="en-UG" altLang="en-UG" b="0" i="0" u="none" strike="noStrike" cap="none" normalizeH="0" baseline="0" dirty="0">
                <a:ln>
                  <a:noFill/>
                </a:ln>
                <a:solidFill>
                  <a:schemeClr val="tx1"/>
                </a:solidFill>
                <a:effectLst/>
                <a:latin typeface="Arial" panose="020B0604020202020204" pitchFamily="34" charset="0"/>
              </a:rPr>
              <a:t>: Providing evidence, examples, or data to back up claims strengthens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b="1" i="0" u="none" strike="noStrike" cap="none" normalizeH="0" baseline="0" dirty="0">
                <a:ln>
                  <a:noFill/>
                </a:ln>
                <a:solidFill>
                  <a:schemeClr val="tx1"/>
                </a:solidFill>
                <a:effectLst/>
                <a:latin typeface="Arial" panose="020B0604020202020204" pitchFamily="34" charset="0"/>
              </a:rPr>
              <a:t>Empathy</a:t>
            </a:r>
            <a:r>
              <a:rPr kumimoji="0" lang="en-UG" altLang="en-UG" b="0" i="0" u="none" strike="noStrike" cap="none" normalizeH="0" baseline="0" dirty="0">
                <a:ln>
                  <a:noFill/>
                </a:ln>
                <a:solidFill>
                  <a:schemeClr val="tx1"/>
                </a:solidFill>
                <a:effectLst/>
                <a:latin typeface="Arial" panose="020B0604020202020204" pitchFamily="34" charset="0"/>
              </a:rPr>
              <a:t>: Understanding the reader's perspective and addressing their needs fosters a connection.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b="1" i="0" u="none" strike="noStrike" cap="none" normalizeH="0" baseline="0" dirty="0">
                <a:ln>
                  <a:noFill/>
                </a:ln>
                <a:solidFill>
                  <a:schemeClr val="tx1"/>
                </a:solidFill>
                <a:effectLst/>
                <a:latin typeface="Arial" panose="020B0604020202020204" pitchFamily="34" charset="0"/>
              </a:rPr>
              <a:t>Revisability</a:t>
            </a:r>
            <a:r>
              <a:rPr kumimoji="0" lang="en-UG" altLang="en-UG" b="0" i="0" u="none" strike="noStrike" cap="none" normalizeH="0" baseline="0" dirty="0">
                <a:ln>
                  <a:noFill/>
                </a:ln>
                <a:solidFill>
                  <a:schemeClr val="tx1"/>
                </a:solidFill>
                <a:effectLst/>
                <a:latin typeface="Arial" panose="020B0604020202020204" pitchFamily="34" charset="0"/>
              </a:rPr>
              <a:t>: Good writing often involves revising and editing to enhance clarity and effectiveness</a:t>
            </a:r>
          </a:p>
        </p:txBody>
      </p:sp>
    </p:spTree>
    <p:extLst>
      <p:ext uri="{BB962C8B-B14F-4D97-AF65-F5344CB8AC3E}">
        <p14:creationId xmlns:p14="http://schemas.microsoft.com/office/powerpoint/2010/main" val="2683962624"/>
      </p:ext>
    </p:extLst>
  </p:cSld>
  <p:clrMapOvr>
    <a:masterClrMapping/>
  </p:clrMapOvr>
  <p:transition spd="slow" advTm="60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5350-D7C5-5C01-55F2-12DACC8EE926}"/>
              </a:ext>
            </a:extLst>
          </p:cNvPr>
          <p:cNvSpPr>
            <a:spLocks noGrp="1"/>
          </p:cNvSpPr>
          <p:nvPr>
            <p:ph type="title"/>
          </p:nvPr>
        </p:nvSpPr>
        <p:spPr/>
        <p:txBody>
          <a:bodyPr/>
          <a:lstStyle/>
          <a:p>
            <a:pPr algn="ctr"/>
            <a:r>
              <a:rPr lang="en-US" b="1" dirty="0">
                <a:latin typeface="Elephant" panose="02020904090505020303" pitchFamily="18" charset="0"/>
              </a:rPr>
              <a:t>Importance</a:t>
            </a:r>
            <a:r>
              <a:rPr lang="en-US" dirty="0">
                <a:latin typeface="Elephant" panose="02020904090505020303" pitchFamily="18" charset="0"/>
              </a:rPr>
              <a:t> of effective written communication</a:t>
            </a:r>
            <a:endParaRPr lang="en-UG" dirty="0">
              <a:latin typeface="Elephant" panose="02020904090505020303" pitchFamily="18" charset="0"/>
            </a:endParaRPr>
          </a:p>
        </p:txBody>
      </p:sp>
      <p:sp>
        <p:nvSpPr>
          <p:cNvPr id="3" name="Content Placeholder 2">
            <a:extLst>
              <a:ext uri="{FF2B5EF4-FFF2-40B4-BE49-F238E27FC236}">
                <a16:creationId xmlns:a16="http://schemas.microsoft.com/office/drawing/2014/main" id="{C0E6C2CD-2DB0-B33B-8A8F-4FDCFE9092C8}"/>
              </a:ext>
            </a:extLst>
          </p:cNvPr>
          <p:cNvSpPr>
            <a:spLocks noGrp="1"/>
          </p:cNvSpPr>
          <p:nvPr>
            <p:ph idx="1"/>
          </p:nvPr>
        </p:nvSpPr>
        <p:spPr/>
        <p:txBody>
          <a:bodyPr>
            <a:normAutofit fontScale="92500" lnSpcReduction="20000"/>
          </a:bodyPr>
          <a:lstStyle/>
          <a:p>
            <a:r>
              <a:rPr lang="en-US" dirty="0"/>
              <a:t>For clarity and precision: Allows us to be clear and concise in our messages.</a:t>
            </a:r>
          </a:p>
          <a:p>
            <a:r>
              <a:rPr lang="en-US" dirty="0"/>
              <a:t>Record keeping: Written communication serves as a permanent record for our interactions which can be helpful in legal or business situations.</a:t>
            </a:r>
          </a:p>
          <a:p>
            <a:r>
              <a:rPr lang="en-US" dirty="0"/>
              <a:t>Professionalism: It shows that we take our interactions seriously and are willing to put in the effort in the effort to communicate effectively.</a:t>
            </a:r>
          </a:p>
          <a:p>
            <a:r>
              <a:rPr lang="en-US" dirty="0"/>
              <a:t>Accessibility: Written communication can be accessed at any time, anywhere, as long as the </a:t>
            </a:r>
            <a:r>
              <a:rPr lang="en-US" dirty="0" err="1"/>
              <a:t>recipeint</a:t>
            </a:r>
            <a:r>
              <a:rPr lang="en-US" dirty="0"/>
              <a:t> has access to the written document.</a:t>
            </a:r>
          </a:p>
          <a:p>
            <a:r>
              <a:rPr lang="en-US" dirty="0"/>
              <a:t>Avoids misunderstandings and confusion.</a:t>
            </a:r>
          </a:p>
          <a:p>
            <a:r>
              <a:rPr lang="en-US" dirty="0"/>
              <a:t>Builds trust and credibility.</a:t>
            </a:r>
          </a:p>
          <a:p>
            <a:r>
              <a:rPr lang="en-US" dirty="0"/>
              <a:t>Foster relationships.</a:t>
            </a:r>
          </a:p>
          <a:p>
            <a:r>
              <a:rPr lang="en-US" dirty="0"/>
              <a:t>Saves time and </a:t>
            </a:r>
            <a:r>
              <a:rPr lang="en-US" dirty="0" err="1"/>
              <a:t>resourses</a:t>
            </a:r>
            <a:r>
              <a:rPr lang="en-US" dirty="0"/>
              <a:t>.</a:t>
            </a:r>
            <a:endParaRPr lang="en-UG" dirty="0"/>
          </a:p>
        </p:txBody>
      </p:sp>
    </p:spTree>
    <p:extLst>
      <p:ext uri="{BB962C8B-B14F-4D97-AF65-F5344CB8AC3E}">
        <p14:creationId xmlns:p14="http://schemas.microsoft.com/office/powerpoint/2010/main" val="364507469"/>
      </p:ext>
    </p:extLst>
  </p:cSld>
  <p:clrMapOvr>
    <a:masterClrMapping/>
  </p:clrMapOvr>
  <p:transition spd="slow" advTm="60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DE19-9ADB-26CD-E57F-C7B752A96A1B}"/>
              </a:ext>
            </a:extLst>
          </p:cNvPr>
          <p:cNvSpPr>
            <a:spLocks noGrp="1"/>
          </p:cNvSpPr>
          <p:nvPr>
            <p:ph type="title"/>
          </p:nvPr>
        </p:nvSpPr>
        <p:spPr/>
        <p:txBody>
          <a:bodyPr/>
          <a:lstStyle/>
          <a:p>
            <a:r>
              <a:rPr lang="en-US" b="1" dirty="0"/>
              <a:t>Definition of written communication</a:t>
            </a:r>
            <a:endParaRPr lang="en-UG" b="1" dirty="0"/>
          </a:p>
        </p:txBody>
      </p:sp>
      <p:sp>
        <p:nvSpPr>
          <p:cNvPr id="3" name="Content Placeholder 2">
            <a:extLst>
              <a:ext uri="{FF2B5EF4-FFF2-40B4-BE49-F238E27FC236}">
                <a16:creationId xmlns:a16="http://schemas.microsoft.com/office/drawing/2014/main" id="{5E21A819-E159-D7B2-53AD-D44F4434EDA9}"/>
              </a:ext>
            </a:extLst>
          </p:cNvPr>
          <p:cNvSpPr>
            <a:spLocks noGrp="1"/>
          </p:cNvSpPr>
          <p:nvPr>
            <p:ph idx="1"/>
          </p:nvPr>
        </p:nvSpPr>
        <p:spPr/>
        <p:txBody>
          <a:bodyPr>
            <a:normAutofit/>
          </a:bodyPr>
          <a:lstStyle/>
          <a:p>
            <a:r>
              <a:rPr lang="en-US" sz="4400" dirty="0"/>
              <a:t>This is the exchange of information, ideas, thoughts or messages through written word</a:t>
            </a:r>
            <a:r>
              <a:rPr lang="en-US" sz="4400" dirty="0">
                <a:effectLst>
                  <a:outerShdw blurRad="38100" dist="38100" dir="2700000" algn="tl">
                    <a:srgbClr val="000000">
                      <a:alpha val="43137"/>
                    </a:srgbClr>
                  </a:outerShdw>
                </a:effectLst>
              </a:rPr>
              <a:t>.</a:t>
            </a:r>
            <a:endParaRPr lang="en-UG"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6914925"/>
      </p:ext>
    </p:extLst>
  </p:cSld>
  <p:clrMapOvr>
    <a:masterClrMapping/>
  </p:clrMapOvr>
  <p:transition spd="slow" advTm="60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317E-39DA-B874-703E-A37CDBB5400A}"/>
              </a:ext>
            </a:extLst>
          </p:cNvPr>
          <p:cNvSpPr>
            <a:spLocks noGrp="1"/>
          </p:cNvSpPr>
          <p:nvPr>
            <p:ph type="title"/>
          </p:nvPr>
        </p:nvSpPr>
        <p:spPr/>
        <p:txBody>
          <a:bodyPr/>
          <a:lstStyle/>
          <a:p>
            <a:pPr algn="ctr"/>
            <a:r>
              <a:rPr lang="en-US" dirty="0">
                <a:latin typeface="Elephant" panose="02020904090505020303" pitchFamily="18" charset="0"/>
              </a:rPr>
              <a:t>TYPES OF WRITTEN COMMUNICATION</a:t>
            </a:r>
            <a:endParaRPr lang="en-UG" dirty="0">
              <a:latin typeface="Elephant" panose="02020904090505020303" pitchFamily="18" charset="0"/>
            </a:endParaRPr>
          </a:p>
        </p:txBody>
      </p:sp>
      <p:sp>
        <p:nvSpPr>
          <p:cNvPr id="3" name="Content Placeholder 2">
            <a:extLst>
              <a:ext uri="{FF2B5EF4-FFF2-40B4-BE49-F238E27FC236}">
                <a16:creationId xmlns:a16="http://schemas.microsoft.com/office/drawing/2014/main" id="{3DA65AA8-5702-EFD9-09E2-5F99261E2854}"/>
              </a:ext>
            </a:extLst>
          </p:cNvPr>
          <p:cNvSpPr>
            <a:spLocks noGrp="1"/>
          </p:cNvSpPr>
          <p:nvPr>
            <p:ph idx="1"/>
          </p:nvPr>
        </p:nvSpPr>
        <p:spPr/>
        <p:txBody>
          <a:bodyPr>
            <a:normAutofit fontScale="70000" lnSpcReduction="20000"/>
          </a:bodyPr>
          <a:lstStyle/>
          <a:p>
            <a:pPr>
              <a:lnSpc>
                <a:spcPct val="150000"/>
              </a:lnSpc>
            </a:pPr>
            <a:r>
              <a:rPr lang="en-US" sz="2800" b="1" dirty="0"/>
              <a:t>Formal written communication</a:t>
            </a:r>
            <a:r>
              <a:rPr lang="en-US" sz="2800" dirty="0"/>
              <a:t>: Official documents, reports, proposals, and business letters, formal emails.</a:t>
            </a:r>
          </a:p>
          <a:p>
            <a:pPr>
              <a:lnSpc>
                <a:spcPct val="150000"/>
              </a:lnSpc>
            </a:pPr>
            <a:r>
              <a:rPr lang="en-US" sz="2800" b="1" dirty="0"/>
              <a:t>Informal written communication</a:t>
            </a:r>
            <a:r>
              <a:rPr lang="en-US" sz="2800" dirty="0"/>
              <a:t>: Personal emails, text messages, social media posts, and blogs.</a:t>
            </a:r>
          </a:p>
          <a:p>
            <a:pPr>
              <a:lnSpc>
                <a:spcPct val="150000"/>
              </a:lnSpc>
            </a:pPr>
            <a:r>
              <a:rPr lang="en-US" sz="2800" b="1" dirty="0"/>
              <a:t>Creative written information</a:t>
            </a:r>
            <a:r>
              <a:rPr lang="en-US" sz="2800" dirty="0"/>
              <a:t>: </a:t>
            </a:r>
            <a:r>
              <a:rPr lang="en-US" sz="2800" b="0" i="0" dirty="0">
                <a:solidFill>
                  <a:srgbClr val="202124"/>
                </a:solidFill>
                <a:effectLst/>
              </a:rPr>
              <a:t>Creative writing introduces a touch of artistry to written communication. Poetry, short stories, and blog posts exemplify this  style. Creative writing explores the depths of human imagination, invoking emotions and vivid  imagery.</a:t>
            </a:r>
          </a:p>
          <a:p>
            <a:pPr>
              <a:lnSpc>
                <a:spcPct val="150000"/>
              </a:lnSpc>
            </a:pPr>
            <a:r>
              <a:rPr lang="en-US" sz="2800" b="1" dirty="0">
                <a:solidFill>
                  <a:srgbClr val="202124"/>
                </a:solidFill>
              </a:rPr>
              <a:t>Academic written information</a:t>
            </a:r>
            <a:r>
              <a:rPr lang="en-US" sz="2800" dirty="0">
                <a:solidFill>
                  <a:srgbClr val="202124"/>
                </a:solidFill>
              </a:rPr>
              <a:t>: </a:t>
            </a:r>
            <a:r>
              <a:rPr lang="en-US" sz="2800" b="0" i="0" dirty="0">
                <a:solidFill>
                  <a:srgbClr val="202124"/>
                </a:solidFill>
                <a:effectLst/>
              </a:rPr>
              <a:t>This type of writing includes essays, research papers, and presentations. Academic writing upholds a formal tone, requiring proper citation and adherence to established formats.</a:t>
            </a:r>
            <a:endParaRPr lang="en-US" sz="2800" dirty="0"/>
          </a:p>
          <a:p>
            <a:pPr marL="0" indent="0">
              <a:lnSpc>
                <a:spcPct val="150000"/>
              </a:lnSpc>
              <a:buNone/>
            </a:pPr>
            <a:endParaRPr lang="en-UG" dirty="0"/>
          </a:p>
          <a:p>
            <a:endParaRPr lang="en-UG" dirty="0"/>
          </a:p>
        </p:txBody>
      </p:sp>
    </p:spTree>
    <p:extLst>
      <p:ext uri="{BB962C8B-B14F-4D97-AF65-F5344CB8AC3E}">
        <p14:creationId xmlns:p14="http://schemas.microsoft.com/office/powerpoint/2010/main" val="1204570008"/>
      </p:ext>
    </p:extLst>
  </p:cSld>
  <p:clrMapOvr>
    <a:masterClrMapping/>
  </p:clrMapOvr>
  <p:transition spd="slow" advTm="60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D6F6-ECC0-F512-2D5C-48743E4B88CF}"/>
              </a:ext>
            </a:extLst>
          </p:cNvPr>
          <p:cNvSpPr>
            <a:spLocks noGrp="1"/>
          </p:cNvSpPr>
          <p:nvPr>
            <p:ph type="title"/>
          </p:nvPr>
        </p:nvSpPr>
        <p:spPr/>
        <p:txBody>
          <a:bodyPr>
            <a:normAutofit fontScale="90000"/>
          </a:bodyPr>
          <a:lstStyle/>
          <a:p>
            <a:r>
              <a:rPr lang="en-US" b="1" dirty="0">
                <a:solidFill>
                  <a:srgbClr val="202124"/>
                </a:solidFill>
                <a:latin typeface="proxima-nova"/>
              </a:rPr>
              <a:t>Forms/examples of effective communication.</a:t>
            </a:r>
            <a:br>
              <a:rPr lang="en-US" b="1" i="0" dirty="0">
                <a:solidFill>
                  <a:srgbClr val="202124"/>
                </a:solidFill>
                <a:effectLst/>
                <a:latin typeface="proxima-nova"/>
              </a:rPr>
            </a:br>
            <a:endParaRPr lang="en-UG" dirty="0"/>
          </a:p>
        </p:txBody>
      </p:sp>
      <p:sp>
        <p:nvSpPr>
          <p:cNvPr id="4" name="Text Placeholder 3">
            <a:extLst>
              <a:ext uri="{FF2B5EF4-FFF2-40B4-BE49-F238E27FC236}">
                <a16:creationId xmlns:a16="http://schemas.microsoft.com/office/drawing/2014/main" id="{A56C396E-DC6F-8BC2-DE81-81BC4BF29B24}"/>
              </a:ext>
            </a:extLst>
          </p:cNvPr>
          <p:cNvSpPr>
            <a:spLocks noGrp="1"/>
          </p:cNvSpPr>
          <p:nvPr>
            <p:ph type="body" idx="1"/>
          </p:nvPr>
        </p:nvSpPr>
        <p:spPr/>
        <p:txBody>
          <a:bodyPr/>
          <a:lstStyle/>
          <a:p>
            <a:r>
              <a:rPr lang="en-US" b="1" i="0" dirty="0">
                <a:solidFill>
                  <a:srgbClr val="202124"/>
                </a:solidFill>
                <a:effectLst/>
                <a:latin typeface="Georgia" panose="02040502050405020303" pitchFamily="18" charset="0"/>
              </a:rPr>
              <a:t>Formal business emails:</a:t>
            </a:r>
            <a:r>
              <a:rPr lang="en-US" b="0" i="0" dirty="0">
                <a:solidFill>
                  <a:srgbClr val="202124"/>
                </a:solidFill>
                <a:effectLst/>
                <a:latin typeface="Georgia" panose="02040502050405020303" pitchFamily="18" charset="0"/>
              </a:rPr>
              <a:t> </a:t>
            </a:r>
            <a:endParaRPr lang="en-UG" dirty="0"/>
          </a:p>
        </p:txBody>
      </p:sp>
      <p:sp>
        <p:nvSpPr>
          <p:cNvPr id="3" name="Content Placeholder 2">
            <a:extLst>
              <a:ext uri="{FF2B5EF4-FFF2-40B4-BE49-F238E27FC236}">
                <a16:creationId xmlns:a16="http://schemas.microsoft.com/office/drawing/2014/main" id="{AFEB0F98-4B9C-DD9E-7DFF-C33C1D09CD69}"/>
              </a:ext>
            </a:extLst>
          </p:cNvPr>
          <p:cNvSpPr>
            <a:spLocks noGrp="1"/>
          </p:cNvSpPr>
          <p:nvPr>
            <p:ph sz="half" idx="2"/>
          </p:nvPr>
        </p:nvSpPr>
        <p:spPr/>
        <p:txBody>
          <a:bodyPr>
            <a:normAutofit fontScale="92500" lnSpcReduction="10000"/>
          </a:bodyPr>
          <a:lstStyle/>
          <a:p>
            <a:pPr marL="0" indent="0" algn="l">
              <a:buNone/>
            </a:pPr>
            <a:r>
              <a:rPr lang="en-US" b="0" i="0" dirty="0">
                <a:solidFill>
                  <a:srgbClr val="202124"/>
                </a:solidFill>
                <a:effectLst/>
                <a:latin typeface="Georgia" panose="02040502050405020303" pitchFamily="18" charset="0"/>
              </a:rPr>
              <a:t> These messages are structured, concise, and adhere to a specific etiquette. For instance, sending a well-constructed </a:t>
            </a:r>
            <a:r>
              <a:rPr lang="en-US" dirty="0">
                <a:solidFill>
                  <a:srgbClr val="0DA1EC"/>
                </a:solidFill>
                <a:latin typeface="Georgia" panose="02040502050405020303" pitchFamily="18" charset="0"/>
              </a:rPr>
              <a:t>email</a:t>
            </a:r>
            <a:r>
              <a:rPr lang="en-US" b="0" i="0" dirty="0">
                <a:solidFill>
                  <a:srgbClr val="202124"/>
                </a:solidFill>
                <a:effectLst/>
                <a:latin typeface="Georgia" panose="02040502050405020303" pitchFamily="18" charset="0"/>
              </a:rPr>
              <a:t> to a prospective client introducing your company's services demonstrates effective formal communication. The tone should remain respectful and informative, reflecting the sender's professionalism.</a:t>
            </a:r>
          </a:p>
          <a:p>
            <a:pPr marL="0" indent="0" algn="l">
              <a:buNone/>
            </a:pPr>
            <a:endParaRPr lang="en-US" b="0" i="0" dirty="0">
              <a:solidFill>
                <a:srgbClr val="202124"/>
              </a:solidFill>
              <a:effectLst/>
              <a:latin typeface="Georgia" panose="02040502050405020303" pitchFamily="18" charset="0"/>
            </a:endParaRPr>
          </a:p>
          <a:p>
            <a:endParaRPr lang="en-UG" dirty="0"/>
          </a:p>
        </p:txBody>
      </p:sp>
      <p:sp>
        <p:nvSpPr>
          <p:cNvPr id="5" name="Text Placeholder 4">
            <a:extLst>
              <a:ext uri="{FF2B5EF4-FFF2-40B4-BE49-F238E27FC236}">
                <a16:creationId xmlns:a16="http://schemas.microsoft.com/office/drawing/2014/main" id="{85BE7927-8A74-E65D-BC3D-F9B575DFE863}"/>
              </a:ext>
            </a:extLst>
          </p:cNvPr>
          <p:cNvSpPr>
            <a:spLocks noGrp="1"/>
          </p:cNvSpPr>
          <p:nvPr>
            <p:ph type="body" sz="quarter" idx="3"/>
          </p:nvPr>
        </p:nvSpPr>
        <p:spPr/>
        <p:txBody>
          <a:bodyPr/>
          <a:lstStyle/>
          <a:p>
            <a:pPr algn="ctr"/>
            <a:r>
              <a:rPr lang="en-US" dirty="0"/>
              <a:t>DEMONSTRATION</a:t>
            </a:r>
            <a:endParaRPr lang="en-UG" dirty="0"/>
          </a:p>
        </p:txBody>
      </p:sp>
      <p:pic>
        <p:nvPicPr>
          <p:cNvPr id="8" name="Content Placeholder 7">
            <a:extLst>
              <a:ext uri="{FF2B5EF4-FFF2-40B4-BE49-F238E27FC236}">
                <a16:creationId xmlns:a16="http://schemas.microsoft.com/office/drawing/2014/main" id="{9E187543-0C9B-31AD-8DDE-FE026E4B61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66434" y="2505075"/>
            <a:ext cx="3594720" cy="3684588"/>
          </a:xfrm>
        </p:spPr>
      </p:pic>
    </p:spTree>
    <p:extLst>
      <p:ext uri="{BB962C8B-B14F-4D97-AF65-F5344CB8AC3E}">
        <p14:creationId xmlns:p14="http://schemas.microsoft.com/office/powerpoint/2010/main" val="3097116323"/>
      </p:ext>
    </p:extLst>
  </p:cSld>
  <p:clrMapOvr>
    <a:masterClrMapping/>
  </p:clrMapOvr>
  <p:transition spd="slow" advTm="60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FAFF45-B29A-120B-D2CA-3DDF97617B25}"/>
              </a:ext>
            </a:extLst>
          </p:cNvPr>
          <p:cNvSpPr>
            <a:spLocks noGrp="1"/>
          </p:cNvSpPr>
          <p:nvPr>
            <p:ph type="title"/>
          </p:nvPr>
        </p:nvSpPr>
        <p:spPr/>
        <p:txBody>
          <a:bodyPr/>
          <a:lstStyle/>
          <a:p>
            <a:r>
              <a:rPr lang="en-US" dirty="0"/>
              <a:t>Reports</a:t>
            </a:r>
            <a:endParaRPr lang="en-UG" dirty="0"/>
          </a:p>
        </p:txBody>
      </p:sp>
      <p:pic>
        <p:nvPicPr>
          <p:cNvPr id="11" name="Content Placeholder 10">
            <a:extLst>
              <a:ext uri="{FF2B5EF4-FFF2-40B4-BE49-F238E27FC236}">
                <a16:creationId xmlns:a16="http://schemas.microsoft.com/office/drawing/2014/main" id="{B5822EB2-EACE-43AC-A05D-92052A304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987425"/>
            <a:ext cx="4703667" cy="4873625"/>
          </a:xfrm>
        </p:spPr>
      </p:pic>
      <p:sp>
        <p:nvSpPr>
          <p:cNvPr id="9" name="Text Placeholder 8">
            <a:extLst>
              <a:ext uri="{FF2B5EF4-FFF2-40B4-BE49-F238E27FC236}">
                <a16:creationId xmlns:a16="http://schemas.microsoft.com/office/drawing/2014/main" id="{347A592A-D8D9-EEA4-A561-67F950A24863}"/>
              </a:ext>
            </a:extLst>
          </p:cNvPr>
          <p:cNvSpPr>
            <a:spLocks noGrp="1"/>
          </p:cNvSpPr>
          <p:nvPr>
            <p:ph type="body" sz="half" idx="2"/>
          </p:nvPr>
        </p:nvSpPr>
        <p:spPr/>
        <p:txBody>
          <a:bodyPr/>
          <a:lstStyle/>
          <a:p>
            <a:r>
              <a:rPr lang="en-US" sz="3600" dirty="0"/>
              <a:t>Is a documented presentation of information, analysis and findings on a specific topic, issue or report</a:t>
            </a:r>
            <a:r>
              <a:rPr lang="en-US" dirty="0"/>
              <a:t>.</a:t>
            </a:r>
            <a:endParaRPr lang="en-UG" dirty="0"/>
          </a:p>
        </p:txBody>
      </p:sp>
    </p:spTree>
    <p:extLst>
      <p:ext uri="{BB962C8B-B14F-4D97-AF65-F5344CB8AC3E}">
        <p14:creationId xmlns:p14="http://schemas.microsoft.com/office/powerpoint/2010/main" val="882759234"/>
      </p:ext>
    </p:extLst>
  </p:cSld>
  <p:clrMapOvr>
    <a:masterClrMapping/>
  </p:clrMapOvr>
  <p:transition spd="slow" advTm="60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50F0-5CD0-DBBA-79C8-64CAE2E27378}"/>
              </a:ext>
            </a:extLst>
          </p:cNvPr>
          <p:cNvSpPr>
            <a:spLocks noGrp="1"/>
          </p:cNvSpPr>
          <p:nvPr>
            <p:ph type="title"/>
          </p:nvPr>
        </p:nvSpPr>
        <p:spPr/>
        <p:txBody>
          <a:bodyPr/>
          <a:lstStyle/>
          <a:p>
            <a:r>
              <a:rPr lang="en-US" dirty="0"/>
              <a:t>Business letter</a:t>
            </a:r>
            <a:endParaRPr lang="en-UG" dirty="0"/>
          </a:p>
        </p:txBody>
      </p:sp>
      <p:sp>
        <p:nvSpPr>
          <p:cNvPr id="4" name="Text Placeholder 3">
            <a:extLst>
              <a:ext uri="{FF2B5EF4-FFF2-40B4-BE49-F238E27FC236}">
                <a16:creationId xmlns:a16="http://schemas.microsoft.com/office/drawing/2014/main" id="{45321538-75C5-7FF3-8B8A-70B3556234B5}"/>
              </a:ext>
            </a:extLst>
          </p:cNvPr>
          <p:cNvSpPr>
            <a:spLocks noGrp="1"/>
          </p:cNvSpPr>
          <p:nvPr>
            <p:ph type="body" sz="half" idx="2"/>
          </p:nvPr>
        </p:nvSpPr>
        <p:spPr/>
        <p:txBody>
          <a:bodyPr>
            <a:noAutofit/>
          </a:bodyPr>
          <a:lstStyle/>
          <a:p>
            <a:r>
              <a:rPr lang="en-US" sz="2000" dirty="0"/>
              <a:t>This is a letter from one company to another or from an organization to its customers/clients or other external parties.</a:t>
            </a:r>
          </a:p>
          <a:p>
            <a:r>
              <a:rPr lang="en-US" sz="2000" dirty="0"/>
              <a:t>COMPONENTS OF A BUSINESS LETTER.</a:t>
            </a:r>
          </a:p>
          <a:p>
            <a:pPr marL="285750" indent="-285750">
              <a:buFont typeface="Arial" panose="020B0604020202020204" pitchFamily="34" charset="0"/>
              <a:buChar char="•"/>
            </a:pPr>
            <a:r>
              <a:rPr lang="en-US" sz="2000" dirty="0"/>
              <a:t>Heading</a:t>
            </a:r>
          </a:p>
          <a:p>
            <a:pPr marL="285750" indent="-285750">
              <a:buFont typeface="Arial" panose="020B0604020202020204" pitchFamily="34" charset="0"/>
              <a:buChar char="•"/>
            </a:pPr>
            <a:r>
              <a:rPr lang="en-US" sz="2000" dirty="0"/>
              <a:t>Recipients address</a:t>
            </a:r>
          </a:p>
          <a:p>
            <a:pPr marL="285750" indent="-285750">
              <a:buFont typeface="Arial" panose="020B0604020202020204" pitchFamily="34" charset="0"/>
              <a:buChar char="•"/>
            </a:pPr>
            <a:r>
              <a:rPr lang="en-US" sz="2000" dirty="0"/>
              <a:t>Salutation</a:t>
            </a:r>
          </a:p>
          <a:p>
            <a:pPr marL="285750" indent="-285750">
              <a:buFont typeface="Arial" panose="020B0604020202020204" pitchFamily="34" charset="0"/>
              <a:buChar char="•"/>
            </a:pPr>
            <a:r>
              <a:rPr lang="en-US" sz="2000" dirty="0"/>
              <a:t>Body</a:t>
            </a:r>
          </a:p>
          <a:p>
            <a:pPr marL="285750" indent="-285750">
              <a:buFont typeface="Arial" panose="020B0604020202020204" pitchFamily="34" charset="0"/>
              <a:buChar char="•"/>
            </a:pPr>
            <a:r>
              <a:rPr lang="en-US" sz="2000" dirty="0"/>
              <a:t>Closing</a:t>
            </a:r>
          </a:p>
          <a:p>
            <a:pPr marL="285750" indent="-285750">
              <a:buFont typeface="Arial" panose="020B0604020202020204" pitchFamily="34" charset="0"/>
              <a:buChar char="•"/>
            </a:pPr>
            <a:r>
              <a:rPr lang="en-US" sz="2000" dirty="0"/>
              <a:t>Signature</a:t>
            </a:r>
            <a:endParaRPr lang="en-UG" sz="2000" dirty="0"/>
          </a:p>
        </p:txBody>
      </p:sp>
      <p:pic>
        <p:nvPicPr>
          <p:cNvPr id="10" name="Content Placeholder 9">
            <a:extLst>
              <a:ext uri="{FF2B5EF4-FFF2-40B4-BE49-F238E27FC236}">
                <a16:creationId xmlns:a16="http://schemas.microsoft.com/office/drawing/2014/main" id="{C63E30BE-5C18-F0C8-5F9E-F6D7C3B79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732" y="1577009"/>
            <a:ext cx="4079277" cy="4757530"/>
          </a:xfrm>
        </p:spPr>
      </p:pic>
    </p:spTree>
    <p:extLst>
      <p:ext uri="{BB962C8B-B14F-4D97-AF65-F5344CB8AC3E}">
        <p14:creationId xmlns:p14="http://schemas.microsoft.com/office/powerpoint/2010/main" val="153087745"/>
      </p:ext>
    </p:extLst>
  </p:cSld>
  <p:clrMapOvr>
    <a:masterClrMapping/>
  </p:clrMapOvr>
  <p:transition spd="slow" advTm="60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9284-B065-1125-0807-A39B019B9797}"/>
              </a:ext>
            </a:extLst>
          </p:cNvPr>
          <p:cNvSpPr>
            <a:spLocks noGrp="1"/>
          </p:cNvSpPr>
          <p:nvPr>
            <p:ph type="title"/>
          </p:nvPr>
        </p:nvSpPr>
        <p:spPr/>
        <p:txBody>
          <a:bodyPr/>
          <a:lstStyle/>
          <a:p>
            <a:r>
              <a:rPr lang="en-US" dirty="0"/>
              <a:t>BUSINESS MEMOS</a:t>
            </a:r>
            <a:endParaRPr lang="en-UG" dirty="0"/>
          </a:p>
        </p:txBody>
      </p:sp>
      <p:pic>
        <p:nvPicPr>
          <p:cNvPr id="6" name="Content Placeholder 5">
            <a:extLst>
              <a:ext uri="{FF2B5EF4-FFF2-40B4-BE49-F238E27FC236}">
                <a16:creationId xmlns:a16="http://schemas.microsoft.com/office/drawing/2014/main" id="{2EEF9BB3-5930-A2F1-70F9-29A68A14F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6472" y="987425"/>
            <a:ext cx="4965739" cy="4873625"/>
          </a:xfrm>
        </p:spPr>
      </p:pic>
      <p:sp>
        <p:nvSpPr>
          <p:cNvPr id="4" name="Text Placeholder 3">
            <a:extLst>
              <a:ext uri="{FF2B5EF4-FFF2-40B4-BE49-F238E27FC236}">
                <a16:creationId xmlns:a16="http://schemas.microsoft.com/office/drawing/2014/main" id="{B6370D27-DFE6-828D-4B39-7632F6BC3319}"/>
              </a:ext>
            </a:extLst>
          </p:cNvPr>
          <p:cNvSpPr>
            <a:spLocks noGrp="1"/>
          </p:cNvSpPr>
          <p:nvPr>
            <p:ph type="body" sz="half" idx="2"/>
          </p:nvPr>
        </p:nvSpPr>
        <p:spPr/>
        <p:txBody>
          <a:bodyPr/>
          <a:lstStyle/>
          <a:p>
            <a:r>
              <a:rPr lang="en-US" sz="2800" dirty="0"/>
              <a:t>A memorandum(memo) is a written report prepared specifically for a person or group of people that contains information about a particular matter</a:t>
            </a:r>
            <a:r>
              <a:rPr lang="en-US" dirty="0"/>
              <a:t>.</a:t>
            </a:r>
            <a:endParaRPr lang="en-UG" dirty="0"/>
          </a:p>
        </p:txBody>
      </p:sp>
    </p:spTree>
    <p:extLst>
      <p:ext uri="{BB962C8B-B14F-4D97-AF65-F5344CB8AC3E}">
        <p14:creationId xmlns:p14="http://schemas.microsoft.com/office/powerpoint/2010/main" val="2280432035"/>
      </p:ext>
    </p:extLst>
  </p:cSld>
  <p:clrMapOvr>
    <a:masterClrMapping/>
  </p:clrMapOvr>
  <p:transition spd="slow" advTm="60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EB04-39A0-E98B-F5D3-7EE07A7DECEC}"/>
              </a:ext>
            </a:extLst>
          </p:cNvPr>
          <p:cNvSpPr>
            <a:spLocks noGrp="1"/>
          </p:cNvSpPr>
          <p:nvPr>
            <p:ph type="title"/>
          </p:nvPr>
        </p:nvSpPr>
        <p:spPr/>
        <p:txBody>
          <a:bodyPr/>
          <a:lstStyle/>
          <a:p>
            <a:r>
              <a:rPr lang="en-US" dirty="0"/>
              <a:t>PRESS RELEASES</a:t>
            </a:r>
            <a:endParaRPr lang="en-UG" dirty="0"/>
          </a:p>
        </p:txBody>
      </p:sp>
      <p:sp>
        <p:nvSpPr>
          <p:cNvPr id="4" name="Text Placeholder 3">
            <a:extLst>
              <a:ext uri="{FF2B5EF4-FFF2-40B4-BE49-F238E27FC236}">
                <a16:creationId xmlns:a16="http://schemas.microsoft.com/office/drawing/2014/main" id="{4EFBC9DB-6E38-85F2-827B-39BDDBC2510B}"/>
              </a:ext>
            </a:extLst>
          </p:cNvPr>
          <p:cNvSpPr>
            <a:spLocks noGrp="1"/>
          </p:cNvSpPr>
          <p:nvPr>
            <p:ph idx="1"/>
          </p:nvPr>
        </p:nvSpPr>
        <p:spPr/>
        <p:txBody>
          <a:bodyPr>
            <a:normAutofit fontScale="92500" lnSpcReduction="20000"/>
          </a:bodyPr>
          <a:lstStyle/>
          <a:p>
            <a:r>
              <a:rPr lang="en-US" dirty="0"/>
              <a:t>An official statement delivered to members of the new media for the purpose of providing information, creating an official statement or making an announcement directed for public release.</a:t>
            </a:r>
          </a:p>
          <a:p>
            <a:r>
              <a:rPr lang="en-US" dirty="0"/>
              <a:t>These are considered as the primary sources of information</a:t>
            </a:r>
          </a:p>
          <a:p>
            <a:pPr marL="0" indent="0">
              <a:buNone/>
            </a:pPr>
            <a:r>
              <a:rPr lang="en-US" dirty="0"/>
              <a:t>The components of the press release include:</a:t>
            </a:r>
          </a:p>
          <a:p>
            <a:r>
              <a:rPr lang="en-US" dirty="0"/>
              <a:t>Headline</a:t>
            </a:r>
          </a:p>
          <a:p>
            <a:r>
              <a:rPr lang="en-US" dirty="0"/>
              <a:t>Dateline</a:t>
            </a:r>
          </a:p>
          <a:p>
            <a:r>
              <a:rPr lang="en-US" dirty="0"/>
              <a:t>Introduction</a:t>
            </a:r>
          </a:p>
          <a:p>
            <a:r>
              <a:rPr lang="en-US" dirty="0"/>
              <a:t>Body</a:t>
            </a:r>
          </a:p>
          <a:p>
            <a:r>
              <a:rPr lang="en-US" dirty="0"/>
              <a:t>Conclusion</a:t>
            </a:r>
          </a:p>
          <a:p>
            <a:r>
              <a:rPr lang="en-US" dirty="0"/>
              <a:t>Boilerplate.</a:t>
            </a:r>
            <a:endParaRPr lang="en-UG" dirty="0"/>
          </a:p>
        </p:txBody>
      </p:sp>
    </p:spTree>
    <p:extLst>
      <p:ext uri="{BB962C8B-B14F-4D97-AF65-F5344CB8AC3E}">
        <p14:creationId xmlns:p14="http://schemas.microsoft.com/office/powerpoint/2010/main" val="467367896"/>
      </p:ext>
    </p:extLst>
  </p:cSld>
  <p:clrMapOvr>
    <a:masterClrMapping/>
  </p:clrMapOvr>
  <p:transition spd="slow" advTm="60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20F9-6601-F852-91B9-7125D659C878}"/>
              </a:ext>
            </a:extLst>
          </p:cNvPr>
          <p:cNvSpPr>
            <a:spLocks noGrp="1"/>
          </p:cNvSpPr>
          <p:nvPr>
            <p:ph type="title"/>
          </p:nvPr>
        </p:nvSpPr>
        <p:spPr/>
        <p:txBody>
          <a:bodyPr/>
          <a:lstStyle/>
          <a:p>
            <a:r>
              <a:rPr lang="en-US" dirty="0"/>
              <a:t>BLOGS</a:t>
            </a:r>
            <a:endParaRPr lang="en-UG" dirty="0"/>
          </a:p>
        </p:txBody>
      </p:sp>
      <p:sp>
        <p:nvSpPr>
          <p:cNvPr id="3" name="Content Placeholder 2">
            <a:extLst>
              <a:ext uri="{FF2B5EF4-FFF2-40B4-BE49-F238E27FC236}">
                <a16:creationId xmlns:a16="http://schemas.microsoft.com/office/drawing/2014/main" id="{2C3A976C-DFC9-F85B-4527-FA52C749DC28}"/>
              </a:ext>
            </a:extLst>
          </p:cNvPr>
          <p:cNvSpPr>
            <a:spLocks noGrp="1"/>
          </p:cNvSpPr>
          <p:nvPr>
            <p:ph idx="1"/>
          </p:nvPr>
        </p:nvSpPr>
        <p:spPr/>
        <p:txBody>
          <a:bodyPr>
            <a:normAutofit/>
          </a:bodyPr>
          <a:lstStyle/>
          <a:p>
            <a:pPr marL="0" indent="0">
              <a:buNone/>
            </a:pPr>
            <a:endParaRPr lang="en-UG" dirty="0"/>
          </a:p>
        </p:txBody>
      </p:sp>
      <p:sp>
        <p:nvSpPr>
          <p:cNvPr id="4" name="Text Placeholder 3">
            <a:extLst>
              <a:ext uri="{FF2B5EF4-FFF2-40B4-BE49-F238E27FC236}">
                <a16:creationId xmlns:a16="http://schemas.microsoft.com/office/drawing/2014/main" id="{C5BA7946-ADB1-1D03-C95C-A5218C610DA1}"/>
              </a:ext>
            </a:extLst>
          </p:cNvPr>
          <p:cNvSpPr>
            <a:spLocks noGrp="1"/>
          </p:cNvSpPr>
          <p:nvPr>
            <p:ph type="body" sz="half" idx="2"/>
          </p:nvPr>
        </p:nvSpPr>
        <p:spPr/>
        <p:txBody>
          <a:bodyPr>
            <a:normAutofit lnSpcReduction="10000"/>
          </a:bodyPr>
          <a:lstStyle/>
          <a:p>
            <a:r>
              <a:rPr lang="en-US" sz="2400" dirty="0"/>
              <a:t>A type of online journal or informational website that features informal conversations content.</a:t>
            </a:r>
          </a:p>
          <a:p>
            <a:pPr marL="0" indent="0">
              <a:buNone/>
            </a:pPr>
            <a:r>
              <a:rPr lang="en-US" sz="2400" dirty="0"/>
              <a:t>Types of blogs</a:t>
            </a:r>
          </a:p>
          <a:p>
            <a:r>
              <a:rPr lang="en-US" sz="2400" dirty="0"/>
              <a:t>Personal blogs</a:t>
            </a:r>
          </a:p>
          <a:p>
            <a:r>
              <a:rPr lang="en-US" sz="2400" dirty="0"/>
              <a:t>Business blogs</a:t>
            </a:r>
          </a:p>
          <a:p>
            <a:r>
              <a:rPr lang="en-US" sz="2400" dirty="0"/>
              <a:t>Niche blogs </a:t>
            </a:r>
            <a:r>
              <a:rPr lang="en-US" sz="2400" dirty="0" err="1"/>
              <a:t>e.g</a:t>
            </a:r>
            <a:r>
              <a:rPr lang="en-US" sz="2400" dirty="0"/>
              <a:t> fashion</a:t>
            </a:r>
          </a:p>
          <a:p>
            <a:r>
              <a:rPr lang="en-US" sz="2400" dirty="0"/>
              <a:t>Educational blogs</a:t>
            </a:r>
          </a:p>
          <a:p>
            <a:r>
              <a:rPr lang="en-US" sz="2400" dirty="0"/>
              <a:t>News blogs</a:t>
            </a:r>
            <a:endParaRPr lang="en-UG" sz="2400" dirty="0"/>
          </a:p>
          <a:p>
            <a:endParaRPr lang="en-UG" dirty="0"/>
          </a:p>
        </p:txBody>
      </p:sp>
    </p:spTree>
    <p:extLst>
      <p:ext uri="{BB962C8B-B14F-4D97-AF65-F5344CB8AC3E}">
        <p14:creationId xmlns:p14="http://schemas.microsoft.com/office/powerpoint/2010/main" val="486487038"/>
      </p:ext>
    </p:extLst>
  </p:cSld>
  <p:clrMapOvr>
    <a:masterClrMapping/>
  </p:clrMapOvr>
  <p:transition spd="slow" advTm="60000">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2879</TotalTime>
  <Words>1464</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Calibri Light</vt:lpstr>
      <vt:lpstr>Elephant</vt:lpstr>
      <vt:lpstr>Georgia</vt:lpstr>
      <vt:lpstr>proxima-nova</vt:lpstr>
      <vt:lpstr>Office Theme</vt:lpstr>
      <vt:lpstr>WRITTEN COMMUNICATION</vt:lpstr>
      <vt:lpstr>Definition of written communication</vt:lpstr>
      <vt:lpstr>TYPES OF WRITTEN COMMUNICATION</vt:lpstr>
      <vt:lpstr>Forms/examples of effective communication. </vt:lpstr>
      <vt:lpstr>Reports</vt:lpstr>
      <vt:lpstr>Business letter</vt:lpstr>
      <vt:lpstr>BUSINESS MEMOS</vt:lpstr>
      <vt:lpstr>PRESS RELEASES</vt:lpstr>
      <vt:lpstr>BLOGS</vt:lpstr>
      <vt:lpstr>CONTRACTS</vt:lpstr>
      <vt:lpstr>PROPOSALS</vt:lpstr>
      <vt:lpstr>TRANSCRIPTS</vt:lpstr>
      <vt:lpstr>MANUALS</vt:lpstr>
      <vt:lpstr>Examples of communication cont’d </vt:lpstr>
      <vt:lpstr>Academic writing </vt:lpstr>
      <vt:lpstr>Creative writing </vt:lpstr>
      <vt:lpstr>Qualities of an effective written communication.</vt:lpstr>
      <vt:lpstr>Qualities cont’d</vt:lpstr>
      <vt:lpstr>Importance of effective written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WRITTEN COMMUNICATION</dc:title>
  <dc:creator>Madrine Denla</dc:creator>
  <cp:lastModifiedBy>Madrine Denla</cp:lastModifiedBy>
  <cp:revision>15</cp:revision>
  <dcterms:created xsi:type="dcterms:W3CDTF">2024-10-13T11:14:02Z</dcterms:created>
  <dcterms:modified xsi:type="dcterms:W3CDTF">2024-10-15T13:25:20Z</dcterms:modified>
</cp:coreProperties>
</file>