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c619590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c619590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c619590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c619590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c619590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c619590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c619590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c619590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c61959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c61959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8c61959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c61959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c619590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c619590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c61959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c61959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c619590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c619590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c619590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c619590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8c619590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8c619590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8c61959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c61959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8c619590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c619590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8c619590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c619590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c61959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c61959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c619590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c619590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c619590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c619590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c619590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c619590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c619590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c619590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c619590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c619590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6672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 strict open carry gun laws reduce gun violence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Milestone 2:</a:t>
            </a:r>
            <a:endParaRPr>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Eric Hardy, David Ingram, Rachel Kitabjian, Bradley Merfeld</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Graphs: Per Capita (cont.)</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 similar graph was produced for injured </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lgn="l">
              <a:spcBef>
                <a:spcPts val="160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Appearance is very similar but has the following difference:</a:t>
            </a:r>
            <a:endParaRPr sz="2400">
              <a:solidFill>
                <a:srgbClr val="000000"/>
              </a:solidFill>
              <a:latin typeface="Times New Roman"/>
              <a:ea typeface="Times New Roman"/>
              <a:cs typeface="Times New Roman"/>
              <a:sym typeface="Times New Roman"/>
            </a:endParaRPr>
          </a:p>
          <a:p>
            <a:pPr indent="-381000" lvl="1" marL="9144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Bigger shapes as circles, that is omitted for brevity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901750" y="215675"/>
            <a:ext cx="7565224" cy="48352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2: Descriptive Data Mining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K Means Clustering:</a:t>
            </a:r>
            <a:endParaRPr sz="2400">
              <a:solidFill>
                <a:srgbClr val="000000"/>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 data frame was created to represent per capita crimes</a:t>
            </a:r>
            <a:endParaRPr sz="2400">
              <a:solidFill>
                <a:srgbClr val="000000"/>
              </a:solidFill>
              <a:latin typeface="Times New Roman"/>
              <a:ea typeface="Times New Roman"/>
              <a:cs typeface="Times New Roman"/>
              <a:sym typeface="Times New Roman"/>
            </a:endParaRPr>
          </a:p>
          <a:p>
            <a:pPr indent="-381000" lvl="2" marL="1371600" rtl="0" algn="l">
              <a:lnSpc>
                <a:spcPct val="100000"/>
              </a:lnSpc>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Pro: Assisted in understanding data &amp; population size</a:t>
            </a:r>
            <a:endParaRPr sz="2400">
              <a:solidFill>
                <a:srgbClr val="000000"/>
              </a:solidFill>
              <a:latin typeface="Times New Roman"/>
              <a:ea typeface="Times New Roman"/>
              <a:cs typeface="Times New Roman"/>
              <a:sym typeface="Times New Roman"/>
            </a:endParaRPr>
          </a:p>
          <a:p>
            <a:pPr indent="-381000" lvl="2" marL="1371600" rtl="0" algn="l">
              <a:lnSpc>
                <a:spcPct val="100000"/>
              </a:lnSpc>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Con: Categorical data dropped (State, Open Carry)</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160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Association Rules:</a:t>
            </a:r>
            <a:endParaRPr sz="2400">
              <a:solidFill>
                <a:srgbClr val="000000"/>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All variables included</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130" name="Google Shape;130;p25"/>
          <p:cNvSpPr txBox="1"/>
          <p:nvPr>
            <p:ph idx="1" type="body"/>
          </p:nvPr>
        </p:nvSpPr>
        <p:spPr>
          <a:xfrm>
            <a:off x="180650" y="1212825"/>
            <a:ext cx="4039800" cy="360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Using R programming language to perform a K means clustering</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Packages used: </a:t>
            </a:r>
            <a:endParaRPr>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Tidyverse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Cluster</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Factoextra</a:t>
            </a:r>
            <a:endParaRPr sz="1800">
              <a:solidFill>
                <a:srgbClr val="000000"/>
              </a:solidFill>
              <a:latin typeface="Times New Roman"/>
              <a:ea typeface="Times New Roman"/>
              <a:cs typeface="Times New Roman"/>
              <a:sym typeface="Times New Roman"/>
            </a:endParaRPr>
          </a:p>
        </p:txBody>
      </p:sp>
      <p:pic>
        <p:nvPicPr>
          <p:cNvPr id="131" name="Google Shape;131;p25"/>
          <p:cNvPicPr preferRelativeResize="0"/>
          <p:nvPr/>
        </p:nvPicPr>
        <p:blipFill>
          <a:blip r:embed="rId3">
            <a:alphaModFix/>
          </a:blip>
          <a:stretch>
            <a:fillRect/>
          </a:stretch>
        </p:blipFill>
        <p:spPr>
          <a:xfrm>
            <a:off x="4369400" y="1212850"/>
            <a:ext cx="4352925" cy="36004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 of Squares Elbow Chart</a:t>
            </a:r>
            <a:endParaRPr/>
          </a:p>
        </p:txBody>
      </p:sp>
      <p:sp>
        <p:nvSpPr>
          <p:cNvPr id="137" name="Google Shape;137;p26"/>
          <p:cNvSpPr txBox="1"/>
          <p:nvPr>
            <p:ph idx="1" type="body"/>
          </p:nvPr>
        </p:nvSpPr>
        <p:spPr>
          <a:xfrm>
            <a:off x="170000" y="1346500"/>
            <a:ext cx="3943800" cy="290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optimal number of clusters appears to be four</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38" name="Google Shape;138;p26"/>
          <p:cNvPicPr preferRelativeResize="0"/>
          <p:nvPr/>
        </p:nvPicPr>
        <p:blipFill>
          <a:blip r:embed="rId3">
            <a:alphaModFix/>
          </a:blip>
          <a:stretch>
            <a:fillRect/>
          </a:stretch>
        </p:blipFill>
        <p:spPr>
          <a:xfrm>
            <a:off x="4196325" y="1428562"/>
            <a:ext cx="4595975" cy="36262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Rules</a:t>
            </a:r>
            <a:endParaRPr/>
          </a:p>
        </p:txBody>
      </p:sp>
      <p:sp>
        <p:nvSpPr>
          <p:cNvPr id="144" name="Google Shape;144;p27"/>
          <p:cNvSpPr txBox="1"/>
          <p:nvPr>
            <p:ph idx="1" type="body"/>
          </p:nvPr>
        </p:nvSpPr>
        <p:spPr>
          <a:xfrm>
            <a:off x="311700" y="1152475"/>
            <a:ext cx="8520600" cy="374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Performed</a:t>
            </a:r>
            <a:r>
              <a:rPr lang="en">
                <a:solidFill>
                  <a:srgbClr val="000000"/>
                </a:solidFill>
                <a:latin typeface="Times New Roman"/>
                <a:ea typeface="Times New Roman"/>
                <a:cs typeface="Times New Roman"/>
                <a:sym typeface="Times New Roman"/>
              </a:rPr>
              <a:t> analysis on original data, includes the following variables: </a:t>
            </a:r>
            <a:endParaRPr>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open carry</a:t>
            </a:r>
            <a:endParaRPr sz="1800">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n_killed</a:t>
            </a:r>
            <a:endParaRPr sz="1800">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n_injured</a:t>
            </a:r>
            <a:endParaRPr sz="1800">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Etc. </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Used R programming, “arules” package, and an “apriori” argument</a:t>
            </a:r>
            <a:endParaRPr>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Provided us 122 rules </a:t>
            </a:r>
            <a:endParaRPr sz="1800">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However, using the following:</a:t>
            </a:r>
            <a:endParaRPr sz="1800">
              <a:solidFill>
                <a:srgbClr val="000000"/>
              </a:solidFill>
              <a:latin typeface="Times New Roman"/>
              <a:ea typeface="Times New Roman"/>
              <a:cs typeface="Times New Roman"/>
              <a:sym typeface="Times New Roman"/>
            </a:endParaRPr>
          </a:p>
          <a:p>
            <a:pPr indent="-342900" lvl="2" marL="13716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“rules 20 &lt;- apiori(gun, parameter = list(minlen = 2, maxlen = 3, supp = .3))” </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Reduced to 20 rules </a:t>
            </a:r>
            <a:endParaRPr>
              <a:solidFill>
                <a:srgbClr val="000000"/>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Easier to analyze</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Association Rules</a:t>
            </a:r>
            <a:endParaRPr/>
          </a:p>
        </p:txBody>
      </p:sp>
      <p:pic>
        <p:nvPicPr>
          <p:cNvPr id="150" name="Google Shape;150;p28"/>
          <p:cNvPicPr preferRelativeResize="0"/>
          <p:nvPr/>
        </p:nvPicPr>
        <p:blipFill>
          <a:blip r:embed="rId3">
            <a:alphaModFix/>
          </a:blip>
          <a:stretch>
            <a:fillRect/>
          </a:stretch>
        </p:blipFill>
        <p:spPr>
          <a:xfrm>
            <a:off x="2048051" y="1248600"/>
            <a:ext cx="4928725" cy="3416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14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Rules Screenshot</a:t>
            </a:r>
            <a:endParaRPr/>
          </a:p>
        </p:txBody>
      </p:sp>
      <p:sp>
        <p:nvSpPr>
          <p:cNvPr id="156" name="Google Shape;156;p29"/>
          <p:cNvSpPr txBox="1"/>
          <p:nvPr>
            <p:ph idx="1" type="body"/>
          </p:nvPr>
        </p:nvSpPr>
        <p:spPr>
          <a:xfrm>
            <a:off x="311700" y="782088"/>
            <a:ext cx="8520600" cy="70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following code created graphs to better analyze our results</a:t>
            </a:r>
            <a:endParaRPr>
              <a:solidFill>
                <a:srgbClr val="000000"/>
              </a:solidFill>
              <a:latin typeface="Times New Roman"/>
              <a:ea typeface="Times New Roman"/>
              <a:cs typeface="Times New Roman"/>
              <a:sym typeface="Times New Roman"/>
            </a:endParaRPr>
          </a:p>
        </p:txBody>
      </p:sp>
      <p:pic>
        <p:nvPicPr>
          <p:cNvPr id="157" name="Google Shape;157;p29"/>
          <p:cNvPicPr preferRelativeResize="0"/>
          <p:nvPr/>
        </p:nvPicPr>
        <p:blipFill>
          <a:blip r:embed="rId3">
            <a:alphaModFix/>
          </a:blip>
          <a:stretch>
            <a:fillRect/>
          </a:stretch>
        </p:blipFill>
        <p:spPr>
          <a:xfrm>
            <a:off x="989575" y="1398225"/>
            <a:ext cx="7216349" cy="34327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1278038" y="213400"/>
            <a:ext cx="6587925" cy="47139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31"/>
          <p:cNvPicPr preferRelativeResize="0"/>
          <p:nvPr/>
        </p:nvPicPr>
        <p:blipFill>
          <a:blip r:embed="rId3">
            <a:alphaModFix/>
          </a:blip>
          <a:stretch>
            <a:fillRect/>
          </a:stretch>
        </p:blipFill>
        <p:spPr>
          <a:xfrm>
            <a:off x="1175950" y="109600"/>
            <a:ext cx="6778150" cy="48857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1: Descriptive Statistics</a:t>
            </a:r>
            <a:endParaRPr/>
          </a:p>
        </p:txBody>
      </p:sp>
      <p:sp>
        <p:nvSpPr>
          <p:cNvPr id="63" name="Google Shape;63;p14"/>
          <p:cNvSpPr txBox="1"/>
          <p:nvPr>
            <p:ph idx="1" type="body"/>
          </p:nvPr>
        </p:nvSpPr>
        <p:spPr>
          <a:xfrm>
            <a:off x="311700" y="1152475"/>
            <a:ext cx="402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Summary of</a:t>
            </a:r>
            <a:r>
              <a:rPr lang="en">
                <a:solidFill>
                  <a:srgbClr val="000000"/>
                </a:solidFill>
                <a:latin typeface="Times New Roman"/>
                <a:ea typeface="Times New Roman"/>
                <a:cs typeface="Times New Roman"/>
                <a:sym typeface="Times New Roman"/>
              </a:rPr>
              <a:t> data included:</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Quantity of incidents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Quantity of injured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Number of individuals killed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Guns per capita per state</a:t>
            </a:r>
            <a:endParaRPr>
              <a:solidFill>
                <a:srgbClr val="000000"/>
              </a:solidFill>
              <a:latin typeface="Times New Roman"/>
              <a:ea typeface="Times New Roman"/>
              <a:cs typeface="Times New Roman"/>
              <a:sym typeface="Times New Roman"/>
            </a:endParaRPr>
          </a:p>
        </p:txBody>
      </p:sp>
      <p:pic>
        <p:nvPicPr>
          <p:cNvPr id="64" name="Google Shape;64;p14"/>
          <p:cNvPicPr preferRelativeResize="0"/>
          <p:nvPr/>
        </p:nvPicPr>
        <p:blipFill rotWithShape="1">
          <a:blip r:embed="rId3">
            <a:alphaModFix/>
          </a:blip>
          <a:srcRect b="0" l="2037" r="0" t="0"/>
          <a:stretch/>
        </p:blipFill>
        <p:spPr>
          <a:xfrm>
            <a:off x="4916225" y="1017725"/>
            <a:ext cx="3639450" cy="383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73" name="Google Shape;173;p32"/>
          <p:cNvSpPr txBox="1"/>
          <p:nvPr>
            <p:ph idx="1" type="body"/>
          </p:nvPr>
        </p:nvSpPr>
        <p:spPr>
          <a:xfrm>
            <a:off x="311700" y="1152475"/>
            <a:ext cx="8520600" cy="3844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lang="en" u="sng">
                <a:solidFill>
                  <a:srgbClr val="000000"/>
                </a:solidFill>
                <a:latin typeface="Times New Roman"/>
                <a:ea typeface="Times New Roman"/>
                <a:cs typeface="Times New Roman"/>
                <a:sym typeface="Times New Roman"/>
              </a:rPr>
              <a:t>Previous Hypothesis:</a:t>
            </a:r>
            <a:r>
              <a:rPr lang="en">
                <a:solidFill>
                  <a:srgbClr val="000000"/>
                </a:solidFill>
                <a:latin typeface="Times New Roman"/>
                <a:ea typeface="Times New Roman"/>
                <a:cs typeface="Times New Roman"/>
                <a:sym typeface="Times New Roman"/>
              </a:rPr>
              <a:t> States with strict open carry gun laws will have less incidents per capita, killed per capita, injured per capita, and guns involved per capita than states without open carry laws. Therefore, constituting the thought that stricter open carry gun laws violence</a:t>
            </a:r>
            <a:endParaRPr u="sng">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u="sng">
                <a:solidFill>
                  <a:srgbClr val="000000"/>
                </a:solidFill>
                <a:latin typeface="Times New Roman"/>
                <a:ea typeface="Times New Roman"/>
                <a:cs typeface="Times New Roman"/>
                <a:sym typeface="Times New Roman"/>
              </a:rPr>
              <a:t>Updated </a:t>
            </a:r>
            <a:r>
              <a:rPr lang="en" u="sng">
                <a:solidFill>
                  <a:srgbClr val="000000"/>
                </a:solidFill>
                <a:latin typeface="Times New Roman"/>
                <a:ea typeface="Times New Roman"/>
                <a:cs typeface="Times New Roman"/>
                <a:sym typeface="Times New Roman"/>
              </a:rPr>
              <a:t>Hypothesis:</a:t>
            </a:r>
            <a:r>
              <a:rPr lang="en">
                <a:solidFill>
                  <a:srgbClr val="000000"/>
                </a:solidFill>
                <a:latin typeface="Times New Roman"/>
                <a:ea typeface="Times New Roman"/>
                <a:cs typeface="Times New Roman"/>
                <a:sym typeface="Times New Roman"/>
              </a:rPr>
              <a:t> States with non-permissive or licensed open carry gun laws will have less incidents per capita, killed per capita, injured per capita, and guns involved per capita than states without open carry laws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9" name="Google Shape;179;p33"/>
          <p:cNvSpPr txBox="1"/>
          <p:nvPr>
            <p:ph idx="1" type="body"/>
          </p:nvPr>
        </p:nvSpPr>
        <p:spPr>
          <a:xfrm>
            <a:off x="835400" y="1820675"/>
            <a:ext cx="7561200" cy="210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Washington DC is a major outlier</a:t>
            </a:r>
            <a:endParaRPr/>
          </a:p>
          <a:p>
            <a:pPr indent="-342900" lvl="0" marL="457200" rtl="0" algn="l">
              <a:spcBef>
                <a:spcPts val="0"/>
              </a:spcBef>
              <a:spcAft>
                <a:spcPts val="0"/>
              </a:spcAft>
              <a:buSzPts val="1800"/>
              <a:buChar char="●"/>
            </a:pPr>
            <a:r>
              <a:rPr lang="en"/>
              <a:t>Does not seem conclusive currently that gun laws </a:t>
            </a:r>
            <a:r>
              <a:rPr lang="en"/>
              <a:t>correlate</a:t>
            </a:r>
            <a:r>
              <a:rPr lang="en"/>
              <a:t> to open carry laws</a:t>
            </a:r>
            <a:endParaRPr/>
          </a:p>
          <a:p>
            <a:pPr indent="-342900" lvl="0" marL="457200" rtl="0" algn="l">
              <a:spcBef>
                <a:spcPts val="0"/>
              </a:spcBef>
              <a:spcAft>
                <a:spcPts val="0"/>
              </a:spcAft>
              <a:buSzPts val="1800"/>
              <a:buChar char="●"/>
            </a:pPr>
            <a:r>
              <a:rPr lang="en"/>
              <a:t>Other factors may influence gun crime other than open carry status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Exploratory Graphs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We used R programing language</a:t>
            </a:r>
            <a:endParaRPr sz="2400">
              <a:solidFill>
                <a:srgbClr val="000000"/>
              </a:solidFill>
              <a:latin typeface="Times New Roman"/>
              <a:ea typeface="Times New Roman"/>
              <a:cs typeface="Times New Roman"/>
              <a:sym typeface="Times New Roman"/>
            </a:endParaRPr>
          </a:p>
          <a:p>
            <a:pPr indent="-381000" lvl="1" marL="9144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Graphed in ggplot2 package </a:t>
            </a:r>
            <a:endParaRPr sz="2400">
              <a:solidFill>
                <a:srgbClr val="000000"/>
              </a:solidFill>
              <a:latin typeface="Times New Roman"/>
              <a:ea typeface="Times New Roman"/>
              <a:cs typeface="Times New Roman"/>
              <a:sym typeface="Times New Roman"/>
            </a:endParaRPr>
          </a:p>
          <a:p>
            <a:pPr indent="-381000" lvl="2" marL="13716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 part of Tidyverse </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Creates more graphs to explore the data visually </a:t>
            </a:r>
            <a:endParaRPr sz="2400">
              <a:solidFill>
                <a:srgbClr val="000000"/>
              </a:solidFill>
              <a:latin typeface="Times New Roman"/>
              <a:ea typeface="Times New Roman"/>
              <a:cs typeface="Times New Roman"/>
              <a:sym typeface="Times New Roman"/>
            </a:endParaRPr>
          </a:p>
          <a:p>
            <a:pPr indent="-381000" lvl="1" marL="9144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Created two graphs </a:t>
            </a:r>
            <a:endParaRPr sz="2400">
              <a:solidFill>
                <a:srgbClr val="000000"/>
              </a:solidFill>
              <a:latin typeface="Times New Roman"/>
              <a:ea typeface="Times New Roman"/>
              <a:cs typeface="Times New Roman"/>
              <a:sym typeface="Times New Roman"/>
            </a:endParaRPr>
          </a:p>
          <a:p>
            <a:pPr indent="-381000" lvl="2" marL="13716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Explored different ways at looking open carry vs. “amount of incidents vs. incident type”</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393825" y="115175"/>
            <a:ext cx="6654000" cy="49045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417900" y="114500"/>
            <a:ext cx="6613000" cy="49279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and Percentage Frequency</a:t>
            </a:r>
            <a:endParaRPr/>
          </a:p>
        </p:txBody>
      </p:sp>
      <p:pic>
        <p:nvPicPr>
          <p:cNvPr id="86" name="Google Shape;86;p18"/>
          <p:cNvPicPr preferRelativeResize="0"/>
          <p:nvPr/>
        </p:nvPicPr>
        <p:blipFill>
          <a:blip r:embed="rId3">
            <a:alphaModFix/>
          </a:blip>
          <a:stretch>
            <a:fillRect/>
          </a:stretch>
        </p:blipFill>
        <p:spPr>
          <a:xfrm>
            <a:off x="537002" y="2698300"/>
            <a:ext cx="8190200" cy="2164875"/>
          </a:xfrm>
          <a:prstGeom prst="rect">
            <a:avLst/>
          </a:prstGeom>
          <a:noFill/>
          <a:ln cap="flat" cmpd="sng" w="19050">
            <a:solidFill>
              <a:schemeClr val="dk2"/>
            </a:solidFill>
            <a:prstDash val="solid"/>
            <a:round/>
            <a:headEnd len="sm" w="sm" type="none"/>
            <a:tailEnd len="sm" w="sm" type="none"/>
          </a:ln>
        </p:spPr>
      </p:pic>
      <p:sp>
        <p:nvSpPr>
          <p:cNvPr id="87" name="Google Shape;87;p18"/>
          <p:cNvSpPr txBox="1"/>
          <p:nvPr>
            <p:ph idx="1" type="body"/>
          </p:nvPr>
        </p:nvSpPr>
        <p:spPr>
          <a:xfrm>
            <a:off x="311700" y="1152475"/>
            <a:ext cx="8348400" cy="14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Since our data set was for the first quarter of 2018 (90 days)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Each bin contain 10 days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Incident rate barely varied from bin-to-bin over the course of the 90 days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Weather became warmer, it did not have an impact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a:t>
            </a:r>
            <a:endParaRPr/>
          </a:p>
        </p:txBody>
      </p:sp>
      <p:pic>
        <p:nvPicPr>
          <p:cNvPr id="93" name="Google Shape;93;p19"/>
          <p:cNvPicPr preferRelativeResize="0"/>
          <p:nvPr/>
        </p:nvPicPr>
        <p:blipFill>
          <a:blip r:embed="rId3">
            <a:alphaModFix/>
          </a:blip>
          <a:stretch>
            <a:fillRect/>
          </a:stretch>
        </p:blipFill>
        <p:spPr>
          <a:xfrm>
            <a:off x="3300350" y="1640650"/>
            <a:ext cx="5677350" cy="3287450"/>
          </a:xfrm>
          <a:prstGeom prst="rect">
            <a:avLst/>
          </a:prstGeom>
          <a:noFill/>
          <a:ln cap="flat" cmpd="sng" w="19050">
            <a:solidFill>
              <a:schemeClr val="dk2"/>
            </a:solidFill>
            <a:prstDash val="solid"/>
            <a:round/>
            <a:headEnd len="sm" w="sm" type="none"/>
            <a:tailEnd len="sm" w="sm" type="none"/>
          </a:ln>
        </p:spPr>
      </p:pic>
      <p:sp>
        <p:nvSpPr>
          <p:cNvPr id="94" name="Google Shape;94;p19"/>
          <p:cNvSpPr txBox="1"/>
          <p:nvPr>
            <p:ph idx="1" type="body"/>
          </p:nvPr>
        </p:nvSpPr>
        <p:spPr>
          <a:xfrm>
            <a:off x="311700" y="1152475"/>
            <a:ext cx="2886300" cy="18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Analysis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Input Range:  Incident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Bin Range:  Bins-Days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Skewness could not be identified</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Cumulative Frequency</a:t>
            </a:r>
            <a:endParaRPr/>
          </a:p>
        </p:txBody>
      </p:sp>
      <p:sp>
        <p:nvSpPr>
          <p:cNvPr id="100" name="Google Shape;100;p20"/>
          <p:cNvSpPr txBox="1"/>
          <p:nvPr>
            <p:ph idx="1" type="body"/>
          </p:nvPr>
        </p:nvSpPr>
        <p:spPr>
          <a:xfrm>
            <a:off x="311700" y="1152475"/>
            <a:ext cx="5321400" cy="11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Supports how the weather did not have an impact </a:t>
            </a:r>
            <a:endParaRPr/>
          </a:p>
        </p:txBody>
      </p:sp>
      <p:pic>
        <p:nvPicPr>
          <p:cNvPr id="101" name="Google Shape;101;p20"/>
          <p:cNvPicPr preferRelativeResize="0"/>
          <p:nvPr/>
        </p:nvPicPr>
        <p:blipFill>
          <a:blip r:embed="rId3">
            <a:alphaModFix/>
          </a:blip>
          <a:stretch>
            <a:fillRect/>
          </a:stretch>
        </p:blipFill>
        <p:spPr>
          <a:xfrm>
            <a:off x="961125" y="2199025"/>
            <a:ext cx="7469199" cy="22009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Graphs: Per Capita</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Analyze the per capita crimes </a:t>
            </a:r>
            <a:endParaRPr sz="2400">
              <a:solidFill>
                <a:srgbClr val="000000"/>
              </a:solidFill>
              <a:latin typeface="Times New Roman"/>
              <a:ea typeface="Times New Roman"/>
              <a:cs typeface="Times New Roman"/>
              <a:sym typeface="Times New Roman"/>
            </a:endParaRPr>
          </a:p>
          <a:p>
            <a:pPr indent="-381000" lvl="1" marL="9144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Created a point graph that shows the following:</a:t>
            </a:r>
            <a:endParaRPr sz="2400">
              <a:solidFill>
                <a:srgbClr val="000000"/>
              </a:solidFill>
              <a:latin typeface="Times New Roman"/>
              <a:ea typeface="Times New Roman"/>
              <a:cs typeface="Times New Roman"/>
              <a:sym typeface="Times New Roman"/>
            </a:endParaRPr>
          </a:p>
          <a:p>
            <a:pPr indent="-381000" lvl="2" marL="13716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Each state</a:t>
            </a:r>
            <a:endParaRPr sz="2400">
              <a:solidFill>
                <a:srgbClr val="000000"/>
              </a:solidFill>
              <a:latin typeface="Times New Roman"/>
              <a:ea typeface="Times New Roman"/>
              <a:cs typeface="Times New Roman"/>
              <a:sym typeface="Times New Roman"/>
            </a:endParaRPr>
          </a:p>
          <a:p>
            <a:pPr indent="-381000" lvl="2" marL="13716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Number of incidents</a:t>
            </a:r>
            <a:endParaRPr sz="2400">
              <a:solidFill>
                <a:srgbClr val="000000"/>
              </a:solidFill>
              <a:latin typeface="Times New Roman"/>
              <a:ea typeface="Times New Roman"/>
              <a:cs typeface="Times New Roman"/>
              <a:sym typeface="Times New Roman"/>
            </a:endParaRPr>
          </a:p>
          <a:p>
            <a:pPr indent="-381000" lvl="2" marL="13716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How many people were killed per capita</a:t>
            </a:r>
            <a:endParaRPr sz="2400">
              <a:solidFill>
                <a:srgbClr val="000000"/>
              </a:solidFill>
              <a:latin typeface="Times New Roman"/>
              <a:ea typeface="Times New Roman"/>
              <a:cs typeface="Times New Roman"/>
              <a:sym typeface="Times New Roman"/>
            </a:endParaRPr>
          </a:p>
          <a:p>
            <a:pPr indent="-381000" lvl="2" marL="13716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How many guns included per crime per capita</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