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sldIdLst>
    <p:sldId id="256" r:id="rId2"/>
    <p:sldId id="342" r:id="rId3"/>
    <p:sldId id="360" r:id="rId4"/>
    <p:sldId id="361" r:id="rId5"/>
    <p:sldId id="346" r:id="rId6"/>
    <p:sldId id="358" r:id="rId7"/>
    <p:sldId id="359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2" r:id="rId18"/>
    <p:sldId id="371" r:id="rId19"/>
    <p:sldId id="354" r:id="rId20"/>
    <p:sldId id="353" r:id="rId21"/>
    <p:sldId id="355" r:id="rId22"/>
    <p:sldId id="356" r:id="rId23"/>
    <p:sldId id="357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11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MSung Light SC" charset="0"/>
        <a:ea typeface="+mn-ea"/>
        <a:cs typeface="+mn-cs"/>
      </a:defRPr>
    </a:lvl1pPr>
    <a:lvl2pPr marL="742950" indent="-285750" algn="l" defTabSz="449263" rtl="0" fontAlgn="base" hangingPunct="0">
      <a:lnSpc>
        <a:spcPct val="11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MSung Light SC" charset="0"/>
        <a:ea typeface="+mn-ea"/>
        <a:cs typeface="+mn-cs"/>
      </a:defRPr>
    </a:lvl2pPr>
    <a:lvl3pPr marL="1143000" indent="-228600" algn="l" defTabSz="449263" rtl="0" fontAlgn="base" hangingPunct="0">
      <a:lnSpc>
        <a:spcPct val="11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MSung Light SC" charset="0"/>
        <a:ea typeface="+mn-ea"/>
        <a:cs typeface="+mn-cs"/>
      </a:defRPr>
    </a:lvl3pPr>
    <a:lvl4pPr marL="1600200" indent="-228600" algn="l" defTabSz="449263" rtl="0" fontAlgn="base" hangingPunct="0">
      <a:lnSpc>
        <a:spcPct val="11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MSung Light SC" charset="0"/>
        <a:ea typeface="+mn-ea"/>
        <a:cs typeface="+mn-cs"/>
      </a:defRPr>
    </a:lvl4pPr>
    <a:lvl5pPr marL="2057400" indent="-228600" algn="l" defTabSz="449263" rtl="0" fontAlgn="base" hangingPunct="0">
      <a:lnSpc>
        <a:spcPct val="11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MSung Light SC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MSung Light SC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MSung Light SC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MSung Light SC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MSung Light SC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3300"/>
    <a:srgbClr val="333300"/>
    <a:srgbClr val="3A0411"/>
    <a:srgbClr val="003629"/>
    <a:srgbClr val="6AE26D"/>
    <a:srgbClr val="FFFF00"/>
    <a:srgbClr val="99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1" autoAdjust="0"/>
  </p:normalViewPr>
  <p:slideViewPr>
    <p:cSldViewPr>
      <p:cViewPr varScale="1">
        <p:scale>
          <a:sx n="74" d="100"/>
          <a:sy n="74" d="100"/>
        </p:scale>
        <p:origin x="1498" y="34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zh-CN" alt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zh-CN" altLang="en-US"/>
          </a:p>
        </p:txBody>
      </p:sp>
      <p:sp>
        <p:nvSpPr>
          <p:cNvPr id="17412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29187" cy="3695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6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1287" cy="410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26050" cy="4106863"/>
          </a:xfrm>
          <a:noFill/>
          <a:ln/>
        </p:spPr>
        <p:txBody>
          <a:bodyPr wrap="none" anchor="ctr"/>
          <a:lstStyle/>
          <a:p>
            <a:endParaRPr lang="zh-CN" altLang="zh-CN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61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404" y="0"/>
            <a:ext cx="8602662" cy="7794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136525"/>
            <a:ext cx="9501188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单击鼠标编辑标题文的格式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922338"/>
            <a:ext cx="9504363" cy="6357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单击鼠标编辑大纲正文格式</a:t>
            </a:r>
          </a:p>
          <a:p>
            <a:pPr lvl="1"/>
            <a:r>
              <a:rPr lang="zh-CN" altLang="en-GB"/>
              <a:t> 第二个大纲级</a:t>
            </a:r>
          </a:p>
          <a:p>
            <a:pPr lvl="2"/>
            <a:r>
              <a:rPr lang="zh-CN" altLang="en-GB"/>
              <a:t> 第三个大纲级</a:t>
            </a:r>
          </a:p>
          <a:p>
            <a:pPr lvl="3"/>
            <a:r>
              <a:rPr lang="zh-CN" altLang="en-GB"/>
              <a:t> 第四个大纲级</a:t>
            </a:r>
          </a:p>
          <a:p>
            <a:pPr lvl="4"/>
            <a:r>
              <a:rPr lang="zh-CN" altLang="en-GB"/>
              <a:t>第五个大纲级</a:t>
            </a:r>
          </a:p>
          <a:p>
            <a:pPr lvl="4"/>
            <a:r>
              <a:rPr lang="zh-CN" altLang="en-GB"/>
              <a:t>第六个大纲级</a:t>
            </a:r>
          </a:p>
          <a:p>
            <a:pPr lvl="4"/>
            <a:r>
              <a:rPr lang="zh-CN" altLang="en-GB"/>
              <a:t>第七个大纲级</a:t>
            </a:r>
          </a:p>
          <a:p>
            <a:pPr lvl="4"/>
            <a:r>
              <a:rPr lang="zh-CN" altLang="en-GB"/>
              <a:t>第八个大纲级</a:t>
            </a:r>
          </a:p>
          <a:p>
            <a:pPr lvl="4"/>
            <a:r>
              <a:rPr lang="zh-CN" altLang="en-GB"/>
              <a:t>第九个大纲级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 flipV="1">
            <a:off x="0" y="804863"/>
            <a:ext cx="10080625" cy="36512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635" cmpd="dbl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7350125"/>
            <a:ext cx="10080625" cy="273050"/>
          </a:xfrm>
          <a:prstGeom prst="rect">
            <a:avLst/>
          </a:prstGeom>
          <a:solidFill>
            <a:srgbClr val="6633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200" b="1" dirty="0">
                <a:solidFill>
                  <a:srgbClr val="FFFF00"/>
                </a:solidFill>
                <a:latin typeface="新宋体" pitchFamily="49" charset="-122"/>
                <a:ea typeface="新宋体" pitchFamily="49" charset="-122"/>
              </a:rPr>
              <a:t>        </a:t>
            </a:r>
            <a:r>
              <a:rPr lang="en-US" altLang="zh-CN" sz="1200" b="1" dirty="0">
                <a:latin typeface="新宋体" pitchFamily="49" charset="-122"/>
                <a:ea typeface="新宋体" pitchFamily="49" charset="-122"/>
              </a:rPr>
              <a:t>《Python</a:t>
            </a:r>
            <a:r>
              <a:rPr lang="zh-CN" altLang="en-US" sz="1200" b="1" dirty="0">
                <a:latin typeface="新宋体" pitchFamily="49" charset="-122"/>
                <a:ea typeface="新宋体" pitchFamily="49" charset="-122"/>
              </a:rPr>
              <a:t>程序设计与实践</a:t>
            </a:r>
            <a:r>
              <a:rPr lang="en-US" altLang="zh-CN" sz="1200" b="1" dirty="0">
                <a:latin typeface="新宋体" pitchFamily="49" charset="-122"/>
                <a:ea typeface="新宋体" pitchFamily="49" charset="-122"/>
              </a:rPr>
              <a:t>》                                             </a:t>
            </a:r>
            <a:r>
              <a:rPr lang="zh-CN" altLang="en-US" sz="1200" b="1" dirty="0">
                <a:latin typeface="新宋体" pitchFamily="49" charset="-122"/>
                <a:ea typeface="新宋体" pitchFamily="49" charset="-122"/>
              </a:rPr>
              <a:t>浙江工商大学计算机与信息工程学院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  <a:cs typeface="FZSongTi" pitchFamily="32" charset="0"/>
        </a:defRPr>
      </a:lvl2pPr>
      <a:lvl3pPr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  <a:cs typeface="FZSongTi" pitchFamily="32" charset="0"/>
        </a:defRPr>
      </a:lvl3pPr>
      <a:lvl4pPr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  <a:cs typeface="FZSongTi" pitchFamily="32" charset="0"/>
        </a:defRPr>
      </a:lvl4pPr>
      <a:lvl5pPr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  <a:cs typeface="FZSongTi" pitchFamily="32" charset="0"/>
        </a:defRPr>
      </a:lvl5pPr>
      <a:lvl6pPr marL="25146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 b="1" i="1">
          <a:solidFill>
            <a:srgbClr val="FF9966"/>
          </a:solidFill>
          <a:latin typeface="FZSongTi" pitchFamily="32" charset="0"/>
          <a:ea typeface="FZSongTi" pitchFamily="32" charset="0"/>
          <a:cs typeface="FZSongTi" pitchFamily="32" charset="0"/>
        </a:defRPr>
      </a:lvl6pPr>
      <a:lvl7pPr marL="29718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 b="1" i="1">
          <a:solidFill>
            <a:srgbClr val="FF9966"/>
          </a:solidFill>
          <a:latin typeface="FZSongTi" pitchFamily="32" charset="0"/>
          <a:ea typeface="FZSongTi" pitchFamily="32" charset="0"/>
          <a:cs typeface="FZSongTi" pitchFamily="32" charset="0"/>
        </a:defRPr>
      </a:lvl7pPr>
      <a:lvl8pPr marL="34290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 b="1" i="1">
          <a:solidFill>
            <a:srgbClr val="FF9966"/>
          </a:solidFill>
          <a:latin typeface="FZSongTi" pitchFamily="32" charset="0"/>
          <a:ea typeface="FZSongTi" pitchFamily="32" charset="0"/>
          <a:cs typeface="FZSongTi" pitchFamily="32" charset="0"/>
        </a:defRPr>
      </a:lvl8pPr>
      <a:lvl9pPr marL="38862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 b="1" i="1">
          <a:solidFill>
            <a:srgbClr val="FF9966"/>
          </a:solidFill>
          <a:latin typeface="FZSongTi" pitchFamily="32" charset="0"/>
          <a:ea typeface="FZSongTi" pitchFamily="32" charset="0"/>
          <a:cs typeface="FZSongTi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CC3300"/>
        </a:buClr>
        <a:buSzPct val="100000"/>
        <a:buFont typeface="Wingdings" pitchFamily="2" charset="2"/>
        <a:buChar char="p"/>
        <a:defRPr sz="2600" b="1">
          <a:solidFill>
            <a:srgbClr val="E6E6E6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1pPr>
      <a:lvl2pPr marL="742950" indent="-285750"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CC6600"/>
        </a:buClr>
        <a:buSzPct val="100000"/>
        <a:buFont typeface="Wingdings" pitchFamily="2" charset="2"/>
        <a:buChar char="l"/>
        <a:defRPr sz="2400" b="1">
          <a:solidFill>
            <a:srgbClr val="E6E6E6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2pPr>
      <a:lvl3pPr marL="1143000" indent="-230188"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FFFF00"/>
        </a:buClr>
        <a:buSzPct val="100000"/>
        <a:buFont typeface="Wingdings" pitchFamily="2" charset="2"/>
        <a:buChar char="ü"/>
        <a:defRPr sz="2400" b="1">
          <a:solidFill>
            <a:srgbClr val="E6E6E6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3pPr>
      <a:lvl4pPr marL="1600200" indent="-228600"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FFCC00"/>
        </a:buClr>
        <a:buSzPct val="100000"/>
        <a:buFont typeface="Wingdings" pitchFamily="2" charset="2"/>
        <a:buChar char="Ø"/>
        <a:defRPr sz="2000" b="1">
          <a:solidFill>
            <a:srgbClr val="E6E6E6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4pPr>
      <a:lvl5pPr marL="2057400" indent="-228600"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 b="1">
          <a:solidFill>
            <a:srgbClr val="E6E6E6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5pPr>
      <a:lvl6pPr marL="25146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E6E6E6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E6E6E6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E6E6E6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E6E6E6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801813"/>
            <a:ext cx="8607425" cy="1263650"/>
          </a:xfrm>
        </p:spPr>
        <p:txBody>
          <a:bodyPr/>
          <a:lstStyle/>
          <a:p>
            <a:pPr algn="ctr" eaLnBrk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2400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7238" algn="l"/>
                <a:tab pos="6288088" algn="l"/>
                <a:tab pos="6737350" algn="l"/>
                <a:tab pos="7185025" algn="l"/>
                <a:tab pos="7634288" algn="l"/>
                <a:tab pos="8085138" algn="l"/>
                <a:tab pos="8534400" algn="l"/>
                <a:tab pos="8982075" algn="l"/>
              </a:tabLst>
            </a:pPr>
            <a:r>
              <a:rPr lang="zh-CN" altLang="en-US" sz="4400" dirty="0">
                <a:solidFill>
                  <a:srgbClr val="FFCC00"/>
                </a:solidFill>
              </a:rPr>
              <a:t>第</a:t>
            </a:r>
            <a:r>
              <a:rPr lang="en-US" altLang="zh-CN" sz="4400" dirty="0">
                <a:solidFill>
                  <a:srgbClr val="FFCC00"/>
                </a:solidFill>
              </a:rPr>
              <a:t>2</a:t>
            </a:r>
            <a:r>
              <a:rPr lang="zh-CN" altLang="en-US" sz="4400" dirty="0">
                <a:solidFill>
                  <a:srgbClr val="FFCC00"/>
                </a:solidFill>
              </a:rPr>
              <a:t>章 数据结构</a:t>
            </a:r>
            <a:endParaRPr lang="zh-CN" altLang="en-GB" sz="4400" dirty="0">
              <a:solidFill>
                <a:srgbClr val="FFCC00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149475" y="3419475"/>
            <a:ext cx="6176963" cy="2374900"/>
          </a:xfrm>
        </p:spPr>
        <p:txBody>
          <a:bodyPr anchor="ctr"/>
          <a:lstStyle/>
          <a:p>
            <a:pPr indent="-339725" algn="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2400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7238" algn="l"/>
                <a:tab pos="6288088" algn="l"/>
                <a:tab pos="6737350" algn="l"/>
                <a:tab pos="7185025" algn="l"/>
                <a:tab pos="7634288" algn="l"/>
                <a:tab pos="8085138" algn="l"/>
                <a:tab pos="8534400" algn="l"/>
                <a:tab pos="8982075" algn="l"/>
              </a:tabLst>
            </a:pPr>
            <a:r>
              <a:rPr lang="en-GB" altLang="zh-CN" dirty="0">
                <a:solidFill>
                  <a:srgbClr val="CCCCCC"/>
                </a:solidFill>
                <a:ea typeface="微软雅黑" pitchFamily="34" charset="-122"/>
              </a:rPr>
              <a:t>               </a:t>
            </a:r>
            <a:r>
              <a:rPr lang="zh-CN" altLang="en-GB" dirty="0">
                <a:solidFill>
                  <a:srgbClr val="CCCCCC"/>
                </a:solidFill>
                <a:ea typeface="微软雅黑" pitchFamily="34" charset="-122"/>
              </a:rPr>
              <a:t>主讲人</a:t>
            </a:r>
            <a:r>
              <a:rPr lang="zh-CN" altLang="en-GB" dirty="0">
                <a:solidFill>
                  <a:srgbClr val="CCCCCC"/>
                </a:solidFill>
                <a:ea typeface="宋体" charset="-122"/>
              </a:rPr>
              <a:t>：</a:t>
            </a:r>
            <a:r>
              <a:rPr lang="zh-CN" altLang="en-GB" dirty="0">
                <a:solidFill>
                  <a:srgbClr val="CCCCCC"/>
                </a:solidFill>
                <a:ea typeface="微软雅黑" pitchFamily="34" charset="-122"/>
              </a:rPr>
              <a:t>张 华</a:t>
            </a:r>
            <a:endParaRPr lang="en-US" altLang="zh-CN" dirty="0">
              <a:solidFill>
                <a:srgbClr val="CCCCCC"/>
              </a:solidFill>
              <a:ea typeface="微软雅黑" pitchFamily="34" charset="-122"/>
            </a:endParaRPr>
          </a:p>
          <a:p>
            <a:pPr indent="-339725" algn="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2400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7238" algn="l"/>
                <a:tab pos="6288088" algn="l"/>
                <a:tab pos="6737350" algn="l"/>
                <a:tab pos="7185025" algn="l"/>
                <a:tab pos="7634288" algn="l"/>
                <a:tab pos="8085138" algn="l"/>
                <a:tab pos="8534400" algn="l"/>
                <a:tab pos="8982075" algn="l"/>
              </a:tabLst>
            </a:pPr>
            <a:r>
              <a:rPr lang="zh-CN" altLang="en-US" dirty="0">
                <a:solidFill>
                  <a:srgbClr val="CCCCCC"/>
                </a:solidFill>
                <a:ea typeface="微软雅黑" pitchFamily="34" charset="-122"/>
              </a:rPr>
              <a:t>浙江工商大学计算机与信息工程学院</a:t>
            </a:r>
            <a:r>
              <a:rPr lang="zh-CN" altLang="en-GB" dirty="0">
                <a:solidFill>
                  <a:srgbClr val="CCCCCC"/>
                </a:solidFill>
                <a:ea typeface="微软雅黑" pitchFamily="34" charset="-122"/>
              </a:rPr>
              <a:t>  </a:t>
            </a:r>
          </a:p>
        </p:txBody>
      </p:sp>
      <p:sp>
        <p:nvSpPr>
          <p:cNvPr id="2052" name="TextBox 3"/>
          <p:cNvSpPr txBox="1">
            <a:spLocks noChangeArrowheads="1"/>
          </p:cNvSpPr>
          <p:nvPr/>
        </p:nvSpPr>
        <p:spPr bwMode="auto">
          <a:xfrm>
            <a:off x="1397000" y="207963"/>
            <a:ext cx="7072313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《Python 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程序设计与实践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3200" b="1"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2.2-1 </a:t>
            </a:r>
            <a:r>
              <a:rPr lang="zh-CN" altLang="en-US" dirty="0">
                <a:ea typeface="宋体" pitchFamily="2" charset="-122"/>
              </a:rPr>
              <a:t>列表常量与基本操作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Group 4"/>
          <p:cNvGraphicFramePr>
            <a:graphicFrameLocks/>
          </p:cNvGraphicFramePr>
          <p:nvPr/>
        </p:nvGraphicFramePr>
        <p:xfrm>
          <a:off x="287338" y="993755"/>
          <a:ext cx="9504362" cy="5832477"/>
        </p:xfrm>
        <a:graphic>
          <a:graphicData uri="http://schemas.openxmlformats.org/drawingml/2006/table">
            <a:tbl>
              <a:tblPr/>
              <a:tblGrid>
                <a:gridCol w="5753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1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操作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解释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L1=[]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一个空的列表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L2 = [0, 1, 2, 3]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四元素列表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L3 = [‘abc’,10,[‘def’, ‘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ghi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’]]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嵌套列表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L2[i]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索引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L3[i][j]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索引的索引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L2[i:j]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切片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len(L2)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求长度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L1 + L2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合并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L2 * 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重复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2.2-2 </a:t>
            </a:r>
            <a:r>
              <a:rPr lang="zh-CN" altLang="en-US" dirty="0"/>
              <a:t>列表的方法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append(x) </a:t>
            </a:r>
            <a:r>
              <a:rPr lang="zh-CN" altLang="en-US" dirty="0">
                <a:ea typeface="宋体" charset="-122"/>
              </a:rPr>
              <a:t>方法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功能：向列表的尾部添加一个元素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594" y="2279639"/>
            <a:ext cx="5184775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2.2-2 </a:t>
            </a:r>
            <a:r>
              <a:rPr lang="zh-CN" altLang="en-US" dirty="0"/>
              <a:t>列表的方法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extend(</a:t>
            </a:r>
            <a:r>
              <a:rPr lang="en-US" altLang="zh-CN" dirty="0" err="1">
                <a:ea typeface="宋体" charset="-122"/>
              </a:rPr>
              <a:t>ls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lvl="1"/>
            <a:r>
              <a:rPr lang="zh-CN" altLang="en-US" dirty="0">
                <a:ea typeface="宋体" charset="-122"/>
              </a:rPr>
              <a:t>功能：列表扩充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56" y="1851011"/>
            <a:ext cx="6840537" cy="25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2.2-2 </a:t>
            </a:r>
            <a:r>
              <a:rPr lang="zh-CN" altLang="en-US" dirty="0"/>
              <a:t>列表的方法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insert(</a:t>
            </a:r>
            <a:r>
              <a:rPr lang="en-US" altLang="zh-CN" dirty="0" err="1">
                <a:ea typeface="宋体" charset="-122"/>
              </a:rPr>
              <a:t>i,x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lvl="1"/>
            <a:r>
              <a:rPr lang="zh-CN" altLang="en-US" dirty="0">
                <a:ea typeface="宋体" charset="-122"/>
              </a:rPr>
              <a:t>向列表指定位置插入一个元素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768" y="2764234"/>
            <a:ext cx="9504362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DEFEFF-4D1A-4F51-B110-8E25BA644EA2}"/>
              </a:ext>
            </a:extLst>
          </p:cNvPr>
          <p:cNvSpPr txBox="1"/>
          <p:nvPr/>
        </p:nvSpPr>
        <p:spPr>
          <a:xfrm>
            <a:off x="143768" y="1844623"/>
            <a:ext cx="2872817" cy="91961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注意，这是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BE2ABC-4D1F-44C0-8705-7EB2D56D4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00" y="1859683"/>
            <a:ext cx="6600825" cy="52673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F81B968-80FA-432A-B58B-43E3ADC59DFC}"/>
              </a:ext>
            </a:extLst>
          </p:cNvPr>
          <p:cNvSpPr txBox="1"/>
          <p:nvPr/>
        </p:nvSpPr>
        <p:spPr>
          <a:xfrm>
            <a:off x="6624488" y="1991783"/>
            <a:ext cx="3164596" cy="91961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Python3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，返回一个可迭代的对象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2.2-2 </a:t>
            </a:r>
            <a:r>
              <a:rPr lang="zh-CN" altLang="en-US" dirty="0"/>
              <a:t>列表的方法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remove(x)</a:t>
            </a:r>
          </a:p>
          <a:p>
            <a:pPr lvl="1"/>
            <a:r>
              <a:rPr lang="zh-CN" altLang="en-US" dirty="0"/>
              <a:t>功能：删除列表中值为</a:t>
            </a:r>
            <a:r>
              <a:rPr lang="en-US" altLang="zh-CN" dirty="0"/>
              <a:t>x</a:t>
            </a:r>
            <a:r>
              <a:rPr lang="zh-CN" altLang="en-US" dirty="0"/>
              <a:t>的第一个元素</a:t>
            </a:r>
          </a:p>
          <a:p>
            <a:r>
              <a:rPr lang="en-US" altLang="zh-CN" dirty="0"/>
              <a:t>pop(</a:t>
            </a:r>
            <a:r>
              <a:rPr lang="en-US" altLang="zh-CN" b="0" dirty="0"/>
              <a:t>[</a:t>
            </a:r>
            <a:r>
              <a:rPr lang="en-US" altLang="zh-CN" dirty="0" err="1"/>
              <a:t>i</a:t>
            </a:r>
            <a:r>
              <a:rPr lang="en-US" altLang="zh-CN" b="0" dirty="0"/>
              <a:t>]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将列表中指定位置元素删除，并将其返回。如果没有指定索引</a:t>
            </a:r>
            <a:r>
              <a:rPr lang="en-US" altLang="zh-CN" dirty="0">
                <a:ea typeface="黑体" pitchFamily="2" charset="-122"/>
              </a:rPr>
              <a:t>(</a:t>
            </a:r>
            <a:r>
              <a:rPr lang="zh-CN" altLang="en-US" dirty="0">
                <a:ea typeface="黑体" pitchFamily="2" charset="-122"/>
              </a:rPr>
              <a:t>下标</a:t>
            </a:r>
            <a:r>
              <a:rPr lang="en-US" altLang="zh-CN" dirty="0">
                <a:ea typeface="黑体" pitchFamily="2" charset="-122"/>
              </a:rPr>
              <a:t>)</a:t>
            </a:r>
            <a:r>
              <a:rPr lang="zh-CN" altLang="en-US" dirty="0">
                <a:ea typeface="黑体" pitchFamily="2" charset="-122"/>
              </a:rPr>
              <a:t>，</a:t>
            </a:r>
            <a:r>
              <a:rPr lang="en-US" altLang="zh-CN" dirty="0">
                <a:ea typeface="黑体" pitchFamily="2" charset="-122"/>
              </a:rPr>
              <a:t>a.pop()</a:t>
            </a:r>
            <a:r>
              <a:rPr lang="zh-CN" altLang="en-US" dirty="0">
                <a:ea typeface="黑体" pitchFamily="2" charset="-122"/>
              </a:rPr>
              <a:t>返回最后一个元素。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280" y="3279771"/>
            <a:ext cx="8713788" cy="376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2.2-2 </a:t>
            </a:r>
            <a:r>
              <a:rPr lang="zh-CN" altLang="en-US" dirty="0"/>
              <a:t>列表的方法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黑体" pitchFamily="2" charset="-122"/>
              </a:rPr>
              <a:t>index(x)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返回列表中第一个值为</a:t>
            </a:r>
            <a:r>
              <a:rPr lang="en-US" altLang="zh-CN" dirty="0">
                <a:ea typeface="黑体" pitchFamily="2" charset="-122"/>
              </a:rPr>
              <a:t>x</a:t>
            </a:r>
            <a:r>
              <a:rPr lang="zh-CN" altLang="en-US" dirty="0">
                <a:ea typeface="黑体" pitchFamily="2" charset="-122"/>
              </a:rPr>
              <a:t>的元素索引。如果没有匹配的元素就会返回一个错误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2779705"/>
            <a:ext cx="8937625" cy="346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2.2-2 </a:t>
            </a:r>
            <a:r>
              <a:rPr lang="zh-CN" altLang="en-US" dirty="0"/>
              <a:t>列表的方法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count(x)</a:t>
            </a:r>
          </a:p>
          <a:p>
            <a:pPr lvl="1"/>
            <a:r>
              <a:rPr lang="zh-CN" altLang="en-US" dirty="0"/>
              <a:t>计算元素</a:t>
            </a:r>
            <a:r>
              <a:rPr lang="en-US" altLang="zh-CN" dirty="0"/>
              <a:t>x</a:t>
            </a:r>
            <a:r>
              <a:rPr lang="zh-CN" altLang="en-US" dirty="0"/>
              <a:t>在列表中出现的次数</a:t>
            </a:r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594" y="2208201"/>
            <a:ext cx="8640762" cy="433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2.2-2 </a:t>
            </a:r>
            <a:r>
              <a:rPr lang="zh-CN" altLang="en-US" dirty="0"/>
              <a:t>列表的方法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黑体" pitchFamily="2" charset="-122"/>
              </a:rPr>
              <a:t>sort()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对列表中的元素进行适当的排序。</a:t>
            </a:r>
          </a:p>
          <a:p>
            <a:r>
              <a:rPr lang="en-US" altLang="zh-CN" dirty="0">
                <a:ea typeface="黑体" pitchFamily="2" charset="-122"/>
              </a:rPr>
              <a:t>reverse()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倒排列表中的元素。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18" y="3136895"/>
            <a:ext cx="7704137" cy="324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2.2-3 </a:t>
            </a:r>
            <a:r>
              <a:rPr lang="zh-CN" altLang="en-US" dirty="0"/>
              <a:t>列表的性质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列表是一种序列</a:t>
            </a:r>
          </a:p>
          <a:p>
            <a:r>
              <a:rPr lang="zh-CN" altLang="en-US" dirty="0"/>
              <a:t>列表中元素类型任意，可以嵌套列表</a:t>
            </a:r>
          </a:p>
          <a:p>
            <a:r>
              <a:rPr lang="zh-CN" altLang="en-US" dirty="0"/>
              <a:t>列表是可变的</a:t>
            </a:r>
          </a:p>
          <a:p>
            <a:r>
              <a:rPr lang="zh-CN" altLang="en-US" dirty="0"/>
              <a:t>别名问题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引用一个对象，而</a:t>
            </a:r>
            <a:r>
              <a:rPr lang="en-US" altLang="zh-CN" dirty="0"/>
              <a:t>b=a</a:t>
            </a:r>
            <a:r>
              <a:rPr lang="zh-CN" altLang="en-US" dirty="0"/>
              <a:t>，两个变量会引用同一个变量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594" y="3636961"/>
            <a:ext cx="5256213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2.3-1 </a:t>
            </a:r>
            <a:r>
              <a:rPr lang="zh-CN" altLang="en-US" dirty="0"/>
              <a:t>转义字符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与</a:t>
            </a:r>
            <a:r>
              <a:rPr lang="en-US" altLang="zh-CN" dirty="0">
                <a:ea typeface="宋体" charset="-122"/>
              </a:rPr>
              <a:t>C</a:t>
            </a:r>
            <a:r>
              <a:rPr lang="zh-CN" altLang="en-US" dirty="0">
                <a:ea typeface="宋体" charset="-122"/>
              </a:rPr>
              <a:t>语言类似</a:t>
            </a:r>
          </a:p>
        </p:txBody>
      </p:sp>
      <p:graphicFrame>
        <p:nvGraphicFramePr>
          <p:cNvPr id="4" name="Group 37"/>
          <p:cNvGraphicFramePr>
            <a:graphicFrameLocks/>
          </p:cNvGraphicFramePr>
          <p:nvPr/>
        </p:nvGraphicFramePr>
        <p:xfrm>
          <a:off x="3182924" y="1065193"/>
          <a:ext cx="4676775" cy="5905501"/>
        </p:xfrm>
        <a:graphic>
          <a:graphicData uri="http://schemas.openxmlformats.org/drawingml/2006/table">
            <a:tbl>
              <a:tblPr/>
              <a:tblGrid>
                <a:gridCol w="2328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转义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意义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\ newline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行连续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\\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反斜线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\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’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ZSongTi" pitchFamily="32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单引号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\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”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ZSongTi" pitchFamily="32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双引号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\a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响铃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\b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倒退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\f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换页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\n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新行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254000" y="922338"/>
            <a:ext cx="5143500" cy="635793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>
                <a:ea typeface="宋体" charset="-122"/>
              </a:rPr>
              <a:t>2.1 </a:t>
            </a:r>
            <a:r>
              <a:rPr lang="zh-CN" altLang="en-US" dirty="0">
                <a:ea typeface="宋体" charset="-122"/>
              </a:rPr>
              <a:t>数据类型与运算符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ea typeface="宋体" charset="-122"/>
              </a:rPr>
              <a:t>2.2 </a:t>
            </a:r>
            <a:r>
              <a:rPr lang="zh-CN" altLang="en-US" dirty="0">
                <a:ea typeface="宋体" charset="-122"/>
              </a:rPr>
              <a:t>列表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ea typeface="宋体" charset="-122"/>
              </a:rPr>
              <a:t>2.3 </a:t>
            </a:r>
            <a:r>
              <a:rPr lang="zh-CN" altLang="en-US" dirty="0">
                <a:ea typeface="宋体" charset="-122"/>
              </a:rPr>
              <a:t>字符串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ea typeface="宋体" charset="-122"/>
              </a:rPr>
              <a:t>2.4 </a:t>
            </a:r>
            <a:r>
              <a:rPr lang="zh-CN" altLang="en-US" dirty="0">
                <a:ea typeface="宋体" charset="-122"/>
              </a:rPr>
              <a:t>元组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ea typeface="宋体" charset="-122"/>
              </a:rPr>
              <a:t>2.5 </a:t>
            </a:r>
            <a:r>
              <a:rPr lang="zh-CN" altLang="en-US" dirty="0">
                <a:ea typeface="宋体" charset="-122"/>
              </a:rPr>
              <a:t>字典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ea typeface="宋体" charset="-122"/>
              </a:rPr>
              <a:t>2.6 </a:t>
            </a:r>
            <a:r>
              <a:rPr lang="zh-CN" altLang="en-US" dirty="0">
                <a:ea typeface="宋体" charset="-122"/>
              </a:rPr>
              <a:t>集合</a:t>
            </a:r>
          </a:p>
          <a:p>
            <a:endParaRPr lang="zh-CN" altLang="en-US" dirty="0">
              <a:ea typeface="宋体" charset="-122"/>
            </a:endParaRPr>
          </a:p>
        </p:txBody>
      </p:sp>
      <p:pic>
        <p:nvPicPr>
          <p:cNvPr id="3076" name="Picture 5" descr="http://a5.mzstatic.com/us/r30/Purple2/v4/49/b7/19/49b71935-f472-9c9c-03be-8388a6fd4b00/mzl.fazslfj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75" y="993775"/>
            <a:ext cx="3721100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单引号</a:t>
            </a:r>
          </a:p>
          <a:p>
            <a:r>
              <a:rPr lang="zh-CN" altLang="en-US" dirty="0"/>
              <a:t>双引号：功能与单引号一样，如</a:t>
            </a:r>
            <a:r>
              <a:rPr lang="en-US" altLang="zh-CN" dirty="0"/>
              <a:t>’c’</a:t>
            </a:r>
            <a:r>
              <a:rPr lang="zh-CN" altLang="en-US" dirty="0"/>
              <a:t>与</a:t>
            </a:r>
            <a:r>
              <a:rPr lang="en-US" altLang="zh-CN" dirty="0"/>
              <a:t>”c”</a:t>
            </a:r>
            <a:r>
              <a:rPr lang="zh-CN" altLang="en-US" dirty="0"/>
              <a:t>是相同的</a:t>
            </a:r>
          </a:p>
          <a:p>
            <a:r>
              <a:rPr lang="zh-CN" altLang="en-US" dirty="0"/>
              <a:t>三引号</a:t>
            </a:r>
          </a:p>
          <a:p>
            <a:pPr lvl="1"/>
            <a:r>
              <a:rPr lang="zh-CN" altLang="en-US" dirty="0"/>
              <a:t>可以表示多行</a:t>
            </a:r>
          </a:p>
          <a:p>
            <a:endParaRPr lang="zh-CN" altLang="en-US" dirty="0">
              <a:ea typeface="宋体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594" y="3208333"/>
            <a:ext cx="7200900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2.3-2 </a:t>
            </a:r>
            <a:r>
              <a:rPr lang="zh-CN" altLang="en-US" dirty="0"/>
              <a:t>字符串基本操作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字符串合并：</a:t>
            </a:r>
            <a:r>
              <a:rPr lang="en-US" altLang="zh-CN" dirty="0"/>
              <a:t>”how”+”what”</a:t>
            </a:r>
          </a:p>
          <a:p>
            <a:r>
              <a:rPr lang="zh-CN" altLang="en-US" dirty="0"/>
              <a:t>字符串重复：“</a:t>
            </a:r>
            <a:r>
              <a:rPr lang="en-US" altLang="zh-CN" dirty="0"/>
              <a:t>how”*3</a:t>
            </a:r>
          </a:p>
          <a:p>
            <a:r>
              <a:rPr lang="zh-CN" altLang="en-US" dirty="0"/>
              <a:t>索引、切片</a:t>
            </a:r>
          </a:p>
          <a:p>
            <a:pPr lvl="1"/>
            <a:r>
              <a:rPr lang="en-US" altLang="zh-CN" dirty="0"/>
              <a:t>X[I:J:K], K</a:t>
            </a:r>
            <a:r>
              <a:rPr lang="zh-CN" altLang="en-US" dirty="0"/>
              <a:t>表示步长</a:t>
            </a:r>
          </a:p>
          <a:p>
            <a:endParaRPr lang="zh-CN" altLang="en-US" dirty="0">
              <a:ea typeface="宋体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6974" y="3422647"/>
            <a:ext cx="49911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2.3-3 </a:t>
            </a:r>
            <a:r>
              <a:rPr lang="zh-CN" altLang="en-US" dirty="0"/>
              <a:t>字符串转化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数字字符串转化成数字</a:t>
            </a:r>
          </a:p>
          <a:p>
            <a:pPr lvl="1"/>
            <a:r>
              <a:rPr lang="zh-CN" altLang="en-US" dirty="0"/>
              <a:t>情形</a:t>
            </a:r>
            <a:r>
              <a:rPr lang="en-US" altLang="zh-CN" dirty="0"/>
              <a:t>1</a:t>
            </a:r>
            <a:r>
              <a:rPr lang="zh-CN" altLang="en-US" dirty="0"/>
              <a:t>：整数</a:t>
            </a:r>
          </a:p>
          <a:p>
            <a:pPr lvl="1"/>
            <a:r>
              <a:rPr lang="zh-CN" altLang="en-US" dirty="0"/>
              <a:t>情形</a:t>
            </a:r>
            <a:r>
              <a:rPr lang="en-US" altLang="zh-CN" dirty="0"/>
              <a:t>2</a:t>
            </a:r>
            <a:r>
              <a:rPr lang="zh-CN" altLang="en-US" dirty="0"/>
              <a:t>：浮点数</a:t>
            </a:r>
          </a:p>
          <a:p>
            <a:endParaRPr lang="zh-CN" altLang="en-US" dirty="0">
              <a:ea typeface="宋体" charset="-122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800" y="2555875"/>
            <a:ext cx="8856663" cy="41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800" y="3491805"/>
            <a:ext cx="8923337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2.3-4 </a:t>
            </a:r>
            <a:r>
              <a:rPr lang="zh-CN" altLang="en-US" dirty="0">
                <a:ea typeface="宋体" pitchFamily="2" charset="-122"/>
              </a:rPr>
              <a:t>字符串格式化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624" y="932597"/>
            <a:ext cx="9577388" cy="6010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A42162B-1406-4F48-A378-BF86BD57BAFB}"/>
              </a:ext>
            </a:extLst>
          </p:cNvPr>
          <p:cNvSpPr txBox="1"/>
          <p:nvPr/>
        </p:nvSpPr>
        <p:spPr>
          <a:xfrm>
            <a:off x="4607345" y="2627709"/>
            <a:ext cx="4320480" cy="4838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注：</a:t>
            </a:r>
            <a:r>
              <a:rPr lang="en-US" altLang="zh-CN" dirty="0"/>
              <a:t>Python3</a:t>
            </a:r>
            <a:r>
              <a:rPr lang="zh-CN" altLang="en-US" dirty="0"/>
              <a:t>应改为</a:t>
            </a:r>
            <a:r>
              <a:rPr lang="en-US" altLang="zh-CN" dirty="0"/>
              <a:t>:print(s%(a))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227298-6BFD-4F91-8C29-4A17960CCF08}"/>
              </a:ext>
            </a:extLst>
          </p:cNvPr>
          <p:cNvSpPr txBox="1"/>
          <p:nvPr/>
        </p:nvSpPr>
        <p:spPr>
          <a:xfrm>
            <a:off x="5688656" y="5508029"/>
            <a:ext cx="3239169" cy="91961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注：</a:t>
            </a:r>
            <a:r>
              <a:rPr lang="en-US" altLang="zh-CN" dirty="0"/>
              <a:t>Python3</a:t>
            </a:r>
            <a:r>
              <a:rPr lang="zh-CN" altLang="en-US" dirty="0"/>
              <a:t>应改为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print(“PI:%.2f”%(pi))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2.3-5 </a:t>
            </a:r>
            <a:r>
              <a:rPr lang="zh-CN" altLang="en-US" dirty="0"/>
              <a:t>字符串的方法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bg1"/>
                </a:solidFill>
                <a:latin typeface="Arial" charset="0"/>
              </a:rPr>
              <a:t>字母大小写变换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capitalize()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：将首字母大写，其余均为小写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title():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将单词首字母大写，其余均为小写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lower(): 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所有字母变为小写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upper():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所有字母变为大写</a:t>
            </a:r>
          </a:p>
          <a:p>
            <a:pPr lvl="1"/>
            <a:r>
              <a:rPr lang="en-US" altLang="zh-CN" dirty="0" err="1">
                <a:solidFill>
                  <a:schemeClr val="bg1"/>
                </a:solidFill>
                <a:latin typeface="Arial" charset="0"/>
              </a:rPr>
              <a:t>swapcase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(): 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大小写互换</a:t>
            </a:r>
          </a:p>
          <a:p>
            <a:pPr lvl="1"/>
            <a:endParaRPr lang="zh-CN" altLang="en-US" dirty="0">
              <a:solidFill>
                <a:schemeClr val="bg1"/>
              </a:solidFill>
              <a:latin typeface="Arial" charset="0"/>
            </a:endParaRPr>
          </a:p>
          <a:p>
            <a:pPr>
              <a:buNone/>
            </a:pPr>
            <a:endParaRPr lang="zh-CN" altLang="en-US" sz="2800" dirty="0">
              <a:solidFill>
                <a:schemeClr val="bg1"/>
              </a:solidFill>
              <a:latin typeface="Arial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Arial" charset="0"/>
            </a:endParaRPr>
          </a:p>
          <a:p>
            <a:endParaRPr lang="zh-CN" alt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2051050"/>
            <a:ext cx="8137525" cy="520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2.3-5 </a:t>
            </a:r>
            <a:r>
              <a:rPr lang="zh-CN" altLang="en-US" dirty="0"/>
              <a:t>字符串的方法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  <a:latin typeface="Arial" charset="0"/>
              </a:rPr>
              <a:t>字符串对齐填充</a:t>
            </a:r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594" y="1385888"/>
            <a:ext cx="8208962" cy="617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2.3-5 </a:t>
            </a:r>
            <a:r>
              <a:rPr lang="zh-CN" altLang="en-US" dirty="0"/>
              <a:t>字符串的方法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分割与组合</a:t>
            </a:r>
          </a:p>
          <a:p>
            <a:pPr lvl="1"/>
            <a:r>
              <a:rPr lang="en-US" altLang="zh-CN" dirty="0"/>
              <a:t>split([sep,[</a:t>
            </a:r>
            <a:r>
              <a:rPr lang="en-US" altLang="zh-CN" dirty="0" err="1"/>
              <a:t>maxsplit</a:t>
            </a:r>
            <a:r>
              <a:rPr lang="en-US" altLang="zh-CN" dirty="0"/>
              <a:t>]]):</a:t>
            </a:r>
            <a:r>
              <a:rPr lang="zh-CN" altLang="en-US" dirty="0"/>
              <a:t>以</a:t>
            </a:r>
            <a:r>
              <a:rPr lang="en-US" altLang="zh-CN" dirty="0"/>
              <a:t>sep</a:t>
            </a:r>
            <a:r>
              <a:rPr lang="zh-CN" altLang="en-US" dirty="0"/>
              <a:t>为分隔符，分割成</a:t>
            </a:r>
            <a:r>
              <a:rPr lang="en-US" altLang="zh-CN" dirty="0"/>
              <a:t>list</a:t>
            </a:r>
            <a:r>
              <a:rPr lang="zh-CN" altLang="en-US" dirty="0"/>
              <a:t>，</a:t>
            </a:r>
            <a:r>
              <a:rPr lang="en-US" altLang="zh-CN" dirty="0" err="1"/>
              <a:t>maxsplit</a:t>
            </a:r>
            <a:r>
              <a:rPr lang="zh-CN" altLang="en-US" dirty="0"/>
              <a:t>表示分割次数，从左开始</a:t>
            </a:r>
          </a:p>
          <a:p>
            <a:pPr lvl="1"/>
            <a:r>
              <a:rPr lang="en-US" altLang="zh-CN" dirty="0" err="1"/>
              <a:t>rsplit</a:t>
            </a:r>
            <a:r>
              <a:rPr lang="en-US" altLang="zh-CN" dirty="0"/>
              <a:t>([sep,[</a:t>
            </a:r>
            <a:r>
              <a:rPr lang="en-US" altLang="zh-CN" dirty="0" err="1"/>
              <a:t>maxsplit</a:t>
            </a:r>
            <a:r>
              <a:rPr lang="en-US" altLang="zh-CN" dirty="0"/>
              <a:t>]]):</a:t>
            </a:r>
            <a:r>
              <a:rPr lang="zh-CN" altLang="en-US" dirty="0"/>
              <a:t>同上，但分割从右开始</a:t>
            </a:r>
          </a:p>
          <a:p>
            <a:pPr lvl="1"/>
            <a:r>
              <a:rPr lang="en-US" altLang="zh-CN" dirty="0" err="1"/>
              <a:t>splitlines</a:t>
            </a:r>
            <a:r>
              <a:rPr lang="en-US" altLang="zh-CN" dirty="0"/>
              <a:t>([</a:t>
            </a:r>
            <a:r>
              <a:rPr lang="en-US" altLang="zh-CN" dirty="0" err="1"/>
              <a:t>keepends</a:t>
            </a:r>
            <a:r>
              <a:rPr lang="en-US" altLang="zh-CN" dirty="0"/>
              <a:t>]):</a:t>
            </a:r>
            <a:r>
              <a:rPr lang="zh-CN" altLang="en-US" dirty="0"/>
              <a:t>以行分隔符分割成</a:t>
            </a:r>
            <a:r>
              <a:rPr lang="en-US" altLang="zh-CN" dirty="0"/>
              <a:t>list</a:t>
            </a:r>
            <a:r>
              <a:rPr lang="zh-CN" altLang="en-US" dirty="0"/>
              <a:t>，</a:t>
            </a:r>
            <a:r>
              <a:rPr lang="en-US" altLang="zh-CN" dirty="0" err="1"/>
              <a:t>keepends</a:t>
            </a:r>
            <a:r>
              <a:rPr lang="zh-CN" altLang="en-US" dirty="0"/>
              <a:t>取</a:t>
            </a:r>
            <a:r>
              <a:rPr lang="en-US" altLang="zh-CN" dirty="0" err="1"/>
              <a:t>bool</a:t>
            </a:r>
            <a:r>
              <a:rPr lang="zh-CN" altLang="en-US" dirty="0"/>
              <a:t>值，如果为真，每行分隔符会保留</a:t>
            </a:r>
          </a:p>
          <a:p>
            <a:pPr lvl="1"/>
            <a:r>
              <a:rPr lang="en-US" altLang="zh-CN" dirty="0"/>
              <a:t>join(</a:t>
            </a:r>
            <a:r>
              <a:rPr lang="en-US" altLang="zh-CN" dirty="0" err="1"/>
              <a:t>seq</a:t>
            </a:r>
            <a:r>
              <a:rPr lang="en-US" altLang="zh-CN" dirty="0"/>
              <a:t>): </a:t>
            </a:r>
            <a:r>
              <a:rPr lang="zh-CN" altLang="en-US" dirty="0"/>
              <a:t>把</a:t>
            </a:r>
            <a:r>
              <a:rPr lang="en-US" altLang="zh-CN" dirty="0" err="1"/>
              <a:t>seq</a:t>
            </a:r>
            <a:r>
              <a:rPr lang="zh-CN" altLang="en-US" dirty="0"/>
              <a:t>中元素串接成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7229" y="574675"/>
            <a:ext cx="6924675" cy="698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2.3-5 </a:t>
            </a:r>
            <a:r>
              <a:rPr lang="zh-CN" altLang="en-US" dirty="0"/>
              <a:t>字符串的方法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查找</a:t>
            </a:r>
          </a:p>
          <a:p>
            <a:pPr lvl="1"/>
            <a:r>
              <a:rPr lang="en-US" altLang="zh-CN" dirty="0"/>
              <a:t>find(</a:t>
            </a:r>
            <a:r>
              <a:rPr lang="en-US" altLang="zh-CN" dirty="0" err="1"/>
              <a:t>substr</a:t>
            </a:r>
            <a:r>
              <a:rPr lang="en-US" altLang="zh-CN" dirty="0"/>
              <a:t>, [start, [end]]) </a:t>
            </a:r>
            <a:r>
              <a:rPr lang="zh-CN" altLang="en-US" dirty="0"/>
              <a:t>：返回字符串中出现</a:t>
            </a:r>
            <a:r>
              <a:rPr lang="en-US" altLang="zh-CN" dirty="0" err="1"/>
              <a:t>substr</a:t>
            </a:r>
            <a:r>
              <a:rPr lang="zh-CN" altLang="en-US" dirty="0"/>
              <a:t>的第一个字母的下标 ，没有</a:t>
            </a:r>
            <a:r>
              <a:rPr lang="en-US" altLang="zh-CN" dirty="0" err="1"/>
              <a:t>substr</a:t>
            </a:r>
            <a:r>
              <a:rPr lang="zh-CN" altLang="en-US" dirty="0"/>
              <a:t>则返回</a:t>
            </a:r>
            <a:r>
              <a:rPr lang="en-US" altLang="zh-CN" dirty="0"/>
              <a:t>-1 </a:t>
            </a:r>
            <a:r>
              <a:rPr lang="zh-CN" altLang="en-US" dirty="0"/>
              <a:t>，</a:t>
            </a:r>
            <a:r>
              <a:rPr lang="en-US" altLang="zh-CN" dirty="0"/>
              <a:t>start</a:t>
            </a:r>
            <a:r>
              <a:rPr lang="zh-CN" altLang="en-US" dirty="0"/>
              <a:t>和</a:t>
            </a:r>
            <a:r>
              <a:rPr lang="en-US" altLang="zh-CN" dirty="0"/>
              <a:t>end</a:t>
            </a:r>
            <a:r>
              <a:rPr lang="zh-CN" altLang="en-US" dirty="0"/>
              <a:t>作用就相当于在</a:t>
            </a:r>
            <a:r>
              <a:rPr lang="en-US" altLang="zh-CN" dirty="0"/>
              <a:t> [</a:t>
            </a:r>
            <a:r>
              <a:rPr lang="en-US" altLang="zh-CN" dirty="0" err="1"/>
              <a:t>start:end</a:t>
            </a:r>
            <a:r>
              <a:rPr lang="en-US" altLang="zh-CN" dirty="0"/>
              <a:t>]</a:t>
            </a:r>
            <a:r>
              <a:rPr lang="zh-CN" altLang="en-US" dirty="0"/>
              <a:t>中搜索 </a:t>
            </a:r>
          </a:p>
          <a:p>
            <a:pPr lvl="1"/>
            <a:r>
              <a:rPr lang="en-US" altLang="zh-CN" dirty="0"/>
              <a:t>index(</a:t>
            </a:r>
            <a:r>
              <a:rPr lang="en-US" altLang="zh-CN" dirty="0" err="1"/>
              <a:t>substr</a:t>
            </a:r>
            <a:r>
              <a:rPr lang="en-US" altLang="zh-CN" dirty="0"/>
              <a:t>, [start, [end]]) </a:t>
            </a:r>
            <a:r>
              <a:rPr lang="zh-CN" altLang="en-US" dirty="0"/>
              <a:t>：与</a:t>
            </a:r>
            <a:r>
              <a:rPr lang="en-US" altLang="zh-CN" dirty="0"/>
              <a:t>find()</a:t>
            </a:r>
            <a:r>
              <a:rPr lang="zh-CN" altLang="en-US" dirty="0"/>
              <a:t>相同，只是在字符串中没有</a:t>
            </a:r>
            <a:r>
              <a:rPr lang="en-US" altLang="zh-CN" dirty="0" err="1"/>
              <a:t>substr</a:t>
            </a:r>
            <a:r>
              <a:rPr lang="zh-CN" altLang="en-US" dirty="0"/>
              <a:t>时，会返回一个运行时错误 </a:t>
            </a:r>
          </a:p>
          <a:p>
            <a:pPr lvl="1"/>
            <a:r>
              <a:rPr lang="en-US" altLang="zh-CN" dirty="0" err="1"/>
              <a:t>rfind</a:t>
            </a:r>
            <a:r>
              <a:rPr lang="en-US" altLang="zh-CN" dirty="0"/>
              <a:t>(</a:t>
            </a:r>
            <a:r>
              <a:rPr lang="en-US" altLang="zh-CN" dirty="0" err="1"/>
              <a:t>substr</a:t>
            </a:r>
            <a:r>
              <a:rPr lang="en-US" altLang="zh-CN" dirty="0"/>
              <a:t>, [start, [end]])</a:t>
            </a:r>
            <a:r>
              <a:rPr lang="zh-CN" altLang="en-US" dirty="0"/>
              <a:t>：从右边开始搜索</a:t>
            </a:r>
          </a:p>
          <a:p>
            <a:pPr lvl="1"/>
            <a:r>
              <a:rPr lang="en-US" altLang="zh-CN" dirty="0" err="1"/>
              <a:t>rindex</a:t>
            </a:r>
            <a:r>
              <a:rPr lang="en-US" altLang="zh-CN" dirty="0"/>
              <a:t>(</a:t>
            </a:r>
            <a:r>
              <a:rPr lang="en-US" altLang="zh-CN" dirty="0" err="1"/>
              <a:t>substr</a:t>
            </a:r>
            <a:r>
              <a:rPr lang="en-US" altLang="zh-CN" dirty="0"/>
              <a:t>, [start, [end]]) </a:t>
            </a:r>
            <a:r>
              <a:rPr lang="zh-CN" altLang="en-US" dirty="0"/>
              <a:t>：从右边开始搜索</a:t>
            </a:r>
          </a:p>
          <a:p>
            <a:pPr lvl="1"/>
            <a:r>
              <a:rPr lang="en-US" altLang="zh-CN" dirty="0"/>
              <a:t>count(</a:t>
            </a:r>
            <a:r>
              <a:rPr lang="en-US" altLang="zh-CN" dirty="0" err="1"/>
              <a:t>substr</a:t>
            </a:r>
            <a:r>
              <a:rPr lang="en-US" altLang="zh-CN" dirty="0"/>
              <a:t>, [start, [end]]) </a:t>
            </a:r>
            <a:r>
              <a:rPr lang="zh-CN" altLang="en-US" dirty="0"/>
              <a:t>：计算</a:t>
            </a:r>
            <a:r>
              <a:rPr lang="en-US" altLang="zh-CN" dirty="0" err="1"/>
              <a:t>substr</a:t>
            </a:r>
            <a:r>
              <a:rPr lang="zh-CN" altLang="en-US" dirty="0"/>
              <a:t>在字符串中出现的次数 </a:t>
            </a:r>
          </a:p>
          <a:p>
            <a:pPr lvl="1">
              <a:buNone/>
            </a:pPr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138" y="1908175"/>
            <a:ext cx="8353425" cy="548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2.3-5 </a:t>
            </a:r>
            <a:r>
              <a:rPr lang="zh-CN" altLang="en-US" dirty="0"/>
              <a:t>字符串的方法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替换</a:t>
            </a:r>
          </a:p>
          <a:p>
            <a:pPr lvl="1"/>
            <a:r>
              <a:rPr lang="en-US" altLang="zh-CN" dirty="0"/>
              <a:t>replace(</a:t>
            </a:r>
            <a:r>
              <a:rPr lang="en-US" altLang="zh-CN" dirty="0" err="1"/>
              <a:t>oldstr</a:t>
            </a:r>
            <a:r>
              <a:rPr lang="en-US" altLang="zh-CN" dirty="0"/>
              <a:t>, </a:t>
            </a:r>
            <a:r>
              <a:rPr lang="en-US" altLang="zh-CN" dirty="0" err="1"/>
              <a:t>newstr</a:t>
            </a:r>
            <a:r>
              <a:rPr lang="en-US" altLang="zh-CN" dirty="0"/>
              <a:t>, [count]) </a:t>
            </a:r>
            <a:r>
              <a:rPr lang="zh-CN" altLang="en-US" dirty="0"/>
              <a:t>：把字符串中</a:t>
            </a:r>
            <a:r>
              <a:rPr lang="en-US" altLang="zh-CN" dirty="0" err="1"/>
              <a:t>oldstar</a:t>
            </a:r>
            <a:r>
              <a:rPr lang="zh-CN" altLang="en-US" dirty="0"/>
              <a:t>替换为</a:t>
            </a:r>
            <a:r>
              <a:rPr lang="en-US" altLang="zh-CN" dirty="0" err="1"/>
              <a:t>newstr</a:t>
            </a:r>
            <a:r>
              <a:rPr lang="zh-CN" altLang="en-US" dirty="0"/>
              <a:t>，</a:t>
            </a:r>
            <a:r>
              <a:rPr lang="en-US" altLang="zh-CN" dirty="0"/>
              <a:t>count</a:t>
            </a:r>
            <a:r>
              <a:rPr lang="zh-CN" altLang="en-US" dirty="0"/>
              <a:t>为替换次数。这是替换的通用形式，还有一些函数进行特殊字符的替换</a:t>
            </a:r>
          </a:p>
          <a:p>
            <a:pPr lvl="1"/>
            <a:r>
              <a:rPr lang="en-US" altLang="zh-CN" dirty="0"/>
              <a:t>strip([chars])</a:t>
            </a:r>
            <a:r>
              <a:rPr lang="zh-CN" altLang="en-US" dirty="0"/>
              <a:t>：把字符串中前后</a:t>
            </a:r>
            <a:r>
              <a:rPr lang="en-US" altLang="zh-CN" dirty="0"/>
              <a:t>chars</a:t>
            </a:r>
            <a:r>
              <a:rPr lang="zh-CN" altLang="en-US" dirty="0"/>
              <a:t>有的字符全部去掉，可以理解为把字符串前后</a:t>
            </a:r>
            <a:r>
              <a:rPr lang="en-US" altLang="zh-CN" dirty="0"/>
              <a:t>chars</a:t>
            </a:r>
            <a:r>
              <a:rPr lang="zh-CN" altLang="en-US" dirty="0"/>
              <a:t>替换为</a:t>
            </a:r>
            <a:r>
              <a:rPr lang="en-US" altLang="zh-CN" dirty="0"/>
              <a:t>None </a:t>
            </a:r>
          </a:p>
          <a:p>
            <a:pPr lvl="1"/>
            <a:r>
              <a:rPr lang="en-US" altLang="zh-CN" dirty="0" err="1"/>
              <a:t>lstrip</a:t>
            </a:r>
            <a:r>
              <a:rPr lang="en-US" altLang="zh-CN" dirty="0"/>
              <a:t>([chars]) </a:t>
            </a:r>
            <a:r>
              <a:rPr lang="zh-CN" altLang="en-US" dirty="0"/>
              <a:t>：同上，但去掉左边的</a:t>
            </a:r>
          </a:p>
          <a:p>
            <a:pPr lvl="1"/>
            <a:r>
              <a:rPr lang="en-US" altLang="zh-CN" dirty="0" err="1"/>
              <a:t>rstrip</a:t>
            </a:r>
            <a:r>
              <a:rPr lang="en-US" altLang="zh-CN" dirty="0"/>
              <a:t>([chars]) </a:t>
            </a:r>
            <a:r>
              <a:rPr lang="zh-CN" altLang="en-US" dirty="0"/>
              <a:t>：同上，但去掉右边的</a:t>
            </a:r>
          </a:p>
          <a:p>
            <a:pPr lvl="1"/>
            <a:r>
              <a:rPr lang="en-US" altLang="zh-CN" dirty="0" err="1"/>
              <a:t>expandtabs</a:t>
            </a:r>
            <a:r>
              <a:rPr lang="en-US" altLang="zh-CN" dirty="0"/>
              <a:t>([</a:t>
            </a:r>
            <a:r>
              <a:rPr lang="en-US" altLang="zh-CN" dirty="0" err="1"/>
              <a:t>tabsize</a:t>
            </a:r>
            <a:r>
              <a:rPr lang="en-US" altLang="zh-CN" dirty="0"/>
              <a:t>])</a:t>
            </a:r>
            <a:r>
              <a:rPr lang="zh-CN" altLang="en-US" dirty="0"/>
              <a:t>：把字符串中的</a:t>
            </a:r>
            <a:r>
              <a:rPr lang="en-US" altLang="zh-CN" dirty="0"/>
              <a:t>tab</a:t>
            </a:r>
            <a:r>
              <a:rPr lang="zh-CN" altLang="en-US" dirty="0"/>
              <a:t>字符替换为空格，每个</a:t>
            </a:r>
            <a:r>
              <a:rPr lang="en-US" altLang="zh-CN" dirty="0"/>
              <a:t>tab</a:t>
            </a:r>
            <a:r>
              <a:rPr lang="zh-CN" altLang="en-US" dirty="0"/>
              <a:t>替换为</a:t>
            </a:r>
            <a:r>
              <a:rPr lang="en-US" altLang="zh-CN" dirty="0" err="1"/>
              <a:t>tabsize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5602" y="1279507"/>
            <a:ext cx="7561263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2.3-5 </a:t>
            </a:r>
            <a:r>
              <a:rPr lang="zh-CN" altLang="en-US" dirty="0"/>
              <a:t>字符串的方法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判断</a:t>
            </a:r>
          </a:p>
          <a:p>
            <a:pPr lvl="1"/>
            <a:r>
              <a:rPr lang="en-US" altLang="zh-CN" dirty="0" err="1"/>
              <a:t>startwith</a:t>
            </a:r>
            <a:r>
              <a:rPr lang="en-US" altLang="zh-CN" dirty="0"/>
              <a:t>(prefix[,start[,end]]) </a:t>
            </a:r>
            <a:r>
              <a:rPr lang="zh-CN" altLang="en-US" dirty="0"/>
              <a:t>：是否以</a:t>
            </a:r>
            <a:r>
              <a:rPr lang="en-US" altLang="zh-CN" dirty="0"/>
              <a:t>prefix</a:t>
            </a:r>
            <a:r>
              <a:rPr lang="zh-CN" altLang="en-US" dirty="0"/>
              <a:t>开头 </a:t>
            </a:r>
          </a:p>
          <a:p>
            <a:pPr lvl="1"/>
            <a:r>
              <a:rPr lang="en-US" altLang="zh-CN" dirty="0" err="1"/>
              <a:t>endwith</a:t>
            </a:r>
            <a:r>
              <a:rPr lang="en-US" altLang="zh-CN" dirty="0"/>
              <a:t>(suffix[,start[,end]]) </a:t>
            </a:r>
            <a:r>
              <a:rPr lang="zh-CN" altLang="en-US" dirty="0"/>
              <a:t>：以</a:t>
            </a:r>
            <a:r>
              <a:rPr lang="en-US" altLang="zh-CN" dirty="0"/>
              <a:t>suffix</a:t>
            </a:r>
            <a:r>
              <a:rPr lang="zh-CN" altLang="en-US" dirty="0"/>
              <a:t>结尾 </a:t>
            </a:r>
          </a:p>
          <a:p>
            <a:pPr lvl="1"/>
            <a:r>
              <a:rPr lang="en-US" altLang="zh-CN" dirty="0" err="1"/>
              <a:t>isalnum</a:t>
            </a:r>
            <a:r>
              <a:rPr lang="en-US" altLang="zh-CN" dirty="0"/>
              <a:t>() </a:t>
            </a:r>
            <a:r>
              <a:rPr lang="zh-CN" altLang="en-US" dirty="0"/>
              <a:t>：是否全是字母和数字，并至少有一个字符 </a:t>
            </a:r>
          </a:p>
          <a:p>
            <a:pPr lvl="1"/>
            <a:r>
              <a:rPr lang="en-US" altLang="zh-CN" dirty="0" err="1"/>
              <a:t>isalpha</a:t>
            </a:r>
            <a:r>
              <a:rPr lang="en-US" altLang="zh-CN" dirty="0"/>
              <a:t>() </a:t>
            </a:r>
            <a:r>
              <a:rPr lang="zh-CN" altLang="en-US" dirty="0"/>
              <a:t>：是否全是字母，并至少有一个字符 、</a:t>
            </a:r>
          </a:p>
          <a:p>
            <a:pPr lvl="1"/>
            <a:r>
              <a:rPr lang="en-US" altLang="zh-CN" dirty="0" err="1"/>
              <a:t>isdigit</a:t>
            </a:r>
            <a:r>
              <a:rPr lang="en-US" altLang="zh-CN" dirty="0"/>
              <a:t>() </a:t>
            </a:r>
            <a:r>
              <a:rPr lang="zh-CN" altLang="en-US" dirty="0"/>
              <a:t>：是否全是数字，并至少有一个字符 </a:t>
            </a:r>
          </a:p>
          <a:p>
            <a:pPr lvl="1"/>
            <a:r>
              <a:rPr lang="en-US" altLang="zh-CN" dirty="0" err="1"/>
              <a:t>isspace</a:t>
            </a:r>
            <a:r>
              <a:rPr lang="en-US" altLang="zh-CN" dirty="0"/>
              <a:t>() </a:t>
            </a:r>
            <a:r>
              <a:rPr lang="zh-CN" altLang="en-US" dirty="0"/>
              <a:t>：是否全是空白字符，并至少有一个字符 </a:t>
            </a:r>
          </a:p>
          <a:p>
            <a:pPr lvl="1"/>
            <a:r>
              <a:rPr lang="en-US" altLang="zh-CN" dirty="0" err="1"/>
              <a:t>islower</a:t>
            </a:r>
            <a:r>
              <a:rPr lang="en-US" altLang="zh-CN" dirty="0"/>
              <a:t>()</a:t>
            </a:r>
            <a:r>
              <a:rPr lang="zh-CN" altLang="en-US" dirty="0"/>
              <a:t>：字符串中的字母是否全是小写 </a:t>
            </a:r>
          </a:p>
          <a:p>
            <a:pPr lvl="1"/>
            <a:r>
              <a:rPr lang="en-US" altLang="zh-CN" dirty="0" err="1"/>
              <a:t>isupper</a:t>
            </a:r>
            <a:r>
              <a:rPr lang="en-US" altLang="zh-CN" dirty="0"/>
              <a:t>() </a:t>
            </a:r>
            <a:r>
              <a:rPr lang="zh-CN" altLang="en-US" dirty="0"/>
              <a:t>：字符串中的字母是否便是大写 </a:t>
            </a:r>
          </a:p>
          <a:p>
            <a:pPr lvl="1"/>
            <a:r>
              <a:rPr lang="en-US" altLang="zh-CN" dirty="0" err="1"/>
              <a:t>istitle</a:t>
            </a:r>
            <a:r>
              <a:rPr lang="en-US" altLang="zh-CN" dirty="0"/>
              <a:t>() </a:t>
            </a:r>
            <a:r>
              <a:rPr lang="zh-CN" altLang="en-US" dirty="0"/>
              <a:t>：字符串是否是首字母大写的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数据类型与运算符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仅仅打印“</a:t>
            </a:r>
            <a:r>
              <a:rPr lang="en-US" altLang="zh-CN" dirty="0"/>
              <a:t>Hello World”</a:t>
            </a:r>
            <a:r>
              <a:rPr lang="zh-CN" altLang="en-US" dirty="0"/>
              <a:t>就足够了吗？我们应该想要做更多的事</a:t>
            </a:r>
            <a:r>
              <a:rPr lang="en-US" altLang="zh-CN" dirty="0"/>
              <a:t>——</a:t>
            </a:r>
            <a:r>
              <a:rPr lang="zh-CN" altLang="en-US" dirty="0"/>
              <a:t>想要得到一些输入，然后做操作，再从中得到一些输出。在</a:t>
            </a:r>
            <a:r>
              <a:rPr lang="en-US" altLang="zh-CN" dirty="0"/>
              <a:t>Python</a:t>
            </a:r>
            <a:r>
              <a:rPr lang="zh-CN" altLang="en-US" dirty="0"/>
              <a:t>中，我们可以使用常量和变量，考虑数据类型与结构，利用运算符来完成这些工作。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2.3-6 </a:t>
            </a:r>
            <a:r>
              <a:rPr lang="zh-CN" altLang="en-US"/>
              <a:t>字符串性质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字符串是一种序列</a:t>
            </a:r>
          </a:p>
          <a:p>
            <a:r>
              <a:rPr lang="zh-CN" altLang="en-US" dirty="0"/>
              <a:t>字符串是</a:t>
            </a:r>
            <a:r>
              <a:rPr lang="zh-CN" altLang="en-US" dirty="0">
                <a:solidFill>
                  <a:srgbClr val="FF0000"/>
                </a:solidFill>
              </a:rPr>
              <a:t>不可变</a:t>
            </a:r>
            <a:r>
              <a:rPr lang="zh-CN" altLang="en-US" dirty="0"/>
              <a:t>的</a:t>
            </a:r>
          </a:p>
          <a:p>
            <a:pPr lvl="1"/>
            <a:r>
              <a:rPr lang="zh-CN" altLang="en-US" dirty="0"/>
              <a:t>修改字符串后就会重新产生一个新字符串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800" y="3348038"/>
            <a:ext cx="7848600" cy="230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元组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定义：由数个逗号分隔的值组成，如</a:t>
            </a:r>
          </a:p>
          <a:p>
            <a:pPr lvl="1"/>
            <a:r>
              <a:rPr lang="en-US" altLang="zh-CN" dirty="0">
                <a:ea typeface="黑体" pitchFamily="2" charset="-122"/>
              </a:rPr>
              <a:t>t=(1,2,3)</a:t>
            </a:r>
          </a:p>
          <a:p>
            <a:pPr lvl="1"/>
            <a:r>
              <a:rPr lang="en-US" altLang="zh-CN" dirty="0">
                <a:ea typeface="黑体" pitchFamily="2" charset="-122"/>
              </a:rPr>
              <a:t>x=(</a:t>
            </a:r>
            <a:r>
              <a:rPr lang="en-US" altLang="zh-CN" dirty="0">
                <a:latin typeface="Arial" charset="0"/>
                <a:ea typeface="黑体" pitchFamily="2" charset="-122"/>
              </a:rPr>
              <a:t>‘</a:t>
            </a:r>
            <a:r>
              <a:rPr lang="en-US" altLang="zh-CN" dirty="0">
                <a:ea typeface="黑体" pitchFamily="2" charset="-122"/>
              </a:rPr>
              <a:t>c</a:t>
            </a:r>
            <a:r>
              <a:rPr lang="en-US" altLang="zh-CN" dirty="0">
                <a:latin typeface="Arial" charset="0"/>
                <a:ea typeface="黑体" pitchFamily="2" charset="-122"/>
              </a:rPr>
              <a:t>’</a:t>
            </a:r>
            <a:r>
              <a:rPr lang="en-US" altLang="zh-CN" dirty="0">
                <a:ea typeface="黑体" pitchFamily="2" charset="-122"/>
              </a:rPr>
              <a:t>,</a:t>
            </a:r>
            <a:r>
              <a:rPr lang="en-US" altLang="zh-CN" dirty="0">
                <a:latin typeface="Arial" charset="0"/>
                <a:ea typeface="黑体" pitchFamily="2" charset="-122"/>
              </a:rPr>
              <a:t>’</a:t>
            </a:r>
            <a:r>
              <a:rPr lang="en-US" altLang="zh-CN" dirty="0">
                <a:ea typeface="黑体" pitchFamily="2" charset="-122"/>
              </a:rPr>
              <a:t>h</a:t>
            </a:r>
            <a:r>
              <a:rPr lang="en-US" altLang="zh-CN" dirty="0">
                <a:latin typeface="Arial" charset="0"/>
                <a:ea typeface="黑体" pitchFamily="2" charset="-122"/>
              </a:rPr>
              <a:t>’</a:t>
            </a:r>
            <a:r>
              <a:rPr lang="en-US" altLang="zh-CN" dirty="0">
                <a:ea typeface="黑体" pitchFamily="2" charset="-122"/>
              </a:rPr>
              <a:t>,12,</a:t>
            </a:r>
            <a:r>
              <a:rPr lang="en-US" altLang="zh-CN" dirty="0">
                <a:latin typeface="Arial" charset="0"/>
                <a:ea typeface="黑体" pitchFamily="2" charset="-122"/>
              </a:rPr>
              <a:t>’</a:t>
            </a:r>
            <a:r>
              <a:rPr lang="en-US" altLang="zh-CN" dirty="0">
                <a:ea typeface="黑体" pitchFamily="2" charset="-122"/>
              </a:rPr>
              <a:t>2</a:t>
            </a:r>
            <a:r>
              <a:rPr lang="en-US" altLang="zh-CN" dirty="0">
                <a:latin typeface="Arial" charset="0"/>
                <a:ea typeface="黑体" pitchFamily="2" charset="-122"/>
              </a:rPr>
              <a:t>’</a:t>
            </a:r>
            <a:r>
              <a:rPr lang="en-US" altLang="zh-CN" dirty="0">
                <a:ea typeface="黑体" pitchFamily="2" charset="-122"/>
              </a:rPr>
              <a:t>,(1,2,3))</a:t>
            </a:r>
          </a:p>
          <a:p>
            <a:r>
              <a:rPr lang="zh-CN" altLang="en-US" dirty="0">
                <a:ea typeface="黑体" pitchFamily="2" charset="-122"/>
              </a:rPr>
              <a:t>性质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元组在输出时总是有括号的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元组在输入时可以没有括号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像字符串一样，元组是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不可变</a:t>
            </a:r>
            <a:r>
              <a:rPr lang="zh-CN" altLang="en-US" dirty="0">
                <a:ea typeface="黑体" pitchFamily="2" charset="-122"/>
              </a:rPr>
              <a:t>的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元组可以嵌套，元素可以是任意类型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创建元组不定长，但一旦创建后不可改变长度</a:t>
            </a:r>
          </a:p>
          <a:p>
            <a:pPr lvl="1"/>
            <a:endParaRPr lang="zh-CN" altLang="en-US" dirty="0">
              <a:ea typeface="黑体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18" y="4065589"/>
            <a:ext cx="8928100" cy="318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字典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  <a:p>
            <a:pPr lvl="1"/>
            <a:r>
              <a:rPr lang="zh-CN" altLang="en-US" dirty="0"/>
              <a:t>通过关键字索引的无序数据集合</a:t>
            </a:r>
          </a:p>
          <a:p>
            <a:pPr lvl="1"/>
            <a:r>
              <a:rPr lang="zh-CN" altLang="en-US" dirty="0"/>
              <a:t>例如：</a:t>
            </a:r>
          </a:p>
          <a:p>
            <a:endParaRPr lang="en-US" altLang="zh-CN" dirty="0"/>
          </a:p>
          <a:p>
            <a:r>
              <a:rPr lang="zh-CN" altLang="en-US" dirty="0"/>
              <a:t>性质</a:t>
            </a:r>
          </a:p>
          <a:p>
            <a:pPr lvl="1"/>
            <a:r>
              <a:rPr lang="zh-CN" altLang="en-US" dirty="0"/>
              <a:t>序列是以</a:t>
            </a:r>
            <a:r>
              <a:rPr lang="zh-CN" altLang="en-US" dirty="0">
                <a:solidFill>
                  <a:srgbClr val="FF0000"/>
                </a:solidFill>
              </a:rPr>
              <a:t>整数</a:t>
            </a:r>
            <a:r>
              <a:rPr lang="zh-CN" altLang="en-US" dirty="0"/>
              <a:t>为索引，与此不同，字典以</a:t>
            </a:r>
            <a:r>
              <a:rPr lang="zh-CN" altLang="en-US" dirty="0">
                <a:solidFill>
                  <a:srgbClr val="FF0000"/>
                </a:solidFill>
              </a:rPr>
              <a:t>关键字</a:t>
            </a:r>
            <a:r>
              <a:rPr lang="zh-CN" altLang="en-US" dirty="0">
                <a:solidFill>
                  <a:srgbClr val="FFC000"/>
                </a:solidFill>
              </a:rPr>
              <a:t>（键）</a:t>
            </a:r>
            <a:r>
              <a:rPr lang="zh-CN" altLang="en-US" dirty="0"/>
              <a:t>为索引</a:t>
            </a:r>
          </a:p>
          <a:p>
            <a:pPr lvl="1"/>
            <a:r>
              <a:rPr lang="zh-CN" altLang="en-US" dirty="0"/>
              <a:t>关键字可以是任何</a:t>
            </a:r>
            <a:r>
              <a:rPr lang="zh-CN" altLang="en-US" dirty="0">
                <a:solidFill>
                  <a:srgbClr val="FF0000"/>
                </a:solidFill>
              </a:rPr>
              <a:t>不可变类型</a:t>
            </a:r>
            <a:r>
              <a:rPr lang="zh-CN" altLang="en-US" dirty="0"/>
              <a:t>，通常用字符串或数字</a:t>
            </a:r>
          </a:p>
          <a:p>
            <a:pPr lvl="1"/>
            <a:r>
              <a:rPr lang="zh-CN" altLang="en-US" dirty="0"/>
              <a:t>不能用列表作为关键字，因为列表随时可能被改变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关键字必须是互不相同</a:t>
            </a:r>
            <a:r>
              <a:rPr lang="zh-CN" altLang="en-US" dirty="0"/>
              <a:t>的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80D1B3-9806-4A62-A457-021B00DEB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081" y="1795611"/>
            <a:ext cx="3876303" cy="34274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字典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键和值</a:t>
            </a:r>
          </a:p>
          <a:p>
            <a:pPr lvl="1"/>
            <a:r>
              <a:rPr lang="en-US" altLang="zh-CN" dirty="0"/>
              <a:t>keys(): </a:t>
            </a:r>
            <a:r>
              <a:rPr lang="zh-CN" altLang="en-US" dirty="0"/>
              <a:t>取所有键</a:t>
            </a:r>
          </a:p>
          <a:p>
            <a:pPr lvl="1"/>
            <a:r>
              <a:rPr lang="en-US" altLang="zh-CN" dirty="0"/>
              <a:t>values()</a:t>
            </a:r>
            <a:r>
              <a:rPr lang="zh-CN" altLang="en-US" dirty="0"/>
              <a:t>：取所有键所对应的值</a:t>
            </a:r>
          </a:p>
          <a:p>
            <a:pPr lvl="1"/>
            <a:r>
              <a:rPr lang="en-US" altLang="zh-CN" dirty="0"/>
              <a:t>items(): </a:t>
            </a:r>
            <a:r>
              <a:rPr lang="zh-CN" altLang="en-US" dirty="0"/>
              <a:t>取所有键与值对</a:t>
            </a:r>
          </a:p>
          <a:p>
            <a:pPr lvl="1"/>
            <a:r>
              <a:rPr lang="en-US" altLang="zh-CN" dirty="0"/>
              <a:t>get(key):</a:t>
            </a:r>
            <a:r>
              <a:rPr lang="zh-CN" altLang="en-US" dirty="0"/>
              <a:t>取得键</a:t>
            </a:r>
            <a:r>
              <a:rPr lang="en-US" altLang="zh-CN" dirty="0"/>
              <a:t>key</a:t>
            </a:r>
            <a:r>
              <a:rPr lang="zh-CN" altLang="en-US" dirty="0"/>
              <a:t>所对应的值</a:t>
            </a:r>
          </a:p>
          <a:p>
            <a:pPr lvl="1">
              <a:buNone/>
            </a:pPr>
            <a:endParaRPr lang="zh-CN" altLang="en-US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AF7EDE-5CF9-4FBC-A695-1F57259D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507" y="782805"/>
            <a:ext cx="6627641" cy="5994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8455-0051-4FB4-B6F6-510216E7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</a:t>
            </a:r>
            <a:r>
              <a:rPr lang="zh-CN" altLang="en-US" dirty="0"/>
              <a:t>集合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C8A8F-BABD-4AD5-8DC8-0A3E585AD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集合的定义</a:t>
            </a:r>
            <a:endParaRPr lang="en-US" altLang="zh-CN" dirty="0"/>
          </a:p>
          <a:p>
            <a:pPr lvl="1"/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set</a:t>
            </a:r>
            <a:r>
              <a:rPr lang="en-US" altLang="zh-CN" dirty="0"/>
              <a:t>)</a:t>
            </a:r>
            <a:r>
              <a:rPr lang="zh-CN" altLang="en-US" dirty="0"/>
              <a:t>是一个无序的，不重复的数据组合</a:t>
            </a:r>
            <a:endParaRPr lang="en-US" altLang="zh-CN" dirty="0"/>
          </a:p>
          <a:p>
            <a:pPr lvl="1"/>
            <a:r>
              <a:rPr lang="zh-CN" altLang="en-US" dirty="0"/>
              <a:t>集合类型有</a:t>
            </a:r>
            <a:r>
              <a:rPr lang="zh-CN" altLang="en-US" dirty="0">
                <a:solidFill>
                  <a:srgbClr val="FF0000"/>
                </a:solidFill>
              </a:rPr>
              <a:t>可变</a:t>
            </a:r>
            <a:r>
              <a:rPr lang="zh-CN" altLang="en-US" dirty="0">
                <a:solidFill>
                  <a:schemeClr val="bg1"/>
                </a:solidFill>
              </a:rPr>
              <a:t>集合</a:t>
            </a:r>
            <a:r>
              <a:rPr lang="en-US" altLang="zh-CN" dirty="0"/>
              <a:t>(set())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不可变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en-US" altLang="zh-CN" dirty="0" err="1"/>
              <a:t>frozenset</a:t>
            </a:r>
            <a:r>
              <a:rPr lang="en-US" altLang="zh-CN" dirty="0"/>
              <a:t>)</a:t>
            </a:r>
            <a:r>
              <a:rPr lang="zh-CN" altLang="en-US" dirty="0"/>
              <a:t>两种</a:t>
            </a:r>
            <a:endParaRPr lang="en-US" altLang="zh-CN" dirty="0"/>
          </a:p>
          <a:p>
            <a:pPr lvl="1"/>
            <a:r>
              <a:rPr lang="zh-CN" altLang="en-US" dirty="0"/>
              <a:t>主要作用如下：</a:t>
            </a:r>
            <a:endParaRPr lang="en-US" altLang="zh-CN" dirty="0"/>
          </a:p>
          <a:p>
            <a:pPr lvl="2"/>
            <a:r>
              <a:rPr lang="zh-CN" altLang="en-US" dirty="0"/>
              <a:t>去重：把一个列表变成集合，就自动去重了</a:t>
            </a:r>
            <a:endParaRPr lang="en-US" altLang="zh-CN" dirty="0"/>
          </a:p>
          <a:p>
            <a:pPr lvl="2"/>
            <a:r>
              <a:rPr lang="zh-CN" altLang="en-US" dirty="0"/>
              <a:t>关系测试：测试两组数据之间的交集、差集、并集等关系</a:t>
            </a:r>
            <a:endParaRPr lang="en-US" altLang="zh-CN" dirty="0"/>
          </a:p>
          <a:p>
            <a:pPr lvl="1"/>
            <a:r>
              <a:rPr lang="zh-CN" altLang="en-US" dirty="0"/>
              <a:t>集合对象还支持</a:t>
            </a:r>
            <a:r>
              <a:rPr lang="zh-CN" altLang="en-US" dirty="0">
                <a:solidFill>
                  <a:srgbClr val="FF0000"/>
                </a:solidFill>
              </a:rPr>
              <a:t>union</a:t>
            </a:r>
            <a:r>
              <a:rPr lang="zh-CN" altLang="en-US" dirty="0"/>
              <a:t>(联合), </a:t>
            </a:r>
            <a:r>
              <a:rPr lang="zh-CN" altLang="en-US" dirty="0">
                <a:solidFill>
                  <a:srgbClr val="FF0000"/>
                </a:solidFill>
              </a:rPr>
              <a:t>intersection</a:t>
            </a:r>
            <a:r>
              <a:rPr lang="zh-CN" altLang="en-US" dirty="0"/>
              <a:t>(交), </a:t>
            </a:r>
            <a:r>
              <a:rPr lang="zh-CN" altLang="en-US" dirty="0">
                <a:solidFill>
                  <a:srgbClr val="FF0000"/>
                </a:solidFill>
              </a:rPr>
              <a:t>difference</a:t>
            </a:r>
            <a:r>
              <a:rPr lang="zh-CN" altLang="en-US" dirty="0"/>
              <a:t>(差)和 </a:t>
            </a:r>
            <a:r>
              <a:rPr lang="zh-CN" altLang="en-US" dirty="0">
                <a:solidFill>
                  <a:srgbClr val="FF0000"/>
                </a:solidFill>
              </a:rPr>
              <a:t>sysmmetric difference</a:t>
            </a:r>
            <a:r>
              <a:rPr lang="zh-CN" altLang="en-US" dirty="0"/>
              <a:t>(对称差集)等数学运算</a:t>
            </a:r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8B44FA-21AD-423E-8FCC-F672E33B7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4264" y="90894"/>
            <a:ext cx="65" cy="276999"/>
          </a:xfrm>
          <a:prstGeom prst="rect">
            <a:avLst/>
          </a:prstGeom>
          <a:solidFill>
            <a:srgbClr val="FAF7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7EC987-7A94-488B-A89C-4E4921A54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872" y="4211885"/>
            <a:ext cx="5832648" cy="303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0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2.1-1 </a:t>
            </a:r>
            <a:r>
              <a:rPr lang="zh-CN" altLang="en-US" dirty="0"/>
              <a:t>标识符与变量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变量是标识符的例子。命名规则基本与</a:t>
            </a:r>
            <a:r>
              <a:rPr lang="en-US" altLang="zh-CN" sz="2400" dirty="0"/>
              <a:t>C</a:t>
            </a:r>
            <a:r>
              <a:rPr lang="zh-CN" altLang="en-US" sz="2400" dirty="0"/>
              <a:t>语言相同，不再赘述。</a:t>
            </a:r>
            <a:endParaRPr lang="en-US" altLang="zh-CN" sz="2400" dirty="0"/>
          </a:p>
          <a:p>
            <a:r>
              <a:rPr lang="zh-CN" altLang="en-US" sz="2400" dirty="0"/>
              <a:t>关键字</a:t>
            </a:r>
            <a:endParaRPr lang="zh-CN" altLang="en-US" dirty="0"/>
          </a:p>
        </p:txBody>
      </p:sp>
      <p:graphicFrame>
        <p:nvGraphicFramePr>
          <p:cNvPr id="4" name="Group 427"/>
          <p:cNvGraphicFramePr>
            <a:graphicFrameLocks/>
          </p:cNvGraphicFramePr>
          <p:nvPr/>
        </p:nvGraphicFramePr>
        <p:xfrm>
          <a:off x="682594" y="1851011"/>
          <a:ext cx="8229600" cy="4389441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70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and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del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from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not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while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as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elif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global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or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with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assert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else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pass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yield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break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except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import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print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class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exec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in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raise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continue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finally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return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def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for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lambda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try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2.1-2 </a:t>
            </a:r>
            <a:r>
              <a:rPr lang="zh-CN" altLang="en-US" dirty="0"/>
              <a:t>数据类型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数字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整数      </a:t>
            </a:r>
            <a:r>
              <a:rPr lang="en-US" altLang="zh-CN" dirty="0">
                <a:ea typeface="宋体" charset="-122"/>
              </a:rPr>
              <a:t>integer, </a:t>
            </a:r>
            <a:r>
              <a:rPr lang="en-US" altLang="zh-CN" dirty="0" err="1">
                <a:ea typeface="宋体" charset="-122"/>
              </a:rPr>
              <a:t>long,boolean</a:t>
            </a:r>
            <a:endParaRPr lang="zh-CN" altLang="en-US" dirty="0"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浮点数  </a:t>
            </a:r>
            <a:r>
              <a:rPr lang="en-US" altLang="zh-CN" dirty="0">
                <a:ea typeface="宋体" charset="-122"/>
              </a:rPr>
              <a:t>float, complex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基本数据结构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序列      </a:t>
            </a:r>
            <a:r>
              <a:rPr lang="en-US" altLang="zh-CN" dirty="0">
                <a:ea typeface="宋体" charset="-122"/>
              </a:rPr>
              <a:t>sequence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列表           </a:t>
            </a:r>
            <a:r>
              <a:rPr lang="en-US" altLang="zh-CN" dirty="0">
                <a:ea typeface="宋体" charset="-122"/>
              </a:rPr>
              <a:t>list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字符串       </a:t>
            </a:r>
            <a:r>
              <a:rPr lang="en-US" altLang="zh-CN" dirty="0">
                <a:ea typeface="宋体" charset="-122"/>
              </a:rPr>
              <a:t>string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元组           </a:t>
            </a:r>
            <a:r>
              <a:rPr lang="en-US" altLang="zh-CN" dirty="0" err="1">
                <a:ea typeface="宋体" charset="-122"/>
              </a:rPr>
              <a:t>tuple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映射</a:t>
            </a:r>
            <a:endParaRPr lang="en-US" altLang="zh-CN" dirty="0">
              <a:ea typeface="宋体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字典         </a:t>
            </a:r>
            <a:r>
              <a:rPr lang="en-US" altLang="zh-CN" dirty="0">
                <a:ea typeface="宋体" charset="-122"/>
              </a:rPr>
              <a:t>dictionary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集合</a:t>
            </a:r>
            <a:r>
              <a:rPr lang="en-US" altLang="zh-CN" dirty="0">
                <a:ea typeface="宋体" charset="-122"/>
              </a:rPr>
              <a:t>             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2.1-3 </a:t>
            </a:r>
            <a:r>
              <a:rPr lang="zh-CN" altLang="en-US" dirty="0"/>
              <a:t>运算符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基本运算符</a:t>
            </a:r>
          </a:p>
        </p:txBody>
      </p:sp>
      <p:graphicFrame>
        <p:nvGraphicFramePr>
          <p:cNvPr id="4" name="Group 12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1980534"/>
              </p:ext>
            </p:extLst>
          </p:nvPr>
        </p:nvGraphicFramePr>
        <p:xfrm>
          <a:off x="457200" y="1493821"/>
          <a:ext cx="9226582" cy="5802506"/>
        </p:xfrm>
        <a:graphic>
          <a:graphicData uri="http://schemas.openxmlformats.org/drawingml/2006/table">
            <a:tbl>
              <a:tblPr/>
              <a:tblGrid>
                <a:gridCol w="921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1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87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运算符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名称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例子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加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两个对象相加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+ 5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。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'a' + 'b'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'ab'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减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得到负数或是一个数减去另一个数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-5.2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得到一个负数。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50 - 24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6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两个数相乘或是返回一个被重复若干次的字符串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* 3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。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'la' * 3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'lalala'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**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宋体" pitchFamily="2" charset="-122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宋体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宋体" pitchFamily="2" charset="-122"/>
                        </a:rPr>
                        <a:t>的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宋体" pitchFamily="2" charset="-122"/>
                        </a:rPr>
                        <a:t>y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宋体" pitchFamily="2" charset="-122"/>
                        </a:rPr>
                        <a:t>次幂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** 4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81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（即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* 3 * 3 * 3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59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除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除以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4/3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1.3333333333333333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。而在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Python2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4/3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得到整数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//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取整除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返回商的整数部分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// 3.0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%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取模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返回除法的余数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8%3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。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-25.5%2.25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1.5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2.1-3 </a:t>
            </a:r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比较运算符</a:t>
            </a:r>
          </a:p>
          <a:p>
            <a:endParaRPr lang="zh-CN" altLang="en-US" dirty="0"/>
          </a:p>
        </p:txBody>
      </p:sp>
      <p:graphicFrame>
        <p:nvGraphicFramePr>
          <p:cNvPr id="4" name="Group 503"/>
          <p:cNvGraphicFramePr>
            <a:graphicFrameLocks/>
          </p:cNvGraphicFramePr>
          <p:nvPr/>
        </p:nvGraphicFramePr>
        <p:xfrm>
          <a:off x="457200" y="1600200"/>
          <a:ext cx="9369460" cy="5516880"/>
        </p:xfrm>
        <a:graphic>
          <a:graphicData uri="http://schemas.openxmlformats.org/drawingml/2006/table">
            <a:tbl>
              <a:tblPr/>
              <a:tblGrid>
                <a:gridCol w="10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4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7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名称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例子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小于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是否小于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。所有比较运算符返回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表示真，返回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表示假。这分别与特殊的变量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等价。注意变量名的大写。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 &lt; 3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（即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&lt; 5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（即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）。比较可以被任意连接：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&lt; 5 &lt; 7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大于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是否大于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 &gt; 3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。如果两个操作数都是数字，它们首先被转换为一个共同的类型。否则，它总是返回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&lt;=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小于等于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是否小于等于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= 3; y = 6; x &lt;= y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&gt;=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大于等于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是否大于等于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= 4; y = 3; x &gt;= y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2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==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比较对象是否相等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= 2; y = 2; x == y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= 'str'; y = '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'; x == y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= 'str'; y = 'str'; x == y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!=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不等于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比较两个对象是否不相等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= 2; y = 3; x != y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2.1-3 </a:t>
            </a:r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逻辑运算符</a:t>
            </a:r>
          </a:p>
        </p:txBody>
      </p:sp>
      <p:graphicFrame>
        <p:nvGraphicFramePr>
          <p:cNvPr id="4" name="Group 142"/>
          <p:cNvGraphicFramePr>
            <a:graphicFrameLocks/>
          </p:cNvGraphicFramePr>
          <p:nvPr/>
        </p:nvGraphicFramePr>
        <p:xfrm>
          <a:off x="396840" y="1565259"/>
          <a:ext cx="9358380" cy="5124768"/>
        </p:xfrm>
        <a:graphic>
          <a:graphicData uri="http://schemas.openxmlformats.org/drawingml/2006/table">
            <a:tbl>
              <a:tblPr/>
              <a:tblGrid>
                <a:gridCol w="14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名称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例子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4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布尔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非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如果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为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。如果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为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，它返回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= True; not y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8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and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布尔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与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如果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为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and y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，否则它返回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的计算值。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= False; y = True; x and y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，由于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。在这里，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Python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不会计算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，因为它知道这个表达式的值肯定是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（因为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）。这个现象 称为短路计算。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or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布尔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如果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，它返回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，否则它返回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的计算值。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= True; y = False; x or y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定义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中最具灵活性的有序集合对象类型。列表可以包含任何种类的对象：数字、字符串、自定义对象甚至其他列表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特点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是可变对象（动态数组），支持在原处修改，可以通过指定的偏移值和切片、列表方法调用、删除语句等方法实现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FZSongTi"/>
        <a:ea typeface="FZSongTi"/>
        <a:cs typeface="FZSongTi"/>
      </a:majorFont>
      <a:minorFont>
        <a:latin typeface="FZSongTi"/>
        <a:ea typeface="FZSongTi"/>
        <a:cs typeface="FZSongT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1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Sung Light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1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Sung Light SC" charset="0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38161</TotalTime>
  <Words>2015</Words>
  <Application>Microsoft Office PowerPoint</Application>
  <PresentationFormat>自定义</PresentationFormat>
  <Paragraphs>320</Paragraphs>
  <Slides>34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FZSongTi</vt:lpstr>
      <vt:lpstr>MSung Light SC</vt:lpstr>
      <vt:lpstr>微软雅黑</vt:lpstr>
      <vt:lpstr>新宋体</vt:lpstr>
      <vt:lpstr>Arial</vt:lpstr>
      <vt:lpstr>Consolas</vt:lpstr>
      <vt:lpstr>Courier New</vt:lpstr>
      <vt:lpstr>Times New Roman</vt:lpstr>
      <vt:lpstr>Wingdings</vt:lpstr>
      <vt:lpstr>1_Office 主题</vt:lpstr>
      <vt:lpstr>第2章 数据结构</vt:lpstr>
      <vt:lpstr>提纲</vt:lpstr>
      <vt:lpstr>2.1 数据类型与运算符</vt:lpstr>
      <vt:lpstr>2.1-1 标识符与变量</vt:lpstr>
      <vt:lpstr>2.1-2 数据类型</vt:lpstr>
      <vt:lpstr>2.1-3 运算符</vt:lpstr>
      <vt:lpstr>2.1-3 运算符</vt:lpstr>
      <vt:lpstr>2.1-3 运算符</vt:lpstr>
      <vt:lpstr>2.2 列表</vt:lpstr>
      <vt:lpstr>2.2-1 列表常量与基本操作</vt:lpstr>
      <vt:lpstr>2.2-2 列表的方法</vt:lpstr>
      <vt:lpstr>2.2-2 列表的方法</vt:lpstr>
      <vt:lpstr>2.2-2 列表的方法</vt:lpstr>
      <vt:lpstr>2.2-2 列表的方法</vt:lpstr>
      <vt:lpstr>2.2-2 列表的方法</vt:lpstr>
      <vt:lpstr>2.2-2 列表的方法</vt:lpstr>
      <vt:lpstr>2.2-2 列表的方法</vt:lpstr>
      <vt:lpstr>2.2-3 列表的性质</vt:lpstr>
      <vt:lpstr>2.3-1 转义字符</vt:lpstr>
      <vt:lpstr>2.3 字符串</vt:lpstr>
      <vt:lpstr>2.3-2 字符串基本操作</vt:lpstr>
      <vt:lpstr>2.3-3 字符串转化</vt:lpstr>
      <vt:lpstr>2.3-4 字符串格式化</vt:lpstr>
      <vt:lpstr>2.3-5 字符串的方法</vt:lpstr>
      <vt:lpstr>2.3-5 字符串的方法</vt:lpstr>
      <vt:lpstr>2.3-5 字符串的方法</vt:lpstr>
      <vt:lpstr>2.3-5 字符串的方法</vt:lpstr>
      <vt:lpstr>2.3-5 字符串的方法</vt:lpstr>
      <vt:lpstr>2.3-5 字符串的方法</vt:lpstr>
      <vt:lpstr>2.3-6 字符串性质</vt:lpstr>
      <vt:lpstr>2.4 元组</vt:lpstr>
      <vt:lpstr>2.5 字典</vt:lpstr>
      <vt:lpstr>2.5 字典</vt:lpstr>
      <vt:lpstr>2.6 集合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推荐介绍策略</dc:title>
  <dc:creator>smallfish chen</dc:creator>
  <dc:description>推荐不同的策略，并介绍一个策略的形成过程</dc:description>
  <cp:lastModifiedBy>liu yichong</cp:lastModifiedBy>
  <cp:revision>196</cp:revision>
  <cp:lastPrinted>1601-01-01T00:00:00Z</cp:lastPrinted>
  <dcterms:created xsi:type="dcterms:W3CDTF">2011-05-22T11:55:31Z</dcterms:created>
  <dcterms:modified xsi:type="dcterms:W3CDTF">2020-01-04T13:20:09Z</dcterms:modified>
</cp:coreProperties>
</file>