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aee71ce70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aee71ce70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aee71ce70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aee71ce70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b2d1ccd60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b2d1ccd60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b2d1ccd60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b2d1ccd60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b2d1ccd60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b2d1ccd60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b2d1ccd60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b2d1ccd60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b2d1ccd60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b2d1ccd60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b2d1ccd60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b2d1ccd60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b2d1ccd6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b2d1ccd6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b2d1ccd6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b2d1ccd6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ad0776ce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ad0776ce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ad0776ce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ad0776ce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ad0776ce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ad0776ce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ad0776ce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ad0776ce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ad0776ce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ad0776ce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aee71ce70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aee71ce70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4.png"/><Relationship Id="rId5" Type="http://schemas.openxmlformats.org/officeDocument/2006/relationships/image" Target="../media/image13.png"/><Relationship Id="rId6" Type="http://schemas.openxmlformats.org/officeDocument/2006/relationships/image" Target="../media/image10.png"/><Relationship Id="rId7" Type="http://schemas.openxmlformats.org/officeDocument/2006/relationships/image" Target="../media/image3.png"/><Relationship Id="rId8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238750" y="237125"/>
            <a:ext cx="45372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475" y="354400"/>
            <a:ext cx="77152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261125" y="0"/>
            <a:ext cx="7605300" cy="6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CC4125"/>
                </a:solidFill>
              </a:rPr>
              <a:t>          </a:t>
            </a:r>
            <a:r>
              <a:rPr b="1" lang="en" sz="4000" u="sng">
                <a:solidFill>
                  <a:srgbClr val="CC4125"/>
                </a:solidFill>
              </a:rPr>
              <a:t>P</a:t>
            </a:r>
            <a:r>
              <a:rPr b="1" lang="en" sz="4000" u="sng"/>
              <a:t>r</a:t>
            </a:r>
            <a:r>
              <a:rPr b="1" lang="en" sz="4000" u="sng">
                <a:solidFill>
                  <a:srgbClr val="CC4125"/>
                </a:solidFill>
              </a:rPr>
              <a:t>o</a:t>
            </a:r>
            <a:r>
              <a:rPr b="1" lang="en" sz="4000" u="sng"/>
              <a:t>c</a:t>
            </a:r>
            <a:r>
              <a:rPr b="1" lang="en" sz="4000" u="sng">
                <a:solidFill>
                  <a:srgbClr val="CC4125"/>
                </a:solidFill>
              </a:rPr>
              <a:t>e</a:t>
            </a:r>
            <a:r>
              <a:rPr b="1" lang="en" sz="4000" u="sng"/>
              <a:t>s</a:t>
            </a:r>
            <a:r>
              <a:rPr b="1" lang="en" sz="4000" u="sng">
                <a:solidFill>
                  <a:srgbClr val="CC4125"/>
                </a:solidFill>
              </a:rPr>
              <a:t>s</a:t>
            </a:r>
            <a:r>
              <a:rPr b="1" lang="en" sz="4000" u="sng"/>
              <a:t>i</a:t>
            </a:r>
            <a:r>
              <a:rPr b="1" lang="en" sz="4000" u="sng">
                <a:solidFill>
                  <a:srgbClr val="CC4125"/>
                </a:solidFill>
              </a:rPr>
              <a:t>n</a:t>
            </a:r>
            <a:r>
              <a:rPr b="1" lang="en" sz="4000" u="sng"/>
              <a:t>g</a:t>
            </a:r>
            <a:r>
              <a:rPr b="1" lang="en" sz="4000" u="sng">
                <a:solidFill>
                  <a:srgbClr val="CC4125"/>
                </a:solidFill>
              </a:rPr>
              <a:t> T</a:t>
            </a:r>
            <a:r>
              <a:rPr b="1" lang="en" sz="4000" u="sng"/>
              <a:t>e</a:t>
            </a:r>
            <a:r>
              <a:rPr b="1" lang="en" sz="4000" u="sng">
                <a:solidFill>
                  <a:srgbClr val="CC4125"/>
                </a:solidFill>
              </a:rPr>
              <a:t>x</a:t>
            </a:r>
            <a:r>
              <a:rPr b="1" lang="en" sz="4000" u="sng"/>
              <a:t>t</a:t>
            </a:r>
            <a:r>
              <a:rPr b="1" lang="en" sz="4000" u="sng">
                <a:solidFill>
                  <a:srgbClr val="CC4125"/>
                </a:solidFill>
              </a:rPr>
              <a:t> i</a:t>
            </a:r>
            <a:r>
              <a:rPr b="1" lang="en" sz="4000" u="sng"/>
              <a:t>n</a:t>
            </a:r>
            <a:r>
              <a:rPr b="1" lang="en" sz="4000" u="sng">
                <a:solidFill>
                  <a:srgbClr val="CC4125"/>
                </a:solidFill>
              </a:rPr>
              <a:t> N</a:t>
            </a:r>
            <a:r>
              <a:rPr b="1" lang="en" sz="4000" u="sng"/>
              <a:t>L</a:t>
            </a:r>
            <a:r>
              <a:rPr b="1" lang="en" sz="4000" u="sng">
                <a:solidFill>
                  <a:srgbClr val="CC4125"/>
                </a:solidFill>
              </a:rPr>
              <a:t>P</a:t>
            </a:r>
            <a:r>
              <a:rPr b="1" lang="en" sz="4000">
                <a:solidFill>
                  <a:srgbClr val="CC4125"/>
                </a:solidFill>
              </a:rPr>
              <a:t>  </a:t>
            </a:r>
            <a:endParaRPr b="1" sz="4000">
              <a:solidFill>
                <a:srgbClr val="CC4125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6715575" y="689700"/>
            <a:ext cx="2346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Shivangi Singhal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PhD @ IIIT-Delhi, India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Virtual Environment for project</a:t>
            </a:r>
            <a:endParaRPr/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311700" y="1441525"/>
            <a:ext cx="8520600" cy="31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conda create -n WWC_part1 python=3.7  anaconda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To activate this environment, use: 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source activate WWC_part1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To deactivate an active environment, use: 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source deactivate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Kernel in Jupyter notebook</a:t>
            </a:r>
            <a:endParaRPr/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python -m ipykernel install --user --name myenv --display-name </a:t>
            </a:r>
            <a:r>
              <a:rPr lang="en" sz="24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"Python (myenv)"</a:t>
            </a:r>
            <a:endParaRPr sz="2400">
              <a:solidFill>
                <a:srgbClr val="4070A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Clone the repository</a:t>
            </a:r>
            <a:endParaRPr/>
          </a:p>
        </p:txBody>
      </p:sp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                   https://github.com/shiivangii/NLP_Tutorial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Medium Blog </a:t>
            </a:r>
            <a:endParaRPr/>
          </a:p>
        </p:txBody>
      </p:sp>
      <p:sp>
        <p:nvSpPr>
          <p:cNvPr id="169" name="Google Shape;16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https://medium.com/@shiivangii/processing-text-data-in-natural-language-processing-84e4b94b002c?postPublishedType=initial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am I?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Shivangi Singhal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IInd Year PhD Student @IIIT-Delhi, India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On an Internship in NII, Japan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Works in area of Multimodal Fake News Detection on Social Media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Supervisors and Labs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069050"/>
            <a:ext cx="8520600" cy="37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    Supervisor                                     Co-Supervisor                               Mentor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775" y="1543025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3950" y="1481188"/>
            <a:ext cx="2186950" cy="221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36363" y="1532525"/>
            <a:ext cx="1899750" cy="22163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449538" y="3686150"/>
            <a:ext cx="20796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Rajiv Ratn Shah</a:t>
            </a: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3897625" y="3728000"/>
            <a:ext cx="20796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Tanmoy Chakraborty</a:t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6759475" y="3748900"/>
            <a:ext cx="2637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Ponnurangam Kumaraguru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938" y="4025350"/>
            <a:ext cx="2952825" cy="112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 rotWithShape="1">
          <a:blip r:embed="rId7">
            <a:alphaModFix/>
          </a:blip>
          <a:srcRect b="0" l="5910" r="-5909" t="0"/>
          <a:stretch/>
        </p:blipFill>
        <p:spPr>
          <a:xfrm>
            <a:off x="4390474" y="4055425"/>
            <a:ext cx="1282952" cy="122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814675" y="4263695"/>
            <a:ext cx="2143125" cy="812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Natural Language Processing? 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</a:rPr>
              <a:t>A field of computer science, artificial intelligence and computational linguistics concerned with the interactions between computers and human (natural) languages.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1588" y="3148138"/>
            <a:ext cx="2543175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pre-processing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152475"/>
            <a:ext cx="8520600" cy="38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Also known as data wrangling, Data Cleaning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Process of converting data from the initial raw form into another format, in order to prepare data for further analysis.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93" name="Google Shape;93;p17"/>
          <p:cNvCxnSpPr/>
          <p:nvPr/>
        </p:nvCxnSpPr>
        <p:spPr>
          <a:xfrm>
            <a:off x="2348175" y="3793338"/>
            <a:ext cx="2786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2875" y="2934173"/>
            <a:ext cx="977125" cy="130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913" y="2514850"/>
            <a:ext cx="2143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/>
        </p:nvSpPr>
        <p:spPr>
          <a:xfrm>
            <a:off x="1074938" y="4477475"/>
            <a:ext cx="9771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Raw data</a:t>
            </a:r>
            <a:endParaRPr b="1"/>
          </a:p>
        </p:txBody>
      </p:sp>
      <p:sp>
        <p:nvSpPr>
          <p:cNvPr id="97" name="Google Shape;97;p17"/>
          <p:cNvSpPr txBox="1"/>
          <p:nvPr/>
        </p:nvSpPr>
        <p:spPr>
          <a:xfrm>
            <a:off x="2925274" y="3346325"/>
            <a:ext cx="16467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pre-processing</a:t>
            </a:r>
            <a:endParaRPr b="1"/>
          </a:p>
        </p:txBody>
      </p:sp>
      <p:sp>
        <p:nvSpPr>
          <p:cNvPr id="98" name="Google Shape;98;p17"/>
          <p:cNvSpPr txBox="1"/>
          <p:nvPr/>
        </p:nvSpPr>
        <p:spPr>
          <a:xfrm>
            <a:off x="5363125" y="4477475"/>
            <a:ext cx="16467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Processed data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Importance of Data pre-processing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 txBox="1"/>
          <p:nvPr/>
        </p:nvSpPr>
        <p:spPr>
          <a:xfrm>
            <a:off x="636825" y="1638250"/>
            <a:ext cx="3495600" cy="12522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Advantage: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Make data consistent to  generate good analytics results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 txBox="1"/>
          <p:nvPr/>
        </p:nvSpPr>
        <p:spPr>
          <a:xfrm>
            <a:off x="4132400" y="2930250"/>
            <a:ext cx="4195800" cy="20895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Disadvantage: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converting anything into a format for machine learning reduces it to a generalized state which means losing some of the fidelity of the data along the way.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Basic Terminologies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215925" y="1353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51C75"/>
                </a:solidFill>
              </a:rPr>
              <a:t>Corpus (plural corpora) </a:t>
            </a:r>
            <a:endParaRPr b="1" sz="2400">
              <a:solidFill>
                <a:srgbClr val="351C7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Corpus refers to a collection of texts.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Such collections may be formed of a single language of texts, or can span multiple languages -- there are numerous reasons for which multilingual corpora (the plural of corpus) may be useful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Corpora may also consist of themed texts (historical, Biblical, etc.).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351C75"/>
                </a:solidFill>
              </a:rPr>
              <a:t>Normalization </a:t>
            </a:r>
            <a:endParaRPr b="1" sz="2400">
              <a:solidFill>
                <a:srgbClr val="351C75"/>
              </a:solidFill>
            </a:endParaRPr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Normalization generally refers to a series of related tasks meant to put all text on a level playing field: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• converting all text to the same case (upper or lower)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•removing punctuation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• expanding contractions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 • converting numbers to their word equivalents, and so on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     </a:t>
            </a:r>
            <a:endParaRPr sz="3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3600"/>
              <a:t>        </a:t>
            </a:r>
            <a:r>
              <a:rPr b="1" lang="en" sz="3600"/>
              <a:t>Time to do some Installation </a:t>
            </a:r>
            <a:endParaRPr b="1"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