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2" r:id="rId6"/>
    <p:sldId id="263" r:id="rId7"/>
    <p:sldId id="265" r:id="rId8"/>
    <p:sldId id="266" r:id="rId9"/>
    <p:sldId id="259" r:id="rId10"/>
    <p:sldId id="260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E71F07-12CB-49F9-872A-B51F48C29D55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519900-C503-4C99-81F3-461DCE460C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519900-C503-4C99-81F3-461DCE460C8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05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3CFE5-839F-B7D9-CDA5-57926FFDFA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2F998-0460-5530-58E3-B6521E691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1B3D0-6A3A-6629-A672-44EAE3B69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395A1-092B-4DA4-3B1D-5AD3CEE5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E37CC-E8A2-45EA-559D-9B5C74F56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397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14AD-FE54-B8C4-296E-84265BC7E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2538B2-6572-5DD3-2493-876F9A55E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E1E234-1E58-6B9B-3C4E-27EF43208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AEC0D-C10D-AE7F-A368-E006ECE89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37179-705E-205C-693D-9FF51B429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0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4710E8-5669-005D-D882-47423D2E6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6D3B4C-36A2-4115-9211-D0BE370F4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372F8-6049-2268-CBC8-DAA48B81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0CDE4-A99E-A71D-65E1-4F0BF2F9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ED456-C0D1-B64A-EEB5-495D1E623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158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96DBA-13BA-C3F8-1AE9-9F2712DD7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A0075F-FB6F-82B0-5A79-47D6AF90B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214CD-76DA-B3FF-5D9D-F3F3C598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4F8CA-ABF1-EEBC-D603-DE6C71E3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D96A2-C0AC-94F5-078B-E80796612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42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9E632-793E-0545-DDD8-193302A90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774C4-C23D-984F-7C45-B3FBE3251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7DD54-43A7-568F-8E83-0A3BD90BD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16F96-489F-EB5A-4771-5F8635A2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316D9-8E97-CBA1-5912-1CFDEC17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60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797C7-9184-CD81-4BCF-D77195B2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4CA0B-D459-B1F8-D91F-823D2CE92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186CB-798D-6F53-31DF-37D49DDBC9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85F052-4D8E-A4F8-BF11-09BC9AC18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DFE65-F7E3-C1C6-C38C-E16E889A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A750E-8110-6A09-4766-A2C6E88F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829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316-9631-E769-D966-2757799D7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C85ED-ED45-4685-59EB-6FA1869A6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DF209-273D-6B1B-05E9-42C9F1E19B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736EF2-18AC-3042-578E-07E5DE2F07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6D4409-0D5D-6BB4-8A49-BAE9F3DDB0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794589-0F58-1068-7F1B-EB7AC37E4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BCB21A-6D6F-DECB-14ED-4A7D6B0AF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557F4-9DF3-9FE3-E165-0E1CD9B37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43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0060-C336-8AE9-059E-80D719B7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EDBA53-F796-FCF9-C100-ACC6BB33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4AEFEE-857F-5565-87CB-CFEB6689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24B86C-B658-360A-CC1B-5F56163E8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920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102BA5-E176-5F61-B01E-73A5D59D2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2C37AD-031C-DA15-02F8-142928F8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BEE52-21E7-F38F-4CD4-8428169E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173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BF1D-B552-1FAE-6316-5A0414062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1B957-DE65-5F5E-B1FD-5FAF799AA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C34290-4000-E9B0-441C-124FF9ECB8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8C9CD-F7B0-A344-F4A9-955D375BB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95EA7-8E13-AC11-A35E-3E986C2EB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89E0-64F9-EAB1-9CED-19AB3A7AF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59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5DB3D-4D69-5B98-A5FE-A4D3439AD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6E6EB-58C2-DC9C-7221-8768342455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DF6A85-A3C8-EACD-440C-BDF7B114E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8EF7D-D934-324D-26EA-0269B5D39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AA923-BE7B-978C-6ED6-BBBD9F22C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D9A8AC-AD6B-C157-E80A-9F8B0682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75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303CAD-32CA-C632-5E1F-8D3E0AEDD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092388-C263-5471-FEEA-BB7567BE5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F8AD-77A1-E0A9-7491-090975311C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581857-07B7-4A67-8122-4BD831DA8A2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6FEBC-CF09-92A6-A039-089EB0EBF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84C47-5345-DE07-9B32-CA860B644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1A6DF7-D4B6-4BCC-94DC-2736B22B41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795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uskan-coder719/Sentiment_Analysis_Assignment4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clovisdalmolinvieira/news-sentiment-analysis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88937-1446-9EFB-2B82-31CC4BEDD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chemeClr val="bg1"/>
                </a:solidFill>
              </a:rPr>
              <a:t>Assignment 4 </a:t>
            </a:r>
            <a:br>
              <a:rPr lang="en-US" sz="5400">
                <a:solidFill>
                  <a:schemeClr val="bg1"/>
                </a:solidFill>
              </a:rPr>
            </a:br>
            <a:r>
              <a:rPr lang="en-US" sz="5400">
                <a:solidFill>
                  <a:schemeClr val="bg1"/>
                </a:solidFill>
              </a:rPr>
              <a:t>News Sentiment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93B4F6-E4DB-D90B-3F60-1D752D902B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Group Members</a:t>
            </a:r>
            <a:r>
              <a:rPr lang="en-US" sz="2000" dirty="0">
                <a:solidFill>
                  <a:schemeClr val="bg1"/>
                </a:solidFill>
              </a:rPr>
              <a:t>: Muskan Sharma(200596320)</a:t>
            </a:r>
          </a:p>
          <a:p>
            <a:r>
              <a:rPr lang="en-US" sz="2000" dirty="0">
                <a:solidFill>
                  <a:schemeClr val="bg1"/>
                </a:solidFill>
              </a:rPr>
              <a:t>                     Selvi </a:t>
            </a:r>
            <a:r>
              <a:rPr lang="en-US" sz="2000">
                <a:solidFill>
                  <a:schemeClr val="bg1"/>
                </a:solidFill>
              </a:rPr>
              <a:t>NileshKumar</a:t>
            </a:r>
            <a:r>
              <a:rPr lang="en-US" sz="2000" dirty="0">
                <a:solidFill>
                  <a:schemeClr val="bg1"/>
                </a:solidFill>
              </a:rPr>
              <a:t> Patel(200590923)</a:t>
            </a: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160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5666362-8054-9A68-9884-3E9403F54E4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0000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80CEE4-6F1F-982B-7637-87D101645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4155825" cy="557189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Dashboard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8FC45-D48F-78B7-52C4-045905D457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552" y="557189"/>
            <a:ext cx="6167246" cy="557189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rgbClr val="FFFFFF"/>
                </a:solidFill>
              </a:rPr>
              <a:t>The dashboard provides insights into the sentiment of news articles across various dimensions:</a:t>
            </a:r>
          </a:p>
          <a:p>
            <a:r>
              <a:rPr lang="en-US" sz="1400" b="1">
                <a:solidFill>
                  <a:srgbClr val="FFFFFF"/>
                </a:solidFill>
              </a:rPr>
              <a:t>Bar Chart (Top-Left)</a:t>
            </a:r>
            <a:endParaRPr lang="en-US" sz="1400">
              <a:solidFill>
                <a:srgbClr val="FFFFFF"/>
              </a:solidFill>
            </a:endParaRPr>
          </a:p>
          <a:p>
            <a:pPr lvl="1"/>
            <a:r>
              <a:rPr lang="en-US" sz="1400">
                <a:solidFill>
                  <a:srgbClr val="FFFFFF"/>
                </a:solidFill>
              </a:rPr>
              <a:t>Shows the </a:t>
            </a:r>
            <a:r>
              <a:rPr lang="en-US" sz="1400" b="1">
                <a:solidFill>
                  <a:srgbClr val="FFFFFF"/>
                </a:solidFill>
              </a:rPr>
              <a:t>distribution of sentiments</a:t>
            </a:r>
            <a:r>
              <a:rPr lang="en-US" sz="1400">
                <a:solidFill>
                  <a:srgbClr val="FFFFFF"/>
                </a:solidFill>
              </a:rPr>
              <a:t>:</a:t>
            </a:r>
          </a:p>
          <a:p>
            <a:pPr lvl="2"/>
            <a:r>
              <a:rPr lang="en-US" sz="1400">
                <a:solidFill>
                  <a:srgbClr val="FFFFFF"/>
                </a:solidFill>
              </a:rPr>
              <a:t>Neutral (~1726), Positive (~1503), Negative (~271).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Indicates most news articles are neutral.</a:t>
            </a:r>
          </a:p>
          <a:p>
            <a:r>
              <a:rPr lang="en-US" sz="1400" b="1">
                <a:solidFill>
                  <a:srgbClr val="FFFFFF"/>
                </a:solidFill>
              </a:rPr>
              <a:t>Bar Chart (Top-Middle)</a:t>
            </a:r>
            <a:endParaRPr lang="en-US" sz="1400">
              <a:solidFill>
                <a:srgbClr val="FFFFFF"/>
              </a:solidFill>
            </a:endParaRPr>
          </a:p>
          <a:p>
            <a:pPr lvl="1"/>
            <a:r>
              <a:rPr lang="en-US" sz="1400" b="1">
                <a:solidFill>
                  <a:srgbClr val="FFFFFF"/>
                </a:solidFill>
              </a:rPr>
              <a:t>Sentiment by News Type</a:t>
            </a:r>
            <a:r>
              <a:rPr lang="en-US" sz="1400">
                <a:solidFill>
                  <a:srgbClr val="FFFFFF"/>
                </a:solidFill>
              </a:rPr>
              <a:t> (e.g., Business, Health, Sports).</a:t>
            </a:r>
          </a:p>
          <a:p>
            <a:pPr lvl="1"/>
            <a:r>
              <a:rPr lang="en-US" sz="1400">
                <a:solidFill>
                  <a:srgbClr val="FFFFFF"/>
                </a:solidFill>
              </a:rPr>
              <a:t>Positive and neutral dominate across most categories.</a:t>
            </a:r>
          </a:p>
          <a:p>
            <a:r>
              <a:rPr lang="en-US" sz="1400" b="1">
                <a:solidFill>
                  <a:srgbClr val="FFFFFF"/>
                </a:solidFill>
              </a:rPr>
              <a:t>Bar Chart (Top-Right)</a:t>
            </a:r>
            <a:endParaRPr lang="en-US" sz="1400">
              <a:solidFill>
                <a:srgbClr val="FFFFFF"/>
              </a:solidFill>
            </a:endParaRPr>
          </a:p>
          <a:p>
            <a:pPr lvl="1"/>
            <a:r>
              <a:rPr lang="en-US" sz="1400" b="1">
                <a:solidFill>
                  <a:srgbClr val="FFFFFF"/>
                </a:solidFill>
              </a:rPr>
              <a:t>Sentiment by Source</a:t>
            </a:r>
            <a:r>
              <a:rPr lang="en-US" sz="1400">
                <a:solidFill>
                  <a:srgbClr val="FFFFFF"/>
                </a:solidFill>
              </a:rPr>
              <a:t>: Displays which sources publish more positive/negative content.</a:t>
            </a:r>
          </a:p>
          <a:p>
            <a:r>
              <a:rPr lang="en-US" sz="1400" b="1">
                <a:solidFill>
                  <a:srgbClr val="FFFFFF"/>
                </a:solidFill>
              </a:rPr>
              <a:t>Table (Center)</a:t>
            </a:r>
            <a:endParaRPr lang="en-US" sz="1400">
              <a:solidFill>
                <a:srgbClr val="FFFFFF"/>
              </a:solidFill>
            </a:endParaRPr>
          </a:p>
          <a:p>
            <a:pPr lvl="1"/>
            <a:r>
              <a:rPr lang="en-US" sz="1400">
                <a:solidFill>
                  <a:srgbClr val="FFFFFF"/>
                </a:solidFill>
              </a:rPr>
              <a:t>Lists </a:t>
            </a:r>
            <a:r>
              <a:rPr lang="en-US" sz="1400" b="1">
                <a:solidFill>
                  <a:srgbClr val="FFFFFF"/>
                </a:solidFill>
              </a:rPr>
              <a:t>article type, sentiment, and URL</a:t>
            </a:r>
            <a:r>
              <a:rPr lang="en-US" sz="1400">
                <a:solidFill>
                  <a:srgbClr val="FFFFFF"/>
                </a:solidFill>
              </a:rPr>
              <a:t> for quick reference.</a:t>
            </a:r>
          </a:p>
          <a:p>
            <a:r>
              <a:rPr lang="en-US" sz="1400" b="1">
                <a:solidFill>
                  <a:srgbClr val="FFFFFF"/>
                </a:solidFill>
              </a:rPr>
              <a:t>Donut Chart (Bottom-Left)</a:t>
            </a:r>
            <a:endParaRPr lang="en-US" sz="1400">
              <a:solidFill>
                <a:srgbClr val="FFFFFF"/>
              </a:solidFill>
            </a:endParaRPr>
          </a:p>
          <a:p>
            <a:pPr lvl="1"/>
            <a:r>
              <a:rPr lang="en-US" sz="1400">
                <a:solidFill>
                  <a:srgbClr val="FFFFFF"/>
                </a:solidFill>
              </a:rPr>
              <a:t>Shows </a:t>
            </a:r>
            <a:r>
              <a:rPr lang="en-US" sz="1400" b="1">
                <a:solidFill>
                  <a:srgbClr val="FFFFFF"/>
                </a:solidFill>
              </a:rPr>
              <a:t>sentiment distribution percentage</a:t>
            </a:r>
            <a:r>
              <a:rPr lang="en-US" sz="1400">
                <a:solidFill>
                  <a:srgbClr val="FFFFFF"/>
                </a:solidFill>
              </a:rPr>
              <a:t> (Positive ~49%, Neutral ~43%, Negative ~7%).</a:t>
            </a:r>
          </a:p>
          <a:p>
            <a:r>
              <a:rPr lang="en-US" sz="1400" b="1">
                <a:solidFill>
                  <a:srgbClr val="FFFFFF"/>
                </a:solidFill>
              </a:rPr>
              <a:t>Tree Map (Bottom-Right)</a:t>
            </a:r>
            <a:endParaRPr lang="en-US" sz="1400">
              <a:solidFill>
                <a:srgbClr val="FFFFFF"/>
              </a:solidFill>
            </a:endParaRPr>
          </a:p>
          <a:p>
            <a:pPr lvl="1"/>
            <a:r>
              <a:rPr lang="en-US" sz="1400">
                <a:solidFill>
                  <a:srgbClr val="FFFFFF"/>
                </a:solidFill>
              </a:rPr>
              <a:t>Displays </a:t>
            </a:r>
            <a:r>
              <a:rPr lang="en-US" sz="1400" b="1">
                <a:solidFill>
                  <a:srgbClr val="FFFFFF"/>
                </a:solidFill>
              </a:rPr>
              <a:t>article count by author</a:t>
            </a:r>
            <a:r>
              <a:rPr lang="en-US" sz="1400">
                <a:solidFill>
                  <a:srgbClr val="FFFFFF"/>
                </a:solidFill>
              </a:rPr>
              <a:t> for contribution analysis.</a:t>
            </a:r>
          </a:p>
          <a:p>
            <a:endParaRPr lang="en-US" sz="14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4067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DC68D0-68C2-177D-8B72-F713D68B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Link for the Assignment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AE02B-F631-55A7-2115-605C6B9E4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  <a:hlinkClick r:id="rId2"/>
              </a:rPr>
              <a:t>GitHub - Muskan-coder719/Sentiment_Analysis_Assignment4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23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DE7E4-8067-2A77-00C2-CC871888A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THANK YOU!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7A9AC083-BFDB-AEA8-7622-76327C234D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9548" y="2484255"/>
            <a:ext cx="3714244" cy="3714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274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tack of newspaper">
            <a:extLst>
              <a:ext uri="{FF2B5EF4-FFF2-40B4-BE49-F238E27FC236}">
                <a16:creationId xmlns:a16="http://schemas.microsoft.com/office/drawing/2014/main" id="{94B2E3B4-7DB1-B4F4-4F41-D23C806698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7459" r="6135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D22DEB-1C80-A99C-F9D1-5F4CA814E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/>
              <a:t>Introduction to the topic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EED24-A156-111A-36E6-5AC7B6225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448910"/>
            <a:ext cx="5247340" cy="3791168"/>
          </a:xfrm>
        </p:spPr>
        <p:txBody>
          <a:bodyPr anchor="ctr">
            <a:normAutofit/>
          </a:bodyPr>
          <a:lstStyle/>
          <a:p>
            <a:r>
              <a:rPr lang="en-US" sz="1100" dirty="0"/>
              <a:t>News sentiment analysis is the process of applying </a:t>
            </a:r>
            <a:r>
              <a:rPr lang="en-US" sz="1100" b="1" dirty="0"/>
              <a:t>Natural Language Processing (NLP)</a:t>
            </a:r>
            <a:r>
              <a:rPr lang="en-US" sz="1100" dirty="0"/>
              <a:t> techniques to identify the emotional tone behind news articles or headlines. It helps determine whether the content conveys a </a:t>
            </a:r>
            <a:r>
              <a:rPr lang="en-US" sz="1100" b="1" dirty="0"/>
              <a:t>positive</a:t>
            </a:r>
            <a:r>
              <a:rPr lang="en-US" sz="1100" dirty="0"/>
              <a:t>, </a:t>
            </a:r>
            <a:r>
              <a:rPr lang="en-US" sz="1100" b="1" dirty="0"/>
              <a:t>negative</a:t>
            </a:r>
            <a:r>
              <a:rPr lang="en-US" sz="1100" dirty="0"/>
              <a:t>, or </a:t>
            </a:r>
            <a:r>
              <a:rPr lang="en-US" sz="1100" b="1" dirty="0"/>
              <a:t>neutral</a:t>
            </a:r>
            <a:r>
              <a:rPr lang="en-US" sz="1100" dirty="0"/>
              <a:t> sentiment.</a:t>
            </a:r>
          </a:p>
          <a:p>
            <a:r>
              <a:rPr lang="en-US" sz="1100" b="1" dirty="0"/>
              <a:t>Why is it important?</a:t>
            </a:r>
          </a:p>
          <a:p>
            <a:r>
              <a:rPr lang="en-US" sz="1100" b="1" dirty="0"/>
              <a:t>Market Impact:</a:t>
            </a:r>
            <a:r>
              <a:rPr lang="en-US" sz="1100" dirty="0"/>
              <a:t> News sentiment strongly influences stock prices and economic trends.</a:t>
            </a:r>
          </a:p>
          <a:p>
            <a:r>
              <a:rPr lang="en-US" sz="1100" b="1" dirty="0"/>
              <a:t>Decision-Making:</a:t>
            </a:r>
            <a:r>
              <a:rPr lang="en-US" sz="1100" dirty="0"/>
              <a:t> Investors, businesses, and policymakers use sentiment analysis for risk assessment.</a:t>
            </a:r>
          </a:p>
          <a:p>
            <a:r>
              <a:rPr lang="en-US" sz="1100" b="1" dirty="0"/>
              <a:t>Automation:</a:t>
            </a:r>
            <a:r>
              <a:rPr lang="en-US" sz="1100" dirty="0"/>
              <a:t> Saves time by analyzing large volumes of news data efficiently.</a:t>
            </a:r>
          </a:p>
          <a:p>
            <a:r>
              <a:rPr lang="en-US" sz="1100" b="1" dirty="0"/>
              <a:t>Dataset Used</a:t>
            </a:r>
          </a:p>
          <a:p>
            <a:r>
              <a:rPr lang="en-US" sz="1100" dirty="0"/>
              <a:t>Source: </a:t>
            </a:r>
            <a:r>
              <a:rPr lang="en-US" sz="1100" dirty="0">
                <a:hlinkClick r:id="rId3"/>
              </a:rPr>
              <a:t>Kaggle - News Sentiment Analysis Dataset</a:t>
            </a:r>
            <a:endParaRPr lang="en-US" sz="1100" dirty="0"/>
          </a:p>
          <a:p>
            <a:r>
              <a:rPr lang="en-US" sz="1100" dirty="0"/>
              <a:t>Contains news headlines with </a:t>
            </a:r>
            <a:r>
              <a:rPr lang="en-US" sz="1100" b="1" dirty="0"/>
              <a:t>sentiment labels</a:t>
            </a:r>
            <a:r>
              <a:rPr lang="en-US" sz="1100" dirty="0"/>
              <a:t> (Positive, Negative, Neutral).</a:t>
            </a: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62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764B4-84FF-BBBE-16D8-9B33DD63F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746" y="3703975"/>
            <a:ext cx="4337858" cy="2398713"/>
          </a:xfrm>
        </p:spPr>
        <p:txBody>
          <a:bodyPr>
            <a:normAutofit/>
          </a:bodyPr>
          <a:lstStyle/>
          <a:p>
            <a:pPr algn="ctr"/>
            <a:r>
              <a:rPr lang="en-US" sz="4000" b="1"/>
              <a:t>News Sentiment Analysis – Data Flow</a:t>
            </a:r>
            <a:br>
              <a:rPr lang="en-US" sz="4000" b="1"/>
            </a:b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985E1-C1C7-0B82-9D28-781AB024F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3703975"/>
            <a:ext cx="5257800" cy="2398713"/>
          </a:xfrm>
        </p:spPr>
        <p:txBody>
          <a:bodyPr anchor="ctr">
            <a:normAutofit/>
          </a:bodyPr>
          <a:lstStyle/>
          <a:p>
            <a:r>
              <a:rPr lang="en-US" sz="1600" b="1" dirty="0"/>
              <a:t>CSV File</a:t>
            </a:r>
            <a:r>
              <a:rPr lang="en-US" sz="1600" dirty="0"/>
              <a:t>: Raw news data source.</a:t>
            </a:r>
          </a:p>
          <a:p>
            <a:r>
              <a:rPr lang="en-US" sz="1600" b="1" dirty="0"/>
              <a:t>Azure Blob Storage</a:t>
            </a:r>
            <a:r>
              <a:rPr lang="en-US" sz="1600" dirty="0"/>
              <a:t>: Stores uploaded CSV securely.</a:t>
            </a:r>
          </a:p>
          <a:p>
            <a:r>
              <a:rPr lang="en-US" sz="1600" b="1" dirty="0"/>
              <a:t>Azure SQL Database</a:t>
            </a:r>
            <a:r>
              <a:rPr lang="en-US" sz="1600" dirty="0"/>
              <a:t>: Structured storage for easy querying.</a:t>
            </a:r>
          </a:p>
          <a:p>
            <a:r>
              <a:rPr lang="en-US" sz="1600" b="1" dirty="0"/>
              <a:t>Azure Machine Learning</a:t>
            </a:r>
            <a:r>
              <a:rPr lang="en-US" sz="1600" dirty="0"/>
              <a:t>: Trains and applies sentiment analysis model.</a:t>
            </a:r>
          </a:p>
          <a:p>
            <a:r>
              <a:rPr lang="en-US" sz="1600" b="1" dirty="0"/>
              <a:t>Power BI</a:t>
            </a:r>
            <a:r>
              <a:rPr lang="en-US" sz="1600" dirty="0"/>
              <a:t>: Visualizes sentiment insights in interactive dashboards.</a:t>
            </a:r>
          </a:p>
          <a:p>
            <a:endParaRPr lang="en-US" sz="1600" dirty="0"/>
          </a:p>
        </p:txBody>
      </p:sp>
      <p:pic>
        <p:nvPicPr>
          <p:cNvPr id="5" name="Picture 4" descr="A diagram of a software application&#10;&#10;AI-generated content may be incorrect.">
            <a:extLst>
              <a:ext uri="{FF2B5EF4-FFF2-40B4-BE49-F238E27FC236}">
                <a16:creationId xmlns:a16="http://schemas.microsoft.com/office/drawing/2014/main" id="{D2825731-CA70-A0FB-178D-67D35E4D73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" r="1" b="1"/>
          <a:stretch>
            <a:fillRect/>
          </a:stretch>
        </p:blipFill>
        <p:spPr>
          <a:xfrm>
            <a:off x="2" y="10"/>
            <a:ext cx="12191999" cy="3154014"/>
          </a:xfrm>
          <a:custGeom>
            <a:avLst/>
            <a:gdLst/>
            <a:ahLst/>
            <a:cxnLst/>
            <a:rect l="l" t="t" r="r" b="b"/>
            <a:pathLst>
              <a:path w="12191999" h="3428999">
                <a:moveTo>
                  <a:pt x="0" y="0"/>
                </a:moveTo>
                <a:lnTo>
                  <a:pt x="12191999" y="0"/>
                </a:lnTo>
                <a:lnTo>
                  <a:pt x="12191999" y="920893"/>
                </a:lnTo>
                <a:lnTo>
                  <a:pt x="12191999" y="1514929"/>
                </a:lnTo>
                <a:lnTo>
                  <a:pt x="12191999" y="3130902"/>
                </a:lnTo>
                <a:lnTo>
                  <a:pt x="12188051" y="3131476"/>
                </a:lnTo>
                <a:cubicBezTo>
                  <a:pt x="12153000" y="3135813"/>
                  <a:pt x="12133655" y="3136025"/>
                  <a:pt x="12112012" y="3138906"/>
                </a:cubicBezTo>
                <a:cubicBezTo>
                  <a:pt x="12076970" y="3145595"/>
                  <a:pt x="12039899" y="3160769"/>
                  <a:pt x="12018752" y="3165642"/>
                </a:cubicBezTo>
                <a:lnTo>
                  <a:pt x="11985122" y="3168147"/>
                </a:lnTo>
                <a:lnTo>
                  <a:pt x="11986344" y="3172878"/>
                </a:lnTo>
                <a:lnTo>
                  <a:pt x="11973852" y="3173226"/>
                </a:lnTo>
                <a:lnTo>
                  <a:pt x="11945968" y="3173341"/>
                </a:lnTo>
                <a:cubicBezTo>
                  <a:pt x="11928568" y="3174057"/>
                  <a:pt x="11880184" y="3172923"/>
                  <a:pt x="11862470" y="3174654"/>
                </a:cubicBezTo>
                <a:cubicBezTo>
                  <a:pt x="11857360" y="3179700"/>
                  <a:pt x="11849473" y="3182451"/>
                  <a:pt x="11839688" y="3183726"/>
                </a:cubicBezTo>
                <a:lnTo>
                  <a:pt x="11818138" y="3183868"/>
                </a:lnTo>
                <a:lnTo>
                  <a:pt x="11693161" y="3196027"/>
                </a:lnTo>
                <a:lnTo>
                  <a:pt x="11675978" y="3196936"/>
                </a:lnTo>
                <a:lnTo>
                  <a:pt x="11666672" y="3201013"/>
                </a:lnTo>
                <a:cubicBezTo>
                  <a:pt x="11659568" y="3201827"/>
                  <a:pt x="11639160" y="3201301"/>
                  <a:pt x="11633348" y="3201823"/>
                </a:cubicBezTo>
                <a:lnTo>
                  <a:pt x="11631806" y="3204144"/>
                </a:lnTo>
                <a:cubicBezTo>
                  <a:pt x="11613292" y="3207852"/>
                  <a:pt x="11543654" y="3220200"/>
                  <a:pt x="11522270" y="3224070"/>
                </a:cubicBezTo>
                <a:cubicBezTo>
                  <a:pt x="11517998" y="3220503"/>
                  <a:pt x="11508432" y="3226137"/>
                  <a:pt x="11503503" y="3227361"/>
                </a:cubicBezTo>
                <a:cubicBezTo>
                  <a:pt x="11502740" y="3224959"/>
                  <a:pt x="11490808" y="3224226"/>
                  <a:pt x="11487288" y="3226364"/>
                </a:cubicBezTo>
                <a:cubicBezTo>
                  <a:pt x="11403406" y="3238085"/>
                  <a:pt x="11445394" y="3213864"/>
                  <a:pt x="11397514" y="3229209"/>
                </a:cubicBezTo>
                <a:cubicBezTo>
                  <a:pt x="11389044" y="3230225"/>
                  <a:pt x="11382180" y="3229256"/>
                  <a:pt x="11376160" y="3227461"/>
                </a:cubicBezTo>
                <a:lnTo>
                  <a:pt x="11367180" y="3223774"/>
                </a:lnTo>
                <a:lnTo>
                  <a:pt x="11332420" y="3230742"/>
                </a:lnTo>
                <a:cubicBezTo>
                  <a:pt x="11315298" y="3233171"/>
                  <a:pt x="11297277" y="3234781"/>
                  <a:pt x="11278786" y="3235517"/>
                </a:cubicBezTo>
                <a:cubicBezTo>
                  <a:pt x="11274637" y="3230607"/>
                  <a:pt x="11260123" y="3237582"/>
                  <a:pt x="11253295" y="3238964"/>
                </a:cubicBezTo>
                <a:cubicBezTo>
                  <a:pt x="11253224" y="3235757"/>
                  <a:pt x="11238096" y="3234220"/>
                  <a:pt x="11232727" y="3236871"/>
                </a:cubicBezTo>
                <a:cubicBezTo>
                  <a:pt x="11119903" y="3248332"/>
                  <a:pt x="11183388" y="3218382"/>
                  <a:pt x="11115682" y="3236341"/>
                </a:cubicBezTo>
                <a:cubicBezTo>
                  <a:pt x="11104356" y="3237278"/>
                  <a:pt x="11095858" y="3235671"/>
                  <a:pt x="11088768" y="3233017"/>
                </a:cubicBezTo>
                <a:lnTo>
                  <a:pt x="11076012" y="3226390"/>
                </a:lnTo>
                <a:lnTo>
                  <a:pt x="11066016" y="3228753"/>
                </a:lnTo>
                <a:cubicBezTo>
                  <a:pt x="11028292" y="3228939"/>
                  <a:pt x="11017169" y="3222147"/>
                  <a:pt x="10995221" y="3228989"/>
                </a:cubicBezTo>
                <a:cubicBezTo>
                  <a:pt x="10962786" y="3214768"/>
                  <a:pt x="10973708" y="3227571"/>
                  <a:pt x="10949038" y="3229747"/>
                </a:cubicBezTo>
                <a:cubicBezTo>
                  <a:pt x="10929576" y="3232582"/>
                  <a:pt x="10965306" y="3238039"/>
                  <a:pt x="10946231" y="3238844"/>
                </a:cubicBezTo>
                <a:cubicBezTo>
                  <a:pt x="10925596" y="3235173"/>
                  <a:pt x="10926566" y="3246575"/>
                  <a:pt x="10905107" y="3242085"/>
                </a:cubicBezTo>
                <a:cubicBezTo>
                  <a:pt x="10910320" y="3233495"/>
                  <a:pt x="10862761" y="3243750"/>
                  <a:pt x="10861282" y="3236246"/>
                </a:cubicBezTo>
                <a:cubicBezTo>
                  <a:pt x="10843055" y="3246977"/>
                  <a:pt x="10833897" y="3233757"/>
                  <a:pt x="10809627" y="3237064"/>
                </a:cubicBezTo>
                <a:cubicBezTo>
                  <a:pt x="10798198" y="3241124"/>
                  <a:pt x="10789952" y="3241821"/>
                  <a:pt x="10778718" y="3237455"/>
                </a:cubicBezTo>
                <a:cubicBezTo>
                  <a:pt x="10726069" y="3257219"/>
                  <a:pt x="10746866" y="3238339"/>
                  <a:pt x="10697595" y="3245939"/>
                </a:cubicBezTo>
                <a:cubicBezTo>
                  <a:pt x="10655146" y="3253933"/>
                  <a:pt x="10607026" y="3259119"/>
                  <a:pt x="10565970" y="3278201"/>
                </a:cubicBezTo>
                <a:cubicBezTo>
                  <a:pt x="10558434" y="3283608"/>
                  <a:pt x="10539930" y="3285654"/>
                  <a:pt x="10524645" y="3282773"/>
                </a:cubicBezTo>
                <a:cubicBezTo>
                  <a:pt x="10522018" y="3282276"/>
                  <a:pt x="10519582" y="3281649"/>
                  <a:pt x="10517421" y="3280913"/>
                </a:cubicBezTo>
                <a:cubicBezTo>
                  <a:pt x="10481928" y="3283832"/>
                  <a:pt x="10352108" y="3296870"/>
                  <a:pt x="10311683" y="3300288"/>
                </a:cubicBezTo>
                <a:cubicBezTo>
                  <a:pt x="10308410" y="3293342"/>
                  <a:pt x="10287968" y="3305875"/>
                  <a:pt x="10274873" y="3301423"/>
                </a:cubicBezTo>
                <a:cubicBezTo>
                  <a:pt x="10265494" y="3297516"/>
                  <a:pt x="10257104" y="3300407"/>
                  <a:pt x="10247307" y="3300714"/>
                </a:cubicBezTo>
                <a:cubicBezTo>
                  <a:pt x="10234401" y="3297643"/>
                  <a:pt x="10192308" y="3303190"/>
                  <a:pt x="10181334" y="3307168"/>
                </a:cubicBezTo>
                <a:cubicBezTo>
                  <a:pt x="10155109" y="3320992"/>
                  <a:pt x="10095518" y="3310726"/>
                  <a:pt x="10073729" y="3321318"/>
                </a:cubicBezTo>
                <a:cubicBezTo>
                  <a:pt x="10065823" y="3322872"/>
                  <a:pt x="10058087" y="3323501"/>
                  <a:pt x="10050495" y="3323554"/>
                </a:cubicBezTo>
                <a:lnTo>
                  <a:pt x="10029247" y="3322387"/>
                </a:lnTo>
                <a:lnTo>
                  <a:pt x="10023206" y="3319426"/>
                </a:lnTo>
                <a:lnTo>
                  <a:pt x="10010221" y="3320159"/>
                </a:lnTo>
                <a:lnTo>
                  <a:pt x="10006500" y="3319709"/>
                </a:lnTo>
                <a:cubicBezTo>
                  <a:pt x="9999392" y="3318836"/>
                  <a:pt x="9992376" y="3318075"/>
                  <a:pt x="9985433" y="3317775"/>
                </a:cubicBezTo>
                <a:cubicBezTo>
                  <a:pt x="9994564" y="3332623"/>
                  <a:pt x="9927872" y="3317665"/>
                  <a:pt x="9947096" y="3329673"/>
                </a:cubicBezTo>
                <a:cubicBezTo>
                  <a:pt x="9910530" y="3330603"/>
                  <a:pt x="9938422" y="3341787"/>
                  <a:pt x="9894468" y="3331125"/>
                </a:cubicBezTo>
                <a:cubicBezTo>
                  <a:pt x="9837697" y="3343266"/>
                  <a:pt x="9748207" y="3338748"/>
                  <a:pt x="9703741" y="3357170"/>
                </a:cubicBezTo>
                <a:cubicBezTo>
                  <a:pt x="9709264" y="3350136"/>
                  <a:pt x="9685337" y="3344679"/>
                  <a:pt x="9668763" y="3348169"/>
                </a:cubicBezTo>
                <a:cubicBezTo>
                  <a:pt x="9688139" y="3320571"/>
                  <a:pt x="9603232" y="3373038"/>
                  <a:pt x="9588644" y="3354205"/>
                </a:cubicBezTo>
                <a:cubicBezTo>
                  <a:pt x="9587925" y="3371689"/>
                  <a:pt x="9513642" y="3401336"/>
                  <a:pt x="9478680" y="3386990"/>
                </a:cubicBezTo>
                <a:cubicBezTo>
                  <a:pt x="9425416" y="3390492"/>
                  <a:pt x="9387699" y="3404944"/>
                  <a:pt x="9331856" y="3399166"/>
                </a:cubicBezTo>
                <a:cubicBezTo>
                  <a:pt x="9330123" y="3401505"/>
                  <a:pt x="9327283" y="3403463"/>
                  <a:pt x="9323679" y="3405145"/>
                </a:cubicBezTo>
                <a:lnTo>
                  <a:pt x="9311620" y="3409223"/>
                </a:lnTo>
                <a:lnTo>
                  <a:pt x="9309289" y="3408926"/>
                </a:lnTo>
                <a:cubicBezTo>
                  <a:pt x="9300131" y="3408873"/>
                  <a:pt x="9295442" y="3409859"/>
                  <a:pt x="9292731" y="3411301"/>
                </a:cubicBezTo>
                <a:lnTo>
                  <a:pt x="9290814" y="3413412"/>
                </a:lnTo>
                <a:lnTo>
                  <a:pt x="9279990" y="3415541"/>
                </a:lnTo>
                <a:lnTo>
                  <a:pt x="9260104" y="3421077"/>
                </a:lnTo>
                <a:lnTo>
                  <a:pt x="9255034" y="3420853"/>
                </a:lnTo>
                <a:lnTo>
                  <a:pt x="9222941" y="3427242"/>
                </a:lnTo>
                <a:lnTo>
                  <a:pt x="9221858" y="3426731"/>
                </a:lnTo>
                <a:cubicBezTo>
                  <a:pt x="9218700" y="3425733"/>
                  <a:pt x="9214983" y="3425271"/>
                  <a:pt x="9210014" y="3425917"/>
                </a:cubicBezTo>
                <a:cubicBezTo>
                  <a:pt x="9208256" y="3416158"/>
                  <a:pt x="9203342" y="3422957"/>
                  <a:pt x="9188839" y="3425728"/>
                </a:cubicBezTo>
                <a:cubicBezTo>
                  <a:pt x="9182870" y="3411188"/>
                  <a:pt x="9147335" y="3424352"/>
                  <a:pt x="9132080" y="3417886"/>
                </a:cubicBezTo>
                <a:cubicBezTo>
                  <a:pt x="9121557" y="3420249"/>
                  <a:pt x="9110321" y="3422482"/>
                  <a:pt x="9098549" y="3424480"/>
                </a:cubicBezTo>
                <a:lnTo>
                  <a:pt x="9003970" y="3425484"/>
                </a:lnTo>
                <a:lnTo>
                  <a:pt x="8904921" y="3413774"/>
                </a:lnTo>
                <a:cubicBezTo>
                  <a:pt x="8868284" y="3413519"/>
                  <a:pt x="8836559" y="3409171"/>
                  <a:pt x="8805551" y="3412237"/>
                </a:cubicBezTo>
                <a:cubicBezTo>
                  <a:pt x="8792955" y="3408854"/>
                  <a:pt x="8781083" y="3407488"/>
                  <a:pt x="8769572" y="3412551"/>
                </a:cubicBezTo>
                <a:cubicBezTo>
                  <a:pt x="8735382" y="3410862"/>
                  <a:pt x="8727105" y="3403632"/>
                  <a:pt x="8705440" y="3409271"/>
                </a:cubicBezTo>
                <a:cubicBezTo>
                  <a:pt x="8686231" y="3397576"/>
                  <a:pt x="8685094" y="3402040"/>
                  <a:pt x="8676067" y="3405389"/>
                </a:cubicBezTo>
                <a:lnTo>
                  <a:pt x="8674779" y="3405628"/>
                </a:lnTo>
                <a:lnTo>
                  <a:pt x="8672154" y="3403956"/>
                </a:lnTo>
                <a:lnTo>
                  <a:pt x="8666720" y="3403182"/>
                </a:lnTo>
                <a:lnTo>
                  <a:pt x="8651886" y="3403680"/>
                </a:lnTo>
                <a:lnTo>
                  <a:pt x="8646307" y="3404298"/>
                </a:lnTo>
                <a:cubicBezTo>
                  <a:pt x="8642465" y="3404565"/>
                  <a:pt x="8639912" y="3404534"/>
                  <a:pt x="8638145" y="3404287"/>
                </a:cubicBezTo>
                <a:lnTo>
                  <a:pt x="8637941" y="3404149"/>
                </a:lnTo>
                <a:lnTo>
                  <a:pt x="8630296" y="3404406"/>
                </a:lnTo>
                <a:cubicBezTo>
                  <a:pt x="8617394" y="3405155"/>
                  <a:pt x="8604838" y="3406180"/>
                  <a:pt x="8592887" y="3407398"/>
                </a:cubicBezTo>
                <a:cubicBezTo>
                  <a:pt x="8582781" y="3399722"/>
                  <a:pt x="8538622" y="3408789"/>
                  <a:pt x="8543455" y="3394319"/>
                </a:cubicBezTo>
                <a:cubicBezTo>
                  <a:pt x="8527334" y="3395534"/>
                  <a:pt x="8517583" y="3401542"/>
                  <a:pt x="8523012" y="3392051"/>
                </a:cubicBezTo>
                <a:cubicBezTo>
                  <a:pt x="8517705" y="3392178"/>
                  <a:pt x="8514435" y="3391372"/>
                  <a:pt x="8512093" y="3390108"/>
                </a:cubicBezTo>
                <a:lnTo>
                  <a:pt x="8511416" y="3389513"/>
                </a:lnTo>
                <a:lnTo>
                  <a:pt x="8475551" y="3392450"/>
                </a:lnTo>
                <a:lnTo>
                  <a:pt x="8470789" y="3391736"/>
                </a:lnTo>
                <a:lnTo>
                  <a:pt x="8447414" y="3395064"/>
                </a:lnTo>
                <a:lnTo>
                  <a:pt x="8435335" y="3396028"/>
                </a:lnTo>
                <a:lnTo>
                  <a:pt x="8431923" y="3397855"/>
                </a:lnTo>
                <a:cubicBezTo>
                  <a:pt x="8428239" y="3398965"/>
                  <a:pt x="8422959" y="3399444"/>
                  <a:pt x="8414099" y="3398491"/>
                </a:cubicBezTo>
                <a:lnTo>
                  <a:pt x="8412049" y="3397978"/>
                </a:lnTo>
                <a:lnTo>
                  <a:pt x="8397349" y="3400683"/>
                </a:lnTo>
                <a:cubicBezTo>
                  <a:pt x="8392615" y="3401933"/>
                  <a:pt x="8388424" y="3403524"/>
                  <a:pt x="8385030" y="3405585"/>
                </a:cubicBezTo>
                <a:cubicBezTo>
                  <a:pt x="8334977" y="3394568"/>
                  <a:pt x="8287750" y="3404648"/>
                  <a:pt x="8233422" y="3402742"/>
                </a:cubicBezTo>
                <a:cubicBezTo>
                  <a:pt x="8209936" y="3385601"/>
                  <a:pt x="8116056" y="3406588"/>
                  <a:pt x="8102569" y="3423208"/>
                </a:cubicBezTo>
                <a:cubicBezTo>
                  <a:pt x="8102264" y="3408645"/>
                  <a:pt x="8034186" y="3428475"/>
                  <a:pt x="8016625" y="3428989"/>
                </a:cubicBezTo>
                <a:cubicBezTo>
                  <a:pt x="8010771" y="3429161"/>
                  <a:pt x="8010530" y="3427186"/>
                  <a:pt x="8020284" y="3421076"/>
                </a:cubicBezTo>
                <a:cubicBezTo>
                  <a:pt x="8001623" y="3422777"/>
                  <a:pt x="7982361" y="3415208"/>
                  <a:pt x="7992871" y="3409037"/>
                </a:cubicBezTo>
                <a:cubicBezTo>
                  <a:pt x="7936181" y="3422244"/>
                  <a:pt x="7852511" y="3409112"/>
                  <a:pt x="7788452" y="3415110"/>
                </a:cubicBezTo>
                <a:cubicBezTo>
                  <a:pt x="7753529" y="3400598"/>
                  <a:pt x="7772461" y="3414025"/>
                  <a:pt x="7736237" y="3411311"/>
                </a:cubicBezTo>
                <a:cubicBezTo>
                  <a:pt x="7746145" y="3424670"/>
                  <a:pt x="7692261" y="3403816"/>
                  <a:pt x="7690279" y="3418893"/>
                </a:cubicBezTo>
                <a:cubicBezTo>
                  <a:pt x="7683750" y="3417921"/>
                  <a:pt x="7677487" y="3416505"/>
                  <a:pt x="7671219" y="3414970"/>
                </a:cubicBezTo>
                <a:lnTo>
                  <a:pt x="7667928" y="3414173"/>
                </a:lnTo>
                <a:lnTo>
                  <a:pt x="7654774" y="3413595"/>
                </a:lnTo>
                <a:lnTo>
                  <a:pt x="7651067" y="3410171"/>
                </a:lnTo>
                <a:lnTo>
                  <a:pt x="7631267" y="3406963"/>
                </a:lnTo>
                <a:cubicBezTo>
                  <a:pt x="7623851" y="3406267"/>
                  <a:pt x="7615871" y="3406106"/>
                  <a:pt x="7607053" y="3406809"/>
                </a:cubicBezTo>
                <a:cubicBezTo>
                  <a:pt x="7585359" y="3412784"/>
                  <a:pt x="7551579" y="3405461"/>
                  <a:pt x="7521027" y="3405904"/>
                </a:cubicBezTo>
                <a:lnTo>
                  <a:pt x="7506997" y="3407754"/>
                </a:lnTo>
                <a:lnTo>
                  <a:pt x="7461204" y="3404669"/>
                </a:lnTo>
                <a:cubicBezTo>
                  <a:pt x="7448169" y="3404071"/>
                  <a:pt x="7434640" y="3403756"/>
                  <a:pt x="7420396" y="3403975"/>
                </a:cubicBezTo>
                <a:lnTo>
                  <a:pt x="7393955" y="3405447"/>
                </a:lnTo>
                <a:lnTo>
                  <a:pt x="7387024" y="3404227"/>
                </a:lnTo>
                <a:cubicBezTo>
                  <a:pt x="7374952" y="3404363"/>
                  <a:pt x="7358975" y="3408656"/>
                  <a:pt x="7360398" y="3403441"/>
                </a:cubicBezTo>
                <a:lnTo>
                  <a:pt x="7346837" y="3405249"/>
                </a:lnTo>
                <a:lnTo>
                  <a:pt x="7333451" y="3401087"/>
                </a:lnTo>
                <a:cubicBezTo>
                  <a:pt x="7331985" y="3400120"/>
                  <a:pt x="7330882" y="3399091"/>
                  <a:pt x="7330179" y="3398037"/>
                </a:cubicBezTo>
                <a:lnTo>
                  <a:pt x="7311232" y="3399406"/>
                </a:lnTo>
                <a:lnTo>
                  <a:pt x="7295699" y="3396426"/>
                </a:lnTo>
                <a:lnTo>
                  <a:pt x="7282158" y="3398374"/>
                </a:lnTo>
                <a:lnTo>
                  <a:pt x="7276538" y="3397935"/>
                </a:lnTo>
                <a:lnTo>
                  <a:pt x="7262569" y="3396460"/>
                </a:lnTo>
                <a:cubicBezTo>
                  <a:pt x="7255407" y="3395426"/>
                  <a:pt x="7247392" y="3394180"/>
                  <a:pt x="7238468" y="3393183"/>
                </a:cubicBezTo>
                <a:lnTo>
                  <a:pt x="7230949" y="3392727"/>
                </a:lnTo>
                <a:lnTo>
                  <a:pt x="7214580" y="3387715"/>
                </a:lnTo>
                <a:cubicBezTo>
                  <a:pt x="7202670" y="3383926"/>
                  <a:pt x="7193296" y="3381373"/>
                  <a:pt x="7182893" y="3383429"/>
                </a:cubicBezTo>
                <a:cubicBezTo>
                  <a:pt x="7165160" y="3378534"/>
                  <a:pt x="7152772" y="3364815"/>
                  <a:pt x="7127104" y="3368475"/>
                </a:cubicBezTo>
                <a:cubicBezTo>
                  <a:pt x="7134894" y="3362260"/>
                  <a:pt x="7098599" y="3367723"/>
                  <a:pt x="7094311" y="3361339"/>
                </a:cubicBezTo>
                <a:cubicBezTo>
                  <a:pt x="7092331" y="3356198"/>
                  <a:pt x="7080860" y="3356657"/>
                  <a:pt x="7072124" y="3354762"/>
                </a:cubicBezTo>
                <a:cubicBezTo>
                  <a:pt x="7065898" y="3349511"/>
                  <a:pt x="7021942" y="3344717"/>
                  <a:pt x="7006638" y="3345473"/>
                </a:cubicBezTo>
                <a:cubicBezTo>
                  <a:pt x="6963504" y="3350697"/>
                  <a:pt x="6928807" y="3329559"/>
                  <a:pt x="6894320" y="3333192"/>
                </a:cubicBezTo>
                <a:cubicBezTo>
                  <a:pt x="6885290" y="3332697"/>
                  <a:pt x="6877803" y="3331507"/>
                  <a:pt x="6871318" y="3329892"/>
                </a:cubicBezTo>
                <a:lnTo>
                  <a:pt x="6855157" y="3324330"/>
                </a:lnTo>
                <a:cubicBezTo>
                  <a:pt x="6854956" y="3323109"/>
                  <a:pt x="6854755" y="3321887"/>
                  <a:pt x="6854555" y="3320665"/>
                </a:cubicBezTo>
                <a:lnTo>
                  <a:pt x="6842483" y="3318413"/>
                </a:lnTo>
                <a:lnTo>
                  <a:pt x="6840027" y="3317245"/>
                </a:lnTo>
                <a:cubicBezTo>
                  <a:pt x="6835354" y="3315001"/>
                  <a:pt x="6830588" y="3312868"/>
                  <a:pt x="6825185" y="3311114"/>
                </a:cubicBezTo>
                <a:cubicBezTo>
                  <a:pt x="6810331" y="3324866"/>
                  <a:pt x="6776772" y="3298463"/>
                  <a:pt x="6774755" y="3312168"/>
                </a:cubicBezTo>
                <a:cubicBezTo>
                  <a:pt x="6742477" y="3304924"/>
                  <a:pt x="6749024" y="3319870"/>
                  <a:pt x="6728129" y="3301832"/>
                </a:cubicBezTo>
                <a:cubicBezTo>
                  <a:pt x="6661764" y="3299056"/>
                  <a:pt x="6593104" y="3275946"/>
                  <a:pt x="6527587" y="3280829"/>
                </a:cubicBezTo>
                <a:cubicBezTo>
                  <a:pt x="6542935" y="3276465"/>
                  <a:pt x="6531033" y="3266920"/>
                  <a:pt x="6511742" y="3266067"/>
                </a:cubicBezTo>
                <a:cubicBezTo>
                  <a:pt x="6570025" y="3248440"/>
                  <a:pt x="6418649" y="3271458"/>
                  <a:pt x="6434953" y="3253360"/>
                </a:cubicBezTo>
                <a:cubicBezTo>
                  <a:pt x="6407781" y="3267048"/>
                  <a:pt x="6300040" y="3274313"/>
                  <a:pt x="6292331" y="3255322"/>
                </a:cubicBezTo>
                <a:cubicBezTo>
                  <a:pt x="6242057" y="3246469"/>
                  <a:pt x="6188266" y="3249680"/>
                  <a:pt x="6149913" y="3232917"/>
                </a:cubicBezTo>
                <a:cubicBezTo>
                  <a:pt x="6144898" y="3234391"/>
                  <a:pt x="6139526" y="3235322"/>
                  <a:pt x="6133930" y="3235867"/>
                </a:cubicBezTo>
                <a:lnTo>
                  <a:pt x="6117554" y="3236464"/>
                </a:lnTo>
                <a:lnTo>
                  <a:pt x="6116039" y="3235720"/>
                </a:lnTo>
                <a:cubicBezTo>
                  <a:pt x="6108393" y="3233681"/>
                  <a:pt x="6102936" y="3233437"/>
                  <a:pt x="6098459" y="3233988"/>
                </a:cubicBezTo>
                <a:lnTo>
                  <a:pt x="6093630" y="3235240"/>
                </a:lnTo>
                <a:lnTo>
                  <a:pt x="6081261" y="3234563"/>
                </a:lnTo>
                <a:lnTo>
                  <a:pt x="6056067" y="3234608"/>
                </a:lnTo>
                <a:lnTo>
                  <a:pt x="6052129" y="3233324"/>
                </a:lnTo>
                <a:lnTo>
                  <a:pt x="6015338" y="3231378"/>
                </a:lnTo>
                <a:cubicBezTo>
                  <a:pt x="6015291" y="3231165"/>
                  <a:pt x="6015245" y="3230951"/>
                  <a:pt x="6015198" y="3230737"/>
                </a:cubicBezTo>
                <a:cubicBezTo>
                  <a:pt x="6014048" y="3229257"/>
                  <a:pt x="6011617" y="3228081"/>
                  <a:pt x="6006436" y="3227508"/>
                </a:cubicBezTo>
                <a:cubicBezTo>
                  <a:pt x="6019781" y="3219395"/>
                  <a:pt x="6005305" y="3223709"/>
                  <a:pt x="5988851" y="3222735"/>
                </a:cubicBezTo>
                <a:cubicBezTo>
                  <a:pt x="6005907" y="3209918"/>
                  <a:pt x="5955918" y="3212588"/>
                  <a:pt x="5952863" y="3204137"/>
                </a:cubicBezTo>
                <a:cubicBezTo>
                  <a:pt x="5940395" y="3203711"/>
                  <a:pt x="5927517" y="3203028"/>
                  <a:pt x="5914548" y="3202041"/>
                </a:cubicBezTo>
                <a:lnTo>
                  <a:pt x="5907020" y="3201283"/>
                </a:lnTo>
                <a:cubicBezTo>
                  <a:pt x="5906995" y="3201231"/>
                  <a:pt x="5906969" y="3201180"/>
                  <a:pt x="5906944" y="3201129"/>
                </a:cubicBezTo>
                <a:cubicBezTo>
                  <a:pt x="5905471" y="3200668"/>
                  <a:pt x="5903056" y="3200308"/>
                  <a:pt x="5899155" y="3200053"/>
                </a:cubicBezTo>
                <a:lnTo>
                  <a:pt x="5893294" y="3199901"/>
                </a:lnTo>
                <a:lnTo>
                  <a:pt x="5878691" y="3198431"/>
                </a:lnTo>
                <a:lnTo>
                  <a:pt x="5874165" y="3197003"/>
                </a:lnTo>
                <a:lnTo>
                  <a:pt x="5873092" y="3195108"/>
                </a:lnTo>
                <a:lnTo>
                  <a:pt x="5871658" y="3195162"/>
                </a:lnTo>
                <a:cubicBezTo>
                  <a:pt x="5860152" y="3197097"/>
                  <a:pt x="5855231" y="3201097"/>
                  <a:pt x="5846928" y="3187725"/>
                </a:cubicBezTo>
                <a:cubicBezTo>
                  <a:pt x="5821379" y="3190142"/>
                  <a:pt x="5819686" y="3182343"/>
                  <a:pt x="5788468" y="3176316"/>
                </a:cubicBezTo>
                <a:cubicBezTo>
                  <a:pt x="5773119" y="3179521"/>
                  <a:pt x="5762947" y="3176704"/>
                  <a:pt x="5753823" y="3171919"/>
                </a:cubicBezTo>
                <a:cubicBezTo>
                  <a:pt x="5721557" y="3170726"/>
                  <a:pt x="5694983" y="3162549"/>
                  <a:pt x="5660194" y="3157536"/>
                </a:cubicBezTo>
                <a:cubicBezTo>
                  <a:pt x="5619608" y="3159495"/>
                  <a:pt x="5604384" y="3146636"/>
                  <a:pt x="5567188" y="3141325"/>
                </a:cubicBezTo>
                <a:cubicBezTo>
                  <a:pt x="5530345" y="3148235"/>
                  <a:pt x="5543868" y="3129416"/>
                  <a:pt x="5526178" y="3123274"/>
                </a:cubicBezTo>
                <a:lnTo>
                  <a:pt x="5520866" y="3122322"/>
                </a:lnTo>
                <a:lnTo>
                  <a:pt x="5506009" y="3122332"/>
                </a:lnTo>
                <a:lnTo>
                  <a:pt x="5500363" y="3122766"/>
                </a:lnTo>
                <a:cubicBezTo>
                  <a:pt x="5496497" y="3122905"/>
                  <a:pt x="5493953" y="3122792"/>
                  <a:pt x="5492228" y="3122486"/>
                </a:cubicBezTo>
                <a:lnTo>
                  <a:pt x="5492044" y="3122342"/>
                </a:lnTo>
                <a:lnTo>
                  <a:pt x="5484386" y="3122347"/>
                </a:lnTo>
                <a:cubicBezTo>
                  <a:pt x="5471420" y="3122670"/>
                  <a:pt x="5458764" y="3123280"/>
                  <a:pt x="5446679" y="3124105"/>
                </a:cubicBezTo>
                <a:cubicBezTo>
                  <a:pt x="5437659" y="3116107"/>
                  <a:pt x="5392392" y="3123709"/>
                  <a:pt x="5399188" y="3109418"/>
                </a:cubicBezTo>
                <a:cubicBezTo>
                  <a:pt x="5382948" y="3110102"/>
                  <a:pt x="5372407" y="3115781"/>
                  <a:pt x="5379117" y="3106482"/>
                </a:cubicBezTo>
                <a:cubicBezTo>
                  <a:pt x="5373809" y="3106435"/>
                  <a:pt x="5370660" y="3105521"/>
                  <a:pt x="5368499" y="3104181"/>
                </a:cubicBezTo>
                <a:lnTo>
                  <a:pt x="5367902" y="3103566"/>
                </a:lnTo>
                <a:lnTo>
                  <a:pt x="5331747" y="3105319"/>
                </a:lnTo>
                <a:lnTo>
                  <a:pt x="5327095" y="3104450"/>
                </a:lnTo>
                <a:lnTo>
                  <a:pt x="5303337" y="3107003"/>
                </a:lnTo>
                <a:lnTo>
                  <a:pt x="5291164" y="3107570"/>
                </a:lnTo>
                <a:lnTo>
                  <a:pt x="5287515" y="3109282"/>
                </a:lnTo>
                <a:cubicBezTo>
                  <a:pt x="5283689" y="3110269"/>
                  <a:pt x="5278356" y="3110573"/>
                  <a:pt x="5269654" y="3109330"/>
                </a:cubicBezTo>
                <a:lnTo>
                  <a:pt x="5267681" y="3108752"/>
                </a:lnTo>
                <a:lnTo>
                  <a:pt x="5252655" y="3110969"/>
                </a:lnTo>
                <a:cubicBezTo>
                  <a:pt x="5247766" y="3112062"/>
                  <a:pt x="5243369" y="3113511"/>
                  <a:pt x="5239703" y="3115460"/>
                </a:cubicBezTo>
                <a:cubicBezTo>
                  <a:pt x="5191311" y="3102811"/>
                  <a:pt x="5142849" y="3111324"/>
                  <a:pt x="5088947" y="3107634"/>
                </a:cubicBezTo>
                <a:cubicBezTo>
                  <a:pt x="5027989" y="3108214"/>
                  <a:pt x="4985627" y="3110432"/>
                  <a:pt x="4945514" y="3110162"/>
                </a:cubicBezTo>
                <a:cubicBezTo>
                  <a:pt x="4926678" y="3111245"/>
                  <a:pt x="4789238" y="3111826"/>
                  <a:pt x="4800559" y="3106010"/>
                </a:cubicBezTo>
                <a:cubicBezTo>
                  <a:pt x="4742239" y="3117333"/>
                  <a:pt x="4708324" y="3101468"/>
                  <a:pt x="4643642" y="3105351"/>
                </a:cubicBezTo>
                <a:cubicBezTo>
                  <a:pt x="4610808" y="3089712"/>
                  <a:pt x="4627845" y="3103743"/>
                  <a:pt x="4592107" y="3099840"/>
                </a:cubicBezTo>
                <a:cubicBezTo>
                  <a:pt x="4600157" y="3113506"/>
                  <a:pt x="4549287" y="3090911"/>
                  <a:pt x="4545249" y="3105899"/>
                </a:cubicBezTo>
                <a:cubicBezTo>
                  <a:pt x="4538872" y="3104716"/>
                  <a:pt x="4532825" y="3103094"/>
                  <a:pt x="4526782" y="3101355"/>
                </a:cubicBezTo>
                <a:lnTo>
                  <a:pt x="4523614" y="3100453"/>
                </a:lnTo>
                <a:lnTo>
                  <a:pt x="4510579" y="3099442"/>
                </a:lnTo>
                <a:lnTo>
                  <a:pt x="4507348" y="3095901"/>
                </a:lnTo>
                <a:lnTo>
                  <a:pt x="4348949" y="3090220"/>
                </a:lnTo>
                <a:cubicBezTo>
                  <a:pt x="4335046" y="3092487"/>
                  <a:pt x="4290056" y="3092155"/>
                  <a:pt x="4280362" y="3087618"/>
                </a:cubicBezTo>
                <a:cubicBezTo>
                  <a:pt x="4270739" y="3086627"/>
                  <a:pt x="4260237" y="3088220"/>
                  <a:pt x="4254634" y="3083366"/>
                </a:cubicBezTo>
                <a:cubicBezTo>
                  <a:pt x="4233731" y="3080512"/>
                  <a:pt x="4185859" y="3073948"/>
                  <a:pt x="4154942" y="3070490"/>
                </a:cubicBezTo>
                <a:cubicBezTo>
                  <a:pt x="4138280" y="3076599"/>
                  <a:pt x="4112117" y="3064194"/>
                  <a:pt x="4069131" y="3062612"/>
                </a:cubicBezTo>
                <a:cubicBezTo>
                  <a:pt x="4050897" y="3069679"/>
                  <a:pt x="4040160" y="3061449"/>
                  <a:pt x="4005249" y="3070810"/>
                </a:cubicBezTo>
                <a:cubicBezTo>
                  <a:pt x="4003818" y="3069842"/>
                  <a:pt x="4002032" y="3068943"/>
                  <a:pt x="3999945" y="3068139"/>
                </a:cubicBezTo>
                <a:cubicBezTo>
                  <a:pt x="3987818" y="3063468"/>
                  <a:pt x="3968381" y="3062958"/>
                  <a:pt x="3956529" y="3067000"/>
                </a:cubicBezTo>
                <a:cubicBezTo>
                  <a:pt x="3900898" y="3079382"/>
                  <a:pt x="3850463" y="3077929"/>
                  <a:pt x="3803031" y="3079823"/>
                </a:cubicBezTo>
                <a:cubicBezTo>
                  <a:pt x="3749421" y="3080464"/>
                  <a:pt x="3785521" y="3065630"/>
                  <a:pt x="3718229" y="3077134"/>
                </a:cubicBezTo>
                <a:cubicBezTo>
                  <a:pt x="3711244" y="3071611"/>
                  <a:pt x="3702770" y="3071184"/>
                  <a:pt x="3688357" y="3073468"/>
                </a:cubicBezTo>
                <a:cubicBezTo>
                  <a:pt x="3662326" y="3073378"/>
                  <a:pt x="3664937" y="3059899"/>
                  <a:pt x="3638298" y="3067494"/>
                </a:cubicBezTo>
                <a:cubicBezTo>
                  <a:pt x="3643333" y="3060328"/>
                  <a:pt x="3589079" y="3063658"/>
                  <a:pt x="3601443" y="3056355"/>
                </a:cubicBezTo>
                <a:cubicBezTo>
                  <a:pt x="3584797" y="3049384"/>
                  <a:pt x="3575923" y="3060108"/>
                  <a:pt x="3559361" y="3054005"/>
                </a:cubicBezTo>
                <a:cubicBezTo>
                  <a:pt x="3540444" y="3052269"/>
                  <a:pt x="3569896" y="3061996"/>
                  <a:pt x="3548859" y="3062094"/>
                </a:cubicBezTo>
                <a:cubicBezTo>
                  <a:pt x="3523419" y="3060901"/>
                  <a:pt x="3522848" y="3074222"/>
                  <a:pt x="3504082" y="3056779"/>
                </a:cubicBezTo>
                <a:lnTo>
                  <a:pt x="3436234" y="3047769"/>
                </a:lnTo>
                <a:cubicBezTo>
                  <a:pt x="3420764" y="3051629"/>
                  <a:pt x="3408644" y="3049227"/>
                  <a:pt x="3396914" y="3044803"/>
                </a:cubicBezTo>
                <a:cubicBezTo>
                  <a:pt x="3361398" y="3044955"/>
                  <a:pt x="3329425" y="3037856"/>
                  <a:pt x="3289720" y="3034278"/>
                </a:cubicBezTo>
                <a:cubicBezTo>
                  <a:pt x="3246348" y="3037943"/>
                  <a:pt x="3224942" y="3025667"/>
                  <a:pt x="3182509" y="3021890"/>
                </a:cubicBezTo>
                <a:cubicBezTo>
                  <a:pt x="3139731" y="3031583"/>
                  <a:pt x="3155749" y="3004773"/>
                  <a:pt x="3119879" y="3004134"/>
                </a:cubicBezTo>
                <a:cubicBezTo>
                  <a:pt x="3060941" y="3012153"/>
                  <a:pt x="3121880" y="2995117"/>
                  <a:pt x="3031656" y="2995077"/>
                </a:cubicBezTo>
                <a:cubicBezTo>
                  <a:pt x="3026453" y="2996603"/>
                  <a:pt x="3015685" y="2994367"/>
                  <a:pt x="3017018" y="2992034"/>
                </a:cubicBezTo>
                <a:cubicBezTo>
                  <a:pt x="2997245" y="2992118"/>
                  <a:pt x="2941342" y="2976346"/>
                  <a:pt x="2913012" y="2978042"/>
                </a:cubicBezTo>
                <a:cubicBezTo>
                  <a:pt x="2858481" y="2969139"/>
                  <a:pt x="2831094" y="2979433"/>
                  <a:pt x="2791382" y="2975899"/>
                </a:cubicBezTo>
                <a:cubicBezTo>
                  <a:pt x="2745836" y="2966063"/>
                  <a:pt x="2719288" y="2957529"/>
                  <a:pt x="2639738" y="2936567"/>
                </a:cubicBezTo>
                <a:lnTo>
                  <a:pt x="2369741" y="2876435"/>
                </a:lnTo>
                <a:cubicBezTo>
                  <a:pt x="2269614" y="2832081"/>
                  <a:pt x="2140023" y="2856176"/>
                  <a:pt x="2078755" y="2852909"/>
                </a:cubicBezTo>
                <a:cubicBezTo>
                  <a:pt x="2053362" y="2866100"/>
                  <a:pt x="2032778" y="2851474"/>
                  <a:pt x="2002128" y="2856835"/>
                </a:cubicBezTo>
                <a:cubicBezTo>
                  <a:pt x="1933939" y="2859736"/>
                  <a:pt x="1866254" y="2874726"/>
                  <a:pt x="1777746" y="2864566"/>
                </a:cubicBezTo>
                <a:cubicBezTo>
                  <a:pt x="1737851" y="2905864"/>
                  <a:pt x="1634115" y="2880970"/>
                  <a:pt x="1549425" y="2904556"/>
                </a:cubicBezTo>
                <a:cubicBezTo>
                  <a:pt x="1500265" y="2909373"/>
                  <a:pt x="1423030" y="2888862"/>
                  <a:pt x="1405992" y="2911144"/>
                </a:cubicBezTo>
                <a:cubicBezTo>
                  <a:pt x="1383494" y="2897507"/>
                  <a:pt x="1362438" y="2919536"/>
                  <a:pt x="1337848" y="2921491"/>
                </a:cubicBezTo>
                <a:cubicBezTo>
                  <a:pt x="1318218" y="2912820"/>
                  <a:pt x="1308478" y="2920319"/>
                  <a:pt x="1290645" y="2921985"/>
                </a:cubicBezTo>
                <a:cubicBezTo>
                  <a:pt x="1282569" y="2916637"/>
                  <a:pt x="1267476" y="2916916"/>
                  <a:pt x="1262341" y="2923190"/>
                </a:cubicBezTo>
                <a:cubicBezTo>
                  <a:pt x="1269627" y="2937654"/>
                  <a:pt x="1217209" y="2930439"/>
                  <a:pt x="1213314" y="2940415"/>
                </a:cubicBezTo>
                <a:cubicBezTo>
                  <a:pt x="1182890" y="2942495"/>
                  <a:pt x="1050782" y="2929830"/>
                  <a:pt x="1028405" y="2945799"/>
                </a:cubicBezTo>
                <a:cubicBezTo>
                  <a:pt x="966896" y="2953381"/>
                  <a:pt x="877997" y="2927977"/>
                  <a:pt x="851857" y="2928423"/>
                </a:cubicBezTo>
                <a:cubicBezTo>
                  <a:pt x="825919" y="2899251"/>
                  <a:pt x="699677" y="2976135"/>
                  <a:pt x="588681" y="2977769"/>
                </a:cubicBezTo>
                <a:cubicBezTo>
                  <a:pt x="573724" y="2974953"/>
                  <a:pt x="565729" y="2974991"/>
                  <a:pt x="561717" y="2981641"/>
                </a:cubicBezTo>
                <a:cubicBezTo>
                  <a:pt x="532860" y="2985482"/>
                  <a:pt x="475932" y="2991762"/>
                  <a:pt x="415541" y="3000819"/>
                </a:cubicBezTo>
                <a:cubicBezTo>
                  <a:pt x="370154" y="3008289"/>
                  <a:pt x="146634" y="3001788"/>
                  <a:pt x="86183" y="3009699"/>
                </a:cubicBezTo>
                <a:lnTo>
                  <a:pt x="0" y="3044978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73614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38FF4-38B6-2387-6C39-4649ADB722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2500" b="1"/>
              <a:t>Step 1: Uploading CSV File to Azure Blob Storage</a:t>
            </a:r>
            <a:br>
              <a:rPr lang="en-US" sz="2500" b="1"/>
            </a:br>
            <a:endParaRPr lang="en-US" sz="25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4F5C5-FC20-5C48-8CF0-89EB42435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b="1" dirty="0"/>
              <a:t>Process:</a:t>
            </a:r>
            <a:endParaRPr lang="en-US" sz="1800" dirty="0"/>
          </a:p>
          <a:p>
            <a:pPr lvl="1"/>
            <a:r>
              <a:rPr lang="en-US" sz="1800" dirty="0"/>
              <a:t>Logged into Azure Portal and created a </a:t>
            </a:r>
            <a:r>
              <a:rPr lang="en-US" sz="1800" b="1" dirty="0"/>
              <a:t>Storage Account named ‘</a:t>
            </a:r>
            <a:r>
              <a:rPr lang="en-US" sz="1800" b="1" dirty="0" err="1"/>
              <a:t>storageaccountmuskan</a:t>
            </a:r>
            <a:r>
              <a:rPr lang="en-US" sz="1800" b="1" dirty="0"/>
              <a:t>’</a:t>
            </a:r>
            <a:endParaRPr lang="en-US" sz="1800" dirty="0"/>
          </a:p>
          <a:p>
            <a:pPr lvl="1"/>
            <a:r>
              <a:rPr lang="en-US" sz="1800" dirty="0"/>
              <a:t>Created a </a:t>
            </a:r>
            <a:r>
              <a:rPr lang="en-US" sz="1800" b="1" dirty="0"/>
              <a:t>Blob Container</a:t>
            </a:r>
            <a:r>
              <a:rPr lang="en-US" sz="1800" dirty="0"/>
              <a:t> named </a:t>
            </a:r>
            <a:r>
              <a:rPr lang="en-US" sz="1800" b="1" dirty="0"/>
              <a:t>‘input-data</a:t>
            </a:r>
            <a:r>
              <a:rPr lang="en-US" sz="1800" dirty="0"/>
              <a:t>’ inside the storage account.</a:t>
            </a:r>
          </a:p>
          <a:p>
            <a:pPr lvl="1"/>
            <a:r>
              <a:rPr lang="en-US" sz="1800" dirty="0"/>
              <a:t>Uploaded the raw </a:t>
            </a:r>
            <a:r>
              <a:rPr lang="en-US" sz="1800" b="1" dirty="0"/>
              <a:t>CSV file</a:t>
            </a:r>
            <a:r>
              <a:rPr lang="en-US" sz="1800" dirty="0"/>
              <a:t> (news dataset) into the Blob container.</a:t>
            </a:r>
          </a:p>
          <a:p>
            <a:r>
              <a:rPr lang="en-US" sz="1800" b="1" dirty="0"/>
              <a:t>Why:</a:t>
            </a:r>
            <a:br>
              <a:rPr lang="en-US" sz="1800" dirty="0"/>
            </a:br>
            <a:r>
              <a:rPr lang="en-US" sz="1800" dirty="0"/>
              <a:t>Azure Blob acts as a scalable and secure data lake for unstructured data.</a:t>
            </a:r>
          </a:p>
          <a:p>
            <a:endParaRPr lang="en-US" sz="1800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AE5B3F7-DEE6-19D2-FF62-FC75336E9F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15" r="2673"/>
          <a:stretch>
            <a:fillRect/>
          </a:stretch>
        </p:blipFill>
        <p:spPr>
          <a:xfrm>
            <a:off x="5987738" y="1316801"/>
            <a:ext cx="5628018" cy="399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207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2237E-4712-D218-9106-EE61F55B7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anchor="ctr">
            <a:normAutofit/>
          </a:bodyPr>
          <a:lstStyle/>
          <a:p>
            <a:r>
              <a:rPr lang="en-US" sz="5400" dirty="0"/>
              <a:t>Step 2: Transferring Data from Azure Blob to Azure SQL Database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F634D7-EBC2-145A-6D47-AEF6849DF4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54296" y="4798577"/>
            <a:ext cx="6894576" cy="14284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Process: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Created an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Azure SQL Database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and set up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SQL Server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Azure.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Azure Data Factory (ADF)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pipeline to move data: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Source: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Azure Blob Storage (CSV file).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Sink: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Azure SQL Database (table).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Defined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Mapping Data Flow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in ADF for schema mapping.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D16E9F-3E0E-DFE7-2D1C-1E920BE9D1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648653"/>
            <a:ext cx="6894576" cy="3878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146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A0C81-6130-1C52-7A86-4F346A53E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 fontScale="90000"/>
          </a:bodyPr>
          <a:lstStyle/>
          <a:p>
            <a:r>
              <a:rPr lang="en-US" sz="3100" dirty="0"/>
              <a:t>Step 3- Ingesting Data in Azure Machine Learning Studio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339BC4-4404-560E-1E32-892ED47CDDB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Process Explanation: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Python SDK in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Azure ML Notebook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directly fetch the CSV from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Azure Blob Storage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Steps: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Imported Azure SDK: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from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azure.storage.blob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import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BlobServiceClient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Configured Blob Details: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Provided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account_url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container_name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blob_name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SAS token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for secure access.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Created Blob Service Client: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blob_service_client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BlobServiceClient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account_url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, credential=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sas_token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Downloaded Blob Content: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blob_client.download_blob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 to fetch the file as a stream.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Loaded Data into Pandas:</a:t>
            </a:r>
            <a:b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Converted blob content into a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pandas DataFrame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using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pd.read_csv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()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48FAC75-C67C-8217-63FD-0530FB0623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7738" y="525983"/>
            <a:ext cx="6030986" cy="538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54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66CBD-2B73-BE4F-079B-9C42EDB82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68891"/>
            <a:ext cx="4259731" cy="1303517"/>
          </a:xfrm>
        </p:spPr>
        <p:txBody>
          <a:bodyPr anchor="b">
            <a:normAutofit fontScale="90000"/>
          </a:bodyPr>
          <a:lstStyle/>
          <a:p>
            <a:pPr algn="ctr"/>
            <a:r>
              <a:rPr lang="en-US" dirty="0"/>
              <a:t>Step 4-Sentiment Analysis Using </a:t>
            </a:r>
            <a:r>
              <a:rPr lang="en-US" dirty="0" err="1"/>
              <a:t>TextBlob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22F08D-06F3-8AC3-AE8C-FE14DBC3C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6415" y="723153"/>
            <a:ext cx="4555782" cy="53924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Goal: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Calculate sentiment polarity for each news article and classify 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Positive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Negative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Neutral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Code Steps: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Function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get_sentiment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(text)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calculate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polarity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</a:rPr>
              <a:t> (range: -1 to 1).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Classification Logic: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Polarity &gt; 0.1 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Positive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Polarity &lt; -0.1 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Negative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914400" marR="0" lvl="2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Otherwise 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Neutral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Applied Function: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['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calculated_sentiment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'] =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['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combined_text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'].apply(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get_sentiment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)</a:t>
            </a:r>
          </a:p>
          <a:p>
            <a:pPr marL="0" indent="0">
              <a:buNone/>
            </a:pPr>
            <a:r>
              <a:rPr lang="en-US" sz="1600" b="1" dirty="0"/>
              <a:t>Insights:</a:t>
            </a:r>
            <a:endParaRPr lang="en-US" sz="1600" dirty="0"/>
          </a:p>
          <a:p>
            <a:r>
              <a:rPr lang="en-US" sz="1600" dirty="0"/>
              <a:t>Majority of positive labels matched (1447).</a:t>
            </a:r>
          </a:p>
          <a:p>
            <a:r>
              <a:rPr lang="en-US" sz="1600" dirty="0"/>
              <a:t>Some </a:t>
            </a:r>
            <a:r>
              <a:rPr lang="en-US" sz="1600" b="1" dirty="0"/>
              <a:t>misclassifications</a:t>
            </a:r>
            <a:r>
              <a:rPr lang="en-US" sz="1600" dirty="0"/>
              <a:t> due to polarity threshold sensitivity.</a:t>
            </a:r>
          </a:p>
          <a:p>
            <a:r>
              <a:rPr lang="en-US" sz="1600" dirty="0"/>
              <a:t>Neutral cases had more variance (e.g., Positive → Neutral).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221752-B32A-6CA9-07C5-CB4851E935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940" r="2" b="2"/>
          <a:stretch>
            <a:fillRect/>
          </a:stretch>
        </p:blipFill>
        <p:spPr>
          <a:xfrm>
            <a:off x="217714" y="2372408"/>
            <a:ext cx="5878285" cy="427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2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BF05-6610-6CDF-B385-A7120190D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100"/>
              <a:t>Step 5- Exporting Cleaned Dataset for PowerBI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71D86D1-47C0-5690-DEFB-563DF82BE8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93661" y="2599509"/>
            <a:ext cx="4530898" cy="36394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After preprocessing and applying sentiment analysis in Python: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Removed nulls, duplicates, and unnecessary columns.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Created a final DataFrame with </a:t>
            </a: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news text, calculated sentiment, original sentiment, category, and source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Exported to CSV: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 Unicode MS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python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  <a:latin typeface="Arial Unicode MS"/>
              </a:rPr>
              <a:t>df.to_csv('cleaned_news_sentiment.csv', index=False)</a:t>
            </a:r>
            <a:endParaRPr kumimoji="0" lang="en-US" altLang="en-US" sz="20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923E7CC-D48D-12D5-5F61-168E030630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4559" y="2291255"/>
            <a:ext cx="6583662" cy="405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378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52979-4B0C-D53D-F693-5FDFCB8F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Sentiment Analysis Dashboard – News Articles</a:t>
            </a:r>
          </a:p>
        </p:txBody>
      </p:sp>
      <p:pic>
        <p:nvPicPr>
          <p:cNvPr id="11" name="Content Placeholder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96BE03-19A2-02CA-541B-29AF1CBAAE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700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</TotalTime>
  <Words>820</Words>
  <Application>Microsoft Office PowerPoint</Application>
  <PresentationFormat>Widescreen</PresentationFormat>
  <Paragraphs>87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Arial Unicode MS</vt:lpstr>
      <vt:lpstr>Office Theme</vt:lpstr>
      <vt:lpstr>Assignment 4  News Sentiment Analysis</vt:lpstr>
      <vt:lpstr>Introduction to the topic </vt:lpstr>
      <vt:lpstr>News Sentiment Analysis – Data Flow </vt:lpstr>
      <vt:lpstr>Step 1: Uploading CSV File to Azure Blob Storage </vt:lpstr>
      <vt:lpstr>Step 2: Transferring Data from Azure Blob to Azure SQL Database</vt:lpstr>
      <vt:lpstr>Step 3- Ingesting Data in Azure Machine Learning Studio</vt:lpstr>
      <vt:lpstr>Step 4-Sentiment Analysis Using TextBlob</vt:lpstr>
      <vt:lpstr>Step 5- Exporting Cleaned Dataset for PowerBI</vt:lpstr>
      <vt:lpstr>Sentiment Analysis Dashboard – News Articles</vt:lpstr>
      <vt:lpstr>Dashboard Insights</vt:lpstr>
      <vt:lpstr>GitHub Link for the Assignment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RAJVEER SINGH</dc:creator>
  <cp:lastModifiedBy>RAJVEER SINGH</cp:lastModifiedBy>
  <cp:revision>11</cp:revision>
  <dcterms:created xsi:type="dcterms:W3CDTF">2025-07-23T17:59:10Z</dcterms:created>
  <dcterms:modified xsi:type="dcterms:W3CDTF">2025-07-23T22:27:15Z</dcterms:modified>
</cp:coreProperties>
</file>