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72" r:id="rId2"/>
    <p:sldId id="259" r:id="rId3"/>
    <p:sldId id="278" r:id="rId4"/>
    <p:sldId id="283" r:id="rId5"/>
    <p:sldId id="262" r:id="rId6"/>
    <p:sldId id="261" r:id="rId7"/>
    <p:sldId id="263" r:id="rId8"/>
    <p:sldId id="284" r:id="rId9"/>
    <p:sldId id="285" r:id="rId10"/>
    <p:sldId id="286" r:id="rId11"/>
    <p:sldId id="287" r:id="rId12"/>
    <p:sldId id="290" r:id="rId13"/>
    <p:sldId id="289" r:id="rId14"/>
    <p:sldId id="297" r:id="rId15"/>
    <p:sldId id="288" r:id="rId16"/>
    <p:sldId id="293" r:id="rId17"/>
    <p:sldId id="292" r:id="rId18"/>
    <p:sldId id="294" r:id="rId19"/>
    <p:sldId id="295" r:id="rId20"/>
    <p:sldId id="296" r:id="rId21"/>
    <p:sldId id="268" r:id="rId22"/>
    <p:sldId id="298" r:id="rId23"/>
    <p:sldId id="301" r:id="rId24"/>
    <p:sldId id="303" r:id="rId25"/>
    <p:sldId id="304" r:id="rId26"/>
    <p:sldId id="305" r:id="rId27"/>
    <p:sldId id="306" r:id="rId28"/>
    <p:sldId id="307" r:id="rId29"/>
    <p:sldId id="299" r:id="rId30"/>
    <p:sldId id="302" r:id="rId31"/>
    <p:sldId id="280" r:id="rId32"/>
    <p:sldId id="300"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4ED"/>
    <a:srgbClr val="000000"/>
    <a:srgbClr val="D1A3F3"/>
    <a:srgbClr val="D1D8B7"/>
    <a:srgbClr val="A09D79"/>
    <a:srgbClr val="AD5C4D"/>
    <a:srgbClr val="543E35"/>
    <a:srgbClr val="637700"/>
    <a:srgbClr val="5E6A76"/>
    <a:srgbClr val="F8F3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3" autoAdjust="0"/>
    <p:restoredTop sz="93874" autoAdjust="0"/>
  </p:normalViewPr>
  <p:slideViewPr>
    <p:cSldViewPr snapToGrid="0">
      <p:cViewPr varScale="1">
        <p:scale>
          <a:sx n="63" d="100"/>
          <a:sy n="63" d="100"/>
        </p:scale>
        <p:origin x="1020" y="7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5/23/2023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1333840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517215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21</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bwMode="gray">
      <p:bgPr>
        <a:solidFill>
          <a:srgbClr val="E6DBD0"/>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6F87E9-6C7C-263E-85C2-0B1CF6E81E4E}"/>
              </a:ext>
            </a:extLst>
          </p:cNvPr>
          <p:cNvSpPr txBox="1">
            <a:spLocks/>
          </p:cNvSpPr>
          <p:nvPr/>
        </p:nvSpPr>
        <p:spPr>
          <a:xfrm>
            <a:off x="1784250" y="2571113"/>
            <a:ext cx="8961120" cy="25414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1200"/>
              </a:spcBef>
              <a:spcAft>
                <a:spcPts val="1200"/>
              </a:spcAft>
            </a:pPr>
            <a:r>
              <a:rPr lang="en-US" sz="3600" b="1" dirty="0"/>
              <a:t>Health Insurance Cost Prediction Using Regression Models</a:t>
            </a:r>
            <a:br>
              <a:rPr lang="en-US" sz="2800" b="1" dirty="0"/>
            </a:br>
            <a:r>
              <a:rPr lang="en-US" sz="2400" dirty="0"/>
              <a:t>Master of Science(statistics)</a:t>
            </a:r>
            <a:br>
              <a:rPr lang="en-US" sz="2400" dirty="0"/>
            </a:br>
            <a:br>
              <a:rPr lang="en-US" sz="2400" dirty="0"/>
            </a:br>
            <a:r>
              <a:rPr lang="en-US" sz="2400" dirty="0"/>
              <a:t>SCHOOL OF STATISTICS</a:t>
            </a:r>
            <a:br>
              <a:rPr lang="en-US" sz="2400" dirty="0"/>
            </a:br>
            <a:r>
              <a:rPr lang="en-US" sz="2400" dirty="0"/>
              <a:t>DEVI AHILYA VISHVAVIDYALAYA, INDORE</a:t>
            </a:r>
            <a:endParaRPr lang="en-US" sz="2800" dirty="0"/>
          </a:p>
        </p:txBody>
      </p:sp>
      <p:pic>
        <p:nvPicPr>
          <p:cNvPr id="7" name="Picture 2">
            <a:extLst>
              <a:ext uri="{FF2B5EF4-FFF2-40B4-BE49-F238E27FC236}">
                <a16:creationId xmlns:a16="http://schemas.microsoft.com/office/drawing/2014/main" id="{66C8524C-8268-6765-9AEB-467450741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664" y="149651"/>
            <a:ext cx="2558672" cy="25586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0AEB579-E4B4-34EF-5DAB-A40E361E801A}"/>
              </a:ext>
            </a:extLst>
          </p:cNvPr>
          <p:cNvSpPr txBox="1"/>
          <p:nvPr/>
        </p:nvSpPr>
        <p:spPr>
          <a:xfrm>
            <a:off x="289560" y="5410200"/>
            <a:ext cx="6098344" cy="369332"/>
          </a:xfrm>
          <a:prstGeom prst="rect">
            <a:avLst/>
          </a:prstGeom>
          <a:noFill/>
        </p:spPr>
        <p:txBody>
          <a:bodyPr wrap="square">
            <a:spAutoFit/>
          </a:bodyPr>
          <a:lstStyle/>
          <a:p>
            <a:r>
              <a:rPr lang="en-US" sz="1800" b="1" i="0" u="none" strike="noStrike" dirty="0">
                <a:effectLst/>
              </a:rPr>
              <a:t>Under the supervision of </a:t>
            </a:r>
            <a:endParaRPr lang="en-US" dirty="0"/>
          </a:p>
        </p:txBody>
      </p:sp>
      <p:sp>
        <p:nvSpPr>
          <p:cNvPr id="13" name="TextBox 12">
            <a:extLst>
              <a:ext uri="{FF2B5EF4-FFF2-40B4-BE49-F238E27FC236}">
                <a16:creationId xmlns:a16="http://schemas.microsoft.com/office/drawing/2014/main" id="{02E846EF-9FC4-4F5A-709C-7EF32298A8EC}"/>
              </a:ext>
            </a:extLst>
          </p:cNvPr>
          <p:cNvSpPr txBox="1"/>
          <p:nvPr/>
        </p:nvSpPr>
        <p:spPr>
          <a:xfrm>
            <a:off x="289560" y="5779532"/>
            <a:ext cx="6126480" cy="369332"/>
          </a:xfrm>
          <a:prstGeom prst="rect">
            <a:avLst/>
          </a:prstGeom>
          <a:noFill/>
        </p:spPr>
        <p:txBody>
          <a:bodyPr wrap="square">
            <a:spAutoFit/>
          </a:bodyPr>
          <a:lstStyle/>
          <a:p>
            <a:r>
              <a:rPr lang="en-US" sz="1800" b="1" i="0" u="none" strike="noStrike" dirty="0">
                <a:effectLst/>
              </a:rPr>
              <a:t>Dr. SNIGDHA BANERJEE</a:t>
            </a:r>
            <a:endParaRPr lang="en-US" dirty="0"/>
          </a:p>
        </p:txBody>
      </p:sp>
      <p:sp>
        <p:nvSpPr>
          <p:cNvPr id="15" name="TextBox 14">
            <a:extLst>
              <a:ext uri="{FF2B5EF4-FFF2-40B4-BE49-F238E27FC236}">
                <a16:creationId xmlns:a16="http://schemas.microsoft.com/office/drawing/2014/main" id="{9E7840C6-2B3D-31E9-D8B5-44014F65EDC9}"/>
              </a:ext>
            </a:extLst>
          </p:cNvPr>
          <p:cNvSpPr txBox="1"/>
          <p:nvPr/>
        </p:nvSpPr>
        <p:spPr>
          <a:xfrm>
            <a:off x="260838" y="6130052"/>
            <a:ext cx="6126480" cy="369332"/>
          </a:xfrm>
          <a:prstGeom prst="rect">
            <a:avLst/>
          </a:prstGeom>
          <a:noFill/>
        </p:spPr>
        <p:txBody>
          <a:bodyPr wrap="square">
            <a:spAutoFit/>
          </a:bodyPr>
          <a:lstStyle/>
          <a:p>
            <a:r>
              <a:rPr lang="en-US" sz="1800" b="1" i="0" u="none" strike="noStrike" dirty="0">
                <a:effectLst/>
              </a:rPr>
              <a:t>Head of a Department</a:t>
            </a:r>
            <a:endParaRPr lang="en-US" dirty="0"/>
          </a:p>
        </p:txBody>
      </p:sp>
      <p:sp>
        <p:nvSpPr>
          <p:cNvPr id="17" name="TextBox 16">
            <a:extLst>
              <a:ext uri="{FF2B5EF4-FFF2-40B4-BE49-F238E27FC236}">
                <a16:creationId xmlns:a16="http://schemas.microsoft.com/office/drawing/2014/main" id="{B1264016-10A5-DF22-DD0F-C4085B09615C}"/>
              </a:ext>
            </a:extLst>
          </p:cNvPr>
          <p:cNvSpPr txBox="1"/>
          <p:nvPr/>
        </p:nvSpPr>
        <p:spPr>
          <a:xfrm>
            <a:off x="9744805" y="5429012"/>
            <a:ext cx="2001130" cy="369332"/>
          </a:xfrm>
          <a:prstGeom prst="rect">
            <a:avLst/>
          </a:prstGeom>
          <a:noFill/>
        </p:spPr>
        <p:txBody>
          <a:bodyPr wrap="square">
            <a:spAutoFit/>
          </a:bodyPr>
          <a:lstStyle/>
          <a:p>
            <a:r>
              <a:rPr lang="en-US" sz="1800" b="1" i="0" u="none" strike="noStrike" dirty="0">
                <a:effectLst/>
              </a:rPr>
              <a:t>Submitted by:  </a:t>
            </a:r>
            <a:endParaRPr lang="en-US" dirty="0"/>
          </a:p>
        </p:txBody>
      </p:sp>
      <p:sp>
        <p:nvSpPr>
          <p:cNvPr id="19" name="TextBox 18">
            <a:extLst>
              <a:ext uri="{FF2B5EF4-FFF2-40B4-BE49-F238E27FC236}">
                <a16:creationId xmlns:a16="http://schemas.microsoft.com/office/drawing/2014/main" id="{0BCA3F24-DC47-9938-2BAF-63E7A7F5F337}"/>
              </a:ext>
            </a:extLst>
          </p:cNvPr>
          <p:cNvSpPr txBox="1"/>
          <p:nvPr/>
        </p:nvSpPr>
        <p:spPr>
          <a:xfrm>
            <a:off x="9365565" y="5779532"/>
            <a:ext cx="2407920" cy="369332"/>
          </a:xfrm>
          <a:prstGeom prst="rect">
            <a:avLst/>
          </a:prstGeom>
          <a:noFill/>
        </p:spPr>
        <p:txBody>
          <a:bodyPr wrap="square">
            <a:spAutoFit/>
          </a:bodyPr>
          <a:lstStyle/>
          <a:p>
            <a:r>
              <a:rPr lang="en-US" sz="1800" b="1" i="0" u="none" strike="noStrike" dirty="0">
                <a:effectLst/>
              </a:rPr>
              <a:t> MUSKAN THAKUR</a:t>
            </a:r>
            <a:endParaRPr lang="en-US" dirty="0"/>
          </a:p>
        </p:txBody>
      </p:sp>
      <p:sp>
        <p:nvSpPr>
          <p:cNvPr id="21" name="TextBox 20">
            <a:extLst>
              <a:ext uri="{FF2B5EF4-FFF2-40B4-BE49-F238E27FC236}">
                <a16:creationId xmlns:a16="http://schemas.microsoft.com/office/drawing/2014/main" id="{AC68E46B-9A8E-DF41-4409-53E63275C76E}"/>
              </a:ext>
            </a:extLst>
          </p:cNvPr>
          <p:cNvSpPr txBox="1"/>
          <p:nvPr/>
        </p:nvSpPr>
        <p:spPr>
          <a:xfrm>
            <a:off x="9535550" y="6130052"/>
            <a:ext cx="3246120" cy="369332"/>
          </a:xfrm>
          <a:prstGeom prst="rect">
            <a:avLst/>
          </a:prstGeom>
          <a:noFill/>
        </p:spPr>
        <p:txBody>
          <a:bodyPr wrap="square">
            <a:spAutoFit/>
          </a:bodyPr>
          <a:lstStyle/>
          <a:p>
            <a:r>
              <a:rPr lang="en-US" sz="1800" b="1" i="0" u="none" strike="noStrike" dirty="0">
                <a:effectLst/>
              </a:rPr>
              <a:t>M.Sc. 4th semester        </a:t>
            </a:r>
            <a:endParaRPr lang="en-US" dirty="0"/>
          </a:p>
        </p:txBody>
      </p:sp>
      <p:sp>
        <p:nvSpPr>
          <p:cNvPr id="23" name="TextBox 22">
            <a:extLst>
              <a:ext uri="{FF2B5EF4-FFF2-40B4-BE49-F238E27FC236}">
                <a16:creationId xmlns:a16="http://schemas.microsoft.com/office/drawing/2014/main" id="{2C82A891-EA89-3713-87D1-BE394E331E59}"/>
              </a:ext>
            </a:extLst>
          </p:cNvPr>
          <p:cNvSpPr txBox="1"/>
          <p:nvPr/>
        </p:nvSpPr>
        <p:spPr>
          <a:xfrm>
            <a:off x="9535550" y="6465332"/>
            <a:ext cx="1875692" cy="369332"/>
          </a:xfrm>
          <a:prstGeom prst="rect">
            <a:avLst/>
          </a:prstGeom>
          <a:noFill/>
        </p:spPr>
        <p:txBody>
          <a:bodyPr wrap="square">
            <a:spAutoFit/>
          </a:bodyPr>
          <a:lstStyle/>
          <a:p>
            <a:r>
              <a:rPr lang="en-US" sz="1800" b="1" i="0" u="none" strike="noStrike" dirty="0">
                <a:effectLst/>
              </a:rPr>
              <a:t>DATE: 2023/5/23</a:t>
            </a:r>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7523-5E24-DB42-353C-850578523C01}"/>
              </a:ext>
            </a:extLst>
          </p:cNvPr>
          <p:cNvSpPr>
            <a:spLocks noGrp="1"/>
          </p:cNvSpPr>
          <p:nvPr>
            <p:ph type="title"/>
          </p:nvPr>
        </p:nvSpPr>
        <p:spPr>
          <a:xfrm>
            <a:off x="512064" y="195072"/>
            <a:ext cx="10515600" cy="676656"/>
          </a:xfrm>
        </p:spPr>
        <p:txBody>
          <a:bodyPr/>
          <a:lstStyle/>
          <a:p>
            <a:r>
              <a:rPr lang="en-US" sz="3600" b="1" i="0" u="none" strike="noStrike" dirty="0">
                <a:solidFill>
                  <a:schemeClr val="tx1">
                    <a:lumMod val="75000"/>
                  </a:schemeClr>
                </a:solidFill>
                <a:effectLst/>
                <a:latin typeface="Times New Roman" panose="02020603050405020304" pitchFamily="18" charset="0"/>
              </a:rPr>
              <a:t>Age vs. Charges</a:t>
            </a:r>
            <a:endParaRPr lang="en-US" sz="8000" dirty="0">
              <a:solidFill>
                <a:schemeClr val="tx1">
                  <a:lumMod val="75000"/>
                </a:schemeClr>
              </a:solidFill>
            </a:endParaRPr>
          </a:p>
        </p:txBody>
      </p:sp>
      <p:pic>
        <p:nvPicPr>
          <p:cNvPr id="8" name="Content Placeholder 7">
            <a:extLst>
              <a:ext uri="{FF2B5EF4-FFF2-40B4-BE49-F238E27FC236}">
                <a16:creationId xmlns:a16="http://schemas.microsoft.com/office/drawing/2014/main" id="{047081D9-2B2A-826D-2B1B-E9374475EB46}"/>
              </a:ext>
            </a:extLst>
          </p:cNvPr>
          <p:cNvPicPr>
            <a:picLocks noGrp="1" noChangeAspect="1"/>
          </p:cNvPicPr>
          <p:nvPr>
            <p:ph idx="1"/>
          </p:nvPr>
        </p:nvPicPr>
        <p:blipFill>
          <a:blip r:embed="rId2"/>
          <a:stretch>
            <a:fillRect/>
          </a:stretch>
        </p:blipFill>
        <p:spPr>
          <a:xfrm>
            <a:off x="512064" y="1111250"/>
            <a:ext cx="7991856" cy="5198110"/>
          </a:xfrm>
        </p:spPr>
      </p:pic>
      <p:sp>
        <p:nvSpPr>
          <p:cNvPr id="6" name="Slide Number Placeholder 5">
            <a:extLst>
              <a:ext uri="{FF2B5EF4-FFF2-40B4-BE49-F238E27FC236}">
                <a16:creationId xmlns:a16="http://schemas.microsoft.com/office/drawing/2014/main" id="{7595D463-046B-AC43-BCE3-67E3575E1F90}"/>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10" name="TextBox 9">
            <a:extLst>
              <a:ext uri="{FF2B5EF4-FFF2-40B4-BE49-F238E27FC236}">
                <a16:creationId xmlns:a16="http://schemas.microsoft.com/office/drawing/2014/main" id="{A27F3371-6DEB-97CA-FFE0-90DF0B968585}"/>
              </a:ext>
            </a:extLst>
          </p:cNvPr>
          <p:cNvSpPr txBox="1"/>
          <p:nvPr/>
        </p:nvSpPr>
        <p:spPr>
          <a:xfrm>
            <a:off x="8686800" y="2690336"/>
            <a:ext cx="3505200" cy="1200329"/>
          </a:xfrm>
          <a:prstGeom prst="rect">
            <a:avLst/>
          </a:prstGeom>
          <a:noFill/>
        </p:spPr>
        <p:txBody>
          <a:bodyPr wrap="square">
            <a:spAutoFit/>
          </a:bodyPr>
          <a:lstStyle/>
          <a:p>
            <a:r>
              <a:rPr lang="en-US" dirty="0">
                <a:solidFill>
                  <a:srgbClr val="000000"/>
                </a:solidFill>
                <a:latin typeface="Times New Roman" panose="02020603050405020304" pitchFamily="18" charset="0"/>
              </a:rPr>
              <a:t>T</a:t>
            </a:r>
            <a:r>
              <a:rPr lang="en-US" sz="1800" b="0" i="0" u="none" strike="noStrike" dirty="0">
                <a:solidFill>
                  <a:srgbClr val="000000"/>
                </a:solidFill>
                <a:effectLst/>
                <a:latin typeface="Times New Roman" panose="02020603050405020304" pitchFamily="18" charset="0"/>
              </a:rPr>
              <a:t>he insurance charges are going to be increased. For example, when the age touches 64, the insurance charge is 23000</a:t>
            </a:r>
            <a:endParaRPr lang="en-US" dirty="0"/>
          </a:p>
        </p:txBody>
      </p:sp>
    </p:spTree>
    <p:extLst>
      <p:ext uri="{BB962C8B-B14F-4D97-AF65-F5344CB8AC3E}">
        <p14:creationId xmlns:p14="http://schemas.microsoft.com/office/powerpoint/2010/main" val="161413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7523-5E24-DB42-353C-850578523C01}"/>
              </a:ext>
            </a:extLst>
          </p:cNvPr>
          <p:cNvSpPr>
            <a:spLocks noGrp="1"/>
          </p:cNvSpPr>
          <p:nvPr>
            <p:ph type="title"/>
          </p:nvPr>
        </p:nvSpPr>
        <p:spPr>
          <a:xfrm>
            <a:off x="512065" y="195072"/>
            <a:ext cx="10515599" cy="676656"/>
          </a:xfrm>
        </p:spPr>
        <p:txBody>
          <a:bodyPr/>
          <a:lstStyle/>
          <a:p>
            <a:pPr algn="just" rtl="0">
              <a:spcBef>
                <a:spcPts val="1700"/>
              </a:spcBef>
              <a:spcAft>
                <a:spcPts val="1700"/>
              </a:spcAft>
            </a:pPr>
            <a:r>
              <a:rPr lang="en-US" sz="3600" b="1" i="0" u="none" strike="noStrike" dirty="0">
                <a:solidFill>
                  <a:schemeClr val="tx1">
                    <a:lumMod val="75000"/>
                  </a:schemeClr>
                </a:solidFill>
                <a:effectLst/>
                <a:latin typeface="Times New Roman" panose="02020603050405020304" pitchFamily="18" charset="0"/>
              </a:rPr>
              <a:t>Region vs. Charges</a:t>
            </a:r>
            <a:endParaRPr lang="en-US" sz="3600" b="1" dirty="0">
              <a:solidFill>
                <a:schemeClr val="tx1">
                  <a:lumMod val="75000"/>
                </a:schemeClr>
              </a:solidFill>
              <a:effectLst/>
            </a:endParaRPr>
          </a:p>
        </p:txBody>
      </p:sp>
      <p:sp>
        <p:nvSpPr>
          <p:cNvPr id="6" name="Slide Number Placeholder 5">
            <a:extLst>
              <a:ext uri="{FF2B5EF4-FFF2-40B4-BE49-F238E27FC236}">
                <a16:creationId xmlns:a16="http://schemas.microsoft.com/office/drawing/2014/main" id="{7595D463-046B-AC43-BCE3-67E3575E1F90}"/>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10" name="TextBox 9">
            <a:extLst>
              <a:ext uri="{FF2B5EF4-FFF2-40B4-BE49-F238E27FC236}">
                <a16:creationId xmlns:a16="http://schemas.microsoft.com/office/drawing/2014/main" id="{A27F3371-6DEB-97CA-FFE0-90DF0B968585}"/>
              </a:ext>
            </a:extLst>
          </p:cNvPr>
          <p:cNvSpPr txBox="1"/>
          <p:nvPr/>
        </p:nvSpPr>
        <p:spPr>
          <a:xfrm>
            <a:off x="8686800" y="2690336"/>
            <a:ext cx="3505200" cy="923330"/>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The health insurance charges in the southeast are greater than in other regions.</a:t>
            </a:r>
            <a:endParaRPr lang="en-US" dirty="0"/>
          </a:p>
        </p:txBody>
      </p:sp>
      <p:pic>
        <p:nvPicPr>
          <p:cNvPr id="7" name="Content Placeholder 6">
            <a:extLst>
              <a:ext uri="{FF2B5EF4-FFF2-40B4-BE49-F238E27FC236}">
                <a16:creationId xmlns:a16="http://schemas.microsoft.com/office/drawing/2014/main" id="{342E37A4-A68E-EAA8-6394-AF7C4BED7A58}"/>
              </a:ext>
            </a:extLst>
          </p:cNvPr>
          <p:cNvPicPr>
            <a:picLocks noGrp="1" noChangeAspect="1"/>
          </p:cNvPicPr>
          <p:nvPr>
            <p:ph idx="1"/>
          </p:nvPr>
        </p:nvPicPr>
        <p:blipFill>
          <a:blip r:embed="rId2"/>
          <a:stretch>
            <a:fillRect/>
          </a:stretch>
        </p:blipFill>
        <p:spPr>
          <a:xfrm>
            <a:off x="512065" y="1143000"/>
            <a:ext cx="8037576" cy="5151120"/>
          </a:xfrm>
        </p:spPr>
      </p:pic>
    </p:spTree>
    <p:extLst>
      <p:ext uri="{BB962C8B-B14F-4D97-AF65-F5344CB8AC3E}">
        <p14:creationId xmlns:p14="http://schemas.microsoft.com/office/powerpoint/2010/main" val="1590313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7523-5E24-DB42-353C-850578523C01}"/>
              </a:ext>
            </a:extLst>
          </p:cNvPr>
          <p:cNvSpPr>
            <a:spLocks noGrp="1"/>
          </p:cNvSpPr>
          <p:nvPr>
            <p:ph type="title"/>
          </p:nvPr>
        </p:nvSpPr>
        <p:spPr>
          <a:xfrm>
            <a:off x="512064" y="195072"/>
            <a:ext cx="10515600" cy="676656"/>
          </a:xfrm>
        </p:spPr>
        <p:txBody>
          <a:bodyPr/>
          <a:lstStyle/>
          <a:p>
            <a:pPr algn="just" rtl="0">
              <a:spcBef>
                <a:spcPts val="1700"/>
              </a:spcBef>
              <a:spcAft>
                <a:spcPts val="1700"/>
              </a:spcAft>
            </a:pPr>
            <a:r>
              <a:rPr lang="en-US" sz="3600" b="1" i="0" u="none" strike="noStrike" dirty="0">
                <a:solidFill>
                  <a:srgbClr val="000000"/>
                </a:solidFill>
                <a:effectLst/>
                <a:latin typeface="Times New Roman" panose="02020603050405020304" pitchFamily="18" charset="0"/>
              </a:rPr>
              <a:t> </a:t>
            </a:r>
            <a:r>
              <a:rPr lang="en-US" sz="3600" b="1" i="0" u="none" strike="noStrike" dirty="0">
                <a:solidFill>
                  <a:schemeClr val="tx1">
                    <a:lumMod val="75000"/>
                  </a:schemeClr>
                </a:solidFill>
                <a:effectLst/>
                <a:latin typeface="Times New Roman" panose="02020603050405020304" pitchFamily="18" charset="0"/>
              </a:rPr>
              <a:t>Smoker vs. Charges</a:t>
            </a:r>
            <a:endParaRPr lang="en-US" sz="3600" b="1" dirty="0">
              <a:solidFill>
                <a:schemeClr val="tx1">
                  <a:lumMod val="75000"/>
                </a:schemeClr>
              </a:solidFill>
              <a:effectLst/>
            </a:endParaRPr>
          </a:p>
        </p:txBody>
      </p:sp>
      <p:sp>
        <p:nvSpPr>
          <p:cNvPr id="6" name="Slide Number Placeholder 5">
            <a:extLst>
              <a:ext uri="{FF2B5EF4-FFF2-40B4-BE49-F238E27FC236}">
                <a16:creationId xmlns:a16="http://schemas.microsoft.com/office/drawing/2014/main" id="{7595D463-046B-AC43-BCE3-67E3575E1F90}"/>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10" name="TextBox 9">
            <a:extLst>
              <a:ext uri="{FF2B5EF4-FFF2-40B4-BE49-F238E27FC236}">
                <a16:creationId xmlns:a16="http://schemas.microsoft.com/office/drawing/2014/main" id="{A27F3371-6DEB-97CA-FFE0-90DF0B968585}"/>
              </a:ext>
            </a:extLst>
          </p:cNvPr>
          <p:cNvSpPr txBox="1"/>
          <p:nvPr/>
        </p:nvSpPr>
        <p:spPr>
          <a:xfrm>
            <a:off x="8397240" y="1997839"/>
            <a:ext cx="3505200" cy="2862322"/>
          </a:xfrm>
          <a:prstGeom prst="rect">
            <a:avLst/>
          </a:prstGeom>
          <a:noFill/>
        </p:spPr>
        <p:txBody>
          <a:bodyPr wrap="square">
            <a:spAutoFit/>
          </a:bodyPr>
          <a:lstStyle/>
          <a:p>
            <a:pPr algn="just" rtl="0">
              <a:spcBef>
                <a:spcPts val="1700"/>
              </a:spcBef>
              <a:spcAft>
                <a:spcPts val="1700"/>
              </a:spcAft>
            </a:pPr>
            <a:r>
              <a:rPr lang="en-US" dirty="0">
                <a:solidFill>
                  <a:srgbClr val="000000"/>
                </a:solidFill>
                <a:latin typeface="Times New Roman" panose="02020603050405020304" pitchFamily="18" charset="0"/>
              </a:rPr>
              <a:t>T</a:t>
            </a:r>
            <a:r>
              <a:rPr lang="en-US" sz="1800" b="0" i="0" u="none" strike="noStrike" dirty="0">
                <a:solidFill>
                  <a:srgbClr val="000000"/>
                </a:solidFill>
                <a:effectLst/>
                <a:latin typeface="Times New Roman" panose="02020603050405020304" pitchFamily="18" charset="0"/>
              </a:rPr>
              <a:t>he zero value is used to represent the females and one value is used for the males. The BMI values of sex or gender types (male and female) are given in the </a:t>
            </a:r>
            <a:r>
              <a:rPr lang="en-US" sz="1800" b="0" i="1" u="none" strike="noStrike" dirty="0">
                <a:solidFill>
                  <a:srgbClr val="000000"/>
                </a:solidFill>
                <a:effectLst/>
                <a:latin typeface="Times New Roman" panose="02020603050405020304" pitchFamily="18" charset="0"/>
              </a:rPr>
              <a:t>x-axis</a:t>
            </a:r>
            <a:r>
              <a:rPr lang="en-US" sz="1800" b="0" i="0" u="none" strike="noStrike" dirty="0">
                <a:solidFill>
                  <a:srgbClr val="000000"/>
                </a:solidFill>
                <a:effectLst/>
                <a:latin typeface="Times New Roman" panose="02020603050405020304" pitchFamily="18" charset="0"/>
              </a:rPr>
              <a:t>, and the charges are presented in the </a:t>
            </a:r>
            <a:r>
              <a:rPr lang="en-US" sz="1800" b="0" i="1" u="none" strike="noStrike" dirty="0">
                <a:solidFill>
                  <a:srgbClr val="000000"/>
                </a:solidFill>
                <a:effectLst/>
                <a:latin typeface="Times New Roman" panose="02020603050405020304" pitchFamily="18" charset="0"/>
              </a:rPr>
              <a:t>y-axis</a:t>
            </a:r>
            <a:r>
              <a:rPr lang="en-US" sz="1800" b="0" i="0" u="none" strike="noStrike" dirty="0">
                <a:solidFill>
                  <a:srgbClr val="000000"/>
                </a:solidFill>
                <a:effectLst/>
                <a:latin typeface="Times New Roman" panose="02020603050405020304" pitchFamily="18" charset="0"/>
              </a:rPr>
              <a:t>. It can be clearly seen that when the values of BMI are varied, the insurance charges will vary accordingly as shown in Figure .</a:t>
            </a:r>
            <a:endParaRPr lang="en-US" b="1" dirty="0">
              <a:effectLst/>
            </a:endParaRPr>
          </a:p>
        </p:txBody>
      </p:sp>
      <p:pic>
        <p:nvPicPr>
          <p:cNvPr id="13" name="Content Placeholder 12">
            <a:extLst>
              <a:ext uri="{FF2B5EF4-FFF2-40B4-BE49-F238E27FC236}">
                <a16:creationId xmlns:a16="http://schemas.microsoft.com/office/drawing/2014/main" id="{D8B5D3E3-C9D8-916C-517B-AC1187630D26}"/>
              </a:ext>
            </a:extLst>
          </p:cNvPr>
          <p:cNvPicPr>
            <a:picLocks noGrp="1" noChangeAspect="1"/>
          </p:cNvPicPr>
          <p:nvPr>
            <p:ph idx="1"/>
          </p:nvPr>
        </p:nvPicPr>
        <p:blipFill>
          <a:blip r:embed="rId2"/>
          <a:stretch>
            <a:fillRect/>
          </a:stretch>
        </p:blipFill>
        <p:spPr>
          <a:xfrm>
            <a:off x="512064" y="1036321"/>
            <a:ext cx="7534656" cy="5199380"/>
          </a:xfrm>
        </p:spPr>
      </p:pic>
    </p:spTree>
    <p:extLst>
      <p:ext uri="{BB962C8B-B14F-4D97-AF65-F5344CB8AC3E}">
        <p14:creationId xmlns:p14="http://schemas.microsoft.com/office/powerpoint/2010/main" val="179474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7523-5E24-DB42-353C-850578523C01}"/>
              </a:ext>
            </a:extLst>
          </p:cNvPr>
          <p:cNvSpPr>
            <a:spLocks noGrp="1"/>
          </p:cNvSpPr>
          <p:nvPr>
            <p:ph type="title"/>
          </p:nvPr>
        </p:nvSpPr>
        <p:spPr>
          <a:xfrm>
            <a:off x="512064" y="195072"/>
            <a:ext cx="10515600" cy="676656"/>
          </a:xfrm>
        </p:spPr>
        <p:txBody>
          <a:bodyPr/>
          <a:lstStyle/>
          <a:p>
            <a:pPr algn="just" rtl="0">
              <a:spcBef>
                <a:spcPts val="1700"/>
              </a:spcBef>
              <a:spcAft>
                <a:spcPts val="1700"/>
              </a:spcAft>
            </a:pPr>
            <a:r>
              <a:rPr lang="en-US" sz="3600" b="1" i="0" u="none" strike="noStrike" dirty="0">
                <a:solidFill>
                  <a:schemeClr val="tx1">
                    <a:lumMod val="75000"/>
                  </a:schemeClr>
                </a:solidFill>
                <a:effectLst/>
                <a:latin typeface="Times New Roman" panose="02020603050405020304" pitchFamily="18" charset="0"/>
              </a:rPr>
              <a:t>Sex vs. Charges</a:t>
            </a:r>
            <a:endParaRPr lang="en-US" sz="3600" b="1" dirty="0">
              <a:solidFill>
                <a:schemeClr val="tx1">
                  <a:lumMod val="75000"/>
                </a:schemeClr>
              </a:solidFill>
              <a:effectLst/>
            </a:endParaRPr>
          </a:p>
        </p:txBody>
      </p:sp>
      <p:sp>
        <p:nvSpPr>
          <p:cNvPr id="6" name="Slide Number Placeholder 5">
            <a:extLst>
              <a:ext uri="{FF2B5EF4-FFF2-40B4-BE49-F238E27FC236}">
                <a16:creationId xmlns:a16="http://schemas.microsoft.com/office/drawing/2014/main" id="{7595D463-046B-AC43-BCE3-67E3575E1F90}"/>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10" name="TextBox 9">
            <a:extLst>
              <a:ext uri="{FF2B5EF4-FFF2-40B4-BE49-F238E27FC236}">
                <a16:creationId xmlns:a16="http://schemas.microsoft.com/office/drawing/2014/main" id="{A27F3371-6DEB-97CA-FFE0-90DF0B968585}"/>
              </a:ext>
            </a:extLst>
          </p:cNvPr>
          <p:cNvSpPr txBox="1"/>
          <p:nvPr/>
        </p:nvSpPr>
        <p:spPr>
          <a:xfrm>
            <a:off x="8503920" y="1859339"/>
            <a:ext cx="3505200" cy="3139321"/>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The medical insurance charges for the female gender are always greater than for the male as shown in Figure . It gives the sex types on the </a:t>
            </a:r>
            <a:r>
              <a:rPr lang="en-US" sz="1800" b="0" i="1" u="none" strike="noStrike" dirty="0">
                <a:solidFill>
                  <a:srgbClr val="000000"/>
                </a:solidFill>
                <a:effectLst/>
                <a:latin typeface="Times New Roman" panose="02020603050405020304" pitchFamily="18" charset="0"/>
              </a:rPr>
              <a:t>x-axis</a:t>
            </a:r>
            <a:r>
              <a:rPr lang="en-US" sz="1800" b="0" i="0" u="none" strike="noStrike" dirty="0">
                <a:solidFill>
                  <a:srgbClr val="000000"/>
                </a:solidFill>
                <a:effectLst/>
                <a:latin typeface="Times New Roman" panose="02020603050405020304" pitchFamily="18" charset="0"/>
              </a:rPr>
              <a:t> and the charges on the </a:t>
            </a:r>
            <a:r>
              <a:rPr lang="en-US" sz="1800" b="0" i="1" u="none" strike="noStrike" dirty="0">
                <a:solidFill>
                  <a:srgbClr val="000000"/>
                </a:solidFill>
                <a:effectLst/>
                <a:latin typeface="Times New Roman" panose="02020603050405020304" pitchFamily="18" charset="0"/>
              </a:rPr>
              <a:t>y-axis.</a:t>
            </a:r>
            <a:r>
              <a:rPr lang="en-US" sz="1800" b="0" i="0" u="none" strike="noStrike" dirty="0">
                <a:solidFill>
                  <a:srgbClr val="000000"/>
                </a:solidFill>
                <a:effectLst/>
                <a:latin typeface="Times New Roman" panose="02020603050405020304" pitchFamily="18" charset="0"/>
              </a:rPr>
              <a:t> The figure illustrates that the insurance charges for the female are 14000, and for the male, the charges are around 13000.</a:t>
            </a:r>
            <a:endParaRPr lang="en-US" b="0" dirty="0">
              <a:effectLst/>
            </a:endParaRPr>
          </a:p>
          <a:p>
            <a:br>
              <a:rPr lang="en-US" dirty="0"/>
            </a:br>
            <a:endParaRPr lang="en-US" dirty="0"/>
          </a:p>
        </p:txBody>
      </p:sp>
      <p:pic>
        <p:nvPicPr>
          <p:cNvPr id="8" name="Content Placeholder 7">
            <a:extLst>
              <a:ext uri="{FF2B5EF4-FFF2-40B4-BE49-F238E27FC236}">
                <a16:creationId xmlns:a16="http://schemas.microsoft.com/office/drawing/2014/main" id="{09C0731C-274E-DAB9-00F9-339A85605C55}"/>
              </a:ext>
            </a:extLst>
          </p:cNvPr>
          <p:cNvPicPr>
            <a:picLocks noGrp="1" noChangeAspect="1"/>
          </p:cNvPicPr>
          <p:nvPr>
            <p:ph idx="1"/>
          </p:nvPr>
        </p:nvPicPr>
        <p:blipFill>
          <a:blip r:embed="rId2"/>
          <a:stretch>
            <a:fillRect/>
          </a:stretch>
        </p:blipFill>
        <p:spPr>
          <a:xfrm>
            <a:off x="512064" y="871729"/>
            <a:ext cx="7991856" cy="5470652"/>
          </a:xfrm>
        </p:spPr>
      </p:pic>
    </p:spTree>
    <p:extLst>
      <p:ext uri="{BB962C8B-B14F-4D97-AF65-F5344CB8AC3E}">
        <p14:creationId xmlns:p14="http://schemas.microsoft.com/office/powerpoint/2010/main" val="788260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3C71-0030-544F-4CF7-3ECE28B68284}"/>
              </a:ext>
            </a:extLst>
          </p:cNvPr>
          <p:cNvSpPr>
            <a:spLocks noGrp="1"/>
          </p:cNvSpPr>
          <p:nvPr>
            <p:ph type="title"/>
          </p:nvPr>
        </p:nvSpPr>
        <p:spPr>
          <a:xfrm>
            <a:off x="484632" y="217576"/>
            <a:ext cx="10515600" cy="676656"/>
          </a:xfrm>
        </p:spPr>
        <p:txBody>
          <a:bodyPr/>
          <a:lstStyle/>
          <a:p>
            <a:r>
              <a:rPr lang="en-US" sz="3600" b="1" i="0" u="none" strike="noStrike" dirty="0">
                <a:solidFill>
                  <a:schemeClr val="tx1">
                    <a:lumMod val="75000"/>
                  </a:schemeClr>
                </a:solidFill>
                <a:effectLst/>
                <a:latin typeface="Times New Roman" panose="02020603050405020304" pitchFamily="18" charset="0"/>
              </a:rPr>
              <a:t>Skew and Kurtosis</a:t>
            </a:r>
            <a:endParaRPr lang="en-US" sz="3600" dirty="0">
              <a:solidFill>
                <a:schemeClr val="tx1">
                  <a:lumMod val="75000"/>
                </a:schemeClr>
              </a:solidFill>
            </a:endParaRPr>
          </a:p>
        </p:txBody>
      </p:sp>
      <p:pic>
        <p:nvPicPr>
          <p:cNvPr id="8" name="Content Placeholder 7">
            <a:extLst>
              <a:ext uri="{FF2B5EF4-FFF2-40B4-BE49-F238E27FC236}">
                <a16:creationId xmlns:a16="http://schemas.microsoft.com/office/drawing/2014/main" id="{E35CE72A-B7D3-9BCC-7664-CD4CC87DF1D2}"/>
              </a:ext>
            </a:extLst>
          </p:cNvPr>
          <p:cNvPicPr>
            <a:picLocks noGrp="1" noChangeAspect="1"/>
          </p:cNvPicPr>
          <p:nvPr>
            <p:ph idx="1"/>
          </p:nvPr>
        </p:nvPicPr>
        <p:blipFill>
          <a:blip r:embed="rId2"/>
          <a:stretch>
            <a:fillRect/>
          </a:stretch>
        </p:blipFill>
        <p:spPr>
          <a:xfrm>
            <a:off x="484632" y="3479556"/>
            <a:ext cx="11036808" cy="2553056"/>
          </a:xfrm>
        </p:spPr>
      </p:pic>
      <p:sp>
        <p:nvSpPr>
          <p:cNvPr id="6" name="Slide Number Placeholder 5">
            <a:extLst>
              <a:ext uri="{FF2B5EF4-FFF2-40B4-BE49-F238E27FC236}">
                <a16:creationId xmlns:a16="http://schemas.microsoft.com/office/drawing/2014/main" id="{E3600B16-BDCE-C828-C8E0-47E860408603}"/>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10" name="TextBox 9">
            <a:extLst>
              <a:ext uri="{FF2B5EF4-FFF2-40B4-BE49-F238E27FC236}">
                <a16:creationId xmlns:a16="http://schemas.microsoft.com/office/drawing/2014/main" id="{E1DA5717-C0A1-7D5B-89A3-AED5071CFFA0}"/>
              </a:ext>
            </a:extLst>
          </p:cNvPr>
          <p:cNvSpPr txBox="1"/>
          <p:nvPr/>
        </p:nvSpPr>
        <p:spPr>
          <a:xfrm>
            <a:off x="484632" y="894233"/>
            <a:ext cx="11530584" cy="2585323"/>
          </a:xfrm>
          <a:prstGeom prst="rect">
            <a:avLst/>
          </a:prstGeom>
          <a:noFill/>
        </p:spPr>
        <p:txBody>
          <a:bodyPr wrap="square">
            <a:spAutoFit/>
          </a:bodyPr>
          <a:lstStyle/>
          <a:p>
            <a:pPr algn="l"/>
            <a:r>
              <a:rPr lang="en-US" b="0" i="0" dirty="0">
                <a:effectLst/>
                <a:latin typeface="Söhne"/>
              </a:rPr>
              <a:t>Skewness and kurtosis are statistical measures used to assess the shape and distribution of a dataset.</a:t>
            </a:r>
          </a:p>
          <a:p>
            <a:pPr algn="l"/>
            <a:r>
              <a:rPr lang="en-US" b="0" i="0" dirty="0">
                <a:effectLst/>
                <a:latin typeface="Söhne"/>
              </a:rPr>
              <a:t>Skewness quantifies the symmetry of a distribution. Skewness measures how much a distribution deviates from perfect symmetry. Positive skewness indicates a longer or fatter tail on the right side, while negative skewness indicates a longer or fatter tail on the left side.</a:t>
            </a:r>
          </a:p>
          <a:p>
            <a:pPr algn="l"/>
            <a:r>
              <a:rPr lang="en-US" b="0" i="0" dirty="0">
                <a:effectLst/>
                <a:latin typeface="Söhne"/>
              </a:rPr>
              <a:t>Kurtosis measures the heaviness of the tails in a distribution compared to the normal distribution. It indicates whether a dataset has extreme outliers or is concentrated around the mean. High kurtosis suggests heavy tails and a higher likelihood of outliers, while low kurtosis suggests lighter tails and a lower likelihood of outliers. </a:t>
            </a:r>
          </a:p>
          <a:p>
            <a:pPr algn="l"/>
            <a:r>
              <a:rPr lang="en-US" b="0" i="0" dirty="0">
                <a:effectLst/>
                <a:latin typeface="Söhne"/>
              </a:rPr>
              <a:t>In summary, skewness quantifies the lack of symmetry in a dataset, while kurtosis measures the tail heaviness compared to a normal distribution.</a:t>
            </a:r>
          </a:p>
        </p:txBody>
      </p:sp>
    </p:spTree>
    <p:extLst>
      <p:ext uri="{BB962C8B-B14F-4D97-AF65-F5344CB8AC3E}">
        <p14:creationId xmlns:p14="http://schemas.microsoft.com/office/powerpoint/2010/main" val="4255999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7523-5E24-DB42-353C-850578523C01}"/>
              </a:ext>
            </a:extLst>
          </p:cNvPr>
          <p:cNvSpPr>
            <a:spLocks noGrp="1"/>
          </p:cNvSpPr>
          <p:nvPr>
            <p:ph type="title"/>
          </p:nvPr>
        </p:nvSpPr>
        <p:spPr>
          <a:xfrm>
            <a:off x="512064" y="195072"/>
            <a:ext cx="10515600" cy="676656"/>
          </a:xfrm>
        </p:spPr>
        <p:txBody>
          <a:bodyPr/>
          <a:lstStyle/>
          <a:p>
            <a:pPr algn="just" rtl="0">
              <a:spcBef>
                <a:spcPts val="1700"/>
              </a:spcBef>
              <a:spcAft>
                <a:spcPts val="1700"/>
              </a:spcAft>
            </a:pPr>
            <a:r>
              <a:rPr lang="en-US" sz="3600" b="1" i="0" u="none" strike="noStrike" dirty="0">
                <a:solidFill>
                  <a:schemeClr val="tx1">
                    <a:lumMod val="75000"/>
                  </a:schemeClr>
                </a:solidFill>
                <a:effectLst/>
                <a:latin typeface="Times New Roman" panose="02020603050405020304" pitchFamily="18" charset="0"/>
              </a:rPr>
              <a:t>Skew and Kurtosis</a:t>
            </a:r>
            <a:endParaRPr lang="en-US" sz="1600" b="1" dirty="0">
              <a:solidFill>
                <a:schemeClr val="tx1">
                  <a:lumMod val="75000"/>
                </a:schemeClr>
              </a:solidFill>
              <a:effectLst/>
            </a:endParaRPr>
          </a:p>
        </p:txBody>
      </p:sp>
      <p:sp>
        <p:nvSpPr>
          <p:cNvPr id="6" name="Slide Number Placeholder 5">
            <a:extLst>
              <a:ext uri="{FF2B5EF4-FFF2-40B4-BE49-F238E27FC236}">
                <a16:creationId xmlns:a16="http://schemas.microsoft.com/office/drawing/2014/main" id="{7595D463-046B-AC43-BCE3-67E3575E1F90}"/>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10" name="TextBox 9">
            <a:extLst>
              <a:ext uri="{FF2B5EF4-FFF2-40B4-BE49-F238E27FC236}">
                <a16:creationId xmlns:a16="http://schemas.microsoft.com/office/drawing/2014/main" id="{A27F3371-6DEB-97CA-FFE0-90DF0B968585}"/>
              </a:ext>
            </a:extLst>
          </p:cNvPr>
          <p:cNvSpPr txBox="1"/>
          <p:nvPr/>
        </p:nvSpPr>
        <p:spPr>
          <a:xfrm>
            <a:off x="8686800" y="2690336"/>
            <a:ext cx="3505200" cy="923330"/>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The skew value of the age plot is 0.056, and the kurtosis value is −1.245 as shown in Figure below.</a:t>
            </a:r>
            <a:endParaRPr lang="en-US" b="0" dirty="0">
              <a:effectLst/>
            </a:endParaRPr>
          </a:p>
        </p:txBody>
      </p:sp>
      <p:pic>
        <p:nvPicPr>
          <p:cNvPr id="13" name="Content Placeholder 12">
            <a:extLst>
              <a:ext uri="{FF2B5EF4-FFF2-40B4-BE49-F238E27FC236}">
                <a16:creationId xmlns:a16="http://schemas.microsoft.com/office/drawing/2014/main" id="{A9C134E4-6C36-6ADA-DB61-43490941F71D}"/>
              </a:ext>
            </a:extLst>
          </p:cNvPr>
          <p:cNvPicPr>
            <a:picLocks noGrp="1" noChangeAspect="1"/>
          </p:cNvPicPr>
          <p:nvPr>
            <p:ph idx="1"/>
          </p:nvPr>
        </p:nvPicPr>
        <p:blipFill>
          <a:blip r:embed="rId2"/>
          <a:stretch>
            <a:fillRect/>
          </a:stretch>
        </p:blipFill>
        <p:spPr>
          <a:xfrm>
            <a:off x="512064" y="1097281"/>
            <a:ext cx="8174736" cy="5229860"/>
          </a:xfrm>
        </p:spPr>
      </p:pic>
    </p:spTree>
    <p:extLst>
      <p:ext uri="{BB962C8B-B14F-4D97-AF65-F5344CB8AC3E}">
        <p14:creationId xmlns:p14="http://schemas.microsoft.com/office/powerpoint/2010/main" val="2487500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595D463-046B-AC43-BCE3-67E3575E1F90}"/>
              </a:ext>
            </a:extLst>
          </p:cNvPr>
          <p:cNvSpPr>
            <a:spLocks noGrp="1"/>
          </p:cNvSpPr>
          <p:nvPr>
            <p:ph type="sldNum" sz="quarter" idx="12"/>
          </p:nvPr>
        </p:nvSpPr>
        <p:spPr/>
        <p:txBody>
          <a:bodyPr/>
          <a:lstStyle/>
          <a:p>
            <a:fld id="{58FB4751-880F-D840-AAA9-3A15815CC996}" type="slidenum">
              <a:rPr lang="en-US" smtClean="0"/>
              <a:t>16</a:t>
            </a:fld>
            <a:endParaRPr lang="en-US" dirty="0"/>
          </a:p>
        </p:txBody>
      </p:sp>
      <p:sp>
        <p:nvSpPr>
          <p:cNvPr id="10" name="TextBox 9">
            <a:extLst>
              <a:ext uri="{FF2B5EF4-FFF2-40B4-BE49-F238E27FC236}">
                <a16:creationId xmlns:a16="http://schemas.microsoft.com/office/drawing/2014/main" id="{A27F3371-6DEB-97CA-FFE0-90DF0B968585}"/>
              </a:ext>
            </a:extLst>
          </p:cNvPr>
          <p:cNvSpPr txBox="1"/>
          <p:nvPr/>
        </p:nvSpPr>
        <p:spPr>
          <a:xfrm>
            <a:off x="350520" y="251936"/>
            <a:ext cx="11506200" cy="646331"/>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According to BMI, 0.284 and −0.051 are the skew and kurtosis values of BMI, respectively, as shown in Figure below.</a:t>
            </a:r>
            <a:endParaRPr lang="en-US" b="0" dirty="0">
              <a:effectLst/>
            </a:endParaRPr>
          </a:p>
          <a:p>
            <a:pPr rtl="0">
              <a:spcBef>
                <a:spcPts val="0"/>
              </a:spcBef>
              <a:spcAft>
                <a:spcPts val="0"/>
              </a:spcAft>
            </a:pPr>
            <a:endParaRPr lang="en-US" b="0" dirty="0">
              <a:effectLst/>
            </a:endParaRPr>
          </a:p>
        </p:txBody>
      </p:sp>
      <p:pic>
        <p:nvPicPr>
          <p:cNvPr id="8" name="Content Placeholder 7">
            <a:extLst>
              <a:ext uri="{FF2B5EF4-FFF2-40B4-BE49-F238E27FC236}">
                <a16:creationId xmlns:a16="http://schemas.microsoft.com/office/drawing/2014/main" id="{7E948F74-9A1E-B27A-8D47-892A614762CD}"/>
              </a:ext>
            </a:extLst>
          </p:cNvPr>
          <p:cNvPicPr>
            <a:picLocks noGrp="1" noChangeAspect="1"/>
          </p:cNvPicPr>
          <p:nvPr>
            <p:ph idx="1"/>
          </p:nvPr>
        </p:nvPicPr>
        <p:blipFill>
          <a:blip r:embed="rId2"/>
          <a:stretch>
            <a:fillRect/>
          </a:stretch>
        </p:blipFill>
        <p:spPr>
          <a:xfrm>
            <a:off x="1234440" y="767649"/>
            <a:ext cx="9723120" cy="5566541"/>
          </a:xfrm>
        </p:spPr>
      </p:pic>
    </p:spTree>
    <p:extLst>
      <p:ext uri="{BB962C8B-B14F-4D97-AF65-F5344CB8AC3E}">
        <p14:creationId xmlns:p14="http://schemas.microsoft.com/office/powerpoint/2010/main" val="885709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595D463-046B-AC43-BCE3-67E3575E1F90}"/>
              </a:ext>
            </a:extLst>
          </p:cNvPr>
          <p:cNvSpPr>
            <a:spLocks noGrp="1"/>
          </p:cNvSpPr>
          <p:nvPr>
            <p:ph type="sldNum" sz="quarter" idx="12"/>
          </p:nvPr>
        </p:nvSpPr>
        <p:spPr/>
        <p:txBody>
          <a:bodyPr/>
          <a:lstStyle/>
          <a:p>
            <a:fld id="{58FB4751-880F-D840-AAA9-3A15815CC996}" type="slidenum">
              <a:rPr lang="en-US" smtClean="0"/>
              <a:t>17</a:t>
            </a:fld>
            <a:endParaRPr lang="en-US" dirty="0"/>
          </a:p>
        </p:txBody>
      </p:sp>
      <p:pic>
        <p:nvPicPr>
          <p:cNvPr id="8" name="Content Placeholder 7">
            <a:extLst>
              <a:ext uri="{FF2B5EF4-FFF2-40B4-BE49-F238E27FC236}">
                <a16:creationId xmlns:a16="http://schemas.microsoft.com/office/drawing/2014/main" id="{532B0220-FC22-48C1-AD78-2766422D754D}"/>
              </a:ext>
            </a:extLst>
          </p:cNvPr>
          <p:cNvPicPr>
            <a:picLocks noGrp="1" noChangeAspect="1"/>
          </p:cNvPicPr>
          <p:nvPr>
            <p:ph idx="1"/>
          </p:nvPr>
        </p:nvPicPr>
        <p:blipFill>
          <a:blip r:embed="rId2"/>
          <a:stretch>
            <a:fillRect/>
          </a:stretch>
        </p:blipFill>
        <p:spPr>
          <a:xfrm>
            <a:off x="1220724" y="1079946"/>
            <a:ext cx="9273540" cy="5245100"/>
          </a:xfrm>
        </p:spPr>
      </p:pic>
      <p:sp>
        <p:nvSpPr>
          <p:cNvPr id="2" name="Rectangle 1">
            <a:extLst>
              <a:ext uri="{FF2B5EF4-FFF2-40B4-BE49-F238E27FC236}">
                <a16:creationId xmlns:a16="http://schemas.microsoft.com/office/drawing/2014/main" id="{C5A9B8CB-F640-3519-74DD-477BDE8BE38A}"/>
              </a:ext>
            </a:extLst>
          </p:cNvPr>
          <p:cNvSpPr>
            <a:spLocks noChangeArrowheads="1"/>
          </p:cNvSpPr>
          <p:nvPr/>
        </p:nvSpPr>
        <p:spPr bwMode="auto">
          <a:xfrm>
            <a:off x="2615184" y="317510"/>
            <a:ext cx="5263896"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2">
                    <a:lumMod val="25000"/>
                  </a:schemeClr>
                </a:solidFill>
                <a:effectLst/>
                <a:latin typeface="Arial Unicode MS"/>
              </a:rPr>
              <a:t>charges : Skewness 1.516 and Kurtosis 1.606</a:t>
            </a:r>
            <a:r>
              <a:rPr kumimoji="0" lang="en-US" altLang="en-US" sz="2800" b="0" i="0" u="none" strike="noStrike" cap="none" normalizeH="0" baseline="0" dirty="0">
                <a:ln>
                  <a:noFill/>
                </a:ln>
                <a:solidFill>
                  <a:schemeClr val="bg2">
                    <a:lumMod val="25000"/>
                  </a:schemeClr>
                </a:solidFill>
                <a:effectLst/>
              </a:rPr>
              <a:t> </a:t>
            </a:r>
            <a:endParaRPr kumimoji="0" lang="en-US" altLang="en-US" sz="4400" b="0" i="0" u="none" strike="noStrike" cap="none" normalizeH="0" baseline="0" dirty="0">
              <a:ln>
                <a:noFill/>
              </a:ln>
              <a:solidFill>
                <a:schemeClr val="bg2">
                  <a:lumMod val="25000"/>
                </a:schemeClr>
              </a:solidFill>
              <a:effectLst/>
              <a:latin typeface="Arial" panose="020B0604020202020204" pitchFamily="34" charset="0"/>
            </a:endParaRPr>
          </a:p>
        </p:txBody>
      </p:sp>
    </p:spTree>
    <p:extLst>
      <p:ext uri="{BB962C8B-B14F-4D97-AF65-F5344CB8AC3E}">
        <p14:creationId xmlns:p14="http://schemas.microsoft.com/office/powerpoint/2010/main" val="1267469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595D463-046B-AC43-BCE3-67E3575E1F90}"/>
              </a:ext>
            </a:extLst>
          </p:cNvPr>
          <p:cNvSpPr>
            <a:spLocks noGrp="1"/>
          </p:cNvSpPr>
          <p:nvPr>
            <p:ph type="sldNum" sz="quarter" idx="12"/>
          </p:nvPr>
        </p:nvSpPr>
        <p:spPr/>
        <p:txBody>
          <a:bodyPr/>
          <a:lstStyle/>
          <a:p>
            <a:fld id="{58FB4751-880F-D840-AAA9-3A15815CC996}" type="slidenum">
              <a:rPr lang="en-US" smtClean="0"/>
              <a:t>18</a:t>
            </a:fld>
            <a:endParaRPr lang="en-US" dirty="0"/>
          </a:p>
        </p:txBody>
      </p:sp>
      <p:sp>
        <p:nvSpPr>
          <p:cNvPr id="10" name="TextBox 9">
            <a:extLst>
              <a:ext uri="{FF2B5EF4-FFF2-40B4-BE49-F238E27FC236}">
                <a16:creationId xmlns:a16="http://schemas.microsoft.com/office/drawing/2014/main" id="{A27F3371-6DEB-97CA-FFE0-90DF0B968585}"/>
              </a:ext>
            </a:extLst>
          </p:cNvPr>
          <p:cNvSpPr txBox="1"/>
          <p:nvPr/>
        </p:nvSpPr>
        <p:spPr>
          <a:xfrm>
            <a:off x="632460" y="393191"/>
            <a:ext cx="10058400" cy="369332"/>
          </a:xfrm>
          <a:prstGeom prst="rect">
            <a:avLst/>
          </a:prstGeom>
          <a:noFill/>
        </p:spPr>
        <p:txBody>
          <a:bodyPr wrap="square">
            <a:spAutoFit/>
          </a:bodyPr>
          <a:lstStyle/>
          <a:p>
            <a:pPr rtl="0">
              <a:spcBef>
                <a:spcPts val="1400"/>
              </a:spcBef>
              <a:spcAft>
                <a:spcPts val="0"/>
              </a:spcAft>
            </a:pPr>
            <a:r>
              <a:rPr lang="en-US" sz="1800" b="0" i="0" u="none" strike="noStrike" dirty="0">
                <a:solidFill>
                  <a:srgbClr val="000000"/>
                </a:solidFill>
                <a:effectLst/>
                <a:latin typeface="Times New Roman" panose="02020603050405020304" pitchFamily="18" charset="0"/>
              </a:rPr>
              <a:t>For children, 0.938 and 0.2020 are the skewness and kurtosis values of children, as shown in Figure below.</a:t>
            </a:r>
            <a:endParaRPr lang="en-US" b="1" dirty="0">
              <a:effectLst/>
            </a:endParaRPr>
          </a:p>
        </p:txBody>
      </p:sp>
      <p:pic>
        <p:nvPicPr>
          <p:cNvPr id="5" name="Content Placeholder 4">
            <a:extLst>
              <a:ext uri="{FF2B5EF4-FFF2-40B4-BE49-F238E27FC236}">
                <a16:creationId xmlns:a16="http://schemas.microsoft.com/office/drawing/2014/main" id="{E43A35D7-6635-107F-7DAA-236BB127755D}"/>
              </a:ext>
            </a:extLst>
          </p:cNvPr>
          <p:cNvPicPr>
            <a:picLocks noGrp="1" noChangeAspect="1"/>
          </p:cNvPicPr>
          <p:nvPr>
            <p:ph idx="1"/>
          </p:nvPr>
        </p:nvPicPr>
        <p:blipFill>
          <a:blip r:embed="rId2"/>
          <a:stretch>
            <a:fillRect/>
          </a:stretch>
        </p:blipFill>
        <p:spPr>
          <a:xfrm>
            <a:off x="1447800" y="990600"/>
            <a:ext cx="8366760" cy="5306569"/>
          </a:xfrm>
        </p:spPr>
      </p:pic>
    </p:spTree>
    <p:extLst>
      <p:ext uri="{BB962C8B-B14F-4D97-AF65-F5344CB8AC3E}">
        <p14:creationId xmlns:p14="http://schemas.microsoft.com/office/powerpoint/2010/main" val="3404421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595D463-046B-AC43-BCE3-67E3575E1F90}"/>
              </a:ext>
            </a:extLst>
          </p:cNvPr>
          <p:cNvSpPr>
            <a:spLocks noGrp="1"/>
          </p:cNvSpPr>
          <p:nvPr>
            <p:ph type="sldNum" sz="quarter" idx="12"/>
          </p:nvPr>
        </p:nvSpPr>
        <p:spPr/>
        <p:txBody>
          <a:bodyPr/>
          <a:lstStyle/>
          <a:p>
            <a:fld id="{58FB4751-880F-D840-AAA9-3A15815CC996}" type="slidenum">
              <a:rPr lang="en-US" smtClean="0"/>
              <a:t>19</a:t>
            </a:fld>
            <a:endParaRPr lang="en-US" dirty="0"/>
          </a:p>
        </p:txBody>
      </p:sp>
      <p:sp>
        <p:nvSpPr>
          <p:cNvPr id="10" name="TextBox 9">
            <a:extLst>
              <a:ext uri="{FF2B5EF4-FFF2-40B4-BE49-F238E27FC236}">
                <a16:creationId xmlns:a16="http://schemas.microsoft.com/office/drawing/2014/main" id="{A27F3371-6DEB-97CA-FFE0-90DF0B968585}"/>
              </a:ext>
            </a:extLst>
          </p:cNvPr>
          <p:cNvSpPr txBox="1"/>
          <p:nvPr/>
        </p:nvSpPr>
        <p:spPr>
          <a:xfrm>
            <a:off x="632460" y="393191"/>
            <a:ext cx="10706100" cy="923330"/>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In case of smokers, 1.465 and 0.146 are the skewness and kurtosis values of smokers as shown in Figure below.</a:t>
            </a:r>
            <a:endParaRPr lang="en-US" b="0" dirty="0">
              <a:effectLst/>
            </a:endParaRPr>
          </a:p>
          <a:p>
            <a:br>
              <a:rPr lang="en-US" dirty="0"/>
            </a:br>
            <a:endParaRPr lang="en-US" b="1" dirty="0">
              <a:effectLst/>
            </a:endParaRPr>
          </a:p>
        </p:txBody>
      </p:sp>
      <p:pic>
        <p:nvPicPr>
          <p:cNvPr id="7" name="Content Placeholder 6">
            <a:extLst>
              <a:ext uri="{FF2B5EF4-FFF2-40B4-BE49-F238E27FC236}">
                <a16:creationId xmlns:a16="http://schemas.microsoft.com/office/drawing/2014/main" id="{96A9AE7C-6E09-07C1-BC87-DB00B9358727}"/>
              </a:ext>
            </a:extLst>
          </p:cNvPr>
          <p:cNvPicPr>
            <a:picLocks noGrp="1" noChangeAspect="1"/>
          </p:cNvPicPr>
          <p:nvPr>
            <p:ph idx="1"/>
          </p:nvPr>
        </p:nvPicPr>
        <p:blipFill>
          <a:blip r:embed="rId2"/>
          <a:stretch>
            <a:fillRect/>
          </a:stretch>
        </p:blipFill>
        <p:spPr>
          <a:xfrm>
            <a:off x="1173480" y="990600"/>
            <a:ext cx="8839200" cy="5336541"/>
          </a:xfrm>
        </p:spPr>
      </p:pic>
    </p:spTree>
    <p:extLst>
      <p:ext uri="{BB962C8B-B14F-4D97-AF65-F5344CB8AC3E}">
        <p14:creationId xmlns:p14="http://schemas.microsoft.com/office/powerpoint/2010/main" val="212600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2" y="978408"/>
            <a:ext cx="6502620" cy="676656"/>
          </a:xfrm>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6053328" cy="4070729"/>
          </a:xfrm>
        </p:spPr>
        <p:txBody>
          <a:bodyPr>
            <a:normAutofit fontScale="92500" lnSpcReduction="10000"/>
          </a:bodyPr>
          <a:lstStyle/>
          <a:p>
            <a:r>
              <a:rPr lang="en-US" sz="2400" b="0" i="0" dirty="0">
                <a:effectLst/>
                <a:latin typeface="Söhne"/>
              </a:rPr>
              <a:t>Health insurance plays a crucial role in safeguarding individuals, families, and organizations from the financial burdens caused by unforeseen medical events and escalating healthcare costs. With the advent of advanced technologies and the vast availability of data, insurance companies are exploring new avenues to improve their operations and services. This presentation delves into the application of Machine Learning (ML) algorithms in the health insurance sector to enhance the prediction of insurance charges and improve decision-making processes.</a:t>
            </a:r>
            <a:endParaRPr lang="en-US" sz="2400"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2</a:t>
            </a:fld>
            <a:endParaRPr lang="en-US" dirty="0"/>
          </a:p>
        </p:txBody>
      </p:sp>
      <p:pic>
        <p:nvPicPr>
          <p:cNvPr id="12" name="Picture Placeholder 11">
            <a:extLst>
              <a:ext uri="{FF2B5EF4-FFF2-40B4-BE49-F238E27FC236}">
                <a16:creationId xmlns:a16="http://schemas.microsoft.com/office/drawing/2014/main" id="{8FF67291-6732-569D-3865-6343A216B474}"/>
              </a:ext>
            </a:extLst>
          </p:cNvPr>
          <p:cNvPicPr>
            <a:picLocks noGrp="1" noChangeAspect="1"/>
          </p:cNvPicPr>
          <p:nvPr>
            <p:ph type="pic" idx="1"/>
          </p:nvPr>
        </p:nvPicPr>
        <p:blipFill>
          <a:blip r:embed="rId2"/>
          <a:srcRect l="25758" r="25758"/>
          <a:stretch>
            <a:fillRect/>
          </a:stretch>
        </p:blipFill>
        <p:spPr/>
      </p:pic>
    </p:spTree>
    <p:extLst>
      <p:ext uri="{BB962C8B-B14F-4D97-AF65-F5344CB8AC3E}">
        <p14:creationId xmlns:p14="http://schemas.microsoft.com/office/powerpoint/2010/main" val="343507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595D463-046B-AC43-BCE3-67E3575E1F90}"/>
              </a:ext>
            </a:extLst>
          </p:cNvPr>
          <p:cNvSpPr>
            <a:spLocks noGrp="1"/>
          </p:cNvSpPr>
          <p:nvPr>
            <p:ph type="sldNum" sz="quarter" idx="12"/>
          </p:nvPr>
        </p:nvSpPr>
        <p:spPr/>
        <p:txBody>
          <a:bodyPr/>
          <a:lstStyle/>
          <a:p>
            <a:fld id="{58FB4751-880F-D840-AAA9-3A15815CC996}" type="slidenum">
              <a:rPr lang="en-US" smtClean="0"/>
              <a:t>20</a:t>
            </a:fld>
            <a:endParaRPr lang="en-US" dirty="0"/>
          </a:p>
        </p:txBody>
      </p:sp>
      <p:sp>
        <p:nvSpPr>
          <p:cNvPr id="10" name="TextBox 9">
            <a:extLst>
              <a:ext uri="{FF2B5EF4-FFF2-40B4-BE49-F238E27FC236}">
                <a16:creationId xmlns:a16="http://schemas.microsoft.com/office/drawing/2014/main" id="{A27F3371-6DEB-97CA-FFE0-90DF0B968585}"/>
              </a:ext>
            </a:extLst>
          </p:cNvPr>
          <p:cNvSpPr txBox="1"/>
          <p:nvPr/>
        </p:nvSpPr>
        <p:spPr>
          <a:xfrm>
            <a:off x="365760" y="393191"/>
            <a:ext cx="11649456" cy="1754326"/>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Considering region, −0.038 and −1.329 are the skew and kurtosis values of region, respectively, as shown in Figure below.</a:t>
            </a:r>
            <a:endParaRPr lang="en-US" b="0" dirty="0">
              <a:effectLst/>
            </a:endParaRPr>
          </a:p>
          <a:p>
            <a:pPr rtl="0">
              <a:spcBef>
                <a:spcPts val="0"/>
              </a:spcBef>
              <a:spcAft>
                <a:spcPts val="0"/>
              </a:spcAft>
            </a:pPr>
            <a:br>
              <a:rPr lang="en-US" b="0" dirty="0">
                <a:effectLst/>
              </a:rPr>
            </a:br>
            <a:endParaRPr lang="en-US" b="0" dirty="0">
              <a:effectLst/>
            </a:endParaRPr>
          </a:p>
          <a:p>
            <a:br>
              <a:rPr lang="en-US" dirty="0"/>
            </a:br>
            <a:br>
              <a:rPr lang="en-US" dirty="0"/>
            </a:br>
            <a:endParaRPr lang="en-US" b="1" dirty="0">
              <a:effectLst/>
            </a:endParaRPr>
          </a:p>
        </p:txBody>
      </p:sp>
      <p:pic>
        <p:nvPicPr>
          <p:cNvPr id="5" name="Content Placeholder 4">
            <a:extLst>
              <a:ext uri="{FF2B5EF4-FFF2-40B4-BE49-F238E27FC236}">
                <a16:creationId xmlns:a16="http://schemas.microsoft.com/office/drawing/2014/main" id="{159A0069-78E1-2E39-446A-EC4D81F150C4}"/>
              </a:ext>
            </a:extLst>
          </p:cNvPr>
          <p:cNvPicPr>
            <a:picLocks noGrp="1" noChangeAspect="1"/>
          </p:cNvPicPr>
          <p:nvPr>
            <p:ph idx="1"/>
          </p:nvPr>
        </p:nvPicPr>
        <p:blipFill>
          <a:blip r:embed="rId2"/>
          <a:stretch>
            <a:fillRect/>
          </a:stretch>
        </p:blipFill>
        <p:spPr>
          <a:xfrm>
            <a:off x="1603248" y="850606"/>
            <a:ext cx="9174480" cy="4846320"/>
          </a:xfrm>
        </p:spPr>
      </p:pic>
      <p:sp>
        <p:nvSpPr>
          <p:cNvPr id="9" name="TextBox 8">
            <a:extLst>
              <a:ext uri="{FF2B5EF4-FFF2-40B4-BE49-F238E27FC236}">
                <a16:creationId xmlns:a16="http://schemas.microsoft.com/office/drawing/2014/main" id="{72767DCF-98D9-1FFB-0E7D-C09B8E6572A6}"/>
              </a:ext>
            </a:extLst>
          </p:cNvPr>
          <p:cNvSpPr txBox="1"/>
          <p:nvPr/>
        </p:nvSpPr>
        <p:spPr>
          <a:xfrm>
            <a:off x="176784" y="5696926"/>
            <a:ext cx="11838432" cy="646331"/>
          </a:xfrm>
          <a:prstGeom prst="rect">
            <a:avLst/>
          </a:prstGeom>
          <a:noFill/>
        </p:spPr>
        <p:txBody>
          <a:bodyPr wrap="square">
            <a:spAutoFit/>
          </a:bodyPr>
          <a:lstStyle/>
          <a:p>
            <a:pPr rtl="0">
              <a:spcBef>
                <a:spcPts val="1400"/>
              </a:spcBef>
              <a:spcAft>
                <a:spcPts val="0"/>
              </a:spcAft>
            </a:pPr>
            <a:r>
              <a:rPr lang="en-US" sz="1800" b="0" i="0" u="none" strike="noStrike" dirty="0">
                <a:solidFill>
                  <a:srgbClr val="000000"/>
                </a:solidFill>
                <a:effectLst/>
                <a:latin typeface="Times New Roman" panose="02020603050405020304" pitchFamily="18" charset="0"/>
              </a:rPr>
              <a:t>There might be few outliers in Charges but then we cannot say that the value is an outlier as there might be cases in which Charge for medical was very less actually!</a:t>
            </a:r>
            <a:endParaRPr lang="en-US" b="1" dirty="0">
              <a:effectLst/>
            </a:endParaRPr>
          </a:p>
        </p:txBody>
      </p:sp>
    </p:spTree>
    <p:extLst>
      <p:ext uri="{BB962C8B-B14F-4D97-AF65-F5344CB8AC3E}">
        <p14:creationId xmlns:p14="http://schemas.microsoft.com/office/powerpoint/2010/main" val="609806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365760" y="657606"/>
            <a:ext cx="10515600" cy="676656"/>
          </a:xfrm>
        </p:spPr>
        <p:txBody>
          <a:bodyPr/>
          <a:lstStyle/>
          <a:p>
            <a:pPr algn="ctr"/>
            <a:r>
              <a:rPr lang="en-US" sz="3200" b="0" i="0" u="none" strike="noStrike" dirty="0">
                <a:solidFill>
                  <a:srgbClr val="000000"/>
                </a:solidFill>
                <a:effectLst/>
                <a:latin typeface="Times New Roman" panose="02020603050405020304" pitchFamily="18" charset="0"/>
              </a:rPr>
              <a:t>Prepare data for train and test:</a:t>
            </a:r>
            <a:endParaRPr lang="en-US" sz="7200" dirty="0"/>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21</a:t>
            </a:fld>
            <a:endParaRPr lang="en-US" dirty="0"/>
          </a:p>
        </p:txBody>
      </p:sp>
      <p:pic>
        <p:nvPicPr>
          <p:cNvPr id="31" name="Content Placeholder 30">
            <a:extLst>
              <a:ext uri="{FF2B5EF4-FFF2-40B4-BE49-F238E27FC236}">
                <a16:creationId xmlns:a16="http://schemas.microsoft.com/office/drawing/2014/main" id="{1593253C-3023-74F4-401D-ABCA4B7A3000}"/>
              </a:ext>
            </a:extLst>
          </p:cNvPr>
          <p:cNvPicPr>
            <a:picLocks noGrp="1" noChangeAspect="1"/>
          </p:cNvPicPr>
          <p:nvPr>
            <p:ph sz="quarter" idx="4"/>
          </p:nvPr>
        </p:nvPicPr>
        <p:blipFill>
          <a:blip r:embed="rId3"/>
          <a:stretch>
            <a:fillRect/>
          </a:stretch>
        </p:blipFill>
        <p:spPr>
          <a:xfrm>
            <a:off x="859536" y="1563624"/>
            <a:ext cx="9784080" cy="4225290"/>
          </a:xfrm>
        </p:spPr>
      </p:pic>
    </p:spTree>
    <p:extLst>
      <p:ext uri="{BB962C8B-B14F-4D97-AF65-F5344CB8AC3E}">
        <p14:creationId xmlns:p14="http://schemas.microsoft.com/office/powerpoint/2010/main" val="2759600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17D554-7FDB-E809-8E08-794FE0B4A7E1}"/>
              </a:ext>
            </a:extLst>
          </p:cNvPr>
          <p:cNvSpPr>
            <a:spLocks noGrp="1"/>
          </p:cNvSpPr>
          <p:nvPr>
            <p:ph type="sldNum" sz="quarter" idx="12"/>
          </p:nvPr>
        </p:nvSpPr>
        <p:spPr/>
        <p:txBody>
          <a:bodyPr/>
          <a:lstStyle/>
          <a:p>
            <a:fld id="{58FB4751-880F-D840-AAA9-3A15815CC996}" type="slidenum">
              <a:rPr lang="en-US" smtClean="0"/>
              <a:t>22</a:t>
            </a:fld>
            <a:endParaRPr lang="en-US" dirty="0"/>
          </a:p>
        </p:txBody>
      </p:sp>
      <p:sp>
        <p:nvSpPr>
          <p:cNvPr id="5" name="Title 4">
            <a:extLst>
              <a:ext uri="{FF2B5EF4-FFF2-40B4-BE49-F238E27FC236}">
                <a16:creationId xmlns:a16="http://schemas.microsoft.com/office/drawing/2014/main" id="{AEAF847C-E9D9-6F47-5753-246B5356C204}"/>
              </a:ext>
            </a:extLst>
          </p:cNvPr>
          <p:cNvSpPr>
            <a:spLocks noGrp="1"/>
          </p:cNvSpPr>
          <p:nvPr>
            <p:ph type="title"/>
          </p:nvPr>
        </p:nvSpPr>
        <p:spPr>
          <a:xfrm>
            <a:off x="528825" y="156615"/>
            <a:ext cx="9144000" cy="676656"/>
          </a:xfrm>
        </p:spPr>
        <p:txBody>
          <a:bodyPr/>
          <a:lstStyle/>
          <a:p>
            <a:r>
              <a:rPr lang="en-US" sz="3600" b="1" i="0" u="none" strike="noStrike" dirty="0">
                <a:solidFill>
                  <a:srgbClr val="000000"/>
                </a:solidFill>
                <a:effectLst/>
                <a:latin typeface="Times New Roman" panose="02020603050405020304" pitchFamily="18" charset="0"/>
              </a:rPr>
              <a:t>1. Linear Regression: </a:t>
            </a:r>
            <a:endParaRPr lang="en-US" sz="8000" dirty="0"/>
          </a:p>
        </p:txBody>
      </p:sp>
      <p:sp>
        <p:nvSpPr>
          <p:cNvPr id="7" name="TextBox 6">
            <a:extLst>
              <a:ext uri="{FF2B5EF4-FFF2-40B4-BE49-F238E27FC236}">
                <a16:creationId xmlns:a16="http://schemas.microsoft.com/office/drawing/2014/main" id="{2824A76F-28F6-C4D6-FAD8-0C1BEBD474EE}"/>
              </a:ext>
            </a:extLst>
          </p:cNvPr>
          <p:cNvSpPr txBox="1"/>
          <p:nvPr/>
        </p:nvSpPr>
        <p:spPr>
          <a:xfrm>
            <a:off x="576070" y="747622"/>
            <a:ext cx="11219689" cy="1200329"/>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In linear regression, the target variable(Y) is dependent on a single independent variable(X) and the model establishes a linear relationship among these two variables.</a:t>
            </a:r>
            <a:endParaRPr lang="en-US" b="0" dirty="0">
              <a:effectLst/>
            </a:endParaRPr>
          </a:p>
          <a:p>
            <a:br>
              <a:rPr lang="en-US" dirty="0"/>
            </a:br>
            <a:endParaRPr lang="en-US" dirty="0"/>
          </a:p>
        </p:txBody>
      </p:sp>
      <p:sp>
        <p:nvSpPr>
          <p:cNvPr id="11" name="TextBox 10">
            <a:extLst>
              <a:ext uri="{FF2B5EF4-FFF2-40B4-BE49-F238E27FC236}">
                <a16:creationId xmlns:a16="http://schemas.microsoft.com/office/drawing/2014/main" id="{F86F96BD-CB2C-DAAA-8AE6-7A500863BCE7}"/>
              </a:ext>
            </a:extLst>
          </p:cNvPr>
          <p:cNvSpPr txBox="1"/>
          <p:nvPr/>
        </p:nvSpPr>
        <p:spPr>
          <a:xfrm>
            <a:off x="528825" y="3198208"/>
            <a:ext cx="10335770" cy="646331"/>
          </a:xfrm>
          <a:prstGeom prst="rect">
            <a:avLst/>
          </a:prstGeom>
          <a:noFill/>
        </p:spPr>
        <p:txBody>
          <a:bodyPr wrap="square">
            <a:spAutoFit/>
          </a:bodyPr>
          <a:lstStyle/>
          <a:p>
            <a:pPr rtl="0">
              <a:spcBef>
                <a:spcPts val="0"/>
              </a:spcBef>
              <a:spcAft>
                <a:spcPts val="0"/>
              </a:spcAft>
            </a:pPr>
            <a:r>
              <a:rPr lang="en-US" sz="3600" b="1" dirty="0">
                <a:solidFill>
                  <a:srgbClr val="000000"/>
                </a:solidFill>
                <a:latin typeface="Times New Roman" panose="02020603050405020304" pitchFamily="18" charset="0"/>
              </a:rPr>
              <a:t>3</a:t>
            </a:r>
            <a:r>
              <a:rPr lang="en-US" sz="3600" b="1" i="0" u="none" strike="noStrike" dirty="0">
                <a:solidFill>
                  <a:srgbClr val="000000"/>
                </a:solidFill>
                <a:effectLst/>
                <a:latin typeface="Times New Roman" panose="02020603050405020304" pitchFamily="18" charset="0"/>
              </a:rPr>
              <a:t>.Ridge Regression:</a:t>
            </a:r>
            <a:r>
              <a:rPr lang="en-US" sz="3600" b="0" i="0" u="none" strike="noStrike" dirty="0">
                <a:solidFill>
                  <a:srgbClr val="000000"/>
                </a:solidFill>
                <a:effectLst/>
                <a:latin typeface="Times New Roman" panose="02020603050405020304" pitchFamily="18" charset="0"/>
              </a:rPr>
              <a:t> </a:t>
            </a:r>
            <a:endParaRPr lang="en-US" sz="3600" b="0" dirty="0">
              <a:effectLst/>
            </a:endParaRPr>
          </a:p>
        </p:txBody>
      </p:sp>
      <p:sp>
        <p:nvSpPr>
          <p:cNvPr id="13" name="TextBox 12">
            <a:extLst>
              <a:ext uri="{FF2B5EF4-FFF2-40B4-BE49-F238E27FC236}">
                <a16:creationId xmlns:a16="http://schemas.microsoft.com/office/drawing/2014/main" id="{AE6939E9-E270-2BC4-BABD-5D62971DFFB6}"/>
              </a:ext>
            </a:extLst>
          </p:cNvPr>
          <p:cNvSpPr txBox="1"/>
          <p:nvPr/>
        </p:nvSpPr>
        <p:spPr>
          <a:xfrm>
            <a:off x="576070" y="3759850"/>
            <a:ext cx="11615930" cy="923330"/>
          </a:xfrm>
          <a:prstGeom prst="rect">
            <a:avLst/>
          </a:prstGeom>
          <a:noFill/>
        </p:spPr>
        <p:txBody>
          <a:bodyPr wrap="square">
            <a:spAutoFit/>
          </a:bodyPr>
          <a:lstStyle/>
          <a:p>
            <a:r>
              <a:rPr lang="en-US" b="0" i="0" dirty="0">
                <a:effectLst/>
                <a:latin typeface="Söhne"/>
              </a:rPr>
              <a:t>Ridge regression is a variant of linear regression that addresses the issue of multicollinearity (high correlation between predictor variables) and helps prevent overfitting. ridge regression strikes a balance between simplicity and flexibility, providing a more robust and stable regression model.</a:t>
            </a:r>
            <a:endParaRPr lang="en-US" dirty="0"/>
          </a:p>
        </p:txBody>
      </p:sp>
      <p:sp>
        <p:nvSpPr>
          <p:cNvPr id="15" name="TextBox 14">
            <a:extLst>
              <a:ext uri="{FF2B5EF4-FFF2-40B4-BE49-F238E27FC236}">
                <a16:creationId xmlns:a16="http://schemas.microsoft.com/office/drawing/2014/main" id="{5B82842F-EFC4-5ED2-FB69-CB97C5274138}"/>
              </a:ext>
            </a:extLst>
          </p:cNvPr>
          <p:cNvSpPr txBox="1"/>
          <p:nvPr/>
        </p:nvSpPr>
        <p:spPr>
          <a:xfrm>
            <a:off x="576070" y="4607373"/>
            <a:ext cx="7409690" cy="646331"/>
          </a:xfrm>
          <a:prstGeom prst="rect">
            <a:avLst/>
          </a:prstGeom>
          <a:noFill/>
        </p:spPr>
        <p:txBody>
          <a:bodyPr wrap="square">
            <a:spAutoFit/>
          </a:bodyPr>
          <a:lstStyle/>
          <a:p>
            <a:r>
              <a:rPr lang="en-US" sz="3600" b="1" i="0" u="none" strike="noStrike" dirty="0">
                <a:solidFill>
                  <a:srgbClr val="000000"/>
                </a:solidFill>
                <a:effectLst/>
                <a:latin typeface="Times New Roman" panose="02020603050405020304" pitchFamily="18" charset="0"/>
              </a:rPr>
              <a:t>4. Random Forest Regressor</a:t>
            </a:r>
            <a:endParaRPr lang="en-US" sz="3600" dirty="0"/>
          </a:p>
        </p:txBody>
      </p:sp>
      <p:sp>
        <p:nvSpPr>
          <p:cNvPr id="17" name="TextBox 16">
            <a:extLst>
              <a:ext uri="{FF2B5EF4-FFF2-40B4-BE49-F238E27FC236}">
                <a16:creationId xmlns:a16="http://schemas.microsoft.com/office/drawing/2014/main" id="{1165DB4E-CF96-DFAF-B392-A5D361EF3D94}"/>
              </a:ext>
            </a:extLst>
          </p:cNvPr>
          <p:cNvSpPr txBox="1"/>
          <p:nvPr/>
        </p:nvSpPr>
        <p:spPr>
          <a:xfrm>
            <a:off x="576070" y="5111001"/>
            <a:ext cx="11439146" cy="923330"/>
          </a:xfrm>
          <a:prstGeom prst="rect">
            <a:avLst/>
          </a:prstGeom>
          <a:noFill/>
        </p:spPr>
        <p:txBody>
          <a:bodyPr wrap="square">
            <a:spAutoFit/>
          </a:bodyPr>
          <a:lstStyle/>
          <a:p>
            <a:r>
              <a:rPr lang="en-US" b="0" i="0" dirty="0">
                <a:effectLst/>
                <a:latin typeface="Söhne"/>
              </a:rPr>
              <a:t>Random Forest Regressor is a machine learning algorithm that belongs to the ensemble learning family. It combines multiple decision trees to make predictions in regression tasks. Each decision tree is built on a randomly selected subset of features and trained on different subsets of the training data.</a:t>
            </a:r>
            <a:endParaRPr lang="en-US" dirty="0"/>
          </a:p>
        </p:txBody>
      </p:sp>
      <p:sp>
        <p:nvSpPr>
          <p:cNvPr id="20" name="TextBox 19">
            <a:extLst>
              <a:ext uri="{FF2B5EF4-FFF2-40B4-BE49-F238E27FC236}">
                <a16:creationId xmlns:a16="http://schemas.microsoft.com/office/drawing/2014/main" id="{17012974-7256-C890-D2B0-64E57ADD839F}"/>
              </a:ext>
            </a:extLst>
          </p:cNvPr>
          <p:cNvSpPr txBox="1"/>
          <p:nvPr/>
        </p:nvSpPr>
        <p:spPr>
          <a:xfrm>
            <a:off x="576070" y="1359871"/>
            <a:ext cx="10671049" cy="646331"/>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The equation of the line is given by:</a:t>
            </a: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  Y = a + </a:t>
            </a:r>
            <a:r>
              <a:rPr lang="en-US" sz="1800" b="0" i="0" u="none" strike="noStrike" dirty="0" err="1">
                <a:solidFill>
                  <a:srgbClr val="000000"/>
                </a:solidFill>
                <a:effectLst/>
                <a:latin typeface="Times New Roman" panose="02020603050405020304" pitchFamily="18" charset="0"/>
              </a:rPr>
              <a:t>bX</a:t>
            </a:r>
            <a:endParaRPr lang="en-US" dirty="0"/>
          </a:p>
        </p:txBody>
      </p:sp>
      <p:sp>
        <p:nvSpPr>
          <p:cNvPr id="22" name="TextBox 21">
            <a:extLst>
              <a:ext uri="{FF2B5EF4-FFF2-40B4-BE49-F238E27FC236}">
                <a16:creationId xmlns:a16="http://schemas.microsoft.com/office/drawing/2014/main" id="{A97F167E-8403-8317-A38A-15C995319038}"/>
              </a:ext>
            </a:extLst>
          </p:cNvPr>
          <p:cNvSpPr txBox="1"/>
          <p:nvPr/>
        </p:nvSpPr>
        <p:spPr>
          <a:xfrm>
            <a:off x="528825" y="1862302"/>
            <a:ext cx="9453376" cy="646331"/>
          </a:xfrm>
          <a:prstGeom prst="rect">
            <a:avLst/>
          </a:prstGeom>
          <a:noFill/>
        </p:spPr>
        <p:txBody>
          <a:bodyPr wrap="square">
            <a:spAutoFit/>
          </a:bodyPr>
          <a:lstStyle/>
          <a:p>
            <a:pPr rtl="0">
              <a:spcBef>
                <a:spcPts val="0"/>
              </a:spcBef>
              <a:spcAft>
                <a:spcPts val="0"/>
              </a:spcAft>
            </a:pPr>
            <a:r>
              <a:rPr lang="en-US" sz="3600" b="1" i="0" dirty="0">
                <a:solidFill>
                  <a:srgbClr val="000000"/>
                </a:solidFill>
                <a:effectLst/>
                <a:latin typeface="Söhne"/>
              </a:rPr>
              <a:t>2.Support Vector Machine (Regression)</a:t>
            </a:r>
            <a:endParaRPr lang="en-US" sz="3600" b="1" dirty="0">
              <a:solidFill>
                <a:srgbClr val="000000"/>
              </a:solidFill>
              <a:effectLst/>
            </a:endParaRPr>
          </a:p>
        </p:txBody>
      </p:sp>
      <p:sp>
        <p:nvSpPr>
          <p:cNvPr id="24" name="TextBox 23">
            <a:extLst>
              <a:ext uri="{FF2B5EF4-FFF2-40B4-BE49-F238E27FC236}">
                <a16:creationId xmlns:a16="http://schemas.microsoft.com/office/drawing/2014/main" id="{95F277FA-CCE7-50CA-414D-CA8A6B3503E8}"/>
              </a:ext>
            </a:extLst>
          </p:cNvPr>
          <p:cNvSpPr txBox="1"/>
          <p:nvPr/>
        </p:nvSpPr>
        <p:spPr>
          <a:xfrm>
            <a:off x="576070" y="2413338"/>
            <a:ext cx="11615930" cy="923330"/>
          </a:xfrm>
          <a:prstGeom prst="rect">
            <a:avLst/>
          </a:prstGeom>
          <a:noFill/>
        </p:spPr>
        <p:txBody>
          <a:bodyPr wrap="square">
            <a:spAutoFit/>
          </a:bodyPr>
          <a:lstStyle/>
          <a:p>
            <a:r>
              <a:rPr lang="en-US" b="0" i="0" dirty="0">
                <a:solidFill>
                  <a:schemeClr val="bg2">
                    <a:lumMod val="25000"/>
                  </a:schemeClr>
                </a:solidFill>
                <a:effectLst/>
                <a:latin typeface="Söhne"/>
              </a:rPr>
              <a:t>Support Vector Machine (SVM) Regression is a machine learning algorithm for regression tasks. It finds a hyperplane that best fits the data, maximizing the margin between the hyperplane and the data points. SVM regression uses support vectors to determine the hyperplane and can handle linear and nonlinear relationships. </a:t>
            </a:r>
            <a:endParaRPr lang="en-US" dirty="0">
              <a:solidFill>
                <a:schemeClr val="bg2">
                  <a:lumMod val="25000"/>
                </a:schemeClr>
              </a:solidFill>
            </a:endParaRPr>
          </a:p>
        </p:txBody>
      </p:sp>
    </p:spTree>
    <p:extLst>
      <p:ext uri="{BB962C8B-B14F-4D97-AF65-F5344CB8AC3E}">
        <p14:creationId xmlns:p14="http://schemas.microsoft.com/office/powerpoint/2010/main" val="3166909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1406-863A-47DC-5F66-D1EBDC316ED3}"/>
              </a:ext>
            </a:extLst>
          </p:cNvPr>
          <p:cNvSpPr>
            <a:spLocks noGrp="1"/>
          </p:cNvSpPr>
          <p:nvPr>
            <p:ph type="title"/>
          </p:nvPr>
        </p:nvSpPr>
        <p:spPr>
          <a:xfrm>
            <a:off x="512064" y="210313"/>
            <a:ext cx="10515600" cy="676656"/>
          </a:xfrm>
        </p:spPr>
        <p:txBody>
          <a:bodyPr/>
          <a:lstStyle/>
          <a:p>
            <a:pPr algn="ctr" rtl="0">
              <a:spcBef>
                <a:spcPts val="0"/>
              </a:spcBef>
              <a:spcAft>
                <a:spcPts val="0"/>
              </a:spcAft>
            </a:pPr>
            <a:r>
              <a:rPr lang="en-US" sz="3600" b="0" i="0" u="none" strike="noStrike" dirty="0">
                <a:solidFill>
                  <a:schemeClr val="tx1">
                    <a:lumMod val="75000"/>
                  </a:schemeClr>
                </a:solidFill>
                <a:effectLst/>
                <a:latin typeface="Times New Roman" panose="02020603050405020304" pitchFamily="18" charset="0"/>
              </a:rPr>
              <a:t> Flowchart of MLHIPS Model</a:t>
            </a:r>
            <a:endParaRPr lang="en-US" sz="3600" dirty="0">
              <a:solidFill>
                <a:schemeClr val="tx1">
                  <a:lumMod val="75000"/>
                </a:schemeClr>
              </a:solidFill>
            </a:endParaRPr>
          </a:p>
        </p:txBody>
      </p:sp>
      <p:pic>
        <p:nvPicPr>
          <p:cNvPr id="8" name="Content Placeholder 7">
            <a:extLst>
              <a:ext uri="{FF2B5EF4-FFF2-40B4-BE49-F238E27FC236}">
                <a16:creationId xmlns:a16="http://schemas.microsoft.com/office/drawing/2014/main" id="{D1AF4527-9B8B-5C4C-A147-5D80F75F8361}"/>
              </a:ext>
            </a:extLst>
          </p:cNvPr>
          <p:cNvPicPr>
            <a:picLocks noGrp="1" noChangeAspect="1"/>
          </p:cNvPicPr>
          <p:nvPr>
            <p:ph idx="1"/>
          </p:nvPr>
        </p:nvPicPr>
        <p:blipFill>
          <a:blip r:embed="rId2"/>
          <a:stretch>
            <a:fillRect/>
          </a:stretch>
        </p:blipFill>
        <p:spPr>
          <a:xfrm>
            <a:off x="2621280" y="886969"/>
            <a:ext cx="6743700" cy="5437631"/>
          </a:xfrm>
        </p:spPr>
      </p:pic>
      <p:sp>
        <p:nvSpPr>
          <p:cNvPr id="6" name="Slide Number Placeholder 5">
            <a:extLst>
              <a:ext uri="{FF2B5EF4-FFF2-40B4-BE49-F238E27FC236}">
                <a16:creationId xmlns:a16="http://schemas.microsoft.com/office/drawing/2014/main" id="{491B2FF7-6E2F-6FBF-B9DB-BCAC4D3A7778}"/>
              </a:ext>
            </a:extLst>
          </p:cNvPr>
          <p:cNvSpPr>
            <a:spLocks noGrp="1"/>
          </p:cNvSpPr>
          <p:nvPr>
            <p:ph type="sldNum" sz="quarter" idx="12"/>
          </p:nvPr>
        </p:nvSpPr>
        <p:spPr/>
        <p:txBody>
          <a:bodyPr/>
          <a:lstStyle/>
          <a:p>
            <a:fld id="{58FB4751-880F-D840-AAA9-3A15815CC996}" type="slidenum">
              <a:rPr lang="en-US" smtClean="0"/>
              <a:t>23</a:t>
            </a:fld>
            <a:endParaRPr lang="en-US" dirty="0"/>
          </a:p>
        </p:txBody>
      </p:sp>
    </p:spTree>
    <p:extLst>
      <p:ext uri="{BB962C8B-B14F-4D97-AF65-F5344CB8AC3E}">
        <p14:creationId xmlns:p14="http://schemas.microsoft.com/office/powerpoint/2010/main" val="2282514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569380-F7B5-CF60-8450-8F44E706AC34}"/>
              </a:ext>
            </a:extLst>
          </p:cNvPr>
          <p:cNvSpPr>
            <a:spLocks noGrp="1"/>
          </p:cNvSpPr>
          <p:nvPr>
            <p:ph type="sldNum" sz="quarter" idx="12"/>
          </p:nvPr>
        </p:nvSpPr>
        <p:spPr/>
        <p:txBody>
          <a:bodyPr/>
          <a:lstStyle/>
          <a:p>
            <a:fld id="{58FB4751-880F-D840-AAA9-3A15815CC996}" type="slidenum">
              <a:rPr lang="en-US" smtClean="0"/>
              <a:t>24</a:t>
            </a:fld>
            <a:endParaRPr lang="en-US" dirty="0"/>
          </a:p>
        </p:txBody>
      </p:sp>
      <p:sp>
        <p:nvSpPr>
          <p:cNvPr id="5" name="Title 4">
            <a:extLst>
              <a:ext uri="{FF2B5EF4-FFF2-40B4-BE49-F238E27FC236}">
                <a16:creationId xmlns:a16="http://schemas.microsoft.com/office/drawing/2014/main" id="{F53910AD-965D-6624-88E3-B72D5F5BF923}"/>
              </a:ext>
            </a:extLst>
          </p:cNvPr>
          <p:cNvSpPr>
            <a:spLocks noGrp="1"/>
          </p:cNvSpPr>
          <p:nvPr>
            <p:ph type="title"/>
          </p:nvPr>
        </p:nvSpPr>
        <p:spPr>
          <a:xfrm>
            <a:off x="365760" y="2121408"/>
            <a:ext cx="11649456" cy="676656"/>
          </a:xfrm>
        </p:spPr>
        <p:txBody>
          <a:bodyPr/>
          <a:lstStyle/>
          <a:p>
            <a:r>
              <a:rPr lang="en-US" sz="4000" b="0" i="0" dirty="0">
                <a:solidFill>
                  <a:schemeClr val="bg2">
                    <a:lumMod val="25000"/>
                  </a:schemeClr>
                </a:solidFill>
                <a:effectLst/>
                <a:latin typeface="Söhne"/>
              </a:rPr>
              <a:t>This code snippet imports various modules and classes from scikit-learn and </a:t>
            </a:r>
            <a:r>
              <a:rPr lang="en-US" sz="4000" b="0" i="0" dirty="0" err="1">
                <a:solidFill>
                  <a:schemeClr val="bg2">
                    <a:lumMod val="25000"/>
                  </a:schemeClr>
                </a:solidFill>
                <a:effectLst/>
                <a:latin typeface="Söhne"/>
              </a:rPr>
              <a:t>XGBoost</a:t>
            </a:r>
            <a:r>
              <a:rPr lang="en-US" sz="4000" b="0" i="0" dirty="0">
                <a:solidFill>
                  <a:schemeClr val="bg2">
                    <a:lumMod val="25000"/>
                  </a:schemeClr>
                </a:solidFill>
                <a:effectLst/>
                <a:latin typeface="Söhne"/>
              </a:rPr>
              <a:t>, along with specific functions and classes for model evaluation and hyperparameter tuning. </a:t>
            </a:r>
            <a:endParaRPr lang="en-US" sz="4000" dirty="0">
              <a:solidFill>
                <a:schemeClr val="bg2">
                  <a:lumMod val="25000"/>
                </a:schemeClr>
              </a:solidFill>
            </a:endParaRPr>
          </a:p>
        </p:txBody>
      </p:sp>
      <p:pic>
        <p:nvPicPr>
          <p:cNvPr id="13" name="Picture 12">
            <a:extLst>
              <a:ext uri="{FF2B5EF4-FFF2-40B4-BE49-F238E27FC236}">
                <a16:creationId xmlns:a16="http://schemas.microsoft.com/office/drawing/2014/main" id="{C325427B-7C0B-0023-6ACC-55A7D88B652D}"/>
              </a:ext>
            </a:extLst>
          </p:cNvPr>
          <p:cNvPicPr>
            <a:picLocks noChangeAspect="1"/>
          </p:cNvPicPr>
          <p:nvPr/>
        </p:nvPicPr>
        <p:blipFill>
          <a:blip r:embed="rId2"/>
          <a:stretch>
            <a:fillRect/>
          </a:stretch>
        </p:blipFill>
        <p:spPr>
          <a:xfrm>
            <a:off x="487680" y="2935224"/>
            <a:ext cx="10957559" cy="2697480"/>
          </a:xfrm>
          <a:prstGeom prst="rect">
            <a:avLst/>
          </a:prstGeom>
        </p:spPr>
      </p:pic>
    </p:spTree>
    <p:extLst>
      <p:ext uri="{BB962C8B-B14F-4D97-AF65-F5344CB8AC3E}">
        <p14:creationId xmlns:p14="http://schemas.microsoft.com/office/powerpoint/2010/main" val="2450122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4F7FE-0B57-3E4F-A411-83D832AA6FC6}"/>
              </a:ext>
            </a:extLst>
          </p:cNvPr>
          <p:cNvSpPr>
            <a:spLocks noGrp="1"/>
          </p:cNvSpPr>
          <p:nvPr>
            <p:ph type="title"/>
          </p:nvPr>
        </p:nvSpPr>
        <p:spPr>
          <a:xfrm>
            <a:off x="548640" y="402844"/>
            <a:ext cx="10515600" cy="676656"/>
          </a:xfrm>
        </p:spPr>
        <p:txBody>
          <a:bodyPr/>
          <a:lstStyle/>
          <a:p>
            <a:r>
              <a:rPr lang="en-US" b="1" i="0" dirty="0">
                <a:effectLst/>
                <a:latin typeface="-apple-system"/>
              </a:rPr>
              <a:t>Linear Regression:</a:t>
            </a:r>
            <a:endParaRPr lang="en-US" dirty="0"/>
          </a:p>
        </p:txBody>
      </p:sp>
      <p:pic>
        <p:nvPicPr>
          <p:cNvPr id="8" name="Content Placeholder 7">
            <a:extLst>
              <a:ext uri="{FF2B5EF4-FFF2-40B4-BE49-F238E27FC236}">
                <a16:creationId xmlns:a16="http://schemas.microsoft.com/office/drawing/2014/main" id="{761E4DB5-54EF-0C1D-3A2A-807C9ED87C06}"/>
              </a:ext>
            </a:extLst>
          </p:cNvPr>
          <p:cNvPicPr>
            <a:picLocks noGrp="1" noChangeAspect="1"/>
          </p:cNvPicPr>
          <p:nvPr>
            <p:ph idx="1"/>
          </p:nvPr>
        </p:nvPicPr>
        <p:blipFill rotWithShape="1">
          <a:blip r:embed="rId2"/>
          <a:srcRect t="8338"/>
          <a:stretch/>
        </p:blipFill>
        <p:spPr>
          <a:xfrm>
            <a:off x="548640" y="2438400"/>
            <a:ext cx="10058400" cy="3843020"/>
          </a:xfrm>
        </p:spPr>
      </p:pic>
      <p:sp>
        <p:nvSpPr>
          <p:cNvPr id="6" name="Slide Number Placeholder 5">
            <a:extLst>
              <a:ext uri="{FF2B5EF4-FFF2-40B4-BE49-F238E27FC236}">
                <a16:creationId xmlns:a16="http://schemas.microsoft.com/office/drawing/2014/main" id="{85BF23B4-361A-02D6-2F10-A65E318C5B54}"/>
              </a:ext>
            </a:extLst>
          </p:cNvPr>
          <p:cNvSpPr>
            <a:spLocks noGrp="1"/>
          </p:cNvSpPr>
          <p:nvPr>
            <p:ph type="sldNum" sz="quarter" idx="12"/>
          </p:nvPr>
        </p:nvSpPr>
        <p:spPr/>
        <p:txBody>
          <a:bodyPr/>
          <a:lstStyle/>
          <a:p>
            <a:fld id="{58FB4751-880F-D840-AAA9-3A15815CC996}" type="slidenum">
              <a:rPr lang="en-US" smtClean="0"/>
              <a:t>25</a:t>
            </a:fld>
            <a:endParaRPr lang="en-US" dirty="0"/>
          </a:p>
        </p:txBody>
      </p:sp>
      <p:sp>
        <p:nvSpPr>
          <p:cNvPr id="11" name="TextBox 10">
            <a:extLst>
              <a:ext uri="{FF2B5EF4-FFF2-40B4-BE49-F238E27FC236}">
                <a16:creationId xmlns:a16="http://schemas.microsoft.com/office/drawing/2014/main" id="{9E3254BC-706A-8523-C289-E0B6D92584CE}"/>
              </a:ext>
            </a:extLst>
          </p:cNvPr>
          <p:cNvSpPr txBox="1"/>
          <p:nvPr/>
        </p:nvSpPr>
        <p:spPr>
          <a:xfrm>
            <a:off x="548640" y="1079500"/>
            <a:ext cx="10479024" cy="646331"/>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In linear regression, the target variable(Y) is dependent on a single independent variable(X) and the model establishes a linear relationship among these two variables.</a:t>
            </a:r>
            <a:endParaRPr lang="en-US" b="0" dirty="0">
              <a:effectLst/>
            </a:endParaRPr>
          </a:p>
        </p:txBody>
      </p:sp>
      <p:sp>
        <p:nvSpPr>
          <p:cNvPr id="13" name="TextBox 12">
            <a:extLst>
              <a:ext uri="{FF2B5EF4-FFF2-40B4-BE49-F238E27FC236}">
                <a16:creationId xmlns:a16="http://schemas.microsoft.com/office/drawing/2014/main" id="{5E6D1460-4CF7-7439-9C0A-0B425ECEB9C7}"/>
              </a:ext>
            </a:extLst>
          </p:cNvPr>
          <p:cNvSpPr txBox="1"/>
          <p:nvPr/>
        </p:nvSpPr>
        <p:spPr>
          <a:xfrm>
            <a:off x="548640" y="1725831"/>
            <a:ext cx="6103620" cy="646331"/>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The equation of the line is given by:</a:t>
            </a: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  Y = a + </a:t>
            </a:r>
            <a:r>
              <a:rPr lang="en-US" sz="1800" b="0" i="0" u="none" strike="noStrike" dirty="0" err="1">
                <a:solidFill>
                  <a:srgbClr val="000000"/>
                </a:solidFill>
                <a:effectLst/>
                <a:latin typeface="Times New Roman" panose="02020603050405020304" pitchFamily="18" charset="0"/>
              </a:rPr>
              <a:t>bX</a:t>
            </a:r>
            <a:endParaRPr lang="en-US" dirty="0"/>
          </a:p>
        </p:txBody>
      </p:sp>
    </p:spTree>
    <p:extLst>
      <p:ext uri="{BB962C8B-B14F-4D97-AF65-F5344CB8AC3E}">
        <p14:creationId xmlns:p14="http://schemas.microsoft.com/office/powerpoint/2010/main" val="618868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3948-0176-219E-F1F3-FF3E494B2111}"/>
              </a:ext>
            </a:extLst>
          </p:cNvPr>
          <p:cNvSpPr>
            <a:spLocks noGrp="1"/>
          </p:cNvSpPr>
          <p:nvPr>
            <p:ph type="title"/>
          </p:nvPr>
        </p:nvSpPr>
        <p:spPr>
          <a:xfrm>
            <a:off x="512064" y="300674"/>
            <a:ext cx="10515600" cy="676656"/>
          </a:xfrm>
        </p:spPr>
        <p:txBody>
          <a:bodyPr/>
          <a:lstStyle/>
          <a:p>
            <a:pPr algn="l"/>
            <a:r>
              <a:rPr lang="en-US" b="1" i="0" dirty="0">
                <a:effectLst/>
                <a:latin typeface="-apple-system"/>
              </a:rPr>
              <a:t>Support Vector Machine (Regression):</a:t>
            </a:r>
          </a:p>
        </p:txBody>
      </p:sp>
      <p:sp>
        <p:nvSpPr>
          <p:cNvPr id="4" name="Date Placeholder 3">
            <a:extLst>
              <a:ext uri="{FF2B5EF4-FFF2-40B4-BE49-F238E27FC236}">
                <a16:creationId xmlns:a16="http://schemas.microsoft.com/office/drawing/2014/main" id="{95EF7D89-0319-1C2B-AA0D-69EB5B7CD5D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334EED9-18E0-5955-3416-090E1FCAB95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DE9390F-6702-9E95-7392-C0E8B99C6AF8}"/>
              </a:ext>
            </a:extLst>
          </p:cNvPr>
          <p:cNvSpPr>
            <a:spLocks noGrp="1"/>
          </p:cNvSpPr>
          <p:nvPr>
            <p:ph type="sldNum" sz="quarter" idx="12"/>
          </p:nvPr>
        </p:nvSpPr>
        <p:spPr/>
        <p:txBody>
          <a:bodyPr/>
          <a:lstStyle/>
          <a:p>
            <a:fld id="{58FB4751-880F-D840-AAA9-3A15815CC996}" type="slidenum">
              <a:rPr lang="en-US" smtClean="0"/>
              <a:t>26</a:t>
            </a:fld>
            <a:endParaRPr lang="en-US" dirty="0"/>
          </a:p>
        </p:txBody>
      </p:sp>
      <p:pic>
        <p:nvPicPr>
          <p:cNvPr id="16" name="Content Placeholder 15">
            <a:extLst>
              <a:ext uri="{FF2B5EF4-FFF2-40B4-BE49-F238E27FC236}">
                <a16:creationId xmlns:a16="http://schemas.microsoft.com/office/drawing/2014/main" id="{2563C105-920E-5813-5740-F42F4DD01EEF}"/>
              </a:ext>
            </a:extLst>
          </p:cNvPr>
          <p:cNvPicPr>
            <a:picLocks noGrp="1" noChangeAspect="1"/>
          </p:cNvPicPr>
          <p:nvPr>
            <p:ph idx="1"/>
          </p:nvPr>
        </p:nvPicPr>
        <p:blipFill>
          <a:blip r:embed="rId2"/>
          <a:stretch>
            <a:fillRect/>
          </a:stretch>
        </p:blipFill>
        <p:spPr>
          <a:xfrm>
            <a:off x="624840" y="2293074"/>
            <a:ext cx="10637520" cy="4062006"/>
          </a:xfrm>
        </p:spPr>
      </p:pic>
      <p:sp>
        <p:nvSpPr>
          <p:cNvPr id="18" name="TextBox 17">
            <a:extLst>
              <a:ext uri="{FF2B5EF4-FFF2-40B4-BE49-F238E27FC236}">
                <a16:creationId xmlns:a16="http://schemas.microsoft.com/office/drawing/2014/main" id="{D3D24C9C-551D-CFDC-30EF-048D244DDEA3}"/>
              </a:ext>
            </a:extLst>
          </p:cNvPr>
          <p:cNvSpPr txBox="1"/>
          <p:nvPr/>
        </p:nvSpPr>
        <p:spPr>
          <a:xfrm>
            <a:off x="624840" y="1173537"/>
            <a:ext cx="10637520" cy="923330"/>
          </a:xfrm>
          <a:prstGeom prst="rect">
            <a:avLst/>
          </a:prstGeom>
          <a:noFill/>
        </p:spPr>
        <p:txBody>
          <a:bodyPr wrap="square">
            <a:spAutoFit/>
          </a:bodyPr>
          <a:lstStyle/>
          <a:p>
            <a:r>
              <a:rPr lang="en-US" b="0" i="0" dirty="0">
                <a:solidFill>
                  <a:schemeClr val="bg2">
                    <a:lumMod val="25000"/>
                  </a:schemeClr>
                </a:solidFill>
                <a:effectLst/>
                <a:latin typeface="Söhne"/>
              </a:rPr>
              <a:t>Support Vector Machine (SVM) Regression is a machine learning algorithm for regression tasks. It finds a hyperplane that best fits the data, maximizing the margin between the hyperplane and the data points. SVM regression uses support vectors to determine the hyperplane and can handle linear and nonlinear relationships. </a:t>
            </a:r>
            <a:endParaRPr lang="en-US" dirty="0">
              <a:solidFill>
                <a:schemeClr val="bg2">
                  <a:lumMod val="25000"/>
                </a:schemeClr>
              </a:solidFill>
            </a:endParaRPr>
          </a:p>
        </p:txBody>
      </p:sp>
    </p:spTree>
    <p:extLst>
      <p:ext uri="{BB962C8B-B14F-4D97-AF65-F5344CB8AC3E}">
        <p14:creationId xmlns:p14="http://schemas.microsoft.com/office/powerpoint/2010/main" val="371459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E476-98CE-CA1D-4C72-F58611FB8112}"/>
              </a:ext>
            </a:extLst>
          </p:cNvPr>
          <p:cNvSpPr>
            <a:spLocks noGrp="1"/>
          </p:cNvSpPr>
          <p:nvPr>
            <p:ph type="title"/>
          </p:nvPr>
        </p:nvSpPr>
        <p:spPr>
          <a:xfrm>
            <a:off x="682753" y="357018"/>
            <a:ext cx="10515600" cy="676656"/>
          </a:xfrm>
        </p:spPr>
        <p:txBody>
          <a:bodyPr/>
          <a:lstStyle/>
          <a:p>
            <a:r>
              <a:rPr lang="en-US" sz="4800" b="1" i="0" u="none" strike="noStrike" dirty="0">
                <a:solidFill>
                  <a:schemeClr val="bg2">
                    <a:lumMod val="25000"/>
                  </a:schemeClr>
                </a:solidFill>
                <a:effectLst/>
                <a:latin typeface="Times New Roman" panose="02020603050405020304" pitchFamily="18" charset="0"/>
              </a:rPr>
              <a:t>Ridge Regression:</a:t>
            </a:r>
            <a:r>
              <a:rPr lang="en-US" sz="4800" b="0" i="0" u="none" strike="noStrike" dirty="0">
                <a:solidFill>
                  <a:schemeClr val="bg2">
                    <a:lumMod val="25000"/>
                  </a:schemeClr>
                </a:solidFill>
                <a:effectLst/>
                <a:latin typeface="Times New Roman" panose="02020603050405020304" pitchFamily="18" charset="0"/>
              </a:rPr>
              <a:t> </a:t>
            </a:r>
            <a:endParaRPr lang="en-US" dirty="0">
              <a:solidFill>
                <a:schemeClr val="bg2">
                  <a:lumMod val="25000"/>
                </a:schemeClr>
              </a:solidFill>
            </a:endParaRPr>
          </a:p>
        </p:txBody>
      </p:sp>
      <p:sp>
        <p:nvSpPr>
          <p:cNvPr id="6" name="Slide Number Placeholder 5">
            <a:extLst>
              <a:ext uri="{FF2B5EF4-FFF2-40B4-BE49-F238E27FC236}">
                <a16:creationId xmlns:a16="http://schemas.microsoft.com/office/drawing/2014/main" id="{EEDD0D27-1AEC-B951-A39C-F0A00E596E96}"/>
              </a:ext>
            </a:extLst>
          </p:cNvPr>
          <p:cNvSpPr>
            <a:spLocks noGrp="1"/>
          </p:cNvSpPr>
          <p:nvPr>
            <p:ph type="sldNum" sz="quarter" idx="12"/>
          </p:nvPr>
        </p:nvSpPr>
        <p:spPr/>
        <p:txBody>
          <a:bodyPr/>
          <a:lstStyle/>
          <a:p>
            <a:fld id="{58FB4751-880F-D840-AAA9-3A15815CC996}" type="slidenum">
              <a:rPr lang="en-US" smtClean="0"/>
              <a:t>27</a:t>
            </a:fld>
            <a:endParaRPr lang="en-US" dirty="0"/>
          </a:p>
        </p:txBody>
      </p:sp>
      <p:pic>
        <p:nvPicPr>
          <p:cNvPr id="12" name="Content Placeholder 11">
            <a:extLst>
              <a:ext uri="{FF2B5EF4-FFF2-40B4-BE49-F238E27FC236}">
                <a16:creationId xmlns:a16="http://schemas.microsoft.com/office/drawing/2014/main" id="{053A0C82-94E1-362D-EAB3-8EDD7A684447}"/>
              </a:ext>
            </a:extLst>
          </p:cNvPr>
          <p:cNvPicPr>
            <a:picLocks noGrp="1" noChangeAspect="1"/>
          </p:cNvPicPr>
          <p:nvPr>
            <p:ph idx="1"/>
          </p:nvPr>
        </p:nvPicPr>
        <p:blipFill>
          <a:blip r:embed="rId2"/>
          <a:stretch>
            <a:fillRect/>
          </a:stretch>
        </p:blipFill>
        <p:spPr>
          <a:xfrm>
            <a:off x="682753" y="2450465"/>
            <a:ext cx="8385048" cy="3876675"/>
          </a:xfrm>
        </p:spPr>
      </p:pic>
      <p:sp>
        <p:nvSpPr>
          <p:cNvPr id="14" name="TextBox 13">
            <a:extLst>
              <a:ext uri="{FF2B5EF4-FFF2-40B4-BE49-F238E27FC236}">
                <a16:creationId xmlns:a16="http://schemas.microsoft.com/office/drawing/2014/main" id="{F959DFC1-1912-3CD3-8369-8BE0D785E1D1}"/>
              </a:ext>
            </a:extLst>
          </p:cNvPr>
          <p:cNvSpPr txBox="1"/>
          <p:nvPr/>
        </p:nvSpPr>
        <p:spPr>
          <a:xfrm>
            <a:off x="682753" y="1198161"/>
            <a:ext cx="10030967" cy="923330"/>
          </a:xfrm>
          <a:prstGeom prst="rect">
            <a:avLst/>
          </a:prstGeom>
          <a:noFill/>
        </p:spPr>
        <p:txBody>
          <a:bodyPr wrap="square">
            <a:spAutoFit/>
          </a:bodyPr>
          <a:lstStyle/>
          <a:p>
            <a:r>
              <a:rPr lang="en-US" b="0" i="0" dirty="0">
                <a:effectLst/>
                <a:latin typeface="Söhne"/>
              </a:rPr>
              <a:t>Ridge regression is a variant of linear regression that addresses the issue of multicollinearity (high correlation between predictor variables) and helps prevent overfitting. ridge regression strikes a balance between simplicity and flexibility, providing a more robust and stable regression model.</a:t>
            </a:r>
            <a:endParaRPr lang="en-US" dirty="0"/>
          </a:p>
        </p:txBody>
      </p:sp>
    </p:spTree>
    <p:extLst>
      <p:ext uri="{BB962C8B-B14F-4D97-AF65-F5344CB8AC3E}">
        <p14:creationId xmlns:p14="http://schemas.microsoft.com/office/powerpoint/2010/main" val="3452346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C64D-6088-EF04-3A61-E0E01DE92716}"/>
              </a:ext>
            </a:extLst>
          </p:cNvPr>
          <p:cNvSpPr>
            <a:spLocks noGrp="1"/>
          </p:cNvSpPr>
          <p:nvPr>
            <p:ph type="title"/>
          </p:nvPr>
        </p:nvSpPr>
        <p:spPr>
          <a:xfrm>
            <a:off x="576072" y="561569"/>
            <a:ext cx="10515600" cy="676656"/>
          </a:xfrm>
        </p:spPr>
        <p:txBody>
          <a:bodyPr/>
          <a:lstStyle/>
          <a:p>
            <a:r>
              <a:rPr lang="en-US" sz="4800" b="1" i="0" u="none" strike="noStrike" dirty="0">
                <a:solidFill>
                  <a:schemeClr val="bg2">
                    <a:lumMod val="25000"/>
                  </a:schemeClr>
                </a:solidFill>
                <a:effectLst/>
                <a:latin typeface="Times New Roman" panose="02020603050405020304" pitchFamily="18" charset="0"/>
              </a:rPr>
              <a:t>Random Forest Regressor:</a:t>
            </a:r>
            <a:endParaRPr lang="en-US" dirty="0">
              <a:solidFill>
                <a:schemeClr val="bg2">
                  <a:lumMod val="25000"/>
                </a:schemeClr>
              </a:solidFill>
            </a:endParaRPr>
          </a:p>
        </p:txBody>
      </p:sp>
      <p:sp>
        <p:nvSpPr>
          <p:cNvPr id="6" name="Slide Number Placeholder 5">
            <a:extLst>
              <a:ext uri="{FF2B5EF4-FFF2-40B4-BE49-F238E27FC236}">
                <a16:creationId xmlns:a16="http://schemas.microsoft.com/office/drawing/2014/main" id="{405D9DE6-5FDA-3F2C-13D1-8E440607E2F3}"/>
              </a:ext>
            </a:extLst>
          </p:cNvPr>
          <p:cNvSpPr>
            <a:spLocks noGrp="1"/>
          </p:cNvSpPr>
          <p:nvPr>
            <p:ph type="sldNum" sz="quarter" idx="12"/>
          </p:nvPr>
        </p:nvSpPr>
        <p:spPr/>
        <p:txBody>
          <a:bodyPr/>
          <a:lstStyle/>
          <a:p>
            <a:fld id="{58FB4751-880F-D840-AAA9-3A15815CC996}" type="slidenum">
              <a:rPr lang="en-US" smtClean="0"/>
              <a:t>28</a:t>
            </a:fld>
            <a:endParaRPr lang="en-US" dirty="0"/>
          </a:p>
        </p:txBody>
      </p:sp>
      <p:pic>
        <p:nvPicPr>
          <p:cNvPr id="16" name="Content Placeholder 15">
            <a:extLst>
              <a:ext uri="{FF2B5EF4-FFF2-40B4-BE49-F238E27FC236}">
                <a16:creationId xmlns:a16="http://schemas.microsoft.com/office/drawing/2014/main" id="{33F6B7E1-B2D7-F0B1-48C0-4F47521E3EB8}"/>
              </a:ext>
            </a:extLst>
          </p:cNvPr>
          <p:cNvPicPr>
            <a:picLocks noGrp="1" noChangeAspect="1"/>
          </p:cNvPicPr>
          <p:nvPr>
            <p:ph idx="1"/>
          </p:nvPr>
        </p:nvPicPr>
        <p:blipFill>
          <a:blip r:embed="rId2"/>
          <a:stretch>
            <a:fillRect/>
          </a:stretch>
        </p:blipFill>
        <p:spPr>
          <a:xfrm>
            <a:off x="576072" y="2709349"/>
            <a:ext cx="8019288" cy="3584771"/>
          </a:xfrm>
        </p:spPr>
      </p:pic>
      <p:sp>
        <p:nvSpPr>
          <p:cNvPr id="18" name="TextBox 17">
            <a:extLst>
              <a:ext uri="{FF2B5EF4-FFF2-40B4-BE49-F238E27FC236}">
                <a16:creationId xmlns:a16="http://schemas.microsoft.com/office/drawing/2014/main" id="{05B8239E-612D-5BEE-57C9-51F0BFAC8EC5}"/>
              </a:ext>
            </a:extLst>
          </p:cNvPr>
          <p:cNvSpPr txBox="1"/>
          <p:nvPr/>
        </p:nvSpPr>
        <p:spPr>
          <a:xfrm>
            <a:off x="576072" y="1512122"/>
            <a:ext cx="10152888" cy="923330"/>
          </a:xfrm>
          <a:prstGeom prst="rect">
            <a:avLst/>
          </a:prstGeom>
          <a:noFill/>
        </p:spPr>
        <p:txBody>
          <a:bodyPr wrap="square">
            <a:spAutoFit/>
          </a:bodyPr>
          <a:lstStyle/>
          <a:p>
            <a:r>
              <a:rPr lang="en-US" b="0" i="0" dirty="0">
                <a:effectLst/>
                <a:latin typeface="Söhne"/>
              </a:rPr>
              <a:t>Random Forest Regressor is a machine learning algorithm that belongs to the ensemble learning family. It combines multiple decision trees to make predictions in regression tasks. Each decision tree is built on a randomly selected subset of features and trained on different subsets of the training data.</a:t>
            </a:r>
            <a:endParaRPr lang="en-US" dirty="0"/>
          </a:p>
        </p:txBody>
      </p:sp>
    </p:spTree>
    <p:extLst>
      <p:ext uri="{BB962C8B-B14F-4D97-AF65-F5344CB8AC3E}">
        <p14:creationId xmlns:p14="http://schemas.microsoft.com/office/powerpoint/2010/main" val="1968730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6717022-2A6C-6B2D-F136-48F4F72A3043}"/>
              </a:ext>
            </a:extLst>
          </p:cNvPr>
          <p:cNvSpPr>
            <a:spLocks noGrp="1"/>
          </p:cNvSpPr>
          <p:nvPr>
            <p:ph type="sldNum" sz="quarter" idx="12"/>
          </p:nvPr>
        </p:nvSpPr>
        <p:spPr/>
        <p:txBody>
          <a:bodyPr/>
          <a:lstStyle/>
          <a:p>
            <a:fld id="{58FB4751-880F-D840-AAA9-3A15815CC996}" type="slidenum">
              <a:rPr lang="en-US" smtClean="0"/>
              <a:t>29</a:t>
            </a:fld>
            <a:endParaRPr lang="en-US" dirty="0"/>
          </a:p>
        </p:txBody>
      </p:sp>
      <p:pic>
        <p:nvPicPr>
          <p:cNvPr id="12" name="Content Placeholder 11">
            <a:extLst>
              <a:ext uri="{FF2B5EF4-FFF2-40B4-BE49-F238E27FC236}">
                <a16:creationId xmlns:a16="http://schemas.microsoft.com/office/drawing/2014/main" id="{B3A12309-13E0-5A08-F102-611A1D61A007}"/>
              </a:ext>
            </a:extLst>
          </p:cNvPr>
          <p:cNvPicPr>
            <a:picLocks noGrp="1" noChangeAspect="1"/>
          </p:cNvPicPr>
          <p:nvPr>
            <p:ph idx="1"/>
          </p:nvPr>
        </p:nvPicPr>
        <p:blipFill>
          <a:blip r:embed="rId2"/>
          <a:stretch>
            <a:fillRect/>
          </a:stretch>
        </p:blipFill>
        <p:spPr>
          <a:xfrm>
            <a:off x="376428" y="2729080"/>
            <a:ext cx="10992612" cy="3046880"/>
          </a:xfrm>
        </p:spPr>
      </p:pic>
      <p:sp>
        <p:nvSpPr>
          <p:cNvPr id="4" name="TextBox 3">
            <a:extLst>
              <a:ext uri="{FF2B5EF4-FFF2-40B4-BE49-F238E27FC236}">
                <a16:creationId xmlns:a16="http://schemas.microsoft.com/office/drawing/2014/main" id="{502DE9C6-C8E9-24D4-F617-551E6405D89F}"/>
              </a:ext>
            </a:extLst>
          </p:cNvPr>
          <p:cNvSpPr txBox="1"/>
          <p:nvPr/>
        </p:nvSpPr>
        <p:spPr>
          <a:xfrm>
            <a:off x="376428" y="503345"/>
            <a:ext cx="11439144" cy="1938992"/>
          </a:xfrm>
          <a:prstGeom prst="rect">
            <a:avLst/>
          </a:prstGeom>
          <a:noFill/>
        </p:spPr>
        <p:txBody>
          <a:bodyPr wrap="square">
            <a:spAutoFit/>
          </a:bodyPr>
          <a:lstStyle/>
          <a:p>
            <a:r>
              <a:rPr lang="en-US" sz="2000" i="0" u="none" strike="noStrike" dirty="0">
                <a:solidFill>
                  <a:schemeClr val="bg2">
                    <a:lumMod val="25000"/>
                  </a:schemeClr>
                </a:solidFill>
                <a:effectLst/>
                <a:latin typeface="Times New Roman" panose="02020603050405020304" pitchFamily="18" charset="0"/>
              </a:rPr>
              <a:t>The objective of this study was to predict the price of medical insurance. We used various regression techniques like Linear Regression, Ridge Regression, Random forest, and </a:t>
            </a:r>
            <a:r>
              <a:rPr lang="en-US" sz="2000" i="0" dirty="0">
                <a:solidFill>
                  <a:schemeClr val="bg2">
                    <a:lumMod val="25000"/>
                  </a:schemeClr>
                </a:solidFill>
                <a:effectLst/>
                <a:latin typeface="-apple-system"/>
              </a:rPr>
              <a:t>Support Vector Machine (Regression)</a:t>
            </a:r>
            <a:r>
              <a:rPr lang="en-US" sz="2000" i="0" u="none" strike="noStrike" dirty="0">
                <a:solidFill>
                  <a:schemeClr val="bg2">
                    <a:lumMod val="25000"/>
                  </a:schemeClr>
                </a:solidFill>
                <a:effectLst/>
                <a:latin typeface="Times New Roman" panose="02020603050405020304" pitchFamily="18" charset="0"/>
              </a:rPr>
              <a:t> For this experiment, we recommend that one should use a machine with at least 16GB RAM and generation of Intel Processor shall be at-least 9th technology or above. Dataset was split into 2 sets, one set for training and one for testing purposes. We used python programming for noting the results of carried-out techniques on test and training datasets</a:t>
            </a:r>
            <a:r>
              <a:rPr lang="en-US" sz="1600" b="0" i="0" u="none" strike="noStrike" dirty="0">
                <a:solidFill>
                  <a:schemeClr val="bg2">
                    <a:lumMod val="25000"/>
                  </a:schemeClr>
                </a:solidFill>
                <a:effectLst/>
                <a:latin typeface="Times New Roman" panose="02020603050405020304" pitchFamily="18" charset="0"/>
              </a:rPr>
              <a:t>.</a:t>
            </a:r>
            <a:endParaRPr lang="en-US" sz="1600" dirty="0">
              <a:solidFill>
                <a:schemeClr val="bg2">
                  <a:lumMod val="25000"/>
                </a:schemeClr>
              </a:solidFill>
            </a:endParaRPr>
          </a:p>
        </p:txBody>
      </p:sp>
    </p:spTree>
    <p:extLst>
      <p:ext uri="{BB962C8B-B14F-4D97-AF65-F5344CB8AC3E}">
        <p14:creationId xmlns:p14="http://schemas.microsoft.com/office/powerpoint/2010/main" val="97068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647700" y="1667827"/>
            <a:ext cx="4840641" cy="1773555"/>
          </a:xfrm>
        </p:spPr>
        <p:txBody>
          <a:bodyPr/>
          <a:lstStyle/>
          <a:p>
            <a:r>
              <a:rPr lang="en-US" dirty="0"/>
              <a:t>Primary goals</a:t>
            </a:r>
          </a:p>
        </p:txBody>
      </p:sp>
      <p:sp>
        <p:nvSpPr>
          <p:cNvPr id="4" name="TextBox 3">
            <a:extLst>
              <a:ext uri="{FF2B5EF4-FFF2-40B4-BE49-F238E27FC236}">
                <a16:creationId xmlns:a16="http://schemas.microsoft.com/office/drawing/2014/main" id="{9BE31680-E3D2-E97A-2A37-4C19A3E0AF8C}"/>
              </a:ext>
            </a:extLst>
          </p:cNvPr>
          <p:cNvSpPr txBox="1"/>
          <p:nvPr/>
        </p:nvSpPr>
        <p:spPr>
          <a:xfrm>
            <a:off x="754380" y="3632835"/>
            <a:ext cx="6111240" cy="1754326"/>
          </a:xfrm>
          <a:prstGeom prst="rect">
            <a:avLst/>
          </a:prstGeom>
          <a:noFill/>
        </p:spPr>
        <p:txBody>
          <a:bodyPr wrap="square">
            <a:spAutoFit/>
          </a:bodyPr>
          <a:lstStyle/>
          <a:p>
            <a:r>
              <a:rPr lang="en-US" b="0" i="0" dirty="0">
                <a:effectLst/>
                <a:latin typeface="-apple-system"/>
              </a:rPr>
              <a:t>Using Multiple Linear Regression - a machine learning technique - I try to determine the most (statistically) significant factors (independent variables) that influence the premiums charged (dependent variable) by an insurance company. I predicted the costs based on the insurance data that I obtained from </a:t>
            </a:r>
            <a:r>
              <a:rPr lang="en-US" dirty="0">
                <a:latin typeface="-apple-system"/>
              </a:rPr>
              <a:t>worlddata.ai.</a:t>
            </a:r>
            <a:endParaRPr lang="en-US" dirty="0"/>
          </a:p>
        </p:txBody>
      </p:sp>
      <p:pic>
        <p:nvPicPr>
          <p:cNvPr id="6" name="Picture 5">
            <a:extLst>
              <a:ext uri="{FF2B5EF4-FFF2-40B4-BE49-F238E27FC236}">
                <a16:creationId xmlns:a16="http://schemas.microsoft.com/office/drawing/2014/main" id="{2B4B37CC-75D8-A8F1-1C73-E8C0DEDA13BA}"/>
              </a:ext>
            </a:extLst>
          </p:cNvPr>
          <p:cNvPicPr>
            <a:picLocks noChangeAspect="1"/>
          </p:cNvPicPr>
          <p:nvPr/>
        </p:nvPicPr>
        <p:blipFill>
          <a:blip r:embed="rId2"/>
          <a:stretch>
            <a:fillRect/>
          </a:stretch>
        </p:blipFill>
        <p:spPr>
          <a:xfrm>
            <a:off x="7583885" y="1846421"/>
            <a:ext cx="3960415" cy="28603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0000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092D52-94AF-8003-2BE7-9B87919AAFA2}"/>
              </a:ext>
            </a:extLst>
          </p:cNvPr>
          <p:cNvSpPr>
            <a:spLocks noGrp="1"/>
          </p:cNvSpPr>
          <p:nvPr>
            <p:ph type="sldNum" sz="quarter" idx="12"/>
          </p:nvPr>
        </p:nvSpPr>
        <p:spPr/>
        <p:txBody>
          <a:bodyPr/>
          <a:lstStyle/>
          <a:p>
            <a:fld id="{58FB4751-880F-D840-AAA9-3A15815CC996}" type="slidenum">
              <a:rPr lang="en-US" smtClean="0"/>
              <a:t>30</a:t>
            </a:fld>
            <a:endParaRPr lang="en-US" dirty="0"/>
          </a:p>
        </p:txBody>
      </p:sp>
      <p:pic>
        <p:nvPicPr>
          <p:cNvPr id="7" name="Picture 6">
            <a:extLst>
              <a:ext uri="{FF2B5EF4-FFF2-40B4-BE49-F238E27FC236}">
                <a16:creationId xmlns:a16="http://schemas.microsoft.com/office/drawing/2014/main" id="{17BBD50F-AD19-ECA5-7F34-8D7974666466}"/>
              </a:ext>
            </a:extLst>
          </p:cNvPr>
          <p:cNvPicPr>
            <a:picLocks noChangeAspect="1"/>
          </p:cNvPicPr>
          <p:nvPr/>
        </p:nvPicPr>
        <p:blipFill>
          <a:blip r:embed="rId2"/>
          <a:stretch>
            <a:fillRect/>
          </a:stretch>
        </p:blipFill>
        <p:spPr>
          <a:xfrm>
            <a:off x="762000" y="1931826"/>
            <a:ext cx="10485119" cy="4344006"/>
          </a:xfrm>
          <a:prstGeom prst="rect">
            <a:avLst/>
          </a:prstGeom>
        </p:spPr>
      </p:pic>
      <p:sp>
        <p:nvSpPr>
          <p:cNvPr id="3" name="Title 2">
            <a:extLst>
              <a:ext uri="{FF2B5EF4-FFF2-40B4-BE49-F238E27FC236}">
                <a16:creationId xmlns:a16="http://schemas.microsoft.com/office/drawing/2014/main" id="{855C8742-345E-B5B7-0372-9DF452A98AC7}"/>
              </a:ext>
            </a:extLst>
          </p:cNvPr>
          <p:cNvSpPr>
            <a:spLocks noGrp="1"/>
          </p:cNvSpPr>
          <p:nvPr>
            <p:ph type="title"/>
          </p:nvPr>
        </p:nvSpPr>
        <p:spPr>
          <a:xfrm>
            <a:off x="576070" y="704088"/>
            <a:ext cx="11439145" cy="1038762"/>
          </a:xfrm>
        </p:spPr>
        <p:txBody>
          <a:bodyPr/>
          <a:lstStyle/>
          <a:p>
            <a:r>
              <a:rPr lang="en-US" sz="3200" dirty="0"/>
              <a:t>Using matplotlib and seaborn libraries to create a bar plot visualization of the cross-validation scores for different models.</a:t>
            </a:r>
          </a:p>
        </p:txBody>
      </p:sp>
    </p:spTree>
    <p:extLst>
      <p:ext uri="{BB962C8B-B14F-4D97-AF65-F5344CB8AC3E}">
        <p14:creationId xmlns:p14="http://schemas.microsoft.com/office/powerpoint/2010/main" val="3289382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444702" y="635817"/>
            <a:ext cx="9144000" cy="676656"/>
          </a:xfrm>
        </p:spPr>
        <p:txBody>
          <a:bodyPr/>
          <a:lstStyle/>
          <a:p>
            <a:r>
              <a:rPr lang="en-US" dirty="0"/>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444702" y="1537430"/>
            <a:ext cx="5900928" cy="2258569"/>
          </a:xfrm>
        </p:spPr>
        <p:txBody>
          <a:bodyPr>
            <a:normAutofit/>
          </a:bodyPr>
          <a:lstStyle/>
          <a:p>
            <a:r>
              <a:rPr lang="en-US" b="0" i="0" dirty="0">
                <a:solidFill>
                  <a:schemeClr val="bg2">
                    <a:lumMod val="25000"/>
                  </a:schemeClr>
                </a:solidFill>
                <a:effectLst/>
                <a:latin typeface="Söhne"/>
              </a:rPr>
              <a:t>Among the models tested, Ridge Regression and Support Vector Machine obtained accuracies of 75.82% and 75.86% respectively, while ,Simple Linear Regression had the lowest accuracy of 62.86%. The dataset was split into an 80-20 ratio for training and testing.</a:t>
            </a:r>
            <a:endParaRPr lang="en-US" dirty="0">
              <a:solidFill>
                <a:schemeClr val="bg2">
                  <a:lumMod val="25000"/>
                </a:schemeClr>
              </a:solidFill>
            </a:endParaRP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31</a:t>
            </a:fld>
            <a:endParaRPr lang="en-US" dirty="0"/>
          </a:p>
        </p:txBody>
      </p:sp>
      <p:sp>
        <p:nvSpPr>
          <p:cNvPr id="9" name="TextBox 8">
            <a:extLst>
              <a:ext uri="{FF2B5EF4-FFF2-40B4-BE49-F238E27FC236}">
                <a16:creationId xmlns:a16="http://schemas.microsoft.com/office/drawing/2014/main" id="{755ECBB9-FFDD-BFA6-1235-85F6BF2DBCF0}"/>
              </a:ext>
            </a:extLst>
          </p:cNvPr>
          <p:cNvSpPr txBox="1"/>
          <p:nvPr/>
        </p:nvSpPr>
        <p:spPr>
          <a:xfrm>
            <a:off x="444702" y="3429000"/>
            <a:ext cx="6083808" cy="2554545"/>
          </a:xfrm>
          <a:prstGeom prst="rect">
            <a:avLst/>
          </a:prstGeom>
          <a:noFill/>
        </p:spPr>
        <p:txBody>
          <a:bodyPr wrap="square">
            <a:spAutoFit/>
          </a:bodyPr>
          <a:lstStyle/>
          <a:p>
            <a:pPr rtl="0">
              <a:spcBef>
                <a:spcPts val="0"/>
              </a:spcBef>
              <a:spcAft>
                <a:spcPts val="0"/>
              </a:spcAft>
            </a:pPr>
            <a:r>
              <a:rPr lang="en-US" sz="3600" i="0" u="none" strike="noStrike" dirty="0">
                <a:solidFill>
                  <a:schemeClr val="bg2">
                    <a:lumMod val="25000"/>
                  </a:schemeClr>
                </a:solidFill>
                <a:effectLst/>
                <a:latin typeface="Times New Roman" panose="02020603050405020304" pitchFamily="18" charset="0"/>
              </a:rPr>
              <a:t>CONCLUSION :</a:t>
            </a:r>
          </a:p>
          <a:p>
            <a:pPr rtl="0">
              <a:spcBef>
                <a:spcPts val="0"/>
              </a:spcBef>
              <a:spcAft>
                <a:spcPts val="0"/>
              </a:spcAft>
            </a:pPr>
            <a:r>
              <a:rPr lang="en-US" sz="3600" b="1" i="0" u="none" strike="noStrike" dirty="0">
                <a:solidFill>
                  <a:schemeClr val="bg2">
                    <a:lumMod val="25000"/>
                  </a:schemeClr>
                </a:solidFill>
                <a:effectLst/>
                <a:latin typeface="Times New Roman" panose="02020603050405020304" pitchFamily="18" charset="0"/>
              </a:rPr>
              <a:t> </a:t>
            </a:r>
          </a:p>
          <a:p>
            <a:pPr rtl="0">
              <a:spcBef>
                <a:spcPts val="0"/>
              </a:spcBef>
              <a:spcAft>
                <a:spcPts val="0"/>
              </a:spcAft>
            </a:pPr>
            <a:r>
              <a:rPr lang="en-US" sz="2000" i="0" u="none" strike="noStrike" dirty="0">
                <a:solidFill>
                  <a:schemeClr val="bg2">
                    <a:lumMod val="25000"/>
                  </a:schemeClr>
                </a:solidFill>
                <a:effectLst/>
                <a:latin typeface="Times New Roman" panose="02020603050405020304" pitchFamily="18" charset="0"/>
              </a:rPr>
              <a:t>Model gave 86% accuracy for Medical Insurance Amount Prediction using Random Forest Regressor.</a:t>
            </a:r>
            <a:endParaRPr lang="en-US" sz="2000" dirty="0">
              <a:solidFill>
                <a:schemeClr val="bg2">
                  <a:lumMod val="25000"/>
                </a:schemeClr>
              </a:solidFill>
              <a:effectLst/>
            </a:endParaRPr>
          </a:p>
          <a:p>
            <a:br>
              <a:rPr lang="en-US" sz="2400" dirty="0"/>
            </a:br>
            <a:endParaRPr lang="en-US" sz="2400" dirty="0"/>
          </a:p>
        </p:txBody>
      </p:sp>
      <p:pic>
        <p:nvPicPr>
          <p:cNvPr id="13" name="Picture Placeholder 12">
            <a:extLst>
              <a:ext uri="{FF2B5EF4-FFF2-40B4-BE49-F238E27FC236}">
                <a16:creationId xmlns:a16="http://schemas.microsoft.com/office/drawing/2014/main" id="{ED7746BB-633F-E005-843B-1AB846D936E7}"/>
              </a:ext>
            </a:extLst>
          </p:cNvPr>
          <p:cNvPicPr>
            <a:picLocks noGrp="1" noChangeAspect="1"/>
          </p:cNvPicPr>
          <p:nvPr>
            <p:ph type="pic" idx="1"/>
          </p:nvPr>
        </p:nvPicPr>
        <p:blipFill rotWithShape="1">
          <a:blip r:embed="rId2"/>
          <a:srcRect l="17645" t="-10266" r="29337" b="10266"/>
          <a:stretch/>
        </p:blipFill>
        <p:spPr>
          <a:xfrm>
            <a:off x="6646264" y="0"/>
            <a:ext cx="5545736" cy="6063092"/>
          </a:xfrm>
        </p:spPr>
      </p:pic>
    </p:spTree>
    <p:extLst>
      <p:ext uri="{BB962C8B-B14F-4D97-AF65-F5344CB8AC3E}">
        <p14:creationId xmlns:p14="http://schemas.microsoft.com/office/powerpoint/2010/main" val="3418206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941CA0-236F-EBA6-F3CF-C566CACD58BC}"/>
              </a:ext>
            </a:extLst>
          </p:cNvPr>
          <p:cNvPicPr>
            <a:picLocks noChangeAspect="1"/>
          </p:cNvPicPr>
          <p:nvPr/>
        </p:nvPicPr>
        <p:blipFill>
          <a:blip r:embed="rId2"/>
          <a:stretch>
            <a:fillRect/>
          </a:stretch>
        </p:blipFill>
        <p:spPr>
          <a:xfrm>
            <a:off x="739140" y="1981200"/>
            <a:ext cx="10629900" cy="4572000"/>
          </a:xfrm>
          <a:prstGeom prst="rect">
            <a:avLst/>
          </a:prstGeom>
        </p:spPr>
      </p:pic>
      <p:sp>
        <p:nvSpPr>
          <p:cNvPr id="7" name="TextBox 6">
            <a:extLst>
              <a:ext uri="{FF2B5EF4-FFF2-40B4-BE49-F238E27FC236}">
                <a16:creationId xmlns:a16="http://schemas.microsoft.com/office/drawing/2014/main" id="{9A7D2F0E-8306-E7A9-725A-15D4993B8555}"/>
              </a:ext>
            </a:extLst>
          </p:cNvPr>
          <p:cNvSpPr txBox="1"/>
          <p:nvPr/>
        </p:nvSpPr>
        <p:spPr>
          <a:xfrm>
            <a:off x="739140" y="487680"/>
            <a:ext cx="10066020" cy="646331"/>
          </a:xfrm>
          <a:prstGeom prst="rect">
            <a:avLst/>
          </a:prstGeom>
          <a:noFill/>
        </p:spPr>
        <p:txBody>
          <a:bodyPr wrap="square">
            <a:spAutoFit/>
          </a:bodyPr>
          <a:lstStyle/>
          <a:p>
            <a:pPr algn="ctr"/>
            <a:r>
              <a:rPr lang="en-US" sz="3600" b="1" i="0" u="none" strike="noStrike" dirty="0">
                <a:solidFill>
                  <a:schemeClr val="bg2">
                    <a:lumMod val="25000"/>
                  </a:schemeClr>
                </a:solidFill>
                <a:effectLst/>
                <a:latin typeface="Times New Roman" panose="02020603050405020304" pitchFamily="18" charset="0"/>
              </a:rPr>
              <a:t>FUTURE WORK</a:t>
            </a:r>
            <a:endParaRPr lang="en-US" sz="3600" dirty="0">
              <a:solidFill>
                <a:schemeClr val="bg2">
                  <a:lumMod val="25000"/>
                </a:schemeClr>
              </a:solidFill>
            </a:endParaRPr>
          </a:p>
        </p:txBody>
      </p:sp>
      <p:sp>
        <p:nvSpPr>
          <p:cNvPr id="6" name="TextBox 5">
            <a:extLst>
              <a:ext uri="{FF2B5EF4-FFF2-40B4-BE49-F238E27FC236}">
                <a16:creationId xmlns:a16="http://schemas.microsoft.com/office/drawing/2014/main" id="{4021F18C-156D-954F-B72D-D20294FE43E9}"/>
              </a:ext>
            </a:extLst>
          </p:cNvPr>
          <p:cNvSpPr txBox="1"/>
          <p:nvPr/>
        </p:nvSpPr>
        <p:spPr>
          <a:xfrm>
            <a:off x="739140" y="1134011"/>
            <a:ext cx="8069580" cy="369332"/>
          </a:xfrm>
          <a:prstGeom prst="rect">
            <a:avLst/>
          </a:prstGeom>
          <a:noFill/>
        </p:spPr>
        <p:txBody>
          <a:bodyPr wrap="square">
            <a:spAutoFit/>
          </a:bodyPr>
          <a:lstStyle/>
          <a:p>
            <a:r>
              <a:rPr lang="en-US" sz="1800" b="0" i="0" u="none" strike="noStrike" dirty="0">
                <a:solidFill>
                  <a:schemeClr val="bg2">
                    <a:lumMod val="25000"/>
                  </a:schemeClr>
                </a:solidFill>
                <a:effectLst/>
                <a:latin typeface="Times New Roman" panose="02020603050405020304" pitchFamily="18" charset="0"/>
              </a:rPr>
              <a:t>will make an application using flask that will look like this: </a:t>
            </a:r>
            <a:endParaRPr lang="en-US" dirty="0">
              <a:solidFill>
                <a:schemeClr val="bg2">
                  <a:lumMod val="25000"/>
                </a:schemeClr>
              </a:solidFill>
            </a:endParaRPr>
          </a:p>
        </p:txBody>
      </p:sp>
    </p:spTree>
    <p:extLst>
      <p:ext uri="{BB962C8B-B14F-4D97-AF65-F5344CB8AC3E}">
        <p14:creationId xmlns:p14="http://schemas.microsoft.com/office/powerpoint/2010/main" val="2921466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4140-519E-3F90-C0FD-F69E7458F239}"/>
              </a:ext>
            </a:extLst>
          </p:cNvPr>
          <p:cNvSpPr>
            <a:spLocks noGrp="1"/>
          </p:cNvSpPr>
          <p:nvPr>
            <p:ph type="title"/>
          </p:nvPr>
        </p:nvSpPr>
        <p:spPr>
          <a:xfrm>
            <a:off x="512064" y="441960"/>
            <a:ext cx="10515600" cy="676656"/>
          </a:xfrm>
        </p:spPr>
        <p:txBody>
          <a:bodyPr/>
          <a:lstStyle/>
          <a:p>
            <a:r>
              <a:rPr lang="en-US" dirty="0"/>
              <a:t>Dataset</a:t>
            </a:r>
          </a:p>
        </p:txBody>
      </p:sp>
      <p:sp>
        <p:nvSpPr>
          <p:cNvPr id="6" name="Slide Number Placeholder 5">
            <a:extLst>
              <a:ext uri="{FF2B5EF4-FFF2-40B4-BE49-F238E27FC236}">
                <a16:creationId xmlns:a16="http://schemas.microsoft.com/office/drawing/2014/main" id="{AD875422-4CD4-B8DB-084A-A0F830BE4BDC}"/>
              </a:ext>
            </a:extLst>
          </p:cNvPr>
          <p:cNvSpPr>
            <a:spLocks noGrp="1"/>
          </p:cNvSpPr>
          <p:nvPr>
            <p:ph type="sldNum" sz="quarter" idx="12"/>
          </p:nvPr>
        </p:nvSpPr>
        <p:spPr/>
        <p:txBody>
          <a:bodyPr/>
          <a:lstStyle/>
          <a:p>
            <a:fld id="{58FB4751-880F-D840-AAA9-3A15815CC996}" type="slidenum">
              <a:rPr lang="en-US" smtClean="0"/>
              <a:t>4</a:t>
            </a:fld>
            <a:endParaRPr lang="en-US" dirty="0"/>
          </a:p>
        </p:txBody>
      </p:sp>
      <p:pic>
        <p:nvPicPr>
          <p:cNvPr id="13" name="Content Placeholder 12">
            <a:extLst>
              <a:ext uri="{FF2B5EF4-FFF2-40B4-BE49-F238E27FC236}">
                <a16:creationId xmlns:a16="http://schemas.microsoft.com/office/drawing/2014/main" id="{A6157312-5056-EC7B-B23A-3E23BE9858FE}"/>
              </a:ext>
            </a:extLst>
          </p:cNvPr>
          <p:cNvPicPr>
            <a:picLocks noGrp="1" noChangeAspect="1"/>
          </p:cNvPicPr>
          <p:nvPr>
            <p:ph idx="1"/>
          </p:nvPr>
        </p:nvPicPr>
        <p:blipFill>
          <a:blip r:embed="rId2"/>
          <a:stretch>
            <a:fillRect/>
          </a:stretch>
        </p:blipFill>
        <p:spPr>
          <a:xfrm>
            <a:off x="365760" y="1380744"/>
            <a:ext cx="11353800" cy="4898136"/>
          </a:xfrm>
        </p:spPr>
      </p:pic>
    </p:spTree>
    <p:extLst>
      <p:ext uri="{BB962C8B-B14F-4D97-AF65-F5344CB8AC3E}">
        <p14:creationId xmlns:p14="http://schemas.microsoft.com/office/powerpoint/2010/main" val="172442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01396" y="501438"/>
            <a:ext cx="10732008" cy="676656"/>
          </a:xfrm>
        </p:spPr>
        <p:txBody>
          <a:bodyPr/>
          <a:lstStyle/>
          <a:p>
            <a:r>
              <a:rPr lang="en-US" sz="3600" b="0" i="0" u="none" strike="noStrike" dirty="0">
                <a:solidFill>
                  <a:srgbClr val="000000"/>
                </a:solidFill>
                <a:effectLst/>
                <a:latin typeface="Times New Roman" panose="02020603050405020304" pitchFamily="18" charset="0"/>
              </a:rPr>
              <a:t>The attributes in the following table: </a:t>
            </a:r>
            <a:endParaRPr lang="en-US" sz="3600" dirty="0"/>
          </a:p>
        </p:txBody>
      </p:sp>
      <p:graphicFrame>
        <p:nvGraphicFramePr>
          <p:cNvPr id="9" name="Table 4">
            <a:extLst>
              <a:ext uri="{FF2B5EF4-FFF2-40B4-BE49-F238E27FC236}">
                <a16:creationId xmlns:a16="http://schemas.microsoft.com/office/drawing/2014/main" id="{599C0C9D-9A88-B612-EE50-DB2991538472}"/>
              </a:ext>
            </a:extLst>
          </p:cNvPr>
          <p:cNvGraphicFramePr>
            <a:graphicFrameLocks noGrp="1"/>
          </p:cNvGraphicFramePr>
          <p:nvPr>
            <p:ph idx="1"/>
            <p:extLst>
              <p:ext uri="{D42A27DB-BD31-4B8C-83A1-F6EECF244321}">
                <p14:modId xmlns:p14="http://schemas.microsoft.com/office/powerpoint/2010/main" val="4071883211"/>
              </p:ext>
            </p:extLst>
          </p:nvPr>
        </p:nvGraphicFramePr>
        <p:xfrm>
          <a:off x="501396" y="1463040"/>
          <a:ext cx="11189208" cy="4893522"/>
        </p:xfrm>
        <a:graphic>
          <a:graphicData uri="http://schemas.openxmlformats.org/drawingml/2006/table">
            <a:tbl>
              <a:tblPr firstRow="1" bandRow="1">
                <a:tableStyleId>{5940675A-B579-460E-94D1-54222C63F5DA}</a:tableStyleId>
              </a:tblPr>
              <a:tblGrid>
                <a:gridCol w="5594604">
                  <a:extLst>
                    <a:ext uri="{9D8B030D-6E8A-4147-A177-3AD203B41FA5}">
                      <a16:colId xmlns:a16="http://schemas.microsoft.com/office/drawing/2014/main" val="1689330750"/>
                    </a:ext>
                  </a:extLst>
                </a:gridCol>
                <a:gridCol w="5594604">
                  <a:extLst>
                    <a:ext uri="{9D8B030D-6E8A-4147-A177-3AD203B41FA5}">
                      <a16:colId xmlns:a16="http://schemas.microsoft.com/office/drawing/2014/main" val="2660631934"/>
                    </a:ext>
                  </a:extLst>
                </a:gridCol>
              </a:tblGrid>
              <a:tr h="401419">
                <a:tc>
                  <a:txBody>
                    <a:bodyPr/>
                    <a:lstStyle/>
                    <a:p>
                      <a:pPr algn="ctr" rtl="0" fontAlgn="t">
                        <a:spcBef>
                          <a:spcPts val="0"/>
                        </a:spcBef>
                        <a:spcAft>
                          <a:spcPts val="0"/>
                        </a:spcAft>
                      </a:pPr>
                      <a:r>
                        <a:rPr lang="en-US" sz="1800" b="1" u="none" strike="noStrike" dirty="0">
                          <a:solidFill>
                            <a:srgbClr val="000000"/>
                          </a:solidFill>
                          <a:effectLst/>
                        </a:rPr>
                        <a:t>Name</a:t>
                      </a:r>
                      <a:endParaRPr lang="en-US" sz="2400" b="1" dirty="0">
                        <a:effectLst/>
                      </a:endParaRPr>
                    </a:p>
                  </a:txBody>
                  <a:tcPr marL="63500" marR="63500" marT="63500" marB="63500"/>
                </a:tc>
                <a:tc>
                  <a:txBody>
                    <a:bodyPr/>
                    <a:lstStyle/>
                    <a:p>
                      <a:pPr algn="ctr" rtl="0" fontAlgn="t">
                        <a:spcBef>
                          <a:spcPts val="0"/>
                        </a:spcBef>
                        <a:spcAft>
                          <a:spcPts val="0"/>
                        </a:spcAft>
                      </a:pPr>
                      <a:r>
                        <a:rPr lang="en-US" sz="1800" b="1" u="none" strike="noStrike" dirty="0">
                          <a:solidFill>
                            <a:srgbClr val="000000"/>
                          </a:solidFill>
                          <a:effectLst/>
                        </a:rPr>
                        <a:t>Description</a:t>
                      </a:r>
                      <a:endParaRPr lang="en-US" sz="2400" b="1" dirty="0">
                        <a:effectLst/>
                      </a:endParaRPr>
                    </a:p>
                  </a:txBody>
                  <a:tcPr marL="63500" marR="63500" marT="63500" marB="63500"/>
                </a:tc>
                <a:extLst>
                  <a:ext uri="{0D108BD9-81ED-4DB2-BD59-A6C34878D82A}">
                    <a16:rowId xmlns:a16="http://schemas.microsoft.com/office/drawing/2014/main" val="479928716"/>
                  </a:ext>
                </a:extLst>
              </a:tr>
              <a:tr h="401419">
                <a:tc>
                  <a:txBody>
                    <a:bodyPr/>
                    <a:lstStyle/>
                    <a:p>
                      <a:pPr rtl="0" fontAlgn="t">
                        <a:spcBef>
                          <a:spcPts val="0"/>
                        </a:spcBef>
                        <a:spcAft>
                          <a:spcPts val="0"/>
                        </a:spcAft>
                      </a:pPr>
                      <a:r>
                        <a:rPr lang="en-US" sz="1800" b="0" u="none" strike="noStrike" dirty="0">
                          <a:solidFill>
                            <a:srgbClr val="000000"/>
                          </a:solidFill>
                          <a:effectLst/>
                        </a:rPr>
                        <a:t>Age </a:t>
                      </a:r>
                      <a:endParaRPr lang="en-US" sz="2400" b="0" dirty="0">
                        <a:effectLst/>
                      </a:endParaRPr>
                    </a:p>
                  </a:txBody>
                  <a:tcPr marL="63500" marR="63500" marT="63500" marB="63500"/>
                </a:tc>
                <a:tc>
                  <a:txBody>
                    <a:bodyPr/>
                    <a:lstStyle/>
                    <a:p>
                      <a:pPr rtl="0" fontAlgn="t">
                        <a:spcBef>
                          <a:spcPts val="0"/>
                        </a:spcBef>
                        <a:spcAft>
                          <a:spcPts val="0"/>
                        </a:spcAft>
                      </a:pPr>
                      <a:r>
                        <a:rPr lang="en-US" sz="1800" b="0" u="none" strike="noStrike">
                          <a:solidFill>
                            <a:srgbClr val="000000"/>
                          </a:solidFill>
                          <a:effectLst/>
                        </a:rPr>
                        <a:t>Customer’s Age </a:t>
                      </a:r>
                      <a:endParaRPr lang="en-US" sz="2400" b="0">
                        <a:effectLst/>
                      </a:endParaRPr>
                    </a:p>
                  </a:txBody>
                  <a:tcPr marL="63500" marR="63500" marT="63500" marB="63500"/>
                </a:tc>
                <a:extLst>
                  <a:ext uri="{0D108BD9-81ED-4DB2-BD59-A6C34878D82A}">
                    <a16:rowId xmlns:a16="http://schemas.microsoft.com/office/drawing/2014/main" val="1816511062"/>
                  </a:ext>
                </a:extLst>
              </a:tr>
              <a:tr h="489763">
                <a:tc>
                  <a:txBody>
                    <a:bodyPr/>
                    <a:lstStyle/>
                    <a:p>
                      <a:pPr rtl="0" fontAlgn="t">
                        <a:spcBef>
                          <a:spcPts val="0"/>
                        </a:spcBef>
                        <a:spcAft>
                          <a:spcPts val="0"/>
                        </a:spcAft>
                      </a:pPr>
                      <a:r>
                        <a:rPr lang="en-US" sz="1800" b="0" u="none" strike="noStrike" dirty="0">
                          <a:solidFill>
                            <a:srgbClr val="000000"/>
                          </a:solidFill>
                          <a:effectLst/>
                        </a:rPr>
                        <a:t>BMI </a:t>
                      </a:r>
                      <a:endParaRPr lang="en-US" sz="2400" b="0" dirty="0">
                        <a:effectLst/>
                      </a:endParaRPr>
                    </a:p>
                  </a:txBody>
                  <a:tcPr marL="63500" marR="63500" marT="63500" marB="63500"/>
                </a:tc>
                <a:tc>
                  <a:txBody>
                    <a:bodyPr/>
                    <a:lstStyle/>
                    <a:p>
                      <a:pPr rtl="0" fontAlgn="t">
                        <a:spcBef>
                          <a:spcPts val="0"/>
                        </a:spcBef>
                        <a:spcAft>
                          <a:spcPts val="0"/>
                        </a:spcAft>
                      </a:pPr>
                      <a:r>
                        <a:rPr lang="en-US" sz="1800" b="0" u="none" strike="noStrike">
                          <a:solidFill>
                            <a:srgbClr val="000000"/>
                          </a:solidFill>
                          <a:effectLst/>
                        </a:rPr>
                        <a:t>Body mass index of the customer</a:t>
                      </a:r>
                      <a:endParaRPr lang="en-US" sz="2400" b="0">
                        <a:effectLst/>
                      </a:endParaRPr>
                    </a:p>
                  </a:txBody>
                  <a:tcPr marL="63500" marR="63500" marT="63500" marB="63500"/>
                </a:tc>
                <a:extLst>
                  <a:ext uri="{0D108BD9-81ED-4DB2-BD59-A6C34878D82A}">
                    <a16:rowId xmlns:a16="http://schemas.microsoft.com/office/drawing/2014/main" val="342739967"/>
                  </a:ext>
                </a:extLst>
              </a:tr>
              <a:tr h="489763">
                <a:tc>
                  <a:txBody>
                    <a:bodyPr/>
                    <a:lstStyle/>
                    <a:p>
                      <a:pPr rtl="0" fontAlgn="t">
                        <a:spcBef>
                          <a:spcPts val="0"/>
                        </a:spcBef>
                        <a:spcAft>
                          <a:spcPts val="0"/>
                        </a:spcAft>
                      </a:pPr>
                      <a:r>
                        <a:rPr lang="en-US" sz="1800" b="0" u="none" strike="noStrike">
                          <a:solidFill>
                            <a:srgbClr val="000000"/>
                          </a:solidFill>
                          <a:effectLst/>
                        </a:rPr>
                        <a:t>Number of kids </a:t>
                      </a:r>
                      <a:endParaRPr lang="en-US" sz="2400" b="0">
                        <a:effectLst/>
                      </a:endParaRPr>
                    </a:p>
                  </a:txBody>
                  <a:tcPr marL="63500" marR="63500" marT="63500" marB="63500"/>
                </a:tc>
                <a:tc>
                  <a:txBody>
                    <a:bodyPr/>
                    <a:lstStyle/>
                    <a:p>
                      <a:pPr rtl="0" fontAlgn="t">
                        <a:spcBef>
                          <a:spcPts val="0"/>
                        </a:spcBef>
                        <a:spcAft>
                          <a:spcPts val="0"/>
                        </a:spcAft>
                      </a:pPr>
                      <a:r>
                        <a:rPr lang="en-US" sz="1800" b="0" u="none" strike="noStrike" dirty="0">
                          <a:solidFill>
                            <a:srgbClr val="000000"/>
                          </a:solidFill>
                          <a:effectLst/>
                        </a:rPr>
                        <a:t>Number of kids of the customer</a:t>
                      </a:r>
                      <a:endParaRPr lang="en-US" sz="2400" b="0" dirty="0">
                        <a:effectLst/>
                      </a:endParaRPr>
                    </a:p>
                  </a:txBody>
                  <a:tcPr marL="63500" marR="63500" marT="63500" marB="63500"/>
                </a:tc>
                <a:extLst>
                  <a:ext uri="{0D108BD9-81ED-4DB2-BD59-A6C34878D82A}">
                    <a16:rowId xmlns:a16="http://schemas.microsoft.com/office/drawing/2014/main" val="1469203665"/>
                  </a:ext>
                </a:extLst>
              </a:tr>
              <a:tr h="401419">
                <a:tc>
                  <a:txBody>
                    <a:bodyPr/>
                    <a:lstStyle/>
                    <a:p>
                      <a:pPr rtl="0" fontAlgn="t">
                        <a:spcBef>
                          <a:spcPts val="0"/>
                        </a:spcBef>
                        <a:spcAft>
                          <a:spcPts val="0"/>
                        </a:spcAft>
                      </a:pPr>
                      <a:r>
                        <a:rPr lang="en-US" sz="1800" b="0" u="none" strike="noStrike" dirty="0">
                          <a:solidFill>
                            <a:srgbClr val="000000"/>
                          </a:solidFill>
                          <a:effectLst/>
                        </a:rPr>
                        <a:t>Gender</a:t>
                      </a:r>
                      <a:endParaRPr lang="en-US" sz="2400" b="0" dirty="0">
                        <a:effectLst/>
                      </a:endParaRPr>
                    </a:p>
                  </a:txBody>
                  <a:tcPr marL="63500" marR="63500" marT="63500" marB="63500"/>
                </a:tc>
                <a:tc>
                  <a:txBody>
                    <a:bodyPr/>
                    <a:lstStyle/>
                    <a:p>
                      <a:pPr rtl="0" fontAlgn="t">
                        <a:spcBef>
                          <a:spcPts val="0"/>
                        </a:spcBef>
                        <a:spcAft>
                          <a:spcPts val="0"/>
                        </a:spcAft>
                      </a:pPr>
                      <a:r>
                        <a:rPr lang="en-US" sz="1800" b="0" u="none" strike="noStrike">
                          <a:solidFill>
                            <a:srgbClr val="000000"/>
                          </a:solidFill>
                          <a:effectLst/>
                        </a:rPr>
                        <a:t>Male / Female</a:t>
                      </a:r>
                      <a:endParaRPr lang="en-US" sz="2400" b="0">
                        <a:effectLst/>
                      </a:endParaRPr>
                    </a:p>
                  </a:txBody>
                  <a:tcPr marL="63500" marR="63500" marT="63500" marB="63500"/>
                </a:tc>
                <a:extLst>
                  <a:ext uri="{0D108BD9-81ED-4DB2-BD59-A6C34878D82A}">
                    <a16:rowId xmlns:a16="http://schemas.microsoft.com/office/drawing/2014/main" val="1760208656"/>
                  </a:ext>
                </a:extLst>
              </a:tr>
              <a:tr h="546081">
                <a:tc>
                  <a:txBody>
                    <a:bodyPr/>
                    <a:lstStyle/>
                    <a:p>
                      <a:pPr rtl="0" fontAlgn="t">
                        <a:spcBef>
                          <a:spcPts val="0"/>
                        </a:spcBef>
                        <a:spcAft>
                          <a:spcPts val="0"/>
                        </a:spcAft>
                      </a:pPr>
                      <a:r>
                        <a:rPr lang="en-US" sz="1800" b="0" u="none" strike="noStrike">
                          <a:solidFill>
                            <a:srgbClr val="000000"/>
                          </a:solidFill>
                          <a:effectLst/>
                        </a:rPr>
                        <a:t>Smoker</a:t>
                      </a:r>
                      <a:endParaRPr lang="en-US" sz="2400" b="0">
                        <a:effectLst/>
                      </a:endParaRPr>
                    </a:p>
                  </a:txBody>
                  <a:tcPr marL="63500" marR="63500" marT="63500" marB="63500"/>
                </a:tc>
                <a:tc>
                  <a:txBody>
                    <a:bodyPr/>
                    <a:lstStyle/>
                    <a:p>
                      <a:pPr rtl="0" fontAlgn="t">
                        <a:spcBef>
                          <a:spcPts val="0"/>
                        </a:spcBef>
                        <a:spcAft>
                          <a:spcPts val="0"/>
                        </a:spcAft>
                      </a:pPr>
                      <a:r>
                        <a:rPr lang="en-US" sz="1800" b="0" u="none" strike="noStrike">
                          <a:solidFill>
                            <a:srgbClr val="000000"/>
                          </a:solidFill>
                          <a:effectLst/>
                        </a:rPr>
                        <a:t>Whether the customer is smoker or not</a:t>
                      </a:r>
                      <a:endParaRPr lang="en-US" sz="2400" b="0">
                        <a:effectLst/>
                      </a:endParaRPr>
                    </a:p>
                  </a:txBody>
                  <a:tcPr marL="63500" marR="63500" marT="63500" marB="63500"/>
                </a:tc>
                <a:extLst>
                  <a:ext uri="{0D108BD9-81ED-4DB2-BD59-A6C34878D82A}">
                    <a16:rowId xmlns:a16="http://schemas.microsoft.com/office/drawing/2014/main" val="3634243071"/>
                  </a:ext>
                </a:extLst>
              </a:tr>
              <a:tr h="756498">
                <a:tc>
                  <a:txBody>
                    <a:bodyPr/>
                    <a:lstStyle/>
                    <a:p>
                      <a:pPr rtl="0" fontAlgn="t">
                        <a:spcBef>
                          <a:spcPts val="0"/>
                        </a:spcBef>
                        <a:spcAft>
                          <a:spcPts val="0"/>
                        </a:spcAft>
                      </a:pPr>
                      <a:r>
                        <a:rPr lang="en-US" sz="1800" b="0" u="none" strike="noStrike">
                          <a:solidFill>
                            <a:srgbClr val="000000"/>
                          </a:solidFill>
                          <a:effectLst/>
                        </a:rPr>
                        <a:t>Region </a:t>
                      </a:r>
                      <a:endParaRPr lang="en-US" sz="2400" b="0">
                        <a:effectLst/>
                      </a:endParaRPr>
                    </a:p>
                  </a:txBody>
                  <a:tcPr marL="63500" marR="63500" marT="63500" marB="63500"/>
                </a:tc>
                <a:tc>
                  <a:txBody>
                    <a:bodyPr/>
                    <a:lstStyle/>
                    <a:p>
                      <a:pPr rtl="0" fontAlgn="t">
                        <a:spcBef>
                          <a:spcPts val="0"/>
                        </a:spcBef>
                        <a:spcAft>
                          <a:spcPts val="0"/>
                        </a:spcAft>
                      </a:pPr>
                      <a:r>
                        <a:rPr lang="en-US" sz="1800" b="0" u="none" strike="noStrike">
                          <a:solidFill>
                            <a:srgbClr val="000000"/>
                          </a:solidFill>
                          <a:effectLst/>
                        </a:rPr>
                        <a:t>Where the customer lives:</a:t>
                      </a:r>
                      <a:endParaRPr lang="en-US" sz="2400" b="0">
                        <a:effectLst/>
                      </a:endParaRPr>
                    </a:p>
                    <a:p>
                      <a:pPr rtl="0" fontAlgn="t">
                        <a:spcBef>
                          <a:spcPts val="0"/>
                        </a:spcBef>
                        <a:spcAft>
                          <a:spcPts val="0"/>
                        </a:spcAft>
                      </a:pPr>
                      <a:r>
                        <a:rPr lang="en-US" sz="1800" b="0" u="none" strike="noStrike">
                          <a:solidFill>
                            <a:srgbClr val="000000"/>
                          </a:solidFill>
                          <a:effectLst/>
                        </a:rPr>
                        <a:t>southwest, southeast, northeast, northwest</a:t>
                      </a:r>
                      <a:endParaRPr lang="en-US" sz="2400" b="0">
                        <a:effectLst/>
                      </a:endParaRPr>
                    </a:p>
                  </a:txBody>
                  <a:tcPr marL="63500" marR="63500" marT="63500" marB="63500"/>
                </a:tc>
                <a:extLst>
                  <a:ext uri="{0D108BD9-81ED-4DB2-BD59-A6C34878D82A}">
                    <a16:rowId xmlns:a16="http://schemas.microsoft.com/office/drawing/2014/main" val="415808797"/>
                  </a:ext>
                </a:extLst>
              </a:tr>
              <a:tr h="1087152">
                <a:tc>
                  <a:txBody>
                    <a:bodyPr/>
                    <a:lstStyle/>
                    <a:p>
                      <a:pPr rtl="0" fontAlgn="t">
                        <a:spcBef>
                          <a:spcPts val="0"/>
                        </a:spcBef>
                        <a:spcAft>
                          <a:spcPts val="0"/>
                        </a:spcAft>
                      </a:pPr>
                      <a:r>
                        <a:rPr lang="en-US" sz="1800" b="0" u="none" strike="noStrike" dirty="0">
                          <a:solidFill>
                            <a:srgbClr val="000000"/>
                          </a:solidFill>
                          <a:effectLst/>
                        </a:rPr>
                        <a:t>Charges (target</a:t>
                      </a:r>
                      <a:endParaRPr lang="en-US" sz="2400" b="0" dirty="0">
                        <a:effectLst/>
                      </a:endParaRPr>
                    </a:p>
                    <a:p>
                      <a:pPr rtl="0" fontAlgn="t">
                        <a:spcBef>
                          <a:spcPts val="0"/>
                        </a:spcBef>
                        <a:spcAft>
                          <a:spcPts val="0"/>
                        </a:spcAft>
                      </a:pPr>
                      <a:r>
                        <a:rPr lang="en-US" sz="1800" b="0" u="none" strike="noStrike" dirty="0">
                          <a:solidFill>
                            <a:srgbClr val="000000"/>
                          </a:solidFill>
                          <a:effectLst/>
                        </a:rPr>
                        <a:t>variable)</a:t>
                      </a:r>
                      <a:endParaRPr lang="en-US" sz="2400" b="0" dirty="0">
                        <a:effectLst/>
                      </a:endParaRPr>
                    </a:p>
                    <a:p>
                      <a:pPr fontAlgn="t"/>
                      <a:br>
                        <a:rPr lang="en-US" sz="2400" b="0" dirty="0">
                          <a:effectLst/>
                        </a:rPr>
                      </a:br>
                      <a:endParaRPr lang="en-US" sz="2400" b="0" dirty="0">
                        <a:effectLst/>
                      </a:endParaRPr>
                    </a:p>
                  </a:txBody>
                  <a:tcPr marL="63500" marR="63500" marT="63500" marB="63500"/>
                </a:tc>
                <a:tc>
                  <a:txBody>
                    <a:bodyPr/>
                    <a:lstStyle/>
                    <a:p>
                      <a:pPr rtl="0" fontAlgn="t">
                        <a:spcBef>
                          <a:spcPts val="0"/>
                        </a:spcBef>
                        <a:spcAft>
                          <a:spcPts val="0"/>
                        </a:spcAft>
                      </a:pPr>
                      <a:r>
                        <a:rPr lang="en-US" sz="1800" b="0" u="none" strike="noStrike" dirty="0">
                          <a:solidFill>
                            <a:srgbClr val="000000"/>
                          </a:solidFill>
                          <a:effectLst/>
                        </a:rPr>
                        <a:t>Medical fee the customer has to pay</a:t>
                      </a:r>
                      <a:endParaRPr lang="en-US" sz="2400" b="0" dirty="0">
                        <a:effectLst/>
                      </a:endParaRPr>
                    </a:p>
                  </a:txBody>
                  <a:tcPr marL="63500" marR="63500" marT="63500" marB="63500"/>
                </a:tc>
                <a:extLst>
                  <a:ext uri="{0D108BD9-81ED-4DB2-BD59-A6C34878D82A}">
                    <a16:rowId xmlns:a16="http://schemas.microsoft.com/office/drawing/2014/main" val="380950325"/>
                  </a:ext>
                </a:extLst>
              </a:tr>
            </a:tbl>
          </a:graphicData>
        </a:graphic>
      </p:graphicFrame>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a:xfrm>
            <a:off x="11073384" y="6547104"/>
            <a:ext cx="987552" cy="310896"/>
          </a:xfrm>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512064" y="381000"/>
            <a:ext cx="10515600" cy="676656"/>
          </a:xfrm>
        </p:spPr>
        <p:txBody>
          <a:bodyPr/>
          <a:lstStyle/>
          <a:p>
            <a:r>
              <a:rPr lang="en-US" sz="3200" b="1" i="0" u="none" strike="noStrike" dirty="0">
                <a:effectLst/>
                <a:latin typeface="Times New Roman" panose="02020603050405020304" pitchFamily="18" charset="0"/>
              </a:rPr>
              <a:t>METHODOLOGY</a:t>
            </a:r>
            <a:endParaRPr lang="en-US" dirty="0"/>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6</a:t>
            </a:fld>
            <a:endParaRPr lang="en-US" dirty="0"/>
          </a:p>
        </p:txBody>
      </p:sp>
      <p:pic>
        <p:nvPicPr>
          <p:cNvPr id="1028" name="Picture 4">
            <a:extLst>
              <a:ext uri="{FF2B5EF4-FFF2-40B4-BE49-F238E27FC236}">
                <a16:creationId xmlns:a16="http://schemas.microsoft.com/office/drawing/2014/main" id="{877135E5-23BF-7478-573B-621F75FF872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8912" y="1057656"/>
            <a:ext cx="11314176" cy="4904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08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316991" y="384048"/>
            <a:ext cx="9144000" cy="676656"/>
          </a:xfrm>
        </p:spPr>
        <p:txBody>
          <a:bodyPr/>
          <a:lstStyle/>
          <a:p>
            <a:r>
              <a:rPr lang="en-US" sz="2800" b="1" i="0" strike="noStrike" dirty="0">
                <a:solidFill>
                  <a:schemeClr val="bg2">
                    <a:lumMod val="25000"/>
                  </a:schemeClr>
                </a:solidFill>
                <a:effectLst/>
                <a:latin typeface="Times New Roman" panose="02020603050405020304" pitchFamily="18" charset="0"/>
              </a:rPr>
              <a:t>Pre-processing Data set</a:t>
            </a:r>
            <a:r>
              <a:rPr lang="en-US" sz="2800" b="0" i="0" strike="noStrike" dirty="0">
                <a:solidFill>
                  <a:schemeClr val="bg2">
                    <a:lumMod val="25000"/>
                  </a:schemeClr>
                </a:solidFill>
                <a:effectLst/>
                <a:latin typeface="Times New Roman" panose="02020603050405020304" pitchFamily="18" charset="0"/>
              </a:rPr>
              <a:t> </a:t>
            </a:r>
            <a:endParaRPr lang="en-US" sz="3600" dirty="0">
              <a:solidFill>
                <a:schemeClr val="bg2">
                  <a:lumMod val="25000"/>
                </a:schemeClr>
              </a:solidFill>
            </a:endParaRP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4294967295"/>
          </p:nvPr>
        </p:nvSpPr>
        <p:spPr>
          <a:xfrm>
            <a:off x="71887" y="1057656"/>
            <a:ext cx="12015216" cy="853440"/>
          </a:xfrm>
        </p:spPr>
        <p:txBody>
          <a:bodyPr>
            <a:noAutofit/>
          </a:bodyPr>
          <a:lstStyle/>
          <a:p>
            <a:pPr marL="457200" rtl="0" fontAlgn="base">
              <a:spcBef>
                <a:spcPts val="0"/>
              </a:spcBef>
              <a:spcAft>
                <a:spcPts val="0"/>
              </a:spcAft>
              <a:buFont typeface="+mj-lt"/>
              <a:buAutoNum type="arabicPeriod"/>
            </a:pPr>
            <a:r>
              <a:rPr lang="en-US" i="0" u="none" strike="noStrike" dirty="0">
                <a:solidFill>
                  <a:schemeClr val="bg2">
                    <a:lumMod val="25000"/>
                  </a:schemeClr>
                </a:solidFill>
                <a:effectLst/>
                <a:latin typeface="Times New Roman" panose="02020603050405020304" pitchFamily="18" charset="0"/>
              </a:rPr>
              <a:t>There are no missing values as such, so that we will calculate region, children value and sort them.</a:t>
            </a:r>
          </a:p>
          <a:p>
            <a:pPr marL="457200" rtl="0" fontAlgn="base">
              <a:spcBef>
                <a:spcPts val="0"/>
              </a:spcBef>
              <a:spcAft>
                <a:spcPts val="0"/>
              </a:spcAft>
              <a:buFont typeface="+mj-lt"/>
              <a:buAutoNum type="arabicPeriod"/>
            </a:pPr>
            <a:r>
              <a:rPr lang="en-US" i="0" u="none" strike="noStrike" dirty="0">
                <a:solidFill>
                  <a:schemeClr val="bg2">
                    <a:lumMod val="25000"/>
                  </a:schemeClr>
                </a:solidFill>
                <a:effectLst/>
                <a:latin typeface="Times New Roman" panose="02020603050405020304" pitchFamily="18" charset="0"/>
              </a:rPr>
              <a:t>After that we convert features to numerical value.</a:t>
            </a:r>
            <a:endParaRPr lang="en-US" dirty="0">
              <a:solidFill>
                <a:schemeClr val="bg2">
                  <a:lumMod val="25000"/>
                </a:schemeClr>
              </a:solidFill>
              <a:latin typeface="Times New Roman" panose="02020603050405020304" pitchFamily="18" charset="0"/>
            </a:endParaRPr>
          </a:p>
        </p:txBody>
      </p:sp>
      <p:pic>
        <p:nvPicPr>
          <p:cNvPr id="10" name="Picture 9">
            <a:extLst>
              <a:ext uri="{FF2B5EF4-FFF2-40B4-BE49-F238E27FC236}">
                <a16:creationId xmlns:a16="http://schemas.microsoft.com/office/drawing/2014/main" id="{8B9DF64C-0D33-9EC7-0917-41A436FD247E}"/>
              </a:ext>
            </a:extLst>
          </p:cNvPr>
          <p:cNvPicPr>
            <a:picLocks noChangeAspect="1"/>
          </p:cNvPicPr>
          <p:nvPr/>
        </p:nvPicPr>
        <p:blipFill>
          <a:blip r:embed="rId2"/>
          <a:stretch>
            <a:fillRect/>
          </a:stretch>
        </p:blipFill>
        <p:spPr>
          <a:xfrm>
            <a:off x="5543047" y="2377207"/>
            <a:ext cx="6335009" cy="3919728"/>
          </a:xfrm>
          <a:prstGeom prst="rect">
            <a:avLst/>
          </a:prstGeom>
        </p:spPr>
      </p:pic>
      <p:pic>
        <p:nvPicPr>
          <p:cNvPr id="12" name="Picture 11">
            <a:extLst>
              <a:ext uri="{FF2B5EF4-FFF2-40B4-BE49-F238E27FC236}">
                <a16:creationId xmlns:a16="http://schemas.microsoft.com/office/drawing/2014/main" id="{8901FEF8-06D2-5416-BFD6-CEDD5A5BA556}"/>
              </a:ext>
            </a:extLst>
          </p:cNvPr>
          <p:cNvPicPr>
            <a:picLocks noChangeAspect="1"/>
          </p:cNvPicPr>
          <p:nvPr/>
        </p:nvPicPr>
        <p:blipFill>
          <a:blip r:embed="rId3"/>
          <a:stretch>
            <a:fillRect/>
          </a:stretch>
        </p:blipFill>
        <p:spPr>
          <a:xfrm>
            <a:off x="518160" y="2377208"/>
            <a:ext cx="4805096" cy="3919728"/>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AF11-A52A-7238-34C8-EB1449BB14E9}"/>
              </a:ext>
            </a:extLst>
          </p:cNvPr>
          <p:cNvSpPr>
            <a:spLocks noGrp="1"/>
          </p:cNvSpPr>
          <p:nvPr>
            <p:ph type="title"/>
          </p:nvPr>
        </p:nvSpPr>
        <p:spPr>
          <a:xfrm>
            <a:off x="362712" y="240792"/>
            <a:ext cx="10515600" cy="676656"/>
          </a:xfrm>
        </p:spPr>
        <p:txBody>
          <a:bodyPr/>
          <a:lstStyle/>
          <a:p>
            <a:r>
              <a:rPr lang="en-US" sz="3600" b="1" i="0" u="none" strike="noStrike" dirty="0">
                <a:solidFill>
                  <a:schemeClr val="bg2">
                    <a:lumMod val="25000"/>
                  </a:schemeClr>
                </a:solidFill>
                <a:effectLst/>
                <a:latin typeface="Times New Roman" panose="02020603050405020304" pitchFamily="18" charset="0"/>
              </a:rPr>
              <a:t>Correlation Matrix</a:t>
            </a:r>
            <a:endParaRPr lang="en-US" sz="8000" dirty="0">
              <a:solidFill>
                <a:schemeClr val="bg2">
                  <a:lumMod val="25000"/>
                </a:schemeClr>
              </a:solidFill>
            </a:endParaRPr>
          </a:p>
        </p:txBody>
      </p:sp>
      <p:pic>
        <p:nvPicPr>
          <p:cNvPr id="12" name="Content Placeholder 11">
            <a:extLst>
              <a:ext uri="{FF2B5EF4-FFF2-40B4-BE49-F238E27FC236}">
                <a16:creationId xmlns:a16="http://schemas.microsoft.com/office/drawing/2014/main" id="{3977CDB7-64C8-AF51-C135-5D775074CDE6}"/>
              </a:ext>
            </a:extLst>
          </p:cNvPr>
          <p:cNvPicPr>
            <a:picLocks noGrp="1" noChangeAspect="1"/>
          </p:cNvPicPr>
          <p:nvPr>
            <p:ph idx="1"/>
          </p:nvPr>
        </p:nvPicPr>
        <p:blipFill>
          <a:blip r:embed="rId2"/>
          <a:stretch>
            <a:fillRect/>
          </a:stretch>
        </p:blipFill>
        <p:spPr>
          <a:xfrm>
            <a:off x="516636" y="917448"/>
            <a:ext cx="10730484" cy="5093208"/>
          </a:xfrm>
        </p:spPr>
      </p:pic>
      <p:sp>
        <p:nvSpPr>
          <p:cNvPr id="14" name="TextBox 13">
            <a:extLst>
              <a:ext uri="{FF2B5EF4-FFF2-40B4-BE49-F238E27FC236}">
                <a16:creationId xmlns:a16="http://schemas.microsoft.com/office/drawing/2014/main" id="{D111936B-08B4-D0CD-A5BA-A3C51B9F36C9}"/>
              </a:ext>
            </a:extLst>
          </p:cNvPr>
          <p:cNvSpPr txBox="1"/>
          <p:nvPr/>
        </p:nvSpPr>
        <p:spPr>
          <a:xfrm>
            <a:off x="516636" y="6040981"/>
            <a:ext cx="10014204" cy="369332"/>
          </a:xfrm>
          <a:prstGeom prst="rect">
            <a:avLst/>
          </a:prstGeom>
          <a:noFill/>
        </p:spPr>
        <p:txBody>
          <a:bodyPr wrap="square">
            <a:spAutoFit/>
          </a:bodyPr>
          <a:lstStyle/>
          <a:p>
            <a:pPr rtl="0">
              <a:spcBef>
                <a:spcPts val="1400"/>
              </a:spcBef>
              <a:spcAft>
                <a:spcPts val="400"/>
              </a:spcAft>
            </a:pPr>
            <a:r>
              <a:rPr lang="en-US" sz="1800" b="1" i="0" u="none" strike="noStrike" dirty="0">
                <a:solidFill>
                  <a:srgbClr val="000000"/>
                </a:solidFill>
                <a:effectLst/>
                <a:latin typeface="Times New Roman" panose="02020603050405020304" pitchFamily="18" charset="0"/>
              </a:rPr>
              <a:t>Smoker, BMI and Age are most important factor that determines - Charges</a:t>
            </a:r>
            <a:endParaRPr lang="en-US" b="1" dirty="0">
              <a:effectLst/>
            </a:endParaRPr>
          </a:p>
        </p:txBody>
      </p:sp>
    </p:spTree>
    <p:extLst>
      <p:ext uri="{BB962C8B-B14F-4D97-AF65-F5344CB8AC3E}">
        <p14:creationId xmlns:p14="http://schemas.microsoft.com/office/powerpoint/2010/main" val="119127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D3290E-6DDC-A6AF-DC73-63A0E9BBAE21}"/>
              </a:ext>
            </a:extLst>
          </p:cNvPr>
          <p:cNvSpPr>
            <a:spLocks noGrp="1"/>
          </p:cNvSpPr>
          <p:nvPr>
            <p:ph type="title"/>
          </p:nvPr>
        </p:nvSpPr>
        <p:spPr>
          <a:xfrm>
            <a:off x="762000" y="655320"/>
            <a:ext cx="10698480" cy="4815840"/>
          </a:xfrm>
        </p:spPr>
        <p:txBody>
          <a:bodyPr/>
          <a:lstStyle/>
          <a:p>
            <a:r>
              <a:rPr lang="en-US" i="1" dirty="0">
                <a:solidFill>
                  <a:schemeClr val="tx1">
                    <a:lumMod val="75000"/>
                  </a:schemeClr>
                </a:solidFill>
                <a:effectLst/>
                <a:latin typeface="Times New Roman" panose="02020603050405020304" pitchFamily="18" charset="0"/>
                <a:cs typeface="Times New Roman" panose="02020603050405020304" pitchFamily="18" charset="0"/>
              </a:rPr>
              <a:t>Now we are confirmed that there are no other values in above pre-</a:t>
            </a:r>
            <a:r>
              <a:rPr lang="en-US" i="1" strike="noStrike" dirty="0">
                <a:solidFill>
                  <a:schemeClr val="tx1">
                    <a:lumMod val="75000"/>
                  </a:schemeClr>
                </a:solidFill>
                <a:effectLst/>
                <a:latin typeface="Times New Roman" panose="02020603050405020304" pitchFamily="18" charset="0"/>
                <a:cs typeface="Times New Roman" panose="02020603050405020304" pitchFamily="18" charset="0"/>
              </a:rPr>
              <a:t>processing</a:t>
            </a:r>
            <a:r>
              <a:rPr lang="en-US" i="1" dirty="0">
                <a:solidFill>
                  <a:schemeClr val="tx1">
                    <a:lumMod val="75000"/>
                  </a:schemeClr>
                </a:solidFill>
                <a:effectLst/>
                <a:latin typeface="Times New Roman" panose="02020603050405020304" pitchFamily="18" charset="0"/>
                <a:cs typeface="Times New Roman" panose="02020603050405020304" pitchFamily="18" charset="0"/>
              </a:rPr>
              <a:t> column, We can proceed with EDA</a:t>
            </a:r>
            <a:br>
              <a:rPr lang="en-US" sz="2400" b="1" i="0" dirty="0">
                <a:solidFill>
                  <a:schemeClr val="tx1">
                    <a:lumMod val="75000"/>
                  </a:schemeClr>
                </a:solidFill>
                <a:effectLst/>
                <a:latin typeface="Times New Roman" panose="02020603050405020304" pitchFamily="18" charset="0"/>
                <a:cs typeface="Times New Roman" panose="02020603050405020304" pitchFamily="18" charset="0"/>
              </a:rPr>
            </a:br>
            <a:endParaRPr lang="en-US" sz="2400" b="1"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855F6E4-2AF3-8277-FE2C-1C118B01DD04}"/>
              </a:ext>
            </a:extLst>
          </p:cNvPr>
          <p:cNvSpPr>
            <a:spLocks noGrp="1"/>
          </p:cNvSpPr>
          <p:nvPr>
            <p:ph type="dt" sz="half" idx="4294967295"/>
          </p:nvPr>
        </p:nvSpPr>
        <p:spPr>
          <a:xfrm>
            <a:off x="0" y="6464300"/>
            <a:ext cx="987425" cy="311150"/>
          </a:xfrm>
        </p:spPr>
        <p:txBody>
          <a:bodyPr/>
          <a:lstStyle/>
          <a:p>
            <a:r>
              <a:rPr lang="en-US"/>
              <a:t>20XX</a:t>
            </a:r>
            <a:endParaRPr lang="en-US" dirty="0"/>
          </a:p>
        </p:txBody>
      </p:sp>
      <p:sp>
        <p:nvSpPr>
          <p:cNvPr id="3" name="Footer Placeholder 2">
            <a:extLst>
              <a:ext uri="{FF2B5EF4-FFF2-40B4-BE49-F238E27FC236}">
                <a16:creationId xmlns:a16="http://schemas.microsoft.com/office/drawing/2014/main" id="{7DEBE44E-451F-1DAB-0646-2F97C0B3D2C2}"/>
              </a:ext>
            </a:extLst>
          </p:cNvPr>
          <p:cNvSpPr>
            <a:spLocks noGrp="1"/>
          </p:cNvSpPr>
          <p:nvPr>
            <p:ph type="ftr" sz="quarter" idx="4294967295"/>
          </p:nvPr>
        </p:nvSpPr>
        <p:spPr>
          <a:xfrm>
            <a:off x="8753475" y="6464300"/>
            <a:ext cx="3438525" cy="311150"/>
          </a:xfrm>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3D6EA4A-780A-76B3-F1D0-AB1F3D5B5779}"/>
              </a:ext>
            </a:extLst>
          </p:cNvPr>
          <p:cNvSpPr>
            <a:spLocks noGrp="1"/>
          </p:cNvSpPr>
          <p:nvPr>
            <p:ph type="sldNum" sz="quarter" idx="4294967295"/>
          </p:nvPr>
        </p:nvSpPr>
        <p:spPr>
          <a:xfrm>
            <a:off x="11204575" y="6464300"/>
            <a:ext cx="987425" cy="311150"/>
          </a:xfrm>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908364291"/>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{D528A0EE-983A-4050-8653-98E1D6EE7EE1}tf11964407_win32</Template>
  <TotalTime>564</TotalTime>
  <Words>1535</Words>
  <Application>Microsoft Office PowerPoint</Application>
  <PresentationFormat>Widescreen</PresentationFormat>
  <Paragraphs>135</Paragraphs>
  <Slides>33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-apple-system</vt:lpstr>
      <vt:lpstr>Arial</vt:lpstr>
      <vt:lpstr>Arial Unicode MS</vt:lpstr>
      <vt:lpstr>Calibri</vt:lpstr>
      <vt:lpstr>Courier New</vt:lpstr>
      <vt:lpstr>Gill Sans Nova</vt:lpstr>
      <vt:lpstr>Gill Sans Nova Light</vt:lpstr>
      <vt:lpstr>Sagona Book</vt:lpstr>
      <vt:lpstr>Söhne</vt:lpstr>
      <vt:lpstr>Times New Roman</vt:lpstr>
      <vt:lpstr>Office Theme</vt:lpstr>
      <vt:lpstr>PowerPoint Presentation</vt:lpstr>
      <vt:lpstr>Introduction</vt:lpstr>
      <vt:lpstr>Primary goals</vt:lpstr>
      <vt:lpstr>Dataset</vt:lpstr>
      <vt:lpstr>The attributes in the following table: </vt:lpstr>
      <vt:lpstr>METHODOLOGY</vt:lpstr>
      <vt:lpstr>Pre-processing Data set </vt:lpstr>
      <vt:lpstr>Correlation Matrix</vt:lpstr>
      <vt:lpstr>Now we are confirmed that there are no other values in above pre-processing column, We can proceed with EDA </vt:lpstr>
      <vt:lpstr>Age vs. Charges</vt:lpstr>
      <vt:lpstr>Region vs. Charges</vt:lpstr>
      <vt:lpstr> Smoker vs. Charges</vt:lpstr>
      <vt:lpstr>Sex vs. Charges</vt:lpstr>
      <vt:lpstr>Skew and Kurtosis</vt:lpstr>
      <vt:lpstr>Skew and Kurtosis</vt:lpstr>
      <vt:lpstr>PowerPoint Presentation</vt:lpstr>
      <vt:lpstr>PowerPoint Presentation</vt:lpstr>
      <vt:lpstr>PowerPoint Presentation</vt:lpstr>
      <vt:lpstr>PowerPoint Presentation</vt:lpstr>
      <vt:lpstr>PowerPoint Presentation</vt:lpstr>
      <vt:lpstr>Prepare data for train and test:</vt:lpstr>
      <vt:lpstr>1. Linear Regression: </vt:lpstr>
      <vt:lpstr> Flowchart of MLHIPS Model</vt:lpstr>
      <vt:lpstr>This code snippet imports various modules and classes from scikit-learn and XGBoost, along with specific functions and classes for model evaluation and hyperparameter tuning. </vt:lpstr>
      <vt:lpstr>Linear Regression:</vt:lpstr>
      <vt:lpstr>Support Vector Machine (Regression):</vt:lpstr>
      <vt:lpstr>Ridge Regression: </vt:lpstr>
      <vt:lpstr>Random Forest Regressor:</vt:lpstr>
      <vt:lpstr>PowerPoint Presentation</vt:lpstr>
      <vt:lpstr>Using matplotlib and seaborn libraries to create a bar plot visualization of the cross-validation scores for different models.</vt:lpstr>
      <vt:lpstr>summary</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muskan thakur</dc:creator>
  <cp:lastModifiedBy>muskan thakur</cp:lastModifiedBy>
  <cp:revision>2</cp:revision>
  <dcterms:created xsi:type="dcterms:W3CDTF">2023-05-22T09:51:49Z</dcterms:created>
  <dcterms:modified xsi:type="dcterms:W3CDTF">2023-05-23T02:04:08Z</dcterms:modified>
</cp:coreProperties>
</file>