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c23a7359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c23a7359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2bac7a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2bac7a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c2bac7a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c2bac7a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c2bac7a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c2bac7a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c2bac7a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c2bac7a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c23a735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c23a735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a6475983d79abc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6475983d79abc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c2bac7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c2bac7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2c40f782437718b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2c40f782437718b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a6475983d79abc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6475983d79abc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c23a735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c23a735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477300" y="1537325"/>
            <a:ext cx="8189400" cy="33477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t/>
            </a:r>
            <a:endParaRPr b="1" sz="23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lt1"/>
              </a:solidFill>
              <a:highlight>
                <a:schemeClr val="dk1"/>
              </a:highlight>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lt1"/>
              </a:solidFill>
              <a:highlight>
                <a:schemeClr val="dk1"/>
              </a:highlight>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rPr b="1" lang="en" sz="1800">
                <a:solidFill>
                  <a:schemeClr val="lt1"/>
                </a:solidFill>
                <a:highlight>
                  <a:schemeClr val="dk1"/>
                </a:highlight>
                <a:latin typeface="Times New Roman"/>
                <a:ea typeface="Times New Roman"/>
                <a:cs typeface="Times New Roman"/>
                <a:sym typeface="Times New Roman"/>
              </a:rPr>
              <a:t>MARKET BASKET ANALYSIS &amp; RECOMMENDATION  SYSTEM USING ASSOCIATION RULES</a:t>
            </a:r>
            <a:endParaRPr b="1" sz="1800">
              <a:solidFill>
                <a:schemeClr val="lt1"/>
              </a:solidFill>
              <a:highlight>
                <a:schemeClr val="dk1"/>
              </a:highlight>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300">
                <a:solidFill>
                  <a:schemeClr val="lt1"/>
                </a:solidFill>
                <a:latin typeface="Arial"/>
                <a:ea typeface="Arial"/>
                <a:cs typeface="Arial"/>
                <a:sym typeface="Arial"/>
              </a:rPr>
              <a:t> </a:t>
            </a:r>
            <a:r>
              <a:rPr b="1" lang="en" sz="1300">
                <a:solidFill>
                  <a:schemeClr val="lt1"/>
                </a:solidFill>
                <a:highlight>
                  <a:schemeClr val="dk1"/>
                </a:highlight>
                <a:latin typeface="Arial"/>
                <a:ea typeface="Arial"/>
                <a:cs typeface="Arial"/>
                <a:sym typeface="Arial"/>
              </a:rPr>
              <a:t>     Master of Science(statistics)</a:t>
            </a:r>
            <a:endParaRPr b="1" sz="1300">
              <a:solidFill>
                <a:schemeClr val="lt1"/>
              </a:solidFill>
              <a:highlight>
                <a:schemeClr val="dk1"/>
              </a:highlight>
              <a:latin typeface="Arial"/>
              <a:ea typeface="Arial"/>
              <a:cs typeface="Arial"/>
              <a:sym typeface="Arial"/>
            </a:endParaRPr>
          </a:p>
          <a:p>
            <a:pPr indent="0" lvl="0" marL="0" rtl="0" algn="ctr">
              <a:lnSpc>
                <a:spcPct val="115000"/>
              </a:lnSpc>
              <a:spcBef>
                <a:spcPts val="1200"/>
              </a:spcBef>
              <a:spcAft>
                <a:spcPts val="0"/>
              </a:spcAft>
              <a:buNone/>
            </a:pPr>
            <a:r>
              <a:rPr b="1" lang="en" sz="1300">
                <a:solidFill>
                  <a:schemeClr val="lt1"/>
                </a:solidFill>
                <a:highlight>
                  <a:schemeClr val="dk1"/>
                </a:highlight>
                <a:latin typeface="Arial"/>
                <a:ea typeface="Arial"/>
                <a:cs typeface="Arial"/>
                <a:sym typeface="Arial"/>
              </a:rPr>
              <a:t>SCHOOL OF STATISTICS</a:t>
            </a:r>
            <a:endParaRPr b="1" sz="1300">
              <a:solidFill>
                <a:schemeClr val="lt1"/>
              </a:solidFill>
              <a:highlight>
                <a:schemeClr val="dk1"/>
              </a:highlight>
              <a:latin typeface="Arial"/>
              <a:ea typeface="Arial"/>
              <a:cs typeface="Arial"/>
              <a:sym typeface="Arial"/>
            </a:endParaRPr>
          </a:p>
          <a:p>
            <a:pPr indent="0" lvl="0" marL="0" rtl="0" algn="ctr">
              <a:lnSpc>
                <a:spcPct val="115000"/>
              </a:lnSpc>
              <a:spcBef>
                <a:spcPts val="1200"/>
              </a:spcBef>
              <a:spcAft>
                <a:spcPts val="0"/>
              </a:spcAft>
              <a:buNone/>
            </a:pPr>
            <a:r>
              <a:rPr b="1" lang="en" sz="1300">
                <a:solidFill>
                  <a:schemeClr val="lt1"/>
                </a:solidFill>
                <a:latin typeface="Times New Roman"/>
                <a:ea typeface="Times New Roman"/>
                <a:cs typeface="Times New Roman"/>
                <a:sym typeface="Times New Roman"/>
              </a:rPr>
              <a:t>DEVI AHILYA VISHVAVIDYALAYA</a:t>
            </a:r>
            <a:r>
              <a:rPr b="1" lang="en" sz="1300">
                <a:solidFill>
                  <a:schemeClr val="lt1"/>
                </a:solidFill>
                <a:highlight>
                  <a:schemeClr val="dk1"/>
                </a:highlight>
                <a:latin typeface="Arial"/>
                <a:ea typeface="Arial"/>
                <a:cs typeface="Arial"/>
                <a:sym typeface="Arial"/>
              </a:rPr>
              <a:t>, INDORE</a:t>
            </a:r>
            <a:endParaRPr b="1" sz="9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000">
                <a:solidFill>
                  <a:schemeClr val="lt1"/>
                </a:solidFill>
                <a:highlight>
                  <a:schemeClr val="dk1"/>
                </a:highlight>
                <a:latin typeface="Arial"/>
                <a:ea typeface="Arial"/>
                <a:cs typeface="Arial"/>
                <a:sym typeface="Arial"/>
              </a:rPr>
              <a:t>Under the supervision of                                                                                                                                 </a:t>
            </a:r>
            <a:r>
              <a:rPr lang="en" sz="1400">
                <a:solidFill>
                  <a:schemeClr val="lt1"/>
                </a:solidFill>
                <a:latin typeface="Times New Roman"/>
                <a:ea typeface="Times New Roman"/>
                <a:cs typeface="Times New Roman"/>
                <a:sym typeface="Times New Roman"/>
              </a:rPr>
              <a:t>Submitted by: </a:t>
            </a:r>
            <a:r>
              <a:rPr b="1" lang="en" sz="1400">
                <a:solidFill>
                  <a:schemeClr val="lt1"/>
                </a:solidFill>
                <a:latin typeface="Times New Roman"/>
                <a:ea typeface="Times New Roman"/>
                <a:cs typeface="Times New Roman"/>
                <a:sym typeface="Times New Roman"/>
              </a:rPr>
              <a:t>  </a:t>
            </a:r>
            <a:endParaRPr b="1" sz="1000">
              <a:solidFill>
                <a:schemeClr val="lt1"/>
              </a:solidFill>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b="1" lang="en" sz="1000">
                <a:solidFill>
                  <a:schemeClr val="lt1"/>
                </a:solidFill>
                <a:highlight>
                  <a:schemeClr val="dk1"/>
                </a:highlight>
                <a:latin typeface="Arial"/>
                <a:ea typeface="Arial"/>
                <a:cs typeface="Arial"/>
                <a:sym typeface="Arial"/>
              </a:rPr>
              <a:t>Dr. SNIGDHA BANERJEE                                                                                                                             </a:t>
            </a:r>
            <a:r>
              <a:rPr b="1" lang="en" sz="1200">
                <a:solidFill>
                  <a:schemeClr val="lt1"/>
                </a:solidFill>
                <a:highlight>
                  <a:schemeClr val="dk1"/>
                </a:highlight>
                <a:latin typeface="Arial"/>
                <a:ea typeface="Arial"/>
                <a:cs typeface="Arial"/>
                <a:sym typeface="Arial"/>
              </a:rPr>
              <a:t> </a:t>
            </a:r>
            <a:r>
              <a:rPr b="1" lang="en" sz="1300">
                <a:solidFill>
                  <a:schemeClr val="lt1"/>
                </a:solidFill>
                <a:latin typeface="Arial"/>
                <a:ea typeface="Arial"/>
                <a:cs typeface="Arial"/>
                <a:sym typeface="Arial"/>
              </a:rPr>
              <a:t>MUSKAN THAKUR </a:t>
            </a:r>
            <a:endParaRPr b="1" sz="1200">
              <a:solidFill>
                <a:schemeClr val="lt1"/>
              </a:solidFill>
              <a:highlight>
                <a:schemeClr val="dk1"/>
              </a:highlight>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b="1" lang="en" sz="1000">
                <a:solidFill>
                  <a:schemeClr val="lt1"/>
                </a:solidFill>
                <a:highlight>
                  <a:schemeClr val="dk1"/>
                </a:highlight>
                <a:latin typeface="Arial"/>
                <a:ea typeface="Arial"/>
                <a:cs typeface="Arial"/>
                <a:sym typeface="Arial"/>
              </a:rPr>
              <a:t>Head of a Department                                                                                                                                     </a:t>
            </a:r>
            <a:r>
              <a:rPr lang="en" sz="1200">
                <a:solidFill>
                  <a:srgbClr val="FFFFFF"/>
                </a:solidFill>
                <a:highlight>
                  <a:schemeClr val="dk1"/>
                </a:highlight>
                <a:latin typeface="Arial"/>
                <a:ea typeface="Arial"/>
                <a:cs typeface="Arial"/>
                <a:sym typeface="Arial"/>
              </a:rPr>
              <a:t>DATE: 2022/12/19</a:t>
            </a:r>
            <a:endParaRPr b="1" sz="1000">
              <a:solidFill>
                <a:schemeClr val="lt1"/>
              </a:solidFill>
              <a:highlight>
                <a:schemeClr val="dk1"/>
              </a:highlight>
              <a:latin typeface="Arial"/>
              <a:ea typeface="Arial"/>
              <a:cs typeface="Arial"/>
              <a:sym typeface="Arial"/>
            </a:endParaRPr>
          </a:p>
        </p:txBody>
      </p:sp>
      <p:pic>
        <p:nvPicPr>
          <p:cNvPr id="60" name="Google Shape;60;p13"/>
          <p:cNvPicPr preferRelativeResize="0"/>
          <p:nvPr/>
        </p:nvPicPr>
        <p:blipFill rotWithShape="1">
          <a:blip r:embed="rId3">
            <a:alphaModFix/>
          </a:blip>
          <a:srcRect b="0" l="0" r="0" t="0"/>
          <a:stretch/>
        </p:blipFill>
        <p:spPr>
          <a:xfrm>
            <a:off x="3751063" y="0"/>
            <a:ext cx="1641875" cy="164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70125" y="0"/>
            <a:ext cx="8328900" cy="2218800"/>
          </a:xfrm>
          <a:prstGeom prst="rect">
            <a:avLst/>
          </a:prstGeom>
        </p:spPr>
        <p:txBody>
          <a:bodyPr anchorCtr="0" anchor="ctr" bIns="91425" lIns="91425" spcFirstLastPara="1" rIns="91425" wrap="square" tIns="91425">
            <a:noAutofit/>
          </a:bodyPr>
          <a:lstStyle/>
          <a:p>
            <a:pPr indent="0" lvl="0" marL="0" rtl="0" algn="l">
              <a:lnSpc>
                <a:spcPct val="153418"/>
              </a:lnSpc>
              <a:spcBef>
                <a:spcPts val="0"/>
              </a:spcBef>
              <a:spcAft>
                <a:spcPts val="0"/>
              </a:spcAft>
              <a:buClr>
                <a:schemeClr val="dk1"/>
              </a:buClr>
              <a:buSzPts val="1100"/>
              <a:buFont typeface="Arial"/>
              <a:buNone/>
            </a:pPr>
            <a:r>
              <a:rPr b="1" lang="en" sz="1800">
                <a:solidFill>
                  <a:schemeClr val="lt1"/>
                </a:solidFill>
                <a:highlight>
                  <a:schemeClr val="lt2"/>
                </a:highlight>
                <a:latin typeface="Times New Roman"/>
                <a:ea typeface="Times New Roman"/>
                <a:cs typeface="Times New Roman"/>
                <a:sym typeface="Times New Roman"/>
              </a:rPr>
              <a:t>One-Hot Encoding: </a:t>
            </a:r>
            <a:r>
              <a:rPr lang="en" sz="1450">
                <a:solidFill>
                  <a:schemeClr val="lt1"/>
                </a:solidFill>
                <a:highlight>
                  <a:schemeClr val="lt2"/>
                </a:highlight>
                <a:latin typeface="Arial"/>
                <a:ea typeface="Arial"/>
                <a:cs typeface="Arial"/>
                <a:sym typeface="Arial"/>
              </a:rPr>
              <a:t>a one-hot is a group of bits among which the legal combinations of values are only those with a single high bit and all the others low. A similar implementation in which all bits are '1' except one '0' is sometimes called one-cold.</a:t>
            </a:r>
            <a:endParaRPr b="1" sz="2200">
              <a:solidFill>
                <a:schemeClr val="lt1"/>
              </a:solidFill>
              <a:highlight>
                <a:schemeClr val="lt2"/>
              </a:highlight>
              <a:latin typeface="Times New Roman"/>
              <a:ea typeface="Times New Roman"/>
              <a:cs typeface="Times New Roman"/>
              <a:sym typeface="Times New Roman"/>
            </a:endParaRPr>
          </a:p>
        </p:txBody>
      </p:sp>
      <p:pic>
        <p:nvPicPr>
          <p:cNvPr id="120" name="Google Shape;120;p22"/>
          <p:cNvPicPr preferRelativeResize="0"/>
          <p:nvPr/>
        </p:nvPicPr>
        <p:blipFill rotWithShape="1">
          <a:blip r:embed="rId3">
            <a:alphaModFix/>
          </a:blip>
          <a:srcRect b="0" l="7976" r="11456" t="22528"/>
          <a:stretch/>
        </p:blipFill>
        <p:spPr>
          <a:xfrm>
            <a:off x="1262812" y="1859100"/>
            <a:ext cx="6618375" cy="304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4294967295" type="title"/>
          </p:nvPr>
        </p:nvSpPr>
        <p:spPr>
          <a:xfrm>
            <a:off x="483375" y="551150"/>
            <a:ext cx="7721400" cy="539400"/>
          </a:xfrm>
          <a:prstGeom prst="rect">
            <a:avLst/>
          </a:prstGeom>
        </p:spPr>
        <p:txBody>
          <a:bodyPr anchorCtr="0" anchor="t" bIns="91425" lIns="91425" spcFirstLastPara="1" rIns="91425" wrap="square" tIns="91425">
            <a:noAutofit/>
          </a:bodyPr>
          <a:lstStyle/>
          <a:p>
            <a:pPr indent="0" lvl="0" marL="0" rtl="0" algn="l">
              <a:lnSpc>
                <a:spcPct val="145606"/>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Reshaping Data frame which contains details on products and order ID using unstack ( ) function </a:t>
            </a:r>
            <a:endParaRPr sz="2200"/>
          </a:p>
        </p:txBody>
      </p:sp>
      <p:pic>
        <p:nvPicPr>
          <p:cNvPr id="126" name="Google Shape;126;p23"/>
          <p:cNvPicPr preferRelativeResize="0"/>
          <p:nvPr/>
        </p:nvPicPr>
        <p:blipFill rotWithShape="1">
          <a:blip r:embed="rId3">
            <a:alphaModFix/>
          </a:blip>
          <a:srcRect b="0" l="4647" r="8810" t="7398"/>
          <a:stretch/>
        </p:blipFill>
        <p:spPr>
          <a:xfrm>
            <a:off x="958000" y="1490825"/>
            <a:ext cx="5867400" cy="337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90250" y="173525"/>
            <a:ext cx="7627800" cy="7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highlight>
                  <a:schemeClr val="lt2"/>
                </a:highlight>
                <a:latin typeface="Georgia"/>
                <a:ea typeface="Georgia"/>
                <a:cs typeface="Georgia"/>
                <a:sym typeface="Georgia"/>
              </a:rPr>
              <a:t>From these frequent sets, I continue to find the association rules which determine</a:t>
            </a:r>
            <a:r>
              <a:rPr b="1" i="1" lang="en" sz="1500">
                <a:solidFill>
                  <a:schemeClr val="lt1"/>
                </a:solidFill>
                <a:highlight>
                  <a:schemeClr val="lt2"/>
                </a:highlight>
                <a:latin typeface="Georgia"/>
                <a:ea typeface="Georgia"/>
                <a:cs typeface="Georgia"/>
                <a:sym typeface="Georgia"/>
              </a:rPr>
              <a:t> if</a:t>
            </a:r>
            <a:r>
              <a:rPr lang="en" sz="1500">
                <a:solidFill>
                  <a:schemeClr val="lt1"/>
                </a:solidFill>
                <a:highlight>
                  <a:schemeClr val="lt2"/>
                </a:highlight>
                <a:latin typeface="Georgia"/>
                <a:ea typeface="Georgia"/>
                <a:cs typeface="Georgia"/>
                <a:sym typeface="Georgia"/>
              </a:rPr>
              <a:t> A is bought, </a:t>
            </a:r>
            <a:r>
              <a:rPr b="1" i="1" lang="en" sz="1500">
                <a:solidFill>
                  <a:schemeClr val="lt1"/>
                </a:solidFill>
                <a:highlight>
                  <a:schemeClr val="lt2"/>
                </a:highlight>
                <a:latin typeface="Georgia"/>
                <a:ea typeface="Georgia"/>
                <a:cs typeface="Georgia"/>
                <a:sym typeface="Georgia"/>
              </a:rPr>
              <a:t>then</a:t>
            </a:r>
            <a:r>
              <a:rPr lang="en" sz="1500">
                <a:solidFill>
                  <a:schemeClr val="lt1"/>
                </a:solidFill>
                <a:highlight>
                  <a:schemeClr val="lt2"/>
                </a:highlight>
                <a:latin typeface="Georgia"/>
                <a:ea typeface="Georgia"/>
                <a:cs typeface="Georgia"/>
                <a:sym typeface="Georgia"/>
              </a:rPr>
              <a:t> B is also purchased. I set the </a:t>
            </a:r>
            <a:r>
              <a:rPr lang="en" sz="1150">
                <a:solidFill>
                  <a:schemeClr val="lt1"/>
                </a:solidFill>
                <a:highlight>
                  <a:schemeClr val="lt2"/>
                </a:highlight>
                <a:latin typeface="Courier New"/>
                <a:ea typeface="Courier New"/>
                <a:cs typeface="Courier New"/>
                <a:sym typeface="Courier New"/>
              </a:rPr>
              <a:t>metric = 'lift'</a:t>
            </a:r>
            <a:r>
              <a:rPr lang="en" sz="1500">
                <a:solidFill>
                  <a:schemeClr val="lt1"/>
                </a:solidFill>
                <a:highlight>
                  <a:schemeClr val="lt2"/>
                </a:highlight>
                <a:latin typeface="Georgia"/>
                <a:ea typeface="Georgia"/>
                <a:cs typeface="Georgia"/>
                <a:sym typeface="Georgia"/>
              </a:rPr>
              <a:t> with the minimum threshold = 1.</a:t>
            </a:r>
            <a:endParaRPr>
              <a:solidFill>
                <a:schemeClr val="lt1"/>
              </a:solidFill>
              <a:highlight>
                <a:schemeClr val="lt2"/>
              </a:highlight>
            </a:endParaRPr>
          </a:p>
        </p:txBody>
      </p:sp>
      <p:pic>
        <p:nvPicPr>
          <p:cNvPr id="132" name="Google Shape;132;p24"/>
          <p:cNvPicPr preferRelativeResize="0"/>
          <p:nvPr/>
        </p:nvPicPr>
        <p:blipFill rotWithShape="1">
          <a:blip r:embed="rId3">
            <a:alphaModFix/>
          </a:blip>
          <a:srcRect b="9860" l="6703" r="12140" t="28476"/>
          <a:stretch/>
        </p:blipFill>
        <p:spPr>
          <a:xfrm>
            <a:off x="490250" y="1127850"/>
            <a:ext cx="8185525" cy="3780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rotWithShape="1">
          <a:blip r:embed="rId3">
            <a:alphaModFix/>
          </a:blip>
          <a:srcRect b="9198" l="0" r="0" t="0"/>
          <a:stretch/>
        </p:blipFill>
        <p:spPr>
          <a:xfrm>
            <a:off x="2020225" y="1536850"/>
            <a:ext cx="5348400" cy="3446400"/>
          </a:xfrm>
          <a:prstGeom prst="rect">
            <a:avLst/>
          </a:prstGeom>
          <a:noFill/>
          <a:ln>
            <a:noFill/>
          </a:ln>
        </p:spPr>
      </p:pic>
      <p:sp>
        <p:nvSpPr>
          <p:cNvPr id="138" name="Google Shape;138;p25"/>
          <p:cNvSpPr txBox="1"/>
          <p:nvPr/>
        </p:nvSpPr>
        <p:spPr>
          <a:xfrm>
            <a:off x="86750" y="483350"/>
            <a:ext cx="858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As we can see, the results consist of two association rules only. taost and Coffee are bought more frequently than random with the </a:t>
            </a:r>
            <a:r>
              <a:rPr lang="en" sz="1150">
                <a:solidFill>
                  <a:srgbClr val="292929"/>
                </a:solidFill>
                <a:highlight>
                  <a:srgbClr val="F2F2F2"/>
                </a:highlight>
                <a:latin typeface="Courier New"/>
                <a:ea typeface="Courier New"/>
                <a:cs typeface="Courier New"/>
                <a:sym typeface="Courier New"/>
              </a:rPr>
              <a:t>lift = 1.4</a:t>
            </a:r>
            <a:r>
              <a:rPr lang="en" sz="1500">
                <a:solidFill>
                  <a:srgbClr val="292929"/>
                </a:solidFill>
                <a:highlight>
                  <a:srgbClr val="FFFFFF"/>
                </a:highlight>
                <a:latin typeface="Georgia"/>
                <a:ea typeface="Georgia"/>
                <a:cs typeface="Georgia"/>
                <a:sym typeface="Georgia"/>
              </a:rPr>
              <a:t> and 70% confidence.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0" y="0"/>
            <a:ext cx="9065700" cy="4879500"/>
          </a:xfrm>
          <a:prstGeom prst="rect">
            <a:avLst/>
          </a:prstGeom>
          <a:noFill/>
          <a:ln>
            <a:noFill/>
          </a:ln>
        </p:spPr>
        <p:txBody>
          <a:bodyPr anchorCtr="0" anchor="t" bIns="91425" lIns="91425" spcFirstLastPara="1" rIns="91425" wrap="square" tIns="91425">
            <a:spAutoFit/>
          </a:bodyPr>
          <a:lstStyle/>
          <a:p>
            <a:pPr indent="0" lvl="0" marL="0" rtl="0" algn="l">
              <a:lnSpc>
                <a:spcPct val="91304"/>
              </a:lnSpc>
              <a:spcBef>
                <a:spcPts val="7200"/>
              </a:spcBef>
              <a:spcAft>
                <a:spcPts val="0"/>
              </a:spcAft>
              <a:buNone/>
            </a:pPr>
            <a:r>
              <a:rPr b="1" lang="en" sz="2350">
                <a:solidFill>
                  <a:srgbClr val="292929"/>
                </a:solidFill>
                <a:highlight>
                  <a:schemeClr val="accent1"/>
                </a:highlight>
              </a:rPr>
              <a:t>Limits</a:t>
            </a:r>
            <a:endParaRPr b="1" sz="2350">
              <a:solidFill>
                <a:srgbClr val="292929"/>
              </a:solidFill>
              <a:highlight>
                <a:schemeClr val="accent1"/>
              </a:highlight>
            </a:endParaRPr>
          </a:p>
          <a:p>
            <a:pPr indent="0" lvl="0" marL="0" rtl="0" algn="l">
              <a:lnSpc>
                <a:spcPct val="218181"/>
              </a:lnSpc>
              <a:spcBef>
                <a:spcPts val="1300"/>
              </a:spcBef>
              <a:spcAft>
                <a:spcPts val="0"/>
              </a:spcAft>
              <a:buNone/>
            </a:pPr>
            <a:r>
              <a:rPr lang="en" sz="2200">
                <a:solidFill>
                  <a:srgbClr val="292929"/>
                </a:solidFill>
                <a:highlight>
                  <a:schemeClr val="accent1"/>
                </a:highlight>
                <a:latin typeface="Georgia"/>
                <a:ea typeface="Georgia"/>
                <a:cs typeface="Georgia"/>
                <a:sym typeface="Georgia"/>
              </a:rPr>
              <a:t>Although the Apriori algorithm is simple to apply, it still has certain constraints, which include:</a:t>
            </a:r>
            <a:endParaRPr sz="2200">
              <a:solidFill>
                <a:srgbClr val="292929"/>
              </a:solidFill>
              <a:highlight>
                <a:schemeClr val="accent1"/>
              </a:highlight>
              <a:latin typeface="Georgia"/>
              <a:ea typeface="Georgia"/>
              <a:cs typeface="Georgia"/>
              <a:sym typeface="Georgia"/>
            </a:endParaRPr>
          </a:p>
          <a:p>
            <a:pPr indent="-368300" lvl="0" marL="749300" rtl="0" algn="l">
              <a:lnSpc>
                <a:spcPct val="190909"/>
              </a:lnSpc>
              <a:spcBef>
                <a:spcPts val="3200"/>
              </a:spcBef>
              <a:spcAft>
                <a:spcPts val="0"/>
              </a:spcAft>
              <a:buClr>
                <a:srgbClr val="292929"/>
              </a:buClr>
              <a:buSzPts val="2200"/>
              <a:buFont typeface="Georgia"/>
              <a:buChar char="●"/>
            </a:pPr>
            <a:r>
              <a:rPr lang="en" sz="2200">
                <a:solidFill>
                  <a:srgbClr val="292929"/>
                </a:solidFill>
                <a:highlight>
                  <a:schemeClr val="accent1"/>
                </a:highlight>
                <a:latin typeface="Georgia"/>
                <a:ea typeface="Georgia"/>
                <a:cs typeface="Georgia"/>
                <a:sym typeface="Georgia"/>
              </a:rPr>
              <a:t>The algorithm's efficiency will be reduced if the number of transactions is large and there is a restricted memory capacity.</a:t>
            </a:r>
            <a:endParaRPr sz="2200">
              <a:solidFill>
                <a:srgbClr val="292929"/>
              </a:solidFill>
              <a:highlight>
                <a:schemeClr val="accent1"/>
              </a:highlight>
              <a:latin typeface="Georgia"/>
              <a:ea typeface="Georgia"/>
              <a:cs typeface="Georgia"/>
              <a:sym typeface="Georgia"/>
            </a:endParaRPr>
          </a:p>
          <a:p>
            <a:pPr indent="-368300" lvl="0" marL="749300" rtl="0" algn="l">
              <a:lnSpc>
                <a:spcPct val="190909"/>
              </a:lnSpc>
              <a:spcBef>
                <a:spcPts val="0"/>
              </a:spcBef>
              <a:spcAft>
                <a:spcPts val="0"/>
              </a:spcAft>
              <a:buClr>
                <a:srgbClr val="292929"/>
              </a:buClr>
              <a:buSzPts val="2200"/>
              <a:buFont typeface="Georgia"/>
              <a:buChar char="●"/>
            </a:pPr>
            <a:r>
              <a:rPr lang="en" sz="2200">
                <a:solidFill>
                  <a:srgbClr val="292929"/>
                </a:solidFill>
                <a:highlight>
                  <a:schemeClr val="accent1"/>
                </a:highlight>
                <a:latin typeface="Georgia"/>
                <a:ea typeface="Georgia"/>
                <a:cs typeface="Georgia"/>
                <a:sym typeface="Georgia"/>
              </a:rPr>
              <a:t>As it needs to scan the whole database, high processing </a:t>
            </a:r>
            <a:r>
              <a:rPr lang="en" sz="2200">
                <a:solidFill>
                  <a:srgbClr val="292929"/>
                </a:solidFill>
                <a:highlight>
                  <a:srgbClr val="FFFFFF"/>
                </a:highlight>
                <a:latin typeface="Georgia"/>
                <a:ea typeface="Georgia"/>
                <a:cs typeface="Georgia"/>
                <a:sym typeface="Georgia"/>
              </a:rPr>
              <a:t>power is required</a:t>
            </a:r>
            <a:endParaRPr sz="2200">
              <a:solidFill>
                <a:srgbClr val="292929"/>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0" y="-93450"/>
            <a:ext cx="9065700" cy="52125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1300"/>
              </a:spcBef>
              <a:spcAft>
                <a:spcPts val="0"/>
              </a:spcAft>
              <a:buNone/>
            </a:pPr>
            <a:r>
              <a:rPr b="1" lang="en" sz="1600">
                <a:solidFill>
                  <a:srgbClr val="292929"/>
                </a:solidFill>
                <a:highlight>
                  <a:srgbClr val="FFFFFF"/>
                </a:highlight>
                <a:latin typeface="Georgia"/>
                <a:ea typeface="Georgia"/>
                <a:cs typeface="Georgia"/>
                <a:sym typeface="Georgia"/>
              </a:rPr>
              <a:t>Some benefits that can be withdrawn from the method can be mentioned as follows:</a:t>
            </a:r>
            <a:endParaRPr b="1" sz="1600">
              <a:solidFill>
                <a:srgbClr val="292929"/>
              </a:solidFill>
              <a:highlight>
                <a:srgbClr val="FFFFFF"/>
              </a:highlight>
              <a:latin typeface="Georgia"/>
              <a:ea typeface="Georgia"/>
              <a:cs typeface="Georgia"/>
              <a:sym typeface="Georgia"/>
            </a:endParaRPr>
          </a:p>
          <a:p>
            <a:pPr indent="-323850" lvl="0" marL="457200" rtl="0" algn="l">
              <a:lnSpc>
                <a:spcPct val="218181"/>
              </a:lnSpc>
              <a:spcBef>
                <a:spcPts val="13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Booth arrangement: You may group related goods together. Price combo items based on consumer purchasing habits.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Product recommendations: Product recommendations should be based on user purchasing habits. You may give clients discounts if they buy more combinations. Alternatively, customers may purchase additional goods with a minimum total price.</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Inventory Management: Market basket analysis becomes the basis for forecasting future purchases. Besides, sales data is captured concurrently, so maintaining product supply and controlling inventory becomes more efficient.</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Optimize Ads Cost: Make the most of your advertising opportunities. Customers’ reactions to messaging, communications, and offers reflect this.</a:t>
            </a:r>
            <a:endParaRPr sz="1500">
              <a:solidFill>
                <a:srgbClr val="292929"/>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01150"/>
            <a:ext cx="8520600" cy="6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4" name="Google Shape;154;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17285"/>
              </a:lnSpc>
              <a:spcBef>
                <a:spcPts val="1100"/>
              </a:spcBef>
              <a:spcAft>
                <a:spcPts val="0"/>
              </a:spcAft>
              <a:buClr>
                <a:schemeClr val="dk1"/>
              </a:buClr>
              <a:buSzPts val="1100"/>
              <a:buFont typeface="Arial"/>
              <a:buNone/>
            </a:pPr>
            <a:r>
              <a:rPr lang="en" sz="1450">
                <a:latin typeface="Arial"/>
                <a:ea typeface="Arial"/>
                <a:cs typeface="Arial"/>
                <a:sym typeface="Arial"/>
              </a:rPr>
              <a:t>The output above shows the Top 10 itemsets sorted by confidence value and all itemsets have support value over 1% and lift value over 1. The first itemset shows the association rule "if Toast then Coffee" with support value at 0.023666 means nearly 2.4% of all transactions have this combination of Toast and Coffee bought together. We also have 70% confidence that Coffee sales happen whenever a Toast is purchased. The lift value of 1.47 (greater than 1) shows that the purchase of Coffee is indeed influenced by the purchase of Toast rather than Coffee's purchase being independent of Toast. The lift value of 1.47 means that Toast's purchase lifts the Coffee's purchase by 1.47 times.</a:t>
            </a:r>
            <a:endParaRPr sz="1450">
              <a:latin typeface="Arial"/>
              <a:ea typeface="Arial"/>
              <a:cs typeface="Arial"/>
              <a:sym typeface="Arial"/>
            </a:endParaRPr>
          </a:p>
          <a:p>
            <a:pPr indent="0" lvl="0" marL="0" rtl="0" algn="l">
              <a:lnSpc>
                <a:spcPct val="117285"/>
              </a:lnSpc>
              <a:spcBef>
                <a:spcPts val="1100"/>
              </a:spcBef>
              <a:spcAft>
                <a:spcPts val="0"/>
              </a:spcAft>
              <a:buClr>
                <a:schemeClr val="dk1"/>
              </a:buClr>
              <a:buSzPts val="1100"/>
              <a:buFont typeface="Arial"/>
              <a:buNone/>
            </a:pPr>
            <a:r>
              <a:rPr lang="en" sz="1450">
                <a:latin typeface="Arial"/>
                <a:ea typeface="Arial"/>
                <a:cs typeface="Arial"/>
                <a:sym typeface="Arial"/>
              </a:rPr>
              <a:t>Therefore, we can conclude that there is indeed evidence to suggest that the purchase of Toast leads to the purchase of Coffee. The owner of the bakery "The Bread Basket" should consider bundling Toast and Cofee together as a Breakfast Set or Lunch Set, the staff in the store should also be trained to cross-sell Coffee to customers who purchase Toast, knowing that they are more likely to purchase them together, thereby increasing the store's revenue.</a:t>
            </a:r>
            <a:endParaRPr sz="145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736725" y="330200"/>
            <a:ext cx="7670549" cy="462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85900"/>
            <a:ext cx="8520600" cy="706500"/>
          </a:xfrm>
          <a:prstGeom prst="rect">
            <a:avLst/>
          </a:prstGeom>
        </p:spPr>
        <p:txBody>
          <a:bodyPr anchorCtr="0" anchor="t" bIns="91425" lIns="91425" spcFirstLastPara="1" rIns="91425" wrap="square" tIns="91425">
            <a:noAutofit/>
          </a:bodyPr>
          <a:lstStyle/>
          <a:p>
            <a:pPr indent="0" lvl="0" marL="0" rtl="0" algn="ctr">
              <a:lnSpc>
                <a:spcPct val="117285"/>
              </a:lnSpc>
              <a:spcBef>
                <a:spcPts val="0"/>
              </a:spcBef>
              <a:spcAft>
                <a:spcPts val="0"/>
              </a:spcAft>
              <a:buNone/>
            </a:pPr>
            <a:r>
              <a:rPr b="1" lang="en">
                <a:latin typeface="Times New Roman"/>
                <a:ea typeface="Times New Roman"/>
                <a:cs typeface="Times New Roman"/>
                <a:sym typeface="Times New Roman"/>
              </a:rPr>
              <a:t>INTRODUCTION</a:t>
            </a:r>
            <a:endParaRPr b="1"/>
          </a:p>
        </p:txBody>
      </p:sp>
      <p:sp>
        <p:nvSpPr>
          <p:cNvPr id="66" name="Google Shape;66;p14"/>
          <p:cNvSpPr txBox="1"/>
          <p:nvPr>
            <p:ph idx="1" type="body"/>
          </p:nvPr>
        </p:nvSpPr>
        <p:spPr>
          <a:xfrm>
            <a:off x="416650" y="892400"/>
            <a:ext cx="8520600" cy="2145600"/>
          </a:xfrm>
          <a:prstGeom prst="rect">
            <a:avLst/>
          </a:prstGeom>
        </p:spPr>
        <p:txBody>
          <a:bodyPr anchorCtr="0" anchor="t" bIns="91425" lIns="91425" spcFirstLastPara="1" rIns="91425" wrap="square" tIns="91425">
            <a:noAutofit/>
          </a:bodyPr>
          <a:lstStyle/>
          <a:p>
            <a:pPr indent="0" lvl="0" marL="0" rtl="0" algn="l">
              <a:lnSpc>
                <a:spcPct val="153418"/>
              </a:lnSpc>
              <a:spcBef>
                <a:spcPts val="0"/>
              </a:spcBef>
              <a:spcAft>
                <a:spcPts val="0"/>
              </a:spcAft>
              <a:buNone/>
            </a:pPr>
            <a:r>
              <a:rPr lang="en">
                <a:solidFill>
                  <a:srgbClr val="292929"/>
                </a:solidFill>
                <a:highlight>
                  <a:schemeClr val="lt1"/>
                </a:highlight>
                <a:latin typeface="Times New Roman"/>
                <a:ea typeface="Times New Roman"/>
                <a:cs typeface="Times New Roman"/>
                <a:sym typeface="Times New Roman"/>
              </a:rPr>
              <a:t>Market Basket Analysis: A data mining technique used by retailers to increase sales by better understanding customer purchasing patterns.</a:t>
            </a:r>
            <a:endParaRPr>
              <a:solidFill>
                <a:srgbClr val="292929"/>
              </a:solidFill>
              <a:highlight>
                <a:schemeClr val="lt1"/>
              </a:highlight>
              <a:latin typeface="Times New Roman"/>
              <a:ea typeface="Times New Roman"/>
              <a:cs typeface="Times New Roman"/>
              <a:sym typeface="Times New Roman"/>
            </a:endParaRPr>
          </a:p>
          <a:p>
            <a:pPr indent="0" lvl="0" marL="0" rtl="0" algn="l">
              <a:lnSpc>
                <a:spcPct val="153418"/>
              </a:lnSpc>
              <a:spcBef>
                <a:spcPts val="0"/>
              </a:spcBef>
              <a:spcAft>
                <a:spcPts val="0"/>
              </a:spcAft>
              <a:buNone/>
            </a:pPr>
            <a:r>
              <a:rPr lang="en">
                <a:solidFill>
                  <a:srgbClr val="292929"/>
                </a:solidFill>
                <a:highlight>
                  <a:schemeClr val="lt1"/>
                </a:highlight>
                <a:latin typeface="Times New Roman"/>
                <a:ea typeface="Times New Roman"/>
                <a:cs typeface="Times New Roman"/>
                <a:sym typeface="Times New Roman"/>
              </a:rPr>
              <a:t>Recommender System: a subclass of information filtering system that seeks to predict the “rating” or “preference” a user would give to an item.</a:t>
            </a:r>
            <a:endParaRPr>
              <a:solidFill>
                <a:srgbClr val="292929"/>
              </a:solidFill>
              <a:highlight>
                <a:schemeClr val="lt1"/>
              </a:highlight>
              <a:latin typeface="Times New Roman"/>
              <a:ea typeface="Times New Roman"/>
              <a:cs typeface="Times New Roman"/>
              <a:sym typeface="Times New Roman"/>
            </a:endParaRPr>
          </a:p>
          <a:p>
            <a:pPr indent="0" lvl="0" marL="0" rtl="0" algn="l">
              <a:lnSpc>
                <a:spcPct val="91304"/>
              </a:lnSpc>
              <a:spcBef>
                <a:spcPts val="7200"/>
              </a:spcBef>
              <a:spcAft>
                <a:spcPts val="0"/>
              </a:spcAft>
              <a:buClr>
                <a:schemeClr val="dk1"/>
              </a:buClr>
              <a:buSzPts val="1100"/>
              <a:buFont typeface="Arial"/>
              <a:buNone/>
            </a:pPr>
            <a:r>
              <a:t/>
            </a:r>
            <a:endParaRPr>
              <a:solidFill>
                <a:srgbClr val="292929"/>
              </a:solidFill>
              <a:highlight>
                <a:schemeClr val="lt1"/>
              </a:highlight>
              <a:latin typeface="Times New Roman"/>
              <a:ea typeface="Times New Roman"/>
              <a:cs typeface="Times New Roman"/>
              <a:sym typeface="Times New Roman"/>
            </a:endParaRPr>
          </a:p>
          <a:p>
            <a:pPr indent="0" lvl="0" marL="0" rtl="0" algn="l">
              <a:lnSpc>
                <a:spcPct val="153418"/>
              </a:lnSpc>
              <a:spcBef>
                <a:spcPts val="0"/>
              </a:spcBef>
              <a:spcAft>
                <a:spcPts val="0"/>
              </a:spcAft>
              <a:buNone/>
            </a:pPr>
            <a:r>
              <a:t/>
            </a:r>
            <a:endParaRPr>
              <a:solidFill>
                <a:srgbClr val="292929"/>
              </a:solidFill>
              <a:highlight>
                <a:schemeClr val="lt1"/>
              </a:highlight>
              <a:latin typeface="Times New Roman"/>
              <a:ea typeface="Times New Roman"/>
              <a:cs typeface="Times New Roman"/>
              <a:sym typeface="Times New Roman"/>
            </a:endParaRPr>
          </a:p>
          <a:p>
            <a:pPr indent="0" lvl="0" marL="0" rtl="0" algn="l">
              <a:lnSpc>
                <a:spcPct val="153418"/>
              </a:lnSpc>
              <a:spcBef>
                <a:spcPts val="0"/>
              </a:spcBef>
              <a:spcAft>
                <a:spcPts val="0"/>
              </a:spcAft>
              <a:buNone/>
            </a:pPr>
            <a:r>
              <a:t/>
            </a:r>
            <a:endParaRPr>
              <a:solidFill>
                <a:srgbClr val="292929"/>
              </a:solidFill>
              <a:highlight>
                <a:schemeClr val="lt1"/>
              </a:highlight>
              <a:latin typeface="Times New Roman"/>
              <a:ea typeface="Times New Roman"/>
              <a:cs typeface="Times New Roman"/>
              <a:sym typeface="Times New Roman"/>
            </a:endParaRPr>
          </a:p>
          <a:p>
            <a:pPr indent="0" lvl="0" marL="0" rtl="0" algn="l">
              <a:lnSpc>
                <a:spcPct val="153418"/>
              </a:lnSpc>
              <a:spcBef>
                <a:spcPts val="0"/>
              </a:spcBef>
              <a:spcAft>
                <a:spcPts val="0"/>
              </a:spcAft>
              <a:buNone/>
            </a:pPr>
            <a:r>
              <a:t/>
            </a:r>
            <a:endParaRPr>
              <a:solidFill>
                <a:srgbClr val="292929"/>
              </a:solidFill>
              <a:highlight>
                <a:schemeClr val="lt1"/>
              </a:highlight>
              <a:latin typeface="Times New Roman"/>
              <a:ea typeface="Times New Roman"/>
              <a:cs typeface="Times New Roman"/>
              <a:sym typeface="Times New Roman"/>
            </a:endParaRPr>
          </a:p>
          <a:p>
            <a:pPr indent="0" lvl="0" marL="0" rtl="0" algn="l">
              <a:lnSpc>
                <a:spcPct val="145606"/>
              </a:lnSpc>
              <a:spcBef>
                <a:spcPts val="0"/>
              </a:spcBef>
              <a:spcAft>
                <a:spcPts val="0"/>
              </a:spcAft>
              <a:buClr>
                <a:schemeClr val="dk1"/>
              </a:buClr>
              <a:buSzPts val="1100"/>
              <a:buFont typeface="Arial"/>
              <a:buNone/>
            </a:pPr>
            <a:r>
              <a:t/>
            </a:r>
            <a:endParaRPr>
              <a:solidFill>
                <a:srgbClr val="292929"/>
              </a:solidFill>
              <a:highlight>
                <a:schemeClr val="lt1"/>
              </a:highlight>
              <a:latin typeface="Times New Roman"/>
              <a:ea typeface="Times New Roman"/>
              <a:cs typeface="Times New Roman"/>
              <a:sym typeface="Times New Roman"/>
            </a:endParaRPr>
          </a:p>
        </p:txBody>
      </p:sp>
      <p:pic>
        <p:nvPicPr>
          <p:cNvPr id="67" name="Google Shape;67;p14"/>
          <p:cNvPicPr preferRelativeResize="0"/>
          <p:nvPr/>
        </p:nvPicPr>
        <p:blipFill>
          <a:blip r:embed="rId3">
            <a:alphaModFix/>
          </a:blip>
          <a:stretch>
            <a:fillRect/>
          </a:stretch>
        </p:blipFill>
        <p:spPr>
          <a:xfrm>
            <a:off x="0" y="2627500"/>
            <a:ext cx="9144000" cy="2342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900"/>
                                        <p:tgtEl>
                                          <p:spTgt spid="67"/>
                                        </p:tgtEl>
                                        <p:attrNameLst>
                                          <p:attrName>ppt_w</p:attrName>
                                        </p:attrNameLst>
                                      </p:cBhvr>
                                      <p:tavLst>
                                        <p:tav fmla="" tm="0">
                                          <p:val>
                                            <p:strVal val="0"/>
                                          </p:val>
                                        </p:tav>
                                        <p:tav fmla="" tm="100000">
                                          <p:val>
                                            <p:strVal val="#ppt_w"/>
                                          </p:val>
                                        </p:tav>
                                      </p:tavLst>
                                    </p:anim>
                                    <p:anim calcmode="lin" valueType="num">
                                      <p:cBhvr additive="base">
                                        <p:cTn dur="900"/>
                                        <p:tgtEl>
                                          <p:spTgt spid="6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0"/>
            <a:ext cx="8520600" cy="1058100"/>
          </a:xfrm>
          <a:prstGeom prst="rect">
            <a:avLst/>
          </a:prstGeom>
        </p:spPr>
        <p:txBody>
          <a:bodyPr anchorCtr="0" anchor="ctr" bIns="91425" lIns="91425" spcFirstLastPara="1" rIns="91425" wrap="square" tIns="91425">
            <a:noAutofit/>
          </a:bodyPr>
          <a:lstStyle/>
          <a:p>
            <a:pPr indent="0" lvl="0" marL="0" rtl="0" algn="l">
              <a:lnSpc>
                <a:spcPct val="91304"/>
              </a:lnSpc>
              <a:spcBef>
                <a:spcPts val="7200"/>
              </a:spcBef>
              <a:spcAft>
                <a:spcPts val="0"/>
              </a:spcAft>
              <a:buClr>
                <a:schemeClr val="dk1"/>
              </a:buClr>
              <a:buSzPts val="1100"/>
              <a:buFont typeface="Arial"/>
              <a:buNone/>
            </a:pPr>
            <a:r>
              <a:rPr b="1" lang="en" sz="2550">
                <a:solidFill>
                  <a:schemeClr val="lt1"/>
                </a:solidFill>
                <a:highlight>
                  <a:schemeClr val="lt2"/>
                </a:highlight>
                <a:latin typeface="Times New Roman"/>
                <a:ea typeface="Times New Roman"/>
                <a:cs typeface="Times New Roman"/>
                <a:sym typeface="Times New Roman"/>
              </a:rPr>
              <a:t>What is association rule mining?</a:t>
            </a:r>
            <a:endParaRPr b="1" sz="2550">
              <a:solidFill>
                <a:schemeClr val="lt1"/>
              </a:solidFill>
              <a:highlight>
                <a:schemeClr val="lt2"/>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171600"/>
            <a:ext cx="49062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lt1"/>
                </a:solidFill>
                <a:highlight>
                  <a:schemeClr val="lt2"/>
                </a:highlight>
                <a:latin typeface="Arial"/>
                <a:ea typeface="Arial"/>
                <a:cs typeface="Arial"/>
                <a:sym typeface="Arial"/>
              </a:rPr>
              <a:t>Association rule mining is a procedure which is meant to find frequent patterns, correlations, associations, or causal structures from data sets found in various kinds of databases such as relational databases, transactional databases, and other forms of data repositories.</a:t>
            </a:r>
            <a:endParaRPr sz="2700">
              <a:solidFill>
                <a:schemeClr val="lt1"/>
              </a:solidFill>
              <a:highlight>
                <a:schemeClr val="lt2"/>
              </a:highlight>
            </a:endParaRPr>
          </a:p>
        </p:txBody>
      </p:sp>
      <p:pic>
        <p:nvPicPr>
          <p:cNvPr id="74" name="Google Shape;74;p15"/>
          <p:cNvPicPr preferRelativeResize="0"/>
          <p:nvPr/>
        </p:nvPicPr>
        <p:blipFill>
          <a:blip r:embed="rId3">
            <a:alphaModFix/>
          </a:blip>
          <a:stretch>
            <a:fillRect/>
          </a:stretch>
        </p:blipFill>
        <p:spPr>
          <a:xfrm>
            <a:off x="5044350" y="1588175"/>
            <a:ext cx="3787951" cy="227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45606"/>
              </a:lnSpc>
              <a:spcBef>
                <a:spcPts val="0"/>
              </a:spcBef>
              <a:spcAft>
                <a:spcPts val="0"/>
              </a:spcAft>
              <a:buClr>
                <a:schemeClr val="dk1"/>
              </a:buClr>
              <a:buSzPts val="1100"/>
              <a:buFont typeface="Arial"/>
              <a:buNone/>
            </a:pPr>
            <a:r>
              <a:rPr b="1" lang="en" sz="2700">
                <a:latin typeface="Times New Roman"/>
                <a:ea typeface="Times New Roman"/>
                <a:cs typeface="Times New Roman"/>
                <a:sym typeface="Times New Roman"/>
              </a:rPr>
              <a:t>The specific objectives of the project are as listed below</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3896"/>
              </a:lnSpc>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1. To understand the purchasing pattern of products that comprise the customers      basket. </a:t>
            </a:r>
            <a:endParaRPr sz="2500">
              <a:latin typeface="Times New Roman"/>
              <a:ea typeface="Times New Roman"/>
              <a:cs typeface="Times New Roman"/>
              <a:sym typeface="Times New Roman"/>
            </a:endParaRPr>
          </a:p>
          <a:p>
            <a:pPr indent="0" lvl="0" marL="0" rtl="0" algn="l">
              <a:lnSpc>
                <a:spcPct val="93896"/>
              </a:lnSpc>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2. To study about many products usually purchased by the customers.  </a:t>
            </a:r>
            <a:endParaRPr sz="2500">
              <a:latin typeface="Times New Roman"/>
              <a:ea typeface="Times New Roman"/>
              <a:cs typeface="Times New Roman"/>
              <a:sym typeface="Times New Roman"/>
            </a:endParaRPr>
          </a:p>
          <a:p>
            <a:pPr indent="0" lvl="0" marL="0" rtl="0" algn="l">
              <a:lnSpc>
                <a:spcPct val="145606"/>
              </a:lnSpc>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3. To study the most likely products purchased by the customers along with a particular product category.</a:t>
            </a:r>
            <a:endParaRPr sz="2500">
              <a:latin typeface="Times New Roman"/>
              <a:ea typeface="Times New Roman"/>
              <a:cs typeface="Times New Roman"/>
              <a:sym typeface="Times New Roman"/>
            </a:endParaRPr>
          </a:p>
          <a:p>
            <a:pPr indent="0" lvl="0" marL="0" rtl="0" algn="l">
              <a:lnSpc>
                <a:spcPct val="145606"/>
              </a:lnSpc>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4. To recommend and suggest products to individual customers. </a:t>
            </a:r>
            <a:endParaRPr sz="2500">
              <a:latin typeface="Times New Roman"/>
              <a:ea typeface="Times New Roman"/>
              <a:cs typeface="Times New Roman"/>
              <a:sym typeface="Times New Roman"/>
            </a:endParaRPr>
          </a:p>
          <a:p>
            <a:pPr indent="0" lvl="0" marL="0" rtl="0" algn="l">
              <a:lnSpc>
                <a:spcPct val="145606"/>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0" l="8299" r="13551" t="4470"/>
          <a:stretch/>
        </p:blipFill>
        <p:spPr>
          <a:xfrm>
            <a:off x="2429225" y="607300"/>
            <a:ext cx="4015651" cy="4399875"/>
          </a:xfrm>
          <a:prstGeom prst="rect">
            <a:avLst/>
          </a:prstGeom>
          <a:noFill/>
          <a:ln>
            <a:noFill/>
          </a:ln>
        </p:spPr>
      </p:pic>
      <p:sp>
        <p:nvSpPr>
          <p:cNvPr id="86" name="Google Shape;86;p17"/>
          <p:cNvSpPr txBox="1"/>
          <p:nvPr/>
        </p:nvSpPr>
        <p:spPr>
          <a:xfrm>
            <a:off x="2937050" y="0"/>
            <a:ext cx="3000000" cy="538800"/>
          </a:xfrm>
          <a:prstGeom prst="rect">
            <a:avLst/>
          </a:prstGeom>
          <a:noFill/>
          <a:ln>
            <a:noFill/>
          </a:ln>
        </p:spPr>
        <p:txBody>
          <a:bodyPr anchorCtr="0" anchor="t" bIns="91425" lIns="91425" spcFirstLastPara="1" rIns="91425" wrap="square" tIns="91425">
            <a:spAutoFit/>
          </a:bodyPr>
          <a:lstStyle/>
          <a:p>
            <a:pPr indent="0" lvl="0" marL="0" rtl="0" algn="ctr">
              <a:lnSpc>
                <a:spcPct val="153418"/>
              </a:lnSpc>
              <a:spcBef>
                <a:spcPts val="0"/>
              </a:spcBef>
              <a:spcAft>
                <a:spcPts val="0"/>
              </a:spcAft>
              <a:buNone/>
            </a:pPr>
            <a:r>
              <a:rPr b="1" lang="en" sz="2300">
                <a:solidFill>
                  <a:schemeClr val="lt1"/>
                </a:solidFill>
                <a:latin typeface="Times New Roman"/>
                <a:ea typeface="Times New Roman"/>
                <a:cs typeface="Times New Roman"/>
                <a:sym typeface="Times New Roman"/>
              </a:rPr>
              <a:t>METHODOLOGY</a:t>
            </a:r>
            <a:endParaRPr b="1" sz="23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265500" y="729600"/>
            <a:ext cx="8566800" cy="3881100"/>
          </a:xfrm>
          <a:prstGeom prst="rect">
            <a:avLst/>
          </a:prstGeom>
        </p:spPr>
        <p:txBody>
          <a:bodyPr anchorCtr="0" anchor="t" bIns="91425" lIns="91425" spcFirstLastPara="1" rIns="91425" wrap="square" tIns="91425">
            <a:noAutofit/>
          </a:bodyPr>
          <a:lstStyle/>
          <a:p>
            <a:pPr indent="0" lvl="0" marL="0" rtl="0" algn="l">
              <a:lnSpc>
                <a:spcPct val="153418"/>
              </a:lnSpc>
              <a:spcBef>
                <a:spcPts val="0"/>
              </a:spcBef>
              <a:spcAft>
                <a:spcPts val="0"/>
              </a:spcAft>
              <a:buNone/>
            </a:pPr>
            <a:r>
              <a:rPr b="1" lang="en" sz="1500">
                <a:solidFill>
                  <a:srgbClr val="292929"/>
                </a:solidFill>
                <a:highlight>
                  <a:schemeClr val="lt1"/>
                </a:highlight>
                <a:latin typeface="Arial"/>
                <a:ea typeface="Arial"/>
                <a:cs typeface="Arial"/>
                <a:sym typeface="Arial"/>
              </a:rPr>
              <a:t>Support</a:t>
            </a:r>
            <a:endParaRPr b="1" sz="1500">
              <a:solidFill>
                <a:srgbClr val="292929"/>
              </a:solidFill>
              <a:highlight>
                <a:schemeClr val="lt1"/>
              </a:highlight>
              <a:latin typeface="Arial"/>
              <a:ea typeface="Arial"/>
              <a:cs typeface="Arial"/>
              <a:sym typeface="Arial"/>
            </a:endParaRPr>
          </a:p>
          <a:p>
            <a:pPr indent="0" lvl="0" marL="0" rtl="0" algn="l">
              <a:lnSpc>
                <a:spcPct val="153418"/>
              </a:lnSpc>
              <a:spcBef>
                <a:spcPts val="0"/>
              </a:spcBef>
              <a:spcAft>
                <a:spcPts val="0"/>
              </a:spcAft>
              <a:buClr>
                <a:schemeClr val="dk1"/>
              </a:buClr>
              <a:buSzPts val="1100"/>
              <a:buFont typeface="Arial"/>
              <a:buNone/>
            </a:pPr>
            <a:r>
              <a:rPr b="1" i="1" lang="en" sz="1200">
                <a:solidFill>
                  <a:srgbClr val="292929"/>
                </a:solidFill>
                <a:highlight>
                  <a:schemeClr val="lt1"/>
                </a:highlight>
                <a:latin typeface="Courier New"/>
                <a:ea typeface="Courier New"/>
                <a:cs typeface="Courier New"/>
                <a:sym typeface="Courier New"/>
              </a:rPr>
              <a:t>Support (bananas)</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Clr>
                <a:schemeClr val="dk1"/>
              </a:buClr>
              <a:buSzPts val="1100"/>
              <a:buFont typeface="Arial"/>
              <a:buNone/>
            </a:pPr>
            <a:r>
              <a:rPr b="1" i="1" lang="en" sz="1200">
                <a:solidFill>
                  <a:srgbClr val="292929"/>
                </a:solidFill>
                <a:highlight>
                  <a:schemeClr val="lt1"/>
                </a:highlight>
                <a:latin typeface="Courier New"/>
                <a:ea typeface="Courier New"/>
                <a:cs typeface="Courier New"/>
                <a:sym typeface="Courier New"/>
              </a:rPr>
              <a:t>= Bananas related orders/Total orders</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None/>
            </a:pPr>
            <a:r>
              <a:rPr b="1" i="1" lang="en" sz="1200">
                <a:solidFill>
                  <a:srgbClr val="292929"/>
                </a:solidFill>
                <a:highlight>
                  <a:schemeClr val="lt1"/>
                </a:highlight>
                <a:latin typeface="Courier New"/>
                <a:ea typeface="Courier New"/>
                <a:cs typeface="Courier New"/>
                <a:sym typeface="Courier New"/>
              </a:rPr>
              <a:t>= 3/4 = 0.75</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None/>
            </a:pPr>
            <a:r>
              <a:rPr b="1" lang="en" sz="1500">
                <a:solidFill>
                  <a:srgbClr val="292929"/>
                </a:solidFill>
                <a:highlight>
                  <a:schemeClr val="lt1"/>
                </a:highlight>
                <a:latin typeface="Georgia"/>
                <a:ea typeface="Georgia"/>
                <a:cs typeface="Georgia"/>
                <a:sym typeface="Georgia"/>
              </a:rPr>
              <a:t>Confidence</a:t>
            </a:r>
            <a:endParaRPr b="1" sz="1500">
              <a:solidFill>
                <a:srgbClr val="292929"/>
              </a:solidFill>
              <a:highlight>
                <a:schemeClr val="lt1"/>
              </a:highlight>
              <a:latin typeface="Georgia"/>
              <a:ea typeface="Georgia"/>
              <a:cs typeface="Georgia"/>
              <a:sym typeface="Georgia"/>
            </a:endParaRPr>
          </a:p>
          <a:p>
            <a:pPr indent="0" lvl="0" marL="0" rtl="0" algn="l">
              <a:lnSpc>
                <a:spcPct val="153418"/>
              </a:lnSpc>
              <a:spcBef>
                <a:spcPts val="0"/>
              </a:spcBef>
              <a:spcAft>
                <a:spcPts val="0"/>
              </a:spcAft>
              <a:buClr>
                <a:schemeClr val="dk1"/>
              </a:buClr>
              <a:buSzPts val="1100"/>
              <a:buFont typeface="Arial"/>
              <a:buNone/>
            </a:pPr>
            <a:r>
              <a:rPr b="1" i="1" lang="en" sz="1200">
                <a:solidFill>
                  <a:srgbClr val="292929"/>
                </a:solidFill>
                <a:highlight>
                  <a:schemeClr val="lt1"/>
                </a:highlight>
                <a:latin typeface="Courier New"/>
                <a:ea typeface="Courier New"/>
                <a:cs typeface="Courier New"/>
                <a:sym typeface="Courier New"/>
              </a:rPr>
              <a:t>Confidence (bananas -&gt; apples)</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Clr>
                <a:schemeClr val="dk1"/>
              </a:buClr>
              <a:buSzPts val="1100"/>
              <a:buFont typeface="Arial"/>
              <a:buNone/>
            </a:pPr>
            <a:r>
              <a:rPr b="1" i="1" lang="en" sz="1200">
                <a:solidFill>
                  <a:srgbClr val="292929"/>
                </a:solidFill>
                <a:highlight>
                  <a:schemeClr val="lt1"/>
                </a:highlight>
                <a:latin typeface="Courier New"/>
                <a:ea typeface="Courier New"/>
                <a:cs typeface="Courier New"/>
                <a:sym typeface="Courier New"/>
              </a:rPr>
              <a:t>= support (bananas, apples) / support (bananas)</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None/>
            </a:pPr>
            <a:r>
              <a:rPr b="1" i="1" lang="en" sz="1200">
                <a:solidFill>
                  <a:srgbClr val="292929"/>
                </a:solidFill>
                <a:highlight>
                  <a:schemeClr val="lt1"/>
                </a:highlight>
                <a:latin typeface="Courier New"/>
                <a:ea typeface="Courier New"/>
                <a:cs typeface="Courier New"/>
                <a:sym typeface="Courier New"/>
              </a:rPr>
              <a:t>=(2/4)/(3/4) = 0.6667</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None/>
            </a:pPr>
            <a:r>
              <a:rPr b="1" lang="en" sz="1500">
                <a:solidFill>
                  <a:srgbClr val="292929"/>
                </a:solidFill>
                <a:highlight>
                  <a:schemeClr val="lt1"/>
                </a:highlight>
                <a:latin typeface="Arial"/>
                <a:ea typeface="Arial"/>
                <a:cs typeface="Arial"/>
                <a:sym typeface="Arial"/>
              </a:rPr>
              <a:t>Lift</a:t>
            </a:r>
            <a:endParaRPr b="1" sz="1500">
              <a:solidFill>
                <a:srgbClr val="292929"/>
              </a:solidFill>
              <a:highlight>
                <a:schemeClr val="lt1"/>
              </a:highlight>
              <a:latin typeface="Arial"/>
              <a:ea typeface="Arial"/>
              <a:cs typeface="Arial"/>
              <a:sym typeface="Arial"/>
            </a:endParaRPr>
          </a:p>
          <a:p>
            <a:pPr indent="0" lvl="0" marL="0" rtl="0" algn="l">
              <a:lnSpc>
                <a:spcPct val="153418"/>
              </a:lnSpc>
              <a:spcBef>
                <a:spcPts val="0"/>
              </a:spcBef>
              <a:spcAft>
                <a:spcPts val="0"/>
              </a:spcAft>
              <a:buClr>
                <a:schemeClr val="dk1"/>
              </a:buClr>
              <a:buSzPts val="1100"/>
              <a:buFont typeface="Arial"/>
              <a:buNone/>
            </a:pPr>
            <a:r>
              <a:rPr b="1" i="1" lang="en" sz="1200">
                <a:solidFill>
                  <a:srgbClr val="292929"/>
                </a:solidFill>
                <a:highlight>
                  <a:schemeClr val="lt1"/>
                </a:highlight>
                <a:latin typeface="Courier New"/>
                <a:ea typeface="Courier New"/>
                <a:cs typeface="Courier New"/>
                <a:sym typeface="Courier New"/>
              </a:rPr>
              <a:t>Lift(bananas, apples) = Lift(apples, bananas)</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Clr>
                <a:schemeClr val="dk1"/>
              </a:buClr>
              <a:buSzPts val="1100"/>
              <a:buFont typeface="Arial"/>
              <a:buNone/>
            </a:pPr>
            <a:r>
              <a:rPr b="1" i="1" lang="en" sz="1200">
                <a:solidFill>
                  <a:srgbClr val="292929"/>
                </a:solidFill>
                <a:highlight>
                  <a:schemeClr val="lt1"/>
                </a:highlight>
                <a:latin typeface="Courier New"/>
                <a:ea typeface="Courier New"/>
                <a:cs typeface="Courier New"/>
                <a:sym typeface="Courier New"/>
              </a:rPr>
              <a:t>= support(bananas, apples) / (support(bananas) * support(apples))</a:t>
            </a:r>
            <a:endParaRPr b="1" i="1" sz="1200">
              <a:solidFill>
                <a:srgbClr val="292929"/>
              </a:solidFill>
              <a:highlight>
                <a:schemeClr val="lt1"/>
              </a:highlight>
              <a:latin typeface="Courier New"/>
              <a:ea typeface="Courier New"/>
              <a:cs typeface="Courier New"/>
              <a:sym typeface="Courier New"/>
            </a:endParaRPr>
          </a:p>
          <a:p>
            <a:pPr indent="0" lvl="0" marL="0" rtl="0" algn="l">
              <a:lnSpc>
                <a:spcPct val="153418"/>
              </a:lnSpc>
              <a:spcBef>
                <a:spcPts val="0"/>
              </a:spcBef>
              <a:spcAft>
                <a:spcPts val="0"/>
              </a:spcAft>
              <a:buNone/>
            </a:pPr>
            <a:r>
              <a:rPr b="1" i="1" lang="en" sz="1200">
                <a:solidFill>
                  <a:srgbClr val="292929"/>
                </a:solidFill>
                <a:highlight>
                  <a:schemeClr val="lt1"/>
                </a:highlight>
                <a:latin typeface="Courier New"/>
                <a:ea typeface="Courier New"/>
                <a:cs typeface="Courier New"/>
                <a:sym typeface="Courier New"/>
              </a:rPr>
              <a:t>=(2/4)/(0.75*0.75) = 0.89</a:t>
            </a:r>
            <a:r>
              <a:rPr lang="en" sz="2100">
                <a:solidFill>
                  <a:schemeClr val="lt1"/>
                </a:solidFill>
                <a:latin typeface="Times New Roman"/>
                <a:ea typeface="Times New Roman"/>
                <a:cs typeface="Times New Roman"/>
                <a:sym typeface="Times New Roman"/>
              </a:rPr>
              <a:t>Revie</a:t>
            </a:r>
            <a:endParaRPr>
              <a:solidFill>
                <a:schemeClr val="lt1"/>
              </a:solidFill>
            </a:endParaRPr>
          </a:p>
        </p:txBody>
      </p:sp>
      <p:pic>
        <p:nvPicPr>
          <p:cNvPr id="92" name="Google Shape;92;p18"/>
          <p:cNvPicPr preferRelativeResize="0"/>
          <p:nvPr/>
        </p:nvPicPr>
        <p:blipFill rotWithShape="1">
          <a:blip r:embed="rId3">
            <a:alphaModFix/>
          </a:blip>
          <a:srcRect b="28422" l="7878" r="50194" t="24567"/>
          <a:stretch/>
        </p:blipFill>
        <p:spPr>
          <a:xfrm>
            <a:off x="4818350" y="1495350"/>
            <a:ext cx="4242676" cy="2776251"/>
          </a:xfrm>
          <a:prstGeom prst="rect">
            <a:avLst/>
          </a:prstGeom>
          <a:noFill/>
          <a:ln>
            <a:noFill/>
          </a:ln>
        </p:spPr>
      </p:pic>
      <p:sp>
        <p:nvSpPr>
          <p:cNvPr id="93" name="Google Shape;93;p18"/>
          <p:cNvSpPr txBox="1"/>
          <p:nvPr/>
        </p:nvSpPr>
        <p:spPr>
          <a:xfrm>
            <a:off x="152400" y="152400"/>
            <a:ext cx="8734200" cy="577200"/>
          </a:xfrm>
          <a:prstGeom prst="rect">
            <a:avLst/>
          </a:prstGeom>
          <a:noFill/>
          <a:ln>
            <a:noFill/>
          </a:ln>
        </p:spPr>
        <p:txBody>
          <a:bodyPr anchorCtr="0" anchor="t" bIns="91425" lIns="91425" spcFirstLastPara="1" rIns="91425" wrap="square" tIns="91425">
            <a:spAutoFit/>
          </a:bodyPr>
          <a:lstStyle/>
          <a:p>
            <a:pPr indent="0" lvl="0" marL="0" rtl="0" algn="l">
              <a:lnSpc>
                <a:spcPct val="91304"/>
              </a:lnSpc>
              <a:spcBef>
                <a:spcPts val="7200"/>
              </a:spcBef>
              <a:spcAft>
                <a:spcPts val="0"/>
              </a:spcAft>
              <a:buNone/>
            </a:pPr>
            <a:r>
              <a:rPr b="1" lang="en" sz="2550">
                <a:solidFill>
                  <a:srgbClr val="292929"/>
                </a:solidFill>
                <a:highlight>
                  <a:schemeClr val="lt1"/>
                </a:highlight>
                <a:latin typeface="Times New Roman"/>
                <a:ea typeface="Times New Roman"/>
                <a:cs typeface="Times New Roman"/>
                <a:sym typeface="Times New Roman"/>
              </a:rPr>
              <a:t>Components of Apriori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ppt_w</p:attrName>
                                        </p:attrNameLst>
                                      </p:cBhvr>
                                      <p:tavLst>
                                        <p:tav fmla="" tm="0">
                                          <p:val>
                                            <p:strVal val="0"/>
                                          </p:val>
                                        </p:tav>
                                        <p:tav fmla="" tm="100000">
                                          <p:val>
                                            <p:strVal val="#ppt_w"/>
                                          </p:val>
                                        </p:tav>
                                      </p:tavLst>
                                    </p:anim>
                                    <p:anim calcmode="lin" valueType="num">
                                      <p:cBhvr additive="base">
                                        <p:cTn dur="1000"/>
                                        <p:tgtEl>
                                          <p:spTgt spid="9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60275"/>
            <a:ext cx="8520600" cy="798000"/>
          </a:xfrm>
          <a:prstGeom prst="rect">
            <a:avLst/>
          </a:prstGeom>
        </p:spPr>
        <p:txBody>
          <a:bodyPr anchorCtr="0" anchor="b" bIns="91425" lIns="91425" spcFirstLastPara="1" rIns="91425" wrap="square" tIns="91425">
            <a:noAutofit/>
          </a:bodyPr>
          <a:lstStyle/>
          <a:p>
            <a:pPr indent="0" lvl="0" marL="0" rtl="0" algn="l">
              <a:lnSpc>
                <a:spcPct val="91304"/>
              </a:lnSpc>
              <a:spcBef>
                <a:spcPts val="7200"/>
              </a:spcBef>
              <a:spcAft>
                <a:spcPts val="0"/>
              </a:spcAft>
              <a:buClr>
                <a:schemeClr val="dk1"/>
              </a:buClr>
              <a:buSzPts val="1100"/>
              <a:buFont typeface="Arial"/>
              <a:buNone/>
            </a:pPr>
            <a:r>
              <a:rPr b="1" lang="en" sz="3150">
                <a:solidFill>
                  <a:srgbClr val="292929"/>
                </a:solidFill>
                <a:highlight>
                  <a:srgbClr val="FFFFFF"/>
                </a:highlight>
                <a:latin typeface="Arial"/>
                <a:ea typeface="Arial"/>
                <a:cs typeface="Arial"/>
                <a:sym typeface="Arial"/>
              </a:rPr>
              <a:t>Dataset</a:t>
            </a:r>
            <a:endParaRPr b="1" sz="3150">
              <a:solidFill>
                <a:srgbClr val="292929"/>
              </a:solidFill>
              <a:highlight>
                <a:srgbClr val="FFFFFF"/>
              </a:highlight>
              <a:latin typeface="Arial"/>
              <a:ea typeface="Arial"/>
              <a:cs typeface="Arial"/>
              <a:sym typeface="Arial"/>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292929"/>
                </a:solidFill>
                <a:highlight>
                  <a:schemeClr val="lt1"/>
                </a:highlight>
                <a:latin typeface="Georgia"/>
                <a:ea typeface="Georgia"/>
                <a:cs typeface="Georgia"/>
                <a:sym typeface="Georgia"/>
              </a:rPr>
              <a:t>The overview of the dataset can be seen below:</a:t>
            </a:r>
            <a:endParaRPr>
              <a:highlight>
                <a:schemeClr val="lt1"/>
              </a:highlight>
            </a:endParaRPr>
          </a:p>
        </p:txBody>
      </p:sp>
      <p:pic>
        <p:nvPicPr>
          <p:cNvPr id="100" name="Google Shape;100;p19"/>
          <p:cNvPicPr preferRelativeResize="0"/>
          <p:nvPr/>
        </p:nvPicPr>
        <p:blipFill rotWithShape="1">
          <a:blip r:embed="rId3">
            <a:alphaModFix/>
          </a:blip>
          <a:srcRect b="36007" l="8556" r="54190" t="26484"/>
          <a:stretch/>
        </p:blipFill>
        <p:spPr>
          <a:xfrm>
            <a:off x="311700" y="1843350"/>
            <a:ext cx="4311251" cy="2725450"/>
          </a:xfrm>
          <a:prstGeom prst="rect">
            <a:avLst/>
          </a:prstGeom>
          <a:noFill/>
          <a:ln>
            <a:noFill/>
          </a:ln>
        </p:spPr>
      </p:pic>
      <p:pic>
        <p:nvPicPr>
          <p:cNvPr id="101" name="Google Shape;101;p19"/>
          <p:cNvPicPr preferRelativeResize="0"/>
          <p:nvPr/>
        </p:nvPicPr>
        <p:blipFill rotWithShape="1">
          <a:blip r:embed="rId4">
            <a:alphaModFix/>
          </a:blip>
          <a:srcRect b="17894" l="6478" r="56797" t="33238"/>
          <a:stretch/>
        </p:blipFill>
        <p:spPr>
          <a:xfrm>
            <a:off x="4720750" y="1418750"/>
            <a:ext cx="3838900" cy="3150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ppt_w</p:attrName>
                                        </p:attrNameLst>
                                      </p:cBhvr>
                                      <p:tavLst>
                                        <p:tav fmla="" tm="0">
                                          <p:val>
                                            <p:strVal val="0"/>
                                          </p:val>
                                        </p:tav>
                                        <p:tav fmla="" tm="100000">
                                          <p:val>
                                            <p:strVal val="#ppt_w"/>
                                          </p:val>
                                        </p:tav>
                                      </p:tavLst>
                                    </p:anim>
                                    <p:anim calcmode="lin" valueType="num">
                                      <p:cBhvr additive="base">
                                        <p:cTn dur="1000"/>
                                        <p:tgtEl>
                                          <p:spTgt spid="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90250" y="526350"/>
            <a:ext cx="7938300" cy="76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Quick stats</a:t>
            </a:r>
            <a:endParaRPr/>
          </a:p>
        </p:txBody>
      </p:sp>
      <p:pic>
        <p:nvPicPr>
          <p:cNvPr id="107" name="Google Shape;107;p20"/>
          <p:cNvPicPr preferRelativeResize="0"/>
          <p:nvPr/>
        </p:nvPicPr>
        <p:blipFill rotWithShape="1">
          <a:blip r:embed="rId3">
            <a:alphaModFix/>
          </a:blip>
          <a:srcRect b="4582" l="7917" r="11534" t="34236"/>
          <a:stretch/>
        </p:blipFill>
        <p:spPr>
          <a:xfrm>
            <a:off x="725675" y="1437700"/>
            <a:ext cx="7347426" cy="359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92929"/>
                </a:solidFill>
                <a:highlight>
                  <a:srgbClr val="FFFFFF"/>
                </a:highlight>
                <a:latin typeface="Georgia"/>
                <a:ea typeface="Georgia"/>
                <a:cs typeface="Georgia"/>
                <a:sym typeface="Georgia"/>
              </a:rPr>
              <a:t>The top 10 items sold are described in the chart below.</a:t>
            </a:r>
            <a:endParaRPr b="1"/>
          </a:p>
        </p:txBody>
      </p:sp>
      <p:pic>
        <p:nvPicPr>
          <p:cNvPr id="113" name="Google Shape;113;p21"/>
          <p:cNvPicPr preferRelativeResize="0"/>
          <p:nvPr/>
        </p:nvPicPr>
        <p:blipFill rotWithShape="1">
          <a:blip r:embed="rId3">
            <a:alphaModFix/>
          </a:blip>
          <a:srcRect b="23454" l="7475" r="52822" t="23766"/>
          <a:stretch/>
        </p:blipFill>
        <p:spPr>
          <a:xfrm>
            <a:off x="458575" y="1058225"/>
            <a:ext cx="3928899" cy="3551875"/>
          </a:xfrm>
          <a:prstGeom prst="rect">
            <a:avLst/>
          </a:prstGeom>
          <a:noFill/>
          <a:ln>
            <a:noFill/>
          </a:ln>
        </p:spPr>
      </p:pic>
      <p:pic>
        <p:nvPicPr>
          <p:cNvPr id="114" name="Google Shape;114;p21"/>
          <p:cNvPicPr preferRelativeResize="0"/>
          <p:nvPr/>
        </p:nvPicPr>
        <p:blipFill rotWithShape="1">
          <a:blip r:embed="rId4">
            <a:alphaModFix/>
          </a:blip>
          <a:srcRect b="6428" l="6643" r="29900" t="29986"/>
          <a:stretch/>
        </p:blipFill>
        <p:spPr>
          <a:xfrm>
            <a:off x="4515075" y="1057702"/>
            <a:ext cx="4451725" cy="355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