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84A39-2F5A-4027-802D-BE7E419A1D3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2F7B9-70C7-4C38-8BB4-F2F4BF8D3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0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2F7B9-70C7-4C38-8BB4-F2F4BF8D31A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9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2F7B9-70C7-4C38-8BB4-F2F4BF8D31A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9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93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7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3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6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92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7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8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21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8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2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8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3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08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FEFAAD-9A54-4722-87C5-FB7936B048B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41C6-BA6F-41E6-A239-1C1BF48BA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68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3AA6-601B-DD25-DF91-BDDA309A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Conclusion &amp; Recommendation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13DD392-7476-AA2F-4078-BFC3FFDD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255" y="1080655"/>
            <a:ext cx="5853546" cy="5096308"/>
          </a:xfrm>
          <a:ln>
            <a:solidFill>
              <a:schemeClr val="bg2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  <a:t>To improve profitability and performance: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Optimize Discounting Strategy</a:t>
            </a:r>
            <a:r>
              <a:rPr lang="en-US" sz="2600" dirty="0"/>
              <a:t> </a:t>
            </a:r>
            <a:r>
              <a:rPr lang="en-US" dirty="0"/>
              <a:t>– </a:t>
            </a:r>
            <a:r>
              <a:rPr lang="en-US" sz="2600" dirty="0"/>
              <a:t>Limit high discounts on low-margin items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Focus on High-Performing Segments</a:t>
            </a:r>
            <a:r>
              <a:rPr lang="en-US" sz="2600" dirty="0"/>
              <a:t> </a:t>
            </a:r>
            <a:r>
              <a:rPr lang="en-US" dirty="0"/>
              <a:t>– </a:t>
            </a:r>
            <a:r>
              <a:rPr lang="en-US" sz="2600" dirty="0"/>
              <a:t>Target Corporate customers with tailored offers.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Refine Product Mix</a:t>
            </a:r>
            <a:r>
              <a:rPr lang="en-US" sz="2600" dirty="0"/>
              <a:t> </a:t>
            </a:r>
            <a:r>
              <a:rPr lang="en-US" dirty="0"/>
              <a:t>– </a:t>
            </a:r>
            <a:r>
              <a:rPr lang="en-US" sz="2600" dirty="0"/>
              <a:t>Discontinue or reprice unprofitable sub-categories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Strengthen Regional Strategy</a:t>
            </a:r>
            <a:r>
              <a:rPr lang="en-US" sz="2600" dirty="0"/>
              <a:t> </a:t>
            </a:r>
            <a:r>
              <a:rPr lang="en-US" dirty="0"/>
              <a:t>– </a:t>
            </a:r>
            <a:r>
              <a:rPr lang="en-US" sz="2600" dirty="0"/>
              <a:t>Invest more in profitable states while improving logistics in underperforming ones.</a:t>
            </a:r>
          </a:p>
          <a:p>
            <a:endParaRPr lang="en-IN" dirty="0"/>
          </a:p>
        </p:txBody>
      </p:sp>
      <p:pic>
        <p:nvPicPr>
          <p:cNvPr id="21" name="Content Placeholder 20" descr="A screenshot of a data presentation">
            <a:extLst>
              <a:ext uri="{FF2B5EF4-FFF2-40B4-BE49-F238E27FC236}">
                <a16:creationId xmlns:a16="http://schemas.microsoft.com/office/drawing/2014/main" id="{F4DBB1B7-D475-4685-CF02-FDE458E4EB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1" y="1080655"/>
            <a:ext cx="5683826" cy="5096308"/>
          </a:xfrm>
        </p:spPr>
      </p:pic>
    </p:spTree>
    <p:extLst>
      <p:ext uri="{BB962C8B-B14F-4D97-AF65-F5344CB8AC3E}">
        <p14:creationId xmlns:p14="http://schemas.microsoft.com/office/powerpoint/2010/main" val="112167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F8989A-2489-4E8C-FB47-E877783C0349}"/>
              </a:ext>
            </a:extLst>
          </p:cNvPr>
          <p:cNvSpPr/>
          <p:nvPr/>
        </p:nvSpPr>
        <p:spPr>
          <a:xfrm flipH="1">
            <a:off x="10255822" y="1163781"/>
            <a:ext cx="1936177" cy="5694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1D93-6F0B-1129-1D2B-4CFCB7DF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736"/>
            <a:ext cx="12261272" cy="10910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Summary of Trends and Visual Insights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6DDA-C3AE-093C-05F0-2A14CE1B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09" y="1600199"/>
            <a:ext cx="11772900" cy="4576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analysis of the Global Superstore dataset revealed several key business insights through visual storytelling: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and Profit are Unevenly Distributed:</a:t>
            </a:r>
            <a:r>
              <a:rPr lang="en-US" dirty="0"/>
              <a:t> A few regions and product categories contribute the most to overall revenue, while others—especially some sub-categories—generate consistent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Discounts Often Hurt Profitability:</a:t>
            </a:r>
            <a:r>
              <a:rPr lang="en-US" dirty="0"/>
              <a:t> Visuals show a clear negative trend between high discounts and profit margins, particularly in categories like Tables and Supplies.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Segment Performance Varies:</a:t>
            </a:r>
            <a:r>
              <a:rPr lang="en-US" dirty="0"/>
              <a:t> The Corporate segment emerges as the most profitable across categories, while the Home Office segment shows lower margins.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Product-Level Extremes:</a:t>
            </a:r>
            <a:r>
              <a:rPr lang="en-US" dirty="0"/>
              <a:t> A handful of products account for most of the profit. However, some low-performing items with high discounts drag overall performance down.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Seasonal Sales Patterns Exist:</a:t>
            </a:r>
            <a:r>
              <a:rPr lang="en-US" dirty="0"/>
              <a:t> Line charts indicate sales peaks around November and December, likely driven by holiday seasons and promotional activity.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297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35</TotalTime>
  <Words>216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Aptos</vt:lpstr>
      <vt:lpstr>Arial</vt:lpstr>
      <vt:lpstr>Britannic Bold</vt:lpstr>
      <vt:lpstr>Century Gothic</vt:lpstr>
      <vt:lpstr>Wingdings 3</vt:lpstr>
      <vt:lpstr>Ion</vt:lpstr>
      <vt:lpstr>Conclusion &amp; Recommendation</vt:lpstr>
      <vt:lpstr>Summary of Trends and Visual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Muskan Singh</dc:creator>
  <cp:lastModifiedBy>Muskan Singh</cp:lastModifiedBy>
  <cp:revision>1</cp:revision>
  <dcterms:created xsi:type="dcterms:W3CDTF">2025-04-08T14:46:36Z</dcterms:created>
  <dcterms:modified xsi:type="dcterms:W3CDTF">2025-04-08T15:21:52Z</dcterms:modified>
</cp:coreProperties>
</file>