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Etna Sans Serif" charset="1" panose="02000600000000000000"/>
      <p:regular r:id="rId13"/>
    </p:embeddedFont>
    <p:embeddedFont>
      <p:font typeface="Glacial Indifference" charset="1" panose="00000000000000000000"/>
      <p:regular r:id="rId14"/>
    </p:embeddedFont>
    <p:embeddedFont>
      <p:font typeface="Proxima Nova Bold" charset="1" panose="02000506030000020004"/>
      <p:regular r:id="rId15"/>
    </p:embeddedFont>
    <p:embeddedFont>
      <p:font typeface="Montserrat Bold" charset="1" panose="00000800000000000000"/>
      <p:regular r:id="rId16"/>
    </p:embeddedFont>
    <p:embeddedFont>
      <p:font typeface="Montserrat" charset="1" panose="000005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jpeg" Type="http://schemas.openxmlformats.org/officeDocument/2006/relationships/image"/><Relationship Id="rId6" Target="../media/image4.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4.jpeg" Type="http://schemas.openxmlformats.org/officeDocument/2006/relationships/image"/><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jpeg" Type="http://schemas.openxmlformats.org/officeDocument/2006/relationships/image"/><Relationship Id="rId2" Target="../media/image6.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 Id="rId7" Target="../media/image18.pn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7677318" y="0"/>
            <a:ext cx="2361480" cy="2361480"/>
          </a:xfrm>
          <a:custGeom>
            <a:avLst/>
            <a:gdLst/>
            <a:ahLst/>
            <a:cxnLst/>
            <a:rect r="r" b="b" t="t" l="l"/>
            <a:pathLst>
              <a:path h="2361480" w="2361480">
                <a:moveTo>
                  <a:pt x="0" y="0"/>
                </a:moveTo>
                <a:lnTo>
                  <a:pt x="2361481" y="0"/>
                </a:lnTo>
                <a:lnTo>
                  <a:pt x="2361481" y="2361480"/>
                </a:lnTo>
                <a:lnTo>
                  <a:pt x="0" y="2361480"/>
                </a:lnTo>
                <a:lnTo>
                  <a:pt x="0" y="0"/>
                </a:lnTo>
                <a:close/>
              </a:path>
            </a:pathLst>
          </a:custGeom>
          <a:blipFill>
            <a:blip r:embed="rId5"/>
            <a:stretch>
              <a:fillRect l="0" t="0" r="0" b="0"/>
            </a:stretch>
          </a:blipFill>
        </p:spPr>
      </p:sp>
      <p:sp>
        <p:nvSpPr>
          <p:cNvPr name="TextBox 5" id="5"/>
          <p:cNvSpPr txBox="true"/>
          <p:nvPr/>
        </p:nvSpPr>
        <p:spPr>
          <a:xfrm rot="0">
            <a:off x="3357024" y="2571030"/>
            <a:ext cx="11993133" cy="1740903"/>
          </a:xfrm>
          <a:prstGeom prst="rect">
            <a:avLst/>
          </a:prstGeom>
        </p:spPr>
        <p:txBody>
          <a:bodyPr anchor="t" rtlCol="false" tIns="0" lIns="0" bIns="0" rIns="0">
            <a:spAutoFit/>
          </a:bodyPr>
          <a:lstStyle/>
          <a:p>
            <a:pPr algn="ctr">
              <a:lnSpc>
                <a:spcPts val="13224"/>
              </a:lnSpc>
            </a:pPr>
            <a:r>
              <a:rPr lang="en-US" sz="12839" spc="475">
                <a:solidFill>
                  <a:srgbClr val="FFFFFF"/>
                </a:solidFill>
                <a:latin typeface="Etna Sans Serif"/>
                <a:ea typeface="Etna Sans Serif"/>
                <a:cs typeface="Etna Sans Serif"/>
                <a:sym typeface="Etna Sans Serif"/>
              </a:rPr>
              <a:t>SCAMSHIELD</a:t>
            </a:r>
          </a:p>
        </p:txBody>
      </p:sp>
      <p:sp>
        <p:nvSpPr>
          <p:cNvPr name="TextBox 6" id="6"/>
          <p:cNvSpPr txBox="true"/>
          <p:nvPr/>
        </p:nvSpPr>
        <p:spPr>
          <a:xfrm rot="0">
            <a:off x="1872556" y="4758637"/>
            <a:ext cx="14962069" cy="741151"/>
          </a:xfrm>
          <a:prstGeom prst="rect">
            <a:avLst/>
          </a:prstGeom>
        </p:spPr>
        <p:txBody>
          <a:bodyPr anchor="t" rtlCol="false" tIns="0" lIns="0" bIns="0" rIns="0">
            <a:spAutoFit/>
          </a:bodyPr>
          <a:lstStyle/>
          <a:p>
            <a:pPr algn="ctr">
              <a:lnSpc>
                <a:spcPts val="5866"/>
              </a:lnSpc>
            </a:pPr>
            <a:r>
              <a:rPr lang="en-US" sz="4689">
                <a:solidFill>
                  <a:srgbClr val="FFFFFF"/>
                </a:solidFill>
                <a:latin typeface="Etna Sans Serif"/>
                <a:ea typeface="Etna Sans Serif"/>
                <a:cs typeface="Etna Sans Serif"/>
                <a:sym typeface="Etna Sans Serif"/>
              </a:rPr>
              <a:t>The Great Scam Escape – Level Up Against Fraud</a:t>
            </a:r>
          </a:p>
        </p:txBody>
      </p:sp>
      <p:sp>
        <p:nvSpPr>
          <p:cNvPr name="TextBox 7" id="7"/>
          <p:cNvSpPr txBox="true"/>
          <p:nvPr/>
        </p:nvSpPr>
        <p:spPr>
          <a:xfrm rot="0">
            <a:off x="-1827258" y="8913682"/>
            <a:ext cx="8410341" cy="736861"/>
          </a:xfrm>
          <a:prstGeom prst="rect">
            <a:avLst/>
          </a:prstGeom>
        </p:spPr>
        <p:txBody>
          <a:bodyPr anchor="t" rtlCol="false" tIns="0" lIns="0" bIns="0" rIns="0">
            <a:spAutoFit/>
          </a:bodyPr>
          <a:lstStyle/>
          <a:p>
            <a:pPr algn="ctr">
              <a:lnSpc>
                <a:spcPts val="2890"/>
              </a:lnSpc>
            </a:pPr>
            <a:r>
              <a:rPr lang="en-US" sz="2806" spc="103">
                <a:solidFill>
                  <a:srgbClr val="FFFFFF"/>
                </a:solidFill>
                <a:latin typeface="Glacial Indifference"/>
                <a:ea typeface="Glacial Indifference"/>
                <a:cs typeface="Glacial Indifference"/>
                <a:sym typeface="Glacial Indifference"/>
              </a:rPr>
              <a:t>TEAM NUMBER - 17</a:t>
            </a:r>
          </a:p>
          <a:p>
            <a:pPr algn="ctr">
              <a:lnSpc>
                <a:spcPts val="2890"/>
              </a:lnSpc>
            </a:pPr>
            <a:r>
              <a:rPr lang="en-US" sz="2806" spc="103">
                <a:solidFill>
                  <a:srgbClr val="FFFFFF"/>
                </a:solidFill>
                <a:latin typeface="Glacial Indifference"/>
                <a:ea typeface="Glacial Indifference"/>
                <a:cs typeface="Glacial Indifference"/>
                <a:sym typeface="Glacial Indifference"/>
              </a:rPr>
              <a:t>                      TEAM NAME - CTRL + ALT + GIRLS</a:t>
            </a:r>
          </a:p>
        </p:txBody>
      </p:sp>
      <p:sp>
        <p:nvSpPr>
          <p:cNvPr name="TextBox 8" id="8"/>
          <p:cNvSpPr txBox="true"/>
          <p:nvPr/>
        </p:nvSpPr>
        <p:spPr>
          <a:xfrm rot="0">
            <a:off x="1662965" y="6395815"/>
            <a:ext cx="14962069" cy="924259"/>
          </a:xfrm>
          <a:prstGeom prst="rect">
            <a:avLst/>
          </a:prstGeom>
        </p:spPr>
        <p:txBody>
          <a:bodyPr anchor="t" rtlCol="false" tIns="0" lIns="0" bIns="0" rIns="0">
            <a:spAutoFit/>
          </a:bodyPr>
          <a:lstStyle/>
          <a:p>
            <a:pPr algn="ctr">
              <a:lnSpc>
                <a:spcPts val="3614"/>
              </a:lnSpc>
            </a:pPr>
            <a:r>
              <a:rPr lang="en-US" sz="2889">
                <a:solidFill>
                  <a:srgbClr val="BCC2B9"/>
                </a:solidFill>
                <a:latin typeface="Etna Sans Serif"/>
                <a:ea typeface="Etna Sans Serif"/>
                <a:cs typeface="Etna Sans Serif"/>
                <a:sym typeface="Etna Sans Serif"/>
              </a:rPr>
              <a:t>Our goal is to gamify financial literacy and help users recognize scams before they happen. Let’s dive into our solution</a:t>
            </a:r>
          </a:p>
        </p:txBody>
      </p:sp>
      <p:sp>
        <p:nvSpPr>
          <p:cNvPr name="Freeform 9" id="9"/>
          <p:cNvSpPr/>
          <p:nvPr/>
        </p:nvSpPr>
        <p:spPr>
          <a:xfrm flipH="false" flipV="false" rot="10695187">
            <a:off x="29194" y="-196498"/>
            <a:ext cx="4697437" cy="4913254"/>
          </a:xfrm>
          <a:custGeom>
            <a:avLst/>
            <a:gdLst/>
            <a:ahLst/>
            <a:cxnLst/>
            <a:rect r="r" b="b" t="t" l="l"/>
            <a:pathLst>
              <a:path h="4913254" w="4697437">
                <a:moveTo>
                  <a:pt x="0" y="0"/>
                </a:moveTo>
                <a:lnTo>
                  <a:pt x="4697438" y="0"/>
                </a:lnTo>
                <a:lnTo>
                  <a:pt x="4697438" y="4913254"/>
                </a:lnTo>
                <a:lnTo>
                  <a:pt x="0" y="491325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2118669" y="7616648"/>
            <a:ext cx="14962069" cy="467059"/>
          </a:xfrm>
          <a:prstGeom prst="rect">
            <a:avLst/>
          </a:prstGeom>
        </p:spPr>
        <p:txBody>
          <a:bodyPr anchor="t" rtlCol="false" tIns="0" lIns="0" bIns="0" rIns="0">
            <a:spAutoFit/>
          </a:bodyPr>
          <a:lstStyle/>
          <a:p>
            <a:pPr algn="ctr">
              <a:lnSpc>
                <a:spcPts val="3614"/>
              </a:lnSpc>
            </a:pPr>
            <a:r>
              <a:rPr lang="en-US" sz="2889">
                <a:solidFill>
                  <a:srgbClr val="BCC2B9"/>
                </a:solidFill>
                <a:latin typeface="Etna Sans Serif"/>
                <a:ea typeface="Etna Sans Serif"/>
                <a:cs typeface="Etna Sans Serif"/>
                <a:sym typeface="Etna Sans Serif"/>
              </a:rPr>
              <a:t>GITHUB LINK :- </a:t>
            </a:r>
            <a:r>
              <a:rPr lang="en-US" sz="2889">
                <a:solidFill>
                  <a:srgbClr val="FFFFFF"/>
                </a:solidFill>
                <a:latin typeface="Etna Sans Serif"/>
                <a:ea typeface="Etna Sans Serif"/>
                <a:cs typeface="Etna Sans Serif"/>
                <a:sym typeface="Etna Sans Serif"/>
              </a:rPr>
              <a:t>https://github.com/Muskan2512/FinanceProject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2500" t="0" r="-12500" b="0"/>
            </a:stretch>
          </a:blipFill>
        </p:spPr>
      </p:sp>
      <p:sp>
        <p:nvSpPr>
          <p:cNvPr name="TextBox 3" id="3"/>
          <p:cNvSpPr txBox="true"/>
          <p:nvPr/>
        </p:nvSpPr>
        <p:spPr>
          <a:xfrm rot="0">
            <a:off x="4021928" y="428942"/>
            <a:ext cx="11002403" cy="1085215"/>
          </a:xfrm>
          <a:prstGeom prst="rect">
            <a:avLst/>
          </a:prstGeom>
        </p:spPr>
        <p:txBody>
          <a:bodyPr anchor="t" rtlCol="false" tIns="0" lIns="0" bIns="0" rIns="0">
            <a:spAutoFit/>
          </a:bodyPr>
          <a:lstStyle/>
          <a:p>
            <a:pPr algn="ctr">
              <a:lnSpc>
                <a:spcPts val="8959"/>
              </a:lnSpc>
            </a:pPr>
            <a:r>
              <a:rPr lang="en-US" sz="6399">
                <a:solidFill>
                  <a:srgbClr val="FFFFFF"/>
                </a:solidFill>
                <a:latin typeface="Etna Sans Serif"/>
                <a:ea typeface="Etna Sans Serif"/>
                <a:cs typeface="Etna Sans Serif"/>
                <a:sym typeface="Etna Sans Serif"/>
              </a:rPr>
              <a:t>PROBLEM STATEMENT</a:t>
            </a:r>
          </a:p>
        </p:txBody>
      </p:sp>
      <p:sp>
        <p:nvSpPr>
          <p:cNvPr name="Freeform 4" id="4"/>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207981" y="3171155"/>
            <a:ext cx="14868369" cy="6174411"/>
          </a:xfrm>
          <a:prstGeom prst="rect">
            <a:avLst/>
          </a:prstGeom>
        </p:spPr>
        <p:txBody>
          <a:bodyPr anchor="t" rtlCol="false" tIns="0" lIns="0" bIns="0" rIns="0">
            <a:spAutoFit/>
          </a:bodyPr>
          <a:lstStyle/>
          <a:p>
            <a:pPr algn="l">
              <a:lnSpc>
                <a:spcPts val="4834"/>
              </a:lnSpc>
            </a:pPr>
          </a:p>
          <a:p>
            <a:pPr algn="l">
              <a:lnSpc>
                <a:spcPts val="4834"/>
              </a:lnSpc>
            </a:pPr>
            <a:r>
              <a:rPr lang="en-US" sz="3453" b="true">
                <a:solidFill>
                  <a:srgbClr val="FFFFFF"/>
                </a:solidFill>
                <a:latin typeface="Proxima Nova Bold"/>
                <a:ea typeface="Proxima Nova Bold"/>
                <a:cs typeface="Proxima Nova Bold"/>
                <a:sym typeface="Proxima Nova Bold"/>
              </a:rPr>
              <a:t>Key Points:</a:t>
            </a:r>
          </a:p>
          <a:p>
            <a:pPr algn="l">
              <a:lnSpc>
                <a:spcPts val="4371"/>
              </a:lnSpc>
            </a:pPr>
          </a:p>
          <a:p>
            <a:pPr algn="l" marL="674141" indent="-337070" lvl="1">
              <a:lnSpc>
                <a:spcPts val="4371"/>
              </a:lnSpc>
              <a:buFont typeface="Arial"/>
              <a:buChar char="•"/>
            </a:pPr>
            <a:r>
              <a:rPr lang="en-US" b="true" sz="3122">
                <a:solidFill>
                  <a:srgbClr val="FFFFFF"/>
                </a:solidFill>
                <a:latin typeface="Proxima Nova Bold"/>
                <a:ea typeface="Proxima Nova Bold"/>
                <a:cs typeface="Proxima Nova Bold"/>
                <a:sym typeface="Proxima Nova Bold"/>
              </a:rPr>
              <a:t>The rise of phishing, vishing, and identity theft scams.</a:t>
            </a:r>
          </a:p>
          <a:p>
            <a:pPr algn="l" marL="674141" indent="-337070" lvl="1">
              <a:lnSpc>
                <a:spcPts val="4371"/>
              </a:lnSpc>
              <a:buFont typeface="Arial"/>
              <a:buChar char="•"/>
            </a:pPr>
            <a:r>
              <a:rPr lang="en-US" b="true" sz="3122">
                <a:solidFill>
                  <a:srgbClr val="FFFFFF"/>
                </a:solidFill>
                <a:latin typeface="Proxima Nova Bold"/>
                <a:ea typeface="Proxima Nova Bold"/>
                <a:cs typeface="Proxima Nova Bold"/>
                <a:sym typeface="Proxima Nova Bold"/>
              </a:rPr>
              <a:t>Statistics on financial fraud (e.g., "In 2023, financial scams caused losses of over $10 billion globally").</a:t>
            </a:r>
          </a:p>
          <a:p>
            <a:pPr algn="l" marL="674141" indent="-337070" lvl="1">
              <a:lnSpc>
                <a:spcPts val="4371"/>
              </a:lnSpc>
              <a:buFont typeface="Arial"/>
              <a:buChar char="•"/>
            </a:pPr>
            <a:r>
              <a:rPr lang="en-US" b="true" sz="3122">
                <a:solidFill>
                  <a:srgbClr val="FFFFFF"/>
                </a:solidFill>
                <a:latin typeface="Proxima Nova Bold"/>
                <a:ea typeface="Proxima Nova Bold"/>
                <a:cs typeface="Proxima Nova Bold"/>
                <a:sym typeface="Proxima Nova Bold"/>
              </a:rPr>
              <a:t>Common reasons why people fall for scams: lack of awareness, psychological manipulation, and digital illiteracy.</a:t>
            </a:r>
          </a:p>
          <a:p>
            <a:pPr algn="l" marL="674141" indent="-337070" lvl="1">
              <a:lnSpc>
                <a:spcPts val="4371"/>
              </a:lnSpc>
              <a:buFont typeface="Arial"/>
              <a:buChar char="•"/>
            </a:pPr>
            <a:r>
              <a:rPr lang="en-US" b="true" sz="3122">
                <a:solidFill>
                  <a:srgbClr val="FFFFFF"/>
                </a:solidFill>
                <a:latin typeface="Proxima Nova Bold"/>
                <a:ea typeface="Proxima Nova Bold"/>
                <a:cs typeface="Proxima Nova Bold"/>
                <a:sym typeface="Proxima Nova Bold"/>
              </a:rPr>
              <a:t>The gap in engaging educational resources to teach scam prevention.</a:t>
            </a:r>
          </a:p>
          <a:p>
            <a:pPr algn="l" marL="674141" indent="-337070" lvl="1">
              <a:lnSpc>
                <a:spcPts val="4371"/>
              </a:lnSpc>
              <a:buFont typeface="Arial"/>
              <a:buChar char="•"/>
            </a:pPr>
            <a:r>
              <a:rPr lang="en-US" b="true" sz="3122">
                <a:solidFill>
                  <a:srgbClr val="FFFFFF"/>
                </a:solidFill>
                <a:latin typeface="Proxima Nova Bold"/>
                <a:ea typeface="Proxima Nova Bold"/>
                <a:cs typeface="Proxima Nova Bold"/>
                <a:sym typeface="Proxima Nova Bold"/>
              </a:rPr>
              <a:t>How traditional scam awareness methods (text-heavy articles, static videos) fail to engage users effectively.</a:t>
            </a:r>
          </a:p>
        </p:txBody>
      </p:sp>
      <p:sp>
        <p:nvSpPr>
          <p:cNvPr name="TextBox 6" id="6"/>
          <p:cNvSpPr txBox="true"/>
          <p:nvPr/>
        </p:nvSpPr>
        <p:spPr>
          <a:xfrm rot="0">
            <a:off x="4021928" y="1996407"/>
            <a:ext cx="11002403" cy="679449"/>
          </a:xfrm>
          <a:prstGeom prst="rect">
            <a:avLst/>
          </a:prstGeom>
        </p:spPr>
        <p:txBody>
          <a:bodyPr anchor="t" rtlCol="false" tIns="0" lIns="0" bIns="0" rIns="0">
            <a:spAutoFit/>
          </a:bodyPr>
          <a:lstStyle/>
          <a:p>
            <a:pPr algn="ctr">
              <a:lnSpc>
                <a:spcPts val="5600"/>
              </a:lnSpc>
            </a:pPr>
            <a:r>
              <a:rPr lang="en-US" sz="4000">
                <a:solidFill>
                  <a:srgbClr val="BCC2B9"/>
                </a:solidFill>
                <a:latin typeface="Etna Sans Serif"/>
                <a:ea typeface="Etna Sans Serif"/>
                <a:cs typeface="Etna Sans Serif"/>
                <a:sym typeface="Etna Sans Serif"/>
              </a:rPr>
              <a:t>THE GROWING THREAT OF FINANCIAL SCAMS</a:t>
            </a:r>
          </a:p>
        </p:txBody>
      </p:sp>
      <p:sp>
        <p:nvSpPr>
          <p:cNvPr name="Freeform 7" id="7"/>
          <p:cNvSpPr/>
          <p:nvPr/>
        </p:nvSpPr>
        <p:spPr>
          <a:xfrm flipH="false" flipV="false" rot="0">
            <a:off x="-234369" y="-143075"/>
            <a:ext cx="2215682" cy="2215682"/>
          </a:xfrm>
          <a:custGeom>
            <a:avLst/>
            <a:gdLst/>
            <a:ahLst/>
            <a:cxnLst/>
            <a:rect r="r" b="b" t="t" l="l"/>
            <a:pathLst>
              <a:path h="2215682" w="2215682">
                <a:moveTo>
                  <a:pt x="0" y="0"/>
                </a:moveTo>
                <a:lnTo>
                  <a:pt x="2215683" y="0"/>
                </a:lnTo>
                <a:lnTo>
                  <a:pt x="2215683" y="2215682"/>
                </a:lnTo>
                <a:lnTo>
                  <a:pt x="0" y="2215682"/>
                </a:lnTo>
                <a:lnTo>
                  <a:pt x="0" y="0"/>
                </a:lnTo>
                <a:close/>
              </a:path>
            </a:pathLst>
          </a:custGeom>
          <a:blipFill>
            <a:blip r:embed="rId5"/>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0" y="-82396"/>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24706"/>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3111"/>
                </a:lnSpc>
              </a:pPr>
            </a:p>
          </p:txBody>
        </p:sp>
      </p:grpSp>
      <p:sp>
        <p:nvSpPr>
          <p:cNvPr name="Freeform 6" id="6"/>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9631238" y="3274473"/>
            <a:ext cx="6445112" cy="5070635"/>
            <a:chOff x="0" y="0"/>
            <a:chExt cx="1186845" cy="933740"/>
          </a:xfrm>
        </p:grpSpPr>
        <p:sp>
          <p:nvSpPr>
            <p:cNvPr name="Freeform 8" id="8"/>
            <p:cNvSpPr/>
            <p:nvPr/>
          </p:nvSpPr>
          <p:spPr>
            <a:xfrm flipH="false" flipV="false" rot="0">
              <a:off x="0" y="0"/>
              <a:ext cx="1186845" cy="933740"/>
            </a:xfrm>
            <a:custGeom>
              <a:avLst/>
              <a:gdLst/>
              <a:ahLst/>
              <a:cxnLst/>
              <a:rect r="r" b="b" t="t" l="l"/>
              <a:pathLst>
                <a:path h="933740" w="1186845">
                  <a:moveTo>
                    <a:pt x="19219" y="0"/>
                  </a:moveTo>
                  <a:lnTo>
                    <a:pt x="1167625" y="0"/>
                  </a:lnTo>
                  <a:cubicBezTo>
                    <a:pt x="1172723" y="0"/>
                    <a:pt x="1177611" y="2025"/>
                    <a:pt x="1181216" y="5629"/>
                  </a:cubicBezTo>
                  <a:cubicBezTo>
                    <a:pt x="1184820" y="9234"/>
                    <a:pt x="1186845" y="14122"/>
                    <a:pt x="1186845" y="19219"/>
                  </a:cubicBezTo>
                  <a:lnTo>
                    <a:pt x="1186845" y="914520"/>
                  </a:lnTo>
                  <a:cubicBezTo>
                    <a:pt x="1186845" y="919618"/>
                    <a:pt x="1184820" y="924506"/>
                    <a:pt x="1181216" y="928111"/>
                  </a:cubicBezTo>
                  <a:cubicBezTo>
                    <a:pt x="1177611" y="931715"/>
                    <a:pt x="1172723" y="933740"/>
                    <a:pt x="1167625" y="933740"/>
                  </a:cubicBezTo>
                  <a:lnTo>
                    <a:pt x="19219" y="933740"/>
                  </a:lnTo>
                  <a:cubicBezTo>
                    <a:pt x="14122" y="933740"/>
                    <a:pt x="9234" y="931715"/>
                    <a:pt x="5629" y="928111"/>
                  </a:cubicBezTo>
                  <a:cubicBezTo>
                    <a:pt x="2025" y="924506"/>
                    <a:pt x="0" y="919618"/>
                    <a:pt x="0" y="914520"/>
                  </a:cubicBezTo>
                  <a:lnTo>
                    <a:pt x="0" y="19219"/>
                  </a:lnTo>
                  <a:cubicBezTo>
                    <a:pt x="0" y="14122"/>
                    <a:pt x="2025" y="9234"/>
                    <a:pt x="5629" y="5629"/>
                  </a:cubicBezTo>
                  <a:cubicBezTo>
                    <a:pt x="9234" y="2025"/>
                    <a:pt x="14122" y="0"/>
                    <a:pt x="19219" y="0"/>
                  </a:cubicBezTo>
                  <a:close/>
                </a:path>
              </a:pathLst>
            </a:custGeom>
            <a:blipFill>
              <a:blip r:embed="rId5"/>
              <a:stretch>
                <a:fillRect l="-11584" t="0" r="-11584" b="0"/>
              </a:stretch>
            </a:blipFill>
          </p:spPr>
        </p:sp>
      </p:grpSp>
      <p:sp>
        <p:nvSpPr>
          <p:cNvPr name="TextBox 9" id="9"/>
          <p:cNvSpPr txBox="true"/>
          <p:nvPr/>
        </p:nvSpPr>
        <p:spPr>
          <a:xfrm rot="0">
            <a:off x="3250160" y="419417"/>
            <a:ext cx="11002403"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SOLUTION  OVERVIEW</a:t>
            </a:r>
          </a:p>
        </p:txBody>
      </p:sp>
      <p:sp>
        <p:nvSpPr>
          <p:cNvPr name="TextBox 10" id="10"/>
          <p:cNvSpPr txBox="true"/>
          <p:nvPr/>
        </p:nvSpPr>
        <p:spPr>
          <a:xfrm rot="0">
            <a:off x="736376" y="3916222"/>
            <a:ext cx="6882528" cy="3749038"/>
          </a:xfrm>
          <a:prstGeom prst="rect">
            <a:avLst/>
          </a:prstGeom>
        </p:spPr>
        <p:txBody>
          <a:bodyPr anchor="t" rtlCol="false" tIns="0" lIns="0" bIns="0" rIns="0">
            <a:spAutoFit/>
          </a:bodyPr>
          <a:lstStyle/>
          <a:p>
            <a:pPr algn="ctr">
              <a:lnSpc>
                <a:spcPts val="3360"/>
              </a:lnSpc>
            </a:pPr>
            <a:r>
              <a:rPr lang="en-US" b="true" sz="2400">
                <a:solidFill>
                  <a:srgbClr val="FFFFFF"/>
                </a:solidFill>
                <a:latin typeface="Proxima Nova Bold"/>
                <a:ea typeface="Proxima Nova Bold"/>
                <a:cs typeface="Proxima Nova Bold"/>
                <a:sym typeface="Proxima Nova Bold"/>
              </a:rPr>
              <a:t>TO ADDRESS THIS ISSUE, WE HAVE BUILT A WEB-BASED FINANCIAL LITERACY GAMIFICATION PLATFORM USING THE MERN STACK. OUR PLATFORM EDUCATES USERS ABOUT PHISHING, VISHING, AND IDENTITY THEFT THROUGH TUTORIALS, INTERACTIVE GAMES FOR GUIDANCE. WE ALSO TRACK USER PROGRESS TO MEASURE LEARNING OUTCOMES</a:t>
            </a:r>
          </a:p>
        </p:txBody>
      </p:sp>
      <p:sp>
        <p:nvSpPr>
          <p:cNvPr name="Freeform 11" id="11"/>
          <p:cNvSpPr/>
          <p:nvPr/>
        </p:nvSpPr>
        <p:spPr>
          <a:xfrm flipH="false" flipV="false" rot="0">
            <a:off x="0" y="0"/>
            <a:ext cx="2215682" cy="2215682"/>
          </a:xfrm>
          <a:custGeom>
            <a:avLst/>
            <a:gdLst/>
            <a:ahLst/>
            <a:cxnLst/>
            <a:rect r="r" b="b" t="t" l="l"/>
            <a:pathLst>
              <a:path h="2215682" w="2215682">
                <a:moveTo>
                  <a:pt x="0" y="0"/>
                </a:moveTo>
                <a:lnTo>
                  <a:pt x="2215682" y="0"/>
                </a:lnTo>
                <a:lnTo>
                  <a:pt x="2215682" y="2215682"/>
                </a:lnTo>
                <a:lnTo>
                  <a:pt x="0" y="2215682"/>
                </a:lnTo>
                <a:lnTo>
                  <a:pt x="0" y="0"/>
                </a:lnTo>
                <a:close/>
              </a:path>
            </a:pathLst>
          </a:custGeom>
          <a:blipFill>
            <a:blip r:embed="rId6"/>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2500" t="0" r="-12500" b="0"/>
            </a:stretch>
          </a:blipFill>
        </p:spPr>
      </p:sp>
      <p:grpSp>
        <p:nvGrpSpPr>
          <p:cNvPr name="Group 3" id="3"/>
          <p:cNvGrpSpPr/>
          <p:nvPr/>
        </p:nvGrpSpPr>
        <p:grpSpPr>
          <a:xfrm rot="0">
            <a:off x="1028700" y="3805994"/>
            <a:ext cx="3899465" cy="4651232"/>
            <a:chOff x="0" y="0"/>
            <a:chExt cx="1027019" cy="1225016"/>
          </a:xfrm>
        </p:grpSpPr>
        <p:sp>
          <p:nvSpPr>
            <p:cNvPr name="Freeform 4" id="4"/>
            <p:cNvSpPr/>
            <p:nvPr/>
          </p:nvSpPr>
          <p:spPr>
            <a:xfrm flipH="false" flipV="false" rot="0">
              <a:off x="0" y="0"/>
              <a:ext cx="1027019" cy="1225016"/>
            </a:xfrm>
            <a:custGeom>
              <a:avLst/>
              <a:gdLst/>
              <a:ahLst/>
              <a:cxnLst/>
              <a:rect r="r" b="b" t="t" l="l"/>
              <a:pathLst>
                <a:path h="1225016" w="1027019">
                  <a:moveTo>
                    <a:pt x="39708" y="0"/>
                  </a:moveTo>
                  <a:lnTo>
                    <a:pt x="987312" y="0"/>
                  </a:lnTo>
                  <a:cubicBezTo>
                    <a:pt x="1009242" y="0"/>
                    <a:pt x="1027019" y="17778"/>
                    <a:pt x="1027019" y="39708"/>
                  </a:cubicBezTo>
                  <a:lnTo>
                    <a:pt x="1027019" y="1185308"/>
                  </a:lnTo>
                  <a:cubicBezTo>
                    <a:pt x="1027019" y="1195839"/>
                    <a:pt x="1022836" y="1205939"/>
                    <a:pt x="1015389" y="1213386"/>
                  </a:cubicBezTo>
                  <a:cubicBezTo>
                    <a:pt x="1007943" y="1220832"/>
                    <a:pt x="997843" y="1225016"/>
                    <a:pt x="987312" y="1225016"/>
                  </a:cubicBezTo>
                  <a:lnTo>
                    <a:pt x="39708" y="1225016"/>
                  </a:lnTo>
                  <a:cubicBezTo>
                    <a:pt x="17778" y="1225016"/>
                    <a:pt x="0" y="1207238"/>
                    <a:pt x="0" y="1185308"/>
                  </a:cubicBezTo>
                  <a:lnTo>
                    <a:pt x="0" y="39708"/>
                  </a:lnTo>
                  <a:cubicBezTo>
                    <a:pt x="0" y="17778"/>
                    <a:pt x="17778" y="0"/>
                    <a:pt x="39708" y="0"/>
                  </a:cubicBezTo>
                  <a:close/>
                </a:path>
              </a:pathLst>
            </a:custGeom>
            <a:solidFill>
              <a:srgbClr val="FFFFFF"/>
            </a:solidFill>
          </p:spPr>
        </p:sp>
        <p:sp>
          <p:nvSpPr>
            <p:cNvPr name="TextBox 5" id="5"/>
            <p:cNvSpPr txBox="true"/>
            <p:nvPr/>
          </p:nvSpPr>
          <p:spPr>
            <a:xfrm>
              <a:off x="0" y="-38100"/>
              <a:ext cx="1027019" cy="1263116"/>
            </a:xfrm>
            <a:prstGeom prst="rect">
              <a:avLst/>
            </a:prstGeom>
          </p:spPr>
          <p:txBody>
            <a:bodyPr anchor="ctr" rtlCol="false" tIns="50800" lIns="50800" bIns="50800" rIns="50800"/>
            <a:lstStyle/>
            <a:p>
              <a:pPr algn="ctr">
                <a:lnSpc>
                  <a:spcPts val="3111"/>
                </a:lnSpc>
              </a:pPr>
            </a:p>
          </p:txBody>
        </p:sp>
      </p:grpSp>
      <p:grpSp>
        <p:nvGrpSpPr>
          <p:cNvPr name="Group 6" id="6"/>
          <p:cNvGrpSpPr/>
          <p:nvPr/>
        </p:nvGrpSpPr>
        <p:grpSpPr>
          <a:xfrm rot="0">
            <a:off x="9515475" y="3805994"/>
            <a:ext cx="3818036" cy="4496423"/>
            <a:chOff x="0" y="0"/>
            <a:chExt cx="1005573" cy="1184243"/>
          </a:xfrm>
        </p:grpSpPr>
        <p:sp>
          <p:nvSpPr>
            <p:cNvPr name="Freeform 7" id="7"/>
            <p:cNvSpPr/>
            <p:nvPr/>
          </p:nvSpPr>
          <p:spPr>
            <a:xfrm flipH="false" flipV="false" rot="0">
              <a:off x="0" y="0"/>
              <a:ext cx="1005573" cy="1184243"/>
            </a:xfrm>
            <a:custGeom>
              <a:avLst/>
              <a:gdLst/>
              <a:ahLst/>
              <a:cxnLst/>
              <a:rect r="r" b="b" t="t" l="l"/>
              <a:pathLst>
                <a:path h="1184243" w="1005573">
                  <a:moveTo>
                    <a:pt x="40554" y="0"/>
                  </a:moveTo>
                  <a:lnTo>
                    <a:pt x="965019" y="0"/>
                  </a:lnTo>
                  <a:cubicBezTo>
                    <a:pt x="987416" y="0"/>
                    <a:pt x="1005573" y="18157"/>
                    <a:pt x="1005573" y="40554"/>
                  </a:cubicBezTo>
                  <a:lnTo>
                    <a:pt x="1005573" y="1143689"/>
                  </a:lnTo>
                  <a:cubicBezTo>
                    <a:pt x="1005573" y="1166086"/>
                    <a:pt x="987416" y="1184243"/>
                    <a:pt x="965019" y="1184243"/>
                  </a:cubicBezTo>
                  <a:lnTo>
                    <a:pt x="40554" y="1184243"/>
                  </a:lnTo>
                  <a:cubicBezTo>
                    <a:pt x="18157" y="1184243"/>
                    <a:pt x="0" y="1166086"/>
                    <a:pt x="0" y="1143689"/>
                  </a:cubicBezTo>
                  <a:lnTo>
                    <a:pt x="0" y="40554"/>
                  </a:lnTo>
                  <a:cubicBezTo>
                    <a:pt x="0" y="18157"/>
                    <a:pt x="18157" y="0"/>
                    <a:pt x="40554" y="0"/>
                  </a:cubicBezTo>
                  <a:close/>
                </a:path>
              </a:pathLst>
            </a:custGeom>
            <a:solidFill>
              <a:srgbClr val="FFFFFF"/>
            </a:solidFill>
          </p:spPr>
        </p:sp>
        <p:sp>
          <p:nvSpPr>
            <p:cNvPr name="TextBox 8" id="8"/>
            <p:cNvSpPr txBox="true"/>
            <p:nvPr/>
          </p:nvSpPr>
          <p:spPr>
            <a:xfrm>
              <a:off x="0" y="-38100"/>
              <a:ext cx="1005573" cy="1222343"/>
            </a:xfrm>
            <a:prstGeom prst="rect">
              <a:avLst/>
            </a:prstGeom>
          </p:spPr>
          <p:txBody>
            <a:bodyPr anchor="ctr" rtlCol="false" tIns="50800" lIns="50800" bIns="50800" rIns="50800"/>
            <a:lstStyle/>
            <a:p>
              <a:pPr algn="ctr">
                <a:lnSpc>
                  <a:spcPts val="3111"/>
                </a:lnSpc>
              </a:pPr>
            </a:p>
          </p:txBody>
        </p:sp>
      </p:grpSp>
      <p:grpSp>
        <p:nvGrpSpPr>
          <p:cNvPr name="Group 9" id="9"/>
          <p:cNvGrpSpPr/>
          <p:nvPr/>
        </p:nvGrpSpPr>
        <p:grpSpPr>
          <a:xfrm rot="0">
            <a:off x="5279033" y="3805994"/>
            <a:ext cx="3864967" cy="4496423"/>
            <a:chOff x="0" y="0"/>
            <a:chExt cx="1017934" cy="1184243"/>
          </a:xfrm>
        </p:grpSpPr>
        <p:sp>
          <p:nvSpPr>
            <p:cNvPr name="Freeform 10" id="10"/>
            <p:cNvSpPr/>
            <p:nvPr/>
          </p:nvSpPr>
          <p:spPr>
            <a:xfrm flipH="false" flipV="false" rot="0">
              <a:off x="0" y="0"/>
              <a:ext cx="1017934" cy="1184243"/>
            </a:xfrm>
            <a:custGeom>
              <a:avLst/>
              <a:gdLst/>
              <a:ahLst/>
              <a:cxnLst/>
              <a:rect r="r" b="b" t="t" l="l"/>
              <a:pathLst>
                <a:path h="1184243" w="1017934">
                  <a:moveTo>
                    <a:pt x="40062" y="0"/>
                  </a:moveTo>
                  <a:lnTo>
                    <a:pt x="977872" y="0"/>
                  </a:lnTo>
                  <a:cubicBezTo>
                    <a:pt x="988497" y="0"/>
                    <a:pt x="998687" y="4221"/>
                    <a:pt x="1006200" y="11734"/>
                  </a:cubicBezTo>
                  <a:cubicBezTo>
                    <a:pt x="1013713" y="19247"/>
                    <a:pt x="1017934" y="29437"/>
                    <a:pt x="1017934" y="40062"/>
                  </a:cubicBezTo>
                  <a:lnTo>
                    <a:pt x="1017934" y="1144181"/>
                  </a:lnTo>
                  <a:cubicBezTo>
                    <a:pt x="1017934" y="1166307"/>
                    <a:pt x="999997" y="1184243"/>
                    <a:pt x="977872" y="1184243"/>
                  </a:cubicBezTo>
                  <a:lnTo>
                    <a:pt x="40062" y="1184243"/>
                  </a:lnTo>
                  <a:cubicBezTo>
                    <a:pt x="17936" y="1184243"/>
                    <a:pt x="0" y="1166307"/>
                    <a:pt x="0" y="1144181"/>
                  </a:cubicBezTo>
                  <a:lnTo>
                    <a:pt x="0" y="40062"/>
                  </a:lnTo>
                  <a:cubicBezTo>
                    <a:pt x="0" y="17936"/>
                    <a:pt x="17936" y="0"/>
                    <a:pt x="40062" y="0"/>
                  </a:cubicBezTo>
                  <a:close/>
                </a:path>
              </a:pathLst>
            </a:custGeom>
            <a:solidFill>
              <a:srgbClr val="48699F">
                <a:alpha val="75686"/>
              </a:srgbClr>
            </a:solidFill>
          </p:spPr>
        </p:sp>
        <p:sp>
          <p:nvSpPr>
            <p:cNvPr name="TextBox 11" id="11"/>
            <p:cNvSpPr txBox="true"/>
            <p:nvPr/>
          </p:nvSpPr>
          <p:spPr>
            <a:xfrm>
              <a:off x="0" y="-38100"/>
              <a:ext cx="1017934" cy="1222343"/>
            </a:xfrm>
            <a:prstGeom prst="rect">
              <a:avLst/>
            </a:prstGeom>
          </p:spPr>
          <p:txBody>
            <a:bodyPr anchor="ctr" rtlCol="false" tIns="50800" lIns="50800" bIns="50800" rIns="50800"/>
            <a:lstStyle/>
            <a:p>
              <a:pPr algn="ctr">
                <a:lnSpc>
                  <a:spcPts val="3111"/>
                </a:lnSpc>
              </a:pPr>
            </a:p>
          </p:txBody>
        </p:sp>
      </p:grpSp>
      <p:sp>
        <p:nvSpPr>
          <p:cNvPr name="Freeform 12" id="12"/>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grpSp>
        <p:nvGrpSpPr>
          <p:cNvPr name="Group 13" id="13"/>
          <p:cNvGrpSpPr/>
          <p:nvPr/>
        </p:nvGrpSpPr>
        <p:grpSpPr>
          <a:xfrm rot="0">
            <a:off x="13704986" y="3808656"/>
            <a:ext cx="3554314" cy="4343590"/>
            <a:chOff x="0" y="0"/>
            <a:chExt cx="936116" cy="1143991"/>
          </a:xfrm>
        </p:grpSpPr>
        <p:sp>
          <p:nvSpPr>
            <p:cNvPr name="Freeform 14" id="14"/>
            <p:cNvSpPr/>
            <p:nvPr/>
          </p:nvSpPr>
          <p:spPr>
            <a:xfrm flipH="false" flipV="false" rot="0">
              <a:off x="0" y="0"/>
              <a:ext cx="936116" cy="1143991"/>
            </a:xfrm>
            <a:custGeom>
              <a:avLst/>
              <a:gdLst/>
              <a:ahLst/>
              <a:cxnLst/>
              <a:rect r="r" b="b" t="t" l="l"/>
              <a:pathLst>
                <a:path h="1143991" w="936116">
                  <a:moveTo>
                    <a:pt x="43564" y="0"/>
                  </a:moveTo>
                  <a:lnTo>
                    <a:pt x="892552" y="0"/>
                  </a:lnTo>
                  <a:cubicBezTo>
                    <a:pt x="916612" y="0"/>
                    <a:pt x="936116" y="19504"/>
                    <a:pt x="936116" y="43564"/>
                  </a:cubicBezTo>
                  <a:lnTo>
                    <a:pt x="936116" y="1100427"/>
                  </a:lnTo>
                  <a:cubicBezTo>
                    <a:pt x="936116" y="1124487"/>
                    <a:pt x="916612" y="1143991"/>
                    <a:pt x="892552" y="1143991"/>
                  </a:cubicBezTo>
                  <a:lnTo>
                    <a:pt x="43564" y="1143991"/>
                  </a:lnTo>
                  <a:cubicBezTo>
                    <a:pt x="19504" y="1143991"/>
                    <a:pt x="0" y="1124487"/>
                    <a:pt x="0" y="1100427"/>
                  </a:cubicBezTo>
                  <a:lnTo>
                    <a:pt x="0" y="43564"/>
                  </a:lnTo>
                  <a:cubicBezTo>
                    <a:pt x="0" y="19504"/>
                    <a:pt x="19504" y="0"/>
                    <a:pt x="43564" y="0"/>
                  </a:cubicBezTo>
                  <a:close/>
                </a:path>
              </a:pathLst>
            </a:custGeom>
            <a:solidFill>
              <a:srgbClr val="48699F">
                <a:alpha val="75686"/>
              </a:srgbClr>
            </a:solidFill>
          </p:spPr>
        </p:sp>
        <p:sp>
          <p:nvSpPr>
            <p:cNvPr name="TextBox 15" id="15"/>
            <p:cNvSpPr txBox="true"/>
            <p:nvPr/>
          </p:nvSpPr>
          <p:spPr>
            <a:xfrm>
              <a:off x="0" y="-38100"/>
              <a:ext cx="936116" cy="1182091"/>
            </a:xfrm>
            <a:prstGeom prst="rect">
              <a:avLst/>
            </a:prstGeom>
          </p:spPr>
          <p:txBody>
            <a:bodyPr anchor="ctr" rtlCol="false" tIns="50800" lIns="50800" bIns="50800" rIns="50800"/>
            <a:lstStyle/>
            <a:p>
              <a:pPr algn="ctr">
                <a:lnSpc>
                  <a:spcPts val="3111"/>
                </a:lnSpc>
              </a:pPr>
            </a:p>
          </p:txBody>
        </p:sp>
      </p:grpSp>
      <p:sp>
        <p:nvSpPr>
          <p:cNvPr name="TextBox 16" id="16"/>
          <p:cNvSpPr txBox="true"/>
          <p:nvPr/>
        </p:nvSpPr>
        <p:spPr>
          <a:xfrm rot="0">
            <a:off x="5279033" y="866775"/>
            <a:ext cx="7950756" cy="1429726"/>
          </a:xfrm>
          <a:prstGeom prst="rect">
            <a:avLst/>
          </a:prstGeom>
        </p:spPr>
        <p:txBody>
          <a:bodyPr anchor="t" rtlCol="false" tIns="0" lIns="0" bIns="0" rIns="0">
            <a:spAutoFit/>
          </a:bodyPr>
          <a:lstStyle/>
          <a:p>
            <a:pPr algn="ctr">
              <a:lnSpc>
                <a:spcPts val="11699"/>
              </a:lnSpc>
            </a:pPr>
            <a:r>
              <a:rPr lang="en-US" b="true" sz="8356">
                <a:solidFill>
                  <a:srgbClr val="FFFFFF"/>
                </a:solidFill>
                <a:latin typeface="Montserrat Bold"/>
                <a:ea typeface="Montserrat Bold"/>
                <a:cs typeface="Montserrat Bold"/>
                <a:sym typeface="Montserrat Bold"/>
              </a:rPr>
              <a:t>TECH STACK</a:t>
            </a:r>
          </a:p>
        </p:txBody>
      </p:sp>
      <p:sp>
        <p:nvSpPr>
          <p:cNvPr name="Freeform 17" id="17"/>
          <p:cNvSpPr/>
          <p:nvPr/>
        </p:nvSpPr>
        <p:spPr>
          <a:xfrm flipH="false" flipV="false" rot="0">
            <a:off x="2232384" y="4239701"/>
            <a:ext cx="1257692" cy="1163937"/>
          </a:xfrm>
          <a:custGeom>
            <a:avLst/>
            <a:gdLst/>
            <a:ahLst/>
            <a:cxnLst/>
            <a:rect r="r" b="b" t="t" l="l"/>
            <a:pathLst>
              <a:path h="1163937" w="1257692">
                <a:moveTo>
                  <a:pt x="0" y="0"/>
                </a:moveTo>
                <a:lnTo>
                  <a:pt x="1257692" y="0"/>
                </a:lnTo>
                <a:lnTo>
                  <a:pt x="1257692" y="1163937"/>
                </a:lnTo>
                <a:lnTo>
                  <a:pt x="0" y="11639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0">
            <a:off x="10175355" y="4056679"/>
            <a:ext cx="2498277" cy="699518"/>
          </a:xfrm>
          <a:custGeom>
            <a:avLst/>
            <a:gdLst/>
            <a:ahLst/>
            <a:cxnLst/>
            <a:rect r="r" b="b" t="t" l="l"/>
            <a:pathLst>
              <a:path h="699518" w="2498277">
                <a:moveTo>
                  <a:pt x="0" y="0"/>
                </a:moveTo>
                <a:lnTo>
                  <a:pt x="2498276" y="0"/>
                </a:lnTo>
                <a:lnTo>
                  <a:pt x="2498276" y="699517"/>
                </a:lnTo>
                <a:lnTo>
                  <a:pt x="0" y="69951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829406">
            <a:off x="6744735" y="3843607"/>
            <a:ext cx="777052" cy="1656507"/>
          </a:xfrm>
          <a:custGeom>
            <a:avLst/>
            <a:gdLst/>
            <a:ahLst/>
            <a:cxnLst/>
            <a:rect r="r" b="b" t="t" l="l"/>
            <a:pathLst>
              <a:path h="1656507" w="777052">
                <a:moveTo>
                  <a:pt x="0" y="0"/>
                </a:moveTo>
                <a:lnTo>
                  <a:pt x="777052" y="0"/>
                </a:lnTo>
                <a:lnTo>
                  <a:pt x="777052" y="1656508"/>
                </a:lnTo>
                <a:lnTo>
                  <a:pt x="0" y="165650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0" id="20"/>
          <p:cNvSpPr/>
          <p:nvPr/>
        </p:nvSpPr>
        <p:spPr>
          <a:xfrm flipH="false" flipV="false" rot="0">
            <a:off x="14796973" y="4187711"/>
            <a:ext cx="1373268" cy="1414415"/>
          </a:xfrm>
          <a:custGeom>
            <a:avLst/>
            <a:gdLst/>
            <a:ahLst/>
            <a:cxnLst/>
            <a:rect r="r" b="b" t="t" l="l"/>
            <a:pathLst>
              <a:path h="1414415" w="1373268">
                <a:moveTo>
                  <a:pt x="0" y="0"/>
                </a:moveTo>
                <a:lnTo>
                  <a:pt x="1373268" y="0"/>
                </a:lnTo>
                <a:lnTo>
                  <a:pt x="1373268" y="1414415"/>
                </a:lnTo>
                <a:lnTo>
                  <a:pt x="0" y="141441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1" id="21"/>
          <p:cNvSpPr txBox="true"/>
          <p:nvPr/>
        </p:nvSpPr>
        <p:spPr>
          <a:xfrm rot="0">
            <a:off x="1766349" y="6625443"/>
            <a:ext cx="2439758" cy="1254525"/>
          </a:xfrm>
          <a:prstGeom prst="rect">
            <a:avLst/>
          </a:prstGeom>
        </p:spPr>
        <p:txBody>
          <a:bodyPr anchor="t" rtlCol="false" tIns="0" lIns="0" bIns="0" rIns="0">
            <a:spAutoFit/>
          </a:bodyPr>
          <a:lstStyle/>
          <a:p>
            <a:pPr algn="ctr">
              <a:lnSpc>
                <a:spcPts val="3302"/>
              </a:lnSpc>
            </a:pPr>
            <a:r>
              <a:rPr lang="en-US" sz="2359">
                <a:solidFill>
                  <a:srgbClr val="010F1F"/>
                </a:solidFill>
                <a:latin typeface="Montserrat"/>
                <a:ea typeface="Montserrat"/>
                <a:cs typeface="Montserrat"/>
                <a:sym typeface="Montserrat"/>
              </a:rPr>
              <a:t>For the seamless user interface</a:t>
            </a:r>
          </a:p>
        </p:txBody>
      </p:sp>
      <p:sp>
        <p:nvSpPr>
          <p:cNvPr name="TextBox 22" id="22"/>
          <p:cNvSpPr txBox="true"/>
          <p:nvPr/>
        </p:nvSpPr>
        <p:spPr>
          <a:xfrm rot="0">
            <a:off x="6047017" y="6548802"/>
            <a:ext cx="2439758" cy="1325645"/>
          </a:xfrm>
          <a:prstGeom prst="rect">
            <a:avLst/>
          </a:prstGeom>
        </p:spPr>
        <p:txBody>
          <a:bodyPr anchor="t" rtlCol="false" tIns="0" lIns="0" bIns="0" rIns="0">
            <a:spAutoFit/>
          </a:bodyPr>
          <a:lstStyle/>
          <a:p>
            <a:pPr algn="ctr">
              <a:lnSpc>
                <a:spcPts val="3582"/>
              </a:lnSpc>
            </a:pPr>
            <a:r>
              <a:rPr lang="en-US" sz="2559">
                <a:solidFill>
                  <a:srgbClr val="FFFFFF"/>
                </a:solidFill>
                <a:latin typeface="Montserrat"/>
                <a:ea typeface="Montserrat"/>
                <a:cs typeface="Montserrat"/>
                <a:sym typeface="Montserrat"/>
              </a:rPr>
              <a:t>To store user data, progress and quiz result</a:t>
            </a:r>
          </a:p>
        </p:txBody>
      </p:sp>
      <p:sp>
        <p:nvSpPr>
          <p:cNvPr name="TextBox 23" id="23"/>
          <p:cNvSpPr txBox="true"/>
          <p:nvPr/>
        </p:nvSpPr>
        <p:spPr>
          <a:xfrm rot="0">
            <a:off x="10233874" y="6216380"/>
            <a:ext cx="2439758" cy="1990490"/>
          </a:xfrm>
          <a:prstGeom prst="rect">
            <a:avLst/>
          </a:prstGeom>
        </p:spPr>
        <p:txBody>
          <a:bodyPr anchor="t" rtlCol="false" tIns="0" lIns="0" bIns="0" rIns="0">
            <a:spAutoFit/>
          </a:bodyPr>
          <a:lstStyle/>
          <a:p>
            <a:pPr algn="ctr">
              <a:lnSpc>
                <a:spcPts val="3162"/>
              </a:lnSpc>
            </a:pPr>
            <a:r>
              <a:rPr lang="en-US" sz="2259">
                <a:solidFill>
                  <a:srgbClr val="1B1C1D"/>
                </a:solidFill>
                <a:latin typeface="Montserrat"/>
                <a:ea typeface="Montserrat"/>
                <a:cs typeface="Montserrat"/>
                <a:sym typeface="Montserrat"/>
              </a:rPr>
              <a:t>Use for the backend , managing game logic and API request</a:t>
            </a:r>
          </a:p>
        </p:txBody>
      </p:sp>
      <p:sp>
        <p:nvSpPr>
          <p:cNvPr name="TextBox 24" id="24"/>
          <p:cNvSpPr txBox="true"/>
          <p:nvPr/>
        </p:nvSpPr>
        <p:spPr>
          <a:xfrm rot="0">
            <a:off x="14263728" y="6634968"/>
            <a:ext cx="2439758" cy="754780"/>
          </a:xfrm>
          <a:prstGeom prst="rect">
            <a:avLst/>
          </a:prstGeom>
        </p:spPr>
        <p:txBody>
          <a:bodyPr anchor="t" rtlCol="false" tIns="0" lIns="0" bIns="0" rIns="0">
            <a:spAutoFit/>
          </a:bodyPr>
          <a:lstStyle/>
          <a:p>
            <a:pPr algn="ctr">
              <a:lnSpc>
                <a:spcPts val="3022"/>
              </a:lnSpc>
            </a:pPr>
            <a:r>
              <a:rPr lang="en-US" sz="2159">
                <a:solidFill>
                  <a:srgbClr val="FFFFFF"/>
                </a:solidFill>
                <a:latin typeface="Montserrat"/>
                <a:ea typeface="Montserrat"/>
                <a:cs typeface="Montserrat"/>
                <a:sym typeface="Montserrat"/>
              </a:rPr>
              <a:t>For API texting and validation</a:t>
            </a:r>
          </a:p>
        </p:txBody>
      </p:sp>
      <p:sp>
        <p:nvSpPr>
          <p:cNvPr name="TextBox 25" id="25"/>
          <p:cNvSpPr txBox="true"/>
          <p:nvPr/>
        </p:nvSpPr>
        <p:spPr>
          <a:xfrm rot="0">
            <a:off x="1770011" y="5816566"/>
            <a:ext cx="2436096" cy="825264"/>
          </a:xfrm>
          <a:prstGeom prst="rect">
            <a:avLst/>
          </a:prstGeom>
        </p:spPr>
        <p:txBody>
          <a:bodyPr anchor="t" rtlCol="false" tIns="0" lIns="0" bIns="0" rIns="0">
            <a:spAutoFit/>
          </a:bodyPr>
          <a:lstStyle/>
          <a:p>
            <a:pPr algn="ctr">
              <a:lnSpc>
                <a:spcPts val="3687"/>
              </a:lnSpc>
            </a:pPr>
            <a:r>
              <a:rPr lang="en-US" sz="2634" b="true">
                <a:solidFill>
                  <a:srgbClr val="010F1F"/>
                </a:solidFill>
                <a:latin typeface="Montserrat Bold"/>
                <a:ea typeface="Montserrat Bold"/>
                <a:cs typeface="Montserrat Bold"/>
                <a:sym typeface="Montserrat Bold"/>
              </a:rPr>
              <a:t>React JS</a:t>
            </a:r>
          </a:p>
          <a:p>
            <a:pPr algn="ctr">
              <a:lnSpc>
                <a:spcPts val="2988"/>
              </a:lnSpc>
            </a:pPr>
            <a:r>
              <a:rPr lang="en-US" b="true" sz="2134">
                <a:solidFill>
                  <a:srgbClr val="010F1F"/>
                </a:solidFill>
                <a:latin typeface="Montserrat Bold"/>
                <a:ea typeface="Montserrat Bold"/>
                <a:cs typeface="Montserrat Bold"/>
                <a:sym typeface="Montserrat Bold"/>
              </a:rPr>
              <a:t>(FRONTEND)</a:t>
            </a:r>
          </a:p>
        </p:txBody>
      </p:sp>
      <p:sp>
        <p:nvSpPr>
          <p:cNvPr name="TextBox 26" id="26"/>
          <p:cNvSpPr txBox="true"/>
          <p:nvPr/>
        </p:nvSpPr>
        <p:spPr>
          <a:xfrm rot="0">
            <a:off x="6199772" y="5770625"/>
            <a:ext cx="2134248" cy="807484"/>
          </a:xfrm>
          <a:prstGeom prst="rect">
            <a:avLst/>
          </a:prstGeom>
        </p:spPr>
        <p:txBody>
          <a:bodyPr anchor="t" rtlCol="false" tIns="0" lIns="0" bIns="0" rIns="0">
            <a:spAutoFit/>
          </a:bodyPr>
          <a:lstStyle/>
          <a:p>
            <a:pPr algn="ctr">
              <a:lnSpc>
                <a:spcPts val="3687"/>
              </a:lnSpc>
            </a:pPr>
            <a:r>
              <a:rPr lang="en-US" sz="2634" b="true">
                <a:solidFill>
                  <a:srgbClr val="FFFFFF"/>
                </a:solidFill>
                <a:latin typeface="Montserrat Bold"/>
                <a:ea typeface="Montserrat Bold"/>
                <a:cs typeface="Montserrat Bold"/>
                <a:sym typeface="Montserrat Bold"/>
              </a:rPr>
              <a:t>MongoDB</a:t>
            </a:r>
          </a:p>
          <a:p>
            <a:pPr algn="ctr">
              <a:lnSpc>
                <a:spcPts val="2848"/>
              </a:lnSpc>
            </a:pPr>
            <a:r>
              <a:rPr lang="en-US" b="true" sz="2034">
                <a:solidFill>
                  <a:srgbClr val="FFFFFF"/>
                </a:solidFill>
                <a:latin typeface="Montserrat Bold"/>
                <a:ea typeface="Montserrat Bold"/>
                <a:cs typeface="Montserrat Bold"/>
                <a:sym typeface="Montserrat Bold"/>
              </a:rPr>
              <a:t>(DATABASE)</a:t>
            </a:r>
          </a:p>
        </p:txBody>
      </p:sp>
      <p:sp>
        <p:nvSpPr>
          <p:cNvPr name="TextBox 27" id="27"/>
          <p:cNvSpPr txBox="true"/>
          <p:nvPr/>
        </p:nvSpPr>
        <p:spPr>
          <a:xfrm rot="0">
            <a:off x="10163463" y="5029206"/>
            <a:ext cx="2510168" cy="914164"/>
          </a:xfrm>
          <a:prstGeom prst="rect">
            <a:avLst/>
          </a:prstGeom>
        </p:spPr>
        <p:txBody>
          <a:bodyPr anchor="t" rtlCol="false" tIns="0" lIns="0" bIns="0" rIns="0">
            <a:spAutoFit/>
          </a:bodyPr>
          <a:lstStyle/>
          <a:p>
            <a:pPr algn="ctr">
              <a:lnSpc>
                <a:spcPts val="3687"/>
              </a:lnSpc>
            </a:pPr>
            <a:r>
              <a:rPr lang="en-US" sz="2634" b="true">
                <a:solidFill>
                  <a:srgbClr val="1B1C1D"/>
                </a:solidFill>
                <a:latin typeface="Montserrat Bold"/>
                <a:ea typeface="Montserrat Bold"/>
                <a:cs typeface="Montserrat Bold"/>
                <a:sym typeface="Montserrat Bold"/>
              </a:rPr>
              <a:t>Node.js </a:t>
            </a:r>
          </a:p>
          <a:p>
            <a:pPr algn="ctr">
              <a:lnSpc>
                <a:spcPts val="3687"/>
              </a:lnSpc>
            </a:pPr>
            <a:r>
              <a:rPr lang="en-US" b="true" sz="2634">
                <a:solidFill>
                  <a:srgbClr val="1B1C1D"/>
                </a:solidFill>
                <a:latin typeface="Montserrat Bold"/>
                <a:ea typeface="Montserrat Bold"/>
                <a:cs typeface="Montserrat Bold"/>
                <a:sym typeface="Montserrat Bold"/>
              </a:rPr>
              <a:t>and Express.js</a:t>
            </a:r>
          </a:p>
        </p:txBody>
      </p:sp>
      <p:sp>
        <p:nvSpPr>
          <p:cNvPr name="TextBox 28" id="28"/>
          <p:cNvSpPr txBox="true"/>
          <p:nvPr/>
        </p:nvSpPr>
        <p:spPr>
          <a:xfrm rot="0">
            <a:off x="13961800" y="5886712"/>
            <a:ext cx="3040685" cy="596030"/>
          </a:xfrm>
          <a:prstGeom prst="rect">
            <a:avLst/>
          </a:prstGeom>
        </p:spPr>
        <p:txBody>
          <a:bodyPr anchor="t" rtlCol="false" tIns="0" lIns="0" bIns="0" rIns="0">
            <a:spAutoFit/>
          </a:bodyPr>
          <a:lstStyle/>
          <a:p>
            <a:pPr algn="ctr">
              <a:lnSpc>
                <a:spcPts val="4947"/>
              </a:lnSpc>
            </a:pPr>
            <a:r>
              <a:rPr lang="en-US" b="true" sz="3534">
                <a:solidFill>
                  <a:srgbClr val="FFFFFF"/>
                </a:solidFill>
                <a:latin typeface="Montserrat Bold"/>
                <a:ea typeface="Montserrat Bold"/>
                <a:cs typeface="Montserrat Bold"/>
                <a:sym typeface="Montserrat Bold"/>
              </a:rPr>
              <a:t>PostMan</a:t>
            </a:r>
          </a:p>
        </p:txBody>
      </p:sp>
      <p:sp>
        <p:nvSpPr>
          <p:cNvPr name="Freeform 29" id="29"/>
          <p:cNvSpPr/>
          <p:nvPr/>
        </p:nvSpPr>
        <p:spPr>
          <a:xfrm flipH="false" flipV="false" rot="0">
            <a:off x="0" y="-79141"/>
            <a:ext cx="2215682" cy="2215682"/>
          </a:xfrm>
          <a:custGeom>
            <a:avLst/>
            <a:gdLst/>
            <a:ahLst/>
            <a:cxnLst/>
            <a:rect r="r" b="b" t="t" l="l"/>
            <a:pathLst>
              <a:path h="2215682" w="2215682">
                <a:moveTo>
                  <a:pt x="0" y="0"/>
                </a:moveTo>
                <a:lnTo>
                  <a:pt x="2215682" y="0"/>
                </a:lnTo>
                <a:lnTo>
                  <a:pt x="2215682" y="2215682"/>
                </a:lnTo>
                <a:lnTo>
                  <a:pt x="0" y="2215682"/>
                </a:lnTo>
                <a:lnTo>
                  <a:pt x="0" y="0"/>
                </a:lnTo>
                <a:close/>
              </a:path>
            </a:pathLst>
          </a:custGeom>
          <a:blipFill>
            <a:blip r:embed="rId13"/>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2500" t="0" r="-12500" b="0"/>
            </a:stretch>
          </a:blipFill>
        </p:spPr>
      </p:sp>
      <p:sp>
        <p:nvSpPr>
          <p:cNvPr name="TextBox 3" id="3"/>
          <p:cNvSpPr txBox="true"/>
          <p:nvPr/>
        </p:nvSpPr>
        <p:spPr>
          <a:xfrm rot="0">
            <a:off x="3466867" y="1238916"/>
            <a:ext cx="11354266" cy="1135316"/>
          </a:xfrm>
          <a:prstGeom prst="rect">
            <a:avLst/>
          </a:prstGeom>
        </p:spPr>
        <p:txBody>
          <a:bodyPr anchor="t" rtlCol="false" tIns="0" lIns="0" bIns="0" rIns="0">
            <a:spAutoFit/>
          </a:bodyPr>
          <a:lstStyle/>
          <a:p>
            <a:pPr algn="ctr">
              <a:lnSpc>
                <a:spcPts val="9246"/>
              </a:lnSpc>
            </a:pPr>
            <a:r>
              <a:rPr lang="en-US" b="true" sz="6604">
                <a:solidFill>
                  <a:srgbClr val="FFFFFF"/>
                </a:solidFill>
                <a:latin typeface="Montserrat Bold"/>
                <a:ea typeface="Montserrat Bold"/>
                <a:cs typeface="Montserrat Bold"/>
                <a:sym typeface="Montserrat Bold"/>
              </a:rPr>
              <a:t>FUTURE BREAKDOWN</a:t>
            </a:r>
          </a:p>
        </p:txBody>
      </p:sp>
      <p:sp>
        <p:nvSpPr>
          <p:cNvPr name="Freeform 4" id="4"/>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430150" y="3810865"/>
            <a:ext cx="15829150" cy="2913840"/>
          </a:xfrm>
          <a:prstGeom prst="rect">
            <a:avLst/>
          </a:prstGeom>
        </p:spPr>
        <p:txBody>
          <a:bodyPr anchor="t" rtlCol="false" tIns="0" lIns="0" bIns="0" rIns="0">
            <a:spAutoFit/>
          </a:bodyPr>
          <a:lstStyle/>
          <a:p>
            <a:pPr algn="l">
              <a:lnSpc>
                <a:spcPts val="4644"/>
              </a:lnSpc>
            </a:pPr>
            <a:r>
              <a:rPr lang="en-US" sz="3317" b="true">
                <a:solidFill>
                  <a:srgbClr val="F7F3F2"/>
                </a:solidFill>
                <a:latin typeface="Montserrat Bold"/>
                <a:ea typeface="Montserrat Bold"/>
                <a:cs typeface="Montserrat Bold"/>
                <a:sym typeface="Montserrat Bold"/>
              </a:rPr>
              <a:t>Our platform includes several key features:</a:t>
            </a:r>
          </a:p>
          <a:p>
            <a:pPr algn="l" marL="716172" indent="-358086" lvl="1">
              <a:lnSpc>
                <a:spcPts val="4644"/>
              </a:lnSpc>
              <a:buFont typeface="Arial"/>
              <a:buChar char="•"/>
            </a:pPr>
            <a:r>
              <a:rPr lang="en-US" b="true" sz="3317">
                <a:solidFill>
                  <a:srgbClr val="F7F3F2"/>
                </a:solidFill>
                <a:latin typeface="Montserrat Bold"/>
                <a:ea typeface="Montserrat Bold"/>
                <a:cs typeface="Montserrat Bold"/>
                <a:sym typeface="Montserrat Bold"/>
              </a:rPr>
              <a:t>Home Interface</a:t>
            </a:r>
            <a:r>
              <a:rPr lang="en-US" sz="3317">
                <a:solidFill>
                  <a:srgbClr val="FFFFFF"/>
                </a:solidFill>
                <a:latin typeface="Montserrat"/>
                <a:ea typeface="Montserrat"/>
                <a:cs typeface="Montserrat"/>
                <a:sym typeface="Montserrat"/>
              </a:rPr>
              <a:t>: Users can access tutorials, games, login/signup.</a:t>
            </a:r>
          </a:p>
          <a:p>
            <a:pPr algn="l" marL="716172" indent="-358086" lvl="1">
              <a:lnSpc>
                <a:spcPts val="4644"/>
              </a:lnSpc>
              <a:buFont typeface="Arial"/>
              <a:buChar char="•"/>
            </a:pPr>
            <a:r>
              <a:rPr lang="en-US" b="true" sz="3317">
                <a:solidFill>
                  <a:srgbClr val="FFFFFF"/>
                </a:solidFill>
                <a:latin typeface="Montserrat Bold"/>
                <a:ea typeface="Montserrat Bold"/>
                <a:cs typeface="Montserrat Bold"/>
                <a:sym typeface="Montserrat Bold"/>
              </a:rPr>
              <a:t>Tutorials</a:t>
            </a:r>
            <a:r>
              <a:rPr lang="en-US" sz="3317">
                <a:solidFill>
                  <a:srgbClr val="FFFFFF"/>
                </a:solidFill>
                <a:latin typeface="Montserrat"/>
                <a:ea typeface="Montserrat"/>
                <a:cs typeface="Montserrat"/>
                <a:sym typeface="Montserrat"/>
              </a:rPr>
              <a:t>: Provide scam awareness and digital hygiene tips.</a:t>
            </a:r>
          </a:p>
          <a:p>
            <a:pPr algn="l" marL="716172" indent="-358086" lvl="1">
              <a:lnSpc>
                <a:spcPts val="4644"/>
              </a:lnSpc>
              <a:buFont typeface="Arial"/>
              <a:buChar char="•"/>
            </a:pPr>
            <a:r>
              <a:rPr lang="en-US" b="true" sz="3317">
                <a:solidFill>
                  <a:srgbClr val="FFFFFF"/>
                </a:solidFill>
                <a:latin typeface="Montserrat Bold"/>
                <a:ea typeface="Montserrat Bold"/>
                <a:cs typeface="Montserrat Bold"/>
                <a:sym typeface="Montserrat Bold"/>
              </a:rPr>
              <a:t>Games:</a:t>
            </a:r>
            <a:r>
              <a:rPr lang="en-US" sz="3317">
                <a:solidFill>
                  <a:srgbClr val="FFFFFF"/>
                </a:solidFill>
                <a:latin typeface="Montserrat"/>
                <a:ea typeface="Montserrat"/>
                <a:cs typeface="Montserrat"/>
                <a:sym typeface="Montserrat"/>
              </a:rPr>
              <a:t> Hangman and a quiz that test scam detection skills.</a:t>
            </a:r>
          </a:p>
          <a:p>
            <a:pPr algn="l" marL="716172" indent="-358086" lvl="1">
              <a:lnSpc>
                <a:spcPts val="4644"/>
              </a:lnSpc>
              <a:buFont typeface="Arial"/>
              <a:buChar char="•"/>
            </a:pPr>
            <a:r>
              <a:rPr lang="en-US" b="true" sz="3317">
                <a:solidFill>
                  <a:srgbClr val="FFFFFF"/>
                </a:solidFill>
                <a:latin typeface="Montserrat Bold"/>
                <a:ea typeface="Montserrat Bold"/>
                <a:cs typeface="Montserrat Bold"/>
                <a:sym typeface="Montserrat Bold"/>
              </a:rPr>
              <a:t>Progress Tracking</a:t>
            </a:r>
            <a:r>
              <a:rPr lang="en-US" sz="3317">
                <a:solidFill>
                  <a:srgbClr val="FFFFFF"/>
                </a:solidFill>
                <a:latin typeface="Montserrat"/>
                <a:ea typeface="Montserrat"/>
                <a:cs typeface="Montserrat"/>
                <a:sym typeface="Montserrat"/>
              </a:rPr>
              <a:t>: Measures user improvement and engagement.</a:t>
            </a:r>
          </a:p>
        </p:txBody>
      </p:sp>
      <p:sp>
        <p:nvSpPr>
          <p:cNvPr name="Freeform 6" id="6"/>
          <p:cNvSpPr/>
          <p:nvPr/>
        </p:nvSpPr>
        <p:spPr>
          <a:xfrm flipH="false" flipV="false" rot="0">
            <a:off x="0" y="-79141"/>
            <a:ext cx="2215682" cy="2215682"/>
          </a:xfrm>
          <a:custGeom>
            <a:avLst/>
            <a:gdLst/>
            <a:ahLst/>
            <a:cxnLst/>
            <a:rect r="r" b="b" t="t" l="l"/>
            <a:pathLst>
              <a:path h="2215682" w="2215682">
                <a:moveTo>
                  <a:pt x="0" y="0"/>
                </a:moveTo>
                <a:lnTo>
                  <a:pt x="2215682" y="0"/>
                </a:lnTo>
                <a:lnTo>
                  <a:pt x="2215682" y="2215682"/>
                </a:lnTo>
                <a:lnTo>
                  <a:pt x="0" y="2215682"/>
                </a:lnTo>
                <a:lnTo>
                  <a:pt x="0" y="0"/>
                </a:lnTo>
                <a:close/>
              </a:path>
            </a:pathLst>
          </a:custGeom>
          <a:blipFill>
            <a:blip r:embed="rId5"/>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24706"/>
              </a:srgbClr>
            </a:solidFill>
          </p:spPr>
        </p:sp>
        <p:sp>
          <p:nvSpPr>
            <p:cNvPr name="TextBox 5" id="5"/>
            <p:cNvSpPr txBox="true"/>
            <p:nvPr/>
          </p:nvSpPr>
          <p:spPr>
            <a:xfrm>
              <a:off x="0" y="-38100"/>
              <a:ext cx="4816593" cy="2747433"/>
            </a:xfrm>
            <a:prstGeom prst="rect">
              <a:avLst/>
            </a:prstGeom>
          </p:spPr>
          <p:txBody>
            <a:bodyPr anchor="ctr" rtlCol="false" tIns="50800" lIns="50800" bIns="50800" rIns="50800"/>
            <a:lstStyle/>
            <a:p>
              <a:pPr algn="ctr">
                <a:lnSpc>
                  <a:spcPts val="3111"/>
                </a:lnSpc>
              </a:pPr>
            </a:p>
          </p:txBody>
        </p:sp>
      </p:grpSp>
      <p:sp>
        <p:nvSpPr>
          <p:cNvPr name="Freeform 6" id="6"/>
          <p:cNvSpPr/>
          <p:nvPr/>
        </p:nvSpPr>
        <p:spPr>
          <a:xfrm flipH="false" flipV="false" rot="0">
            <a:off x="13727632" y="5538868"/>
            <a:ext cx="4697437" cy="4913254"/>
          </a:xfrm>
          <a:custGeom>
            <a:avLst/>
            <a:gdLst/>
            <a:ahLst/>
            <a:cxnLst/>
            <a:rect r="r" b="b" t="t" l="l"/>
            <a:pathLst>
              <a:path h="4913254" w="4697437">
                <a:moveTo>
                  <a:pt x="0" y="0"/>
                </a:moveTo>
                <a:lnTo>
                  <a:pt x="4697437" y="0"/>
                </a:lnTo>
                <a:lnTo>
                  <a:pt x="4697437" y="4913253"/>
                </a:lnTo>
                <a:lnTo>
                  <a:pt x="0" y="4913253"/>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1028700" y="3395393"/>
            <a:ext cx="2958901" cy="2770583"/>
            <a:chOff x="0" y="0"/>
            <a:chExt cx="544871" cy="510193"/>
          </a:xfrm>
        </p:grpSpPr>
        <p:sp>
          <p:nvSpPr>
            <p:cNvPr name="Freeform 8" id="8"/>
            <p:cNvSpPr/>
            <p:nvPr/>
          </p:nvSpPr>
          <p:spPr>
            <a:xfrm flipH="false" flipV="false" rot="0">
              <a:off x="0" y="0"/>
              <a:ext cx="544871" cy="510193"/>
            </a:xfrm>
            <a:custGeom>
              <a:avLst/>
              <a:gdLst/>
              <a:ahLst/>
              <a:cxnLst/>
              <a:rect r="r" b="b" t="t" l="l"/>
              <a:pathLst>
                <a:path h="510193" w="544871">
                  <a:moveTo>
                    <a:pt x="41864" y="0"/>
                  </a:moveTo>
                  <a:lnTo>
                    <a:pt x="503007" y="0"/>
                  </a:lnTo>
                  <a:cubicBezTo>
                    <a:pt x="514110" y="0"/>
                    <a:pt x="524759" y="4411"/>
                    <a:pt x="532610" y="12262"/>
                  </a:cubicBezTo>
                  <a:cubicBezTo>
                    <a:pt x="540461" y="20113"/>
                    <a:pt x="544871" y="30761"/>
                    <a:pt x="544871" y="41864"/>
                  </a:cubicBezTo>
                  <a:lnTo>
                    <a:pt x="544871" y="468329"/>
                  </a:lnTo>
                  <a:cubicBezTo>
                    <a:pt x="544871" y="479432"/>
                    <a:pt x="540461" y="490081"/>
                    <a:pt x="532610" y="497931"/>
                  </a:cubicBezTo>
                  <a:cubicBezTo>
                    <a:pt x="524759" y="505782"/>
                    <a:pt x="514110" y="510193"/>
                    <a:pt x="503007" y="510193"/>
                  </a:cubicBezTo>
                  <a:lnTo>
                    <a:pt x="41864" y="510193"/>
                  </a:lnTo>
                  <a:cubicBezTo>
                    <a:pt x="30761" y="510193"/>
                    <a:pt x="20113" y="505782"/>
                    <a:pt x="12262" y="497931"/>
                  </a:cubicBezTo>
                  <a:cubicBezTo>
                    <a:pt x="4411" y="490081"/>
                    <a:pt x="0" y="479432"/>
                    <a:pt x="0" y="468329"/>
                  </a:cubicBezTo>
                  <a:lnTo>
                    <a:pt x="0" y="41864"/>
                  </a:lnTo>
                  <a:cubicBezTo>
                    <a:pt x="0" y="30761"/>
                    <a:pt x="4411" y="20113"/>
                    <a:pt x="12262" y="12262"/>
                  </a:cubicBezTo>
                  <a:cubicBezTo>
                    <a:pt x="20113" y="4411"/>
                    <a:pt x="30761" y="0"/>
                    <a:pt x="41864" y="0"/>
                  </a:cubicBezTo>
                  <a:close/>
                </a:path>
              </a:pathLst>
            </a:custGeom>
            <a:blipFill>
              <a:blip r:embed="rId5"/>
              <a:stretch>
                <a:fillRect l="-39176" t="0" r="-39176" b="0"/>
              </a:stretch>
            </a:blipFill>
          </p:spPr>
        </p:sp>
      </p:grpSp>
      <p:grpSp>
        <p:nvGrpSpPr>
          <p:cNvPr name="Group 9" id="9"/>
          <p:cNvGrpSpPr/>
          <p:nvPr/>
        </p:nvGrpSpPr>
        <p:grpSpPr>
          <a:xfrm rot="0">
            <a:off x="7664550" y="3395393"/>
            <a:ext cx="2958901" cy="2770583"/>
            <a:chOff x="0" y="0"/>
            <a:chExt cx="544871" cy="510193"/>
          </a:xfrm>
        </p:grpSpPr>
        <p:sp>
          <p:nvSpPr>
            <p:cNvPr name="Freeform 10" id="10"/>
            <p:cNvSpPr/>
            <p:nvPr/>
          </p:nvSpPr>
          <p:spPr>
            <a:xfrm flipH="false" flipV="false" rot="0">
              <a:off x="0" y="0"/>
              <a:ext cx="544871" cy="510193"/>
            </a:xfrm>
            <a:custGeom>
              <a:avLst/>
              <a:gdLst/>
              <a:ahLst/>
              <a:cxnLst/>
              <a:rect r="r" b="b" t="t" l="l"/>
              <a:pathLst>
                <a:path h="510193" w="544871">
                  <a:moveTo>
                    <a:pt x="41864" y="0"/>
                  </a:moveTo>
                  <a:lnTo>
                    <a:pt x="503007" y="0"/>
                  </a:lnTo>
                  <a:cubicBezTo>
                    <a:pt x="514110" y="0"/>
                    <a:pt x="524759" y="4411"/>
                    <a:pt x="532610" y="12262"/>
                  </a:cubicBezTo>
                  <a:cubicBezTo>
                    <a:pt x="540461" y="20113"/>
                    <a:pt x="544871" y="30761"/>
                    <a:pt x="544871" y="41864"/>
                  </a:cubicBezTo>
                  <a:lnTo>
                    <a:pt x="544871" y="468329"/>
                  </a:lnTo>
                  <a:cubicBezTo>
                    <a:pt x="544871" y="479432"/>
                    <a:pt x="540461" y="490081"/>
                    <a:pt x="532610" y="497931"/>
                  </a:cubicBezTo>
                  <a:cubicBezTo>
                    <a:pt x="524759" y="505782"/>
                    <a:pt x="514110" y="510193"/>
                    <a:pt x="503007" y="510193"/>
                  </a:cubicBezTo>
                  <a:lnTo>
                    <a:pt x="41864" y="510193"/>
                  </a:lnTo>
                  <a:cubicBezTo>
                    <a:pt x="30761" y="510193"/>
                    <a:pt x="20113" y="505782"/>
                    <a:pt x="12262" y="497931"/>
                  </a:cubicBezTo>
                  <a:cubicBezTo>
                    <a:pt x="4411" y="490081"/>
                    <a:pt x="0" y="479432"/>
                    <a:pt x="0" y="468329"/>
                  </a:cubicBezTo>
                  <a:lnTo>
                    <a:pt x="0" y="41864"/>
                  </a:lnTo>
                  <a:cubicBezTo>
                    <a:pt x="0" y="30761"/>
                    <a:pt x="4411" y="20113"/>
                    <a:pt x="12262" y="12262"/>
                  </a:cubicBezTo>
                  <a:cubicBezTo>
                    <a:pt x="20113" y="4411"/>
                    <a:pt x="30761" y="0"/>
                    <a:pt x="41864" y="0"/>
                  </a:cubicBezTo>
                  <a:close/>
                </a:path>
              </a:pathLst>
            </a:custGeom>
            <a:blipFill>
              <a:blip r:embed="rId6"/>
              <a:stretch>
                <a:fillRect l="0" t="-3398" r="0" b="-3398"/>
              </a:stretch>
            </a:blipFill>
          </p:spPr>
        </p:sp>
      </p:grpSp>
      <p:grpSp>
        <p:nvGrpSpPr>
          <p:cNvPr name="Group 11" id="11"/>
          <p:cNvGrpSpPr/>
          <p:nvPr/>
        </p:nvGrpSpPr>
        <p:grpSpPr>
          <a:xfrm rot="0">
            <a:off x="10985400" y="3395393"/>
            <a:ext cx="2958901" cy="2770583"/>
            <a:chOff x="0" y="0"/>
            <a:chExt cx="544871" cy="510193"/>
          </a:xfrm>
        </p:grpSpPr>
        <p:sp>
          <p:nvSpPr>
            <p:cNvPr name="Freeform 12" id="12"/>
            <p:cNvSpPr/>
            <p:nvPr/>
          </p:nvSpPr>
          <p:spPr>
            <a:xfrm flipH="false" flipV="false" rot="0">
              <a:off x="0" y="0"/>
              <a:ext cx="544871" cy="510193"/>
            </a:xfrm>
            <a:custGeom>
              <a:avLst/>
              <a:gdLst/>
              <a:ahLst/>
              <a:cxnLst/>
              <a:rect r="r" b="b" t="t" l="l"/>
              <a:pathLst>
                <a:path h="510193" w="544871">
                  <a:moveTo>
                    <a:pt x="41864" y="0"/>
                  </a:moveTo>
                  <a:lnTo>
                    <a:pt x="503007" y="0"/>
                  </a:lnTo>
                  <a:cubicBezTo>
                    <a:pt x="514110" y="0"/>
                    <a:pt x="524759" y="4411"/>
                    <a:pt x="532610" y="12262"/>
                  </a:cubicBezTo>
                  <a:cubicBezTo>
                    <a:pt x="540461" y="20113"/>
                    <a:pt x="544871" y="30761"/>
                    <a:pt x="544871" y="41864"/>
                  </a:cubicBezTo>
                  <a:lnTo>
                    <a:pt x="544871" y="468329"/>
                  </a:lnTo>
                  <a:cubicBezTo>
                    <a:pt x="544871" y="479432"/>
                    <a:pt x="540461" y="490081"/>
                    <a:pt x="532610" y="497931"/>
                  </a:cubicBezTo>
                  <a:cubicBezTo>
                    <a:pt x="524759" y="505782"/>
                    <a:pt x="514110" y="510193"/>
                    <a:pt x="503007" y="510193"/>
                  </a:cubicBezTo>
                  <a:lnTo>
                    <a:pt x="41864" y="510193"/>
                  </a:lnTo>
                  <a:cubicBezTo>
                    <a:pt x="30761" y="510193"/>
                    <a:pt x="20113" y="505782"/>
                    <a:pt x="12262" y="497931"/>
                  </a:cubicBezTo>
                  <a:cubicBezTo>
                    <a:pt x="4411" y="490081"/>
                    <a:pt x="0" y="479432"/>
                    <a:pt x="0" y="468329"/>
                  </a:cubicBezTo>
                  <a:lnTo>
                    <a:pt x="0" y="41864"/>
                  </a:lnTo>
                  <a:cubicBezTo>
                    <a:pt x="0" y="30761"/>
                    <a:pt x="4411" y="20113"/>
                    <a:pt x="12262" y="12262"/>
                  </a:cubicBezTo>
                  <a:cubicBezTo>
                    <a:pt x="20113" y="4411"/>
                    <a:pt x="30761" y="0"/>
                    <a:pt x="41864" y="0"/>
                  </a:cubicBezTo>
                  <a:close/>
                </a:path>
              </a:pathLst>
            </a:custGeom>
            <a:blipFill>
              <a:blip r:embed="rId7"/>
              <a:stretch>
                <a:fillRect l="0" t="-3398" r="0" b="-3398"/>
              </a:stretch>
            </a:blipFill>
          </p:spPr>
        </p:sp>
      </p:grpSp>
      <p:grpSp>
        <p:nvGrpSpPr>
          <p:cNvPr name="Group 13" id="13"/>
          <p:cNvGrpSpPr/>
          <p:nvPr/>
        </p:nvGrpSpPr>
        <p:grpSpPr>
          <a:xfrm rot="0">
            <a:off x="4343699" y="3395393"/>
            <a:ext cx="2958901" cy="2770583"/>
            <a:chOff x="0" y="0"/>
            <a:chExt cx="544871" cy="510193"/>
          </a:xfrm>
        </p:grpSpPr>
        <p:sp>
          <p:nvSpPr>
            <p:cNvPr name="Freeform 14" id="14"/>
            <p:cNvSpPr/>
            <p:nvPr/>
          </p:nvSpPr>
          <p:spPr>
            <a:xfrm flipH="false" flipV="false" rot="0">
              <a:off x="0" y="0"/>
              <a:ext cx="544871" cy="510193"/>
            </a:xfrm>
            <a:custGeom>
              <a:avLst/>
              <a:gdLst/>
              <a:ahLst/>
              <a:cxnLst/>
              <a:rect r="r" b="b" t="t" l="l"/>
              <a:pathLst>
                <a:path h="510193" w="544871">
                  <a:moveTo>
                    <a:pt x="41864" y="0"/>
                  </a:moveTo>
                  <a:lnTo>
                    <a:pt x="503007" y="0"/>
                  </a:lnTo>
                  <a:cubicBezTo>
                    <a:pt x="514110" y="0"/>
                    <a:pt x="524759" y="4411"/>
                    <a:pt x="532610" y="12262"/>
                  </a:cubicBezTo>
                  <a:cubicBezTo>
                    <a:pt x="540461" y="20113"/>
                    <a:pt x="544871" y="30761"/>
                    <a:pt x="544871" y="41864"/>
                  </a:cubicBezTo>
                  <a:lnTo>
                    <a:pt x="544871" y="468329"/>
                  </a:lnTo>
                  <a:cubicBezTo>
                    <a:pt x="544871" y="479432"/>
                    <a:pt x="540461" y="490081"/>
                    <a:pt x="532610" y="497931"/>
                  </a:cubicBezTo>
                  <a:cubicBezTo>
                    <a:pt x="524759" y="505782"/>
                    <a:pt x="514110" y="510193"/>
                    <a:pt x="503007" y="510193"/>
                  </a:cubicBezTo>
                  <a:lnTo>
                    <a:pt x="41864" y="510193"/>
                  </a:lnTo>
                  <a:cubicBezTo>
                    <a:pt x="30761" y="510193"/>
                    <a:pt x="20113" y="505782"/>
                    <a:pt x="12262" y="497931"/>
                  </a:cubicBezTo>
                  <a:cubicBezTo>
                    <a:pt x="4411" y="490081"/>
                    <a:pt x="0" y="479432"/>
                    <a:pt x="0" y="468329"/>
                  </a:cubicBezTo>
                  <a:lnTo>
                    <a:pt x="0" y="41864"/>
                  </a:lnTo>
                  <a:cubicBezTo>
                    <a:pt x="0" y="30761"/>
                    <a:pt x="4411" y="20113"/>
                    <a:pt x="12262" y="12262"/>
                  </a:cubicBezTo>
                  <a:cubicBezTo>
                    <a:pt x="20113" y="4411"/>
                    <a:pt x="30761" y="0"/>
                    <a:pt x="41864" y="0"/>
                  </a:cubicBezTo>
                  <a:close/>
                </a:path>
              </a:pathLst>
            </a:custGeom>
            <a:blipFill>
              <a:blip r:embed="rId8"/>
              <a:stretch>
                <a:fillRect l="0" t="-3398" r="0" b="-3398"/>
              </a:stretch>
            </a:blipFill>
          </p:spPr>
        </p:sp>
      </p:grpSp>
      <p:grpSp>
        <p:nvGrpSpPr>
          <p:cNvPr name="Group 15" id="15"/>
          <p:cNvGrpSpPr/>
          <p:nvPr/>
        </p:nvGrpSpPr>
        <p:grpSpPr>
          <a:xfrm rot="0">
            <a:off x="14300399" y="3395393"/>
            <a:ext cx="2958901" cy="2770583"/>
            <a:chOff x="0" y="0"/>
            <a:chExt cx="544871" cy="510193"/>
          </a:xfrm>
        </p:grpSpPr>
        <p:sp>
          <p:nvSpPr>
            <p:cNvPr name="Freeform 16" id="16"/>
            <p:cNvSpPr/>
            <p:nvPr/>
          </p:nvSpPr>
          <p:spPr>
            <a:xfrm flipH="false" flipV="false" rot="0">
              <a:off x="0" y="0"/>
              <a:ext cx="544871" cy="510193"/>
            </a:xfrm>
            <a:custGeom>
              <a:avLst/>
              <a:gdLst/>
              <a:ahLst/>
              <a:cxnLst/>
              <a:rect r="r" b="b" t="t" l="l"/>
              <a:pathLst>
                <a:path h="510193" w="544871">
                  <a:moveTo>
                    <a:pt x="41864" y="0"/>
                  </a:moveTo>
                  <a:lnTo>
                    <a:pt x="503007" y="0"/>
                  </a:lnTo>
                  <a:cubicBezTo>
                    <a:pt x="514110" y="0"/>
                    <a:pt x="524759" y="4411"/>
                    <a:pt x="532610" y="12262"/>
                  </a:cubicBezTo>
                  <a:cubicBezTo>
                    <a:pt x="540461" y="20113"/>
                    <a:pt x="544871" y="30761"/>
                    <a:pt x="544871" y="41864"/>
                  </a:cubicBezTo>
                  <a:lnTo>
                    <a:pt x="544871" y="468329"/>
                  </a:lnTo>
                  <a:cubicBezTo>
                    <a:pt x="544871" y="479432"/>
                    <a:pt x="540461" y="490081"/>
                    <a:pt x="532610" y="497931"/>
                  </a:cubicBezTo>
                  <a:cubicBezTo>
                    <a:pt x="524759" y="505782"/>
                    <a:pt x="514110" y="510193"/>
                    <a:pt x="503007" y="510193"/>
                  </a:cubicBezTo>
                  <a:lnTo>
                    <a:pt x="41864" y="510193"/>
                  </a:lnTo>
                  <a:cubicBezTo>
                    <a:pt x="30761" y="510193"/>
                    <a:pt x="20113" y="505782"/>
                    <a:pt x="12262" y="497931"/>
                  </a:cubicBezTo>
                  <a:cubicBezTo>
                    <a:pt x="4411" y="490081"/>
                    <a:pt x="0" y="479432"/>
                    <a:pt x="0" y="468329"/>
                  </a:cubicBezTo>
                  <a:lnTo>
                    <a:pt x="0" y="41864"/>
                  </a:lnTo>
                  <a:cubicBezTo>
                    <a:pt x="0" y="30761"/>
                    <a:pt x="4411" y="20113"/>
                    <a:pt x="12262" y="12262"/>
                  </a:cubicBezTo>
                  <a:cubicBezTo>
                    <a:pt x="20113" y="4411"/>
                    <a:pt x="30761" y="0"/>
                    <a:pt x="41864" y="0"/>
                  </a:cubicBezTo>
                  <a:close/>
                </a:path>
              </a:pathLst>
            </a:custGeom>
            <a:blipFill>
              <a:blip r:embed="rId9"/>
              <a:stretch>
                <a:fillRect l="-20226" t="0" r="-20226" b="0"/>
              </a:stretch>
            </a:blipFill>
          </p:spPr>
        </p:sp>
      </p:grpSp>
      <p:grpSp>
        <p:nvGrpSpPr>
          <p:cNvPr name="Group 17" id="17"/>
          <p:cNvGrpSpPr/>
          <p:nvPr/>
        </p:nvGrpSpPr>
        <p:grpSpPr>
          <a:xfrm rot="0">
            <a:off x="1028700" y="5971887"/>
            <a:ext cx="2958901" cy="3286413"/>
            <a:chOff x="0" y="0"/>
            <a:chExt cx="926281" cy="1028809"/>
          </a:xfrm>
        </p:grpSpPr>
        <p:sp>
          <p:nvSpPr>
            <p:cNvPr name="Freeform 18" id="18"/>
            <p:cNvSpPr/>
            <p:nvPr/>
          </p:nvSpPr>
          <p:spPr>
            <a:xfrm flipH="false" flipV="false" rot="0">
              <a:off x="0" y="0"/>
              <a:ext cx="926281" cy="1028809"/>
            </a:xfrm>
            <a:custGeom>
              <a:avLst/>
              <a:gdLst/>
              <a:ahLst/>
              <a:cxnLst/>
              <a:rect r="r" b="b" t="t" l="l"/>
              <a:pathLst>
                <a:path h="1028809" w="926281">
                  <a:moveTo>
                    <a:pt x="41864" y="0"/>
                  </a:moveTo>
                  <a:lnTo>
                    <a:pt x="884417" y="0"/>
                  </a:lnTo>
                  <a:cubicBezTo>
                    <a:pt x="895520" y="0"/>
                    <a:pt x="906168" y="4411"/>
                    <a:pt x="914019" y="12262"/>
                  </a:cubicBezTo>
                  <a:cubicBezTo>
                    <a:pt x="921870" y="20113"/>
                    <a:pt x="926281" y="30761"/>
                    <a:pt x="926281" y="41864"/>
                  </a:cubicBezTo>
                  <a:lnTo>
                    <a:pt x="926281" y="986945"/>
                  </a:lnTo>
                  <a:cubicBezTo>
                    <a:pt x="926281" y="998048"/>
                    <a:pt x="921870" y="1008696"/>
                    <a:pt x="914019" y="1016547"/>
                  </a:cubicBezTo>
                  <a:cubicBezTo>
                    <a:pt x="906168" y="1024398"/>
                    <a:pt x="895520" y="1028809"/>
                    <a:pt x="884417" y="1028809"/>
                  </a:cubicBezTo>
                  <a:lnTo>
                    <a:pt x="41864" y="1028809"/>
                  </a:lnTo>
                  <a:cubicBezTo>
                    <a:pt x="30761" y="1028809"/>
                    <a:pt x="20113" y="1024398"/>
                    <a:pt x="12262" y="1016547"/>
                  </a:cubicBezTo>
                  <a:cubicBezTo>
                    <a:pt x="4411" y="1008696"/>
                    <a:pt x="0" y="998048"/>
                    <a:pt x="0" y="986945"/>
                  </a:cubicBezTo>
                  <a:lnTo>
                    <a:pt x="0" y="41864"/>
                  </a:lnTo>
                  <a:cubicBezTo>
                    <a:pt x="0" y="30761"/>
                    <a:pt x="4411" y="20113"/>
                    <a:pt x="12262" y="12262"/>
                  </a:cubicBezTo>
                  <a:cubicBezTo>
                    <a:pt x="20113" y="4411"/>
                    <a:pt x="30761" y="0"/>
                    <a:pt x="41864" y="0"/>
                  </a:cubicBezTo>
                  <a:close/>
                </a:path>
              </a:pathLst>
            </a:custGeom>
            <a:solidFill>
              <a:srgbClr val="48699F"/>
            </a:solidFill>
          </p:spPr>
        </p:sp>
        <p:sp>
          <p:nvSpPr>
            <p:cNvPr name="TextBox 19" id="19"/>
            <p:cNvSpPr txBox="true"/>
            <p:nvPr/>
          </p:nvSpPr>
          <p:spPr>
            <a:xfrm>
              <a:off x="0" y="-38100"/>
              <a:ext cx="926281" cy="1066909"/>
            </a:xfrm>
            <a:prstGeom prst="rect">
              <a:avLst/>
            </a:prstGeom>
          </p:spPr>
          <p:txBody>
            <a:bodyPr anchor="ctr" rtlCol="false" tIns="0" lIns="0" bIns="0" rIns="0"/>
            <a:lstStyle/>
            <a:p>
              <a:pPr algn="ctr">
                <a:lnSpc>
                  <a:spcPts val="3111"/>
                </a:lnSpc>
              </a:pPr>
            </a:p>
          </p:txBody>
        </p:sp>
      </p:grpSp>
      <p:grpSp>
        <p:nvGrpSpPr>
          <p:cNvPr name="Group 20" id="20"/>
          <p:cNvGrpSpPr/>
          <p:nvPr/>
        </p:nvGrpSpPr>
        <p:grpSpPr>
          <a:xfrm rot="0">
            <a:off x="7664550" y="5971887"/>
            <a:ext cx="2958901" cy="3286413"/>
            <a:chOff x="0" y="0"/>
            <a:chExt cx="926281" cy="1028809"/>
          </a:xfrm>
        </p:grpSpPr>
        <p:sp>
          <p:nvSpPr>
            <p:cNvPr name="Freeform 21" id="21"/>
            <p:cNvSpPr/>
            <p:nvPr/>
          </p:nvSpPr>
          <p:spPr>
            <a:xfrm flipH="false" flipV="false" rot="0">
              <a:off x="0" y="0"/>
              <a:ext cx="926281" cy="1028809"/>
            </a:xfrm>
            <a:custGeom>
              <a:avLst/>
              <a:gdLst/>
              <a:ahLst/>
              <a:cxnLst/>
              <a:rect r="r" b="b" t="t" l="l"/>
              <a:pathLst>
                <a:path h="1028809" w="926281">
                  <a:moveTo>
                    <a:pt x="41864" y="0"/>
                  </a:moveTo>
                  <a:lnTo>
                    <a:pt x="884417" y="0"/>
                  </a:lnTo>
                  <a:cubicBezTo>
                    <a:pt x="895520" y="0"/>
                    <a:pt x="906168" y="4411"/>
                    <a:pt x="914019" y="12262"/>
                  </a:cubicBezTo>
                  <a:cubicBezTo>
                    <a:pt x="921870" y="20113"/>
                    <a:pt x="926281" y="30761"/>
                    <a:pt x="926281" y="41864"/>
                  </a:cubicBezTo>
                  <a:lnTo>
                    <a:pt x="926281" y="986945"/>
                  </a:lnTo>
                  <a:cubicBezTo>
                    <a:pt x="926281" y="998048"/>
                    <a:pt x="921870" y="1008696"/>
                    <a:pt x="914019" y="1016547"/>
                  </a:cubicBezTo>
                  <a:cubicBezTo>
                    <a:pt x="906168" y="1024398"/>
                    <a:pt x="895520" y="1028809"/>
                    <a:pt x="884417" y="1028809"/>
                  </a:cubicBezTo>
                  <a:lnTo>
                    <a:pt x="41864" y="1028809"/>
                  </a:lnTo>
                  <a:cubicBezTo>
                    <a:pt x="30761" y="1028809"/>
                    <a:pt x="20113" y="1024398"/>
                    <a:pt x="12262" y="1016547"/>
                  </a:cubicBezTo>
                  <a:cubicBezTo>
                    <a:pt x="4411" y="1008696"/>
                    <a:pt x="0" y="998048"/>
                    <a:pt x="0" y="986945"/>
                  </a:cubicBezTo>
                  <a:lnTo>
                    <a:pt x="0" y="41864"/>
                  </a:lnTo>
                  <a:cubicBezTo>
                    <a:pt x="0" y="30761"/>
                    <a:pt x="4411" y="20113"/>
                    <a:pt x="12262" y="12262"/>
                  </a:cubicBezTo>
                  <a:cubicBezTo>
                    <a:pt x="20113" y="4411"/>
                    <a:pt x="30761" y="0"/>
                    <a:pt x="41864" y="0"/>
                  </a:cubicBezTo>
                  <a:close/>
                </a:path>
              </a:pathLst>
            </a:custGeom>
            <a:solidFill>
              <a:srgbClr val="48699F"/>
            </a:solidFill>
          </p:spPr>
        </p:sp>
        <p:sp>
          <p:nvSpPr>
            <p:cNvPr name="TextBox 22" id="22"/>
            <p:cNvSpPr txBox="true"/>
            <p:nvPr/>
          </p:nvSpPr>
          <p:spPr>
            <a:xfrm>
              <a:off x="0" y="-38100"/>
              <a:ext cx="926281" cy="1066909"/>
            </a:xfrm>
            <a:prstGeom prst="rect">
              <a:avLst/>
            </a:prstGeom>
          </p:spPr>
          <p:txBody>
            <a:bodyPr anchor="ctr" rtlCol="false" tIns="0" lIns="0" bIns="0" rIns="0"/>
            <a:lstStyle/>
            <a:p>
              <a:pPr algn="ctr">
                <a:lnSpc>
                  <a:spcPts val="3111"/>
                </a:lnSpc>
              </a:pPr>
            </a:p>
          </p:txBody>
        </p:sp>
      </p:grpSp>
      <p:grpSp>
        <p:nvGrpSpPr>
          <p:cNvPr name="Group 23" id="23"/>
          <p:cNvGrpSpPr/>
          <p:nvPr/>
        </p:nvGrpSpPr>
        <p:grpSpPr>
          <a:xfrm rot="0">
            <a:off x="4348115" y="5971887"/>
            <a:ext cx="2958901" cy="3286413"/>
            <a:chOff x="0" y="0"/>
            <a:chExt cx="926281" cy="1028809"/>
          </a:xfrm>
        </p:grpSpPr>
        <p:sp>
          <p:nvSpPr>
            <p:cNvPr name="Freeform 24" id="24"/>
            <p:cNvSpPr/>
            <p:nvPr/>
          </p:nvSpPr>
          <p:spPr>
            <a:xfrm flipH="false" flipV="false" rot="0">
              <a:off x="0" y="0"/>
              <a:ext cx="926281" cy="1028809"/>
            </a:xfrm>
            <a:custGeom>
              <a:avLst/>
              <a:gdLst/>
              <a:ahLst/>
              <a:cxnLst/>
              <a:rect r="r" b="b" t="t" l="l"/>
              <a:pathLst>
                <a:path h="1028809" w="926281">
                  <a:moveTo>
                    <a:pt x="41864" y="0"/>
                  </a:moveTo>
                  <a:lnTo>
                    <a:pt x="884417" y="0"/>
                  </a:lnTo>
                  <a:cubicBezTo>
                    <a:pt x="895520" y="0"/>
                    <a:pt x="906168" y="4411"/>
                    <a:pt x="914019" y="12262"/>
                  </a:cubicBezTo>
                  <a:cubicBezTo>
                    <a:pt x="921870" y="20113"/>
                    <a:pt x="926281" y="30761"/>
                    <a:pt x="926281" y="41864"/>
                  </a:cubicBezTo>
                  <a:lnTo>
                    <a:pt x="926281" y="986945"/>
                  </a:lnTo>
                  <a:cubicBezTo>
                    <a:pt x="926281" y="998048"/>
                    <a:pt x="921870" y="1008696"/>
                    <a:pt x="914019" y="1016547"/>
                  </a:cubicBezTo>
                  <a:cubicBezTo>
                    <a:pt x="906168" y="1024398"/>
                    <a:pt x="895520" y="1028809"/>
                    <a:pt x="884417" y="1028809"/>
                  </a:cubicBezTo>
                  <a:lnTo>
                    <a:pt x="41864" y="1028809"/>
                  </a:lnTo>
                  <a:cubicBezTo>
                    <a:pt x="30761" y="1028809"/>
                    <a:pt x="20113" y="1024398"/>
                    <a:pt x="12262" y="1016547"/>
                  </a:cubicBezTo>
                  <a:cubicBezTo>
                    <a:pt x="4411" y="1008696"/>
                    <a:pt x="0" y="998048"/>
                    <a:pt x="0" y="986945"/>
                  </a:cubicBezTo>
                  <a:lnTo>
                    <a:pt x="0" y="41864"/>
                  </a:lnTo>
                  <a:cubicBezTo>
                    <a:pt x="0" y="30761"/>
                    <a:pt x="4411" y="20113"/>
                    <a:pt x="12262" y="12262"/>
                  </a:cubicBezTo>
                  <a:cubicBezTo>
                    <a:pt x="20113" y="4411"/>
                    <a:pt x="30761" y="0"/>
                    <a:pt x="41864" y="0"/>
                  </a:cubicBezTo>
                  <a:close/>
                </a:path>
              </a:pathLst>
            </a:custGeom>
            <a:solidFill>
              <a:srgbClr val="48699F"/>
            </a:solidFill>
          </p:spPr>
        </p:sp>
        <p:sp>
          <p:nvSpPr>
            <p:cNvPr name="TextBox 25" id="25"/>
            <p:cNvSpPr txBox="true"/>
            <p:nvPr/>
          </p:nvSpPr>
          <p:spPr>
            <a:xfrm>
              <a:off x="0" y="-38100"/>
              <a:ext cx="926281" cy="1066909"/>
            </a:xfrm>
            <a:prstGeom prst="rect">
              <a:avLst/>
            </a:prstGeom>
          </p:spPr>
          <p:txBody>
            <a:bodyPr anchor="ctr" rtlCol="false" tIns="0" lIns="0" bIns="0" rIns="0"/>
            <a:lstStyle/>
            <a:p>
              <a:pPr algn="ctr">
                <a:lnSpc>
                  <a:spcPts val="3111"/>
                </a:lnSpc>
              </a:pPr>
            </a:p>
          </p:txBody>
        </p:sp>
      </p:grpSp>
      <p:grpSp>
        <p:nvGrpSpPr>
          <p:cNvPr name="Group 26" id="26"/>
          <p:cNvGrpSpPr/>
          <p:nvPr/>
        </p:nvGrpSpPr>
        <p:grpSpPr>
          <a:xfrm rot="0">
            <a:off x="10983965" y="5971887"/>
            <a:ext cx="2958901" cy="3286413"/>
            <a:chOff x="0" y="0"/>
            <a:chExt cx="926281" cy="1028809"/>
          </a:xfrm>
        </p:grpSpPr>
        <p:sp>
          <p:nvSpPr>
            <p:cNvPr name="Freeform 27" id="27"/>
            <p:cNvSpPr/>
            <p:nvPr/>
          </p:nvSpPr>
          <p:spPr>
            <a:xfrm flipH="false" flipV="false" rot="0">
              <a:off x="0" y="0"/>
              <a:ext cx="926281" cy="1028809"/>
            </a:xfrm>
            <a:custGeom>
              <a:avLst/>
              <a:gdLst/>
              <a:ahLst/>
              <a:cxnLst/>
              <a:rect r="r" b="b" t="t" l="l"/>
              <a:pathLst>
                <a:path h="1028809" w="926281">
                  <a:moveTo>
                    <a:pt x="41864" y="0"/>
                  </a:moveTo>
                  <a:lnTo>
                    <a:pt x="884417" y="0"/>
                  </a:lnTo>
                  <a:cubicBezTo>
                    <a:pt x="895520" y="0"/>
                    <a:pt x="906168" y="4411"/>
                    <a:pt x="914019" y="12262"/>
                  </a:cubicBezTo>
                  <a:cubicBezTo>
                    <a:pt x="921870" y="20113"/>
                    <a:pt x="926281" y="30761"/>
                    <a:pt x="926281" y="41864"/>
                  </a:cubicBezTo>
                  <a:lnTo>
                    <a:pt x="926281" y="986945"/>
                  </a:lnTo>
                  <a:cubicBezTo>
                    <a:pt x="926281" y="998048"/>
                    <a:pt x="921870" y="1008696"/>
                    <a:pt x="914019" y="1016547"/>
                  </a:cubicBezTo>
                  <a:cubicBezTo>
                    <a:pt x="906168" y="1024398"/>
                    <a:pt x="895520" y="1028809"/>
                    <a:pt x="884417" y="1028809"/>
                  </a:cubicBezTo>
                  <a:lnTo>
                    <a:pt x="41864" y="1028809"/>
                  </a:lnTo>
                  <a:cubicBezTo>
                    <a:pt x="30761" y="1028809"/>
                    <a:pt x="20113" y="1024398"/>
                    <a:pt x="12262" y="1016547"/>
                  </a:cubicBezTo>
                  <a:cubicBezTo>
                    <a:pt x="4411" y="1008696"/>
                    <a:pt x="0" y="998048"/>
                    <a:pt x="0" y="986945"/>
                  </a:cubicBezTo>
                  <a:lnTo>
                    <a:pt x="0" y="41864"/>
                  </a:lnTo>
                  <a:cubicBezTo>
                    <a:pt x="0" y="30761"/>
                    <a:pt x="4411" y="20113"/>
                    <a:pt x="12262" y="12262"/>
                  </a:cubicBezTo>
                  <a:cubicBezTo>
                    <a:pt x="20113" y="4411"/>
                    <a:pt x="30761" y="0"/>
                    <a:pt x="41864" y="0"/>
                  </a:cubicBezTo>
                  <a:close/>
                </a:path>
              </a:pathLst>
            </a:custGeom>
            <a:solidFill>
              <a:srgbClr val="48699F"/>
            </a:solidFill>
          </p:spPr>
        </p:sp>
        <p:sp>
          <p:nvSpPr>
            <p:cNvPr name="TextBox 28" id="28"/>
            <p:cNvSpPr txBox="true"/>
            <p:nvPr/>
          </p:nvSpPr>
          <p:spPr>
            <a:xfrm>
              <a:off x="0" y="-47625"/>
              <a:ext cx="926281" cy="1076434"/>
            </a:xfrm>
            <a:prstGeom prst="rect">
              <a:avLst/>
            </a:prstGeom>
          </p:spPr>
          <p:txBody>
            <a:bodyPr anchor="ctr" rtlCol="false" tIns="0" lIns="0" bIns="0" rIns="0"/>
            <a:lstStyle/>
            <a:p>
              <a:pPr algn="ctr">
                <a:lnSpc>
                  <a:spcPts val="3671"/>
                </a:lnSpc>
              </a:pPr>
            </a:p>
          </p:txBody>
        </p:sp>
      </p:grpSp>
      <p:grpSp>
        <p:nvGrpSpPr>
          <p:cNvPr name="Group 29" id="29"/>
          <p:cNvGrpSpPr/>
          <p:nvPr/>
        </p:nvGrpSpPr>
        <p:grpSpPr>
          <a:xfrm rot="0">
            <a:off x="14300399" y="5971887"/>
            <a:ext cx="2958901" cy="3286413"/>
            <a:chOff x="0" y="0"/>
            <a:chExt cx="926281" cy="1028809"/>
          </a:xfrm>
        </p:grpSpPr>
        <p:sp>
          <p:nvSpPr>
            <p:cNvPr name="Freeform 30" id="30"/>
            <p:cNvSpPr/>
            <p:nvPr/>
          </p:nvSpPr>
          <p:spPr>
            <a:xfrm flipH="false" flipV="false" rot="0">
              <a:off x="0" y="0"/>
              <a:ext cx="926281" cy="1028809"/>
            </a:xfrm>
            <a:custGeom>
              <a:avLst/>
              <a:gdLst/>
              <a:ahLst/>
              <a:cxnLst/>
              <a:rect r="r" b="b" t="t" l="l"/>
              <a:pathLst>
                <a:path h="1028809" w="926281">
                  <a:moveTo>
                    <a:pt x="41864" y="0"/>
                  </a:moveTo>
                  <a:lnTo>
                    <a:pt x="884417" y="0"/>
                  </a:lnTo>
                  <a:cubicBezTo>
                    <a:pt x="895520" y="0"/>
                    <a:pt x="906168" y="4411"/>
                    <a:pt x="914019" y="12262"/>
                  </a:cubicBezTo>
                  <a:cubicBezTo>
                    <a:pt x="921870" y="20113"/>
                    <a:pt x="926281" y="30761"/>
                    <a:pt x="926281" y="41864"/>
                  </a:cubicBezTo>
                  <a:lnTo>
                    <a:pt x="926281" y="986945"/>
                  </a:lnTo>
                  <a:cubicBezTo>
                    <a:pt x="926281" y="998048"/>
                    <a:pt x="921870" y="1008696"/>
                    <a:pt x="914019" y="1016547"/>
                  </a:cubicBezTo>
                  <a:cubicBezTo>
                    <a:pt x="906168" y="1024398"/>
                    <a:pt x="895520" y="1028809"/>
                    <a:pt x="884417" y="1028809"/>
                  </a:cubicBezTo>
                  <a:lnTo>
                    <a:pt x="41864" y="1028809"/>
                  </a:lnTo>
                  <a:cubicBezTo>
                    <a:pt x="30761" y="1028809"/>
                    <a:pt x="20113" y="1024398"/>
                    <a:pt x="12262" y="1016547"/>
                  </a:cubicBezTo>
                  <a:cubicBezTo>
                    <a:pt x="4411" y="1008696"/>
                    <a:pt x="0" y="998048"/>
                    <a:pt x="0" y="986945"/>
                  </a:cubicBezTo>
                  <a:lnTo>
                    <a:pt x="0" y="41864"/>
                  </a:lnTo>
                  <a:cubicBezTo>
                    <a:pt x="0" y="30761"/>
                    <a:pt x="4411" y="20113"/>
                    <a:pt x="12262" y="12262"/>
                  </a:cubicBezTo>
                  <a:cubicBezTo>
                    <a:pt x="20113" y="4411"/>
                    <a:pt x="30761" y="0"/>
                    <a:pt x="41864" y="0"/>
                  </a:cubicBezTo>
                  <a:close/>
                </a:path>
              </a:pathLst>
            </a:custGeom>
            <a:solidFill>
              <a:srgbClr val="48699F"/>
            </a:solidFill>
          </p:spPr>
        </p:sp>
        <p:sp>
          <p:nvSpPr>
            <p:cNvPr name="TextBox 31" id="31"/>
            <p:cNvSpPr txBox="true"/>
            <p:nvPr/>
          </p:nvSpPr>
          <p:spPr>
            <a:xfrm>
              <a:off x="0" y="-38100"/>
              <a:ext cx="926281" cy="1066909"/>
            </a:xfrm>
            <a:prstGeom prst="rect">
              <a:avLst/>
            </a:prstGeom>
          </p:spPr>
          <p:txBody>
            <a:bodyPr anchor="ctr" rtlCol="false" tIns="0" lIns="0" bIns="0" rIns="0"/>
            <a:lstStyle/>
            <a:p>
              <a:pPr algn="ctr">
                <a:lnSpc>
                  <a:spcPts val="3111"/>
                </a:lnSpc>
              </a:pPr>
            </a:p>
          </p:txBody>
        </p:sp>
      </p:grpSp>
      <p:sp>
        <p:nvSpPr>
          <p:cNvPr name="Freeform 32" id="32"/>
          <p:cNvSpPr/>
          <p:nvPr/>
        </p:nvSpPr>
        <p:spPr>
          <a:xfrm flipH="false" flipV="false" rot="0">
            <a:off x="0" y="-47607"/>
            <a:ext cx="2215682" cy="2215682"/>
          </a:xfrm>
          <a:custGeom>
            <a:avLst/>
            <a:gdLst/>
            <a:ahLst/>
            <a:cxnLst/>
            <a:rect r="r" b="b" t="t" l="l"/>
            <a:pathLst>
              <a:path h="2215682" w="2215682">
                <a:moveTo>
                  <a:pt x="0" y="0"/>
                </a:moveTo>
                <a:lnTo>
                  <a:pt x="2215682" y="0"/>
                </a:lnTo>
                <a:lnTo>
                  <a:pt x="2215682" y="2215683"/>
                </a:lnTo>
                <a:lnTo>
                  <a:pt x="0" y="2215683"/>
                </a:lnTo>
                <a:lnTo>
                  <a:pt x="0" y="0"/>
                </a:lnTo>
                <a:close/>
              </a:path>
            </a:pathLst>
          </a:custGeom>
          <a:blipFill>
            <a:blip r:embed="rId10"/>
            <a:stretch>
              <a:fillRect l="0" t="0" r="0" b="0"/>
            </a:stretch>
          </a:blipFill>
        </p:spPr>
      </p:sp>
      <p:sp>
        <p:nvSpPr>
          <p:cNvPr name="TextBox 33" id="33"/>
          <p:cNvSpPr txBox="true"/>
          <p:nvPr/>
        </p:nvSpPr>
        <p:spPr>
          <a:xfrm rot="0">
            <a:off x="2941898" y="450952"/>
            <a:ext cx="11002403" cy="1094740"/>
          </a:xfrm>
          <a:prstGeom prst="rect">
            <a:avLst/>
          </a:prstGeom>
        </p:spPr>
        <p:txBody>
          <a:bodyPr anchor="t" rtlCol="false" tIns="0" lIns="0" bIns="0" rIns="0">
            <a:spAutoFit/>
          </a:bodyPr>
          <a:lstStyle/>
          <a:p>
            <a:pPr algn="ctr">
              <a:lnSpc>
                <a:spcPts val="8959"/>
              </a:lnSpc>
            </a:pPr>
            <a:r>
              <a:rPr lang="en-US" b="true" sz="6399">
                <a:solidFill>
                  <a:srgbClr val="FFFFFF"/>
                </a:solidFill>
                <a:latin typeface="Montserrat Bold"/>
                <a:ea typeface="Montserrat Bold"/>
                <a:cs typeface="Montserrat Bold"/>
                <a:sym typeface="Montserrat Bold"/>
              </a:rPr>
              <a:t>DEMO FLOW</a:t>
            </a:r>
          </a:p>
        </p:txBody>
      </p:sp>
      <p:sp>
        <p:nvSpPr>
          <p:cNvPr name="TextBox 34" id="34"/>
          <p:cNvSpPr txBox="true"/>
          <p:nvPr/>
        </p:nvSpPr>
        <p:spPr>
          <a:xfrm rot="0">
            <a:off x="1305683" y="7232274"/>
            <a:ext cx="2404934" cy="1323340"/>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Montserrat"/>
                <a:ea typeface="Montserrat"/>
                <a:cs typeface="Montserrat"/>
                <a:sym typeface="Montserrat"/>
              </a:rPr>
              <a:t>The user signs up or logs in to get started with the website.</a:t>
            </a:r>
          </a:p>
        </p:txBody>
      </p:sp>
      <p:sp>
        <p:nvSpPr>
          <p:cNvPr name="TextBox 35" id="35"/>
          <p:cNvSpPr txBox="true"/>
          <p:nvPr/>
        </p:nvSpPr>
        <p:spPr>
          <a:xfrm rot="0">
            <a:off x="7941533" y="7232274"/>
            <a:ext cx="2404934" cy="1323340"/>
          </a:xfrm>
          <a:prstGeom prst="rect">
            <a:avLst/>
          </a:prstGeom>
        </p:spPr>
        <p:txBody>
          <a:bodyPr anchor="t" rtlCol="false" tIns="0" lIns="0" bIns="0" rIns="0">
            <a:spAutoFit/>
          </a:bodyPr>
          <a:lstStyle/>
          <a:p>
            <a:pPr algn="ctr">
              <a:lnSpc>
                <a:spcPts val="2659"/>
              </a:lnSpc>
              <a:spcBef>
                <a:spcPct val="0"/>
              </a:spcBef>
            </a:pPr>
            <a:r>
              <a:rPr lang="en-US" sz="1899">
                <a:solidFill>
                  <a:srgbClr val="FFFFFF"/>
                </a:solidFill>
                <a:latin typeface="Montserrat"/>
                <a:ea typeface="Montserrat"/>
                <a:cs typeface="Montserrat"/>
                <a:sym typeface="Montserrat"/>
              </a:rPr>
              <a:t>Hint based game to aware user about scams while playing.</a:t>
            </a:r>
          </a:p>
        </p:txBody>
      </p:sp>
      <p:sp>
        <p:nvSpPr>
          <p:cNvPr name="TextBox 36" id="36"/>
          <p:cNvSpPr txBox="true"/>
          <p:nvPr/>
        </p:nvSpPr>
        <p:spPr>
          <a:xfrm rot="0">
            <a:off x="4625098" y="7232274"/>
            <a:ext cx="2404934" cy="156400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Montserrat"/>
                <a:ea typeface="Montserrat"/>
                <a:cs typeface="Montserrat"/>
                <a:sym typeface="Montserrat"/>
              </a:rPr>
              <a:t>The user has a choice for learning or implementing. They can choose from tutorials </a:t>
            </a:r>
          </a:p>
        </p:txBody>
      </p:sp>
      <p:sp>
        <p:nvSpPr>
          <p:cNvPr name="TextBox 37" id="37"/>
          <p:cNvSpPr txBox="true"/>
          <p:nvPr/>
        </p:nvSpPr>
        <p:spPr>
          <a:xfrm rot="0">
            <a:off x="11260948" y="7232274"/>
            <a:ext cx="2404934" cy="1564005"/>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Montserrat"/>
                <a:ea typeface="Montserrat"/>
                <a:cs typeface="Montserrat"/>
                <a:sym typeface="Montserrat"/>
              </a:rPr>
              <a:t>A multiple choice Quiz game for users to test their knowledge with timing constraints.</a:t>
            </a:r>
          </a:p>
        </p:txBody>
      </p:sp>
      <p:sp>
        <p:nvSpPr>
          <p:cNvPr name="TextBox 38" id="38"/>
          <p:cNvSpPr txBox="true"/>
          <p:nvPr/>
        </p:nvSpPr>
        <p:spPr>
          <a:xfrm rot="0">
            <a:off x="14577383" y="7232274"/>
            <a:ext cx="2404934" cy="1249680"/>
          </a:xfrm>
          <a:prstGeom prst="rect">
            <a:avLst/>
          </a:prstGeom>
        </p:spPr>
        <p:txBody>
          <a:bodyPr anchor="t" rtlCol="false" tIns="0" lIns="0" bIns="0" rIns="0">
            <a:spAutoFit/>
          </a:bodyPr>
          <a:lstStyle/>
          <a:p>
            <a:pPr algn="ctr">
              <a:lnSpc>
                <a:spcPts val="2519"/>
              </a:lnSpc>
              <a:spcBef>
                <a:spcPct val="0"/>
              </a:spcBef>
            </a:pPr>
            <a:r>
              <a:rPr lang="en-US" sz="1799">
                <a:solidFill>
                  <a:srgbClr val="FFFFFF"/>
                </a:solidFill>
                <a:latin typeface="Montserrat"/>
                <a:ea typeface="Montserrat"/>
                <a:cs typeface="Montserrat"/>
                <a:sym typeface="Montserrat"/>
              </a:rPr>
              <a:t>Progress Tracking helps user see their improvement over time.</a:t>
            </a:r>
          </a:p>
        </p:txBody>
      </p:sp>
      <p:sp>
        <p:nvSpPr>
          <p:cNvPr name="TextBox 39" id="39"/>
          <p:cNvSpPr txBox="true"/>
          <p:nvPr/>
        </p:nvSpPr>
        <p:spPr>
          <a:xfrm rot="0">
            <a:off x="1290102" y="6280276"/>
            <a:ext cx="2436096" cy="843044"/>
          </a:xfrm>
          <a:prstGeom prst="rect">
            <a:avLst/>
          </a:prstGeom>
        </p:spPr>
        <p:txBody>
          <a:bodyPr anchor="t" rtlCol="false" tIns="0" lIns="0" bIns="0" rIns="0">
            <a:spAutoFit/>
          </a:bodyPr>
          <a:lstStyle/>
          <a:p>
            <a:pPr algn="ctr">
              <a:lnSpc>
                <a:spcPts val="3408"/>
              </a:lnSpc>
            </a:pPr>
            <a:r>
              <a:rPr lang="en-US" b="true" sz="2434">
                <a:solidFill>
                  <a:srgbClr val="FFFFFF"/>
                </a:solidFill>
                <a:latin typeface="Montserrat Bold"/>
                <a:ea typeface="Montserrat Bold"/>
                <a:cs typeface="Montserrat Bold"/>
                <a:sym typeface="Montserrat Bold"/>
              </a:rPr>
              <a:t>SIGN UP / LOGIN</a:t>
            </a:r>
          </a:p>
        </p:txBody>
      </p:sp>
      <p:sp>
        <p:nvSpPr>
          <p:cNvPr name="TextBox 40" id="40"/>
          <p:cNvSpPr txBox="true"/>
          <p:nvPr/>
        </p:nvSpPr>
        <p:spPr>
          <a:xfrm rot="0">
            <a:off x="4609518" y="6280276"/>
            <a:ext cx="2436096" cy="430929"/>
          </a:xfrm>
          <a:prstGeom prst="rect">
            <a:avLst/>
          </a:prstGeom>
        </p:spPr>
        <p:txBody>
          <a:bodyPr anchor="t" rtlCol="false" tIns="0" lIns="0" bIns="0" rIns="0">
            <a:spAutoFit/>
          </a:bodyPr>
          <a:lstStyle/>
          <a:p>
            <a:pPr algn="ctr">
              <a:lnSpc>
                <a:spcPts val="3548"/>
              </a:lnSpc>
            </a:pPr>
            <a:r>
              <a:rPr lang="en-US" b="true" sz="2534">
                <a:solidFill>
                  <a:srgbClr val="FFFFFF"/>
                </a:solidFill>
                <a:latin typeface="Montserrat Bold"/>
                <a:ea typeface="Montserrat Bold"/>
                <a:cs typeface="Montserrat Bold"/>
                <a:sym typeface="Montserrat Bold"/>
              </a:rPr>
              <a:t>Tutorials</a:t>
            </a:r>
          </a:p>
        </p:txBody>
      </p:sp>
      <p:sp>
        <p:nvSpPr>
          <p:cNvPr name="TextBox 41" id="41"/>
          <p:cNvSpPr txBox="true"/>
          <p:nvPr/>
        </p:nvSpPr>
        <p:spPr>
          <a:xfrm rot="0">
            <a:off x="7941533" y="6118351"/>
            <a:ext cx="2436096" cy="878604"/>
          </a:xfrm>
          <a:prstGeom prst="rect">
            <a:avLst/>
          </a:prstGeom>
        </p:spPr>
        <p:txBody>
          <a:bodyPr anchor="t" rtlCol="false" tIns="0" lIns="0" bIns="0" rIns="0">
            <a:spAutoFit/>
          </a:bodyPr>
          <a:lstStyle/>
          <a:p>
            <a:pPr algn="ctr">
              <a:lnSpc>
                <a:spcPts val="3548"/>
              </a:lnSpc>
            </a:pPr>
            <a:r>
              <a:rPr lang="en-US" b="true" sz="2534">
                <a:solidFill>
                  <a:srgbClr val="FFFFFF"/>
                </a:solidFill>
                <a:latin typeface="Montserrat Bold"/>
                <a:ea typeface="Montserrat Bold"/>
                <a:cs typeface="Montserrat Bold"/>
                <a:sym typeface="Montserrat Bold"/>
              </a:rPr>
              <a:t>Hangman Game</a:t>
            </a:r>
          </a:p>
        </p:txBody>
      </p:sp>
      <p:sp>
        <p:nvSpPr>
          <p:cNvPr name="TextBox 42" id="42"/>
          <p:cNvSpPr txBox="true"/>
          <p:nvPr/>
        </p:nvSpPr>
        <p:spPr>
          <a:xfrm rot="0">
            <a:off x="11245367" y="6280276"/>
            <a:ext cx="2436096" cy="878604"/>
          </a:xfrm>
          <a:prstGeom prst="rect">
            <a:avLst/>
          </a:prstGeom>
        </p:spPr>
        <p:txBody>
          <a:bodyPr anchor="t" rtlCol="false" tIns="0" lIns="0" bIns="0" rIns="0">
            <a:spAutoFit/>
          </a:bodyPr>
          <a:lstStyle/>
          <a:p>
            <a:pPr algn="ctr">
              <a:lnSpc>
                <a:spcPts val="3548"/>
              </a:lnSpc>
            </a:pPr>
            <a:r>
              <a:rPr lang="en-US" sz="2534" b="true">
                <a:solidFill>
                  <a:srgbClr val="FFFFFF"/>
                </a:solidFill>
                <a:latin typeface="Montserrat Bold"/>
                <a:ea typeface="Montserrat Bold"/>
                <a:cs typeface="Montserrat Bold"/>
                <a:sym typeface="Montserrat Bold"/>
              </a:rPr>
              <a:t>Quiz</a:t>
            </a:r>
          </a:p>
          <a:p>
            <a:pPr algn="ctr">
              <a:lnSpc>
                <a:spcPts val="3548"/>
              </a:lnSpc>
            </a:pPr>
          </a:p>
        </p:txBody>
      </p:sp>
      <p:sp>
        <p:nvSpPr>
          <p:cNvPr name="TextBox 43" id="43"/>
          <p:cNvSpPr txBox="true"/>
          <p:nvPr/>
        </p:nvSpPr>
        <p:spPr>
          <a:xfrm rot="0">
            <a:off x="14561802" y="6280276"/>
            <a:ext cx="2436096" cy="843044"/>
          </a:xfrm>
          <a:prstGeom prst="rect">
            <a:avLst/>
          </a:prstGeom>
        </p:spPr>
        <p:txBody>
          <a:bodyPr anchor="t" rtlCol="false" tIns="0" lIns="0" bIns="0" rIns="0">
            <a:spAutoFit/>
          </a:bodyPr>
          <a:lstStyle/>
          <a:p>
            <a:pPr algn="ctr">
              <a:lnSpc>
                <a:spcPts val="3408"/>
              </a:lnSpc>
            </a:pPr>
            <a:r>
              <a:rPr lang="en-US" b="true" sz="2434">
                <a:solidFill>
                  <a:srgbClr val="FFFFFF"/>
                </a:solidFill>
                <a:latin typeface="Montserrat Bold"/>
                <a:ea typeface="Montserrat Bold"/>
                <a:cs typeface="Montserrat Bold"/>
                <a:sym typeface="Montserrat Bold"/>
              </a:rPr>
              <a:t>Progress Tracking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2500" t="0" r="-12500" b="0"/>
            </a:stretch>
          </a:blipFill>
        </p:spPr>
      </p:sp>
      <p:grpSp>
        <p:nvGrpSpPr>
          <p:cNvPr name="Group 3" id="3"/>
          <p:cNvGrpSpPr/>
          <p:nvPr/>
        </p:nvGrpSpPr>
        <p:grpSpPr>
          <a:xfrm rot="0">
            <a:off x="2407657" y="6134354"/>
            <a:ext cx="902541" cy="90254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a:lnSpc>
                  <a:spcPts val="3111"/>
                </a:lnSpc>
              </a:pPr>
            </a:p>
          </p:txBody>
        </p:sp>
      </p:grpSp>
      <p:grpSp>
        <p:nvGrpSpPr>
          <p:cNvPr name="Group 6" id="6"/>
          <p:cNvGrpSpPr/>
          <p:nvPr/>
        </p:nvGrpSpPr>
        <p:grpSpPr>
          <a:xfrm rot="0">
            <a:off x="10785423" y="6222776"/>
            <a:ext cx="902541" cy="902541"/>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a:lnSpc>
                  <a:spcPts val="3111"/>
                </a:lnSpc>
              </a:pPr>
            </a:p>
          </p:txBody>
        </p:sp>
      </p:grpSp>
      <p:grpSp>
        <p:nvGrpSpPr>
          <p:cNvPr name="Group 9" id="9"/>
          <p:cNvGrpSpPr/>
          <p:nvPr/>
        </p:nvGrpSpPr>
        <p:grpSpPr>
          <a:xfrm rot="0">
            <a:off x="6596540" y="4039952"/>
            <a:ext cx="902541" cy="90254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3111"/>
                </a:lnSpc>
              </a:pPr>
            </a:p>
          </p:txBody>
        </p:sp>
      </p:grpSp>
      <p:grpSp>
        <p:nvGrpSpPr>
          <p:cNvPr name="Group 12" id="12"/>
          <p:cNvGrpSpPr/>
          <p:nvPr/>
        </p:nvGrpSpPr>
        <p:grpSpPr>
          <a:xfrm rot="0">
            <a:off x="14977803" y="4028416"/>
            <a:ext cx="902541" cy="902541"/>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3111"/>
                </a:lnSpc>
              </a:pPr>
            </a:p>
          </p:txBody>
        </p:sp>
      </p:grpSp>
      <p:sp>
        <p:nvSpPr>
          <p:cNvPr name="TextBox 15" id="15"/>
          <p:cNvSpPr txBox="true"/>
          <p:nvPr/>
        </p:nvSpPr>
        <p:spPr>
          <a:xfrm rot="0">
            <a:off x="3969281" y="895350"/>
            <a:ext cx="11923732" cy="1185568"/>
          </a:xfrm>
          <a:prstGeom prst="rect">
            <a:avLst/>
          </a:prstGeom>
        </p:spPr>
        <p:txBody>
          <a:bodyPr anchor="t" rtlCol="false" tIns="0" lIns="0" bIns="0" rIns="0">
            <a:spAutoFit/>
          </a:bodyPr>
          <a:lstStyle/>
          <a:p>
            <a:pPr algn="ctr">
              <a:lnSpc>
                <a:spcPts val="9710"/>
              </a:lnSpc>
            </a:pPr>
            <a:r>
              <a:rPr lang="en-US" b="true" sz="6935">
                <a:solidFill>
                  <a:srgbClr val="FFFFFF"/>
                </a:solidFill>
                <a:latin typeface="Montserrat Bold"/>
                <a:ea typeface="Montserrat Bold"/>
                <a:cs typeface="Montserrat Bold"/>
                <a:sym typeface="Montserrat Bold"/>
              </a:rPr>
              <a:t>FUTURE  ENHANCEMENT</a:t>
            </a:r>
          </a:p>
        </p:txBody>
      </p:sp>
      <p:sp>
        <p:nvSpPr>
          <p:cNvPr name="TextBox 16" id="16"/>
          <p:cNvSpPr txBox="true"/>
          <p:nvPr/>
        </p:nvSpPr>
        <p:spPr>
          <a:xfrm rot="0">
            <a:off x="13735839" y="5096461"/>
            <a:ext cx="3386468" cy="2221629"/>
          </a:xfrm>
          <a:prstGeom prst="rect">
            <a:avLst/>
          </a:prstGeom>
        </p:spPr>
        <p:txBody>
          <a:bodyPr anchor="t" rtlCol="false" tIns="0" lIns="0" bIns="0" rIns="0">
            <a:spAutoFit/>
          </a:bodyPr>
          <a:lstStyle/>
          <a:p>
            <a:pPr algn="ctr">
              <a:lnSpc>
                <a:spcPts val="3548"/>
              </a:lnSpc>
            </a:pPr>
            <a:r>
              <a:rPr lang="en-US" b="true" sz="2534">
                <a:solidFill>
                  <a:srgbClr val="FFFFFF"/>
                </a:solidFill>
                <a:latin typeface="Montserrat Bold"/>
                <a:ea typeface="Montserrat Bold"/>
                <a:cs typeface="Montserrat Bold"/>
                <a:sym typeface="Montserrat Bold"/>
              </a:rPr>
              <a:t>Implement advanced analytics to measure user behavior and engagement.</a:t>
            </a:r>
          </a:p>
        </p:txBody>
      </p:sp>
      <p:sp>
        <p:nvSpPr>
          <p:cNvPr name="AutoShape 17" id="17"/>
          <p:cNvSpPr/>
          <p:nvPr/>
        </p:nvSpPr>
        <p:spPr>
          <a:xfrm flipV="true">
            <a:off x="3334357" y="4479686"/>
            <a:ext cx="3112318" cy="1796897"/>
          </a:xfrm>
          <a:prstGeom prst="line">
            <a:avLst/>
          </a:prstGeom>
          <a:ln cap="flat" w="28575">
            <a:solidFill>
              <a:srgbClr val="FFFFFF"/>
            </a:solidFill>
            <a:prstDash val="solid"/>
            <a:headEnd type="oval" len="lg" w="lg"/>
            <a:tailEnd type="oval" len="lg" w="lg"/>
          </a:ln>
        </p:spPr>
      </p:sp>
      <p:sp>
        <p:nvSpPr>
          <p:cNvPr name="AutoShape 18" id="18"/>
          <p:cNvSpPr/>
          <p:nvPr/>
        </p:nvSpPr>
        <p:spPr>
          <a:xfrm flipV="true">
            <a:off x="11761783" y="4651731"/>
            <a:ext cx="3112318" cy="1796897"/>
          </a:xfrm>
          <a:prstGeom prst="line">
            <a:avLst/>
          </a:prstGeom>
          <a:ln cap="flat" w="28575">
            <a:solidFill>
              <a:srgbClr val="FFFFFF"/>
            </a:solidFill>
            <a:prstDash val="solid"/>
            <a:headEnd type="oval" len="lg" w="lg"/>
            <a:tailEnd type="oval" len="lg" w="lg"/>
          </a:ln>
        </p:spPr>
      </p:sp>
      <p:sp>
        <p:nvSpPr>
          <p:cNvPr name="AutoShape 19" id="19"/>
          <p:cNvSpPr/>
          <p:nvPr/>
        </p:nvSpPr>
        <p:spPr>
          <a:xfrm flipH="true" flipV="true">
            <a:off x="7667544" y="4504493"/>
            <a:ext cx="3110724" cy="1799655"/>
          </a:xfrm>
          <a:prstGeom prst="line">
            <a:avLst/>
          </a:prstGeom>
          <a:ln cap="flat" w="28575">
            <a:solidFill>
              <a:srgbClr val="FFFFFF"/>
            </a:solidFill>
            <a:prstDash val="solid"/>
            <a:headEnd type="oval" len="lg" w="lg"/>
            <a:tailEnd type="oval" len="lg" w="lg"/>
          </a:ln>
        </p:spPr>
      </p:sp>
      <p:sp>
        <p:nvSpPr>
          <p:cNvPr name="Freeform 20" id="20"/>
          <p:cNvSpPr/>
          <p:nvPr/>
        </p:nvSpPr>
        <p:spPr>
          <a:xfrm flipH="false" flipV="false" rot="0">
            <a:off x="13938041" y="5775782"/>
            <a:ext cx="4697437" cy="4913254"/>
          </a:xfrm>
          <a:custGeom>
            <a:avLst/>
            <a:gdLst/>
            <a:ahLst/>
            <a:cxnLst/>
            <a:rect r="r" b="b" t="t" l="l"/>
            <a:pathLst>
              <a:path h="4913254" w="4697437">
                <a:moveTo>
                  <a:pt x="0" y="0"/>
                </a:moveTo>
                <a:lnTo>
                  <a:pt x="4697438" y="0"/>
                </a:lnTo>
                <a:lnTo>
                  <a:pt x="4697438" y="4913254"/>
                </a:lnTo>
                <a:lnTo>
                  <a:pt x="0" y="4913254"/>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Freeform 21" id="21"/>
          <p:cNvSpPr/>
          <p:nvPr/>
        </p:nvSpPr>
        <p:spPr>
          <a:xfrm flipH="false" flipV="false" rot="0">
            <a:off x="0" y="0"/>
            <a:ext cx="2215682" cy="2215682"/>
          </a:xfrm>
          <a:custGeom>
            <a:avLst/>
            <a:gdLst/>
            <a:ahLst/>
            <a:cxnLst/>
            <a:rect r="r" b="b" t="t" l="l"/>
            <a:pathLst>
              <a:path h="2215682" w="2215682">
                <a:moveTo>
                  <a:pt x="0" y="0"/>
                </a:moveTo>
                <a:lnTo>
                  <a:pt x="2215682" y="0"/>
                </a:lnTo>
                <a:lnTo>
                  <a:pt x="2215682" y="2215682"/>
                </a:lnTo>
                <a:lnTo>
                  <a:pt x="0" y="2215682"/>
                </a:lnTo>
                <a:lnTo>
                  <a:pt x="0" y="0"/>
                </a:lnTo>
                <a:close/>
              </a:path>
            </a:pathLst>
          </a:custGeom>
          <a:blipFill>
            <a:blip r:embed="rId5"/>
            <a:stretch>
              <a:fillRect l="0" t="0" r="0" b="0"/>
            </a:stretch>
          </a:blipFill>
        </p:spPr>
      </p:sp>
      <p:sp>
        <p:nvSpPr>
          <p:cNvPr name="TextBox 22" id="22"/>
          <p:cNvSpPr txBox="true"/>
          <p:nvPr/>
        </p:nvSpPr>
        <p:spPr>
          <a:xfrm rot="0">
            <a:off x="2407657" y="6324955"/>
            <a:ext cx="902541" cy="475519"/>
          </a:xfrm>
          <a:prstGeom prst="rect">
            <a:avLst/>
          </a:prstGeom>
        </p:spPr>
        <p:txBody>
          <a:bodyPr anchor="t" rtlCol="false" tIns="0" lIns="0" bIns="0" rIns="0">
            <a:spAutoFit/>
          </a:bodyPr>
          <a:lstStyle/>
          <a:p>
            <a:pPr algn="ctr">
              <a:lnSpc>
                <a:spcPts val="3940"/>
              </a:lnSpc>
            </a:pPr>
            <a:r>
              <a:rPr lang="en-US" b="true" sz="2814">
                <a:solidFill>
                  <a:srgbClr val="010F1F"/>
                </a:solidFill>
                <a:latin typeface="Montserrat Bold"/>
                <a:ea typeface="Montserrat Bold"/>
                <a:cs typeface="Montserrat Bold"/>
                <a:sym typeface="Montserrat Bold"/>
              </a:rPr>
              <a:t>01</a:t>
            </a:r>
          </a:p>
        </p:txBody>
      </p:sp>
      <p:sp>
        <p:nvSpPr>
          <p:cNvPr name="TextBox 23" id="23"/>
          <p:cNvSpPr txBox="true"/>
          <p:nvPr/>
        </p:nvSpPr>
        <p:spPr>
          <a:xfrm rot="0">
            <a:off x="10785423" y="6413377"/>
            <a:ext cx="902541" cy="475519"/>
          </a:xfrm>
          <a:prstGeom prst="rect">
            <a:avLst/>
          </a:prstGeom>
        </p:spPr>
        <p:txBody>
          <a:bodyPr anchor="t" rtlCol="false" tIns="0" lIns="0" bIns="0" rIns="0">
            <a:spAutoFit/>
          </a:bodyPr>
          <a:lstStyle/>
          <a:p>
            <a:pPr algn="ctr">
              <a:lnSpc>
                <a:spcPts val="3940"/>
              </a:lnSpc>
            </a:pPr>
            <a:r>
              <a:rPr lang="en-US" b="true" sz="2814">
                <a:solidFill>
                  <a:srgbClr val="010F1F"/>
                </a:solidFill>
                <a:latin typeface="Montserrat Bold"/>
                <a:ea typeface="Montserrat Bold"/>
                <a:cs typeface="Montserrat Bold"/>
                <a:sym typeface="Montserrat Bold"/>
              </a:rPr>
              <a:t>03</a:t>
            </a:r>
          </a:p>
        </p:txBody>
      </p:sp>
      <p:sp>
        <p:nvSpPr>
          <p:cNvPr name="TextBox 24" id="24"/>
          <p:cNvSpPr txBox="true"/>
          <p:nvPr/>
        </p:nvSpPr>
        <p:spPr>
          <a:xfrm rot="0">
            <a:off x="6596540" y="4230553"/>
            <a:ext cx="902541" cy="475519"/>
          </a:xfrm>
          <a:prstGeom prst="rect">
            <a:avLst/>
          </a:prstGeom>
        </p:spPr>
        <p:txBody>
          <a:bodyPr anchor="t" rtlCol="false" tIns="0" lIns="0" bIns="0" rIns="0">
            <a:spAutoFit/>
          </a:bodyPr>
          <a:lstStyle/>
          <a:p>
            <a:pPr algn="ctr">
              <a:lnSpc>
                <a:spcPts val="3940"/>
              </a:lnSpc>
            </a:pPr>
            <a:r>
              <a:rPr lang="en-US" b="true" sz="2814">
                <a:solidFill>
                  <a:srgbClr val="010F1F"/>
                </a:solidFill>
                <a:latin typeface="Montserrat Bold"/>
                <a:ea typeface="Montserrat Bold"/>
                <a:cs typeface="Montserrat Bold"/>
                <a:sym typeface="Montserrat Bold"/>
              </a:rPr>
              <a:t>02</a:t>
            </a:r>
          </a:p>
        </p:txBody>
      </p:sp>
      <p:sp>
        <p:nvSpPr>
          <p:cNvPr name="TextBox 25" id="25"/>
          <p:cNvSpPr txBox="true"/>
          <p:nvPr/>
        </p:nvSpPr>
        <p:spPr>
          <a:xfrm rot="0">
            <a:off x="14977803" y="4219017"/>
            <a:ext cx="902541" cy="475519"/>
          </a:xfrm>
          <a:prstGeom prst="rect">
            <a:avLst/>
          </a:prstGeom>
        </p:spPr>
        <p:txBody>
          <a:bodyPr anchor="t" rtlCol="false" tIns="0" lIns="0" bIns="0" rIns="0">
            <a:spAutoFit/>
          </a:bodyPr>
          <a:lstStyle/>
          <a:p>
            <a:pPr algn="ctr">
              <a:lnSpc>
                <a:spcPts val="3940"/>
              </a:lnSpc>
            </a:pPr>
            <a:r>
              <a:rPr lang="en-US" b="true" sz="2814">
                <a:solidFill>
                  <a:srgbClr val="010F1F"/>
                </a:solidFill>
                <a:latin typeface="Montserrat Bold"/>
                <a:ea typeface="Montserrat Bold"/>
                <a:cs typeface="Montserrat Bold"/>
                <a:sym typeface="Montserrat Bold"/>
              </a:rPr>
              <a:t>04</a:t>
            </a:r>
          </a:p>
        </p:txBody>
      </p:sp>
      <p:sp>
        <p:nvSpPr>
          <p:cNvPr name="TextBox 26" id="26"/>
          <p:cNvSpPr txBox="true"/>
          <p:nvPr/>
        </p:nvSpPr>
        <p:spPr>
          <a:xfrm rot="0">
            <a:off x="1165693" y="7202399"/>
            <a:ext cx="3386468" cy="2615964"/>
          </a:xfrm>
          <a:prstGeom prst="rect">
            <a:avLst/>
          </a:prstGeom>
        </p:spPr>
        <p:txBody>
          <a:bodyPr anchor="t" rtlCol="false" tIns="0" lIns="0" bIns="0" rIns="0">
            <a:spAutoFit/>
          </a:bodyPr>
          <a:lstStyle/>
          <a:p>
            <a:pPr algn="ctr">
              <a:lnSpc>
                <a:spcPts val="3268"/>
              </a:lnSpc>
            </a:pPr>
            <a:r>
              <a:rPr lang="en-US" sz="2334" b="true">
                <a:solidFill>
                  <a:srgbClr val="FFFFFF"/>
                </a:solidFill>
                <a:latin typeface="Montserrat Bold"/>
                <a:ea typeface="Montserrat Bold"/>
                <a:cs typeface="Montserrat Bold"/>
                <a:sym typeface="Montserrat Bold"/>
              </a:rPr>
              <a:t>Develop an</a:t>
            </a:r>
          </a:p>
          <a:p>
            <a:pPr algn="ctr">
              <a:lnSpc>
                <a:spcPts val="3548"/>
              </a:lnSpc>
            </a:pPr>
            <a:r>
              <a:rPr lang="en-US" sz="2534" b="true">
                <a:solidFill>
                  <a:srgbClr val="FFFFFF"/>
                </a:solidFill>
                <a:latin typeface="Montserrat Bold"/>
                <a:ea typeface="Montserrat Bold"/>
                <a:cs typeface="Montserrat Bold"/>
                <a:sym typeface="Montserrat Bold"/>
              </a:rPr>
              <a:t> AI-powered </a:t>
            </a:r>
          </a:p>
          <a:p>
            <a:pPr algn="ctr">
              <a:lnSpc>
                <a:spcPts val="3548"/>
              </a:lnSpc>
            </a:pPr>
            <a:r>
              <a:rPr lang="en-US" sz="2534" b="true">
                <a:solidFill>
                  <a:srgbClr val="FFFFFF"/>
                </a:solidFill>
                <a:latin typeface="Montserrat Bold"/>
                <a:ea typeface="Montserrat Bold"/>
                <a:cs typeface="Montserrat Bold"/>
                <a:sym typeface="Montserrat Bold"/>
              </a:rPr>
              <a:t>chatbot </a:t>
            </a:r>
            <a:r>
              <a:rPr lang="en-US" sz="2534" b="true">
                <a:solidFill>
                  <a:srgbClr val="FFFFFF"/>
                </a:solidFill>
                <a:latin typeface="Montserrat Bold"/>
                <a:ea typeface="Montserrat Bold"/>
                <a:cs typeface="Montserrat Bold"/>
                <a:sym typeface="Montserrat Bold"/>
              </a:rPr>
              <a:t>that can simulate scam conversations.</a:t>
            </a:r>
          </a:p>
          <a:p>
            <a:pPr algn="ctr">
              <a:lnSpc>
                <a:spcPts val="3408"/>
              </a:lnSpc>
            </a:pPr>
          </a:p>
        </p:txBody>
      </p:sp>
      <p:sp>
        <p:nvSpPr>
          <p:cNvPr name="TextBox 27" id="27"/>
          <p:cNvSpPr txBox="true"/>
          <p:nvPr/>
        </p:nvSpPr>
        <p:spPr>
          <a:xfrm rot="0">
            <a:off x="9543460" y="7290822"/>
            <a:ext cx="3386468" cy="1835549"/>
          </a:xfrm>
          <a:prstGeom prst="rect">
            <a:avLst/>
          </a:prstGeom>
        </p:spPr>
        <p:txBody>
          <a:bodyPr anchor="t" rtlCol="false" tIns="0" lIns="0" bIns="0" rIns="0">
            <a:spAutoFit/>
          </a:bodyPr>
          <a:lstStyle/>
          <a:p>
            <a:pPr algn="ctr">
              <a:lnSpc>
                <a:spcPts val="3548"/>
              </a:lnSpc>
            </a:pPr>
            <a:r>
              <a:rPr lang="en-US" sz="2534" b="true">
                <a:solidFill>
                  <a:srgbClr val="FFFFFF"/>
                </a:solidFill>
                <a:latin typeface="Montserrat Bold"/>
                <a:ea typeface="Montserrat Bold"/>
                <a:cs typeface="Montserrat Bold"/>
                <a:sym typeface="Montserrat Bold"/>
              </a:rPr>
              <a:t>Expand into a mobile app for better accessibility.</a:t>
            </a:r>
          </a:p>
          <a:p>
            <a:pPr algn="ctr">
              <a:lnSpc>
                <a:spcPts val="4107"/>
              </a:lnSpc>
            </a:pPr>
          </a:p>
        </p:txBody>
      </p:sp>
      <p:sp>
        <p:nvSpPr>
          <p:cNvPr name="TextBox 28" id="28"/>
          <p:cNvSpPr txBox="true"/>
          <p:nvPr/>
        </p:nvSpPr>
        <p:spPr>
          <a:xfrm rot="0">
            <a:off x="5354576" y="5107998"/>
            <a:ext cx="3386468" cy="2221629"/>
          </a:xfrm>
          <a:prstGeom prst="rect">
            <a:avLst/>
          </a:prstGeom>
        </p:spPr>
        <p:txBody>
          <a:bodyPr anchor="t" rtlCol="false" tIns="0" lIns="0" bIns="0" rIns="0">
            <a:spAutoFit/>
          </a:bodyPr>
          <a:lstStyle/>
          <a:p>
            <a:pPr algn="ctr">
              <a:lnSpc>
                <a:spcPts val="3548"/>
              </a:lnSpc>
            </a:pPr>
            <a:r>
              <a:rPr lang="en-US" sz="2534" b="true">
                <a:solidFill>
                  <a:srgbClr val="FFFFFF"/>
                </a:solidFill>
                <a:latin typeface="Montserrat Bold"/>
                <a:ea typeface="Montserrat Bold"/>
                <a:cs typeface="Montserrat Bold"/>
                <a:sym typeface="Montserrat Bold"/>
              </a:rPr>
              <a:t>Introduce multiplayer fraud-awareness challenges.</a:t>
            </a:r>
          </a:p>
          <a:p>
            <a:pPr algn="ctr">
              <a:lnSpc>
                <a:spcPts val="3548"/>
              </a:lnSpc>
            </a:pPr>
          </a:p>
        </p:txBody>
      </p:sp>
      <p:sp>
        <p:nvSpPr>
          <p:cNvPr name="TextBox 29" id="29"/>
          <p:cNvSpPr txBox="true"/>
          <p:nvPr/>
        </p:nvSpPr>
        <p:spPr>
          <a:xfrm rot="0">
            <a:off x="1028700" y="2738719"/>
            <a:ext cx="7298351" cy="586283"/>
          </a:xfrm>
          <a:prstGeom prst="rect">
            <a:avLst/>
          </a:prstGeom>
        </p:spPr>
        <p:txBody>
          <a:bodyPr anchor="t" rtlCol="false" tIns="0" lIns="0" bIns="0" rIns="0">
            <a:spAutoFit/>
          </a:bodyPr>
          <a:lstStyle/>
          <a:p>
            <a:pPr algn="ctr">
              <a:lnSpc>
                <a:spcPts val="4390"/>
              </a:lnSpc>
            </a:pPr>
            <a:r>
              <a:rPr lang="en-US" b="true" sz="3136">
                <a:solidFill>
                  <a:srgbClr val="FFFFFF"/>
                </a:solidFill>
                <a:latin typeface="Montserrat Bold"/>
                <a:ea typeface="Montserrat Bold"/>
                <a:cs typeface="Montserrat Bold"/>
                <a:sym typeface="Montserrat Bold"/>
              </a:rPr>
              <a:t>MOVING FORWARD, WE AIM TO:</a:t>
            </a:r>
          </a:p>
          <a:p>
            <a:pPr algn="ctr">
              <a:lnSpc>
                <a:spcPts val="104"/>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DAGfzFxyJeM</dc:identifier>
  <dcterms:modified xsi:type="dcterms:W3CDTF">2011-08-01T06:04:30Z</dcterms:modified>
  <cp:revision>1</cp:revision>
  <dc:title>Blue Futuristic Business Presentation</dc:title>
</cp:coreProperties>
</file>