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73" r:id="rId3"/>
    <p:sldId id="274" r:id="rId4"/>
    <p:sldId id="308" r:id="rId5"/>
    <p:sldId id="310" r:id="rId6"/>
    <p:sldId id="275" r:id="rId7"/>
    <p:sldId id="276" r:id="rId8"/>
    <p:sldId id="277" r:id="rId9"/>
    <p:sldId id="278" r:id="rId10"/>
    <p:sldId id="279" r:id="rId11"/>
    <p:sldId id="280" r:id="rId12"/>
    <p:sldId id="281" r:id="rId13"/>
    <p:sldId id="282" r:id="rId14"/>
    <p:sldId id="283" r:id="rId15"/>
    <p:sldId id="309"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11" r:id="rId33"/>
    <p:sldId id="312" r:id="rId34"/>
    <p:sldId id="300" r:id="rId35"/>
    <p:sldId id="301" r:id="rId36"/>
    <p:sldId id="302" r:id="rId37"/>
    <p:sldId id="303" r:id="rId38"/>
    <p:sldId id="30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EECAF6-EBC4-4A20-914E-C0CC8DE355A7}">
          <p14:sldIdLst>
            <p14:sldId id="271"/>
            <p14:sldId id="273"/>
            <p14:sldId id="274"/>
            <p14:sldId id="308"/>
            <p14:sldId id="310"/>
            <p14:sldId id="275"/>
            <p14:sldId id="276"/>
            <p14:sldId id="277"/>
            <p14:sldId id="278"/>
            <p14:sldId id="279"/>
            <p14:sldId id="280"/>
            <p14:sldId id="281"/>
            <p14:sldId id="282"/>
            <p14:sldId id="283"/>
            <p14:sldId id="309"/>
            <p14:sldId id="284"/>
            <p14:sldId id="285"/>
            <p14:sldId id="286"/>
            <p14:sldId id="287"/>
            <p14:sldId id="288"/>
            <p14:sldId id="289"/>
            <p14:sldId id="290"/>
            <p14:sldId id="291"/>
            <p14:sldId id="292"/>
            <p14:sldId id="293"/>
            <p14:sldId id="294"/>
            <p14:sldId id="295"/>
            <p14:sldId id="296"/>
            <p14:sldId id="297"/>
            <p14:sldId id="298"/>
            <p14:sldId id="299"/>
            <p14:sldId id="311"/>
            <p14:sldId id="312"/>
            <p14:sldId id="300"/>
            <p14:sldId id="301"/>
            <p14:sldId id="302"/>
            <p14:sldId id="303"/>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 Copy.xlsx]Sales &amp; Profit By Countries!PivotTable10</c:name>
    <c:fmtId val="5"/>
  </c:pivotSource>
  <c:chart>
    <c:autoTitleDeleted val="1"/>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3"/>
        <c:spPr>
          <a:solidFill>
            <a:schemeClr val="accent2"/>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4"/>
        <c:spPr>
          <a:solidFill>
            <a:schemeClr val="accent3"/>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5"/>
        <c:spPr>
          <a:solidFill>
            <a:schemeClr val="accent4"/>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6"/>
        <c:spPr>
          <a:solidFill>
            <a:schemeClr val="accent5"/>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8"/>
        <c:spPr>
          <a:solidFill>
            <a:schemeClr val="accent2"/>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9"/>
        <c:spPr>
          <a:solidFill>
            <a:schemeClr val="accent3"/>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10"/>
        <c:spPr>
          <a:solidFill>
            <a:schemeClr val="accent4"/>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11"/>
        <c:spPr>
          <a:solidFill>
            <a:schemeClr val="accent5"/>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12"/>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0"/>
        <c:spPr>
          <a:solidFill>
            <a:schemeClr val="accent1"/>
          </a:solidFill>
          <a:ln>
            <a:noFill/>
          </a:ln>
          <a:effectLst>
            <a:outerShdw blurRad="63500" sx="102000" sy="102000" algn="ctr" rotWithShape="0">
              <a:prstClr val="black">
                <a:alpha val="20000"/>
              </a:prstClr>
            </a:outerShdw>
          </a:effectLst>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1"/>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2"/>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3"/>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4"/>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5"/>
        <c:spPr>
          <a:solidFill>
            <a:schemeClr val="accent1"/>
          </a:solidFill>
          <a:ln>
            <a:noFill/>
          </a:ln>
          <a:effectLst>
            <a:outerShdw blurRad="63500" sx="102000" sy="102000" algn="ctr" rotWithShape="0">
              <a:prstClr val="black">
                <a:alpha val="20000"/>
              </a:prstClr>
            </a:outerShdw>
          </a:effectLst>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pieChart>
        <c:varyColors val="1"/>
        <c:ser>
          <c:idx val="0"/>
          <c:order val="0"/>
          <c:tx>
            <c:strRef>
              <c:f>'Sales &amp; Profit By Countries'!$B$3</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727-4668-9DBA-1F52D52FFB0E}"/>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727-4668-9DBA-1F52D52FFB0E}"/>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727-4668-9DBA-1F52D52FFB0E}"/>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727-4668-9DBA-1F52D52FFB0E}"/>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5727-4668-9DBA-1F52D52FFB0E}"/>
              </c:ext>
            </c:extLst>
          </c:dPt>
          <c:dLbls>
            <c:dLbl>
              <c:idx val="0"/>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5727-4668-9DBA-1F52D52FFB0E}"/>
                </c:ext>
              </c:extLst>
            </c:dLbl>
            <c:dLbl>
              <c:idx val="1"/>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5727-4668-9DBA-1F52D52FFB0E}"/>
                </c:ext>
              </c:extLst>
            </c:dLbl>
            <c:dLbl>
              <c:idx val="2"/>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5727-4668-9DBA-1F52D52FFB0E}"/>
                </c:ext>
              </c:extLst>
            </c:dLbl>
            <c:dLbl>
              <c:idx val="3"/>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5727-4668-9DBA-1F52D52FFB0E}"/>
                </c:ext>
              </c:extLst>
            </c:dLbl>
            <c:dLbl>
              <c:idx val="4"/>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5727-4668-9DBA-1F52D52FFB0E}"/>
                </c:ext>
              </c:extLst>
            </c:dLbl>
            <c:spPr>
              <a:solidFill>
                <a:sysClr val="window" lastClr="FFFFFF"/>
              </a:solidFill>
              <a:ln>
                <a:solidFill>
                  <a:srgbClr val="5B9BD5"/>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'Sales &amp; Profit By Countries'!$A$4:$A$9</c:f>
              <c:strCache>
                <c:ptCount val="5"/>
                <c:pt idx="0">
                  <c:v>Canada</c:v>
                </c:pt>
                <c:pt idx="1">
                  <c:v>France</c:v>
                </c:pt>
                <c:pt idx="2">
                  <c:v>Germany</c:v>
                </c:pt>
                <c:pt idx="3">
                  <c:v>Mexico</c:v>
                </c:pt>
                <c:pt idx="4">
                  <c:v>United States of America</c:v>
                </c:pt>
              </c:strCache>
            </c:strRef>
          </c:cat>
          <c:val>
            <c:numRef>
              <c:f>'Sales &amp; Profit By Countries'!$B$4:$B$9</c:f>
              <c:numCache>
                <c:formatCode>0.00%</c:formatCode>
                <c:ptCount val="5"/>
                <c:pt idx="0">
                  <c:v>0.20962199908022336</c:v>
                </c:pt>
                <c:pt idx="1">
                  <c:v>0.20512861910322819</c:v>
                </c:pt>
                <c:pt idx="2">
                  <c:v>0.19797914084384322</c:v>
                </c:pt>
                <c:pt idx="3">
                  <c:v>0.17645073788693746</c:v>
                </c:pt>
                <c:pt idx="4">
                  <c:v>0.21081950308576766</c:v>
                </c:pt>
              </c:numCache>
            </c:numRef>
          </c:val>
          <c:extLst>
            <c:ext xmlns:c16="http://schemas.microsoft.com/office/drawing/2014/chart" uri="{C3380CC4-5D6E-409C-BE32-E72D297353CC}">
              <c16:uniqueId val="{0000000A-5727-4668-9DBA-1F52D52FFB0E}"/>
            </c:ext>
          </c:extLst>
        </c:ser>
        <c:ser>
          <c:idx val="1"/>
          <c:order val="1"/>
          <c:tx>
            <c:strRef>
              <c:f>'Sales &amp; Profit By Countries'!$C$3</c:f>
              <c:strCache>
                <c:ptCount val="1"/>
                <c:pt idx="0">
                  <c:v>Profit%</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C-5727-4668-9DBA-1F52D52FFB0E}"/>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E-5727-4668-9DBA-1F52D52FFB0E}"/>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0-5727-4668-9DBA-1F52D52FFB0E}"/>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2-5727-4668-9DBA-1F52D52FFB0E}"/>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4-5727-4668-9DBA-1F52D52FFB0E}"/>
              </c:ext>
            </c:extLst>
          </c:dPt>
          <c:dLbls>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C-5727-4668-9DBA-1F52D52FFB0E}"/>
                </c:ext>
              </c:extLst>
            </c:dLbl>
            <c:dLbl>
              <c:idx val="1"/>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E-5727-4668-9DBA-1F52D52FFB0E}"/>
                </c:ext>
              </c:extLst>
            </c:dLbl>
            <c:dLbl>
              <c:idx val="2"/>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0-5727-4668-9DBA-1F52D52FFB0E}"/>
                </c:ext>
              </c:extLst>
            </c:dLbl>
            <c:dLbl>
              <c:idx val="3"/>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2-5727-4668-9DBA-1F52D52FFB0E}"/>
                </c:ext>
              </c:extLst>
            </c:dLbl>
            <c:dLbl>
              <c:idx val="4"/>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4-5727-4668-9DBA-1F52D52FFB0E}"/>
                </c:ext>
              </c:extLst>
            </c:dLbl>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'Sales &amp; Profit By Countries'!$A$4:$A$9</c:f>
              <c:strCache>
                <c:ptCount val="5"/>
                <c:pt idx="0">
                  <c:v>Canada</c:v>
                </c:pt>
                <c:pt idx="1">
                  <c:v>France</c:v>
                </c:pt>
                <c:pt idx="2">
                  <c:v>Germany</c:v>
                </c:pt>
                <c:pt idx="3">
                  <c:v>Mexico</c:v>
                </c:pt>
                <c:pt idx="4">
                  <c:v>United States of America</c:v>
                </c:pt>
              </c:strCache>
            </c:strRef>
          </c:cat>
          <c:val>
            <c:numRef>
              <c:f>'Sales &amp; Profit By Countries'!$C$4:$C$9</c:f>
              <c:numCache>
                <c:formatCode>0.00%</c:formatCode>
                <c:ptCount val="5"/>
                <c:pt idx="0">
                  <c:v>0.20890796053369062</c:v>
                </c:pt>
                <c:pt idx="1">
                  <c:v>0.22381244334774966</c:v>
                </c:pt>
                <c:pt idx="2">
                  <c:v>0.21785566972576681</c:v>
                </c:pt>
                <c:pt idx="3">
                  <c:v>0.1721069227604583</c:v>
                </c:pt>
                <c:pt idx="4">
                  <c:v>0.17731700363233457</c:v>
                </c:pt>
              </c:numCache>
            </c:numRef>
          </c:val>
          <c:extLst>
            <c:ext xmlns:c16="http://schemas.microsoft.com/office/drawing/2014/chart" uri="{C3380CC4-5D6E-409C-BE32-E72D297353CC}">
              <c16:uniqueId val="{00000015-5727-4668-9DBA-1F52D52FFB0E}"/>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5AA4F1-F5CB-4108-ADA1-186E9434B682}"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111440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AA4F1-F5CB-4108-ADA1-186E9434B682}"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50547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AA4F1-F5CB-4108-ADA1-186E9434B682}"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242177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AA4F1-F5CB-4108-ADA1-186E9434B682}"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186961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AA4F1-F5CB-4108-ADA1-186E9434B682}"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394816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AA4F1-F5CB-4108-ADA1-186E9434B682}"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102814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5AA4F1-F5CB-4108-ADA1-186E9434B682}" type="datetimeFigureOut">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402524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5AA4F1-F5CB-4108-ADA1-186E9434B682}" type="datetimeFigureOut">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89582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AA4F1-F5CB-4108-ADA1-186E9434B682}" type="datetimeFigureOut">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274231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5AA4F1-F5CB-4108-ADA1-186E9434B682}"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260703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5AA4F1-F5CB-4108-ADA1-186E9434B682}"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9C608F-86AF-4DF9-A45C-19BCD0119632}" type="slidenum">
              <a:rPr lang="en-US" smtClean="0"/>
              <a:t>‹#›</a:t>
            </a:fld>
            <a:endParaRPr lang="en-US"/>
          </a:p>
        </p:txBody>
      </p:sp>
    </p:spTree>
    <p:extLst>
      <p:ext uri="{BB962C8B-B14F-4D97-AF65-F5344CB8AC3E}">
        <p14:creationId xmlns:p14="http://schemas.microsoft.com/office/powerpoint/2010/main" val="203983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AA4F1-F5CB-4108-ADA1-186E9434B682}" type="datetimeFigureOut">
              <a:rPr lang="en-US" smtClean="0"/>
              <a:t>7/7/2023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C608F-86AF-4DF9-A45C-19BCD0119632}" type="slidenum">
              <a:rPr lang="en-US" smtClean="0"/>
              <a:t>‹#›</a:t>
            </a:fld>
            <a:endParaRPr lang="en-US"/>
          </a:p>
        </p:txBody>
      </p:sp>
    </p:spTree>
    <p:extLst>
      <p:ext uri="{BB962C8B-B14F-4D97-AF65-F5344CB8AC3E}">
        <p14:creationId xmlns:p14="http://schemas.microsoft.com/office/powerpoint/2010/main" val="26061997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uskanBansal04/CapstonProject/blob/main/Western%20Countries%20Financial%20Data%20-%20Copy.xlsx"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github.com/MuskanBansal04/CapstonProject/blob/main/Power%20BI%20Dashboard.pbix"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592621"/>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b="1" dirty="0"/>
          </a:p>
        </p:txBody>
      </p:sp>
      <p:pic>
        <p:nvPicPr>
          <p:cNvPr id="4" name="Picture 3">
            <a:extLst>
              <a:ext uri="{FF2B5EF4-FFF2-40B4-BE49-F238E27FC236}">
                <a16:creationId xmlns:a16="http://schemas.microsoft.com/office/drawing/2014/main" id="{0B14D8DA-BB35-4ACF-8C75-7C306DEDB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079" y="810453"/>
            <a:ext cx="2937841" cy="461755"/>
          </a:xfrm>
          <a:prstGeom prst="rect">
            <a:avLst/>
          </a:prstGeom>
        </p:spPr>
      </p:pic>
      <p:sp>
        <p:nvSpPr>
          <p:cNvPr id="5" name="TextBox 4">
            <a:extLst>
              <a:ext uri="{FF2B5EF4-FFF2-40B4-BE49-F238E27FC236}">
                <a16:creationId xmlns:a16="http://schemas.microsoft.com/office/drawing/2014/main" id="{067A81D2-6181-4FB3-9597-E0B7ACFB9BD5}"/>
              </a:ext>
            </a:extLst>
          </p:cNvPr>
          <p:cNvSpPr txBox="1"/>
          <p:nvPr/>
        </p:nvSpPr>
        <p:spPr>
          <a:xfrm>
            <a:off x="2126973" y="1490040"/>
            <a:ext cx="7938052" cy="954107"/>
          </a:xfrm>
          <a:prstGeom prst="rect">
            <a:avLst/>
          </a:prstGeom>
          <a:noFill/>
        </p:spPr>
        <p:txBody>
          <a:bodyPr wrap="square" rtlCol="0">
            <a:spAutoFit/>
          </a:bodyPr>
          <a:lstStyle/>
          <a:p>
            <a:pPr algn="ctr"/>
            <a:r>
              <a:rPr lang="en-US" sz="2800" b="1" dirty="0"/>
              <a:t>Business Analyst Career Program – Capstone Project</a:t>
            </a:r>
          </a:p>
          <a:p>
            <a:pPr algn="ctr"/>
            <a:endParaRPr lang="en-US" sz="2800" b="1" dirty="0"/>
          </a:p>
        </p:txBody>
      </p:sp>
      <p:sp>
        <p:nvSpPr>
          <p:cNvPr id="6" name="TextBox 5">
            <a:extLst>
              <a:ext uri="{FF2B5EF4-FFF2-40B4-BE49-F238E27FC236}">
                <a16:creationId xmlns:a16="http://schemas.microsoft.com/office/drawing/2014/main" id="{EA46F8AD-1736-4741-818B-00A8459D0194}"/>
              </a:ext>
            </a:extLst>
          </p:cNvPr>
          <p:cNvSpPr txBox="1"/>
          <p:nvPr/>
        </p:nvSpPr>
        <p:spPr>
          <a:xfrm>
            <a:off x="2406930" y="2013260"/>
            <a:ext cx="6612833" cy="523220"/>
          </a:xfrm>
          <a:prstGeom prst="rect">
            <a:avLst/>
          </a:prstGeom>
          <a:noFill/>
        </p:spPr>
        <p:txBody>
          <a:bodyPr wrap="square" rtlCol="0">
            <a:spAutoFit/>
          </a:bodyPr>
          <a:lstStyle/>
          <a:p>
            <a:r>
              <a:rPr lang="en-US" sz="2800" b="1" dirty="0"/>
              <a:t>Western Countries Financial Data - Analysis </a:t>
            </a:r>
          </a:p>
        </p:txBody>
      </p:sp>
      <p:sp>
        <p:nvSpPr>
          <p:cNvPr id="8" name="TextBox 7">
            <a:extLst>
              <a:ext uri="{FF2B5EF4-FFF2-40B4-BE49-F238E27FC236}">
                <a16:creationId xmlns:a16="http://schemas.microsoft.com/office/drawing/2014/main" id="{22A0F145-F5D2-438F-BC6A-7EE83A56D462}"/>
              </a:ext>
            </a:extLst>
          </p:cNvPr>
          <p:cNvSpPr txBox="1"/>
          <p:nvPr/>
        </p:nvSpPr>
        <p:spPr>
          <a:xfrm>
            <a:off x="758686" y="5404403"/>
            <a:ext cx="2736574" cy="461665"/>
          </a:xfrm>
          <a:prstGeom prst="rect">
            <a:avLst/>
          </a:prstGeom>
          <a:noFill/>
        </p:spPr>
        <p:txBody>
          <a:bodyPr wrap="square" rtlCol="0">
            <a:spAutoFit/>
          </a:bodyPr>
          <a:lstStyle/>
          <a:p>
            <a:r>
              <a:rPr lang="en-US" sz="2400" b="1" dirty="0"/>
              <a:t>By – </a:t>
            </a:r>
            <a:r>
              <a:rPr lang="en-US" sz="2400" b="1" dirty="0" err="1"/>
              <a:t>Muskan</a:t>
            </a:r>
            <a:r>
              <a:rPr lang="en-US" sz="2400" b="1" dirty="0"/>
              <a:t> Bansal</a:t>
            </a:r>
          </a:p>
        </p:txBody>
      </p:sp>
    </p:spTree>
    <p:extLst>
      <p:ext uri="{BB962C8B-B14F-4D97-AF65-F5344CB8AC3E}">
        <p14:creationId xmlns:p14="http://schemas.microsoft.com/office/powerpoint/2010/main" val="132396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159026" y="701537"/>
            <a:ext cx="11847443" cy="5969690"/>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F2B93C63-51F2-47E8-842C-67632BF7C19B}"/>
              </a:ext>
            </a:extLst>
          </p:cNvPr>
          <p:cNvSpPr txBox="1"/>
          <p:nvPr/>
        </p:nvSpPr>
        <p:spPr>
          <a:xfrm>
            <a:off x="185531" y="960782"/>
            <a:ext cx="11714921" cy="923330"/>
          </a:xfrm>
          <a:prstGeom prst="rect">
            <a:avLst/>
          </a:prstGeom>
          <a:noFill/>
        </p:spPr>
        <p:txBody>
          <a:bodyPr wrap="square" rtlCol="0">
            <a:spAutoFit/>
          </a:bodyPr>
          <a:lstStyle/>
          <a:p>
            <a:r>
              <a:rPr lang="en-US" b="1" dirty="0"/>
              <a:t>4. </a:t>
            </a:r>
            <a:r>
              <a:rPr lang="en-US" dirty="0"/>
              <a:t>Product V/s Unit Sold</a:t>
            </a:r>
          </a:p>
          <a:p>
            <a:pPr marL="285750" indent="-285750">
              <a:buFontTx/>
              <a:buChar char="-"/>
            </a:pPr>
            <a:r>
              <a:rPr lang="en-US" b="1" dirty="0"/>
              <a:t>Paseo</a:t>
            </a:r>
            <a:r>
              <a:rPr lang="en-US" dirty="0"/>
              <a:t> is most sold product with 30% in unit sold.</a:t>
            </a:r>
          </a:p>
          <a:p>
            <a:pPr marL="285750" indent="-285750">
              <a:buFontTx/>
              <a:buChar char="-"/>
            </a:pPr>
            <a:r>
              <a:rPr lang="en-US" b="1" dirty="0"/>
              <a:t>Other products </a:t>
            </a:r>
            <a:r>
              <a:rPr lang="en-US" dirty="0"/>
              <a:t>sales are almost equal to each other.</a:t>
            </a:r>
          </a:p>
        </p:txBody>
      </p:sp>
      <p:pic>
        <p:nvPicPr>
          <p:cNvPr id="6" name="Picture 5">
            <a:extLst>
              <a:ext uri="{FF2B5EF4-FFF2-40B4-BE49-F238E27FC236}">
                <a16:creationId xmlns:a16="http://schemas.microsoft.com/office/drawing/2014/main" id="{A451B260-64C5-44AE-95A0-2B11E27C8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39" y="2294930"/>
            <a:ext cx="4756869" cy="3602288"/>
          </a:xfrm>
          <a:prstGeom prst="rect">
            <a:avLst/>
          </a:prstGeom>
        </p:spPr>
      </p:pic>
      <p:pic>
        <p:nvPicPr>
          <p:cNvPr id="8" name="Picture 7">
            <a:extLst>
              <a:ext uri="{FF2B5EF4-FFF2-40B4-BE49-F238E27FC236}">
                <a16:creationId xmlns:a16="http://schemas.microsoft.com/office/drawing/2014/main" id="{0D49F0C4-8D28-44C2-B6E3-2CDA3656F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921" y="2294930"/>
            <a:ext cx="6063531" cy="3325988"/>
          </a:xfrm>
          <a:prstGeom prst="rect">
            <a:avLst/>
          </a:prstGeom>
        </p:spPr>
      </p:pic>
    </p:spTree>
    <p:extLst>
      <p:ext uri="{BB962C8B-B14F-4D97-AF65-F5344CB8AC3E}">
        <p14:creationId xmlns:p14="http://schemas.microsoft.com/office/powerpoint/2010/main" val="231043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EC99772E-0335-46CE-BC5A-A748B8146912}"/>
              </a:ext>
            </a:extLst>
          </p:cNvPr>
          <p:cNvSpPr txBox="1"/>
          <p:nvPr/>
        </p:nvSpPr>
        <p:spPr>
          <a:xfrm>
            <a:off x="697394" y="873060"/>
            <a:ext cx="10725979" cy="1200329"/>
          </a:xfrm>
          <a:prstGeom prst="rect">
            <a:avLst/>
          </a:prstGeom>
          <a:noFill/>
        </p:spPr>
        <p:txBody>
          <a:bodyPr wrap="square" rtlCol="0">
            <a:spAutoFit/>
          </a:bodyPr>
          <a:lstStyle/>
          <a:p>
            <a:r>
              <a:rPr lang="en-US" b="1" dirty="0"/>
              <a:t>5. </a:t>
            </a:r>
            <a:r>
              <a:rPr lang="en-US" dirty="0"/>
              <a:t>Sales Trend Of Each Product</a:t>
            </a:r>
          </a:p>
          <a:p>
            <a:pPr marL="285750" indent="-285750">
              <a:buFontTx/>
              <a:buChar char="-"/>
            </a:pPr>
            <a:r>
              <a:rPr lang="en-US" b="1" dirty="0"/>
              <a:t>Paseo</a:t>
            </a:r>
            <a:r>
              <a:rPr lang="en-US" dirty="0"/>
              <a:t> is most sold product in the time period between September 2013 to December 2014.</a:t>
            </a:r>
          </a:p>
          <a:p>
            <a:pPr marL="285750" indent="-285750">
              <a:buFontTx/>
              <a:buChar char="-"/>
            </a:pPr>
            <a:r>
              <a:rPr lang="en-US" b="1" dirty="0"/>
              <a:t>Paseo</a:t>
            </a:r>
            <a:r>
              <a:rPr lang="en-US" dirty="0"/>
              <a:t> is shows steep increasing sales trend with High Variation each month.</a:t>
            </a:r>
          </a:p>
          <a:p>
            <a:pPr marL="285750" indent="-285750">
              <a:buFontTx/>
              <a:buChar char="-"/>
            </a:pPr>
            <a:r>
              <a:rPr lang="en-US" b="1" dirty="0"/>
              <a:t>Other products </a:t>
            </a:r>
            <a:r>
              <a:rPr lang="en-US" dirty="0"/>
              <a:t>show almost same sales variation and trend.</a:t>
            </a:r>
          </a:p>
        </p:txBody>
      </p:sp>
      <p:pic>
        <p:nvPicPr>
          <p:cNvPr id="12" name="Picture 11">
            <a:extLst>
              <a:ext uri="{FF2B5EF4-FFF2-40B4-BE49-F238E27FC236}">
                <a16:creationId xmlns:a16="http://schemas.microsoft.com/office/drawing/2014/main" id="{14B1DE60-38EF-4D27-BB2C-84894F437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849" y="2447560"/>
            <a:ext cx="10155067" cy="3334732"/>
          </a:xfrm>
          <a:prstGeom prst="rect">
            <a:avLst/>
          </a:prstGeom>
        </p:spPr>
      </p:pic>
    </p:spTree>
    <p:extLst>
      <p:ext uri="{BB962C8B-B14F-4D97-AF65-F5344CB8AC3E}">
        <p14:creationId xmlns:p14="http://schemas.microsoft.com/office/powerpoint/2010/main" val="331792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5298A4EE-EA76-43C4-9952-797C1BE46C43}"/>
              </a:ext>
            </a:extLst>
          </p:cNvPr>
          <p:cNvSpPr txBox="1"/>
          <p:nvPr/>
        </p:nvSpPr>
        <p:spPr>
          <a:xfrm>
            <a:off x="3026464" y="794302"/>
            <a:ext cx="6377609" cy="646331"/>
          </a:xfrm>
          <a:prstGeom prst="rect">
            <a:avLst/>
          </a:prstGeom>
          <a:noFill/>
        </p:spPr>
        <p:txBody>
          <a:bodyPr wrap="square" rtlCol="0">
            <a:spAutoFit/>
          </a:bodyPr>
          <a:lstStyle/>
          <a:p>
            <a:r>
              <a:rPr lang="en-US" sz="3600" b="1" u="sng" dirty="0"/>
              <a:t>3. Statistical Analysis Using Excel</a:t>
            </a:r>
          </a:p>
        </p:txBody>
      </p:sp>
      <p:pic>
        <p:nvPicPr>
          <p:cNvPr id="7" name="Picture 6">
            <a:extLst>
              <a:ext uri="{FF2B5EF4-FFF2-40B4-BE49-F238E27FC236}">
                <a16:creationId xmlns:a16="http://schemas.microsoft.com/office/drawing/2014/main" id="{C3F9D949-27E3-4D51-851C-236343226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48" y="2746151"/>
            <a:ext cx="10788703" cy="2892466"/>
          </a:xfrm>
          <a:prstGeom prst="rect">
            <a:avLst/>
          </a:prstGeom>
        </p:spPr>
      </p:pic>
      <p:sp>
        <p:nvSpPr>
          <p:cNvPr id="11" name="TextBox 10">
            <a:extLst>
              <a:ext uri="{FF2B5EF4-FFF2-40B4-BE49-F238E27FC236}">
                <a16:creationId xmlns:a16="http://schemas.microsoft.com/office/drawing/2014/main" id="{8F33E2C7-56EA-40F1-BFD2-77D1342092FF}"/>
              </a:ext>
            </a:extLst>
          </p:cNvPr>
          <p:cNvSpPr txBox="1"/>
          <p:nvPr/>
        </p:nvSpPr>
        <p:spPr>
          <a:xfrm>
            <a:off x="717496" y="1440633"/>
            <a:ext cx="8161461" cy="1200329"/>
          </a:xfrm>
          <a:prstGeom prst="rect">
            <a:avLst/>
          </a:prstGeom>
          <a:noFill/>
        </p:spPr>
        <p:txBody>
          <a:bodyPr wrap="square" rtlCol="0">
            <a:spAutoFit/>
          </a:bodyPr>
          <a:lstStyle/>
          <a:p>
            <a:r>
              <a:rPr lang="en-US" b="1" u="sng" dirty="0"/>
              <a:t>Statistical Analysis On Basis Of Units Sold Of All The Products</a:t>
            </a:r>
          </a:p>
          <a:p>
            <a:pPr marL="285750" indent="-285750">
              <a:buFontTx/>
              <a:buChar char="-"/>
            </a:pPr>
            <a:r>
              <a:rPr lang="en-US" dirty="0"/>
              <a:t>Paseo is the highest sold product, rest all product are sold in almost same amount.</a:t>
            </a:r>
          </a:p>
          <a:p>
            <a:pPr marL="285750" indent="-285750">
              <a:buFontTx/>
              <a:buChar char="-"/>
            </a:pPr>
            <a:r>
              <a:rPr lang="en-US" dirty="0" err="1"/>
              <a:t>Velo</a:t>
            </a:r>
            <a:r>
              <a:rPr lang="en-US" dirty="0"/>
              <a:t> has the least amount of sell.</a:t>
            </a:r>
          </a:p>
          <a:p>
            <a:pPr marL="285750" indent="-285750">
              <a:buFontTx/>
              <a:buChar char="-"/>
            </a:pPr>
            <a:endParaRPr lang="en-US" dirty="0"/>
          </a:p>
        </p:txBody>
      </p:sp>
    </p:spTree>
    <p:extLst>
      <p:ext uri="{BB962C8B-B14F-4D97-AF65-F5344CB8AC3E}">
        <p14:creationId xmlns:p14="http://schemas.microsoft.com/office/powerpoint/2010/main" val="13357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477079" y="758356"/>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FF0B5801-A1DF-4ABF-99E6-9C7D9D224D88}"/>
              </a:ext>
            </a:extLst>
          </p:cNvPr>
          <p:cNvSpPr txBox="1"/>
          <p:nvPr/>
        </p:nvSpPr>
        <p:spPr>
          <a:xfrm>
            <a:off x="761999" y="868017"/>
            <a:ext cx="6606210" cy="646331"/>
          </a:xfrm>
          <a:prstGeom prst="rect">
            <a:avLst/>
          </a:prstGeom>
          <a:noFill/>
        </p:spPr>
        <p:txBody>
          <a:bodyPr wrap="square" rtlCol="0">
            <a:spAutoFit/>
          </a:bodyPr>
          <a:lstStyle/>
          <a:p>
            <a:r>
              <a:rPr lang="en-US" b="1" u="sng" dirty="0"/>
              <a:t>Units Of Products Sold By Discount</a:t>
            </a:r>
          </a:p>
          <a:p>
            <a:r>
              <a:rPr lang="en-US" dirty="0"/>
              <a:t>There is no major difference between units of products and discount.</a:t>
            </a:r>
          </a:p>
        </p:txBody>
      </p:sp>
      <p:pic>
        <p:nvPicPr>
          <p:cNvPr id="6" name="Picture 5">
            <a:extLst>
              <a:ext uri="{FF2B5EF4-FFF2-40B4-BE49-F238E27FC236}">
                <a16:creationId xmlns:a16="http://schemas.microsoft.com/office/drawing/2014/main" id="{97B7FA8D-1741-4820-98D1-BE209A404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9459" y="1553909"/>
            <a:ext cx="5344271" cy="1495634"/>
          </a:xfrm>
          <a:prstGeom prst="rect">
            <a:avLst/>
          </a:prstGeom>
        </p:spPr>
      </p:pic>
      <p:pic>
        <p:nvPicPr>
          <p:cNvPr id="8" name="Picture 7">
            <a:extLst>
              <a:ext uri="{FF2B5EF4-FFF2-40B4-BE49-F238E27FC236}">
                <a16:creationId xmlns:a16="http://schemas.microsoft.com/office/drawing/2014/main" id="{98638808-2772-44D9-96C9-0384327A1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4952" y="3106362"/>
            <a:ext cx="6082095" cy="2993282"/>
          </a:xfrm>
          <a:prstGeom prst="rect">
            <a:avLst/>
          </a:prstGeom>
        </p:spPr>
      </p:pic>
    </p:spTree>
    <p:extLst>
      <p:ext uri="{BB962C8B-B14F-4D97-AF65-F5344CB8AC3E}">
        <p14:creationId xmlns:p14="http://schemas.microsoft.com/office/powerpoint/2010/main" val="124140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5" name="Picture 4">
            <a:extLst>
              <a:ext uri="{FF2B5EF4-FFF2-40B4-BE49-F238E27FC236}">
                <a16:creationId xmlns:a16="http://schemas.microsoft.com/office/drawing/2014/main" id="{8344F612-EC7E-4B83-8E3F-5D5C6D7B4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194" y="2334889"/>
            <a:ext cx="10041611" cy="3655093"/>
          </a:xfrm>
          <a:prstGeom prst="rect">
            <a:avLst/>
          </a:prstGeom>
        </p:spPr>
      </p:pic>
      <p:sp>
        <p:nvSpPr>
          <p:cNvPr id="6" name="TextBox 5">
            <a:extLst>
              <a:ext uri="{FF2B5EF4-FFF2-40B4-BE49-F238E27FC236}">
                <a16:creationId xmlns:a16="http://schemas.microsoft.com/office/drawing/2014/main" id="{DF28E566-3606-46F6-AE9D-678A44B6AC3A}"/>
              </a:ext>
            </a:extLst>
          </p:cNvPr>
          <p:cNvSpPr txBox="1"/>
          <p:nvPr/>
        </p:nvSpPr>
        <p:spPr>
          <a:xfrm>
            <a:off x="5638800" y="2975113"/>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A29CA24B-6930-4886-866F-555EFD2C68D7}"/>
              </a:ext>
            </a:extLst>
          </p:cNvPr>
          <p:cNvSpPr txBox="1"/>
          <p:nvPr/>
        </p:nvSpPr>
        <p:spPr>
          <a:xfrm>
            <a:off x="622852" y="868018"/>
            <a:ext cx="7686261" cy="1754326"/>
          </a:xfrm>
          <a:prstGeom prst="rect">
            <a:avLst/>
          </a:prstGeom>
          <a:noFill/>
        </p:spPr>
        <p:txBody>
          <a:bodyPr wrap="square" rtlCol="0">
            <a:spAutoFit/>
          </a:bodyPr>
          <a:lstStyle/>
          <a:p>
            <a:r>
              <a:rPr lang="en-US" b="1" u="sng" dirty="0"/>
              <a:t>Average of Units Sold By Months</a:t>
            </a:r>
          </a:p>
          <a:p>
            <a:pPr marL="285750" indent="-285750">
              <a:buFontTx/>
              <a:buChar char="-"/>
            </a:pPr>
            <a:r>
              <a:rPr lang="en-US" dirty="0"/>
              <a:t>Month of April has the highest sales among all the moths for all the products.</a:t>
            </a:r>
          </a:p>
          <a:p>
            <a:pPr marL="285750" indent="-285750">
              <a:buFontTx/>
              <a:buChar char="-"/>
            </a:pPr>
            <a:r>
              <a:rPr lang="en-US" dirty="0"/>
              <a:t>January and November months has the moderate sale.</a:t>
            </a:r>
          </a:p>
          <a:p>
            <a:pPr marL="285750" indent="-285750">
              <a:buFontTx/>
              <a:buChar char="-"/>
            </a:pPr>
            <a:r>
              <a:rPr lang="en-US" dirty="0"/>
              <a:t>Remaining months shows downturn of the products sold.</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74283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5" name="Picture 4">
            <a:extLst>
              <a:ext uri="{FF2B5EF4-FFF2-40B4-BE49-F238E27FC236}">
                <a16:creationId xmlns:a16="http://schemas.microsoft.com/office/drawing/2014/main" id="{8C57075E-C06E-4221-967A-F31A8B024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201" y="1321369"/>
            <a:ext cx="9449598" cy="4215262"/>
          </a:xfrm>
          <a:prstGeom prst="rect">
            <a:avLst/>
          </a:prstGeom>
        </p:spPr>
      </p:pic>
    </p:spTree>
    <p:extLst>
      <p:ext uri="{BB962C8B-B14F-4D97-AF65-F5344CB8AC3E}">
        <p14:creationId xmlns:p14="http://schemas.microsoft.com/office/powerpoint/2010/main" val="123072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2000"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C781BC3A-8472-4485-9702-3B7C52D71AEA}"/>
              </a:ext>
            </a:extLst>
          </p:cNvPr>
          <p:cNvSpPr txBox="1"/>
          <p:nvPr/>
        </p:nvSpPr>
        <p:spPr>
          <a:xfrm>
            <a:off x="1477616" y="752889"/>
            <a:ext cx="9104243" cy="584775"/>
          </a:xfrm>
          <a:prstGeom prst="rect">
            <a:avLst/>
          </a:prstGeom>
          <a:noFill/>
        </p:spPr>
        <p:txBody>
          <a:bodyPr wrap="square" rtlCol="0">
            <a:spAutoFit/>
          </a:bodyPr>
          <a:lstStyle/>
          <a:p>
            <a:r>
              <a:rPr lang="en-US" sz="3200" b="1" u="sng" dirty="0"/>
              <a:t>4. Insert the given Data into the SQL Server (Queries)</a:t>
            </a:r>
          </a:p>
        </p:txBody>
      </p:sp>
      <p:sp>
        <p:nvSpPr>
          <p:cNvPr id="5" name="TextBox 4">
            <a:extLst>
              <a:ext uri="{FF2B5EF4-FFF2-40B4-BE49-F238E27FC236}">
                <a16:creationId xmlns:a16="http://schemas.microsoft.com/office/drawing/2014/main" id="{79B4BC7B-A987-4FB3-8B88-C6F69CDB5C22}"/>
              </a:ext>
            </a:extLst>
          </p:cNvPr>
          <p:cNvSpPr txBox="1"/>
          <p:nvPr/>
        </p:nvSpPr>
        <p:spPr>
          <a:xfrm>
            <a:off x="185530" y="1389017"/>
            <a:ext cx="11688417" cy="1200329"/>
          </a:xfrm>
          <a:prstGeom prst="rect">
            <a:avLst/>
          </a:prstGeom>
          <a:noFill/>
        </p:spPr>
        <p:txBody>
          <a:bodyPr wrap="square" rtlCol="0">
            <a:spAutoFit/>
          </a:bodyPr>
          <a:lstStyle/>
          <a:p>
            <a:pPr marL="285750" indent="-285750">
              <a:buFontTx/>
              <a:buChar char="-"/>
            </a:pPr>
            <a:r>
              <a:rPr lang="en-US" b="1" dirty="0"/>
              <a:t>Inserting Data in MySQL</a:t>
            </a:r>
          </a:p>
          <a:p>
            <a:pPr marL="285750" indent="-285750">
              <a:buFontTx/>
              <a:buChar char="-"/>
            </a:pPr>
            <a:r>
              <a:rPr lang="en-US" b="1" dirty="0"/>
              <a:t> 1 Step: </a:t>
            </a:r>
            <a:r>
              <a:rPr lang="en-US" dirty="0"/>
              <a:t>Saving </a:t>
            </a:r>
            <a:r>
              <a:rPr lang="en-US" b="1" dirty="0"/>
              <a:t>“Western Countries Financial Data” </a:t>
            </a:r>
            <a:r>
              <a:rPr lang="en-US" dirty="0"/>
              <a:t>as CSV format</a:t>
            </a:r>
          </a:p>
          <a:p>
            <a:pPr marL="285750" indent="-285750">
              <a:buFontTx/>
              <a:buChar char="-"/>
            </a:pPr>
            <a:r>
              <a:rPr lang="en-US" dirty="0"/>
              <a:t> </a:t>
            </a:r>
            <a:r>
              <a:rPr lang="en-US" b="1" dirty="0"/>
              <a:t>File&gt; Save As&gt; Save as type  </a:t>
            </a:r>
            <a:endParaRPr lang="en-US" dirty="0"/>
          </a:p>
          <a:p>
            <a:pPr marL="285750" indent="-285750">
              <a:buFontTx/>
              <a:buChar char="-"/>
            </a:pPr>
            <a:r>
              <a:rPr lang="en-US" b="1" dirty="0"/>
              <a:t> 2 Step: </a:t>
            </a:r>
            <a:r>
              <a:rPr lang="en-US" dirty="0"/>
              <a:t>Creating New Schema in MySQL with Name: Financial </a:t>
            </a:r>
          </a:p>
        </p:txBody>
      </p:sp>
      <p:pic>
        <p:nvPicPr>
          <p:cNvPr id="7" name="Picture 6">
            <a:extLst>
              <a:ext uri="{FF2B5EF4-FFF2-40B4-BE49-F238E27FC236}">
                <a16:creationId xmlns:a16="http://schemas.microsoft.com/office/drawing/2014/main" id="{06375BAC-D44B-4F32-9BE9-45336D57D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4" y="2573378"/>
            <a:ext cx="5910470" cy="4145474"/>
          </a:xfrm>
          <a:prstGeom prst="rect">
            <a:avLst/>
          </a:prstGeom>
        </p:spPr>
      </p:pic>
      <p:pic>
        <p:nvPicPr>
          <p:cNvPr id="11" name="Picture 10">
            <a:extLst>
              <a:ext uri="{FF2B5EF4-FFF2-40B4-BE49-F238E27FC236}">
                <a16:creationId xmlns:a16="http://schemas.microsoft.com/office/drawing/2014/main" id="{97193F9B-E961-4722-9BB4-E8F96D168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737" y="2567084"/>
            <a:ext cx="6162263" cy="4151768"/>
          </a:xfrm>
          <a:prstGeom prst="rect">
            <a:avLst/>
          </a:prstGeom>
        </p:spPr>
      </p:pic>
      <p:cxnSp>
        <p:nvCxnSpPr>
          <p:cNvPr id="13" name="Straight Arrow Connector 12">
            <a:extLst>
              <a:ext uri="{FF2B5EF4-FFF2-40B4-BE49-F238E27FC236}">
                <a16:creationId xmlns:a16="http://schemas.microsoft.com/office/drawing/2014/main" id="{3A3A3DFE-2301-4F9F-81F6-459C03C5A54D}"/>
              </a:ext>
            </a:extLst>
          </p:cNvPr>
          <p:cNvCxnSpPr/>
          <p:nvPr/>
        </p:nvCxnSpPr>
        <p:spPr>
          <a:xfrm>
            <a:off x="4293704" y="5923722"/>
            <a:ext cx="318053" cy="4638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BD6DCEA-9BC5-436A-BBC5-835A84425823}"/>
              </a:ext>
            </a:extLst>
          </p:cNvPr>
          <p:cNvCxnSpPr/>
          <p:nvPr/>
        </p:nvCxnSpPr>
        <p:spPr>
          <a:xfrm>
            <a:off x="11257722" y="6092687"/>
            <a:ext cx="318053" cy="4638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63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17" name="Picture 16">
            <a:extLst>
              <a:ext uri="{FF2B5EF4-FFF2-40B4-BE49-F238E27FC236}">
                <a16:creationId xmlns:a16="http://schemas.microsoft.com/office/drawing/2014/main" id="{00B7B919-E251-41ED-ADDC-DB0374DF9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2421"/>
            <a:ext cx="6308035" cy="5134692"/>
          </a:xfrm>
          <a:prstGeom prst="rect">
            <a:avLst/>
          </a:prstGeom>
        </p:spPr>
      </p:pic>
      <p:pic>
        <p:nvPicPr>
          <p:cNvPr id="19" name="Picture 18">
            <a:extLst>
              <a:ext uri="{FF2B5EF4-FFF2-40B4-BE49-F238E27FC236}">
                <a16:creationId xmlns:a16="http://schemas.microsoft.com/office/drawing/2014/main" id="{70DE87C7-EBA4-4855-BA77-08B38DC90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5" y="1212421"/>
            <a:ext cx="5883965" cy="5115639"/>
          </a:xfrm>
          <a:prstGeom prst="rect">
            <a:avLst/>
          </a:prstGeom>
        </p:spPr>
      </p:pic>
      <p:cxnSp>
        <p:nvCxnSpPr>
          <p:cNvPr id="21" name="Straight Arrow Connector 20">
            <a:extLst>
              <a:ext uri="{FF2B5EF4-FFF2-40B4-BE49-F238E27FC236}">
                <a16:creationId xmlns:a16="http://schemas.microsoft.com/office/drawing/2014/main" id="{7B3068CE-A8C3-4BC8-9745-3DB523499B4E}"/>
              </a:ext>
            </a:extLst>
          </p:cNvPr>
          <p:cNvCxnSpPr>
            <a:cxnSpLocks/>
          </p:cNvCxnSpPr>
          <p:nvPr/>
        </p:nvCxnSpPr>
        <p:spPr>
          <a:xfrm>
            <a:off x="5353878" y="5552661"/>
            <a:ext cx="0" cy="6038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297E44-E551-48F7-AEA1-AA1E2E4988CA}"/>
              </a:ext>
            </a:extLst>
          </p:cNvPr>
          <p:cNvCxnSpPr>
            <a:cxnSpLocks/>
          </p:cNvCxnSpPr>
          <p:nvPr/>
        </p:nvCxnSpPr>
        <p:spPr>
          <a:xfrm>
            <a:off x="11907078" y="5552661"/>
            <a:ext cx="0" cy="6038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88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5" name="TextBox 4">
            <a:extLst>
              <a:ext uri="{FF2B5EF4-FFF2-40B4-BE49-F238E27FC236}">
                <a16:creationId xmlns:a16="http://schemas.microsoft.com/office/drawing/2014/main" id="{990BB450-A339-43CB-A347-44AD7250F438}"/>
              </a:ext>
            </a:extLst>
          </p:cNvPr>
          <p:cNvSpPr txBox="1"/>
          <p:nvPr/>
        </p:nvSpPr>
        <p:spPr>
          <a:xfrm>
            <a:off x="106017" y="815009"/>
            <a:ext cx="11979966" cy="369332"/>
          </a:xfrm>
          <a:prstGeom prst="rect">
            <a:avLst/>
          </a:prstGeom>
          <a:noFill/>
        </p:spPr>
        <p:txBody>
          <a:bodyPr wrap="square" rtlCol="0">
            <a:spAutoFit/>
          </a:bodyPr>
          <a:lstStyle/>
          <a:p>
            <a:r>
              <a:rPr lang="en-US" b="1" dirty="0"/>
              <a:t>3 Step : </a:t>
            </a:r>
            <a:r>
              <a:rPr lang="en-US" u="sng" dirty="0"/>
              <a:t>Upload Data </a:t>
            </a:r>
            <a:r>
              <a:rPr lang="en-US" b="1" dirty="0"/>
              <a:t>– Schema&gt;Table&gt;Table Data Import Wizard&gt;Browse &amp; Select File&gt;Next&gt;Next&gt;Next&gt;Next&gt;Next&gt;Finish</a:t>
            </a:r>
          </a:p>
        </p:txBody>
      </p:sp>
      <p:pic>
        <p:nvPicPr>
          <p:cNvPr id="7" name="Picture 6">
            <a:extLst>
              <a:ext uri="{FF2B5EF4-FFF2-40B4-BE49-F238E27FC236}">
                <a16:creationId xmlns:a16="http://schemas.microsoft.com/office/drawing/2014/main" id="{66F8BA83-90BD-4FD7-BED7-2CCB59FF5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 y="1184341"/>
            <a:ext cx="2762636" cy="5029902"/>
          </a:xfrm>
          <a:prstGeom prst="rect">
            <a:avLst/>
          </a:prstGeom>
        </p:spPr>
      </p:pic>
      <p:pic>
        <p:nvPicPr>
          <p:cNvPr id="9" name="Picture 8">
            <a:extLst>
              <a:ext uri="{FF2B5EF4-FFF2-40B4-BE49-F238E27FC236}">
                <a16:creationId xmlns:a16="http://schemas.microsoft.com/office/drawing/2014/main" id="{78AE4402-7849-4CC0-89F0-004BB0ECF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136" y="1304629"/>
            <a:ext cx="7192379" cy="2124371"/>
          </a:xfrm>
          <a:prstGeom prst="rect">
            <a:avLst/>
          </a:prstGeom>
        </p:spPr>
      </p:pic>
      <p:pic>
        <p:nvPicPr>
          <p:cNvPr id="11" name="Picture 10">
            <a:extLst>
              <a:ext uri="{FF2B5EF4-FFF2-40B4-BE49-F238E27FC236}">
                <a16:creationId xmlns:a16="http://schemas.microsoft.com/office/drawing/2014/main" id="{344C4B4D-C7D1-4F4E-8BB9-78B7F56B57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5574" y="3429000"/>
            <a:ext cx="6729504" cy="3393550"/>
          </a:xfrm>
          <a:prstGeom prst="rect">
            <a:avLst/>
          </a:prstGeom>
        </p:spPr>
      </p:pic>
      <p:cxnSp>
        <p:nvCxnSpPr>
          <p:cNvPr id="13" name="Straight Arrow Connector 12">
            <a:extLst>
              <a:ext uri="{FF2B5EF4-FFF2-40B4-BE49-F238E27FC236}">
                <a16:creationId xmlns:a16="http://schemas.microsoft.com/office/drawing/2014/main" id="{004A6CED-E6F0-4E07-A0F1-5639879E72D0}"/>
              </a:ext>
            </a:extLst>
          </p:cNvPr>
          <p:cNvCxnSpPr>
            <a:cxnSpLocks/>
          </p:cNvCxnSpPr>
          <p:nvPr/>
        </p:nvCxnSpPr>
        <p:spPr>
          <a:xfrm>
            <a:off x="10124661" y="6156464"/>
            <a:ext cx="0" cy="5147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805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5" name="Picture 4">
            <a:extLst>
              <a:ext uri="{FF2B5EF4-FFF2-40B4-BE49-F238E27FC236}">
                <a16:creationId xmlns:a16="http://schemas.microsoft.com/office/drawing/2014/main" id="{645A70B5-677C-44F7-8862-F000A0295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08" y="701537"/>
            <a:ext cx="7173326" cy="2969315"/>
          </a:xfrm>
          <a:prstGeom prst="rect">
            <a:avLst/>
          </a:prstGeom>
        </p:spPr>
      </p:pic>
      <p:pic>
        <p:nvPicPr>
          <p:cNvPr id="7" name="Picture 6">
            <a:extLst>
              <a:ext uri="{FF2B5EF4-FFF2-40B4-BE49-F238E27FC236}">
                <a16:creationId xmlns:a16="http://schemas.microsoft.com/office/drawing/2014/main" id="{08F6DADA-94C0-4218-9469-6BC4A58DD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6725" y="3670852"/>
            <a:ext cx="7335274" cy="3114041"/>
          </a:xfrm>
          <a:prstGeom prst="rect">
            <a:avLst/>
          </a:prstGeom>
        </p:spPr>
      </p:pic>
      <p:cxnSp>
        <p:nvCxnSpPr>
          <p:cNvPr id="9" name="Straight Arrow Connector 8">
            <a:extLst>
              <a:ext uri="{FF2B5EF4-FFF2-40B4-BE49-F238E27FC236}">
                <a16:creationId xmlns:a16="http://schemas.microsoft.com/office/drawing/2014/main" id="{8E1437DE-EBA4-4231-A0FF-ACA835897B85}"/>
              </a:ext>
            </a:extLst>
          </p:cNvPr>
          <p:cNvCxnSpPr>
            <a:cxnSpLocks/>
          </p:cNvCxnSpPr>
          <p:nvPr/>
        </p:nvCxnSpPr>
        <p:spPr>
          <a:xfrm>
            <a:off x="6095999" y="3027902"/>
            <a:ext cx="384313" cy="5698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7E14E-F589-4C3B-9251-2F309D7B2D6F}"/>
              </a:ext>
            </a:extLst>
          </p:cNvPr>
          <p:cNvCxnSpPr>
            <a:cxnSpLocks/>
          </p:cNvCxnSpPr>
          <p:nvPr/>
        </p:nvCxnSpPr>
        <p:spPr>
          <a:xfrm>
            <a:off x="10674625" y="6056460"/>
            <a:ext cx="384313" cy="5698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36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5" name="TextBox 4">
            <a:extLst>
              <a:ext uri="{FF2B5EF4-FFF2-40B4-BE49-F238E27FC236}">
                <a16:creationId xmlns:a16="http://schemas.microsoft.com/office/drawing/2014/main" id="{72805EB1-D0F2-443A-92D4-AB77F7C22055}"/>
              </a:ext>
            </a:extLst>
          </p:cNvPr>
          <p:cNvSpPr txBox="1"/>
          <p:nvPr/>
        </p:nvSpPr>
        <p:spPr>
          <a:xfrm>
            <a:off x="5112025" y="701537"/>
            <a:ext cx="1967949" cy="923330"/>
          </a:xfrm>
          <a:prstGeom prst="rect">
            <a:avLst/>
          </a:prstGeom>
          <a:noFill/>
        </p:spPr>
        <p:txBody>
          <a:bodyPr wrap="square" rtlCol="0">
            <a:spAutoFit/>
          </a:bodyPr>
          <a:lstStyle/>
          <a:p>
            <a:r>
              <a:rPr lang="en-US" sz="5400" b="1" u="sng" dirty="0"/>
              <a:t>INDEX</a:t>
            </a:r>
          </a:p>
        </p:txBody>
      </p:sp>
      <p:sp>
        <p:nvSpPr>
          <p:cNvPr id="7" name="TextBox 6">
            <a:extLst>
              <a:ext uri="{FF2B5EF4-FFF2-40B4-BE49-F238E27FC236}">
                <a16:creationId xmlns:a16="http://schemas.microsoft.com/office/drawing/2014/main" id="{6EC4B649-2F23-470C-BBAB-02E5F13DCEBF}"/>
              </a:ext>
            </a:extLst>
          </p:cNvPr>
          <p:cNvSpPr txBox="1"/>
          <p:nvPr/>
        </p:nvSpPr>
        <p:spPr>
          <a:xfrm>
            <a:off x="795129" y="1827089"/>
            <a:ext cx="10601740" cy="4031873"/>
          </a:xfrm>
          <a:prstGeom prst="rect">
            <a:avLst/>
          </a:prstGeom>
          <a:noFill/>
        </p:spPr>
        <p:txBody>
          <a:bodyPr wrap="square" rtlCol="0">
            <a:spAutoFit/>
          </a:bodyPr>
          <a:lstStyle/>
          <a:p>
            <a:pPr marL="342900" indent="-342900">
              <a:buAutoNum type="arabicPeriod"/>
            </a:pPr>
            <a:r>
              <a:rPr lang="en-US" sz="3200" dirty="0"/>
              <a:t>Project Summary</a:t>
            </a:r>
          </a:p>
          <a:p>
            <a:pPr marL="342900" indent="-342900">
              <a:buFontTx/>
              <a:buAutoNum type="arabicPeriod"/>
            </a:pPr>
            <a:r>
              <a:rPr lang="en-US" sz="3200" dirty="0"/>
              <a:t>Data Exploration And Graphical Analysis Using Excel</a:t>
            </a:r>
          </a:p>
          <a:p>
            <a:pPr marL="342900" indent="-342900">
              <a:buAutoNum type="arabicPeriod"/>
            </a:pPr>
            <a:r>
              <a:rPr lang="en-US" sz="3200" dirty="0"/>
              <a:t>Statistical Analysis Using Excel</a:t>
            </a:r>
          </a:p>
          <a:p>
            <a:pPr marL="342900" indent="-342900">
              <a:buAutoNum type="arabicPeriod"/>
            </a:pPr>
            <a:r>
              <a:rPr lang="en-US" sz="3200" dirty="0"/>
              <a:t>Insert the given Data into the SQL Server (Queries)</a:t>
            </a:r>
          </a:p>
          <a:p>
            <a:pPr marL="342900" indent="-342900">
              <a:buAutoNum type="arabicPeriod"/>
            </a:pPr>
            <a:r>
              <a:rPr lang="en-US" sz="3200" dirty="0"/>
              <a:t>Import the Data from the SQL Database into Power BI</a:t>
            </a:r>
          </a:p>
          <a:p>
            <a:pPr marL="342900" indent="-342900">
              <a:buAutoNum type="arabicPeriod"/>
            </a:pPr>
            <a:r>
              <a:rPr lang="en-US" sz="3200" dirty="0"/>
              <a:t>Interactive Dashboard by using Visualization Tools</a:t>
            </a:r>
          </a:p>
          <a:p>
            <a:pPr marL="342900" indent="-342900">
              <a:buAutoNum type="arabicPeriod"/>
            </a:pPr>
            <a:r>
              <a:rPr lang="en-US" sz="3200" dirty="0"/>
              <a:t>Conclusion and Inferences</a:t>
            </a:r>
          </a:p>
          <a:p>
            <a:pPr marL="342900" indent="-342900">
              <a:buAutoNum type="arabicPeriod"/>
            </a:pPr>
            <a:r>
              <a:rPr lang="en-US" sz="3200" dirty="0"/>
              <a:t>Endnotes</a:t>
            </a:r>
          </a:p>
        </p:txBody>
      </p:sp>
    </p:spTree>
    <p:extLst>
      <p:ext uri="{BB962C8B-B14F-4D97-AF65-F5344CB8AC3E}">
        <p14:creationId xmlns:p14="http://schemas.microsoft.com/office/powerpoint/2010/main" val="3488985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5" name="Picture 4">
            <a:extLst>
              <a:ext uri="{FF2B5EF4-FFF2-40B4-BE49-F238E27FC236}">
                <a16:creationId xmlns:a16="http://schemas.microsoft.com/office/drawing/2014/main" id="{68444BC9-C067-480E-9832-89C9AD6AA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5934"/>
            <a:ext cx="6392630" cy="3155872"/>
          </a:xfrm>
          <a:prstGeom prst="rect">
            <a:avLst/>
          </a:prstGeom>
        </p:spPr>
      </p:pic>
      <p:pic>
        <p:nvPicPr>
          <p:cNvPr id="7" name="Picture 6">
            <a:extLst>
              <a:ext uri="{FF2B5EF4-FFF2-40B4-BE49-F238E27FC236}">
                <a16:creationId xmlns:a16="http://schemas.microsoft.com/office/drawing/2014/main" id="{E0F22689-31CC-475E-BE1B-2691AC87A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630" y="745934"/>
            <a:ext cx="5799369" cy="3155872"/>
          </a:xfrm>
          <a:prstGeom prst="rect">
            <a:avLst/>
          </a:prstGeom>
        </p:spPr>
      </p:pic>
      <p:pic>
        <p:nvPicPr>
          <p:cNvPr id="9" name="Picture 8">
            <a:extLst>
              <a:ext uri="{FF2B5EF4-FFF2-40B4-BE49-F238E27FC236}">
                <a16:creationId xmlns:a16="http://schemas.microsoft.com/office/drawing/2014/main" id="{890244A7-071E-4CD5-A77E-7144D0304E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1091" y="3946204"/>
            <a:ext cx="7335274" cy="2911795"/>
          </a:xfrm>
          <a:prstGeom prst="rect">
            <a:avLst/>
          </a:prstGeom>
        </p:spPr>
      </p:pic>
      <p:cxnSp>
        <p:nvCxnSpPr>
          <p:cNvPr id="11" name="Straight Arrow Connector 10">
            <a:extLst>
              <a:ext uri="{FF2B5EF4-FFF2-40B4-BE49-F238E27FC236}">
                <a16:creationId xmlns:a16="http://schemas.microsoft.com/office/drawing/2014/main" id="{2FFB704B-4761-4B81-B4D5-A42CD25EAEF3}"/>
              </a:ext>
            </a:extLst>
          </p:cNvPr>
          <p:cNvCxnSpPr>
            <a:cxnSpLocks/>
          </p:cNvCxnSpPr>
          <p:nvPr/>
        </p:nvCxnSpPr>
        <p:spPr>
          <a:xfrm>
            <a:off x="5115339" y="3260035"/>
            <a:ext cx="503583" cy="5197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1FBF97D-8FA4-4C4E-BA26-8C38F9503B88}"/>
              </a:ext>
            </a:extLst>
          </p:cNvPr>
          <p:cNvCxnSpPr>
            <a:cxnSpLocks/>
          </p:cNvCxnSpPr>
          <p:nvPr/>
        </p:nvCxnSpPr>
        <p:spPr>
          <a:xfrm>
            <a:off x="11057395" y="3260035"/>
            <a:ext cx="503583" cy="5197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5B928C-AF5C-4A5B-847B-5D2E4B347E82}"/>
              </a:ext>
            </a:extLst>
          </p:cNvPr>
          <p:cNvCxnSpPr>
            <a:cxnSpLocks/>
          </p:cNvCxnSpPr>
          <p:nvPr/>
        </p:nvCxnSpPr>
        <p:spPr>
          <a:xfrm>
            <a:off x="8382000" y="6159112"/>
            <a:ext cx="503583" cy="5197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13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145774" y="701537"/>
            <a:ext cx="11873947" cy="5969690"/>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3BA5890D-9741-48BC-879B-D71F83DA53F4}"/>
              </a:ext>
            </a:extLst>
          </p:cNvPr>
          <p:cNvSpPr txBox="1"/>
          <p:nvPr/>
        </p:nvSpPr>
        <p:spPr>
          <a:xfrm>
            <a:off x="265044" y="823912"/>
            <a:ext cx="6546573" cy="646331"/>
          </a:xfrm>
          <a:prstGeom prst="rect">
            <a:avLst/>
          </a:prstGeom>
          <a:noFill/>
        </p:spPr>
        <p:txBody>
          <a:bodyPr wrap="square" rtlCol="0">
            <a:spAutoFit/>
          </a:bodyPr>
          <a:lstStyle/>
          <a:p>
            <a:r>
              <a:rPr lang="en-US" b="1" dirty="0"/>
              <a:t>4 step: </a:t>
            </a:r>
            <a:r>
              <a:rPr lang="en-US" dirty="0"/>
              <a:t>Verifying that the data is successfully inserted into My SQL, By Command – SELECT * FROM </a:t>
            </a:r>
            <a:r>
              <a:rPr lang="en-US" dirty="0" err="1"/>
              <a:t>financial.financial_csv</a:t>
            </a:r>
            <a:r>
              <a:rPr lang="en-US" dirty="0"/>
              <a:t>;</a:t>
            </a:r>
          </a:p>
        </p:txBody>
      </p:sp>
      <p:pic>
        <p:nvPicPr>
          <p:cNvPr id="6" name="Picture 5">
            <a:extLst>
              <a:ext uri="{FF2B5EF4-FFF2-40B4-BE49-F238E27FC236}">
                <a16:creationId xmlns:a16="http://schemas.microsoft.com/office/drawing/2014/main" id="{47F7AC66-1934-47FF-BCE8-E888D8B3A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072" y="1470243"/>
            <a:ext cx="9897856" cy="4972744"/>
          </a:xfrm>
          <a:prstGeom prst="rect">
            <a:avLst/>
          </a:prstGeom>
        </p:spPr>
      </p:pic>
    </p:spTree>
    <p:extLst>
      <p:ext uri="{BB962C8B-B14F-4D97-AF65-F5344CB8AC3E}">
        <p14:creationId xmlns:p14="http://schemas.microsoft.com/office/powerpoint/2010/main" val="393484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172278" y="701537"/>
            <a:ext cx="11873947" cy="5969690"/>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AECB9688-CE8F-498D-9FD6-31C407F10724}"/>
              </a:ext>
            </a:extLst>
          </p:cNvPr>
          <p:cNvSpPr txBox="1"/>
          <p:nvPr/>
        </p:nvSpPr>
        <p:spPr>
          <a:xfrm>
            <a:off x="4051852" y="801756"/>
            <a:ext cx="4088296" cy="584775"/>
          </a:xfrm>
          <a:prstGeom prst="rect">
            <a:avLst/>
          </a:prstGeom>
          <a:noFill/>
        </p:spPr>
        <p:txBody>
          <a:bodyPr wrap="square" rtlCol="0">
            <a:spAutoFit/>
          </a:bodyPr>
          <a:lstStyle/>
          <a:p>
            <a:r>
              <a:rPr lang="en-US" sz="3200" b="1" u="sng" dirty="0"/>
              <a:t>5. SQL Queries on Data</a:t>
            </a:r>
          </a:p>
        </p:txBody>
      </p:sp>
      <p:pic>
        <p:nvPicPr>
          <p:cNvPr id="6" name="Picture 5">
            <a:extLst>
              <a:ext uri="{FF2B5EF4-FFF2-40B4-BE49-F238E27FC236}">
                <a16:creationId xmlns:a16="http://schemas.microsoft.com/office/drawing/2014/main" id="{59A67335-5C03-4774-A903-723FACBE8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336" y="1948069"/>
            <a:ext cx="7373379" cy="4576081"/>
          </a:xfrm>
          <a:prstGeom prst="rect">
            <a:avLst/>
          </a:prstGeom>
        </p:spPr>
      </p:pic>
      <p:sp>
        <p:nvSpPr>
          <p:cNvPr id="8" name="TextBox 7">
            <a:extLst>
              <a:ext uri="{FF2B5EF4-FFF2-40B4-BE49-F238E27FC236}">
                <a16:creationId xmlns:a16="http://schemas.microsoft.com/office/drawing/2014/main" id="{B6DF60BB-DC64-4CDC-82C8-C3EA2C455105}"/>
              </a:ext>
            </a:extLst>
          </p:cNvPr>
          <p:cNvSpPr txBox="1"/>
          <p:nvPr/>
        </p:nvSpPr>
        <p:spPr>
          <a:xfrm>
            <a:off x="2070651" y="1482634"/>
            <a:ext cx="8077200" cy="369332"/>
          </a:xfrm>
          <a:prstGeom prst="rect">
            <a:avLst/>
          </a:prstGeom>
          <a:noFill/>
        </p:spPr>
        <p:txBody>
          <a:bodyPr wrap="square" rtlCol="0">
            <a:spAutoFit/>
          </a:bodyPr>
          <a:lstStyle/>
          <a:p>
            <a:r>
              <a:rPr lang="en-US" dirty="0"/>
              <a:t>1) Analyzing column types of the Table. By Syntax – DESCRIBE </a:t>
            </a:r>
            <a:r>
              <a:rPr lang="en-US" dirty="0" err="1"/>
              <a:t>financial.financial_csv</a:t>
            </a:r>
            <a:r>
              <a:rPr lang="en-US" dirty="0"/>
              <a:t>; </a:t>
            </a:r>
          </a:p>
        </p:txBody>
      </p:sp>
    </p:spTree>
    <p:extLst>
      <p:ext uri="{BB962C8B-B14F-4D97-AF65-F5344CB8AC3E}">
        <p14:creationId xmlns:p14="http://schemas.microsoft.com/office/powerpoint/2010/main" val="34085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159026" y="701537"/>
            <a:ext cx="11860695" cy="5969690"/>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5" name="Picture 4">
            <a:extLst>
              <a:ext uri="{FF2B5EF4-FFF2-40B4-BE49-F238E27FC236}">
                <a16:creationId xmlns:a16="http://schemas.microsoft.com/office/drawing/2014/main" id="{41A38D7C-71FB-4807-92B8-476D18B54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677" y="1670449"/>
            <a:ext cx="9278645" cy="4962111"/>
          </a:xfrm>
          <a:prstGeom prst="rect">
            <a:avLst/>
          </a:prstGeom>
        </p:spPr>
      </p:pic>
      <p:sp>
        <p:nvSpPr>
          <p:cNvPr id="6" name="TextBox 5">
            <a:extLst>
              <a:ext uri="{FF2B5EF4-FFF2-40B4-BE49-F238E27FC236}">
                <a16:creationId xmlns:a16="http://schemas.microsoft.com/office/drawing/2014/main" id="{881BFAA1-5186-4520-9884-17BF190D7649}"/>
              </a:ext>
            </a:extLst>
          </p:cNvPr>
          <p:cNvSpPr txBox="1"/>
          <p:nvPr/>
        </p:nvSpPr>
        <p:spPr>
          <a:xfrm>
            <a:off x="2981739" y="1755913"/>
            <a:ext cx="7753583" cy="914400"/>
          </a:xfrm>
          <a:prstGeom prst="rect">
            <a:avLst/>
          </a:prstGeom>
          <a:noFill/>
        </p:spPr>
        <p:txBody>
          <a:bodyPr wrap="square" rtlCol="0">
            <a:spAutoFit/>
          </a:bodyPr>
          <a:lstStyle/>
          <a:p>
            <a:endParaRPr lang="en-US"/>
          </a:p>
        </p:txBody>
      </p:sp>
      <p:sp>
        <p:nvSpPr>
          <p:cNvPr id="8" name="TextBox 7">
            <a:extLst>
              <a:ext uri="{FF2B5EF4-FFF2-40B4-BE49-F238E27FC236}">
                <a16:creationId xmlns:a16="http://schemas.microsoft.com/office/drawing/2014/main" id="{438A4B41-0EA2-414E-823E-17C8FBB8815E}"/>
              </a:ext>
            </a:extLst>
          </p:cNvPr>
          <p:cNvSpPr txBox="1"/>
          <p:nvPr/>
        </p:nvSpPr>
        <p:spPr>
          <a:xfrm>
            <a:off x="1456677" y="863120"/>
            <a:ext cx="10115783" cy="923330"/>
          </a:xfrm>
          <a:prstGeom prst="rect">
            <a:avLst/>
          </a:prstGeom>
          <a:noFill/>
        </p:spPr>
        <p:txBody>
          <a:bodyPr wrap="square" rtlCol="0">
            <a:spAutoFit/>
          </a:bodyPr>
          <a:lstStyle/>
          <a:p>
            <a:r>
              <a:rPr lang="en-US" dirty="0"/>
              <a:t>2) Analyzing the Data of Midmarket of France. </a:t>
            </a:r>
          </a:p>
          <a:p>
            <a:r>
              <a:rPr lang="en-US" dirty="0"/>
              <a:t>By Syntax – SELECT * FROM financial.financial_csv WHERE Segment = ‘Midmarket’ AND Country = ‘France’;</a:t>
            </a:r>
          </a:p>
          <a:p>
            <a:endParaRPr lang="en-US" dirty="0"/>
          </a:p>
        </p:txBody>
      </p:sp>
    </p:spTree>
    <p:extLst>
      <p:ext uri="{BB962C8B-B14F-4D97-AF65-F5344CB8AC3E}">
        <p14:creationId xmlns:p14="http://schemas.microsoft.com/office/powerpoint/2010/main" val="1306474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159026" y="701537"/>
            <a:ext cx="11860695" cy="5969690"/>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5" name="Picture 4">
            <a:extLst>
              <a:ext uri="{FF2B5EF4-FFF2-40B4-BE49-F238E27FC236}">
                <a16:creationId xmlns:a16="http://schemas.microsoft.com/office/drawing/2014/main" id="{574416EC-1141-4FA6-A55E-A51710E38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784" y="1460077"/>
            <a:ext cx="7392432" cy="5077534"/>
          </a:xfrm>
          <a:prstGeom prst="rect">
            <a:avLst/>
          </a:prstGeom>
        </p:spPr>
      </p:pic>
      <p:sp>
        <p:nvSpPr>
          <p:cNvPr id="6" name="TextBox 5">
            <a:extLst>
              <a:ext uri="{FF2B5EF4-FFF2-40B4-BE49-F238E27FC236}">
                <a16:creationId xmlns:a16="http://schemas.microsoft.com/office/drawing/2014/main" id="{2A7408EA-29F2-4A1B-9C52-4743013098CE}"/>
              </a:ext>
            </a:extLst>
          </p:cNvPr>
          <p:cNvSpPr txBox="1"/>
          <p:nvPr/>
        </p:nvSpPr>
        <p:spPr>
          <a:xfrm>
            <a:off x="1517944" y="896141"/>
            <a:ext cx="9156112" cy="369332"/>
          </a:xfrm>
          <a:prstGeom prst="rect">
            <a:avLst/>
          </a:prstGeom>
          <a:noFill/>
        </p:spPr>
        <p:txBody>
          <a:bodyPr wrap="square" rtlCol="0">
            <a:spAutoFit/>
          </a:bodyPr>
          <a:lstStyle/>
          <a:p>
            <a:r>
              <a:rPr lang="en-US" dirty="0"/>
              <a:t>3) List of different segment. By Syntax – SELECT DISTINCT Segment FROM financial.financial_csv;</a:t>
            </a:r>
          </a:p>
        </p:txBody>
      </p:sp>
    </p:spTree>
    <p:extLst>
      <p:ext uri="{BB962C8B-B14F-4D97-AF65-F5344CB8AC3E}">
        <p14:creationId xmlns:p14="http://schemas.microsoft.com/office/powerpoint/2010/main" val="1173109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5BAA0DED-727B-42C3-905F-0F6127C10CD4}"/>
              </a:ext>
            </a:extLst>
          </p:cNvPr>
          <p:cNvSpPr txBox="1"/>
          <p:nvPr/>
        </p:nvSpPr>
        <p:spPr>
          <a:xfrm>
            <a:off x="1152939" y="801756"/>
            <a:ext cx="9886121" cy="646331"/>
          </a:xfrm>
          <a:prstGeom prst="rect">
            <a:avLst/>
          </a:prstGeom>
          <a:noFill/>
        </p:spPr>
        <p:txBody>
          <a:bodyPr wrap="square" rtlCol="0">
            <a:spAutoFit/>
          </a:bodyPr>
          <a:lstStyle/>
          <a:p>
            <a:r>
              <a:rPr lang="en-US" sz="3600" b="1" u="sng" dirty="0"/>
              <a:t>6. Data From My SQL Database to Power BI</a:t>
            </a:r>
          </a:p>
        </p:txBody>
      </p:sp>
      <p:sp>
        <p:nvSpPr>
          <p:cNvPr id="5" name="TextBox 4">
            <a:extLst>
              <a:ext uri="{FF2B5EF4-FFF2-40B4-BE49-F238E27FC236}">
                <a16:creationId xmlns:a16="http://schemas.microsoft.com/office/drawing/2014/main" id="{46289E7C-9C04-4F72-9490-BE3FF4C717D5}"/>
              </a:ext>
            </a:extLst>
          </p:cNvPr>
          <p:cNvSpPr txBox="1"/>
          <p:nvPr/>
        </p:nvSpPr>
        <p:spPr>
          <a:xfrm>
            <a:off x="619539" y="1448087"/>
            <a:ext cx="10952922" cy="369332"/>
          </a:xfrm>
          <a:prstGeom prst="rect">
            <a:avLst/>
          </a:prstGeom>
          <a:noFill/>
        </p:spPr>
        <p:txBody>
          <a:bodyPr wrap="square" rtlCol="0">
            <a:spAutoFit/>
          </a:bodyPr>
          <a:lstStyle/>
          <a:p>
            <a:r>
              <a:rPr lang="en-US" b="1" dirty="0"/>
              <a:t>1 step – Home&gt; Get Data&gt; Other Sources&gt; Database&gt; MySQL database&gt; connect</a:t>
            </a:r>
          </a:p>
        </p:txBody>
      </p:sp>
      <p:pic>
        <p:nvPicPr>
          <p:cNvPr id="9" name="Picture 8">
            <a:extLst>
              <a:ext uri="{FF2B5EF4-FFF2-40B4-BE49-F238E27FC236}">
                <a16:creationId xmlns:a16="http://schemas.microsoft.com/office/drawing/2014/main" id="{39CFE517-E735-4858-A9CF-A493C1597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39" y="1922607"/>
            <a:ext cx="9616951" cy="4673526"/>
          </a:xfrm>
          <a:prstGeom prst="rect">
            <a:avLst/>
          </a:prstGeom>
        </p:spPr>
      </p:pic>
    </p:spTree>
    <p:extLst>
      <p:ext uri="{BB962C8B-B14F-4D97-AF65-F5344CB8AC3E}">
        <p14:creationId xmlns:p14="http://schemas.microsoft.com/office/powerpoint/2010/main" val="1133638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4C7B91F3-1E5D-4F8F-8B0A-E7FB9E7406D4}"/>
              </a:ext>
            </a:extLst>
          </p:cNvPr>
          <p:cNvSpPr txBox="1"/>
          <p:nvPr/>
        </p:nvSpPr>
        <p:spPr>
          <a:xfrm>
            <a:off x="727213" y="801756"/>
            <a:ext cx="10737573" cy="369332"/>
          </a:xfrm>
          <a:prstGeom prst="rect">
            <a:avLst/>
          </a:prstGeom>
          <a:noFill/>
        </p:spPr>
        <p:txBody>
          <a:bodyPr wrap="square" rtlCol="0">
            <a:spAutoFit/>
          </a:bodyPr>
          <a:lstStyle/>
          <a:p>
            <a:r>
              <a:rPr lang="en-US" b="1" dirty="0"/>
              <a:t>2 step </a:t>
            </a:r>
            <a:r>
              <a:rPr lang="en-US" dirty="0"/>
              <a:t>– A new dialogue box will open – Enter Server &amp; Database name&gt; ok</a:t>
            </a:r>
          </a:p>
        </p:txBody>
      </p:sp>
      <p:pic>
        <p:nvPicPr>
          <p:cNvPr id="6" name="Picture 5">
            <a:extLst>
              <a:ext uri="{FF2B5EF4-FFF2-40B4-BE49-F238E27FC236}">
                <a16:creationId xmlns:a16="http://schemas.microsoft.com/office/drawing/2014/main" id="{48F1AA93-545B-42EC-A356-9394FBFED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13" y="1140873"/>
            <a:ext cx="4441135" cy="1579824"/>
          </a:xfrm>
          <a:prstGeom prst="rect">
            <a:avLst/>
          </a:prstGeom>
        </p:spPr>
      </p:pic>
      <p:sp>
        <p:nvSpPr>
          <p:cNvPr id="7" name="TextBox 6">
            <a:extLst>
              <a:ext uri="{FF2B5EF4-FFF2-40B4-BE49-F238E27FC236}">
                <a16:creationId xmlns:a16="http://schemas.microsoft.com/office/drawing/2014/main" id="{8A0149FE-9733-4D62-AB11-ACCCED9BA688}"/>
              </a:ext>
            </a:extLst>
          </p:cNvPr>
          <p:cNvSpPr txBox="1"/>
          <p:nvPr/>
        </p:nvSpPr>
        <p:spPr>
          <a:xfrm>
            <a:off x="727212" y="2825886"/>
            <a:ext cx="10737573" cy="369332"/>
          </a:xfrm>
          <a:prstGeom prst="rect">
            <a:avLst/>
          </a:prstGeom>
          <a:noFill/>
        </p:spPr>
        <p:txBody>
          <a:bodyPr wrap="square" rtlCol="0">
            <a:spAutoFit/>
          </a:bodyPr>
          <a:lstStyle/>
          <a:p>
            <a:r>
              <a:rPr lang="en-US" b="1" dirty="0"/>
              <a:t>3 step – Select table&gt; load – Data is successfully imported in the Data pane.</a:t>
            </a:r>
          </a:p>
        </p:txBody>
      </p:sp>
      <p:pic>
        <p:nvPicPr>
          <p:cNvPr id="9" name="Picture 8">
            <a:extLst>
              <a:ext uri="{FF2B5EF4-FFF2-40B4-BE49-F238E27FC236}">
                <a16:creationId xmlns:a16="http://schemas.microsoft.com/office/drawing/2014/main" id="{E9E1FB4C-77A4-45F7-BE8F-AED56DED7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12" y="3256727"/>
            <a:ext cx="4573969" cy="3539762"/>
          </a:xfrm>
          <a:prstGeom prst="rect">
            <a:avLst/>
          </a:prstGeom>
        </p:spPr>
      </p:pic>
      <p:pic>
        <p:nvPicPr>
          <p:cNvPr id="11" name="Picture 10">
            <a:extLst>
              <a:ext uri="{FF2B5EF4-FFF2-40B4-BE49-F238E27FC236}">
                <a16:creationId xmlns:a16="http://schemas.microsoft.com/office/drawing/2014/main" id="{25A6609D-CB9A-4A64-90E0-3D2B3BC3D7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1181" y="3195217"/>
            <a:ext cx="6877251" cy="3539762"/>
          </a:xfrm>
          <a:prstGeom prst="rect">
            <a:avLst/>
          </a:prstGeom>
        </p:spPr>
      </p:pic>
    </p:spTree>
    <p:extLst>
      <p:ext uri="{BB962C8B-B14F-4D97-AF65-F5344CB8AC3E}">
        <p14:creationId xmlns:p14="http://schemas.microsoft.com/office/powerpoint/2010/main" val="2752527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DDB10FC4-A8F9-45A4-89A6-25C28945266F}"/>
              </a:ext>
            </a:extLst>
          </p:cNvPr>
          <p:cNvSpPr txBox="1"/>
          <p:nvPr/>
        </p:nvSpPr>
        <p:spPr>
          <a:xfrm>
            <a:off x="1386508" y="794303"/>
            <a:ext cx="9798327" cy="523220"/>
          </a:xfrm>
          <a:prstGeom prst="rect">
            <a:avLst/>
          </a:prstGeom>
          <a:noFill/>
        </p:spPr>
        <p:txBody>
          <a:bodyPr wrap="square" rtlCol="0">
            <a:spAutoFit/>
          </a:bodyPr>
          <a:lstStyle/>
          <a:p>
            <a:r>
              <a:rPr lang="en-US" sz="2800" b="1" u="sng" dirty="0"/>
              <a:t>6. Interactive Dashboard By Using Visualization Tools In Power BI</a:t>
            </a:r>
          </a:p>
        </p:txBody>
      </p:sp>
      <p:sp>
        <p:nvSpPr>
          <p:cNvPr id="5" name="TextBox 4">
            <a:extLst>
              <a:ext uri="{FF2B5EF4-FFF2-40B4-BE49-F238E27FC236}">
                <a16:creationId xmlns:a16="http://schemas.microsoft.com/office/drawing/2014/main" id="{DA2870E5-FA59-44BF-8534-C7611A1B0B10}"/>
              </a:ext>
            </a:extLst>
          </p:cNvPr>
          <p:cNvSpPr txBox="1"/>
          <p:nvPr/>
        </p:nvSpPr>
        <p:spPr>
          <a:xfrm>
            <a:off x="619539" y="1422712"/>
            <a:ext cx="4976191" cy="400110"/>
          </a:xfrm>
          <a:prstGeom prst="rect">
            <a:avLst/>
          </a:prstGeom>
          <a:noFill/>
        </p:spPr>
        <p:txBody>
          <a:bodyPr wrap="square" rtlCol="0">
            <a:spAutoFit/>
          </a:bodyPr>
          <a:lstStyle/>
          <a:p>
            <a:r>
              <a:rPr lang="en-US" sz="2000" b="1" u="sng" dirty="0"/>
              <a:t>1. Product wise Sales</a:t>
            </a:r>
          </a:p>
        </p:txBody>
      </p:sp>
      <p:sp>
        <p:nvSpPr>
          <p:cNvPr id="8" name="TextBox 7">
            <a:extLst>
              <a:ext uri="{FF2B5EF4-FFF2-40B4-BE49-F238E27FC236}">
                <a16:creationId xmlns:a16="http://schemas.microsoft.com/office/drawing/2014/main" id="{25D99900-6FE5-4F24-85B7-557C2F9D947B}"/>
              </a:ext>
            </a:extLst>
          </p:cNvPr>
          <p:cNvSpPr txBox="1"/>
          <p:nvPr/>
        </p:nvSpPr>
        <p:spPr>
          <a:xfrm>
            <a:off x="6625839" y="1460650"/>
            <a:ext cx="5731565" cy="400110"/>
          </a:xfrm>
          <a:prstGeom prst="rect">
            <a:avLst/>
          </a:prstGeom>
          <a:noFill/>
        </p:spPr>
        <p:txBody>
          <a:bodyPr wrap="square" rtlCol="0">
            <a:spAutoFit/>
          </a:bodyPr>
          <a:lstStyle/>
          <a:p>
            <a:r>
              <a:rPr lang="en-US" sz="2000" b="1" u="sng" dirty="0"/>
              <a:t>2. Segment wise Profit</a:t>
            </a:r>
          </a:p>
        </p:txBody>
      </p:sp>
      <p:pic>
        <p:nvPicPr>
          <p:cNvPr id="12" name="Picture 11">
            <a:extLst>
              <a:ext uri="{FF2B5EF4-FFF2-40B4-BE49-F238E27FC236}">
                <a16:creationId xmlns:a16="http://schemas.microsoft.com/office/drawing/2014/main" id="{6EAF6189-9404-443B-9486-73BC70F34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873" y="2155145"/>
            <a:ext cx="3440083" cy="3461187"/>
          </a:xfrm>
          <a:prstGeom prst="rect">
            <a:avLst/>
          </a:prstGeom>
        </p:spPr>
      </p:pic>
      <p:pic>
        <p:nvPicPr>
          <p:cNvPr id="14" name="Picture 13">
            <a:extLst>
              <a:ext uri="{FF2B5EF4-FFF2-40B4-BE49-F238E27FC236}">
                <a16:creationId xmlns:a16="http://schemas.microsoft.com/office/drawing/2014/main" id="{C3746709-FD6A-436A-998D-7277BBFBE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7009" y="2155145"/>
            <a:ext cx="5143500" cy="3242205"/>
          </a:xfrm>
          <a:prstGeom prst="rect">
            <a:avLst/>
          </a:prstGeom>
        </p:spPr>
      </p:pic>
    </p:spTree>
    <p:extLst>
      <p:ext uri="{BB962C8B-B14F-4D97-AF65-F5344CB8AC3E}">
        <p14:creationId xmlns:p14="http://schemas.microsoft.com/office/powerpoint/2010/main" val="3057316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42103558-F3BA-4654-93B4-0C0B3DD882EE}"/>
              </a:ext>
            </a:extLst>
          </p:cNvPr>
          <p:cNvSpPr txBox="1"/>
          <p:nvPr/>
        </p:nvSpPr>
        <p:spPr>
          <a:xfrm>
            <a:off x="1080051" y="947530"/>
            <a:ext cx="1583635" cy="369332"/>
          </a:xfrm>
          <a:prstGeom prst="rect">
            <a:avLst/>
          </a:prstGeom>
          <a:noFill/>
        </p:spPr>
        <p:txBody>
          <a:bodyPr wrap="square" rtlCol="0">
            <a:spAutoFit/>
          </a:bodyPr>
          <a:lstStyle/>
          <a:p>
            <a:r>
              <a:rPr lang="en-US" b="1" u="sng" dirty="0"/>
              <a:t>3. Yearly Sales</a:t>
            </a:r>
          </a:p>
        </p:txBody>
      </p:sp>
      <p:sp>
        <p:nvSpPr>
          <p:cNvPr id="9" name="TextBox 8">
            <a:extLst>
              <a:ext uri="{FF2B5EF4-FFF2-40B4-BE49-F238E27FC236}">
                <a16:creationId xmlns:a16="http://schemas.microsoft.com/office/drawing/2014/main" id="{12F22BE0-DA43-42B9-BD15-A5DD21B3716F}"/>
              </a:ext>
            </a:extLst>
          </p:cNvPr>
          <p:cNvSpPr txBox="1"/>
          <p:nvPr/>
        </p:nvSpPr>
        <p:spPr>
          <a:xfrm>
            <a:off x="7480281" y="1001089"/>
            <a:ext cx="2206487" cy="369332"/>
          </a:xfrm>
          <a:prstGeom prst="rect">
            <a:avLst/>
          </a:prstGeom>
          <a:noFill/>
        </p:spPr>
        <p:txBody>
          <a:bodyPr wrap="square" rtlCol="0">
            <a:spAutoFit/>
          </a:bodyPr>
          <a:lstStyle/>
          <a:p>
            <a:r>
              <a:rPr lang="en-US" b="1" u="sng" dirty="0"/>
              <a:t>4. Country wise Sales</a:t>
            </a:r>
          </a:p>
        </p:txBody>
      </p:sp>
      <p:pic>
        <p:nvPicPr>
          <p:cNvPr id="11" name="Picture 10">
            <a:extLst>
              <a:ext uri="{FF2B5EF4-FFF2-40B4-BE49-F238E27FC236}">
                <a16:creationId xmlns:a16="http://schemas.microsoft.com/office/drawing/2014/main" id="{BC5D055B-1AE1-4F56-BEB3-A430C2FBA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051" y="1562855"/>
            <a:ext cx="3615135" cy="4070187"/>
          </a:xfrm>
          <a:prstGeom prst="rect">
            <a:avLst/>
          </a:prstGeom>
        </p:spPr>
      </p:pic>
      <p:pic>
        <p:nvPicPr>
          <p:cNvPr id="13" name="Picture 12">
            <a:extLst>
              <a:ext uri="{FF2B5EF4-FFF2-40B4-BE49-F238E27FC236}">
                <a16:creationId xmlns:a16="http://schemas.microsoft.com/office/drawing/2014/main" id="{18C9E9F3-81D6-40FD-8935-17E7B0C83F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048" y="1955197"/>
            <a:ext cx="4925354" cy="2947606"/>
          </a:xfrm>
          <a:prstGeom prst="rect">
            <a:avLst/>
          </a:prstGeom>
        </p:spPr>
      </p:pic>
    </p:spTree>
    <p:extLst>
      <p:ext uri="{BB962C8B-B14F-4D97-AF65-F5344CB8AC3E}">
        <p14:creationId xmlns:p14="http://schemas.microsoft.com/office/powerpoint/2010/main" val="2762199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60A52EA4-C743-4EC9-8AF9-95DD4688A8EE}"/>
              </a:ext>
            </a:extLst>
          </p:cNvPr>
          <p:cNvSpPr txBox="1"/>
          <p:nvPr/>
        </p:nvSpPr>
        <p:spPr>
          <a:xfrm>
            <a:off x="735496" y="841513"/>
            <a:ext cx="5824330" cy="369332"/>
          </a:xfrm>
          <a:prstGeom prst="rect">
            <a:avLst/>
          </a:prstGeom>
          <a:noFill/>
        </p:spPr>
        <p:txBody>
          <a:bodyPr wrap="square" rtlCol="0">
            <a:spAutoFit/>
          </a:bodyPr>
          <a:lstStyle/>
          <a:p>
            <a:r>
              <a:rPr lang="en-US" b="1" u="sng" dirty="0"/>
              <a:t>5. Profit and Sales by Quarters</a:t>
            </a:r>
          </a:p>
        </p:txBody>
      </p:sp>
      <p:sp>
        <p:nvSpPr>
          <p:cNvPr id="5" name="TextBox 4">
            <a:extLst>
              <a:ext uri="{FF2B5EF4-FFF2-40B4-BE49-F238E27FC236}">
                <a16:creationId xmlns:a16="http://schemas.microsoft.com/office/drawing/2014/main" id="{58310954-412D-4738-A825-D1F3210B774F}"/>
              </a:ext>
            </a:extLst>
          </p:cNvPr>
          <p:cNvSpPr txBox="1"/>
          <p:nvPr/>
        </p:nvSpPr>
        <p:spPr>
          <a:xfrm>
            <a:off x="6791737" y="841513"/>
            <a:ext cx="1636644" cy="369332"/>
          </a:xfrm>
          <a:prstGeom prst="rect">
            <a:avLst/>
          </a:prstGeom>
          <a:noFill/>
        </p:spPr>
        <p:txBody>
          <a:bodyPr wrap="square" rtlCol="0">
            <a:spAutoFit/>
          </a:bodyPr>
          <a:lstStyle/>
          <a:p>
            <a:r>
              <a:rPr lang="en-US" b="1" u="sng" dirty="0"/>
              <a:t>6. Yearly Profit</a:t>
            </a:r>
          </a:p>
        </p:txBody>
      </p:sp>
      <p:pic>
        <p:nvPicPr>
          <p:cNvPr id="11" name="Picture 10">
            <a:extLst>
              <a:ext uri="{FF2B5EF4-FFF2-40B4-BE49-F238E27FC236}">
                <a16:creationId xmlns:a16="http://schemas.microsoft.com/office/drawing/2014/main" id="{2D117FAA-0D45-4366-8790-3619DC8C5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45" y="1543491"/>
            <a:ext cx="3498574" cy="3771017"/>
          </a:xfrm>
          <a:prstGeom prst="rect">
            <a:avLst/>
          </a:prstGeom>
        </p:spPr>
      </p:pic>
      <p:pic>
        <p:nvPicPr>
          <p:cNvPr id="13" name="Picture 12">
            <a:extLst>
              <a:ext uri="{FF2B5EF4-FFF2-40B4-BE49-F238E27FC236}">
                <a16:creationId xmlns:a16="http://schemas.microsoft.com/office/drawing/2014/main" id="{FCBE09CE-D01A-4673-A4E9-8A57A82A7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661" y="1841381"/>
            <a:ext cx="4499440" cy="3175237"/>
          </a:xfrm>
          <a:prstGeom prst="rect">
            <a:avLst/>
          </a:prstGeom>
        </p:spPr>
      </p:pic>
    </p:spTree>
    <p:extLst>
      <p:ext uri="{BB962C8B-B14F-4D97-AF65-F5344CB8AC3E}">
        <p14:creationId xmlns:p14="http://schemas.microsoft.com/office/powerpoint/2010/main" val="50035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8217F60D-CC47-4EB7-8345-DE04F800B37E}"/>
              </a:ext>
            </a:extLst>
          </p:cNvPr>
          <p:cNvSpPr txBox="1"/>
          <p:nvPr/>
        </p:nvSpPr>
        <p:spPr>
          <a:xfrm>
            <a:off x="3123371" y="596348"/>
            <a:ext cx="5945257" cy="923330"/>
          </a:xfrm>
          <a:prstGeom prst="rect">
            <a:avLst/>
          </a:prstGeom>
          <a:noFill/>
        </p:spPr>
        <p:txBody>
          <a:bodyPr wrap="square" rtlCol="0">
            <a:spAutoFit/>
          </a:bodyPr>
          <a:lstStyle/>
          <a:p>
            <a:r>
              <a:rPr lang="en-US" sz="5400" b="1" u="sng" dirty="0"/>
              <a:t>1. Project Summary</a:t>
            </a:r>
          </a:p>
        </p:txBody>
      </p:sp>
      <p:sp>
        <p:nvSpPr>
          <p:cNvPr id="5" name="TextBox 4">
            <a:extLst>
              <a:ext uri="{FF2B5EF4-FFF2-40B4-BE49-F238E27FC236}">
                <a16:creationId xmlns:a16="http://schemas.microsoft.com/office/drawing/2014/main" id="{0FF6EB63-70D3-42E1-8404-E91BD7329925}"/>
              </a:ext>
            </a:extLst>
          </p:cNvPr>
          <p:cNvSpPr txBox="1"/>
          <p:nvPr/>
        </p:nvSpPr>
        <p:spPr>
          <a:xfrm>
            <a:off x="768626" y="1624868"/>
            <a:ext cx="10668000" cy="4524315"/>
          </a:xfrm>
          <a:prstGeom prst="rect">
            <a:avLst/>
          </a:prstGeom>
          <a:noFill/>
        </p:spPr>
        <p:txBody>
          <a:bodyPr wrap="square" rtlCol="0">
            <a:spAutoFit/>
          </a:bodyPr>
          <a:lstStyle/>
          <a:p>
            <a:r>
              <a:rPr lang="en-US" b="1" dirty="0"/>
              <a:t>Business Analyst Career Program Capstone Project </a:t>
            </a:r>
            <a:r>
              <a:rPr lang="en-US" dirty="0"/>
              <a:t>is the final project marking completion of our Business Analyst Career Program. We have completed the Project by using our Analytical Skills and Tools we have learned in the course. In this </a:t>
            </a:r>
            <a:r>
              <a:rPr lang="en-US" b="1" dirty="0"/>
              <a:t>Capstone Project, </a:t>
            </a:r>
            <a:r>
              <a:rPr lang="en-US" dirty="0"/>
              <a:t>I have provided Sales Data of various Bicycles Brands in different Countries. I have provided useful insights from the available data and presented it in a systematic manner as instructed in the Project guideline.</a:t>
            </a:r>
          </a:p>
          <a:p>
            <a:endParaRPr lang="en-US" b="1" dirty="0"/>
          </a:p>
          <a:p>
            <a:r>
              <a:rPr lang="en-US" b="1" dirty="0"/>
              <a:t>This PowerPoint presentation includes :-</a:t>
            </a:r>
          </a:p>
          <a:p>
            <a:endParaRPr lang="en-US" b="1" dirty="0"/>
          </a:p>
          <a:p>
            <a:r>
              <a:rPr lang="en-US" b="1" dirty="0"/>
              <a:t>- </a:t>
            </a:r>
            <a:r>
              <a:rPr lang="en-US" dirty="0"/>
              <a:t>Explored, Clean and Summarized Data.</a:t>
            </a:r>
            <a:endParaRPr lang="en-US" b="1" dirty="0"/>
          </a:p>
          <a:p>
            <a:r>
              <a:rPr lang="en-US" b="1" dirty="0"/>
              <a:t>-</a:t>
            </a:r>
            <a:r>
              <a:rPr lang="en-US" dirty="0"/>
              <a:t> Statistical Analysis with various Statistical Tools.</a:t>
            </a:r>
            <a:endParaRPr lang="en-US" b="1" dirty="0"/>
          </a:p>
          <a:p>
            <a:r>
              <a:rPr lang="en-US" b="1" dirty="0"/>
              <a:t>- </a:t>
            </a:r>
            <a:r>
              <a:rPr lang="en-US" dirty="0"/>
              <a:t>Graphical Analysis using Excel to derive Insight.</a:t>
            </a:r>
            <a:endParaRPr lang="en-US" b="1" dirty="0"/>
          </a:p>
          <a:p>
            <a:r>
              <a:rPr lang="en-US" b="1" dirty="0"/>
              <a:t>- </a:t>
            </a:r>
            <a:r>
              <a:rPr lang="en-US" dirty="0"/>
              <a:t>Data in SQL server and performing Queries.</a:t>
            </a:r>
            <a:endParaRPr lang="en-US" b="1" dirty="0"/>
          </a:p>
          <a:p>
            <a:r>
              <a:rPr lang="en-US" b="1" dirty="0"/>
              <a:t>- </a:t>
            </a:r>
            <a:r>
              <a:rPr lang="en-US" dirty="0"/>
              <a:t>Data in Power BI and  Interactive Dashboard.</a:t>
            </a:r>
            <a:endParaRPr lang="en-US" b="1" dirty="0"/>
          </a:p>
          <a:p>
            <a:r>
              <a:rPr lang="en-US" b="1" dirty="0"/>
              <a:t>-</a:t>
            </a:r>
            <a:r>
              <a:rPr lang="en-US" dirty="0"/>
              <a:t> Conclusion and Inferences from the Dashboard.</a:t>
            </a:r>
          </a:p>
          <a:p>
            <a:r>
              <a:rPr lang="en-US" b="1" dirty="0"/>
              <a:t>-</a:t>
            </a:r>
            <a:r>
              <a:rPr lang="en-US" dirty="0"/>
              <a:t> Links for source files for Reference.</a:t>
            </a:r>
          </a:p>
          <a:p>
            <a:pPr marL="285750" indent="-285750">
              <a:buFontTx/>
              <a:buChar char="-"/>
            </a:pPr>
            <a:endParaRPr lang="en-US" dirty="0"/>
          </a:p>
        </p:txBody>
      </p:sp>
    </p:spTree>
    <p:extLst>
      <p:ext uri="{BB962C8B-B14F-4D97-AF65-F5344CB8AC3E}">
        <p14:creationId xmlns:p14="http://schemas.microsoft.com/office/powerpoint/2010/main" val="3693307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5D94ED54-083F-4578-AAB5-CDFEB5FFB6BF}"/>
              </a:ext>
            </a:extLst>
          </p:cNvPr>
          <p:cNvSpPr txBox="1"/>
          <p:nvPr/>
        </p:nvSpPr>
        <p:spPr>
          <a:xfrm>
            <a:off x="1719467" y="960782"/>
            <a:ext cx="2484784" cy="369332"/>
          </a:xfrm>
          <a:prstGeom prst="rect">
            <a:avLst/>
          </a:prstGeom>
          <a:noFill/>
        </p:spPr>
        <p:txBody>
          <a:bodyPr wrap="square" rtlCol="0">
            <a:spAutoFit/>
          </a:bodyPr>
          <a:lstStyle/>
          <a:p>
            <a:r>
              <a:rPr lang="en-US" b="1" u="sng" dirty="0"/>
              <a:t>7. Top 2 Countries</a:t>
            </a:r>
          </a:p>
        </p:txBody>
      </p:sp>
      <p:sp>
        <p:nvSpPr>
          <p:cNvPr id="5" name="TextBox 4">
            <a:extLst>
              <a:ext uri="{FF2B5EF4-FFF2-40B4-BE49-F238E27FC236}">
                <a16:creationId xmlns:a16="http://schemas.microsoft.com/office/drawing/2014/main" id="{9F4AA097-0D97-48E6-83BC-E03845412F89}"/>
              </a:ext>
            </a:extLst>
          </p:cNvPr>
          <p:cNvSpPr txBox="1"/>
          <p:nvPr/>
        </p:nvSpPr>
        <p:spPr>
          <a:xfrm>
            <a:off x="7854719" y="883754"/>
            <a:ext cx="2365514" cy="369332"/>
          </a:xfrm>
          <a:prstGeom prst="rect">
            <a:avLst/>
          </a:prstGeom>
          <a:noFill/>
        </p:spPr>
        <p:txBody>
          <a:bodyPr wrap="square" rtlCol="0">
            <a:spAutoFit/>
          </a:bodyPr>
          <a:lstStyle/>
          <a:p>
            <a:r>
              <a:rPr lang="en-US" b="1" u="sng" dirty="0"/>
              <a:t>8. Bottom 3 Products</a:t>
            </a:r>
          </a:p>
        </p:txBody>
      </p:sp>
      <p:pic>
        <p:nvPicPr>
          <p:cNvPr id="7" name="Picture 6">
            <a:extLst>
              <a:ext uri="{FF2B5EF4-FFF2-40B4-BE49-F238E27FC236}">
                <a16:creationId xmlns:a16="http://schemas.microsoft.com/office/drawing/2014/main" id="{74AF50FA-5365-4A5F-A0D7-180C40D5F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20" y="1330114"/>
            <a:ext cx="4229478" cy="1459467"/>
          </a:xfrm>
          <a:prstGeom prst="rect">
            <a:avLst/>
          </a:prstGeom>
        </p:spPr>
      </p:pic>
      <p:pic>
        <p:nvPicPr>
          <p:cNvPr id="9" name="Picture 8">
            <a:extLst>
              <a:ext uri="{FF2B5EF4-FFF2-40B4-BE49-F238E27FC236}">
                <a16:creationId xmlns:a16="http://schemas.microsoft.com/office/drawing/2014/main" id="{922686F6-61E8-4B6F-B77D-0431CDB39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5404" y="1253086"/>
            <a:ext cx="3844144" cy="1486107"/>
          </a:xfrm>
          <a:prstGeom prst="rect">
            <a:avLst/>
          </a:prstGeom>
        </p:spPr>
      </p:pic>
      <p:sp>
        <p:nvSpPr>
          <p:cNvPr id="10" name="TextBox 9">
            <a:extLst>
              <a:ext uri="{FF2B5EF4-FFF2-40B4-BE49-F238E27FC236}">
                <a16:creationId xmlns:a16="http://schemas.microsoft.com/office/drawing/2014/main" id="{12008351-B7FE-4079-90DE-49B72CC50F6B}"/>
              </a:ext>
            </a:extLst>
          </p:cNvPr>
          <p:cNvSpPr txBox="1"/>
          <p:nvPr/>
        </p:nvSpPr>
        <p:spPr>
          <a:xfrm>
            <a:off x="1648882" y="3059668"/>
            <a:ext cx="5466522" cy="369332"/>
          </a:xfrm>
          <a:prstGeom prst="rect">
            <a:avLst/>
          </a:prstGeom>
          <a:noFill/>
        </p:spPr>
        <p:txBody>
          <a:bodyPr wrap="square" rtlCol="0">
            <a:spAutoFit/>
          </a:bodyPr>
          <a:lstStyle/>
          <a:p>
            <a:r>
              <a:rPr lang="en-US" b="1" u="sng" dirty="0"/>
              <a:t>9. Product wise Discount</a:t>
            </a:r>
          </a:p>
        </p:txBody>
      </p:sp>
      <p:sp>
        <p:nvSpPr>
          <p:cNvPr id="11" name="TextBox 10">
            <a:extLst>
              <a:ext uri="{FF2B5EF4-FFF2-40B4-BE49-F238E27FC236}">
                <a16:creationId xmlns:a16="http://schemas.microsoft.com/office/drawing/2014/main" id="{265CBD5E-6280-4ED5-9712-D9B4E2A1790C}"/>
              </a:ext>
            </a:extLst>
          </p:cNvPr>
          <p:cNvSpPr txBox="1"/>
          <p:nvPr/>
        </p:nvSpPr>
        <p:spPr>
          <a:xfrm>
            <a:off x="7234673" y="3059668"/>
            <a:ext cx="3605605" cy="369332"/>
          </a:xfrm>
          <a:prstGeom prst="rect">
            <a:avLst/>
          </a:prstGeom>
          <a:noFill/>
        </p:spPr>
        <p:txBody>
          <a:bodyPr wrap="square" rtlCol="0">
            <a:spAutoFit/>
          </a:bodyPr>
          <a:lstStyle/>
          <a:p>
            <a:r>
              <a:rPr lang="en-US" b="1" u="sng" dirty="0"/>
              <a:t>10. No. of Units Sold Year Over Year</a:t>
            </a:r>
          </a:p>
        </p:txBody>
      </p:sp>
      <p:pic>
        <p:nvPicPr>
          <p:cNvPr id="14" name="Picture 13">
            <a:extLst>
              <a:ext uri="{FF2B5EF4-FFF2-40B4-BE49-F238E27FC236}">
                <a16:creationId xmlns:a16="http://schemas.microsoft.com/office/drawing/2014/main" id="{0587622B-1BC3-44E4-B02A-E8236CFE77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0744" y="3567955"/>
            <a:ext cx="2693507" cy="2273914"/>
          </a:xfrm>
          <a:prstGeom prst="rect">
            <a:avLst/>
          </a:prstGeom>
        </p:spPr>
      </p:pic>
      <p:pic>
        <p:nvPicPr>
          <p:cNvPr id="16" name="Picture 15">
            <a:extLst>
              <a:ext uri="{FF2B5EF4-FFF2-40B4-BE49-F238E27FC236}">
                <a16:creationId xmlns:a16="http://schemas.microsoft.com/office/drawing/2014/main" id="{7E09D307-954C-4B66-B06E-A639208C6D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3368" y="3961858"/>
            <a:ext cx="4268214" cy="1486107"/>
          </a:xfrm>
          <a:prstGeom prst="rect">
            <a:avLst/>
          </a:prstGeom>
        </p:spPr>
      </p:pic>
    </p:spTree>
    <p:extLst>
      <p:ext uri="{BB962C8B-B14F-4D97-AF65-F5344CB8AC3E}">
        <p14:creationId xmlns:p14="http://schemas.microsoft.com/office/powerpoint/2010/main" val="4072399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012D2799-63D3-4F30-BCF5-9DA9A10F725A}"/>
              </a:ext>
            </a:extLst>
          </p:cNvPr>
          <p:cNvSpPr txBox="1"/>
          <p:nvPr/>
        </p:nvSpPr>
        <p:spPr>
          <a:xfrm>
            <a:off x="960783" y="1013791"/>
            <a:ext cx="3173896" cy="369332"/>
          </a:xfrm>
          <a:prstGeom prst="rect">
            <a:avLst/>
          </a:prstGeom>
          <a:noFill/>
        </p:spPr>
        <p:txBody>
          <a:bodyPr wrap="square" rtlCol="0">
            <a:spAutoFit/>
          </a:bodyPr>
          <a:lstStyle/>
          <a:p>
            <a:r>
              <a:rPr lang="en-US" b="1" u="sng" dirty="0"/>
              <a:t>11. Segment Wise Product Sale</a:t>
            </a:r>
          </a:p>
        </p:txBody>
      </p:sp>
      <p:sp>
        <p:nvSpPr>
          <p:cNvPr id="7" name="TextBox 6">
            <a:extLst>
              <a:ext uri="{FF2B5EF4-FFF2-40B4-BE49-F238E27FC236}">
                <a16:creationId xmlns:a16="http://schemas.microsoft.com/office/drawing/2014/main" id="{BEF7669F-FF3A-4F94-8BA0-E7B96772B876}"/>
              </a:ext>
            </a:extLst>
          </p:cNvPr>
          <p:cNvSpPr txBox="1"/>
          <p:nvPr/>
        </p:nvSpPr>
        <p:spPr>
          <a:xfrm>
            <a:off x="7255563" y="1013791"/>
            <a:ext cx="3823253" cy="369332"/>
          </a:xfrm>
          <a:prstGeom prst="rect">
            <a:avLst/>
          </a:prstGeom>
          <a:noFill/>
        </p:spPr>
        <p:txBody>
          <a:bodyPr wrap="square" rtlCol="0">
            <a:spAutoFit/>
          </a:bodyPr>
          <a:lstStyle/>
          <a:p>
            <a:r>
              <a:rPr lang="en-US" b="1" u="sng" dirty="0"/>
              <a:t>12. Segment Wise Product Wise Profit</a:t>
            </a:r>
          </a:p>
        </p:txBody>
      </p:sp>
      <p:pic>
        <p:nvPicPr>
          <p:cNvPr id="9" name="Picture 8">
            <a:extLst>
              <a:ext uri="{FF2B5EF4-FFF2-40B4-BE49-F238E27FC236}">
                <a16:creationId xmlns:a16="http://schemas.microsoft.com/office/drawing/2014/main" id="{04E32EAF-DDB3-4B9A-97E1-91F3CB115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97" y="2278830"/>
            <a:ext cx="4628229" cy="2300340"/>
          </a:xfrm>
          <a:prstGeom prst="rect">
            <a:avLst/>
          </a:prstGeom>
        </p:spPr>
      </p:pic>
      <p:pic>
        <p:nvPicPr>
          <p:cNvPr id="11" name="Picture 10">
            <a:extLst>
              <a:ext uri="{FF2B5EF4-FFF2-40B4-BE49-F238E27FC236}">
                <a16:creationId xmlns:a16="http://schemas.microsoft.com/office/drawing/2014/main" id="{72ABE1E7-354F-4829-B690-59DF6C964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29178"/>
            <a:ext cx="5340626" cy="3481229"/>
          </a:xfrm>
          <a:prstGeom prst="rect">
            <a:avLst/>
          </a:prstGeom>
        </p:spPr>
      </p:pic>
    </p:spTree>
    <p:extLst>
      <p:ext uri="{BB962C8B-B14F-4D97-AF65-F5344CB8AC3E}">
        <p14:creationId xmlns:p14="http://schemas.microsoft.com/office/powerpoint/2010/main" val="142967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106016" y="701536"/>
            <a:ext cx="12085983" cy="6156464"/>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10E8DE4C-BD64-445E-A844-AFA97ADD8F23}"/>
              </a:ext>
            </a:extLst>
          </p:cNvPr>
          <p:cNvSpPr txBox="1"/>
          <p:nvPr/>
        </p:nvSpPr>
        <p:spPr>
          <a:xfrm>
            <a:off x="2093843" y="751233"/>
            <a:ext cx="7792278" cy="369332"/>
          </a:xfrm>
          <a:prstGeom prst="rect">
            <a:avLst/>
          </a:prstGeom>
          <a:noFill/>
        </p:spPr>
        <p:txBody>
          <a:bodyPr wrap="square" rtlCol="0">
            <a:spAutoFit/>
          </a:bodyPr>
          <a:lstStyle/>
          <a:p>
            <a:r>
              <a:rPr lang="en-US" b="1" u="sng" dirty="0"/>
              <a:t>Answers For The Questions 8 By Interactive Dashboard Visualization In Power BI </a:t>
            </a:r>
          </a:p>
        </p:txBody>
      </p:sp>
      <p:pic>
        <p:nvPicPr>
          <p:cNvPr id="6" name="Picture 5">
            <a:extLst>
              <a:ext uri="{FF2B5EF4-FFF2-40B4-BE49-F238E27FC236}">
                <a16:creationId xmlns:a16="http://schemas.microsoft.com/office/drawing/2014/main" id="{7065E9D6-0C11-4068-A522-50CB8A607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8" y="1037630"/>
            <a:ext cx="12085983" cy="5925558"/>
          </a:xfrm>
          <a:prstGeom prst="rect">
            <a:avLst/>
          </a:prstGeom>
        </p:spPr>
      </p:pic>
    </p:spTree>
    <p:extLst>
      <p:ext uri="{BB962C8B-B14F-4D97-AF65-F5344CB8AC3E}">
        <p14:creationId xmlns:p14="http://schemas.microsoft.com/office/powerpoint/2010/main" val="1749603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3516BC74-284E-49C2-8D52-AFEA931F928C}"/>
              </a:ext>
            </a:extLst>
          </p:cNvPr>
          <p:cNvSpPr txBox="1"/>
          <p:nvPr/>
        </p:nvSpPr>
        <p:spPr>
          <a:xfrm>
            <a:off x="2160104" y="701537"/>
            <a:ext cx="7871791" cy="369332"/>
          </a:xfrm>
          <a:prstGeom prst="rect">
            <a:avLst/>
          </a:prstGeom>
          <a:noFill/>
        </p:spPr>
        <p:txBody>
          <a:bodyPr wrap="square" rtlCol="0">
            <a:spAutoFit/>
          </a:bodyPr>
          <a:lstStyle/>
          <a:p>
            <a:r>
              <a:rPr lang="en-US" b="1" u="sng"/>
              <a:t>Answers For The Questions 8 By Interactive Dashboard Visualization In Power BI </a:t>
            </a:r>
            <a:endParaRPr lang="en-US" b="1" u="sng" dirty="0"/>
          </a:p>
        </p:txBody>
      </p:sp>
      <p:pic>
        <p:nvPicPr>
          <p:cNvPr id="6" name="Picture 5">
            <a:extLst>
              <a:ext uri="{FF2B5EF4-FFF2-40B4-BE49-F238E27FC236}">
                <a16:creationId xmlns:a16="http://schemas.microsoft.com/office/drawing/2014/main" id="{44A3C5BE-595A-4E21-AD7D-9E943DC0F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5" y="1007113"/>
            <a:ext cx="12099234" cy="5829634"/>
          </a:xfrm>
          <a:prstGeom prst="rect">
            <a:avLst/>
          </a:prstGeom>
        </p:spPr>
      </p:pic>
    </p:spTree>
    <p:extLst>
      <p:ext uri="{BB962C8B-B14F-4D97-AF65-F5344CB8AC3E}">
        <p14:creationId xmlns:p14="http://schemas.microsoft.com/office/powerpoint/2010/main" val="1785719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C635E22D-5A58-457B-8E2E-644361B48ADF}"/>
              </a:ext>
            </a:extLst>
          </p:cNvPr>
          <p:cNvSpPr txBox="1"/>
          <p:nvPr/>
        </p:nvSpPr>
        <p:spPr>
          <a:xfrm>
            <a:off x="619539" y="828260"/>
            <a:ext cx="11675165" cy="369332"/>
          </a:xfrm>
          <a:prstGeom prst="rect">
            <a:avLst/>
          </a:prstGeom>
          <a:noFill/>
        </p:spPr>
        <p:txBody>
          <a:bodyPr wrap="square" rtlCol="0">
            <a:spAutoFit/>
          </a:bodyPr>
          <a:lstStyle/>
          <a:p>
            <a:r>
              <a:rPr lang="en-US" b="1" u="sng" dirty="0"/>
              <a:t>This Dashboard Shows - Sum of Sales, Profit &amp; Units Sold – Effect of Discount on Sales – Overall Analysis of Sales</a:t>
            </a:r>
          </a:p>
        </p:txBody>
      </p:sp>
      <p:pic>
        <p:nvPicPr>
          <p:cNvPr id="6" name="Picture 5">
            <a:extLst>
              <a:ext uri="{FF2B5EF4-FFF2-40B4-BE49-F238E27FC236}">
                <a16:creationId xmlns:a16="http://schemas.microsoft.com/office/drawing/2014/main" id="{F070B4A0-3A55-471F-AA5B-5AEF1AB6F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97592"/>
            <a:ext cx="12191999" cy="5660407"/>
          </a:xfrm>
          <a:prstGeom prst="rect">
            <a:avLst/>
          </a:prstGeom>
        </p:spPr>
      </p:pic>
    </p:spTree>
    <p:extLst>
      <p:ext uri="{BB962C8B-B14F-4D97-AF65-F5344CB8AC3E}">
        <p14:creationId xmlns:p14="http://schemas.microsoft.com/office/powerpoint/2010/main" val="2581072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2CD8DAE1-0F91-455E-9141-E23E1168128B}"/>
              </a:ext>
            </a:extLst>
          </p:cNvPr>
          <p:cNvSpPr txBox="1"/>
          <p:nvPr/>
        </p:nvSpPr>
        <p:spPr>
          <a:xfrm>
            <a:off x="4827103" y="841512"/>
            <a:ext cx="2537792" cy="369332"/>
          </a:xfrm>
          <a:prstGeom prst="rect">
            <a:avLst/>
          </a:prstGeom>
          <a:noFill/>
        </p:spPr>
        <p:txBody>
          <a:bodyPr wrap="square" rtlCol="0">
            <a:spAutoFit/>
          </a:bodyPr>
          <a:lstStyle/>
          <a:p>
            <a:r>
              <a:rPr lang="en-US" b="1" u="sng" dirty="0"/>
              <a:t>Sales And Profit Analysis</a:t>
            </a:r>
          </a:p>
        </p:txBody>
      </p:sp>
      <p:pic>
        <p:nvPicPr>
          <p:cNvPr id="6" name="Picture 5">
            <a:extLst>
              <a:ext uri="{FF2B5EF4-FFF2-40B4-BE49-F238E27FC236}">
                <a16:creationId xmlns:a16="http://schemas.microsoft.com/office/drawing/2014/main" id="{55708D57-11F4-4873-BAF4-439EE40D5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7836"/>
            <a:ext cx="12191998" cy="5700163"/>
          </a:xfrm>
          <a:prstGeom prst="rect">
            <a:avLst/>
          </a:prstGeom>
        </p:spPr>
      </p:pic>
    </p:spTree>
    <p:extLst>
      <p:ext uri="{BB962C8B-B14F-4D97-AF65-F5344CB8AC3E}">
        <p14:creationId xmlns:p14="http://schemas.microsoft.com/office/powerpoint/2010/main" val="2399392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9C84410B-7FE0-4C76-A7B9-1AF5A0F53A0B}"/>
              </a:ext>
            </a:extLst>
          </p:cNvPr>
          <p:cNvSpPr txBox="1"/>
          <p:nvPr/>
        </p:nvSpPr>
        <p:spPr>
          <a:xfrm>
            <a:off x="1880152" y="701537"/>
            <a:ext cx="8431696" cy="923330"/>
          </a:xfrm>
          <a:prstGeom prst="rect">
            <a:avLst/>
          </a:prstGeom>
          <a:noFill/>
        </p:spPr>
        <p:txBody>
          <a:bodyPr wrap="square" rtlCol="0">
            <a:spAutoFit/>
          </a:bodyPr>
          <a:lstStyle/>
          <a:p>
            <a:r>
              <a:rPr lang="en-US" sz="5400" b="1" u="sng" dirty="0"/>
              <a:t>7. Conclusion And Inferences</a:t>
            </a:r>
          </a:p>
        </p:txBody>
      </p:sp>
      <p:sp>
        <p:nvSpPr>
          <p:cNvPr id="5" name="TextBox 4">
            <a:extLst>
              <a:ext uri="{FF2B5EF4-FFF2-40B4-BE49-F238E27FC236}">
                <a16:creationId xmlns:a16="http://schemas.microsoft.com/office/drawing/2014/main" id="{25712F41-8DFA-430A-B603-962F55A50941}"/>
              </a:ext>
            </a:extLst>
          </p:cNvPr>
          <p:cNvSpPr txBox="1"/>
          <p:nvPr/>
        </p:nvSpPr>
        <p:spPr>
          <a:xfrm>
            <a:off x="821634" y="1730056"/>
            <a:ext cx="10151165" cy="3539430"/>
          </a:xfrm>
          <a:prstGeom prst="rect">
            <a:avLst/>
          </a:prstGeom>
          <a:noFill/>
        </p:spPr>
        <p:txBody>
          <a:bodyPr wrap="square" rtlCol="0">
            <a:spAutoFit/>
          </a:bodyPr>
          <a:lstStyle/>
          <a:p>
            <a:r>
              <a:rPr lang="en-US" sz="2800" dirty="0"/>
              <a:t>The purpose of the Project was to identify sales based on analysis. It’s about the analyzing sales Dataset of Western Countries Financial Data. We have done analysis with the help of various tools which includes Microsoft Excel, MySQL Workbench and Power BI.</a:t>
            </a:r>
          </a:p>
          <a:p>
            <a:r>
              <a:rPr lang="en-US" sz="2800" dirty="0"/>
              <a:t>We have concluded with some useful insights of the data. By doing this Project I have learned many things and applied my skills of Microsoft Excel, SQL, Tableau, Statistics, Marketing &amp; Retail Analytics, Finance and Risk Analytics and Power BI.</a:t>
            </a:r>
          </a:p>
        </p:txBody>
      </p:sp>
    </p:spTree>
    <p:extLst>
      <p:ext uri="{BB962C8B-B14F-4D97-AF65-F5344CB8AC3E}">
        <p14:creationId xmlns:p14="http://schemas.microsoft.com/office/powerpoint/2010/main" val="449796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20EB3F3A-5433-4BE5-9532-3816213FE255}"/>
              </a:ext>
            </a:extLst>
          </p:cNvPr>
          <p:cNvSpPr txBox="1"/>
          <p:nvPr/>
        </p:nvSpPr>
        <p:spPr>
          <a:xfrm>
            <a:off x="4320208" y="815009"/>
            <a:ext cx="3551583" cy="923330"/>
          </a:xfrm>
          <a:prstGeom prst="rect">
            <a:avLst/>
          </a:prstGeom>
          <a:noFill/>
        </p:spPr>
        <p:txBody>
          <a:bodyPr wrap="square" rtlCol="0">
            <a:spAutoFit/>
          </a:bodyPr>
          <a:lstStyle/>
          <a:p>
            <a:r>
              <a:rPr lang="en-US" sz="5400" b="1" u="sng" dirty="0"/>
              <a:t>8. Endnotes</a:t>
            </a:r>
          </a:p>
        </p:txBody>
      </p:sp>
      <p:sp>
        <p:nvSpPr>
          <p:cNvPr id="5" name="TextBox 4">
            <a:extLst>
              <a:ext uri="{FF2B5EF4-FFF2-40B4-BE49-F238E27FC236}">
                <a16:creationId xmlns:a16="http://schemas.microsoft.com/office/drawing/2014/main" id="{24D2546F-A669-47C3-AF10-BF3CCCD88B81}"/>
              </a:ext>
            </a:extLst>
          </p:cNvPr>
          <p:cNvSpPr txBox="1"/>
          <p:nvPr/>
        </p:nvSpPr>
        <p:spPr>
          <a:xfrm>
            <a:off x="912742" y="1843528"/>
            <a:ext cx="10366513" cy="2246769"/>
          </a:xfrm>
          <a:prstGeom prst="rect">
            <a:avLst/>
          </a:prstGeom>
          <a:noFill/>
        </p:spPr>
        <p:txBody>
          <a:bodyPr wrap="square" rtlCol="0">
            <a:spAutoFit/>
          </a:bodyPr>
          <a:lstStyle/>
          <a:p>
            <a:r>
              <a:rPr lang="en-US" sz="2800" b="1" dirty="0"/>
              <a:t>Reference Links :-</a:t>
            </a:r>
          </a:p>
          <a:p>
            <a:endParaRPr lang="en-US" sz="2800" b="1" dirty="0"/>
          </a:p>
          <a:p>
            <a:r>
              <a:rPr lang="en-US" sz="2800" b="1" dirty="0"/>
              <a:t>1. Western Countries Financial Data Analysis – Excel File (</a:t>
            </a:r>
            <a:r>
              <a:rPr lang="en-US" sz="2800" b="1" dirty="0">
                <a:hlinkClick r:id="rId3"/>
              </a:rPr>
              <a:t>GitHub</a:t>
            </a:r>
            <a:r>
              <a:rPr lang="en-US" sz="2800" b="1" dirty="0"/>
              <a:t>)</a:t>
            </a:r>
          </a:p>
          <a:p>
            <a:endParaRPr lang="en-US" sz="2800" b="1" dirty="0"/>
          </a:p>
          <a:p>
            <a:r>
              <a:rPr lang="en-US" sz="2800" b="1" dirty="0"/>
              <a:t>2. Data Visualization - power BI Dashboard File (</a:t>
            </a:r>
            <a:r>
              <a:rPr lang="en-US" sz="2800" b="1" dirty="0">
                <a:hlinkClick r:id="rId4"/>
              </a:rPr>
              <a:t>GitHub</a:t>
            </a:r>
            <a:r>
              <a:rPr lang="en-US" sz="2800" b="1" dirty="0"/>
              <a:t>)</a:t>
            </a:r>
          </a:p>
        </p:txBody>
      </p:sp>
    </p:spTree>
    <p:extLst>
      <p:ext uri="{BB962C8B-B14F-4D97-AF65-F5344CB8AC3E}">
        <p14:creationId xmlns:p14="http://schemas.microsoft.com/office/powerpoint/2010/main" val="1830378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Tree>
    <p:extLst>
      <p:ext uri="{BB962C8B-B14F-4D97-AF65-F5344CB8AC3E}">
        <p14:creationId xmlns:p14="http://schemas.microsoft.com/office/powerpoint/2010/main" val="399494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619539" y="701537"/>
            <a:ext cx="10952922" cy="5454926"/>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3" name="TextBox 2">
            <a:extLst>
              <a:ext uri="{FF2B5EF4-FFF2-40B4-BE49-F238E27FC236}">
                <a16:creationId xmlns:a16="http://schemas.microsoft.com/office/drawing/2014/main" id="{1D11856E-23D9-4F21-BF37-547D7A430A18}"/>
              </a:ext>
            </a:extLst>
          </p:cNvPr>
          <p:cNvSpPr txBox="1"/>
          <p:nvPr/>
        </p:nvSpPr>
        <p:spPr>
          <a:xfrm>
            <a:off x="1464365" y="815008"/>
            <a:ext cx="9263269" cy="923330"/>
          </a:xfrm>
          <a:prstGeom prst="rect">
            <a:avLst/>
          </a:prstGeom>
          <a:noFill/>
        </p:spPr>
        <p:txBody>
          <a:bodyPr wrap="square" rtlCol="0">
            <a:spAutoFit/>
          </a:bodyPr>
          <a:lstStyle/>
          <a:p>
            <a:r>
              <a:rPr lang="en-US" sz="5400" b="1" u="sng" dirty="0"/>
              <a:t>Information About The Dataset</a:t>
            </a:r>
          </a:p>
        </p:txBody>
      </p:sp>
      <p:sp>
        <p:nvSpPr>
          <p:cNvPr id="6" name="TextBox 5">
            <a:extLst>
              <a:ext uri="{FF2B5EF4-FFF2-40B4-BE49-F238E27FC236}">
                <a16:creationId xmlns:a16="http://schemas.microsoft.com/office/drawing/2014/main" id="{C5EF658A-6647-479C-ABA1-D1A995B25B08}"/>
              </a:ext>
            </a:extLst>
          </p:cNvPr>
          <p:cNvSpPr txBox="1"/>
          <p:nvPr/>
        </p:nvSpPr>
        <p:spPr>
          <a:xfrm>
            <a:off x="795131" y="1738338"/>
            <a:ext cx="10588486" cy="2862322"/>
          </a:xfrm>
          <a:prstGeom prst="rect">
            <a:avLst/>
          </a:prstGeom>
          <a:noFill/>
        </p:spPr>
        <p:txBody>
          <a:bodyPr wrap="square" rtlCol="0">
            <a:spAutoFit/>
          </a:bodyPr>
          <a:lstStyle/>
          <a:p>
            <a:r>
              <a:rPr lang="en-US" dirty="0"/>
              <a:t>An Excel spreadsheet containing a Dataset – </a:t>
            </a:r>
            <a:r>
              <a:rPr lang="en-US" b="1" dirty="0"/>
              <a:t>Western Countries Financial Data </a:t>
            </a:r>
            <a:r>
              <a:rPr lang="en-US" dirty="0"/>
              <a:t>has been provided.</a:t>
            </a:r>
          </a:p>
          <a:p>
            <a:r>
              <a:rPr lang="en-US" dirty="0"/>
              <a:t>This Dataset is about the Sales Data of different Bicycles Brands in different Countries.</a:t>
            </a:r>
          </a:p>
          <a:p>
            <a:endParaRPr lang="en-US" b="1" u="sng" dirty="0"/>
          </a:p>
          <a:p>
            <a:r>
              <a:rPr lang="en-US" b="1" u="sng" dirty="0"/>
              <a:t>The Data contain :-  </a:t>
            </a:r>
          </a:p>
          <a:p>
            <a:r>
              <a:rPr lang="en-US" dirty="0"/>
              <a:t>16 Columns</a:t>
            </a:r>
          </a:p>
          <a:p>
            <a:r>
              <a:rPr lang="en-US" dirty="0"/>
              <a:t>700 Rows</a:t>
            </a:r>
          </a:p>
          <a:p>
            <a:pPr marL="285750" indent="-285750">
              <a:buFontTx/>
              <a:buChar char="-"/>
            </a:pPr>
            <a:r>
              <a:rPr lang="en-US" dirty="0"/>
              <a:t>16 Columns are divided in Dimensions And Measures.</a:t>
            </a:r>
          </a:p>
          <a:p>
            <a:pPr marL="285750" indent="-285750">
              <a:buFontTx/>
              <a:buChar char="-"/>
            </a:pPr>
            <a:r>
              <a:rPr lang="en-US" dirty="0"/>
              <a:t>There are 6 Dimensions, Named - Segment, Country, Product Discount Band, Date, Month Name</a:t>
            </a:r>
          </a:p>
          <a:p>
            <a:pPr marL="285750" indent="-285750">
              <a:buFontTx/>
              <a:buChar char="-"/>
            </a:pPr>
            <a:r>
              <a:rPr lang="en-US" dirty="0"/>
              <a:t>There are 10 Measures, Named – Units Sold, Manufacturing Price, Sale Price, Gross Sales, Discounts, Sales, COGS, Profit, Month Number, Year.</a:t>
            </a:r>
          </a:p>
        </p:txBody>
      </p:sp>
    </p:spTree>
    <p:extLst>
      <p:ext uri="{BB962C8B-B14F-4D97-AF65-F5344CB8AC3E}">
        <p14:creationId xmlns:p14="http://schemas.microsoft.com/office/powerpoint/2010/main" val="102768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0" y="701536"/>
            <a:ext cx="12191999" cy="6156463"/>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5" name="Picture 4">
            <a:extLst>
              <a:ext uri="{FF2B5EF4-FFF2-40B4-BE49-F238E27FC236}">
                <a16:creationId xmlns:a16="http://schemas.microsoft.com/office/drawing/2014/main" id="{43ECB802-5EC1-498A-81DC-67E538378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37" y="1940682"/>
            <a:ext cx="10952923" cy="4917317"/>
          </a:xfrm>
          <a:prstGeom prst="rect">
            <a:avLst/>
          </a:prstGeom>
        </p:spPr>
      </p:pic>
      <p:sp>
        <p:nvSpPr>
          <p:cNvPr id="6" name="TextBox 5">
            <a:extLst>
              <a:ext uri="{FF2B5EF4-FFF2-40B4-BE49-F238E27FC236}">
                <a16:creationId xmlns:a16="http://schemas.microsoft.com/office/drawing/2014/main" id="{1D46FB41-F680-4107-B9A3-F915D913170C}"/>
              </a:ext>
            </a:extLst>
          </p:cNvPr>
          <p:cNvSpPr txBox="1"/>
          <p:nvPr/>
        </p:nvSpPr>
        <p:spPr>
          <a:xfrm>
            <a:off x="185528" y="863909"/>
            <a:ext cx="11820939" cy="646331"/>
          </a:xfrm>
          <a:prstGeom prst="rect">
            <a:avLst/>
          </a:prstGeom>
          <a:noFill/>
        </p:spPr>
        <p:txBody>
          <a:bodyPr wrap="square" rtlCol="0">
            <a:spAutoFit/>
          </a:bodyPr>
          <a:lstStyle/>
          <a:p>
            <a:r>
              <a:rPr lang="en-US" dirty="0"/>
              <a:t>- To Analyze the Dataset Excel built-in features and functions are used. </a:t>
            </a:r>
          </a:p>
          <a:p>
            <a:r>
              <a:rPr lang="en-US" dirty="0"/>
              <a:t>- Sum, Average, Median, Mode, Standard Deviation, Count and Maximum for Dimensions has been calculated.</a:t>
            </a:r>
          </a:p>
        </p:txBody>
      </p:sp>
    </p:spTree>
    <p:extLst>
      <p:ext uri="{BB962C8B-B14F-4D97-AF65-F5344CB8AC3E}">
        <p14:creationId xmlns:p14="http://schemas.microsoft.com/office/powerpoint/2010/main" val="19909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92765" y="701537"/>
            <a:ext cx="11993218" cy="5969690"/>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5" name="TextBox 4">
            <a:extLst>
              <a:ext uri="{FF2B5EF4-FFF2-40B4-BE49-F238E27FC236}">
                <a16:creationId xmlns:a16="http://schemas.microsoft.com/office/drawing/2014/main" id="{C1DB2F84-B08C-4BF5-A8E4-75AD6086CC50}"/>
              </a:ext>
            </a:extLst>
          </p:cNvPr>
          <p:cNvSpPr txBox="1"/>
          <p:nvPr/>
        </p:nvSpPr>
        <p:spPr>
          <a:xfrm>
            <a:off x="1000886" y="772353"/>
            <a:ext cx="10548732" cy="646331"/>
          </a:xfrm>
          <a:prstGeom prst="rect">
            <a:avLst/>
          </a:prstGeom>
          <a:noFill/>
        </p:spPr>
        <p:txBody>
          <a:bodyPr wrap="square" rtlCol="0">
            <a:spAutoFit/>
          </a:bodyPr>
          <a:lstStyle/>
          <a:p>
            <a:r>
              <a:rPr lang="en-US" sz="3600" b="1" u="sng" dirty="0"/>
              <a:t>2. Data Exploration And Graphical Analysis Using Excel</a:t>
            </a:r>
          </a:p>
        </p:txBody>
      </p:sp>
      <p:sp>
        <p:nvSpPr>
          <p:cNvPr id="7" name="TextBox 6">
            <a:extLst>
              <a:ext uri="{FF2B5EF4-FFF2-40B4-BE49-F238E27FC236}">
                <a16:creationId xmlns:a16="http://schemas.microsoft.com/office/drawing/2014/main" id="{01915378-D76C-462D-BB7E-5375F9879E55}"/>
              </a:ext>
            </a:extLst>
          </p:cNvPr>
          <p:cNvSpPr txBox="1"/>
          <p:nvPr/>
        </p:nvSpPr>
        <p:spPr>
          <a:xfrm>
            <a:off x="1086677" y="1489500"/>
            <a:ext cx="8097079" cy="2862322"/>
          </a:xfrm>
          <a:prstGeom prst="rect">
            <a:avLst/>
          </a:prstGeom>
          <a:noFill/>
        </p:spPr>
        <p:txBody>
          <a:bodyPr wrap="square" rtlCol="0">
            <a:spAutoFit/>
          </a:bodyPr>
          <a:lstStyle/>
          <a:p>
            <a:r>
              <a:rPr lang="en-US" b="1" u="sng" dirty="0"/>
              <a:t>Data Analysis of sales</a:t>
            </a:r>
          </a:p>
          <a:p>
            <a:pPr marL="285750" indent="-285750">
              <a:buFontTx/>
              <a:buChar char="-"/>
            </a:pPr>
            <a:r>
              <a:rPr lang="en-US" b="1" dirty="0"/>
              <a:t>Segment : </a:t>
            </a:r>
            <a:r>
              <a:rPr lang="en-US" dirty="0"/>
              <a:t>Channel Partners, Enterprise, Government, Midmarket, Small Business</a:t>
            </a:r>
          </a:p>
          <a:p>
            <a:pPr marL="285750" indent="-285750">
              <a:buFontTx/>
              <a:buChar char="-"/>
            </a:pPr>
            <a:r>
              <a:rPr lang="en-US" b="1" dirty="0"/>
              <a:t>Countries</a:t>
            </a:r>
            <a:r>
              <a:rPr lang="en-US" dirty="0"/>
              <a:t> </a:t>
            </a:r>
            <a:r>
              <a:rPr lang="en-US" b="1" dirty="0"/>
              <a:t>: </a:t>
            </a:r>
            <a:r>
              <a:rPr lang="en-US" dirty="0"/>
              <a:t>Canada, France, Germany, Mexico, United States of America</a:t>
            </a:r>
          </a:p>
          <a:p>
            <a:pPr marL="285750" indent="-285750">
              <a:buFontTx/>
              <a:buChar char="-"/>
            </a:pPr>
            <a:r>
              <a:rPr lang="en-US" b="1" dirty="0"/>
              <a:t>Product : </a:t>
            </a:r>
            <a:r>
              <a:rPr lang="en-US" dirty="0"/>
              <a:t>Amarilla, Carretera, Montana, Paseo, </a:t>
            </a:r>
            <a:r>
              <a:rPr lang="en-US" dirty="0" err="1"/>
              <a:t>Velo</a:t>
            </a:r>
            <a:r>
              <a:rPr lang="en-US" dirty="0"/>
              <a:t>, VTT</a:t>
            </a:r>
          </a:p>
          <a:p>
            <a:pPr marL="285750" indent="-285750">
              <a:buFontTx/>
              <a:buChar char="-"/>
            </a:pPr>
            <a:endParaRPr lang="en-US" b="1" dirty="0"/>
          </a:p>
          <a:p>
            <a:r>
              <a:rPr lang="en-US" b="1" u="sng" dirty="0"/>
              <a:t>Exploration of Data with Graphical Analysis</a:t>
            </a:r>
          </a:p>
          <a:p>
            <a:endParaRPr lang="en-US" b="1" dirty="0"/>
          </a:p>
          <a:p>
            <a:r>
              <a:rPr lang="en-US" b="1" dirty="0"/>
              <a:t>1. </a:t>
            </a:r>
            <a:r>
              <a:rPr lang="en-US" dirty="0"/>
              <a:t>The share of Sale and Profit Earned in all countries are almost same.</a:t>
            </a:r>
          </a:p>
          <a:p>
            <a:endParaRPr lang="en-US" b="1" dirty="0"/>
          </a:p>
          <a:p>
            <a:pPr marL="285750" indent="-285750">
              <a:buFontTx/>
              <a:buChar char="-"/>
            </a:pPr>
            <a:endParaRPr lang="en-US" dirty="0"/>
          </a:p>
        </p:txBody>
      </p:sp>
      <p:pic>
        <p:nvPicPr>
          <p:cNvPr id="9" name="Picture 8">
            <a:extLst>
              <a:ext uri="{FF2B5EF4-FFF2-40B4-BE49-F238E27FC236}">
                <a16:creationId xmlns:a16="http://schemas.microsoft.com/office/drawing/2014/main" id="{6910A468-D654-48CF-B517-4F45BC48C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930" y="3862378"/>
            <a:ext cx="5009322" cy="2391208"/>
          </a:xfrm>
          <a:prstGeom prst="rect">
            <a:avLst/>
          </a:prstGeom>
        </p:spPr>
      </p:pic>
      <p:graphicFrame>
        <p:nvGraphicFramePr>
          <p:cNvPr id="12" name="Chart 11">
            <a:extLst>
              <a:ext uri="{FF2B5EF4-FFF2-40B4-BE49-F238E27FC236}">
                <a16:creationId xmlns:a16="http://schemas.microsoft.com/office/drawing/2014/main" id="{A7947C74-30BD-4DCD-8C2D-CD6BEA206E37}"/>
              </a:ext>
            </a:extLst>
          </p:cNvPr>
          <p:cNvGraphicFramePr>
            <a:graphicFrameLocks/>
          </p:cNvGraphicFramePr>
          <p:nvPr>
            <p:extLst>
              <p:ext uri="{D42A27DB-BD31-4B8C-83A1-F6EECF244321}">
                <p14:modId xmlns:p14="http://schemas.microsoft.com/office/powerpoint/2010/main" val="609078632"/>
              </p:ext>
            </p:extLst>
          </p:nvPr>
        </p:nvGraphicFramePr>
        <p:xfrm>
          <a:off x="6454505" y="386237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704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159026" y="701537"/>
            <a:ext cx="11860695" cy="5969690"/>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u="sng" dirty="0"/>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sp>
        <p:nvSpPr>
          <p:cNvPr id="7" name="TextBox 6">
            <a:extLst>
              <a:ext uri="{FF2B5EF4-FFF2-40B4-BE49-F238E27FC236}">
                <a16:creationId xmlns:a16="http://schemas.microsoft.com/office/drawing/2014/main" id="{2B96BB7F-396E-4907-A33D-7FC11014528B}"/>
              </a:ext>
            </a:extLst>
          </p:cNvPr>
          <p:cNvSpPr txBox="1"/>
          <p:nvPr/>
        </p:nvSpPr>
        <p:spPr>
          <a:xfrm>
            <a:off x="596347" y="949474"/>
            <a:ext cx="10986051" cy="2031325"/>
          </a:xfrm>
          <a:prstGeom prst="rect">
            <a:avLst/>
          </a:prstGeom>
          <a:noFill/>
        </p:spPr>
        <p:txBody>
          <a:bodyPr wrap="square" rtlCol="0">
            <a:spAutoFit/>
          </a:bodyPr>
          <a:lstStyle/>
          <a:p>
            <a:r>
              <a:rPr lang="en-US" b="1" dirty="0"/>
              <a:t>2. </a:t>
            </a:r>
            <a:r>
              <a:rPr lang="en-US" dirty="0"/>
              <a:t>Sales In Segments In Different Countries :</a:t>
            </a:r>
          </a:p>
          <a:p>
            <a:r>
              <a:rPr lang="en-US" b="1" dirty="0"/>
              <a:t>- Channel Partner Segment </a:t>
            </a:r>
            <a:r>
              <a:rPr lang="en-US" dirty="0"/>
              <a:t>has least share of sales in every country Except Germany where </a:t>
            </a:r>
            <a:r>
              <a:rPr lang="en-US" b="1" dirty="0"/>
              <a:t>Midmarket segment </a:t>
            </a:r>
            <a:r>
              <a:rPr lang="en-US" dirty="0"/>
              <a:t>has the least sales share. </a:t>
            </a:r>
          </a:p>
          <a:p>
            <a:r>
              <a:rPr lang="en-US" b="1" dirty="0"/>
              <a:t>- Government Segment </a:t>
            </a:r>
            <a:r>
              <a:rPr lang="en-US" dirty="0"/>
              <a:t>has most share of sales in every country except USA.</a:t>
            </a:r>
          </a:p>
          <a:p>
            <a:r>
              <a:rPr lang="en-US" b="1" dirty="0"/>
              <a:t>- Small Business Segment </a:t>
            </a:r>
            <a:r>
              <a:rPr lang="en-US" dirty="0"/>
              <a:t>has</a:t>
            </a:r>
            <a:r>
              <a:rPr lang="en-US" b="1" dirty="0"/>
              <a:t> </a:t>
            </a:r>
            <a:r>
              <a:rPr lang="en-US" dirty="0"/>
              <a:t>most share of sales in USA.</a:t>
            </a:r>
          </a:p>
          <a:p>
            <a:r>
              <a:rPr lang="en-US" b="1" dirty="0"/>
              <a:t>-</a:t>
            </a:r>
            <a:r>
              <a:rPr lang="en-US" dirty="0"/>
              <a:t> It is observed that </a:t>
            </a:r>
            <a:r>
              <a:rPr lang="en-US" b="1" dirty="0"/>
              <a:t>all segment</a:t>
            </a:r>
            <a:r>
              <a:rPr lang="en-US" dirty="0"/>
              <a:t> have almost same share in total sales in each country.</a:t>
            </a:r>
          </a:p>
          <a:p>
            <a:endParaRPr lang="en-US" dirty="0"/>
          </a:p>
        </p:txBody>
      </p:sp>
      <p:pic>
        <p:nvPicPr>
          <p:cNvPr id="16" name="Picture 15">
            <a:extLst>
              <a:ext uri="{FF2B5EF4-FFF2-40B4-BE49-F238E27FC236}">
                <a16:creationId xmlns:a16="http://schemas.microsoft.com/office/drawing/2014/main" id="{3988D95E-B36A-4629-B4AB-601DF6E36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17" y="3228736"/>
            <a:ext cx="11488366" cy="3079265"/>
          </a:xfrm>
          <a:prstGeom prst="rect">
            <a:avLst/>
          </a:prstGeom>
        </p:spPr>
      </p:pic>
    </p:spTree>
    <p:extLst>
      <p:ext uri="{BB962C8B-B14F-4D97-AF65-F5344CB8AC3E}">
        <p14:creationId xmlns:p14="http://schemas.microsoft.com/office/powerpoint/2010/main" val="397308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172278" y="701537"/>
            <a:ext cx="11820939" cy="5969690"/>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5" name="Picture 4">
            <a:extLst>
              <a:ext uri="{FF2B5EF4-FFF2-40B4-BE49-F238E27FC236}">
                <a16:creationId xmlns:a16="http://schemas.microsoft.com/office/drawing/2014/main" id="{07EC7ABA-79E6-4364-94E8-7BF74B26C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091" y="991359"/>
            <a:ext cx="7738476" cy="3423292"/>
          </a:xfrm>
          <a:prstGeom prst="rect">
            <a:avLst/>
          </a:prstGeom>
        </p:spPr>
      </p:pic>
      <p:sp>
        <p:nvSpPr>
          <p:cNvPr id="7" name="TextBox 6">
            <a:extLst>
              <a:ext uri="{FF2B5EF4-FFF2-40B4-BE49-F238E27FC236}">
                <a16:creationId xmlns:a16="http://schemas.microsoft.com/office/drawing/2014/main" id="{E7C3A213-3596-4CC0-AEAE-DB0C74A4D614}"/>
              </a:ext>
            </a:extLst>
          </p:cNvPr>
          <p:cNvSpPr txBox="1"/>
          <p:nvPr/>
        </p:nvSpPr>
        <p:spPr>
          <a:xfrm>
            <a:off x="619539" y="4679135"/>
            <a:ext cx="11005931" cy="1477328"/>
          </a:xfrm>
          <a:prstGeom prst="rect">
            <a:avLst/>
          </a:prstGeom>
          <a:noFill/>
        </p:spPr>
        <p:txBody>
          <a:bodyPr wrap="square" rtlCol="0">
            <a:spAutoFit/>
          </a:bodyPr>
          <a:lstStyle/>
          <a:p>
            <a:r>
              <a:rPr lang="en-US" b="1" dirty="0"/>
              <a:t>3. </a:t>
            </a:r>
            <a:r>
              <a:rPr lang="en-US" dirty="0"/>
              <a:t>Profit Percentage of Different Segment In Different Countries :</a:t>
            </a:r>
          </a:p>
          <a:p>
            <a:pPr marL="285750" indent="-285750">
              <a:buFontTx/>
              <a:buChar char="-"/>
            </a:pPr>
            <a:r>
              <a:rPr lang="en-US" b="1" dirty="0"/>
              <a:t>Enterprise Segment </a:t>
            </a:r>
            <a:r>
              <a:rPr lang="en-US" dirty="0"/>
              <a:t>is loss making in every country.</a:t>
            </a:r>
          </a:p>
          <a:p>
            <a:pPr marL="285750" indent="-285750">
              <a:buFontTx/>
              <a:buChar char="-"/>
            </a:pPr>
            <a:r>
              <a:rPr lang="en-US" b="1" dirty="0"/>
              <a:t>Government Segment </a:t>
            </a:r>
            <a:r>
              <a:rPr lang="en-US" dirty="0"/>
              <a:t>earns the most profit in every country.</a:t>
            </a:r>
          </a:p>
          <a:p>
            <a:pPr marL="285750" indent="-285750">
              <a:buFontTx/>
              <a:buChar char="-"/>
            </a:pPr>
            <a:r>
              <a:rPr lang="en-US" b="1" dirty="0"/>
              <a:t>Small Business Segment </a:t>
            </a:r>
            <a:r>
              <a:rPr lang="en-US" dirty="0"/>
              <a:t>is showing fair Profit.</a:t>
            </a:r>
          </a:p>
          <a:p>
            <a:pPr marL="285750" indent="-285750">
              <a:buFontTx/>
              <a:buChar char="-"/>
            </a:pPr>
            <a:r>
              <a:rPr lang="en-US" b="1" dirty="0"/>
              <a:t>Channel Partners Segment </a:t>
            </a:r>
            <a:r>
              <a:rPr lang="en-US" dirty="0"/>
              <a:t>is least profit making.</a:t>
            </a:r>
          </a:p>
        </p:txBody>
      </p:sp>
    </p:spTree>
    <p:extLst>
      <p:ext uri="{BB962C8B-B14F-4D97-AF65-F5344CB8AC3E}">
        <p14:creationId xmlns:p14="http://schemas.microsoft.com/office/powerpoint/2010/main" val="42618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A46F5-B06A-458D-BA69-A44DCDBB13A3}"/>
              </a:ext>
            </a:extLst>
          </p:cNvPr>
          <p:cNvSpPr/>
          <p:nvPr/>
        </p:nvSpPr>
        <p:spPr>
          <a:xfrm>
            <a:off x="159026" y="701536"/>
            <a:ext cx="11873947" cy="5858289"/>
          </a:xfrm>
          <a:prstGeom prst="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AC0CABB3-8D0B-4C50-B721-46A9B53C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9" y="186773"/>
            <a:ext cx="3303104" cy="409575"/>
          </a:xfrm>
          <a:prstGeom prst="rect">
            <a:avLst/>
          </a:prstGeom>
        </p:spPr>
      </p:pic>
      <p:pic>
        <p:nvPicPr>
          <p:cNvPr id="5" name="Picture 4">
            <a:extLst>
              <a:ext uri="{FF2B5EF4-FFF2-40B4-BE49-F238E27FC236}">
                <a16:creationId xmlns:a16="http://schemas.microsoft.com/office/drawing/2014/main" id="{3B64A664-AE97-4698-9CB8-CB2D60FC3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22" y="1048269"/>
            <a:ext cx="10115156" cy="2275543"/>
          </a:xfrm>
          <a:prstGeom prst="rect">
            <a:avLst/>
          </a:prstGeom>
        </p:spPr>
      </p:pic>
      <p:pic>
        <p:nvPicPr>
          <p:cNvPr id="9" name="Picture 8">
            <a:extLst>
              <a:ext uri="{FF2B5EF4-FFF2-40B4-BE49-F238E27FC236}">
                <a16:creationId xmlns:a16="http://schemas.microsoft.com/office/drawing/2014/main" id="{A008CB04-0EDB-4641-ACE4-EA5AF98AA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9354" y="3429000"/>
            <a:ext cx="6293291" cy="3060163"/>
          </a:xfrm>
          <a:prstGeom prst="rect">
            <a:avLst/>
          </a:prstGeom>
        </p:spPr>
      </p:pic>
    </p:spTree>
    <p:extLst>
      <p:ext uri="{BB962C8B-B14F-4D97-AF65-F5344CB8AC3E}">
        <p14:creationId xmlns:p14="http://schemas.microsoft.com/office/powerpoint/2010/main" val="38003561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2398</TotalTime>
  <Words>1231</Words>
  <Application>Microsoft Office PowerPoint</Application>
  <PresentationFormat>Widescreen</PresentationFormat>
  <Paragraphs>119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85</cp:revision>
  <dcterms:created xsi:type="dcterms:W3CDTF">2023-07-04T07:14:51Z</dcterms:created>
  <dcterms:modified xsi:type="dcterms:W3CDTF">2023-07-07T17:44:40Z</dcterms:modified>
</cp:coreProperties>
</file>