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59" r:id="rId6"/>
    <p:sldId id="260" r:id="rId7"/>
    <p:sldId id="261" r:id="rId8"/>
    <p:sldId id="262" r:id="rId9"/>
    <p:sldId id="263" r:id="rId10"/>
    <p:sldId id="281" r:id="rId11"/>
    <p:sldId id="264" r:id="rId12"/>
    <p:sldId id="266" r:id="rId13"/>
    <p:sldId id="267" r:id="rId14"/>
    <p:sldId id="268" r:id="rId15"/>
    <p:sldId id="269" r:id="rId16"/>
    <p:sldId id="270" r:id="rId17"/>
    <p:sldId id="271" r:id="rId18"/>
    <p:sldId id="278" r:id="rId19"/>
    <p:sldId id="279" r:id="rId20"/>
    <p:sldId id="272" r:id="rId21"/>
    <p:sldId id="273" r:id="rId22"/>
    <p:sldId id="274"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284FCD-E0EA-417D-89D4-65C0E9B5089A}" v="35" dt="2023-04-07T14:48:59.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A0F0-F9F0-0A1E-A0F2-C2FDE2DA3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690AAC-CB82-A99F-6B39-1DC72B236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9B73BC-E52A-D1B8-3DB2-5B680C3DCDE9}"/>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5" name="Footer Placeholder 4">
            <a:extLst>
              <a:ext uri="{FF2B5EF4-FFF2-40B4-BE49-F238E27FC236}">
                <a16:creationId xmlns:a16="http://schemas.microsoft.com/office/drawing/2014/main" id="{670F5EE7-09F9-2AD2-13EB-DF2674052D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0B033-5801-9CE5-7274-39EDC9D79DB8}"/>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22622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8CDD-2E85-D0C0-6AB8-23B3165292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B6FBCE-6195-BAC5-538D-5E208839A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24345-8182-336F-77FC-FD60535EC8FC}"/>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5" name="Footer Placeholder 4">
            <a:extLst>
              <a:ext uri="{FF2B5EF4-FFF2-40B4-BE49-F238E27FC236}">
                <a16:creationId xmlns:a16="http://schemas.microsoft.com/office/drawing/2014/main" id="{47EEED68-84C4-8CC8-B4F9-CD99289765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7EDDB-BBB1-7435-BBF9-BE80FF43677C}"/>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173897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2FD7E0-B8AB-E599-25B6-817BB329D8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D87288-7E12-92DF-AD12-37A8475DF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67C70-CB00-0A9B-E992-9C321A1D7891}"/>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5" name="Footer Placeholder 4">
            <a:extLst>
              <a:ext uri="{FF2B5EF4-FFF2-40B4-BE49-F238E27FC236}">
                <a16:creationId xmlns:a16="http://schemas.microsoft.com/office/drawing/2014/main" id="{406479BC-168D-E47C-13AC-A631E3B38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F16093-6337-29ED-4E0B-8131ADF84885}"/>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107977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7B5B-D140-89A6-C235-461DA9B81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5EDFF7-DF8A-A526-C4C7-7666B57DC1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47971-84D1-B159-F59F-AA73E14EB29B}"/>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5" name="Footer Placeholder 4">
            <a:extLst>
              <a:ext uri="{FF2B5EF4-FFF2-40B4-BE49-F238E27FC236}">
                <a16:creationId xmlns:a16="http://schemas.microsoft.com/office/drawing/2014/main" id="{E01279A9-CAE1-45D9-0102-F367A2B443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2BC071-BBE0-1444-8ED1-58792AD53AE6}"/>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289783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8A03-964C-BD89-2BC0-C4D060AD87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43D15D-82B3-4E9A-2129-23DA00BD36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904A2B-D7B8-5BC7-D3FC-1C8DAD6F5EF0}"/>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5" name="Footer Placeholder 4">
            <a:extLst>
              <a:ext uri="{FF2B5EF4-FFF2-40B4-BE49-F238E27FC236}">
                <a16:creationId xmlns:a16="http://schemas.microsoft.com/office/drawing/2014/main" id="{5F562228-271D-647B-27BC-317085069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EB0CF-6138-BFFD-6309-F1754E3EC8E9}"/>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203401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8187-7CCF-A750-D5D7-22562058A2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31CA31-F07C-57CC-A9AA-D0ACCE5FE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2E66CC-76D1-B432-9782-A51BFA03C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2D4189-2244-9427-322B-7887BC75FFCD}"/>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6" name="Footer Placeholder 5">
            <a:extLst>
              <a:ext uri="{FF2B5EF4-FFF2-40B4-BE49-F238E27FC236}">
                <a16:creationId xmlns:a16="http://schemas.microsoft.com/office/drawing/2014/main" id="{39805CDC-92FC-2CD4-1F7C-2C4CAF5B0E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001DF-D0ED-167C-E803-0E8F6E2AFD23}"/>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293408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9458-6163-E340-A3C4-A6B8B22491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CCC8E9-40FF-C8D9-F3C0-7E86794B0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33C48B-14CC-1365-ED2C-34740D639C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EB0695-7C89-7AD7-59ED-1B8D36984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70DE90-F3D1-8E03-2CD3-23152B82EE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5E9EAC-5E8C-C5C2-638D-248EE75C2D1E}"/>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8" name="Footer Placeholder 7">
            <a:extLst>
              <a:ext uri="{FF2B5EF4-FFF2-40B4-BE49-F238E27FC236}">
                <a16:creationId xmlns:a16="http://schemas.microsoft.com/office/drawing/2014/main" id="{A9E8CDDC-C703-F922-D37B-18C2FB1A2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271196-6459-3230-6B7D-75D6FFA79268}"/>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306057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B2AC-B32A-360E-1200-8E8D9152C1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5F64A-FE05-E6F7-9C16-F3C59960C0B8}"/>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4" name="Footer Placeholder 3">
            <a:extLst>
              <a:ext uri="{FF2B5EF4-FFF2-40B4-BE49-F238E27FC236}">
                <a16:creationId xmlns:a16="http://schemas.microsoft.com/office/drawing/2014/main" id="{0BD9446A-FBC5-70BD-E3D6-126A780585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BEF75-73C8-6750-7209-7B0C453A5525}"/>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94080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C7DA0-2019-299D-3449-2E8C919E2FDB}"/>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3" name="Footer Placeholder 2">
            <a:extLst>
              <a:ext uri="{FF2B5EF4-FFF2-40B4-BE49-F238E27FC236}">
                <a16:creationId xmlns:a16="http://schemas.microsoft.com/office/drawing/2014/main" id="{5548EBB6-926E-CE3D-EB6B-4B7764ABCA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6CE46C-AF08-FEAF-DAEF-700602F9A9B3}"/>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329825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5D9A-C830-E85A-3470-13266583B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89A0F6-C838-72F7-49E5-ED1C8AFC8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7D9D63-AB36-E9E4-A900-BA625F9ED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BA2CF-E031-3C3B-1CB5-7C2750809235}"/>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6" name="Footer Placeholder 5">
            <a:extLst>
              <a:ext uri="{FF2B5EF4-FFF2-40B4-BE49-F238E27FC236}">
                <a16:creationId xmlns:a16="http://schemas.microsoft.com/office/drawing/2014/main" id="{046FF77C-5CBD-FE61-467C-A0A33A5A2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6529A2-AD80-228B-F8F0-752BA3E65AD0}"/>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271159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5F45-9551-7E4F-F5D7-8B16B8101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411C5C-A5CD-D1B4-8D32-86593CEE5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183004-4A17-3F68-9D44-78E572952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3189F-2BE2-DD7E-298A-6BA8147AC0F5}"/>
              </a:ext>
            </a:extLst>
          </p:cNvPr>
          <p:cNvSpPr>
            <a:spLocks noGrp="1"/>
          </p:cNvSpPr>
          <p:nvPr>
            <p:ph type="dt" sz="half" idx="10"/>
          </p:nvPr>
        </p:nvSpPr>
        <p:spPr/>
        <p:txBody>
          <a:bodyPr/>
          <a:lstStyle/>
          <a:p>
            <a:fld id="{7F775A43-0674-4887-A3DF-D07453D24A56}" type="datetimeFigureOut">
              <a:rPr lang="en-IN" smtClean="0"/>
              <a:t>07-04-2023</a:t>
            </a:fld>
            <a:endParaRPr lang="en-IN"/>
          </a:p>
        </p:txBody>
      </p:sp>
      <p:sp>
        <p:nvSpPr>
          <p:cNvPr id="6" name="Footer Placeholder 5">
            <a:extLst>
              <a:ext uri="{FF2B5EF4-FFF2-40B4-BE49-F238E27FC236}">
                <a16:creationId xmlns:a16="http://schemas.microsoft.com/office/drawing/2014/main" id="{4A065118-4BA7-0E12-3E63-5A02D35857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A1C1A2-EADA-B9EB-BEF1-094399B750A1}"/>
              </a:ext>
            </a:extLst>
          </p:cNvPr>
          <p:cNvSpPr>
            <a:spLocks noGrp="1"/>
          </p:cNvSpPr>
          <p:nvPr>
            <p:ph type="sldNum" sz="quarter" idx="12"/>
          </p:nvPr>
        </p:nvSpPr>
        <p:spPr/>
        <p:txBody>
          <a:bodyPr/>
          <a:lstStyle/>
          <a:p>
            <a:fld id="{75EEB569-D6B0-4E24-A641-E03B0494CDEB}" type="slidenum">
              <a:rPr lang="en-IN" smtClean="0"/>
              <a:t>‹#›</a:t>
            </a:fld>
            <a:endParaRPr lang="en-IN"/>
          </a:p>
        </p:txBody>
      </p:sp>
    </p:spTree>
    <p:extLst>
      <p:ext uri="{BB962C8B-B14F-4D97-AF65-F5344CB8AC3E}">
        <p14:creationId xmlns:p14="http://schemas.microsoft.com/office/powerpoint/2010/main" val="288886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17A9C0-CFE3-AC33-1B26-5851FACCD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9845B6-E2D2-2843-0298-065B0E6085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FD3082-297D-8F0A-19C0-23B2AF4C3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75A43-0674-4887-A3DF-D07453D24A56}" type="datetimeFigureOut">
              <a:rPr lang="en-IN" smtClean="0"/>
              <a:t>07-04-2023</a:t>
            </a:fld>
            <a:endParaRPr lang="en-IN"/>
          </a:p>
        </p:txBody>
      </p:sp>
      <p:sp>
        <p:nvSpPr>
          <p:cNvPr id="5" name="Footer Placeholder 4">
            <a:extLst>
              <a:ext uri="{FF2B5EF4-FFF2-40B4-BE49-F238E27FC236}">
                <a16:creationId xmlns:a16="http://schemas.microsoft.com/office/drawing/2014/main" id="{202AEF8E-C410-5052-30C0-014C0EDFF3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C605D1-3A47-E083-CD93-25AC558CA4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EB569-D6B0-4E24-A641-E03B0494CDEB}" type="slidenum">
              <a:rPr lang="en-IN" smtClean="0"/>
              <a:t>‹#›</a:t>
            </a:fld>
            <a:endParaRPr lang="en-IN"/>
          </a:p>
        </p:txBody>
      </p:sp>
    </p:spTree>
    <p:extLst>
      <p:ext uri="{BB962C8B-B14F-4D97-AF65-F5344CB8AC3E}">
        <p14:creationId xmlns:p14="http://schemas.microsoft.com/office/powerpoint/2010/main" val="42097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sites.kowsarpub.com/ijp/articles/90663.html" TargetMode="External"/><Relationship Id="rId5" Type="http://schemas.openxmlformats.org/officeDocument/2006/relationships/image" Target="../media/image3.png"/><Relationship Id="rId4" Type="http://schemas.openxmlformats.org/officeDocument/2006/relationships/hyperlink" Target="https://sefiks.com/tag/gender-predi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jangedoo/utkface-new"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649C-2B06-D5A4-62FE-5717E81F082D}"/>
              </a:ext>
            </a:extLst>
          </p:cNvPr>
          <p:cNvSpPr>
            <a:spLocks noGrp="1"/>
          </p:cNvSpPr>
          <p:nvPr>
            <p:ph type="ctrTitle"/>
          </p:nvPr>
        </p:nvSpPr>
        <p:spPr>
          <a:xfrm>
            <a:off x="1524000" y="2235200"/>
            <a:ext cx="9144000" cy="2387600"/>
          </a:xfrm>
        </p:spPr>
        <p:txBody>
          <a:bodyPr>
            <a:normAutofit fontScale="90000"/>
          </a:bodyPr>
          <a:lstStyle/>
          <a:p>
            <a:r>
              <a:rPr lang="en-IN" sz="8800" b="1" dirty="0">
                <a:latin typeface="Algerian" panose="04020705040A02060702" pitchFamily="82" charset="0"/>
              </a:rPr>
              <a:t>AGE AND GENDER DETECTION</a:t>
            </a:r>
          </a:p>
        </p:txBody>
      </p:sp>
      <p:sp>
        <p:nvSpPr>
          <p:cNvPr id="3" name="Subtitle 2">
            <a:extLst>
              <a:ext uri="{FF2B5EF4-FFF2-40B4-BE49-F238E27FC236}">
                <a16:creationId xmlns:a16="http://schemas.microsoft.com/office/drawing/2014/main" id="{2CCD4553-FB83-5625-58BD-C77A5452DBFD}"/>
              </a:ext>
            </a:extLst>
          </p:cNvPr>
          <p:cNvSpPr>
            <a:spLocks noGrp="1"/>
          </p:cNvSpPr>
          <p:nvPr>
            <p:ph type="subTitle" idx="1"/>
          </p:nvPr>
        </p:nvSpPr>
        <p:spPr>
          <a:xfrm>
            <a:off x="9667875" y="5178426"/>
            <a:ext cx="2400300" cy="1655762"/>
          </a:xfrm>
        </p:spPr>
        <p:txBody>
          <a:bodyPr>
            <a:normAutofit lnSpcReduction="10000"/>
          </a:bodyPr>
          <a:lstStyle/>
          <a:p>
            <a:pPr algn="just"/>
            <a:r>
              <a:rPr lang="en-IN" sz="3600" b="1" dirty="0">
                <a:latin typeface="Bahnschrift SemiBold Condensed" panose="020B0502040204020203" pitchFamily="34" charset="0"/>
              </a:rPr>
              <a:t>MADE BY :</a:t>
            </a:r>
          </a:p>
          <a:p>
            <a:pPr algn="just"/>
            <a:r>
              <a:rPr lang="en-IN" sz="3000" b="1" dirty="0">
                <a:latin typeface="Bahnschrift SemiBold Condensed" panose="020B0502040204020203" pitchFamily="34" charset="0"/>
              </a:rPr>
              <a:t>Mansi Gaur</a:t>
            </a:r>
          </a:p>
          <a:p>
            <a:pPr algn="just"/>
            <a:r>
              <a:rPr lang="en-IN" sz="3000" b="1" dirty="0">
                <a:latin typeface="Bahnschrift SemiBold Condensed" panose="020B0502040204020203" pitchFamily="34" charset="0"/>
              </a:rPr>
              <a:t>Muskan Bansal</a:t>
            </a:r>
          </a:p>
        </p:txBody>
      </p:sp>
      <p:pic>
        <p:nvPicPr>
          <p:cNvPr id="5" name="Picture 4">
            <a:extLst>
              <a:ext uri="{FF2B5EF4-FFF2-40B4-BE49-F238E27FC236}">
                <a16:creationId xmlns:a16="http://schemas.microsoft.com/office/drawing/2014/main" id="{93C1DFE2-6561-2986-6084-95F79BA8232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601075" y="-1"/>
            <a:ext cx="3590925" cy="1866901"/>
          </a:xfrm>
          <a:prstGeom prst="rect">
            <a:avLst/>
          </a:prstGeom>
        </p:spPr>
      </p:pic>
      <p:pic>
        <p:nvPicPr>
          <p:cNvPr id="8" name="Picture 7">
            <a:extLst>
              <a:ext uri="{FF2B5EF4-FFF2-40B4-BE49-F238E27FC236}">
                <a16:creationId xmlns:a16="http://schemas.microsoft.com/office/drawing/2014/main" id="{009D1160-1955-748C-77DD-094AEA20769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 y="0"/>
            <a:ext cx="3857625" cy="1943100"/>
          </a:xfrm>
          <a:prstGeom prst="rect">
            <a:avLst/>
          </a:prstGeom>
        </p:spPr>
      </p:pic>
    </p:spTree>
    <p:extLst>
      <p:ext uri="{BB962C8B-B14F-4D97-AF65-F5344CB8AC3E}">
        <p14:creationId xmlns:p14="http://schemas.microsoft.com/office/powerpoint/2010/main" val="91663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BD9DC0-EDC8-1259-7192-5B4B24F4B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51" y="1166812"/>
            <a:ext cx="9906000" cy="4524375"/>
          </a:xfrm>
          <a:prstGeom prst="rect">
            <a:avLst/>
          </a:prstGeom>
        </p:spPr>
      </p:pic>
    </p:spTree>
    <p:extLst>
      <p:ext uri="{BB962C8B-B14F-4D97-AF65-F5344CB8AC3E}">
        <p14:creationId xmlns:p14="http://schemas.microsoft.com/office/powerpoint/2010/main" val="48752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6FB-9B73-BA76-E189-30794B999B0A}"/>
              </a:ext>
            </a:extLst>
          </p:cNvPr>
          <p:cNvSpPr>
            <a:spLocks noGrp="1"/>
          </p:cNvSpPr>
          <p:nvPr>
            <p:ph type="title"/>
          </p:nvPr>
        </p:nvSpPr>
        <p:spPr/>
        <p:txBody>
          <a:bodyPr/>
          <a:lstStyle/>
          <a:p>
            <a:r>
              <a:rPr lang="en-IN" sz="4400" b="1" dirty="0">
                <a:latin typeface="Arial" panose="020B0604020202020204" pitchFamily="34" charset="0"/>
                <a:cs typeface="Arial" panose="020B0604020202020204" pitchFamily="34" charset="0"/>
              </a:rPr>
              <a:t>CODE:</a:t>
            </a:r>
            <a:endParaRPr lang="en-IN" dirty="0"/>
          </a:p>
        </p:txBody>
      </p:sp>
      <p:pic>
        <p:nvPicPr>
          <p:cNvPr id="6" name="Content Placeholder 5">
            <a:extLst>
              <a:ext uri="{FF2B5EF4-FFF2-40B4-BE49-F238E27FC236}">
                <a16:creationId xmlns:a16="http://schemas.microsoft.com/office/drawing/2014/main" id="{0B15BC26-6DB0-1760-3E00-07C951896D9E}"/>
              </a:ext>
            </a:extLst>
          </p:cNvPr>
          <p:cNvPicPr>
            <a:picLocks noGrp="1" noChangeAspect="1"/>
          </p:cNvPicPr>
          <p:nvPr>
            <p:ph idx="1"/>
          </p:nvPr>
        </p:nvPicPr>
        <p:blipFill rotWithShape="1">
          <a:blip r:embed="rId3"/>
          <a:srcRect l="22098" t="21401" r="24485" b="8121"/>
          <a:stretch/>
        </p:blipFill>
        <p:spPr>
          <a:xfrm>
            <a:off x="1464906" y="1558212"/>
            <a:ext cx="8453535" cy="5169160"/>
          </a:xfrm>
        </p:spPr>
      </p:pic>
    </p:spTree>
    <p:extLst>
      <p:ext uri="{BB962C8B-B14F-4D97-AF65-F5344CB8AC3E}">
        <p14:creationId xmlns:p14="http://schemas.microsoft.com/office/powerpoint/2010/main" val="3972572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9BA35A-F2E3-0EEE-44B0-5ED34793C929}"/>
              </a:ext>
            </a:extLst>
          </p:cNvPr>
          <p:cNvPicPr>
            <a:picLocks noChangeAspect="1"/>
          </p:cNvPicPr>
          <p:nvPr/>
        </p:nvPicPr>
        <p:blipFill rotWithShape="1">
          <a:blip r:embed="rId3"/>
          <a:srcRect l="24413" t="21312" r="27985" b="31228"/>
          <a:stretch/>
        </p:blipFill>
        <p:spPr>
          <a:xfrm>
            <a:off x="1222310" y="550507"/>
            <a:ext cx="9694506" cy="5533052"/>
          </a:xfrm>
          <a:prstGeom prst="rect">
            <a:avLst/>
          </a:prstGeom>
        </p:spPr>
      </p:pic>
    </p:spTree>
    <p:extLst>
      <p:ext uri="{BB962C8B-B14F-4D97-AF65-F5344CB8AC3E}">
        <p14:creationId xmlns:p14="http://schemas.microsoft.com/office/powerpoint/2010/main" val="136396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0D5285-CE24-3912-CC54-14B433638E45}"/>
              </a:ext>
            </a:extLst>
          </p:cNvPr>
          <p:cNvPicPr>
            <a:picLocks noChangeAspect="1"/>
          </p:cNvPicPr>
          <p:nvPr/>
        </p:nvPicPr>
        <p:blipFill rotWithShape="1">
          <a:blip r:embed="rId3"/>
          <a:srcRect l="22193" t="24082" r="29822" b="9252"/>
          <a:stretch/>
        </p:blipFill>
        <p:spPr>
          <a:xfrm>
            <a:off x="1782147" y="396551"/>
            <a:ext cx="8966718" cy="6064897"/>
          </a:xfrm>
          <a:prstGeom prst="rect">
            <a:avLst/>
          </a:prstGeom>
        </p:spPr>
      </p:pic>
    </p:spTree>
    <p:extLst>
      <p:ext uri="{BB962C8B-B14F-4D97-AF65-F5344CB8AC3E}">
        <p14:creationId xmlns:p14="http://schemas.microsoft.com/office/powerpoint/2010/main" val="148878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5BEEA1-63A5-0FF4-6B54-A868F8402C11}"/>
              </a:ext>
            </a:extLst>
          </p:cNvPr>
          <p:cNvPicPr>
            <a:picLocks noChangeAspect="1"/>
          </p:cNvPicPr>
          <p:nvPr/>
        </p:nvPicPr>
        <p:blipFill rotWithShape="1">
          <a:blip r:embed="rId3"/>
          <a:srcRect l="24948" t="21632" r="32118" b="23401"/>
          <a:stretch/>
        </p:blipFill>
        <p:spPr>
          <a:xfrm>
            <a:off x="1726163" y="438540"/>
            <a:ext cx="8630817" cy="6036906"/>
          </a:xfrm>
          <a:prstGeom prst="rect">
            <a:avLst/>
          </a:prstGeom>
        </p:spPr>
      </p:pic>
    </p:spTree>
    <p:extLst>
      <p:ext uri="{BB962C8B-B14F-4D97-AF65-F5344CB8AC3E}">
        <p14:creationId xmlns:p14="http://schemas.microsoft.com/office/powerpoint/2010/main" val="2192073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975E34-E339-45B0-A753-9FCB8BBE425F}"/>
              </a:ext>
            </a:extLst>
          </p:cNvPr>
          <p:cNvPicPr>
            <a:picLocks noChangeAspect="1"/>
          </p:cNvPicPr>
          <p:nvPr/>
        </p:nvPicPr>
        <p:blipFill rotWithShape="1">
          <a:blip r:embed="rId3"/>
          <a:srcRect l="24261" t="26665" r="29362" b="30341"/>
          <a:stretch/>
        </p:blipFill>
        <p:spPr>
          <a:xfrm>
            <a:off x="1530220" y="205273"/>
            <a:ext cx="9227975" cy="6326155"/>
          </a:xfrm>
          <a:prstGeom prst="rect">
            <a:avLst/>
          </a:prstGeom>
        </p:spPr>
      </p:pic>
    </p:spTree>
    <p:extLst>
      <p:ext uri="{BB962C8B-B14F-4D97-AF65-F5344CB8AC3E}">
        <p14:creationId xmlns:p14="http://schemas.microsoft.com/office/powerpoint/2010/main" val="289719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FF7AC8-CB08-2BA3-FEDB-D43B78A227FE}"/>
              </a:ext>
            </a:extLst>
          </p:cNvPr>
          <p:cNvPicPr>
            <a:picLocks noChangeAspect="1"/>
          </p:cNvPicPr>
          <p:nvPr/>
        </p:nvPicPr>
        <p:blipFill rotWithShape="1">
          <a:blip r:embed="rId3">
            <a:extLst>
              <a:ext uri="{28A0092B-C50C-407E-A947-70E740481C1C}">
                <a14:useLocalDpi xmlns:a14="http://schemas.microsoft.com/office/drawing/2010/main" val="0"/>
              </a:ext>
            </a:extLst>
          </a:blip>
          <a:srcRect l="8495" t="28843" r="51629" b="12382"/>
          <a:stretch/>
        </p:blipFill>
        <p:spPr>
          <a:xfrm>
            <a:off x="1576874" y="233266"/>
            <a:ext cx="8892073" cy="6074228"/>
          </a:xfrm>
          <a:prstGeom prst="rect">
            <a:avLst/>
          </a:prstGeom>
        </p:spPr>
      </p:pic>
    </p:spTree>
    <p:extLst>
      <p:ext uri="{BB962C8B-B14F-4D97-AF65-F5344CB8AC3E}">
        <p14:creationId xmlns:p14="http://schemas.microsoft.com/office/powerpoint/2010/main" val="1282684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048C7F-B20B-444F-68E3-DED67E643E86}"/>
              </a:ext>
            </a:extLst>
          </p:cNvPr>
          <p:cNvPicPr>
            <a:picLocks noChangeAspect="1"/>
          </p:cNvPicPr>
          <p:nvPr/>
        </p:nvPicPr>
        <p:blipFill rotWithShape="1">
          <a:blip r:embed="rId3"/>
          <a:srcRect l="26674" t="20733" r="30933" b="72265"/>
          <a:stretch/>
        </p:blipFill>
        <p:spPr>
          <a:xfrm>
            <a:off x="1912775" y="293914"/>
            <a:ext cx="8509518" cy="732453"/>
          </a:xfrm>
          <a:prstGeom prst="rect">
            <a:avLst/>
          </a:prstGeom>
        </p:spPr>
      </p:pic>
      <p:pic>
        <p:nvPicPr>
          <p:cNvPr id="7" name="Picture 6">
            <a:extLst>
              <a:ext uri="{FF2B5EF4-FFF2-40B4-BE49-F238E27FC236}">
                <a16:creationId xmlns:a16="http://schemas.microsoft.com/office/drawing/2014/main" id="{61460930-3F68-752B-C9C9-52FF7E01FB39}"/>
              </a:ext>
            </a:extLst>
          </p:cNvPr>
          <p:cNvPicPr>
            <a:picLocks noChangeAspect="1"/>
          </p:cNvPicPr>
          <p:nvPr/>
        </p:nvPicPr>
        <p:blipFill rotWithShape="1">
          <a:blip r:embed="rId4">
            <a:extLst>
              <a:ext uri="{28A0092B-C50C-407E-A947-70E740481C1C}">
                <a14:useLocalDpi xmlns:a14="http://schemas.microsoft.com/office/drawing/2010/main" val="0"/>
              </a:ext>
            </a:extLst>
          </a:blip>
          <a:srcRect l="7807" t="31973" r="64872" b="6666"/>
          <a:stretch/>
        </p:blipFill>
        <p:spPr>
          <a:xfrm>
            <a:off x="2472612" y="1464907"/>
            <a:ext cx="7371183" cy="5169158"/>
          </a:xfrm>
          <a:prstGeom prst="rect">
            <a:avLst/>
          </a:prstGeom>
        </p:spPr>
      </p:pic>
    </p:spTree>
    <p:extLst>
      <p:ext uri="{BB962C8B-B14F-4D97-AF65-F5344CB8AC3E}">
        <p14:creationId xmlns:p14="http://schemas.microsoft.com/office/powerpoint/2010/main" val="418136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B7180F-2917-A08E-D95C-E763E5C11231}"/>
              </a:ext>
            </a:extLst>
          </p:cNvPr>
          <p:cNvPicPr>
            <a:picLocks noChangeAspect="1"/>
          </p:cNvPicPr>
          <p:nvPr/>
        </p:nvPicPr>
        <p:blipFill rotWithShape="1">
          <a:blip r:embed="rId3">
            <a:extLst>
              <a:ext uri="{28A0092B-C50C-407E-A947-70E740481C1C}">
                <a14:useLocalDpi xmlns:a14="http://schemas.microsoft.com/office/drawing/2010/main" val="0"/>
              </a:ext>
            </a:extLst>
          </a:blip>
          <a:srcRect l="6251" t="22500" r="61953" b="11805"/>
          <a:stretch/>
        </p:blipFill>
        <p:spPr>
          <a:xfrm>
            <a:off x="2543175" y="714374"/>
            <a:ext cx="6219825" cy="5514976"/>
          </a:xfrm>
          <a:prstGeom prst="rect">
            <a:avLst/>
          </a:prstGeom>
        </p:spPr>
      </p:pic>
    </p:spTree>
    <p:extLst>
      <p:ext uri="{BB962C8B-B14F-4D97-AF65-F5344CB8AC3E}">
        <p14:creationId xmlns:p14="http://schemas.microsoft.com/office/powerpoint/2010/main" val="2595690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CCFFC4-970D-9930-CA3F-06A043D6D730}"/>
              </a:ext>
            </a:extLst>
          </p:cNvPr>
          <p:cNvPicPr>
            <a:picLocks noChangeAspect="1"/>
          </p:cNvPicPr>
          <p:nvPr/>
        </p:nvPicPr>
        <p:blipFill rotWithShape="1">
          <a:blip r:embed="rId3"/>
          <a:srcRect l="26674" t="27575" r="30933" b="20219"/>
          <a:stretch/>
        </p:blipFill>
        <p:spPr>
          <a:xfrm>
            <a:off x="1912775" y="390526"/>
            <a:ext cx="8509518" cy="6080254"/>
          </a:xfrm>
          <a:prstGeom prst="rect">
            <a:avLst/>
          </a:prstGeom>
        </p:spPr>
      </p:pic>
    </p:spTree>
    <p:extLst>
      <p:ext uri="{BB962C8B-B14F-4D97-AF65-F5344CB8AC3E}">
        <p14:creationId xmlns:p14="http://schemas.microsoft.com/office/powerpoint/2010/main" val="175138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4DD7-ED72-F9CC-9023-1A6A61C17A37}"/>
              </a:ext>
            </a:extLst>
          </p:cNvPr>
          <p:cNvSpPr>
            <a:spLocks noGrp="1"/>
          </p:cNvSpPr>
          <p:nvPr>
            <p:ph type="title"/>
          </p:nvPr>
        </p:nvSpPr>
        <p:spPr/>
        <p:txBody>
          <a:bodyPr/>
          <a:lstStyle/>
          <a:p>
            <a:r>
              <a:rPr lang="en-IN" sz="4400" b="1" dirty="0">
                <a:latin typeface="Arial" panose="020B0604020202020204" pitchFamily="34" charset="0"/>
                <a:cs typeface="Arial" panose="020B0604020202020204" pitchFamily="34" charset="0"/>
              </a:rPr>
              <a:t>CONTENTS:</a:t>
            </a:r>
            <a:endParaRPr lang="en-IN" dirty="0"/>
          </a:p>
        </p:txBody>
      </p:sp>
      <p:sp>
        <p:nvSpPr>
          <p:cNvPr id="3" name="Content Placeholder 2">
            <a:extLst>
              <a:ext uri="{FF2B5EF4-FFF2-40B4-BE49-F238E27FC236}">
                <a16:creationId xmlns:a16="http://schemas.microsoft.com/office/drawing/2014/main" id="{A9258111-4B73-782F-CE0D-ECDB4DE2D0C5}"/>
              </a:ext>
            </a:extLst>
          </p:cNvPr>
          <p:cNvSpPr>
            <a:spLocks noGrp="1"/>
          </p:cNvSpPr>
          <p:nvPr>
            <p:ph idx="1"/>
          </p:nvPr>
        </p:nvSpPr>
        <p:spPr/>
        <p:txBody>
          <a:bodyPr/>
          <a:lstStyle/>
          <a:p>
            <a:r>
              <a:rPr lang="en-IN" sz="3200" dirty="0">
                <a:latin typeface="Arial" panose="020B0604020202020204" pitchFamily="34" charset="0"/>
                <a:cs typeface="Arial" panose="020B0604020202020204" pitchFamily="34" charset="0"/>
              </a:rPr>
              <a:t>Objective</a:t>
            </a:r>
          </a:p>
          <a:p>
            <a:r>
              <a:rPr lang="en-IN" sz="3200" dirty="0">
                <a:latin typeface="Arial" panose="020B0604020202020204" pitchFamily="34" charset="0"/>
                <a:cs typeface="Arial" panose="020B0604020202020204" pitchFamily="34" charset="0"/>
              </a:rPr>
              <a:t>About the project</a:t>
            </a:r>
          </a:p>
          <a:p>
            <a:r>
              <a:rPr lang="en-IN" sz="3200" dirty="0">
                <a:latin typeface="Arial" panose="020B0604020202020204" pitchFamily="34" charset="0"/>
                <a:cs typeface="Arial" panose="020B0604020202020204" pitchFamily="34" charset="0"/>
              </a:rPr>
              <a:t>Dataset Information</a:t>
            </a:r>
          </a:p>
          <a:p>
            <a:r>
              <a:rPr lang="en-IN" sz="3200" dirty="0">
                <a:latin typeface="Arial" panose="020B0604020202020204" pitchFamily="34" charset="0"/>
                <a:cs typeface="Arial" panose="020B0604020202020204" pitchFamily="34" charset="0"/>
              </a:rPr>
              <a:t>Libraries</a:t>
            </a:r>
          </a:p>
          <a:p>
            <a:r>
              <a:rPr lang="en-IN" sz="3200" dirty="0">
                <a:latin typeface="Arial" panose="020B0604020202020204" pitchFamily="34" charset="0"/>
                <a:cs typeface="Arial" panose="020B0604020202020204" pitchFamily="34" charset="0"/>
              </a:rPr>
              <a:t>Algorithm used</a:t>
            </a:r>
          </a:p>
          <a:p>
            <a:r>
              <a:rPr lang="en-IN" sz="3200" dirty="0">
                <a:latin typeface="Arial" panose="020B0604020202020204" pitchFamily="34" charset="0"/>
                <a:cs typeface="Arial" panose="020B0604020202020204" pitchFamily="34" charset="0"/>
              </a:rPr>
              <a:t>Code</a:t>
            </a:r>
          </a:p>
          <a:p>
            <a:r>
              <a:rPr lang="en-IN" sz="3200" dirty="0">
                <a:latin typeface="Arial" panose="020B0604020202020204" pitchFamily="34" charset="0"/>
                <a:cs typeface="Arial" panose="020B0604020202020204" pitchFamily="34" charset="0"/>
              </a:rPr>
              <a:t>Working</a:t>
            </a:r>
          </a:p>
          <a:p>
            <a:endParaRPr lang="en-IN" dirty="0"/>
          </a:p>
          <a:p>
            <a:endParaRPr lang="en-IN" dirty="0"/>
          </a:p>
          <a:p>
            <a:endParaRPr lang="en-IN" dirty="0"/>
          </a:p>
        </p:txBody>
      </p:sp>
    </p:spTree>
    <p:extLst>
      <p:ext uri="{BB962C8B-B14F-4D97-AF65-F5344CB8AC3E}">
        <p14:creationId xmlns:p14="http://schemas.microsoft.com/office/powerpoint/2010/main" val="1557475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EBDBEF-480A-C44C-E206-68AE56FFEADE}"/>
              </a:ext>
            </a:extLst>
          </p:cNvPr>
          <p:cNvPicPr>
            <a:picLocks noChangeAspect="1"/>
          </p:cNvPicPr>
          <p:nvPr/>
        </p:nvPicPr>
        <p:blipFill rotWithShape="1">
          <a:blip r:embed="rId3">
            <a:extLst>
              <a:ext uri="{28A0092B-C50C-407E-A947-70E740481C1C}">
                <a14:useLocalDpi xmlns:a14="http://schemas.microsoft.com/office/drawing/2010/main" val="0"/>
              </a:ext>
            </a:extLst>
          </a:blip>
          <a:srcRect l="7653" t="41360" r="61122" b="17687"/>
          <a:stretch/>
        </p:blipFill>
        <p:spPr>
          <a:xfrm>
            <a:off x="1007706" y="1707502"/>
            <a:ext cx="3806890" cy="2808514"/>
          </a:xfrm>
          <a:prstGeom prst="rect">
            <a:avLst/>
          </a:prstGeom>
        </p:spPr>
      </p:pic>
      <p:pic>
        <p:nvPicPr>
          <p:cNvPr id="12" name="Picture 11">
            <a:extLst>
              <a:ext uri="{FF2B5EF4-FFF2-40B4-BE49-F238E27FC236}">
                <a16:creationId xmlns:a16="http://schemas.microsoft.com/office/drawing/2014/main" id="{073B6126-0C45-6C0F-7D49-E2F1EB0E62F3}"/>
              </a:ext>
            </a:extLst>
          </p:cNvPr>
          <p:cNvPicPr>
            <a:picLocks noChangeAspect="1"/>
          </p:cNvPicPr>
          <p:nvPr/>
        </p:nvPicPr>
        <p:blipFill rotWithShape="1">
          <a:blip r:embed="rId4">
            <a:extLst>
              <a:ext uri="{28A0092B-C50C-407E-A947-70E740481C1C}">
                <a14:useLocalDpi xmlns:a14="http://schemas.microsoft.com/office/drawing/2010/main" val="0"/>
              </a:ext>
            </a:extLst>
          </a:blip>
          <a:srcRect l="7500" t="35102" r="59515" b="24898"/>
          <a:stretch/>
        </p:blipFill>
        <p:spPr>
          <a:xfrm>
            <a:off x="6307494" y="1740159"/>
            <a:ext cx="4021494" cy="2743200"/>
          </a:xfrm>
          <a:prstGeom prst="rect">
            <a:avLst/>
          </a:prstGeom>
        </p:spPr>
      </p:pic>
    </p:spTree>
    <p:extLst>
      <p:ext uri="{BB962C8B-B14F-4D97-AF65-F5344CB8AC3E}">
        <p14:creationId xmlns:p14="http://schemas.microsoft.com/office/powerpoint/2010/main" val="50253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11C47B-5EE8-8C33-F0FC-9D5449EDA4C8}"/>
              </a:ext>
            </a:extLst>
          </p:cNvPr>
          <p:cNvPicPr>
            <a:picLocks noChangeAspect="1"/>
          </p:cNvPicPr>
          <p:nvPr/>
        </p:nvPicPr>
        <p:blipFill rotWithShape="1">
          <a:blip r:embed="rId3"/>
          <a:srcRect l="26939" t="21701" r="44745" b="37074"/>
          <a:stretch/>
        </p:blipFill>
        <p:spPr>
          <a:xfrm>
            <a:off x="1660849" y="709127"/>
            <a:ext cx="8201607" cy="5542383"/>
          </a:xfrm>
          <a:prstGeom prst="rect">
            <a:avLst/>
          </a:prstGeom>
        </p:spPr>
      </p:pic>
    </p:spTree>
    <p:extLst>
      <p:ext uri="{BB962C8B-B14F-4D97-AF65-F5344CB8AC3E}">
        <p14:creationId xmlns:p14="http://schemas.microsoft.com/office/powerpoint/2010/main" val="979191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FFF4C8-962D-2EDB-4828-036EC0B34E6A}"/>
              </a:ext>
            </a:extLst>
          </p:cNvPr>
          <p:cNvPicPr>
            <a:picLocks noChangeAspect="1"/>
          </p:cNvPicPr>
          <p:nvPr/>
        </p:nvPicPr>
        <p:blipFill rotWithShape="1">
          <a:blip r:embed="rId3"/>
          <a:srcRect l="25867" t="29659" r="30664" b="33742"/>
          <a:stretch/>
        </p:blipFill>
        <p:spPr>
          <a:xfrm>
            <a:off x="2015412" y="354563"/>
            <a:ext cx="7669764" cy="6102221"/>
          </a:xfrm>
          <a:prstGeom prst="rect">
            <a:avLst/>
          </a:prstGeom>
        </p:spPr>
      </p:pic>
    </p:spTree>
    <p:extLst>
      <p:ext uri="{BB962C8B-B14F-4D97-AF65-F5344CB8AC3E}">
        <p14:creationId xmlns:p14="http://schemas.microsoft.com/office/powerpoint/2010/main" val="2251761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585C-1032-84F6-7457-400A6334629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WORKING</a:t>
            </a:r>
            <a:r>
              <a:rPr lang="en-IN" sz="4400" b="1" dirty="0">
                <a:latin typeface="Arial" panose="020B0604020202020204" pitchFamily="34" charset="0"/>
                <a:cs typeface="Arial" panose="020B0604020202020204" pitchFamily="34" charset="0"/>
              </a:rPr>
              <a:t>:</a:t>
            </a:r>
            <a:endParaRPr lang="en-IN" dirty="0"/>
          </a:p>
        </p:txBody>
      </p:sp>
      <p:pic>
        <p:nvPicPr>
          <p:cNvPr id="5" name="Content Placeholder 4">
            <a:extLst>
              <a:ext uri="{FF2B5EF4-FFF2-40B4-BE49-F238E27FC236}">
                <a16:creationId xmlns:a16="http://schemas.microsoft.com/office/drawing/2014/main" id="{DEC778B5-CE87-DC57-B6B3-60FAA926BF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027" t="27217" r="44460" b="9084"/>
          <a:stretch/>
        </p:blipFill>
        <p:spPr>
          <a:xfrm>
            <a:off x="2905124" y="1690688"/>
            <a:ext cx="7019925" cy="4162424"/>
          </a:xfrm>
        </p:spPr>
      </p:pic>
    </p:spTree>
    <p:extLst>
      <p:ext uri="{BB962C8B-B14F-4D97-AF65-F5344CB8AC3E}">
        <p14:creationId xmlns:p14="http://schemas.microsoft.com/office/powerpoint/2010/main" val="346224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755C90-1490-1E0C-1205-C78B5C8E38DC}"/>
              </a:ext>
            </a:extLst>
          </p:cNvPr>
          <p:cNvPicPr>
            <a:picLocks noChangeAspect="1"/>
          </p:cNvPicPr>
          <p:nvPr/>
        </p:nvPicPr>
        <p:blipFill rotWithShape="1">
          <a:blip r:embed="rId3">
            <a:extLst>
              <a:ext uri="{28A0092B-C50C-407E-A947-70E740481C1C}">
                <a14:useLocalDpi xmlns:a14="http://schemas.microsoft.com/office/drawing/2010/main" val="0"/>
              </a:ext>
            </a:extLst>
          </a:blip>
          <a:srcRect l="4375" t="23501" r="40703" b="13748"/>
          <a:stretch/>
        </p:blipFill>
        <p:spPr>
          <a:xfrm>
            <a:off x="0" y="0"/>
            <a:ext cx="5986129" cy="4476750"/>
          </a:xfrm>
          <a:prstGeom prst="rect">
            <a:avLst/>
          </a:prstGeom>
        </p:spPr>
      </p:pic>
      <p:pic>
        <p:nvPicPr>
          <p:cNvPr id="6" name="Picture 5">
            <a:extLst>
              <a:ext uri="{FF2B5EF4-FFF2-40B4-BE49-F238E27FC236}">
                <a16:creationId xmlns:a16="http://schemas.microsoft.com/office/drawing/2014/main" id="{9C92DD76-DCEA-515E-686C-B6AAD4344683}"/>
              </a:ext>
            </a:extLst>
          </p:cNvPr>
          <p:cNvPicPr>
            <a:picLocks noChangeAspect="1"/>
          </p:cNvPicPr>
          <p:nvPr/>
        </p:nvPicPr>
        <p:blipFill rotWithShape="1">
          <a:blip r:embed="rId4">
            <a:extLst>
              <a:ext uri="{28A0092B-C50C-407E-A947-70E740481C1C}">
                <a14:useLocalDpi xmlns:a14="http://schemas.microsoft.com/office/drawing/2010/main" val="0"/>
              </a:ext>
            </a:extLst>
          </a:blip>
          <a:srcRect l="5859" t="24721" r="42851" b="14028"/>
          <a:stretch/>
        </p:blipFill>
        <p:spPr>
          <a:xfrm>
            <a:off x="6205873" y="2657475"/>
            <a:ext cx="5986129" cy="4200525"/>
          </a:xfrm>
          <a:prstGeom prst="rect">
            <a:avLst/>
          </a:prstGeom>
        </p:spPr>
      </p:pic>
    </p:spTree>
    <p:extLst>
      <p:ext uri="{BB962C8B-B14F-4D97-AF65-F5344CB8AC3E}">
        <p14:creationId xmlns:p14="http://schemas.microsoft.com/office/powerpoint/2010/main" val="230436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5141-1D6C-B93B-CA1F-D513FDF1AA0B}"/>
              </a:ext>
            </a:extLst>
          </p:cNvPr>
          <p:cNvSpPr>
            <a:spLocks noGrp="1"/>
          </p:cNvSpPr>
          <p:nvPr>
            <p:ph type="title"/>
          </p:nvPr>
        </p:nvSpPr>
        <p:spPr/>
        <p:txBody>
          <a:bodyPr>
            <a:normAutofit/>
          </a:bodyPr>
          <a:lstStyle/>
          <a:p>
            <a:r>
              <a:rPr lang="en-IN" sz="5400" b="1"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DB08029C-D89A-2739-A8A9-17E76A11DFB0}"/>
              </a:ext>
            </a:extLst>
          </p:cNvPr>
          <p:cNvSpPr>
            <a:spLocks noGrp="1"/>
          </p:cNvSpPr>
          <p:nvPr>
            <p:ph idx="1"/>
          </p:nvPr>
        </p:nvSpPr>
        <p:spPr/>
        <p:txBody>
          <a:bodyPr>
            <a:normAutofit/>
          </a:bodyPr>
          <a:lstStyle/>
          <a:p>
            <a:pPr marL="0" indent="0">
              <a:buNone/>
            </a:pPr>
            <a:r>
              <a:rPr lang="en-US" sz="3600" b="0" i="0" dirty="0">
                <a:solidFill>
                  <a:srgbClr val="1F2328"/>
                </a:solidFill>
                <a:effectLst/>
              </a:rPr>
              <a:t>To build a gender and age detector that can approximately guess the gender and age of the person (face) in a picture or through webcam.</a:t>
            </a:r>
            <a:endParaRPr lang="en-IN" sz="3600" dirty="0"/>
          </a:p>
        </p:txBody>
      </p:sp>
    </p:spTree>
    <p:extLst>
      <p:ext uri="{BB962C8B-B14F-4D97-AF65-F5344CB8AC3E}">
        <p14:creationId xmlns:p14="http://schemas.microsoft.com/office/powerpoint/2010/main" val="267444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820-3BE6-B09E-8B65-065E25D5EE35}"/>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ABOUT THE PROJECT</a:t>
            </a:r>
            <a:r>
              <a:rPr lang="en-IN" sz="4400" b="1" dirty="0">
                <a:latin typeface="Arial" panose="020B0604020202020204" pitchFamily="34" charset="0"/>
                <a:cs typeface="Arial" panose="020B0604020202020204" pitchFamily="34" charset="0"/>
              </a:rPr>
              <a:t>:</a:t>
            </a:r>
            <a:endParaRPr lang="en-IN" b="1" dirty="0"/>
          </a:p>
        </p:txBody>
      </p:sp>
      <p:sp>
        <p:nvSpPr>
          <p:cNvPr id="3" name="Content Placeholder 2">
            <a:extLst>
              <a:ext uri="{FF2B5EF4-FFF2-40B4-BE49-F238E27FC236}">
                <a16:creationId xmlns:a16="http://schemas.microsoft.com/office/drawing/2014/main" id="{58A35282-3062-FA0F-BD33-25F235D3E04A}"/>
              </a:ext>
            </a:extLst>
          </p:cNvPr>
          <p:cNvSpPr>
            <a:spLocks noGrp="1"/>
          </p:cNvSpPr>
          <p:nvPr>
            <p:ph idx="1"/>
          </p:nvPr>
        </p:nvSpPr>
        <p:spPr/>
        <p:txBody>
          <a:bodyPr>
            <a:normAutofit/>
          </a:bodyPr>
          <a:lstStyle/>
          <a:p>
            <a:r>
              <a:rPr lang="en-US" b="0" i="0" dirty="0">
                <a:solidFill>
                  <a:srgbClr val="1F2328"/>
                </a:solidFill>
                <a:effectLst/>
                <a:cs typeface="Arial" panose="020B0604020202020204" pitchFamily="34" charset="0"/>
              </a:rPr>
              <a:t>In this Python Project, I had used Deep Learning to accurately identify the gender and age of a person from a single image of a face. </a:t>
            </a:r>
          </a:p>
          <a:p>
            <a:r>
              <a:rPr lang="en-US" b="0" i="0" dirty="0">
                <a:solidFill>
                  <a:srgbClr val="1F2328"/>
                </a:solidFill>
                <a:effectLst/>
                <a:cs typeface="Arial" panose="020B0604020202020204" pitchFamily="34" charset="0"/>
              </a:rPr>
              <a:t>The predicted gender may be one of ‘Male’ and ‘Female’, and the predicted age may be one of the following ranges- 0-116.</a:t>
            </a:r>
          </a:p>
          <a:p>
            <a:r>
              <a:rPr lang="en-US" b="0" i="0" dirty="0">
                <a:solidFill>
                  <a:srgbClr val="1F2328"/>
                </a:solidFill>
                <a:effectLst/>
                <a:cs typeface="Arial" panose="020B0604020202020204" pitchFamily="34" charset="0"/>
              </a:rPr>
              <a:t>It is very difficult to accurately guess an exact age from a single image because of factors like makeup, lighting, obstructions, and facial expressions. I have used both classification and regression neural network in my project.</a:t>
            </a:r>
            <a:endParaRPr lang="en-IN" dirty="0">
              <a:cs typeface="Arial" panose="020B0604020202020204" pitchFamily="34" charset="0"/>
            </a:endParaRPr>
          </a:p>
        </p:txBody>
      </p:sp>
    </p:spTree>
    <p:extLst>
      <p:ext uri="{BB962C8B-B14F-4D97-AF65-F5344CB8AC3E}">
        <p14:creationId xmlns:p14="http://schemas.microsoft.com/office/powerpoint/2010/main" val="222712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5693-4F2F-F80A-845A-23642318C49F}"/>
              </a:ext>
            </a:extLst>
          </p:cNvPr>
          <p:cNvSpPr>
            <a:spLocks noGrp="1"/>
          </p:cNvSpPr>
          <p:nvPr>
            <p:ph type="title"/>
          </p:nvPr>
        </p:nvSpPr>
        <p:spPr/>
        <p:txBody>
          <a:bodyPr/>
          <a:lstStyle/>
          <a:p>
            <a:r>
              <a:rPr lang="en-IN" sz="4400" b="1" dirty="0">
                <a:latin typeface="Arial" panose="020B0604020202020204" pitchFamily="34" charset="0"/>
                <a:cs typeface="Arial" panose="020B0604020202020204" pitchFamily="34" charset="0"/>
              </a:rPr>
              <a:t>DATASET INFORMATION:</a:t>
            </a:r>
            <a:endParaRPr lang="en-IN" dirty="0"/>
          </a:p>
        </p:txBody>
      </p:sp>
      <p:sp>
        <p:nvSpPr>
          <p:cNvPr id="3" name="Content Placeholder 2">
            <a:extLst>
              <a:ext uri="{FF2B5EF4-FFF2-40B4-BE49-F238E27FC236}">
                <a16:creationId xmlns:a16="http://schemas.microsoft.com/office/drawing/2014/main" id="{8504CE4C-5539-0B67-E343-F806152C8C1C}"/>
              </a:ext>
            </a:extLst>
          </p:cNvPr>
          <p:cNvSpPr>
            <a:spLocks noGrp="1"/>
          </p:cNvSpPr>
          <p:nvPr>
            <p:ph idx="1"/>
          </p:nvPr>
        </p:nvSpPr>
        <p:spPr>
          <a:xfrm>
            <a:off x="838200" y="1581150"/>
            <a:ext cx="10515600" cy="4595813"/>
          </a:xfrm>
        </p:spPr>
        <p:txBody>
          <a:bodyPr>
            <a:normAutofit fontScale="92500"/>
          </a:bodyPr>
          <a:lstStyle/>
          <a:p>
            <a:pPr algn="l"/>
            <a:r>
              <a:rPr lang="en-US" b="0" i="0" dirty="0" err="1">
                <a:solidFill>
                  <a:srgbClr val="1F2328"/>
                </a:solidFill>
                <a:effectLst/>
              </a:rPr>
              <a:t>UTKFace</a:t>
            </a:r>
            <a:r>
              <a:rPr lang="en-US" b="0" i="0" dirty="0">
                <a:solidFill>
                  <a:srgbClr val="1F2328"/>
                </a:solidFill>
                <a:effectLst/>
              </a:rPr>
              <a:t> dataset is a large-scale face dataset with long age span (range from 0 to 116 years old). The dataset consists of over 20,000 face images with annotations of age, gender, and ethnicity. The images cover large variation in pose, facial expression, illumination, occlusion, resolution, etc. This dataset could be used on a variety of tasks, e.g., face detection, age estimation, age progression/regression, landmark localization, etc.</a:t>
            </a:r>
          </a:p>
          <a:p>
            <a:pPr algn="l"/>
            <a:r>
              <a:rPr lang="en-US" b="0" i="0" dirty="0">
                <a:solidFill>
                  <a:srgbClr val="1F2328"/>
                </a:solidFill>
                <a:effectLst/>
              </a:rPr>
              <a:t>The objective of the project is to detect gender and age using facial images. Convolutional Neural Network is used to classify the images. There are 2 output types namely, gender(M or F) and age.</a:t>
            </a:r>
          </a:p>
          <a:p>
            <a:pPr algn="l"/>
            <a:r>
              <a:rPr lang="en-US" b="1" i="0" dirty="0">
                <a:solidFill>
                  <a:srgbClr val="1F2328"/>
                </a:solidFill>
                <a:effectLst/>
              </a:rPr>
              <a:t>Download link:</a:t>
            </a:r>
            <a:r>
              <a:rPr lang="en-US" b="0" i="0" dirty="0">
                <a:solidFill>
                  <a:srgbClr val="1F2328"/>
                </a:solidFill>
                <a:effectLst/>
              </a:rPr>
              <a:t> </a:t>
            </a:r>
            <a:r>
              <a:rPr lang="en-US" b="0" i="0" u="none" strike="noStrike" dirty="0">
                <a:solidFill>
                  <a:srgbClr val="1F2328"/>
                </a:solidFill>
                <a:effectLst/>
                <a:hlinkClick r:id="rId3"/>
              </a:rPr>
              <a:t>https://www.kaggle.com/datasets/jangedoo/utkface-new</a:t>
            </a:r>
            <a:endParaRPr lang="en-US" b="0" i="0" dirty="0">
              <a:solidFill>
                <a:srgbClr val="1F2328"/>
              </a:solidFill>
              <a:effectLst/>
            </a:endParaRPr>
          </a:p>
          <a:p>
            <a:pPr algn="l"/>
            <a:r>
              <a:rPr lang="en-US" b="1" i="0" dirty="0">
                <a:solidFill>
                  <a:srgbClr val="1F2328"/>
                </a:solidFill>
                <a:effectLst/>
              </a:rPr>
              <a:t>Environment:</a:t>
            </a:r>
            <a:r>
              <a:rPr lang="en-US" b="0" i="0" dirty="0">
                <a:solidFill>
                  <a:srgbClr val="1F2328"/>
                </a:solidFill>
                <a:effectLst/>
              </a:rPr>
              <a:t> </a:t>
            </a:r>
            <a:r>
              <a:rPr lang="en-US" b="0" i="0" dirty="0" err="1">
                <a:solidFill>
                  <a:srgbClr val="1F2328"/>
                </a:solidFill>
                <a:effectLst/>
              </a:rPr>
              <a:t>kaggle</a:t>
            </a:r>
            <a:endParaRPr lang="en-US" b="0" i="0" dirty="0">
              <a:solidFill>
                <a:srgbClr val="1F2328"/>
              </a:solidFill>
              <a:effectLst/>
            </a:endParaRPr>
          </a:p>
          <a:p>
            <a:pPr marL="0" indent="0">
              <a:buNone/>
            </a:pPr>
            <a:endParaRPr lang="en-IN" dirty="0"/>
          </a:p>
        </p:txBody>
      </p:sp>
    </p:spTree>
    <p:extLst>
      <p:ext uri="{BB962C8B-B14F-4D97-AF65-F5344CB8AC3E}">
        <p14:creationId xmlns:p14="http://schemas.microsoft.com/office/powerpoint/2010/main" val="309754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E6B3-BE93-DFE9-0406-47D119DD1FCF}"/>
              </a:ext>
            </a:extLst>
          </p:cNvPr>
          <p:cNvSpPr>
            <a:spLocks noGrp="1"/>
          </p:cNvSpPr>
          <p:nvPr>
            <p:ph type="title"/>
          </p:nvPr>
        </p:nvSpPr>
        <p:spPr/>
        <p:txBody>
          <a:bodyPr/>
          <a:lstStyle/>
          <a:p>
            <a:r>
              <a:rPr lang="en-IN" sz="4400" b="1" dirty="0">
                <a:latin typeface="Arial" panose="020B0604020202020204" pitchFamily="34" charset="0"/>
                <a:cs typeface="Arial" panose="020B0604020202020204" pitchFamily="34" charset="0"/>
              </a:rPr>
              <a:t>LIBRARIES:</a:t>
            </a:r>
            <a:endParaRPr lang="en-IN" dirty="0"/>
          </a:p>
        </p:txBody>
      </p:sp>
      <p:sp>
        <p:nvSpPr>
          <p:cNvPr id="3" name="Content Placeholder 2">
            <a:extLst>
              <a:ext uri="{FF2B5EF4-FFF2-40B4-BE49-F238E27FC236}">
                <a16:creationId xmlns:a16="http://schemas.microsoft.com/office/drawing/2014/main" id="{C02F36B2-D676-151C-F46D-8BB93C75DE5F}"/>
              </a:ext>
            </a:extLst>
          </p:cNvPr>
          <p:cNvSpPr>
            <a:spLocks noGrp="1"/>
          </p:cNvSpPr>
          <p:nvPr>
            <p:ph idx="1"/>
          </p:nvPr>
        </p:nvSpPr>
        <p:spPr>
          <a:xfrm>
            <a:off x="542925" y="1519238"/>
            <a:ext cx="10515600" cy="4843462"/>
          </a:xfrm>
        </p:spPr>
        <p:txBody>
          <a:bodyPr>
            <a:normAutofit fontScale="25000" lnSpcReduction="20000"/>
          </a:bodyPr>
          <a:lstStyle/>
          <a:p>
            <a:pPr algn="l">
              <a:buFont typeface="Arial" panose="020B0604020202020204" pitchFamily="34" charset="0"/>
              <a:buChar char="•"/>
            </a:pPr>
            <a:r>
              <a:rPr lang="en-IN" sz="7000" b="1" i="0" u="sng" dirty="0">
                <a:solidFill>
                  <a:srgbClr val="1F2328"/>
                </a:solidFill>
                <a:effectLst/>
                <a:latin typeface="Arial" panose="020B0604020202020204" pitchFamily="34" charset="0"/>
                <a:cs typeface="Arial" panose="020B0604020202020204" pitchFamily="34" charset="0"/>
              </a:rPr>
              <a:t>Pandas</a:t>
            </a:r>
          </a:p>
          <a:p>
            <a:pPr marL="0" indent="0" algn="l">
              <a:buNone/>
            </a:pPr>
            <a:r>
              <a:rPr lang="en-US" sz="6400" b="0" i="0" dirty="0">
                <a:solidFill>
                  <a:srgbClr val="273239"/>
                </a:solidFill>
                <a:effectLst/>
              </a:rPr>
              <a:t>Pandas are an important library for data scientists. It is an open-source machine learning library that provides flexible high-level data structures and a variety of analysis tools. It eases data analysis, data manipulation, and cleaning of data. Pandas support operations like Sorting, Re-indexing, Iteration, Concatenation, Conversion of data, Visualizations, Aggregations, etc.</a:t>
            </a:r>
          </a:p>
          <a:p>
            <a:pPr marL="0" indent="0" algn="l">
              <a:buNone/>
            </a:pPr>
            <a:endParaRPr lang="en-IN" sz="6400" b="0" i="0" dirty="0">
              <a:solidFill>
                <a:srgbClr val="1F2328"/>
              </a:solidFill>
              <a:effectLst/>
            </a:endParaRPr>
          </a:p>
          <a:p>
            <a:pPr algn="l">
              <a:buFont typeface="Arial" panose="020B0604020202020204" pitchFamily="34" charset="0"/>
              <a:buChar char="•"/>
            </a:pPr>
            <a:r>
              <a:rPr lang="en-IN" sz="7000" b="1" i="0" u="sng" dirty="0" err="1">
                <a:solidFill>
                  <a:srgbClr val="1F2328"/>
                </a:solidFill>
                <a:effectLst/>
                <a:latin typeface="Arial" panose="020B0604020202020204" pitchFamily="34" charset="0"/>
                <a:cs typeface="Arial" panose="020B0604020202020204" pitchFamily="34" charset="0"/>
              </a:rPr>
              <a:t>Numpy</a:t>
            </a:r>
            <a:endParaRPr lang="en-IN" sz="7000" b="1" i="0" u="sng" dirty="0">
              <a:solidFill>
                <a:srgbClr val="1F2328"/>
              </a:solidFill>
              <a:effectLst/>
              <a:latin typeface="Arial" panose="020B0604020202020204" pitchFamily="34" charset="0"/>
              <a:cs typeface="Arial" panose="020B0604020202020204" pitchFamily="34" charset="0"/>
            </a:endParaRPr>
          </a:p>
          <a:p>
            <a:pPr marL="0" indent="0" algn="l">
              <a:buNone/>
            </a:pPr>
            <a:r>
              <a:rPr lang="en-US" sz="6400" b="0" i="0" dirty="0">
                <a:solidFill>
                  <a:srgbClr val="273239"/>
                </a:solidFill>
                <a:effectLst/>
              </a:rPr>
              <a:t>The name “</a:t>
            </a:r>
            <a:r>
              <a:rPr lang="en-US" sz="6400" b="0" i="0" dirty="0" err="1">
                <a:solidFill>
                  <a:srgbClr val="273239"/>
                </a:solidFill>
                <a:effectLst/>
              </a:rPr>
              <a:t>Numpy</a:t>
            </a:r>
            <a:r>
              <a:rPr lang="en-US" sz="6400" b="0" i="0" dirty="0">
                <a:solidFill>
                  <a:srgbClr val="273239"/>
                </a:solidFill>
                <a:effectLst/>
              </a:rPr>
              <a:t>” stands for “Numerical Python”. It is the commonly used library. It is a popular machine learning library that supports large matrices and multi-dimensional data. It consists of in-built mathematical functions for easy computations. Even libraries like TensorFlow use </a:t>
            </a:r>
            <a:r>
              <a:rPr lang="en-US" sz="6400" b="0" i="0" dirty="0" err="1">
                <a:solidFill>
                  <a:srgbClr val="273239"/>
                </a:solidFill>
                <a:effectLst/>
              </a:rPr>
              <a:t>Numpy</a:t>
            </a:r>
            <a:r>
              <a:rPr lang="en-US" sz="6400" b="0" i="0" dirty="0">
                <a:solidFill>
                  <a:srgbClr val="273239"/>
                </a:solidFill>
                <a:effectLst/>
              </a:rPr>
              <a:t> internally to perform several operations on tensors. Array Interface is one of the key features of this library.</a:t>
            </a:r>
          </a:p>
          <a:p>
            <a:pPr marL="0" indent="0" algn="l">
              <a:buNone/>
            </a:pPr>
            <a:endParaRPr lang="en-IN" sz="2600" b="1" i="0" dirty="0">
              <a:solidFill>
                <a:srgbClr val="1F2328"/>
              </a:solidFill>
              <a:effectLst/>
            </a:endParaRPr>
          </a:p>
          <a:p>
            <a:pPr algn="l">
              <a:buFont typeface="Arial" panose="020B0604020202020204" pitchFamily="34" charset="0"/>
              <a:buChar char="•"/>
            </a:pPr>
            <a:r>
              <a:rPr lang="en-IN" sz="7000" b="1" u="sng" dirty="0">
                <a:solidFill>
                  <a:srgbClr val="1F2328"/>
                </a:solidFill>
                <a:latin typeface="Arial" panose="020B0604020202020204" pitchFamily="34" charset="0"/>
                <a:cs typeface="Arial" panose="020B0604020202020204" pitchFamily="34" charset="0"/>
              </a:rPr>
              <a:t>M</a:t>
            </a:r>
            <a:r>
              <a:rPr lang="en-IN" sz="7000" b="1" i="0" u="sng" dirty="0">
                <a:solidFill>
                  <a:srgbClr val="1F2328"/>
                </a:solidFill>
                <a:effectLst/>
                <a:latin typeface="Arial" panose="020B0604020202020204" pitchFamily="34" charset="0"/>
                <a:cs typeface="Arial" panose="020B0604020202020204" pitchFamily="34" charset="0"/>
              </a:rPr>
              <a:t>atplotlib</a:t>
            </a:r>
          </a:p>
          <a:p>
            <a:pPr marL="0" indent="0" algn="l">
              <a:buNone/>
            </a:pPr>
            <a:r>
              <a:rPr lang="en-US" sz="6400" b="0" i="0" dirty="0">
                <a:solidFill>
                  <a:srgbClr val="273239"/>
                </a:solidFill>
                <a:effectLst/>
                <a:cs typeface="Arial" panose="020B0604020202020204" pitchFamily="34" charset="0"/>
              </a:rPr>
              <a:t>This library is responsible for plotting numerical data. And that’s why it is used in data analysis. It is also an open-source library and plots high-defined figures like pie charts, histograms, scatterplots, graphs, etc.</a:t>
            </a:r>
            <a:endParaRPr lang="en-IN" sz="6400" b="1" i="0" dirty="0">
              <a:solidFill>
                <a:srgbClr val="1F2328"/>
              </a:solidFill>
              <a:effectLst/>
              <a:cs typeface="Arial" panose="020B0604020202020204" pitchFamily="34" charset="0"/>
            </a:endParaRPr>
          </a:p>
          <a:p>
            <a:pPr algn="l">
              <a:buFont typeface="Arial" panose="020B0604020202020204" pitchFamily="34" charset="0"/>
              <a:buChar char="•"/>
            </a:pPr>
            <a:endParaRPr lang="en-IN" b="1" dirty="0">
              <a:solidFill>
                <a:srgbClr val="1F2328"/>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IN" sz="7200" b="1" i="0" u="sng" dirty="0" err="1">
                <a:solidFill>
                  <a:srgbClr val="1F2328"/>
                </a:solidFill>
                <a:effectLst/>
                <a:latin typeface="Arial" panose="020B0604020202020204" pitchFamily="34" charset="0"/>
                <a:cs typeface="Arial" panose="020B0604020202020204" pitchFamily="34" charset="0"/>
              </a:rPr>
              <a:t>Keras</a:t>
            </a:r>
            <a:endParaRPr lang="en-IN" sz="7200" b="1" i="0" u="sng" dirty="0">
              <a:solidFill>
                <a:srgbClr val="1F2328"/>
              </a:solidFill>
              <a:effectLst/>
              <a:latin typeface="Arial" panose="020B0604020202020204" pitchFamily="34" charset="0"/>
              <a:cs typeface="Arial" panose="020B0604020202020204" pitchFamily="34" charset="0"/>
            </a:endParaRPr>
          </a:p>
          <a:p>
            <a:pPr marL="0" indent="0" algn="l">
              <a:buNone/>
            </a:pPr>
            <a:r>
              <a:rPr lang="en-US" sz="6400" i="0" dirty="0" err="1">
                <a:solidFill>
                  <a:srgbClr val="111111"/>
                </a:solidFill>
                <a:effectLst/>
              </a:rPr>
              <a:t>Keras</a:t>
            </a:r>
            <a:r>
              <a:rPr lang="en-US" sz="6400" i="0" dirty="0">
                <a:solidFill>
                  <a:srgbClr val="111111"/>
                </a:solidFill>
                <a:effectLst/>
              </a:rPr>
              <a:t> is a high-level library for deep learning, written in Python, that can run on different back-end engines like Theano, TensorFlow, or CNTK. It is open-source, user-friendly, and scalable for faster neural network experimentation.</a:t>
            </a:r>
            <a:endParaRPr lang="en-IN" sz="6400" i="0" dirty="0">
              <a:solidFill>
                <a:srgbClr val="1F2328"/>
              </a:solidFill>
              <a:effectLst/>
              <a:cs typeface="Arial" panose="020B0604020202020204" pitchFamily="34" charset="0"/>
            </a:endParaRPr>
          </a:p>
          <a:p>
            <a:endParaRPr lang="en-IN" dirty="0"/>
          </a:p>
        </p:txBody>
      </p:sp>
    </p:spTree>
    <p:extLst>
      <p:ext uri="{BB962C8B-B14F-4D97-AF65-F5344CB8AC3E}">
        <p14:creationId xmlns:p14="http://schemas.microsoft.com/office/powerpoint/2010/main" val="384695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9BBA-2D03-EC93-D2A6-7708FFC62339}"/>
              </a:ext>
            </a:extLst>
          </p:cNvPr>
          <p:cNvSpPr>
            <a:spLocks noGrp="1"/>
          </p:cNvSpPr>
          <p:nvPr>
            <p:ph type="title"/>
          </p:nvPr>
        </p:nvSpPr>
        <p:spPr/>
        <p:txBody>
          <a:bodyPr/>
          <a:lstStyle/>
          <a:p>
            <a:r>
              <a:rPr lang="en-IN" sz="4400" b="1" dirty="0">
                <a:latin typeface="Arial" panose="020B0604020202020204" pitchFamily="34" charset="0"/>
                <a:cs typeface="Arial" panose="020B0604020202020204" pitchFamily="34" charset="0"/>
              </a:rPr>
              <a:t>LIBRARIES:</a:t>
            </a:r>
            <a:endParaRPr lang="en-IN" dirty="0"/>
          </a:p>
        </p:txBody>
      </p:sp>
      <p:sp>
        <p:nvSpPr>
          <p:cNvPr id="3" name="Content Placeholder 2">
            <a:extLst>
              <a:ext uri="{FF2B5EF4-FFF2-40B4-BE49-F238E27FC236}">
                <a16:creationId xmlns:a16="http://schemas.microsoft.com/office/drawing/2014/main" id="{042AA660-6374-EAE3-0188-6033DD190B5A}"/>
              </a:ext>
            </a:extLst>
          </p:cNvPr>
          <p:cNvSpPr>
            <a:spLocks noGrp="1"/>
          </p:cNvSpPr>
          <p:nvPr>
            <p:ph idx="1"/>
          </p:nvPr>
        </p:nvSpPr>
        <p:spPr/>
        <p:txBody>
          <a:bodyPr/>
          <a:lstStyle/>
          <a:p>
            <a:pPr algn="l">
              <a:buFont typeface="Arial" panose="020B0604020202020204" pitchFamily="34" charset="0"/>
              <a:buChar char="•"/>
            </a:pPr>
            <a:r>
              <a:rPr lang="en-IN" sz="1800" b="1" i="0" u="sng" dirty="0" err="1">
                <a:solidFill>
                  <a:srgbClr val="1F2328"/>
                </a:solidFill>
                <a:effectLst/>
                <a:latin typeface="Arial" panose="020B0604020202020204" pitchFamily="34" charset="0"/>
                <a:cs typeface="Arial" panose="020B0604020202020204" pitchFamily="34" charset="0"/>
              </a:rPr>
              <a:t>Tensorflow</a:t>
            </a:r>
            <a:endParaRPr lang="en-IN" sz="1800" b="1" i="0" u="sng" dirty="0">
              <a:solidFill>
                <a:srgbClr val="1F2328"/>
              </a:solidFill>
              <a:effectLst/>
              <a:latin typeface="Arial" panose="020B0604020202020204" pitchFamily="34" charset="0"/>
              <a:cs typeface="Arial" panose="020B0604020202020204" pitchFamily="34" charset="0"/>
            </a:endParaRPr>
          </a:p>
          <a:p>
            <a:pPr marL="0" indent="0" algn="l">
              <a:buNone/>
            </a:pPr>
            <a:r>
              <a:rPr lang="en-US" sz="1600" b="0" i="0" dirty="0">
                <a:solidFill>
                  <a:srgbClr val="273239"/>
                </a:solidFill>
                <a:effectLst/>
              </a:rPr>
              <a:t>This library was developed by Google in collaboration with the Brain Team. It is an open-source library used for high-level computations. It is also used in machine learning and deep learning algorithms. It contains a large number of tensor operations. Researchers also use this Python library to solve complex computations in Mathematics and Physics.</a:t>
            </a:r>
          </a:p>
          <a:p>
            <a:pPr marL="0" indent="0" algn="l">
              <a:buNone/>
            </a:pPr>
            <a:endParaRPr lang="en-IN" sz="1600" b="1" i="0" dirty="0">
              <a:solidFill>
                <a:srgbClr val="1F2328"/>
              </a:solidFill>
              <a:effectLst/>
              <a:cs typeface="Arial" panose="020B0604020202020204" pitchFamily="34" charset="0"/>
            </a:endParaRPr>
          </a:p>
          <a:p>
            <a:pPr algn="l">
              <a:buFont typeface="Arial" panose="020B0604020202020204" pitchFamily="34" charset="0"/>
              <a:buChar char="•"/>
            </a:pPr>
            <a:r>
              <a:rPr lang="en-IN" sz="1800" b="1" i="0" u="sng" dirty="0">
                <a:solidFill>
                  <a:srgbClr val="1F2328"/>
                </a:solidFill>
                <a:effectLst/>
                <a:latin typeface="Arial" panose="020B0604020202020204" pitchFamily="34" charset="0"/>
                <a:cs typeface="Arial" panose="020B0604020202020204" pitchFamily="34" charset="0"/>
              </a:rPr>
              <a:t>scikit-learn</a:t>
            </a:r>
          </a:p>
          <a:p>
            <a:pPr marL="0" indent="0" algn="l">
              <a:buNone/>
            </a:pPr>
            <a:r>
              <a:rPr lang="en-US" sz="1600" b="0" i="0" dirty="0">
                <a:solidFill>
                  <a:srgbClr val="273239"/>
                </a:solidFill>
                <a:effectLst/>
              </a:rPr>
              <a:t>It is a famous Python library to work with complex data. Scikit-learn is an open-source library that supports machine learning. It supports variously supervised and unsupervised algorithms like linear regression, classification, clustering, etc. This library works in association with </a:t>
            </a:r>
            <a:r>
              <a:rPr lang="en-US" sz="1600" b="0" i="0" dirty="0" err="1">
                <a:solidFill>
                  <a:srgbClr val="273239"/>
                </a:solidFill>
                <a:effectLst/>
              </a:rPr>
              <a:t>Numpy</a:t>
            </a:r>
            <a:r>
              <a:rPr lang="en-US" sz="1600" b="0" i="0" dirty="0">
                <a:solidFill>
                  <a:srgbClr val="273239"/>
                </a:solidFill>
                <a:effectLst/>
              </a:rPr>
              <a:t> and SciPy.</a:t>
            </a:r>
          </a:p>
          <a:p>
            <a:pPr marL="0" indent="0" algn="l">
              <a:buNone/>
            </a:pPr>
            <a:endParaRPr lang="en-IN" sz="2400" b="1" i="0" dirty="0">
              <a:solidFill>
                <a:srgbClr val="1F2328"/>
              </a:solidFill>
              <a:effectLst/>
              <a:cs typeface="Arial" panose="020B0604020202020204" pitchFamily="34" charset="0"/>
            </a:endParaRPr>
          </a:p>
          <a:p>
            <a:endParaRPr lang="en-IN" dirty="0"/>
          </a:p>
        </p:txBody>
      </p:sp>
    </p:spTree>
    <p:extLst>
      <p:ext uri="{BB962C8B-B14F-4D97-AF65-F5344CB8AC3E}">
        <p14:creationId xmlns:p14="http://schemas.microsoft.com/office/powerpoint/2010/main" val="238265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C99A-D3E9-9141-6753-9824000D468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ALGORITHM USED</a:t>
            </a:r>
            <a:r>
              <a:rPr lang="en-IN" sz="4400" b="1"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70E2620D-7FA1-1454-7520-31F9DC45E530}"/>
              </a:ext>
            </a:extLst>
          </p:cNvPr>
          <p:cNvSpPr>
            <a:spLocks noGrp="1"/>
          </p:cNvSpPr>
          <p:nvPr>
            <p:ph idx="1"/>
          </p:nvPr>
        </p:nvSpPr>
        <p:spPr>
          <a:xfrm>
            <a:off x="685800" y="1581150"/>
            <a:ext cx="10668000" cy="4595814"/>
          </a:xfrm>
        </p:spPr>
        <p:txBody>
          <a:bodyPr>
            <a:normAutofit fontScale="92500" lnSpcReduction="20000"/>
          </a:bodyPr>
          <a:lstStyle/>
          <a:p>
            <a:pPr>
              <a:buFont typeface="Wingdings" panose="05000000000000000000" pitchFamily="2" charset="2"/>
              <a:buChar char="Ø"/>
            </a:pPr>
            <a:r>
              <a:rPr lang="en-IN" sz="3000" b="1" u="sng" dirty="0">
                <a:latin typeface="Arial" panose="020B0604020202020204" pitchFamily="34" charset="0"/>
                <a:cs typeface="Arial" panose="020B0604020202020204" pitchFamily="34" charset="0"/>
              </a:rPr>
              <a:t>CLASSIFICATION NEURAL NETWORK</a:t>
            </a:r>
          </a:p>
          <a:p>
            <a:r>
              <a:rPr lang="en-US" sz="3000" b="0" i="0" dirty="0">
                <a:solidFill>
                  <a:srgbClr val="333333"/>
                </a:solidFill>
                <a:effectLst/>
              </a:rPr>
              <a:t>Classification is a process of finding a function which helps in dividing the dataset into classes based on different parameters. In Classification, a computer program is trained on the training dataset and based on that training, it categorizes the data into different classes.</a:t>
            </a:r>
            <a:endParaRPr lang="en-IN" sz="3000" b="0" i="0" dirty="0">
              <a:solidFill>
                <a:srgbClr val="333333"/>
              </a:solidFill>
              <a:effectLst/>
            </a:endParaRPr>
          </a:p>
          <a:p>
            <a:pPr algn="just"/>
            <a:r>
              <a:rPr lang="en-US" sz="3000" b="0" i="0" dirty="0">
                <a:solidFill>
                  <a:srgbClr val="333333"/>
                </a:solidFill>
                <a:effectLst/>
              </a:rPr>
              <a:t>The task of the classification algorithm is to find the mapping function to map the input(x) to the discrete output(y).</a:t>
            </a:r>
          </a:p>
          <a:p>
            <a:pPr algn="just"/>
            <a:r>
              <a:rPr lang="en-US" sz="3000" b="1" i="0" dirty="0">
                <a:solidFill>
                  <a:srgbClr val="333333"/>
                </a:solidFill>
                <a:effectLst/>
              </a:rPr>
              <a:t>Example:</a:t>
            </a:r>
            <a:r>
              <a:rPr lang="en-US" sz="3000" b="0" i="0" dirty="0">
                <a:solidFill>
                  <a:srgbClr val="333333"/>
                </a:solidFill>
                <a:effectLst/>
              </a:rPr>
              <a:t> The best example to understand the Classification problem is Email Spam Detection. The model is trained on the basis of millions of emails on different parameters, and whenever it receives a new email, it identifies whether the email is spam or not. If the email is spam, then it is moved to the Spam folder.</a:t>
            </a:r>
          </a:p>
          <a:p>
            <a:pPr marL="0" indent="0">
              <a:buNone/>
            </a:pPr>
            <a:endParaRPr lang="en-IN" dirty="0"/>
          </a:p>
        </p:txBody>
      </p:sp>
    </p:spTree>
    <p:extLst>
      <p:ext uri="{BB962C8B-B14F-4D97-AF65-F5344CB8AC3E}">
        <p14:creationId xmlns:p14="http://schemas.microsoft.com/office/powerpoint/2010/main" val="23696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C9E5-293A-DB3C-4519-401139E4C48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ALGORITHM USED</a:t>
            </a:r>
            <a:r>
              <a:rPr lang="en-IN" sz="4400" b="1" dirty="0">
                <a:latin typeface="Arial" panose="020B060402020202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EACB03A9-39DD-564E-12FC-BFF6CD4B30BF}"/>
              </a:ext>
            </a:extLst>
          </p:cNvPr>
          <p:cNvSpPr>
            <a:spLocks noGrp="1"/>
          </p:cNvSpPr>
          <p:nvPr>
            <p:ph idx="1"/>
          </p:nvPr>
        </p:nvSpPr>
        <p:spPr/>
        <p:txBody>
          <a:bodyPr>
            <a:normAutofit lnSpcReduction="10000"/>
          </a:bodyPr>
          <a:lstStyle/>
          <a:p>
            <a:pPr>
              <a:buFont typeface="Wingdings" panose="05000000000000000000" pitchFamily="2" charset="2"/>
              <a:buChar char="Ø"/>
            </a:pPr>
            <a:r>
              <a:rPr lang="en-IN" b="1" u="sng" dirty="0">
                <a:latin typeface="Arial" panose="020B0604020202020204" pitchFamily="34" charset="0"/>
                <a:cs typeface="Arial" panose="020B0604020202020204" pitchFamily="34" charset="0"/>
              </a:rPr>
              <a:t>REGRESSION</a:t>
            </a:r>
            <a:r>
              <a:rPr lang="en-IN" sz="2800" b="1" u="sng" dirty="0">
                <a:latin typeface="Arial" panose="020B0604020202020204" pitchFamily="34" charset="0"/>
                <a:cs typeface="Arial" panose="020B0604020202020204" pitchFamily="34" charset="0"/>
              </a:rPr>
              <a:t> NEURAL NETWORK</a:t>
            </a:r>
          </a:p>
          <a:p>
            <a:pPr algn="just"/>
            <a:r>
              <a:rPr lang="en-US" b="0" i="0" dirty="0">
                <a:solidFill>
                  <a:srgbClr val="333333"/>
                </a:solidFill>
                <a:effectLst/>
              </a:rPr>
              <a:t>Regression is a process of finding the correlations between dependent and independent variables. It helps in predicting the continuous variables such as prediction of </a:t>
            </a:r>
            <a:r>
              <a:rPr lang="en-US" b="1" i="0" dirty="0">
                <a:solidFill>
                  <a:srgbClr val="333333"/>
                </a:solidFill>
                <a:effectLst/>
              </a:rPr>
              <a:t>Market Trends</a:t>
            </a:r>
            <a:r>
              <a:rPr lang="en-US" b="0" i="0" dirty="0">
                <a:solidFill>
                  <a:srgbClr val="333333"/>
                </a:solidFill>
                <a:effectLst/>
              </a:rPr>
              <a:t>, prediction of House prices, etc.</a:t>
            </a:r>
          </a:p>
          <a:p>
            <a:pPr algn="just"/>
            <a:r>
              <a:rPr lang="en-US" b="0" i="0" dirty="0">
                <a:solidFill>
                  <a:srgbClr val="333333"/>
                </a:solidFill>
                <a:effectLst/>
              </a:rPr>
              <a:t>The task of the Regression algorithm is to find the mapping function to map the input variable(x) to the continuous output variable(y).</a:t>
            </a:r>
          </a:p>
          <a:p>
            <a:pPr algn="just"/>
            <a:r>
              <a:rPr lang="en-US" b="1" i="0" dirty="0">
                <a:solidFill>
                  <a:srgbClr val="333333"/>
                </a:solidFill>
                <a:effectLst/>
              </a:rPr>
              <a:t>Example:</a:t>
            </a:r>
            <a:r>
              <a:rPr lang="en-US" b="0" i="0" dirty="0">
                <a:solidFill>
                  <a:srgbClr val="333333"/>
                </a:solidFill>
                <a:effectLst/>
              </a:rPr>
              <a:t> Suppose we want to do weather forecasting, so for this, we will use the Regression algorithm. In weather prediction, the model is trained on the past data, and once the training is completed, it can easily predict the weather for future days.</a:t>
            </a:r>
          </a:p>
          <a:p>
            <a:pPr marL="0" indent="0">
              <a:buNone/>
            </a:pPr>
            <a:endParaRPr lang="en-IN" dirty="0"/>
          </a:p>
        </p:txBody>
      </p:sp>
    </p:spTree>
    <p:extLst>
      <p:ext uri="{BB962C8B-B14F-4D97-AF65-F5344CB8AC3E}">
        <p14:creationId xmlns:p14="http://schemas.microsoft.com/office/powerpoint/2010/main" val="2960778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905</Words>
  <Application>Microsoft Office PowerPoint</Application>
  <PresentationFormat>Widescreen</PresentationFormat>
  <Paragraphs>54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Bahnschrift SemiBold Condensed</vt:lpstr>
      <vt:lpstr>Calibri</vt:lpstr>
      <vt:lpstr>Calibri Light</vt:lpstr>
      <vt:lpstr>Wingdings</vt:lpstr>
      <vt:lpstr>Office Theme</vt:lpstr>
      <vt:lpstr>AGE AND GENDER DETECTION</vt:lpstr>
      <vt:lpstr>CONTENTS:</vt:lpstr>
      <vt:lpstr>OBJECTIVE:</vt:lpstr>
      <vt:lpstr>ABOUT THE PROJECT:</vt:lpstr>
      <vt:lpstr>DATASET INFORMATION:</vt:lpstr>
      <vt:lpstr>LIBRARIES:</vt:lpstr>
      <vt:lpstr>LIBRARIES:</vt:lpstr>
      <vt:lpstr>ALGORITHM USED:</vt:lpstr>
      <vt:lpstr>ALGORITHM USED:</vt:lpstr>
      <vt:lpstr>PowerPoint Presentation</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GENDER DETECTION</dc:title>
  <dc:creator>mansigaur10@outlook.com</dc:creator>
  <cp:lastModifiedBy>mansigaur10@outlook.com</cp:lastModifiedBy>
  <cp:revision>3</cp:revision>
  <dcterms:created xsi:type="dcterms:W3CDTF">2023-04-07T13:20:02Z</dcterms:created>
  <dcterms:modified xsi:type="dcterms:W3CDTF">2023-04-07T17:37:10Z</dcterms:modified>
</cp:coreProperties>
</file>