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310" r:id="rId2"/>
    <p:sldId id="305" r:id="rId3"/>
    <p:sldId id="278" r:id="rId4"/>
    <p:sldId id="277" r:id="rId5"/>
    <p:sldId id="279" r:id="rId6"/>
    <p:sldId id="280" r:id="rId7"/>
    <p:sldId id="282" r:id="rId8"/>
    <p:sldId id="284" r:id="rId9"/>
    <p:sldId id="286" r:id="rId10"/>
    <p:sldId id="287" r:id="rId11"/>
    <p:sldId id="291" r:id="rId12"/>
    <p:sldId id="293" r:id="rId13"/>
    <p:sldId id="296" r:id="rId14"/>
    <p:sldId id="297" r:id="rId15"/>
    <p:sldId id="301" r:id="rId16"/>
    <p:sldId id="299" r:id="rId17"/>
    <p:sldId id="302" r:id="rId18"/>
    <p:sldId id="303" r:id="rId19"/>
    <p:sldId id="304" r:id="rId20"/>
    <p:sldId id="308" r:id="rId21"/>
    <p:sldId id="275" r:id="rId22"/>
    <p:sldId id="309" r:id="rId23"/>
  </p:sldIdLst>
  <p:sldSz cx="14630400" cy="8229600"/>
  <p:notesSz cx="14630400" cy="8229600"/>
  <p:embeddedFontLst>
    <p:embeddedFont>
      <p:font typeface="Corben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obile" panose="020B0604020202020204" charset="0"/>
      <p:regular r:id="rId30"/>
    </p:embeddedFont>
    <p:embeddedFont>
      <p:font typeface="Impact" panose="020B0806030902050204" pitchFamily="34" charset="0"/>
      <p:regular r:id="rId31"/>
    </p:embeddedFont>
  </p:embeddedFontLst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>
          <p15:clr>
            <a:srgbClr val="A4A3A4"/>
          </p15:clr>
        </p15:guide>
        <p15:guide id="2" orient="horz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24" y="114"/>
      </p:cViewPr>
      <p:guideLst>
        <p:guide pos="4608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CDC62-3210-48D0-A452-037BD95E73F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F099E-A3B4-4067-8F03-9619FE4A5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F099E-A3B4-4067-8F03-9619FE4A5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F099E-A3B4-4067-8F03-9619FE4A5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F099E-A3B4-4067-8F03-9619FE4A5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1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10607040" y="329571"/>
            <a:ext cx="3291839" cy="700277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731519" y="329571"/>
            <a:ext cx="9631679" cy="700277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55700" y="5288284"/>
            <a:ext cx="12435840" cy="16344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155700" y="3488060"/>
            <a:ext cx="12435840" cy="18002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978496" y="1914526"/>
            <a:ext cx="6214784" cy="5417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7437120" y="1914526"/>
            <a:ext cx="6214784" cy="5417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78496" y="1842136"/>
            <a:ext cx="6217324" cy="7677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978496" y="2609849"/>
            <a:ext cx="6217324" cy="4741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7432052" y="1842136"/>
            <a:ext cx="6219852" cy="7677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7432052" y="2609849"/>
            <a:ext cx="6219852" cy="4741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31532" y="327665"/>
            <a:ext cx="4813300" cy="139445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720079" y="327660"/>
            <a:ext cx="8178799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731532" y="1722124"/>
            <a:ext cx="4813300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8496" y="5760724"/>
            <a:ext cx="12673407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978496" y="735334"/>
            <a:ext cx="12673407" cy="4937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978496" y="6440804"/>
            <a:ext cx="12673407" cy="9658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 bwMode="auto">
          <a:xfrm>
            <a:off x="4403" y="324"/>
            <a:ext cx="14621593" cy="8228952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 bwMode="auto">
          <a:xfrm>
            <a:off x="219798" y="122102"/>
            <a:ext cx="9347537" cy="702946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 bwMode="auto">
          <a:xfrm>
            <a:off x="293966" y="156388"/>
            <a:ext cx="9132484" cy="686812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 bwMode="auto">
          <a:xfrm>
            <a:off x="367791" y="190865"/>
            <a:ext cx="8918108" cy="670659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 bwMode="auto">
          <a:xfrm>
            <a:off x="441625" y="225345"/>
            <a:ext cx="8703393" cy="654525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 bwMode="auto">
          <a:xfrm>
            <a:off x="515449" y="259632"/>
            <a:ext cx="8489017" cy="63839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 bwMode="auto">
          <a:xfrm>
            <a:off x="589617" y="294108"/>
            <a:ext cx="8273964" cy="62223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 bwMode="auto">
          <a:xfrm>
            <a:off x="663452" y="328585"/>
            <a:ext cx="8059249" cy="606085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 bwMode="auto">
          <a:xfrm>
            <a:off x="737276" y="362875"/>
            <a:ext cx="7844873" cy="589951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 bwMode="auto">
          <a:xfrm>
            <a:off x="811444" y="397353"/>
            <a:ext cx="7629820" cy="573798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 bwMode="auto">
          <a:xfrm>
            <a:off x="885278" y="431828"/>
            <a:ext cx="7415105" cy="557644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 bwMode="auto">
          <a:xfrm>
            <a:off x="959103" y="466308"/>
            <a:ext cx="7200729" cy="541491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 bwMode="auto">
          <a:xfrm>
            <a:off x="1032932" y="500596"/>
            <a:ext cx="6986015" cy="525357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 bwMode="auto">
          <a:xfrm>
            <a:off x="1107105" y="535073"/>
            <a:ext cx="6771300" cy="509223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 bwMode="auto">
          <a:xfrm>
            <a:off x="1180929" y="569548"/>
            <a:ext cx="6556585" cy="493070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 bwMode="auto">
          <a:xfrm>
            <a:off x="1254759" y="603836"/>
            <a:ext cx="6341871" cy="4769363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 bwMode="auto">
          <a:xfrm>
            <a:off x="1328932" y="638316"/>
            <a:ext cx="6127156" cy="460783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 bwMode="auto">
          <a:xfrm>
            <a:off x="1402756" y="672791"/>
            <a:ext cx="5912441" cy="444630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 bwMode="auto">
          <a:xfrm>
            <a:off x="2427905" y="6099711"/>
            <a:ext cx="1418334" cy="10667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 bwMode="auto">
          <a:xfrm>
            <a:off x="3421209" y="5418918"/>
            <a:ext cx="2242988" cy="168674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 bwMode="auto">
          <a:xfrm>
            <a:off x="3645407" y="5349392"/>
            <a:ext cx="1003129" cy="75451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 bwMode="auto">
          <a:xfrm>
            <a:off x="1219200" y="5535686"/>
            <a:ext cx="822959" cy="61869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 bwMode="auto">
          <a:xfrm>
            <a:off x="2773684" y="5247481"/>
            <a:ext cx="955716" cy="7186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 bwMode="auto">
          <a:xfrm>
            <a:off x="1978156" y="5674931"/>
            <a:ext cx="906609" cy="68174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 bwMode="auto">
          <a:xfrm>
            <a:off x="1807801" y="6464491"/>
            <a:ext cx="903900" cy="67964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 bwMode="auto">
          <a:xfrm>
            <a:off x="2844121" y="7026041"/>
            <a:ext cx="1072217" cy="806323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 bwMode="auto">
          <a:xfrm>
            <a:off x="2690372" y="7493379"/>
            <a:ext cx="826007" cy="62136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 bwMode="auto">
          <a:xfrm>
            <a:off x="4316305" y="7157665"/>
            <a:ext cx="871728" cy="65545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 bwMode="auto">
          <a:xfrm>
            <a:off x="3645412" y="6694404"/>
            <a:ext cx="1173480" cy="882326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 bwMode="auto">
          <a:xfrm>
            <a:off x="3131654" y="44193"/>
            <a:ext cx="902884" cy="6790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 bwMode="auto">
          <a:xfrm>
            <a:off x="2726609" y="42859"/>
            <a:ext cx="898481" cy="67564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59103" y="1920244"/>
            <a:ext cx="12692799" cy="543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978496" y="7627623"/>
            <a:ext cx="341375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45395" y="329566"/>
            <a:ext cx="12706508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0310732" y="7627623"/>
            <a:ext cx="3341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46" y="4268732"/>
            <a:ext cx="12706508" cy="3960868"/>
          </a:xfrm>
        </p:spPr>
        <p:txBody>
          <a:bodyPr anchor="t">
            <a:noAutofit/>
          </a:bodyPr>
          <a:lstStyle/>
          <a:p>
            <a:r>
              <a:rPr lang="en-US" sz="3200" u="sng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Presented by Group - 3</a:t>
            </a:r>
            <a:r>
              <a:rPr lang="en-US" sz="32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Muskan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Betageri</a:t>
            </a: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Amar Krishna</a:t>
            </a:r>
            <a:b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Chetan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Rathod</a:t>
            </a: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Shivakumar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Ganiger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Pabbineedi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Jagadeesh</a:t>
            </a: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P </a:t>
            </a:r>
            <a:r>
              <a:rPr lang="en-US" sz="2400" dirty="0" err="1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Khaja</a:t>
            </a: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Mohiuddin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</a:br>
            <a:endParaRPr lang="en-US" sz="2400" dirty="0">
              <a:solidFill>
                <a:srgbClr val="1B1B27"/>
              </a:solidFill>
              <a:latin typeface="Times New Roman" panose="02020603050405020304" pitchFamily="18" charset="0"/>
              <a:ea typeface="Corben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945" y="2005632"/>
            <a:ext cx="7836510" cy="12089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Amazon Stock Market Prediction Using LSTM</a:t>
            </a:r>
            <a:endParaRPr lang="en-US" sz="4000" dirty="0"/>
          </a:p>
        </p:txBody>
      </p:sp>
      <p:pic>
        <p:nvPicPr>
          <p:cNvPr id="1026" name="Picture 2" descr="ExcelR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6" b="36868"/>
          <a:stretch/>
        </p:blipFill>
        <p:spPr bwMode="auto">
          <a:xfrm>
            <a:off x="4938822" y="688446"/>
            <a:ext cx="4752756" cy="7147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3594537"/>
            <a:ext cx="14630400" cy="630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3668109"/>
            <a:ext cx="14630400" cy="630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94957"/>
              </p:ext>
            </p:extLst>
          </p:nvPr>
        </p:nvGraphicFramePr>
        <p:xfrm>
          <a:off x="716262" y="1701165"/>
          <a:ext cx="13164774" cy="644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258">
                  <a:extLst>
                    <a:ext uri="{9D8B030D-6E8A-4147-A177-3AD203B41FA5}">
                      <a16:colId xmlns:a16="http://schemas.microsoft.com/office/drawing/2014/main" val="2590931398"/>
                    </a:ext>
                  </a:extLst>
                </a:gridCol>
                <a:gridCol w="4388258">
                  <a:extLst>
                    <a:ext uri="{9D8B030D-6E8A-4147-A177-3AD203B41FA5}">
                      <a16:colId xmlns:a16="http://schemas.microsoft.com/office/drawing/2014/main" val="1458231951"/>
                    </a:ext>
                  </a:extLst>
                </a:gridCol>
                <a:gridCol w="4388258">
                  <a:extLst>
                    <a:ext uri="{9D8B030D-6E8A-4147-A177-3AD203B41FA5}">
                      <a16:colId xmlns:a16="http://schemas.microsoft.com/office/drawing/2014/main" val="4014953602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1E1E1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 Model Overview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1E1E1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Components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1E1E1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 Prediction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720289"/>
                  </a:ext>
                </a:extLst>
              </a:tr>
              <a:tr h="2812777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 (Autoregressive Integrated Moving Average) is a popular statistical method used for time series forecasting.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combines autoregressive and moving average components to model and predict future values based on past data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(Autoregressive): Utilizes the relationship between an observation and a number of lagged observations (previous time points).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(Integrated): Involves differencing the raw observations to make the time series stationary, which is essential for accurate modeling.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(Moving Average): Models the relationship between an observation and a residual error from a moving average model applied to lagged observations.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Metrics: The model's effectiveness will be evaluated using metrics such as Mean Absolute Error (MAE) : 38.83398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Mean Squared Error (RMSE) to ensure accurate predictions : 29.63936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1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 Model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106795"/>
              </p:ext>
            </p:extLst>
          </p:nvPr>
        </p:nvGraphicFramePr>
        <p:xfrm>
          <a:off x="958850" y="1920872"/>
          <a:ext cx="12801216" cy="566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072">
                  <a:extLst>
                    <a:ext uri="{9D8B030D-6E8A-4147-A177-3AD203B41FA5}">
                      <a16:colId xmlns:a16="http://schemas.microsoft.com/office/drawing/2014/main" val="2590931398"/>
                    </a:ext>
                  </a:extLst>
                </a:gridCol>
                <a:gridCol w="4424854">
                  <a:extLst>
                    <a:ext uri="{9D8B030D-6E8A-4147-A177-3AD203B41FA5}">
                      <a16:colId xmlns:a16="http://schemas.microsoft.com/office/drawing/2014/main" val="1458231951"/>
                    </a:ext>
                  </a:extLst>
                </a:gridCol>
                <a:gridCol w="4109290">
                  <a:extLst>
                    <a:ext uri="{9D8B030D-6E8A-4147-A177-3AD203B41FA5}">
                      <a16:colId xmlns:a16="http://schemas.microsoft.com/office/drawing/2014/main" val="4014953602"/>
                    </a:ext>
                  </a:extLst>
                </a:gridCol>
              </a:tblGrid>
              <a:tr h="52688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 and Purpose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1E1E1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Components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1E1E1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SARIMA Prediction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720289"/>
                  </a:ext>
                </a:extLst>
              </a:tr>
              <a:tr h="5142862">
                <a:tc>
                  <a:txBody>
                    <a:bodyPr/>
                    <a:lstStyle/>
                    <a:p>
                      <a:pPr marL="342900" indent="-34290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Seasonal Autoregressive Integrated Moving Average (SARIMA) is an extension of the ARIMA model that accounts for seasonality in time series data.</a:t>
                      </a:r>
                    </a:p>
                    <a:p>
                      <a:pPr marL="0" indent="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sz="24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particularly useful for forecasting stock prices, such as AMZN, by capturing both trend and seasonal patterns.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Parameters: SARIMA is characterized by the parameters (p, d, q)(P, D, Q)m, where:</a:t>
                      </a:r>
                    </a:p>
                    <a:p>
                      <a:pPr marL="342900" indent="-34290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p: number of autoregressive terms</a:t>
                      </a:r>
                    </a:p>
                    <a:p>
                      <a:pPr marL="342900" indent="-34290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d: number of differences needed for stationarity</a:t>
                      </a:r>
                    </a:p>
                    <a:p>
                      <a:pPr marL="342900" indent="-34290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q: number of moving average terms</a:t>
                      </a:r>
                    </a:p>
                    <a:p>
                      <a:pPr marL="342900" indent="-342900" algn="l" defTabSz="9144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P, D, Q: seasonal counterparts of p, d, </a:t>
                      </a: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Metrics: The model's effectiveness will be evaluated using metrics such as Mean Absolute Error (MAE) :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89.62028587402149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Mean Squared Error (RMSE) to ensure accurate predictions :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100.817193930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1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7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SMOOTHENING  MODEL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64396"/>
              </p:ext>
            </p:extLst>
          </p:nvPr>
        </p:nvGraphicFramePr>
        <p:xfrm>
          <a:off x="958850" y="2247444"/>
          <a:ext cx="12693054" cy="562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018">
                  <a:extLst>
                    <a:ext uri="{9D8B030D-6E8A-4147-A177-3AD203B41FA5}">
                      <a16:colId xmlns:a16="http://schemas.microsoft.com/office/drawing/2014/main" val="2590931398"/>
                    </a:ext>
                  </a:extLst>
                </a:gridCol>
                <a:gridCol w="4231018">
                  <a:extLst>
                    <a:ext uri="{9D8B030D-6E8A-4147-A177-3AD203B41FA5}">
                      <a16:colId xmlns:a16="http://schemas.microsoft.com/office/drawing/2014/main" val="1458231951"/>
                    </a:ext>
                  </a:extLst>
                </a:gridCol>
                <a:gridCol w="4231018">
                  <a:extLst>
                    <a:ext uri="{9D8B030D-6E8A-4147-A177-3AD203B41FA5}">
                      <a16:colId xmlns:a16="http://schemas.microsoft.com/office/drawing/2014/main" val="4014953602"/>
                    </a:ext>
                  </a:extLst>
                </a:gridCol>
              </a:tblGrid>
              <a:tr h="8735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 and Purpose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 smtClean="0">
                          <a:solidFill>
                            <a:srgbClr val="1E1E1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Exponential Smoothing</a:t>
                      </a:r>
                      <a:endParaRPr lang="en-US" sz="2400" b="1" dirty="0">
                        <a:solidFill>
                          <a:srgbClr val="1E1E1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 smtClean="0">
                          <a:solidFill>
                            <a:srgbClr val="1E1E1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Smoothing Prediction</a:t>
                      </a:r>
                      <a:endParaRPr lang="en-US" sz="2400" b="1" dirty="0">
                        <a:solidFill>
                          <a:srgbClr val="1E1E1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720289"/>
                  </a:ext>
                </a:extLst>
              </a:tr>
              <a:tr h="475605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Smoothing is a time series forecasting method that applies decreasing weights to past observations.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particularly effective for data with trends and seasonality, making it suitable for stock price predictions.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Exponential Best for data without trend or seasonality. 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endParaRPr lang="en-US" sz="24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Smoothing: Holt’s Linear Trend Model: Incorporates linear trends in the data.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Holt-Winters Seasonal Model: Accounts for both trend and seasonality, ideal for AMZN stock data</a:t>
                      </a:r>
                      <a:endParaRPr lang="en-US" sz="2400" b="0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Metrics: The model's effectiveness will be evaluated using metrics such as Mean Absolute Error (MAE) :129.29286663388544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Mean Squared Error (RMSE) to ensure accurate predictions: 145.0447493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91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b="1" dirty="0" smtClean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endParaRPr lang="en-US" sz="2400" b="1" dirty="0">
              <a:solidFill>
                <a:srgbClr val="1E1E1E"/>
              </a:solidFill>
              <a:latin typeface="Corben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networks are a type of recurrent neural network (RNN) designed to model sequential data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particularly effective for time series forecasting, making them suitable for stock price predictions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98648" y="1914525"/>
            <a:ext cx="6490503" cy="5417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1E1E1E"/>
                </a:solidFill>
                <a:latin typeface="Corben"/>
              </a:rPr>
              <a:t>	LSTM Prediction</a:t>
            </a:r>
            <a:endParaRPr lang="en-US" sz="2400" dirty="0" smtClean="0"/>
          </a:p>
          <a:p>
            <a:endParaRPr lang="en-US" sz="2400" b="1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The model's effectiveness will be evaluated using metrics such as Mean Absolute Error (MAE)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0.0344988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 to ensure accurate predictions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2.924716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OVERVIEW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TRAINING LSTM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553509" y="1435961"/>
            <a:ext cx="6323252" cy="6577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87921" y="1435962"/>
            <a:ext cx="6458851" cy="65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95" y="329566"/>
            <a:ext cx="12706508" cy="157635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LSTM IS USED TO PREDICT FUTURE VALUES BASED ON HISTORICAL PATTERNS IN THE AMAZON STOCK DATA.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02433" y="2472306"/>
            <a:ext cx="739243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1B1B27"/>
                </a:solidFill>
                <a:latin typeface="Corben"/>
                <a:ea typeface="Corben"/>
                <a:cs typeface="Corben"/>
              </a:rPr>
              <a:t>TRAINING THE LSTM MODEL</a:t>
            </a:r>
            <a:endParaRPr lang="en-US" dirty="0"/>
          </a:p>
        </p:txBody>
      </p:sp>
      <p:sp>
        <p:nvSpPr>
          <p:cNvPr id="3" name="Shape 1"/>
          <p:cNvSpPr/>
          <p:nvPr/>
        </p:nvSpPr>
        <p:spPr bwMode="auto">
          <a:xfrm>
            <a:off x="793790" y="2077879"/>
            <a:ext cx="2173724" cy="1669852"/>
          </a:xfrm>
          <a:prstGeom prst="roundRect">
            <a:avLst>
              <a:gd name="adj" fmla="val 1956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4" name="Shape 6"/>
          <p:cNvSpPr/>
          <p:nvPr/>
        </p:nvSpPr>
        <p:spPr bwMode="auto">
          <a:xfrm>
            <a:off x="793790" y="3861078"/>
            <a:ext cx="4347567" cy="1669852"/>
          </a:xfrm>
          <a:prstGeom prst="roundRect">
            <a:avLst>
              <a:gd name="adj" fmla="val 28796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Shape 11"/>
          <p:cNvSpPr/>
          <p:nvPr/>
        </p:nvSpPr>
        <p:spPr bwMode="auto">
          <a:xfrm>
            <a:off x="793790" y="5644277"/>
            <a:ext cx="6521410" cy="1669852"/>
          </a:xfrm>
          <a:prstGeom prst="roundRect">
            <a:avLst>
              <a:gd name="adj" fmla="val 3605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Rectangle 5"/>
          <p:cNvSpPr/>
          <p:nvPr/>
        </p:nvSpPr>
        <p:spPr>
          <a:xfrm>
            <a:off x="3100388" y="2074245"/>
            <a:ext cx="109036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  <a:defRPr/>
            </a:pPr>
            <a:r>
              <a:rPr lang="en-US" sz="2400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Epochs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 bwMode="auto"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sp>
        <p:nvSpPr>
          <p:cNvPr id="8" name="Shape 10"/>
          <p:cNvSpPr/>
          <p:nvPr/>
        </p:nvSpPr>
        <p:spPr bwMode="auto">
          <a:xfrm>
            <a:off x="5254704" y="5515689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sp>
        <p:nvSpPr>
          <p:cNvPr id="9" name="Rectangle 8"/>
          <p:cNvSpPr/>
          <p:nvPr/>
        </p:nvSpPr>
        <p:spPr>
          <a:xfrm>
            <a:off x="3100387" y="2711007"/>
            <a:ext cx="10720115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The model is trained by repeatedly feeding it the data, and in each epoch, the model adjusts its weights.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704" y="3870506"/>
            <a:ext cx="228460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  <a:defRPr/>
            </a:pPr>
            <a:r>
              <a:rPr lang="en-US" sz="2400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Backpropagation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4704" y="4355900"/>
            <a:ext cx="8827056" cy="797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The model's performance is evaluated based on the difference between the predicted and actual stock prices.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0" y="5764206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Optimization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06640" y="6225819"/>
            <a:ext cx="6818811" cy="81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The model's parameters are adjusted to minimize this difference, improving its accuracy.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8323" y="2863407"/>
            <a:ext cx="561860" cy="60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5395" y="2704277"/>
            <a:ext cx="690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998617" y="4509775"/>
            <a:ext cx="690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8617" y="6362196"/>
            <a:ext cx="690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159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95" y="312291"/>
            <a:ext cx="12706508" cy="13715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PICKLE FILE FOR THE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39" t="15781"/>
          <a:stretch/>
        </p:blipFill>
        <p:spPr bwMode="auto">
          <a:xfrm>
            <a:off x="2824983" y="5061162"/>
            <a:ext cx="2976576" cy="1580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0336" t="9624" b="1"/>
          <a:stretch/>
        </p:blipFill>
        <p:spPr bwMode="auto">
          <a:xfrm>
            <a:off x="6960805" y="5192633"/>
            <a:ext cx="3330367" cy="13171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3851" y="1909307"/>
            <a:ext cx="970105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Hdf5 Format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hierarchical data format that stores the entire model.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saved in .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for reuse without retraining. 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saved in .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to ensure data preprocessing remains consistent during predictions. 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saves the 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	object using the 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0800000" flipV="1">
            <a:off x="2690645" y="3293540"/>
            <a:ext cx="58017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15311" y="34871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075" y="1854635"/>
            <a:ext cx="8257389" cy="751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50"/>
              </a:lnSpc>
              <a:defRPr/>
            </a:pPr>
            <a:r>
              <a:rPr lang="en-US" sz="40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DEPLOYMENT WITH  STREAMLIT</a:t>
            </a:r>
            <a:endParaRPr lang="en-US" sz="4000" dirty="0">
              <a:solidFill>
                <a:srgbClr val="1B1B27"/>
              </a:solidFill>
              <a:latin typeface="Times New Roman" panose="02020603050405020304" pitchFamily="18" charset="0"/>
              <a:ea typeface="Corben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9075" y="2913453"/>
            <a:ext cx="7315200" cy="15590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The developed LSTM model can be deployed using a web application framework such as Streamlit, allowing for interactive exploration and analysis of Amazon stock predictions.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5662" t="19447" r="9914"/>
          <a:stretch/>
        </p:blipFill>
        <p:spPr bwMode="auto">
          <a:xfrm>
            <a:off x="6641904" y="4657523"/>
            <a:ext cx="6075949" cy="23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95" y="0"/>
            <a:ext cx="12706508" cy="13715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DEPLOYMENT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01" y="1233889"/>
            <a:ext cx="14627799" cy="69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95406" y="2632982"/>
            <a:ext cx="8699863" cy="406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Amazon </a:t>
            </a:r>
            <a:r>
              <a:rPr lang="en-US" sz="40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Stock </a:t>
            </a:r>
            <a:r>
              <a:rPr lang="en-US" sz="40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Market Prediction Using LSTM</a:t>
            </a:r>
          </a:p>
          <a:p>
            <a:pPr marL="0" indent="0">
              <a:buNone/>
            </a:pPr>
            <a:endParaRPr lang="en-US" dirty="0">
              <a:solidFill>
                <a:srgbClr val="1B1B2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This presentation explores time series forecasting techniques to predict amazon stock prices, using a long short-term memory (LSTM) model and comparing it to other traditional methods like ARIMA, SARIMA, and exponential smoothing.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 bwMode="auto">
          <a:xfrm>
            <a:off x="0" y="0"/>
            <a:ext cx="555171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388" y="10078"/>
            <a:ext cx="5069764" cy="1344998"/>
          </a:xfrm>
        </p:spPr>
        <p:txBody>
          <a:bodyPr>
            <a:normAutofit/>
          </a:bodyPr>
          <a:lstStyle/>
          <a:p>
            <a:pPr rtl="0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6" y="1530991"/>
            <a:ext cx="9074164" cy="5147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233" b="3704"/>
          <a:stretch/>
        </p:blipFill>
        <p:spPr>
          <a:xfrm>
            <a:off x="9547890" y="1526356"/>
            <a:ext cx="4023505" cy="25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793790" y="290203"/>
            <a:ext cx="8042760" cy="710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Conclusion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 bwMode="auto">
          <a:xfrm>
            <a:off x="534927" y="1701493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 bwMode="auto">
          <a:xfrm>
            <a:off x="642162" y="1908229"/>
            <a:ext cx="1879432" cy="356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dirty="0">
                <a:solidFill>
                  <a:srgbClr val="404155"/>
                </a:solidFill>
                <a:latin typeface="Corben"/>
                <a:ea typeface="Corben"/>
                <a:cs typeface="Corben"/>
              </a:rPr>
              <a:t>LSTM Success</a:t>
            </a:r>
            <a:endParaRPr lang="en-US" sz="2200" dirty="0">
              <a:latin typeface="Corben"/>
            </a:endParaRPr>
          </a:p>
        </p:txBody>
      </p:sp>
      <p:sp>
        <p:nvSpPr>
          <p:cNvPr id="6" name="Text 3"/>
          <p:cNvSpPr/>
          <p:nvPr/>
        </p:nvSpPr>
        <p:spPr bwMode="auto">
          <a:xfrm>
            <a:off x="642162" y="247145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The LSTM model achieved significantly higher accuracy compared to traditional methods</a:t>
            </a:r>
            <a:r>
              <a:rPr lang="en-US" dirty="0">
                <a:solidFill>
                  <a:srgbClr val="404155"/>
                </a:solidFill>
                <a:latin typeface="Corben"/>
                <a:ea typeface="Nobile"/>
                <a:cs typeface="Nobile"/>
              </a:rPr>
              <a:t>.</a:t>
            </a:r>
            <a:endParaRPr lang="en-US" dirty="0">
              <a:latin typeface="Corben"/>
            </a:endParaRPr>
          </a:p>
        </p:txBody>
      </p:sp>
      <p:sp>
        <p:nvSpPr>
          <p:cNvPr id="7" name="Shape 4"/>
          <p:cNvSpPr/>
          <p:nvPr/>
        </p:nvSpPr>
        <p:spPr bwMode="auto">
          <a:xfrm>
            <a:off x="4815170" y="3814132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 bwMode="auto">
          <a:xfrm>
            <a:off x="4815170" y="4190596"/>
            <a:ext cx="2360734" cy="356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Time Series Power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 bwMode="auto">
          <a:xfrm>
            <a:off x="4889409" y="474377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Time series forecasting is a critical aspect of financial modeling.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 bwMode="auto">
          <a:xfrm>
            <a:off x="9171266" y="5862126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 bwMode="auto">
          <a:xfrm>
            <a:off x="9450564" y="6171177"/>
            <a:ext cx="2283654" cy="356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Future Exploration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 bwMode="auto">
          <a:xfrm>
            <a:off x="9450564" y="6674539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Further research is needed to investigate the model's performance on different stocks.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7239" y="2927801"/>
            <a:ext cx="6389649" cy="1371599"/>
          </a:xfrm>
        </p:spPr>
        <p:txBody>
          <a:bodyPr>
            <a:normAutofit/>
          </a:bodyPr>
          <a:lstStyle/>
          <a:p>
            <a:r>
              <a:rPr lang="en-US" sz="7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US" sz="7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03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395" y="1701165"/>
            <a:ext cx="12692799" cy="595366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AMZN Stock Predictions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Description of the dataset</a:t>
            </a:r>
            <a:endParaRPr lang="en-US" sz="9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Techniques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Comparison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 Overview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 Model Overview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 Model Overview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 Overview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Training LSTM Model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Pickle File for the Model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Deployment Process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103" y="1920244"/>
            <a:ext cx="12286634" cy="5431155"/>
          </a:xfrm>
        </p:spPr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prediction is the act of trying to determine the future value of a company stock or other financial instrument traded on a financial exchange. The  successful prediction of a stock's future price will maximize investor’s gains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 Short Term Memory (LSTM) based model have been used in predicting of the AMZN stock market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series algorithms will work together and process complex data inputs. A LSTM model to predict Future stock market price of “Amazon (AMZN) ”.Will use LSTM techniques to predict the future stock market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“AMZN company”.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AMZN Stock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 on predicting the future stock performance of Amazon (AMZN). As one of the most influential companies globally, Amazon's stock price is a crucial indicator of market trends and investor sentiment.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aims to provide a comprehensive analysis of Amazon's historical stock performance, identify key factors influencing its Close price, and utilize advanced machine learning techniques to forecast future stock movements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have been successfully shown to generate high forecasting accuracy of stock price movement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Machine Learning algorithms and models have been developed which enable us to predict the future profits and losses of individuals as well as companies.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097" y="76969"/>
            <a:ext cx="12267240" cy="1201783"/>
          </a:xfrm>
        </p:spPr>
        <p:txBody>
          <a:bodyPr>
            <a:normAutofit/>
          </a:bodyPr>
          <a:lstStyle/>
          <a:p>
            <a:r>
              <a:rPr lang="en" sz="40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Description of the </a:t>
            </a:r>
            <a:r>
              <a:rPr lang="en" sz="40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dataset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0" y="1258638"/>
            <a:ext cx="7674546" cy="3705643"/>
          </a:xfrm>
        </p:spPr>
        <p:txBody>
          <a:bodyPr>
            <a:noAutofit/>
          </a:bodyPr>
          <a:lstStyle/>
          <a:p>
            <a:pPr marL="800100" lvl="0" algn="just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This dataset has been obtained from Yahoo finance.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algn="just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It is in a csv format and has around </a:t>
            </a:r>
            <a:r>
              <a:rPr lang="en-US" sz="24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5282 </a:t>
            </a: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* </a:t>
            </a: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entries which contains the stock information of Amazon.com, Inc. (</a:t>
            </a:r>
            <a:r>
              <a:rPr lang="en-US" sz="24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AMZN)Inc</a:t>
            </a: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. (20 Y</a:t>
            </a:r>
            <a:r>
              <a:rPr lang="en-US" sz="24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ears and 10 Months) from	</a:t>
            </a: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  02 </a:t>
            </a:r>
            <a:r>
              <a:rPr lang="en-US" sz="24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JAN 2004 to 24 December </a:t>
            </a: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2024.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0" algn="just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The dataset contains the following fields: Date, </a:t>
            </a:r>
            <a:r>
              <a:rPr lang="en-US" sz="2400" dirty="0" err="1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Adj</a:t>
            </a:r>
            <a:r>
              <a:rPr lang="en-US" sz="24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 Close, Close, </a:t>
            </a:r>
            <a:r>
              <a:rPr lang="en-US" sz="2400" dirty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High, Low, Open, Volume. A snippet of the dataset has been attached</a:t>
            </a:r>
            <a:r>
              <a:rPr lang="en-US" sz="2400" dirty="0" smtClean="0"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32159" y="4926222"/>
            <a:ext cx="6303678" cy="3153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049770" y="4964281"/>
            <a:ext cx="5897001" cy="311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770" y="1258638"/>
            <a:ext cx="589700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53144" y="1914526"/>
            <a:ext cx="5590002" cy="541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Understanding </a:t>
            </a:r>
            <a:r>
              <a:rPr lang="en-US" sz="2600" b="1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the </a:t>
            </a:r>
            <a:r>
              <a:rPr lang="en-US" sz="2600" b="1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Data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preprocessing. The first step involves collecting historical Amazon stock data from reliable sources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en-US" sz="2400" dirty="0">
              <a:solidFill>
                <a:srgbClr val="404155"/>
              </a:solidFill>
              <a:latin typeface="Times New Roman" panose="02020603050405020304" pitchFamily="18" charset="0"/>
              <a:ea typeface="Nobile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Importing necessary libraries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Pulling  data from yfinance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Load the dataset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Check for missing values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Basic summary 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statistics</a:t>
            </a:r>
            <a:endParaRPr lang="en-US" sz="2400" dirty="0">
              <a:solidFill>
                <a:srgbClr val="1B1B27"/>
              </a:solidFill>
              <a:latin typeface="Times New Roman" panose="02020603050405020304" pitchFamily="18" charset="0"/>
              <a:ea typeface="Corben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437119" y="1914526"/>
            <a:ext cx="5511625" cy="5621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B1B27"/>
                </a:solidFill>
                <a:latin typeface="Corben" panose="020B0604020202020204" charset="0"/>
                <a:ea typeface="Corben"/>
                <a:cs typeface="Corben" panose="020B0604020202020204" charset="0"/>
              </a:rPr>
              <a:t>	</a:t>
            </a:r>
            <a:r>
              <a:rPr lang="en-US" b="1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Data Visualization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Visualizing </a:t>
            </a: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the data to identify trends, seasonality, and patterns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en-US" sz="2400" dirty="0">
              <a:solidFill>
                <a:srgbClr val="1B1B27"/>
              </a:solidFill>
              <a:latin typeface="Times New Roman" panose="02020603050405020304" pitchFamily="18" charset="0"/>
              <a:ea typeface="Corben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Visualization: Closing Price Trend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Monthly Average Closing Price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Yearly returns analysis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Moving Average (50-day and 200-day)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Daily Returns Visualization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Volume Traded Over Time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Correlation Heat </a:t>
            </a:r>
            <a:r>
              <a:rPr lang="en-US" sz="24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091" y="329566"/>
            <a:ext cx="8386355" cy="13715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Exploratory Data Analysis (</a:t>
            </a:r>
            <a:r>
              <a:rPr lang="en-US" sz="40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EDA</a:t>
            </a:r>
            <a:r>
              <a:rPr lang="en-US" sz="40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95" y="329566"/>
            <a:ext cx="12706508" cy="115771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Data </a:t>
            </a:r>
            <a:r>
              <a:rPr lang="en-US" sz="4000" dirty="0" smtClean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Visualization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351655"/>
              </p:ext>
            </p:extLst>
          </p:nvPr>
        </p:nvGraphicFramePr>
        <p:xfrm>
          <a:off x="971412" y="1920872"/>
          <a:ext cx="12693651" cy="257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217">
                  <a:extLst>
                    <a:ext uri="{9D8B030D-6E8A-4147-A177-3AD203B41FA5}">
                      <a16:colId xmlns:a16="http://schemas.microsoft.com/office/drawing/2014/main" val="591568412"/>
                    </a:ext>
                  </a:extLst>
                </a:gridCol>
                <a:gridCol w="4231217">
                  <a:extLst>
                    <a:ext uri="{9D8B030D-6E8A-4147-A177-3AD203B41FA5}">
                      <a16:colId xmlns:a16="http://schemas.microsoft.com/office/drawing/2014/main" val="3400261908"/>
                    </a:ext>
                  </a:extLst>
                </a:gridCol>
                <a:gridCol w="4231217">
                  <a:extLst>
                    <a:ext uri="{9D8B030D-6E8A-4147-A177-3AD203B41FA5}">
                      <a16:colId xmlns:a16="http://schemas.microsoft.com/office/drawing/2014/main" val="2848394314"/>
                    </a:ext>
                  </a:extLst>
                </a:gridCol>
              </a:tblGrid>
              <a:tr h="35987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Visualization: Closing Price Trend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Monthly Average Closing Price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Daily Returns 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65313"/>
                  </a:ext>
                </a:extLst>
              </a:tr>
              <a:tr h="2213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4824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90622"/>
              </p:ext>
            </p:extLst>
          </p:nvPr>
        </p:nvGraphicFramePr>
        <p:xfrm>
          <a:off x="945395" y="4719506"/>
          <a:ext cx="12693651" cy="3068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217">
                  <a:extLst>
                    <a:ext uri="{9D8B030D-6E8A-4147-A177-3AD203B41FA5}">
                      <a16:colId xmlns:a16="http://schemas.microsoft.com/office/drawing/2014/main" val="1904009789"/>
                    </a:ext>
                  </a:extLst>
                </a:gridCol>
                <a:gridCol w="4231217">
                  <a:extLst>
                    <a:ext uri="{9D8B030D-6E8A-4147-A177-3AD203B41FA5}">
                      <a16:colId xmlns:a16="http://schemas.microsoft.com/office/drawing/2014/main" val="3421900768"/>
                    </a:ext>
                  </a:extLst>
                </a:gridCol>
                <a:gridCol w="4231217">
                  <a:extLst>
                    <a:ext uri="{9D8B030D-6E8A-4147-A177-3AD203B41FA5}">
                      <a16:colId xmlns:a16="http://schemas.microsoft.com/office/drawing/2014/main" val="2759788924"/>
                    </a:ext>
                  </a:extLst>
                </a:gridCol>
              </a:tblGrid>
              <a:tr h="40292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 returns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Moving Average(50-day and 200-day)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Traded Over Time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226083"/>
                  </a:ext>
                </a:extLst>
              </a:tr>
              <a:tr h="2428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16207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50802" y="2282308"/>
            <a:ext cx="4204674" cy="21984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29013" y="2301392"/>
            <a:ext cx="4220161" cy="21984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501208" y="2301392"/>
            <a:ext cx="4189872" cy="21984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30437" y="5197088"/>
            <a:ext cx="4204675" cy="26482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5188568" y="5197088"/>
            <a:ext cx="4220161" cy="26482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447752" y="5197088"/>
            <a:ext cx="4243328" cy="26482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31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defRPr/>
            </a:pPr>
            <a:r>
              <a:rPr lang="en-US" sz="4000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Model Comparison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rcRect b="10858"/>
          <a:stretch/>
        </p:blipFill>
        <p:spPr bwMode="auto">
          <a:xfrm>
            <a:off x="9144000" y="0"/>
            <a:ext cx="5486400" cy="822959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93790" y="2107525"/>
            <a:ext cx="566976" cy="5669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650" y="2824549"/>
            <a:ext cx="95410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ARIMA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970712" y="2154153"/>
            <a:ext cx="566976" cy="5669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70631" y="288983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SARIMA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280" y="3432671"/>
            <a:ext cx="2884123" cy="873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A statistical method for time </a:t>
            </a:r>
            <a:endParaRPr lang="en-US" dirty="0" smtClean="0">
              <a:solidFill>
                <a:srgbClr val="404155"/>
              </a:solidFill>
              <a:latin typeface="Times New Roman" panose="02020603050405020304" pitchFamily="18" charset="0"/>
              <a:ea typeface="Nobil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series </a:t>
            </a: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forecasting.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2021" y="3427866"/>
            <a:ext cx="309480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An extension of ARIMA that accounts for seasonality.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30269" y="4907047"/>
            <a:ext cx="566976" cy="5669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7231" y="5467795"/>
            <a:ext cx="237116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Exponential Smoothing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870" y="5927456"/>
            <a:ext cx="319367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A method for smoothing time series data to reduce noise and extract underlying trends.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967078" y="4808695"/>
            <a:ext cx="566976" cy="5669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70513" y="542972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LSTM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80976" y="5837327"/>
            <a:ext cx="39994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404155"/>
                </a:solidFill>
                <a:latin typeface="Times New Roman" panose="02020603050405020304" pitchFamily="18" charset="0"/>
                <a:ea typeface="Nobile"/>
                <a:cs typeface="Times New Roman" panose="02020603050405020304" pitchFamily="18" charset="0"/>
              </a:rPr>
              <a:t>A deep learning model capable of capturing complex patterns in time series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53ACFE-439D-4C98-8371-6F2BD1A07247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1368</Words>
  <Application>Microsoft Office PowerPoint</Application>
  <DocSecurity>0</DocSecurity>
  <PresentationFormat>Custom</PresentationFormat>
  <Paragraphs>162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Corben</vt:lpstr>
      <vt:lpstr>Calibri</vt:lpstr>
      <vt:lpstr>Nobile</vt:lpstr>
      <vt:lpstr>Arial</vt:lpstr>
      <vt:lpstr>Wingdings</vt:lpstr>
      <vt:lpstr>Impact</vt:lpstr>
      <vt:lpstr>Times New Roman</vt:lpstr>
      <vt:lpstr>Official</vt:lpstr>
      <vt:lpstr>Presented by Group - 3  Muskan Betageri Amar Krishna Chetan Rathod Shivakumar Ganiger Pabbineedi Jagadeesh P Khaja Mohiuddin </vt:lpstr>
      <vt:lpstr>PowerPoint Presentation</vt:lpstr>
      <vt:lpstr>TABLE OF CONTENT</vt:lpstr>
      <vt:lpstr>ABSTRACT</vt:lpstr>
      <vt:lpstr>Introduction to AMZN Stock Predictions</vt:lpstr>
      <vt:lpstr>Description of the dataset</vt:lpstr>
      <vt:lpstr>Exploratory Data Analysis (EDA)</vt:lpstr>
      <vt:lpstr>Data Visualization</vt:lpstr>
      <vt:lpstr>Model Comparison</vt:lpstr>
      <vt:lpstr>ARIMA Model Overview</vt:lpstr>
      <vt:lpstr>SARIMA Model Overview</vt:lpstr>
      <vt:lpstr>EXPONENTIAL SMOOTHENING  MODEL OVERVIEW</vt:lpstr>
      <vt:lpstr>LSTM MODEL OVERVIEW</vt:lpstr>
      <vt:lpstr>BUILDING AND TRAINING LSTM MODEL</vt:lpstr>
      <vt:lpstr>LSTM IS USED TO PREDICT FUTURE VALUES BASED ON HISTORICAL PATTERNS IN THE AMAZON STOCK DATA.</vt:lpstr>
      <vt:lpstr>TRAINING THE LSTM MODEL</vt:lpstr>
      <vt:lpstr>CREATING A PICKLE FILE FOR THE MODEL</vt:lpstr>
      <vt:lpstr>PowerPoint Presentation</vt:lpstr>
      <vt:lpstr>STREAMLIT DEPLOYMENT</vt:lpstr>
      <vt:lpstr>Summary of Findings</vt:lpstr>
      <vt:lpstr>PowerPoint Presentation</vt:lpstr>
      <vt:lpstr>THANK YOU 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Amar Kiran</cp:lastModifiedBy>
  <cp:revision>86</cp:revision>
  <dcterms:created xsi:type="dcterms:W3CDTF">2024-12-25T11:21:26Z</dcterms:created>
  <dcterms:modified xsi:type="dcterms:W3CDTF">2024-12-27T10:32:22Z</dcterms:modified>
  <cp:category/>
  <dc:identifier/>
  <cp:contentStatus/>
  <dc:language/>
  <cp:version/>
</cp:coreProperties>
</file>