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2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4" r:id="rId11"/>
    <p:sldId id="270" r:id="rId12"/>
    <p:sldId id="274" r:id="rId13"/>
    <p:sldId id="271" r:id="rId14"/>
    <p:sldId id="266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437" y="-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95CF6-FAE0-451C-85F2-0233B29B8667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9540E-9427-4DAE-8D3B-9FFC656658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6729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9540E-9427-4DAE-8D3B-9FFC6566584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9901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9540E-9427-4DAE-8D3B-9FFC6566584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1" y="2125980"/>
            <a:ext cx="1036320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1" y="3840483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Muskan Chaddha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30F16-C4A5-4ED7-9D3D-D355EBB58590}" type="datetime1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Muskan Chaddha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B02A7-C400-4A9C-BC5D-0D22C16C0C6F}" type="datetime1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Muskan Chaddha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A9AB4-87DF-42EE-9F91-977016DCA152}" type="datetime1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231777" y="244479"/>
            <a:ext cx="11724005" cy="6377305"/>
          </a:xfrm>
          <a:custGeom>
            <a:avLst/>
            <a:gdLst/>
            <a:ahLst/>
            <a:cxnLst/>
            <a:rect l="l" t="t" r="r" b="b"/>
            <a:pathLst>
              <a:path w="11724005" h="6377305">
                <a:moveTo>
                  <a:pt x="0" y="6376987"/>
                </a:moveTo>
                <a:lnTo>
                  <a:pt x="11723687" y="6376987"/>
                </a:lnTo>
                <a:lnTo>
                  <a:pt x="11723687" y="0"/>
                </a:lnTo>
                <a:lnTo>
                  <a:pt x="0" y="0"/>
                </a:lnTo>
                <a:lnTo>
                  <a:pt x="0" y="63769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" y="0"/>
            <a:ext cx="8284197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8120065" y="0"/>
            <a:ext cx="4071937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" y="1035854"/>
            <a:ext cx="10277474" cy="708025"/>
          </a:xfrm>
          <a:custGeom>
            <a:avLst/>
            <a:gdLst/>
            <a:ahLst/>
            <a:cxnLst/>
            <a:rect l="l" t="t" r="r" b="b"/>
            <a:pathLst>
              <a:path w="10277475" h="708025">
                <a:moveTo>
                  <a:pt x="0" y="708025"/>
                </a:moveTo>
                <a:lnTo>
                  <a:pt x="10277474" y="708025"/>
                </a:lnTo>
                <a:lnTo>
                  <a:pt x="10277474" y="0"/>
                </a:lnTo>
                <a:lnTo>
                  <a:pt x="0" y="0"/>
                </a:lnTo>
                <a:lnTo>
                  <a:pt x="0" y="708025"/>
                </a:lnTo>
                <a:close/>
              </a:path>
            </a:pathLst>
          </a:custGeom>
          <a:solidFill>
            <a:srgbClr val="000000">
              <a:alpha val="701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Muskan Chaddha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293D-62B1-4A96-B642-311B086F6F95}" type="datetime1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Muskan Chaddha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DF8A9-352E-4A6C-AB2C-6DB4D744C138}" type="datetime1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231777" y="244479"/>
            <a:ext cx="11724005" cy="6377305"/>
          </a:xfrm>
          <a:custGeom>
            <a:avLst/>
            <a:gdLst/>
            <a:ahLst/>
            <a:cxnLst/>
            <a:rect l="l" t="t" r="r" b="b"/>
            <a:pathLst>
              <a:path w="11724005" h="6377305">
                <a:moveTo>
                  <a:pt x="0" y="6376987"/>
                </a:moveTo>
                <a:lnTo>
                  <a:pt x="11723687" y="6376987"/>
                </a:lnTo>
                <a:lnTo>
                  <a:pt x="11723687" y="0"/>
                </a:lnTo>
                <a:lnTo>
                  <a:pt x="0" y="0"/>
                </a:lnTo>
                <a:lnTo>
                  <a:pt x="0" y="63769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4416" y="297599"/>
            <a:ext cx="10483166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714" y="1186374"/>
            <a:ext cx="112765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1" y="6377943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Muskan Chaddha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1" y="6377943"/>
            <a:ext cx="280415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91E9F-A2AB-432F-B741-EF0FAAF56172}" type="datetime1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3"/>
            <a:ext cx="280415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9354" y="1021563"/>
            <a:ext cx="787019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35" dirty="0" smtClean="0">
                <a:solidFill>
                  <a:srgbClr val="FBFBFB"/>
                </a:solidFill>
              </a:rPr>
              <a:t>Uber </a:t>
            </a:r>
            <a:r>
              <a:rPr sz="4000" spc="-150" dirty="0" smtClean="0">
                <a:solidFill>
                  <a:srgbClr val="FBFBFB"/>
                </a:solidFill>
              </a:rPr>
              <a:t>Supply </a:t>
            </a:r>
            <a:r>
              <a:rPr sz="4000" spc="-120" dirty="0" smtClean="0">
                <a:solidFill>
                  <a:srgbClr val="FBFBFB"/>
                </a:solidFill>
              </a:rPr>
              <a:t>Demand </a:t>
            </a:r>
            <a:r>
              <a:rPr sz="4000" spc="-170" dirty="0" smtClean="0">
                <a:solidFill>
                  <a:srgbClr val="FBFBFB"/>
                </a:solidFill>
              </a:rPr>
              <a:t>Gap</a:t>
            </a:r>
            <a:r>
              <a:rPr sz="4000" spc="-850" dirty="0" smtClean="0">
                <a:solidFill>
                  <a:srgbClr val="FBFBFB"/>
                </a:solidFill>
              </a:rPr>
              <a:t> </a:t>
            </a:r>
            <a:r>
              <a:rPr lang="en-US" sz="4000" spc="-130" dirty="0" smtClean="0">
                <a:solidFill>
                  <a:srgbClr val="FBFBFB"/>
                </a:solidFill>
              </a:rPr>
              <a:t> CaseStudy</a:t>
            </a:r>
            <a:endParaRPr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7772400" y="4114800"/>
            <a:ext cx="3901440" cy="330343"/>
          </a:xfrm>
        </p:spPr>
        <p:txBody>
          <a:bodyPr/>
          <a:lstStyle/>
          <a:p>
            <a:r>
              <a:rPr lang="en-US" smtClean="0"/>
              <a:t>Muskan Chaddha</a:t>
            </a:r>
            <a:endParaRPr lang="en-US" dirty="0"/>
          </a:p>
        </p:txBody>
      </p:sp>
      <p:pic>
        <p:nvPicPr>
          <p:cNvPr id="11" name="Picture 10" descr="downlo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0400" y="1752600"/>
            <a:ext cx="5181600" cy="5105400"/>
          </a:xfrm>
          <a:prstGeom prst="rect">
            <a:avLst/>
          </a:prstGeom>
        </p:spPr>
      </p:pic>
      <p:pic>
        <p:nvPicPr>
          <p:cNvPr id="13" name="Picture 12" descr="downlo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34200" y="0"/>
            <a:ext cx="5257800" cy="1066800"/>
          </a:xfrm>
          <a:prstGeom prst="rect">
            <a:avLst/>
          </a:prstGeom>
        </p:spPr>
      </p:pic>
      <p:pic>
        <p:nvPicPr>
          <p:cNvPr id="14" name="Picture 13" descr="downlo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49050" y="762000"/>
            <a:ext cx="742950" cy="139446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1</a:t>
            </a:fld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1" y="291936"/>
            <a:ext cx="1053818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229" dirty="0" smtClean="0"/>
              <a:t>Evening Hour Analysis For Supply Demand Gap</a:t>
            </a:r>
            <a:endParaRPr spc="-254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>
          <a:xfrm>
            <a:off x="4145281" y="6377944"/>
            <a:ext cx="3901440" cy="276999"/>
          </a:xfrm>
        </p:spPr>
        <p:txBody>
          <a:bodyPr/>
          <a:lstStyle/>
          <a:p>
            <a:r>
              <a:rPr lang="en-US" dirty="0" smtClean="0"/>
              <a:t>Muskan Chaddha</a:t>
            </a:r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213359" y="1041006"/>
            <a:ext cx="11750041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213359" y="6197208"/>
            <a:ext cx="11750041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81000" y="4038600"/>
            <a:ext cx="5334000" cy="2090316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95580" marR="5080" indent="-182880">
              <a:lnSpc>
                <a:spcPts val="2400"/>
              </a:lnSpc>
              <a:spcBef>
                <a:spcPts val="2070"/>
              </a:spcBef>
              <a:buSzPct val="79545"/>
              <a:tabLst>
                <a:tab pos="195580" algn="l"/>
              </a:tabLst>
            </a:pPr>
            <a:r>
              <a:rPr lang="en-IN" dirty="0" smtClean="0"/>
              <a:t>Airport Evening Cab Requirement is 1800</a:t>
            </a:r>
          </a:p>
          <a:p>
            <a:pPr marL="195580" marR="5080" indent="-182880">
              <a:lnSpc>
                <a:spcPts val="2400"/>
              </a:lnSpc>
              <a:spcBef>
                <a:spcPts val="2070"/>
              </a:spcBef>
              <a:buSzPct val="79545"/>
              <a:tabLst>
                <a:tab pos="195580" algn="l"/>
              </a:tabLst>
            </a:pPr>
            <a:r>
              <a:rPr lang="en-IN" dirty="0" smtClean="0"/>
              <a:t>Airport </a:t>
            </a:r>
            <a:r>
              <a:rPr lang="en-IN" dirty="0" smtClean="0">
                <a:latin typeface="Trebuchet MS" pitchFamily="34" charset="0"/>
              </a:rPr>
              <a:t>Evening</a:t>
            </a:r>
            <a:r>
              <a:rPr lang="en-IN" dirty="0" smtClean="0"/>
              <a:t> Trip Completed is 373</a:t>
            </a:r>
          </a:p>
          <a:p>
            <a:pPr marL="195580" marR="5080" indent="-182880">
              <a:lnSpc>
                <a:spcPts val="2400"/>
              </a:lnSpc>
              <a:spcBef>
                <a:spcPts val="2070"/>
              </a:spcBef>
              <a:buSzPct val="79545"/>
              <a:tabLst>
                <a:tab pos="195580" algn="l"/>
              </a:tabLst>
            </a:pPr>
            <a:r>
              <a:rPr lang="en-IN" dirty="0" smtClean="0"/>
              <a:t>Airport Trip Cancelled is 106</a:t>
            </a:r>
          </a:p>
          <a:p>
            <a:pPr marL="195580" marR="5080" indent="-182880">
              <a:lnSpc>
                <a:spcPts val="2400"/>
              </a:lnSpc>
              <a:spcBef>
                <a:spcPts val="2070"/>
              </a:spcBef>
              <a:buSzPct val="79545"/>
              <a:tabLst>
                <a:tab pos="195580" algn="l"/>
              </a:tabLst>
            </a:pPr>
            <a:r>
              <a:rPr lang="en-IN" dirty="0" smtClean="0"/>
              <a:t>Cab Unavailability at Airport is  1321</a:t>
            </a:r>
          </a:p>
        </p:txBody>
      </p:sp>
      <p:sp>
        <p:nvSpPr>
          <p:cNvPr id="9" name="Rectangle 8"/>
          <p:cNvSpPr/>
          <p:nvPr/>
        </p:nvSpPr>
        <p:spPr>
          <a:xfrm>
            <a:off x="5410200" y="1066800"/>
            <a:ext cx="6096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b="1" dirty="0" smtClean="0"/>
              <a:t>CONCLUSION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cars available is high during evening time (4PM-8PM)</a:t>
            </a:r>
          </a:p>
          <a:p>
            <a:r>
              <a:rPr lang="en-US" dirty="0" smtClean="0"/>
              <a:t>     </a:t>
            </a:r>
            <a:r>
              <a:rPr lang="en-IN" dirty="0" smtClean="0"/>
              <a:t>There is a high demand of cabs from  </a:t>
            </a:r>
            <a:r>
              <a:rPr lang="en-IN" b="1" dirty="0" smtClean="0"/>
              <a:t>Airport to City </a:t>
            </a:r>
            <a:r>
              <a:rPr lang="en-IN" dirty="0" smtClean="0"/>
              <a:t>in the </a:t>
            </a:r>
          </a:p>
          <a:p>
            <a:r>
              <a:rPr lang="en-IN" dirty="0" smtClean="0"/>
              <a:t>      late evening and night hours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95% of cabs not available are from airport pickup point.</a:t>
            </a:r>
          </a:p>
          <a:p>
            <a:pPr marL="285750" indent="-285750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Reason of high cancellation: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More Inbound flights in the Late Evening and Night . Hence more customers coming to City and less customers going to Airport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Since no cabs have reached to the airport earlier from the city ( due to high cancellation) &amp; the supply of the cab is much lower than the demand.</a:t>
            </a:r>
          </a:p>
          <a:p>
            <a:endParaRPr lang="en-IN" dirty="0" smtClean="0"/>
          </a:p>
          <a:p>
            <a:endParaRPr lang="en-I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4876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10</a:t>
            </a:fld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11506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229" dirty="0" smtClean="0"/>
              <a:t> Supply Demand Gap Per Hour for City to Airport</a:t>
            </a:r>
            <a:endParaRPr spc="-254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>
          <a:xfrm>
            <a:off x="4145281" y="6377944"/>
            <a:ext cx="3901440" cy="276999"/>
          </a:xfrm>
        </p:spPr>
        <p:txBody>
          <a:bodyPr/>
          <a:lstStyle/>
          <a:p>
            <a:r>
              <a:rPr lang="en-US" dirty="0" smtClean="0"/>
              <a:t>Muskan Chaddha</a:t>
            </a:r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213359" y="1041006"/>
            <a:ext cx="11750041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213359" y="6197208"/>
            <a:ext cx="11750041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5400"/>
            <a:ext cx="5638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914400" y="5562600"/>
            <a:ext cx="408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City to Airport Supply Demand Gap Curve</a:t>
            </a:r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6019800" y="1447800"/>
            <a:ext cx="5791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 smtClean="0"/>
          </a:p>
          <a:p>
            <a:r>
              <a:rPr lang="en-IN" sz="2400" b="1" dirty="0" smtClean="0"/>
              <a:t>City to Airport (Early Morning &amp; Morning):</a:t>
            </a:r>
          </a:p>
          <a:p>
            <a:r>
              <a:rPr lang="en-IN" sz="2400" b="1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IN" sz="2200" dirty="0" smtClean="0"/>
              <a:t>High Demand </a:t>
            </a:r>
          </a:p>
          <a:p>
            <a:pPr>
              <a:buFont typeface="Arial" pitchFamily="34" charset="0"/>
              <a:buChar char="•"/>
            </a:pPr>
            <a:r>
              <a:rPr lang="en-IN" sz="2200" dirty="0" smtClean="0"/>
              <a:t>Low Supply</a:t>
            </a:r>
          </a:p>
          <a:p>
            <a:pPr>
              <a:buFont typeface="Arial" pitchFamily="34" charset="0"/>
              <a:buChar char="•"/>
            </a:pPr>
            <a:endParaRPr lang="en-IN" sz="2200" dirty="0" smtClean="0"/>
          </a:p>
          <a:p>
            <a:pPr>
              <a:buFont typeface="Arial" pitchFamily="34" charset="0"/>
              <a:buChar char="•"/>
            </a:pPr>
            <a:r>
              <a:rPr lang="en-IN" sz="2200" dirty="0" smtClean="0"/>
              <a:t>Cabs denying services as not enough demand from Airport to meet the influx of cabs </a:t>
            </a:r>
          </a:p>
          <a:p>
            <a:pPr>
              <a:buFont typeface="Arial" pitchFamily="34" charset="0"/>
              <a:buChar char="•"/>
            </a:pPr>
            <a:r>
              <a:rPr lang="en-IN" sz="2200" dirty="0" smtClean="0"/>
              <a:t>Also not enough cabs to meet the demand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04800"/>
            <a:ext cx="11506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229" dirty="0" smtClean="0"/>
              <a:t> Supply Demand Gap Per Hour from Airport to City</a:t>
            </a:r>
            <a:endParaRPr spc="-254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>
          <a:xfrm>
            <a:off x="4145281" y="6377944"/>
            <a:ext cx="3901440" cy="276999"/>
          </a:xfrm>
        </p:spPr>
        <p:txBody>
          <a:bodyPr/>
          <a:lstStyle/>
          <a:p>
            <a:r>
              <a:rPr lang="en-US" dirty="0" smtClean="0"/>
              <a:t>Muskan Chaddha</a:t>
            </a:r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213359" y="1041006"/>
            <a:ext cx="11750041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213359" y="6197208"/>
            <a:ext cx="11750041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1447800" y="5638800"/>
            <a:ext cx="4045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Airport to City Supply Demand Gap Curve</a:t>
            </a:r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12</a:t>
            </a:fld>
            <a:endParaRPr lang="en-IN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702" y="1109932"/>
            <a:ext cx="5715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6400800" y="1676400"/>
            <a:ext cx="55626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Airport to City (Late Evening and Night) :</a:t>
            </a:r>
          </a:p>
          <a:p>
            <a:endParaRPr lang="en-IN" sz="2400" b="1" dirty="0" smtClean="0"/>
          </a:p>
          <a:p>
            <a:pPr>
              <a:buFont typeface="Arial" pitchFamily="34" charset="0"/>
              <a:buChar char="•"/>
            </a:pPr>
            <a:r>
              <a:rPr lang="en-IN" sz="2200" dirty="0" smtClean="0"/>
              <a:t>High Demand</a:t>
            </a:r>
          </a:p>
          <a:p>
            <a:pPr>
              <a:buFont typeface="Arial" pitchFamily="34" charset="0"/>
              <a:buChar char="•"/>
            </a:pPr>
            <a:r>
              <a:rPr lang="en-IN" sz="2200" dirty="0" smtClean="0"/>
              <a:t>Low Supply</a:t>
            </a:r>
          </a:p>
          <a:p>
            <a:pPr>
              <a:buFont typeface="Arial" pitchFamily="34" charset="0"/>
              <a:buChar char="•"/>
            </a:pPr>
            <a:endParaRPr lang="en-IN" sz="2200" dirty="0" smtClean="0"/>
          </a:p>
          <a:p>
            <a:pPr>
              <a:buFont typeface="Arial" pitchFamily="34" charset="0"/>
              <a:buChar char="•"/>
            </a:pPr>
            <a:r>
              <a:rPr lang="en-IN" sz="2200" dirty="0" smtClean="0"/>
              <a:t>Not enough cabs go towards Airport to meet the demands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1" y="291936"/>
            <a:ext cx="1053818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254" dirty="0" smtClean="0"/>
              <a:t>Conclusion :</a:t>
            </a:r>
            <a:endParaRPr spc="-254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>
          <a:xfrm>
            <a:off x="4145281" y="6377944"/>
            <a:ext cx="3901440" cy="276999"/>
          </a:xfrm>
        </p:spPr>
        <p:txBody>
          <a:bodyPr/>
          <a:lstStyle/>
          <a:p>
            <a:r>
              <a:rPr lang="en-US" dirty="0" smtClean="0"/>
              <a:t>Muskan Chaddha</a:t>
            </a:r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213359" y="1041006"/>
            <a:ext cx="11750041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213359" y="6197208"/>
            <a:ext cx="11750041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6096000" y="60960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934200" y="1143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smtClean="0"/>
              <a:t>Morning Trip</a:t>
            </a:r>
            <a:endParaRPr lang="en-IN" b="1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6553200" y="4038600"/>
            <a:ext cx="1341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 smtClean="0"/>
              <a:t>Evening Trip</a:t>
            </a:r>
            <a:endParaRPr lang="en-IN" b="1" i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457200" y="1066800"/>
            <a:ext cx="6096000" cy="39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latin typeface="Calibri (Body)"/>
              </a:rPr>
              <a:t>What is the reason for this supply-demand gap?</a:t>
            </a:r>
          </a:p>
          <a:p>
            <a:r>
              <a:rPr lang="en-IN" sz="1600" dirty="0" smtClean="0">
                <a:latin typeface="Calibri (Body)"/>
              </a:rPr>
              <a:t>The flow of traffic is one-directional due to flight timings.</a:t>
            </a:r>
          </a:p>
          <a:p>
            <a:endParaRPr lang="en-IN" sz="1600" dirty="0" smtClean="0">
              <a:latin typeface="Calibri (Body)"/>
            </a:endParaRPr>
          </a:p>
          <a:p>
            <a:pPr>
              <a:buFont typeface="Arial" pitchFamily="34" charset="0"/>
              <a:buChar char="•"/>
            </a:pPr>
            <a:r>
              <a:rPr lang="en-IN" sz="1600" b="1" dirty="0" smtClean="0">
                <a:latin typeface="Calibri (Body)"/>
              </a:rPr>
              <a:t>Early Morning and Morning</a:t>
            </a:r>
            <a:r>
              <a:rPr lang="en-IN" sz="1600" dirty="0" smtClean="0">
                <a:latin typeface="Calibri (Body)"/>
              </a:rPr>
              <a:t>: </a:t>
            </a:r>
          </a:p>
          <a:p>
            <a:pPr>
              <a:buFont typeface="Wingdings" pitchFamily="2" charset="2"/>
              <a:buChar char="q"/>
            </a:pPr>
            <a:r>
              <a:rPr lang="en-IN" sz="1600" dirty="0" smtClean="0">
                <a:latin typeface="Calibri (Body)"/>
              </a:rPr>
              <a:t> High demand from City, but low demand from Airport. Hence it’s risky/less opportunity for drivers to get return trip to City and the trips are cancelled.</a:t>
            </a:r>
          </a:p>
          <a:p>
            <a:pPr>
              <a:buFont typeface="Wingdings" pitchFamily="2" charset="2"/>
              <a:buChar char="q"/>
            </a:pPr>
            <a:endParaRPr lang="en-IN" sz="1600" dirty="0" smtClean="0">
              <a:latin typeface="Calibri (Body)"/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latin typeface="Calibri (Body)"/>
              </a:rPr>
              <a:t>High morning traffic due to office and schools results in high median of travel time to the airport.</a:t>
            </a:r>
          </a:p>
          <a:p>
            <a:pPr>
              <a:buFont typeface="Wingdings" pitchFamily="2" charset="2"/>
              <a:buChar char="q"/>
            </a:pPr>
            <a:endParaRPr lang="en-US" sz="1600" dirty="0" smtClean="0">
              <a:latin typeface="Calibri (Body)"/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latin typeface="Calibri (Body)"/>
              </a:rPr>
              <a:t>Low airport pickup demand results in high wait time at the airport.</a:t>
            </a:r>
          </a:p>
          <a:p>
            <a:pPr>
              <a:buFont typeface="Courier New" pitchFamily="49" charset="0"/>
              <a:buChar char="o"/>
            </a:pPr>
            <a:endParaRPr lang="en-US" sz="1600" dirty="0" smtClean="0">
              <a:latin typeface="Calibri (Body)"/>
            </a:endParaRPr>
          </a:p>
          <a:p>
            <a:endParaRPr lang="en-IN" sz="1600" dirty="0" smtClean="0">
              <a:latin typeface="Calibri (Body)"/>
            </a:endParaRPr>
          </a:p>
          <a:p>
            <a:pPr>
              <a:buFont typeface="Arial" pitchFamily="34" charset="0"/>
              <a:buChar char="•"/>
            </a:pPr>
            <a:endParaRPr lang="en-IN" sz="900" dirty="0" smtClean="0">
              <a:latin typeface="Calibri (Body)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4419600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 smtClean="0">
                <a:latin typeface="Calibri (Body)"/>
              </a:rPr>
              <a:t>Late Evening and Night </a:t>
            </a:r>
            <a:r>
              <a:rPr lang="en-IN" sz="1600" dirty="0" smtClean="0">
                <a:latin typeface="Calibri (Body)"/>
              </a:rPr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IN" sz="1600" dirty="0" smtClean="0">
                <a:latin typeface="Calibri (Body)"/>
              </a:rPr>
              <a:t> High demand from Airport but not enough cars around as less number of cars go towards airport in evening.</a:t>
            </a:r>
          </a:p>
          <a:p>
            <a:pPr>
              <a:buFont typeface="Wingdings" pitchFamily="2" charset="2"/>
              <a:buChar char="q"/>
            </a:pPr>
            <a:endParaRPr lang="en-IN" sz="1600" dirty="0" smtClean="0">
              <a:latin typeface="Calibri (Body)"/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latin typeface="Calibri (Body)"/>
              </a:rPr>
              <a:t>Lesser cabs reaching airport by evening results in low supply at increased demand time slot</a:t>
            </a:r>
            <a:endParaRPr lang="en-IN" sz="1600" dirty="0" smtClean="0">
              <a:latin typeface="Calibri (Body)"/>
            </a:endParaRPr>
          </a:p>
          <a:p>
            <a:endParaRPr lang="en-IN" sz="1600" dirty="0" smtClean="0">
              <a:latin typeface="Trebuchet MS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48709" y="1049045"/>
            <a:ext cx="3581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3657600"/>
            <a:ext cx="3733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3312" y="297601"/>
            <a:ext cx="42697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Recommendations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4145281" y="6377943"/>
            <a:ext cx="3901440" cy="553998"/>
          </a:xfrm>
        </p:spPr>
        <p:txBody>
          <a:bodyPr/>
          <a:lstStyle/>
          <a:p>
            <a:r>
              <a:rPr lang="en-US" smtClean="0"/>
              <a:t>Muskan Chaddha</a:t>
            </a:r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213359" y="1041006"/>
            <a:ext cx="11750041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213359" y="6197208"/>
            <a:ext cx="11750041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6"/>
          <p:cNvSpPr txBox="1"/>
          <p:nvPr/>
        </p:nvSpPr>
        <p:spPr>
          <a:xfrm>
            <a:off x="381000" y="1295400"/>
            <a:ext cx="11123930" cy="4744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ts val="2620"/>
              </a:lnSpc>
              <a:spcBef>
                <a:spcPts val="100"/>
              </a:spcBef>
              <a:buSzPct val="79545"/>
              <a:buFont typeface="Arial"/>
              <a:buChar char="•"/>
              <a:tabLst>
                <a:tab pos="195580" algn="l"/>
              </a:tabLst>
            </a:pPr>
            <a:r>
              <a:rPr sz="2200" b="1" spc="-95" dirty="0">
                <a:latin typeface="Calibri (Body)"/>
                <a:cs typeface="Trebuchet MS"/>
              </a:rPr>
              <a:t>For</a:t>
            </a:r>
            <a:r>
              <a:rPr sz="2200" b="1" spc="-170" dirty="0">
                <a:latin typeface="Calibri (Body)"/>
                <a:cs typeface="Trebuchet MS"/>
              </a:rPr>
              <a:t> </a:t>
            </a:r>
            <a:r>
              <a:rPr sz="2200" b="1" spc="-100" dirty="0">
                <a:latin typeface="Calibri (Body)"/>
                <a:cs typeface="Trebuchet MS"/>
              </a:rPr>
              <a:t>the</a:t>
            </a:r>
            <a:r>
              <a:rPr sz="2200" b="1" spc="-160" dirty="0">
                <a:latin typeface="Calibri (Body)"/>
                <a:cs typeface="Trebuchet MS"/>
              </a:rPr>
              <a:t> </a:t>
            </a:r>
            <a:r>
              <a:rPr sz="2200" b="1" spc="-95" dirty="0">
                <a:latin typeface="Calibri (Body)"/>
                <a:cs typeface="Trebuchet MS"/>
              </a:rPr>
              <a:t>trips</a:t>
            </a:r>
            <a:r>
              <a:rPr sz="2200" b="1" spc="-165" dirty="0">
                <a:latin typeface="Calibri (Body)"/>
                <a:cs typeface="Trebuchet MS"/>
              </a:rPr>
              <a:t> </a:t>
            </a:r>
            <a:r>
              <a:rPr sz="2200" b="1" spc="-90" dirty="0">
                <a:latin typeface="Calibri (Body)"/>
                <a:cs typeface="Trebuchet MS"/>
              </a:rPr>
              <a:t>in</a:t>
            </a:r>
            <a:r>
              <a:rPr sz="2200" b="1" spc="-170" dirty="0">
                <a:latin typeface="Calibri (Body)"/>
                <a:cs typeface="Trebuchet MS"/>
              </a:rPr>
              <a:t> </a:t>
            </a:r>
            <a:r>
              <a:rPr sz="2200" b="1" spc="-100" dirty="0">
                <a:latin typeface="Calibri (Body)"/>
                <a:cs typeface="Trebuchet MS"/>
              </a:rPr>
              <a:t>the</a:t>
            </a:r>
            <a:r>
              <a:rPr sz="2200" b="1" spc="-155" dirty="0">
                <a:latin typeface="Calibri (Body)"/>
                <a:cs typeface="Trebuchet MS"/>
              </a:rPr>
              <a:t> </a:t>
            </a:r>
            <a:r>
              <a:rPr sz="2200" b="1" spc="-90" dirty="0">
                <a:latin typeface="Calibri (Body)"/>
                <a:cs typeface="Trebuchet MS"/>
              </a:rPr>
              <a:t>morning,</a:t>
            </a:r>
            <a:r>
              <a:rPr sz="2200" b="1" spc="-165" dirty="0">
                <a:latin typeface="Calibri (Body)"/>
                <a:cs typeface="Trebuchet MS"/>
              </a:rPr>
              <a:t> </a:t>
            </a:r>
            <a:r>
              <a:rPr sz="2200" b="1" spc="-100" dirty="0">
                <a:latin typeface="Calibri (Body)"/>
                <a:cs typeface="Trebuchet MS"/>
              </a:rPr>
              <a:t>drivers</a:t>
            </a:r>
            <a:r>
              <a:rPr sz="2200" b="1" spc="-165" dirty="0">
                <a:latin typeface="Calibri (Body)"/>
                <a:cs typeface="Trebuchet MS"/>
              </a:rPr>
              <a:t> </a:t>
            </a:r>
            <a:r>
              <a:rPr sz="2200" b="1" spc="-114" dirty="0">
                <a:latin typeface="Calibri (Body)"/>
                <a:cs typeface="Trebuchet MS"/>
              </a:rPr>
              <a:t>can</a:t>
            </a:r>
            <a:r>
              <a:rPr sz="2200" b="1" spc="-170" dirty="0">
                <a:latin typeface="Calibri (Body)"/>
                <a:cs typeface="Trebuchet MS"/>
              </a:rPr>
              <a:t> </a:t>
            </a:r>
            <a:r>
              <a:rPr sz="2200" b="1" spc="-95" dirty="0" smtClean="0">
                <a:latin typeface="Calibri (Body)"/>
                <a:cs typeface="Trebuchet MS"/>
              </a:rPr>
              <a:t>be</a:t>
            </a:r>
            <a:r>
              <a:rPr lang="en-IN" sz="2200" b="1" spc="-160" dirty="0" smtClean="0">
                <a:latin typeface="Calibri (Body)"/>
                <a:cs typeface="Trebuchet MS"/>
              </a:rPr>
              <a:t> encouraged</a:t>
            </a:r>
            <a:r>
              <a:rPr lang="en-IN" sz="2400" dirty="0" smtClean="0">
                <a:latin typeface="Calibri (Body)"/>
              </a:rPr>
              <a:t> </a:t>
            </a:r>
            <a:r>
              <a:rPr sz="2200" b="1" spc="-90" dirty="0" smtClean="0">
                <a:latin typeface="Calibri (Body)"/>
                <a:cs typeface="Trebuchet MS"/>
              </a:rPr>
              <a:t>to</a:t>
            </a:r>
            <a:r>
              <a:rPr sz="2200" b="1" spc="-165" dirty="0" smtClean="0">
                <a:latin typeface="Calibri (Body)"/>
                <a:cs typeface="Trebuchet MS"/>
              </a:rPr>
              <a:t> </a:t>
            </a:r>
            <a:r>
              <a:rPr sz="2200" b="1" spc="-120" dirty="0">
                <a:latin typeface="Calibri (Body)"/>
                <a:cs typeface="Trebuchet MS"/>
              </a:rPr>
              <a:t>make</a:t>
            </a:r>
            <a:r>
              <a:rPr sz="2200" b="1" spc="-160" dirty="0">
                <a:latin typeface="Calibri (Body)"/>
                <a:cs typeface="Trebuchet MS"/>
              </a:rPr>
              <a:t> </a:t>
            </a:r>
            <a:r>
              <a:rPr sz="2200" b="1" spc="-70" dirty="0" err="1" smtClean="0">
                <a:latin typeface="Calibri (Body)"/>
                <a:cs typeface="Trebuchet MS"/>
              </a:rPr>
              <a:t>th</a:t>
            </a:r>
            <a:r>
              <a:rPr lang="en-IN" sz="2200" b="1" spc="-70" dirty="0" smtClean="0">
                <a:latin typeface="Calibri (Body)"/>
                <a:cs typeface="Trebuchet MS"/>
              </a:rPr>
              <a:t>e</a:t>
            </a:r>
            <a:r>
              <a:rPr sz="2200" b="1" spc="-160" dirty="0" smtClean="0">
                <a:latin typeface="Calibri (Body)"/>
                <a:cs typeface="Trebuchet MS"/>
              </a:rPr>
              <a:t> </a:t>
            </a:r>
            <a:r>
              <a:rPr sz="2200" b="1" spc="-125" dirty="0" smtClean="0">
                <a:latin typeface="Calibri (Body)"/>
                <a:cs typeface="Trebuchet MS"/>
              </a:rPr>
              <a:t>trips</a:t>
            </a:r>
            <a:r>
              <a:rPr lang="en-IN" sz="2200" b="1" spc="-125" dirty="0" smtClean="0">
                <a:latin typeface="Calibri (Body)"/>
                <a:cs typeface="Trebuchet MS"/>
              </a:rPr>
              <a:t>:</a:t>
            </a:r>
            <a:endParaRPr sz="2200" b="1" dirty="0">
              <a:latin typeface="Calibri (Body)"/>
              <a:cs typeface="Trebuchet MS"/>
            </a:endParaRPr>
          </a:p>
          <a:p>
            <a:pPr marL="698500" marR="229235" lvl="1" indent="-457200">
              <a:lnSpc>
                <a:spcPts val="2170"/>
              </a:lnSpc>
              <a:spcBef>
                <a:spcPts val="244"/>
              </a:spcBef>
              <a:buSzPct val="80000"/>
              <a:buAutoNum type="arabicPeriod"/>
              <a:tabLst>
                <a:tab pos="697865" algn="l"/>
                <a:tab pos="698500" algn="l"/>
              </a:tabLst>
            </a:pPr>
            <a:r>
              <a:rPr sz="2000" spc="-110" dirty="0">
                <a:latin typeface="Calibri (Body)"/>
                <a:cs typeface="Trebuchet MS"/>
              </a:rPr>
              <a:t>They</a:t>
            </a:r>
            <a:r>
              <a:rPr sz="2000" spc="-160" dirty="0">
                <a:latin typeface="Calibri (Body)"/>
                <a:cs typeface="Trebuchet MS"/>
              </a:rPr>
              <a:t> </a:t>
            </a:r>
            <a:r>
              <a:rPr sz="2000" spc="-85" dirty="0">
                <a:latin typeface="Calibri (Body)"/>
                <a:cs typeface="Trebuchet MS"/>
              </a:rPr>
              <a:t>could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85" dirty="0">
                <a:latin typeface="Calibri (Body)"/>
                <a:cs typeface="Trebuchet MS"/>
              </a:rPr>
              <a:t>be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85" dirty="0">
                <a:latin typeface="Calibri (Body)"/>
                <a:cs typeface="Trebuchet MS"/>
              </a:rPr>
              <a:t>given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95" dirty="0">
                <a:latin typeface="Calibri (Body)"/>
                <a:cs typeface="Trebuchet MS"/>
              </a:rPr>
              <a:t>a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45" dirty="0">
                <a:latin typeface="Calibri (Body)"/>
                <a:cs typeface="Trebuchet MS"/>
              </a:rPr>
              <a:t>bonus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95" dirty="0">
                <a:latin typeface="Calibri (Body)"/>
                <a:cs typeface="Trebuchet MS"/>
              </a:rPr>
              <a:t>for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95" dirty="0">
                <a:latin typeface="Calibri (Body)"/>
                <a:cs typeface="Trebuchet MS"/>
              </a:rPr>
              <a:t>each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95" dirty="0">
                <a:latin typeface="Calibri (Body)"/>
                <a:cs typeface="Trebuchet MS"/>
              </a:rPr>
              <a:t>trip</a:t>
            </a:r>
            <a:r>
              <a:rPr sz="2000" spc="-155" dirty="0">
                <a:latin typeface="Calibri (Body)"/>
                <a:cs typeface="Trebuchet MS"/>
              </a:rPr>
              <a:t> </a:t>
            </a:r>
            <a:r>
              <a:rPr sz="2000" spc="-90" dirty="0">
                <a:latin typeface="Calibri (Body)"/>
                <a:cs typeface="Trebuchet MS"/>
              </a:rPr>
              <a:t>they</a:t>
            </a:r>
            <a:r>
              <a:rPr sz="2000" spc="-155" dirty="0">
                <a:latin typeface="Calibri (Body)"/>
                <a:cs typeface="Trebuchet MS"/>
              </a:rPr>
              <a:t> </a:t>
            </a:r>
            <a:r>
              <a:rPr sz="2000" spc="-100" dirty="0">
                <a:latin typeface="Calibri (Body)"/>
                <a:cs typeface="Trebuchet MS"/>
              </a:rPr>
              <a:t>complete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85" dirty="0">
                <a:latin typeface="Calibri (Body)"/>
                <a:cs typeface="Trebuchet MS"/>
              </a:rPr>
              <a:t>from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90" dirty="0">
                <a:latin typeface="Calibri (Body)"/>
                <a:cs typeface="Trebuchet MS"/>
              </a:rPr>
              <a:t>the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114" dirty="0">
                <a:latin typeface="Calibri (Body)"/>
                <a:cs typeface="Trebuchet MS"/>
              </a:rPr>
              <a:t>city</a:t>
            </a:r>
            <a:r>
              <a:rPr sz="2000" spc="-155" dirty="0">
                <a:latin typeface="Calibri (Body)"/>
                <a:cs typeface="Trebuchet MS"/>
              </a:rPr>
              <a:t> </a:t>
            </a:r>
            <a:r>
              <a:rPr sz="2000" spc="-80" dirty="0">
                <a:latin typeface="Calibri (Body)"/>
                <a:cs typeface="Trebuchet MS"/>
              </a:rPr>
              <a:t>to</a:t>
            </a:r>
            <a:r>
              <a:rPr sz="2000" spc="-155" dirty="0">
                <a:latin typeface="Calibri (Body)"/>
                <a:cs typeface="Trebuchet MS"/>
              </a:rPr>
              <a:t> </a:t>
            </a:r>
            <a:r>
              <a:rPr sz="2000" spc="-90" dirty="0">
                <a:latin typeface="Calibri (Body)"/>
                <a:cs typeface="Trebuchet MS"/>
              </a:rPr>
              <a:t>the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85" dirty="0">
                <a:latin typeface="Calibri (Body)"/>
                <a:cs typeface="Trebuchet MS"/>
              </a:rPr>
              <a:t>airport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80" dirty="0">
                <a:latin typeface="Calibri (Body)"/>
                <a:cs typeface="Trebuchet MS"/>
              </a:rPr>
              <a:t>in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90" dirty="0">
                <a:latin typeface="Calibri (Body)"/>
                <a:cs typeface="Trebuchet MS"/>
              </a:rPr>
              <a:t>the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65" dirty="0">
                <a:latin typeface="Calibri (Body)"/>
                <a:cs typeface="Trebuchet MS"/>
              </a:rPr>
              <a:t>morning  </a:t>
            </a:r>
            <a:r>
              <a:rPr sz="2000" spc="-90" dirty="0">
                <a:latin typeface="Calibri (Body)"/>
                <a:cs typeface="Trebuchet MS"/>
              </a:rPr>
              <a:t>rush.</a:t>
            </a:r>
            <a:r>
              <a:rPr sz="2000" spc="-165" dirty="0">
                <a:latin typeface="Calibri (Body)"/>
                <a:cs typeface="Trebuchet MS"/>
              </a:rPr>
              <a:t> </a:t>
            </a:r>
            <a:r>
              <a:rPr sz="2000" spc="-95" dirty="0">
                <a:latin typeface="Calibri (Body)"/>
                <a:cs typeface="Trebuchet MS"/>
              </a:rPr>
              <a:t>This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110" dirty="0">
                <a:latin typeface="Calibri (Body)"/>
                <a:cs typeface="Trebuchet MS"/>
              </a:rPr>
              <a:t>will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70" dirty="0">
                <a:latin typeface="Calibri (Body)"/>
                <a:cs typeface="Trebuchet MS"/>
              </a:rPr>
              <a:t>ensure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100" dirty="0">
                <a:latin typeface="Calibri (Body)"/>
                <a:cs typeface="Trebuchet MS"/>
              </a:rPr>
              <a:t>that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70" dirty="0">
                <a:latin typeface="Calibri (Body)"/>
                <a:cs typeface="Trebuchet MS"/>
              </a:rPr>
              <a:t>less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70" dirty="0">
                <a:latin typeface="Calibri (Body)"/>
                <a:cs typeface="Trebuchet MS"/>
              </a:rPr>
              <a:t>number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80" dirty="0">
                <a:latin typeface="Calibri (Body)"/>
                <a:cs typeface="Trebuchet MS"/>
              </a:rPr>
              <a:t>of</a:t>
            </a:r>
            <a:r>
              <a:rPr sz="2000" spc="-155" dirty="0">
                <a:latin typeface="Calibri (Body)"/>
                <a:cs typeface="Trebuchet MS"/>
              </a:rPr>
              <a:t> </a:t>
            </a:r>
            <a:r>
              <a:rPr sz="2000" spc="-85" dirty="0">
                <a:latin typeface="Calibri (Body)"/>
                <a:cs typeface="Trebuchet MS"/>
              </a:rPr>
              <a:t>trips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100" dirty="0">
                <a:latin typeface="Calibri (Body)"/>
                <a:cs typeface="Trebuchet MS"/>
              </a:rPr>
              <a:t>are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120" dirty="0">
                <a:latin typeface="Calibri (Body)"/>
                <a:cs typeface="Trebuchet MS"/>
              </a:rPr>
              <a:t>cancelled.</a:t>
            </a:r>
            <a:endParaRPr sz="2000" dirty="0">
              <a:latin typeface="Calibri (Body)"/>
              <a:cs typeface="Trebuchet MS"/>
            </a:endParaRPr>
          </a:p>
          <a:p>
            <a:pPr marL="698500" lvl="1" indent="-457200">
              <a:lnSpc>
                <a:spcPct val="100000"/>
              </a:lnSpc>
              <a:spcBef>
                <a:spcPts val="325"/>
              </a:spcBef>
              <a:buSzPct val="80000"/>
              <a:buAutoNum type="arabicPeriod"/>
              <a:tabLst>
                <a:tab pos="697865" algn="l"/>
                <a:tab pos="698500" algn="l"/>
              </a:tabLst>
            </a:pPr>
            <a:r>
              <a:rPr sz="2000" spc="-65" dirty="0">
                <a:latin typeface="Calibri (Body)"/>
                <a:cs typeface="Trebuchet MS"/>
              </a:rPr>
              <a:t>Uber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100" dirty="0">
                <a:latin typeface="Calibri (Body)"/>
                <a:cs typeface="Trebuchet MS"/>
              </a:rPr>
              <a:t>can</a:t>
            </a:r>
            <a:r>
              <a:rPr sz="2000" spc="-155" dirty="0">
                <a:latin typeface="Calibri (Body)"/>
                <a:cs typeface="Trebuchet MS"/>
              </a:rPr>
              <a:t> </a:t>
            </a:r>
            <a:r>
              <a:rPr sz="2000" spc="-95" dirty="0">
                <a:latin typeface="Calibri (Body)"/>
                <a:cs typeface="Trebuchet MS"/>
              </a:rPr>
              <a:t>pay</a:t>
            </a:r>
            <a:r>
              <a:rPr sz="2000" spc="-155" dirty="0">
                <a:latin typeface="Calibri (Body)"/>
                <a:cs typeface="Trebuchet MS"/>
              </a:rPr>
              <a:t> </a:t>
            </a:r>
            <a:r>
              <a:rPr sz="2000" spc="-95" dirty="0">
                <a:latin typeface="Calibri (Body)"/>
                <a:cs typeface="Trebuchet MS"/>
              </a:rPr>
              <a:t>for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90" dirty="0">
                <a:latin typeface="Calibri (Body)"/>
                <a:cs typeface="Trebuchet MS"/>
              </a:rPr>
              <a:t>the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75" dirty="0">
                <a:latin typeface="Calibri (Body)"/>
                <a:cs typeface="Trebuchet MS"/>
              </a:rPr>
              <a:t>gas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100" dirty="0">
                <a:latin typeface="Calibri (Body)"/>
                <a:cs typeface="Trebuchet MS"/>
              </a:rPr>
              <a:t>mileage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80" dirty="0">
                <a:latin typeface="Calibri (Body)"/>
                <a:cs typeface="Trebuchet MS"/>
              </a:rPr>
              <a:t>of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90" dirty="0">
                <a:latin typeface="Calibri (Body)"/>
                <a:cs typeface="Trebuchet MS"/>
              </a:rPr>
              <a:t>drivers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80" dirty="0">
                <a:latin typeface="Calibri (Body)"/>
                <a:cs typeface="Trebuchet MS"/>
              </a:rPr>
              <a:t>to</a:t>
            </a:r>
            <a:r>
              <a:rPr sz="2000" spc="-155" dirty="0">
                <a:latin typeface="Calibri (Body)"/>
                <a:cs typeface="Trebuchet MS"/>
              </a:rPr>
              <a:t> </a:t>
            </a:r>
            <a:r>
              <a:rPr sz="2000" spc="-90" dirty="0">
                <a:latin typeface="Calibri (Body)"/>
                <a:cs typeface="Trebuchet MS"/>
              </a:rPr>
              <a:t>come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105" dirty="0">
                <a:latin typeface="Calibri (Body)"/>
                <a:cs typeface="Trebuchet MS"/>
              </a:rPr>
              <a:t>back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80" dirty="0">
                <a:latin typeface="Calibri (Body)"/>
                <a:cs typeface="Trebuchet MS"/>
              </a:rPr>
              <a:t>to</a:t>
            </a:r>
            <a:r>
              <a:rPr sz="2000" spc="-155" dirty="0">
                <a:latin typeface="Calibri (Body)"/>
                <a:cs typeface="Trebuchet MS"/>
              </a:rPr>
              <a:t> </a:t>
            </a:r>
            <a:r>
              <a:rPr sz="2000" spc="-90" dirty="0">
                <a:latin typeface="Calibri (Body)"/>
                <a:cs typeface="Trebuchet MS"/>
              </a:rPr>
              <a:t>the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114" dirty="0">
                <a:latin typeface="Calibri (Body)"/>
                <a:cs typeface="Trebuchet MS"/>
              </a:rPr>
              <a:t>city</a:t>
            </a:r>
            <a:r>
              <a:rPr sz="2000" spc="-155" dirty="0">
                <a:latin typeface="Calibri (Body)"/>
                <a:cs typeface="Trebuchet MS"/>
              </a:rPr>
              <a:t> </a:t>
            </a:r>
            <a:r>
              <a:rPr sz="2000" spc="-80" dirty="0">
                <a:latin typeface="Calibri (Body)"/>
                <a:cs typeface="Trebuchet MS"/>
              </a:rPr>
              <a:t>without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95" dirty="0">
                <a:latin typeface="Calibri (Body)"/>
                <a:cs typeface="Trebuchet MS"/>
              </a:rPr>
              <a:t>a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120" dirty="0">
                <a:latin typeface="Calibri (Body)"/>
                <a:cs typeface="Trebuchet MS"/>
              </a:rPr>
              <a:t>ride</a:t>
            </a:r>
            <a:r>
              <a:rPr sz="2000" spc="-120" dirty="0" smtClean="0">
                <a:latin typeface="Calibri (Body)"/>
                <a:cs typeface="Trebuchet MS"/>
              </a:rPr>
              <a:t>.</a:t>
            </a:r>
            <a:endParaRPr lang="en-IN" sz="2000" spc="-120" dirty="0" smtClean="0">
              <a:latin typeface="Calibri (Body)"/>
              <a:cs typeface="Trebuchet MS"/>
            </a:endParaRPr>
          </a:p>
          <a:p>
            <a:pPr marL="698500" lvl="1" indent="-457200">
              <a:lnSpc>
                <a:spcPct val="100000"/>
              </a:lnSpc>
              <a:spcBef>
                <a:spcPts val="325"/>
              </a:spcBef>
              <a:buSzPct val="80000"/>
              <a:buAutoNum type="arabicPeriod"/>
              <a:tabLst>
                <a:tab pos="697865" algn="l"/>
                <a:tab pos="698500" algn="l"/>
              </a:tabLst>
            </a:pPr>
            <a:r>
              <a:rPr lang="en-US" sz="2000" dirty="0" smtClean="0">
                <a:latin typeface="Calibri (Body)"/>
              </a:rPr>
              <a:t>Drivers staying near the airport would have higher incentive to take the trips. More such drivers can be hired.</a:t>
            </a:r>
            <a:endParaRPr lang="en-IN" sz="2000" dirty="0" smtClean="0">
              <a:latin typeface="Calibri (Body)"/>
              <a:cs typeface="Trebuchet MS"/>
            </a:endParaRPr>
          </a:p>
          <a:p>
            <a:pPr marL="195580" indent="-182880">
              <a:lnSpc>
                <a:spcPts val="2635"/>
              </a:lnSpc>
              <a:spcBef>
                <a:spcPts val="1510"/>
              </a:spcBef>
              <a:buSzPct val="79545"/>
              <a:buFont typeface="Arial"/>
              <a:buChar char="•"/>
              <a:tabLst>
                <a:tab pos="195580" algn="l"/>
              </a:tabLst>
            </a:pPr>
            <a:r>
              <a:rPr sz="2200" b="1" spc="-95" dirty="0" smtClean="0">
                <a:latin typeface="Calibri (Body)"/>
                <a:cs typeface="Trebuchet MS"/>
              </a:rPr>
              <a:t>For</a:t>
            </a:r>
            <a:r>
              <a:rPr sz="2200" b="1" spc="-170" dirty="0" smtClean="0">
                <a:latin typeface="Calibri (Body)"/>
                <a:cs typeface="Trebuchet MS"/>
              </a:rPr>
              <a:t> </a:t>
            </a:r>
            <a:r>
              <a:rPr sz="2200" b="1" spc="-100" dirty="0">
                <a:latin typeface="Calibri (Body)"/>
                <a:cs typeface="Trebuchet MS"/>
              </a:rPr>
              <a:t>the</a:t>
            </a:r>
            <a:r>
              <a:rPr sz="2200" b="1" spc="-160" dirty="0">
                <a:latin typeface="Calibri (Body)"/>
                <a:cs typeface="Trebuchet MS"/>
              </a:rPr>
              <a:t> </a:t>
            </a:r>
            <a:r>
              <a:rPr sz="2200" b="1" spc="-110" dirty="0">
                <a:latin typeface="Calibri (Body)"/>
                <a:cs typeface="Trebuchet MS"/>
              </a:rPr>
              <a:t>evening,</a:t>
            </a:r>
            <a:r>
              <a:rPr sz="2200" b="1" spc="-165" dirty="0">
                <a:latin typeface="Calibri (Body)"/>
                <a:cs typeface="Trebuchet MS"/>
              </a:rPr>
              <a:t> </a:t>
            </a:r>
            <a:r>
              <a:rPr sz="2200" b="1" spc="-100" dirty="0">
                <a:latin typeface="Calibri (Body)"/>
                <a:cs typeface="Trebuchet MS"/>
              </a:rPr>
              <a:t>since</a:t>
            </a:r>
            <a:r>
              <a:rPr sz="2200" b="1" spc="-160" dirty="0">
                <a:latin typeface="Calibri (Body)"/>
                <a:cs typeface="Trebuchet MS"/>
              </a:rPr>
              <a:t> </a:t>
            </a:r>
            <a:r>
              <a:rPr sz="2200" b="1" spc="-100" dirty="0">
                <a:latin typeface="Calibri (Body)"/>
                <a:cs typeface="Trebuchet MS"/>
              </a:rPr>
              <a:t>the</a:t>
            </a:r>
            <a:r>
              <a:rPr sz="2200" b="1" spc="-160" dirty="0">
                <a:latin typeface="Calibri (Body)"/>
                <a:cs typeface="Trebuchet MS"/>
              </a:rPr>
              <a:t> </a:t>
            </a:r>
            <a:r>
              <a:rPr sz="2200" b="1" spc="-75" dirty="0">
                <a:latin typeface="Calibri (Body)"/>
                <a:cs typeface="Trebuchet MS"/>
              </a:rPr>
              <a:t>number</a:t>
            </a:r>
            <a:r>
              <a:rPr sz="2200" b="1" spc="-170" dirty="0">
                <a:latin typeface="Calibri (Body)"/>
                <a:cs typeface="Trebuchet MS"/>
              </a:rPr>
              <a:t> </a:t>
            </a:r>
            <a:r>
              <a:rPr sz="2200" b="1" spc="-85" dirty="0">
                <a:latin typeface="Calibri (Body)"/>
                <a:cs typeface="Trebuchet MS"/>
              </a:rPr>
              <a:t>of</a:t>
            </a:r>
            <a:r>
              <a:rPr sz="2200" b="1" spc="-160" dirty="0">
                <a:latin typeface="Calibri (Body)"/>
                <a:cs typeface="Trebuchet MS"/>
              </a:rPr>
              <a:t> </a:t>
            </a:r>
            <a:r>
              <a:rPr sz="2200" b="1" spc="-100" dirty="0">
                <a:latin typeface="Calibri (Body)"/>
                <a:cs typeface="Trebuchet MS"/>
              </a:rPr>
              <a:t>drivers</a:t>
            </a:r>
            <a:r>
              <a:rPr sz="2200" b="1" spc="-165" dirty="0">
                <a:latin typeface="Calibri (Body)"/>
                <a:cs typeface="Trebuchet MS"/>
              </a:rPr>
              <a:t> </a:t>
            </a:r>
            <a:r>
              <a:rPr sz="2200" b="1" spc="-80" dirty="0">
                <a:latin typeface="Calibri (Body)"/>
                <a:cs typeface="Trebuchet MS"/>
              </a:rPr>
              <a:t>is</a:t>
            </a:r>
            <a:r>
              <a:rPr sz="2200" b="1" spc="-165" dirty="0">
                <a:latin typeface="Calibri (Body)"/>
                <a:cs typeface="Trebuchet MS"/>
              </a:rPr>
              <a:t> </a:t>
            </a:r>
            <a:r>
              <a:rPr sz="2200" b="1" spc="-114" dirty="0">
                <a:latin typeface="Calibri (Body)"/>
                <a:cs typeface="Trebuchet MS"/>
              </a:rPr>
              <a:t>less,</a:t>
            </a:r>
            <a:r>
              <a:rPr sz="2200" b="1" spc="-165" dirty="0">
                <a:latin typeface="Calibri (Body)"/>
                <a:cs typeface="Trebuchet MS"/>
              </a:rPr>
              <a:t> </a:t>
            </a:r>
            <a:r>
              <a:rPr sz="2200" b="1" spc="-55" dirty="0">
                <a:latin typeface="Calibri (Body)"/>
                <a:cs typeface="Trebuchet MS"/>
              </a:rPr>
              <a:t>some</a:t>
            </a:r>
            <a:r>
              <a:rPr sz="2200" b="1" spc="-160" dirty="0">
                <a:latin typeface="Calibri (Body)"/>
                <a:cs typeface="Trebuchet MS"/>
              </a:rPr>
              <a:t> </a:t>
            </a:r>
            <a:r>
              <a:rPr sz="2200" b="1" spc="-85" dirty="0">
                <a:latin typeface="Calibri (Body)"/>
                <a:cs typeface="Trebuchet MS"/>
              </a:rPr>
              <a:t>of</a:t>
            </a:r>
            <a:r>
              <a:rPr sz="2200" b="1" spc="-160" dirty="0">
                <a:latin typeface="Calibri (Body)"/>
                <a:cs typeface="Trebuchet MS"/>
              </a:rPr>
              <a:t> </a:t>
            </a:r>
            <a:r>
              <a:rPr sz="2200" b="1" spc="-100" dirty="0">
                <a:latin typeface="Calibri (Body)"/>
                <a:cs typeface="Trebuchet MS"/>
              </a:rPr>
              <a:t>the</a:t>
            </a:r>
            <a:r>
              <a:rPr sz="2200" b="1" spc="-160" dirty="0">
                <a:latin typeface="Calibri (Body)"/>
                <a:cs typeface="Trebuchet MS"/>
              </a:rPr>
              <a:t> </a:t>
            </a:r>
            <a:r>
              <a:rPr sz="2200" b="1" spc="-95" dirty="0">
                <a:latin typeface="Calibri (Body)"/>
                <a:cs typeface="Trebuchet MS"/>
              </a:rPr>
              <a:t>ways</a:t>
            </a:r>
            <a:r>
              <a:rPr sz="2200" b="1" spc="-165" dirty="0">
                <a:latin typeface="Calibri (Body)"/>
                <a:cs typeface="Trebuchet MS"/>
              </a:rPr>
              <a:t> </a:t>
            </a:r>
            <a:r>
              <a:rPr sz="2200" b="1" spc="-140" dirty="0">
                <a:latin typeface="Calibri (Body)"/>
                <a:cs typeface="Trebuchet MS"/>
              </a:rPr>
              <a:t>are:</a:t>
            </a:r>
            <a:endParaRPr sz="2200" b="1" dirty="0">
              <a:latin typeface="Calibri (Body)"/>
              <a:cs typeface="Trebuchet MS"/>
            </a:endParaRPr>
          </a:p>
          <a:p>
            <a:pPr marL="698500" marR="5080" lvl="1" indent="-457200">
              <a:lnSpc>
                <a:spcPts val="2130"/>
              </a:lnSpc>
              <a:spcBef>
                <a:spcPts val="295"/>
              </a:spcBef>
              <a:buSzPct val="80000"/>
              <a:buAutoNum type="arabicPeriod"/>
              <a:tabLst>
                <a:tab pos="697865" algn="l"/>
                <a:tab pos="698500" algn="l"/>
              </a:tabLst>
            </a:pPr>
            <a:r>
              <a:rPr sz="2000" spc="-80" dirty="0">
                <a:latin typeface="Calibri (Body)"/>
                <a:cs typeface="Trebuchet MS"/>
              </a:rPr>
              <a:t>Drivers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100" dirty="0">
                <a:latin typeface="Calibri (Body)"/>
                <a:cs typeface="Trebuchet MS"/>
              </a:rPr>
              <a:t>can</a:t>
            </a:r>
            <a:r>
              <a:rPr sz="2000" spc="-155" dirty="0">
                <a:latin typeface="Calibri (Body)"/>
                <a:cs typeface="Trebuchet MS"/>
              </a:rPr>
              <a:t> </a:t>
            </a:r>
            <a:r>
              <a:rPr sz="2000" spc="-90" dirty="0">
                <a:latin typeface="Calibri (Body)"/>
                <a:cs typeface="Trebuchet MS"/>
              </a:rPr>
              <a:t>again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85" dirty="0">
                <a:latin typeface="Calibri (Body)"/>
                <a:cs typeface="Trebuchet MS"/>
              </a:rPr>
              <a:t>be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85" dirty="0">
                <a:latin typeface="Calibri (Body)"/>
                <a:cs typeface="Trebuchet MS"/>
              </a:rPr>
              <a:t>given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95" dirty="0">
                <a:latin typeface="Calibri (Body)"/>
                <a:cs typeface="Trebuchet MS"/>
              </a:rPr>
              <a:t>a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45" dirty="0">
                <a:latin typeface="Calibri (Body)"/>
                <a:cs typeface="Trebuchet MS"/>
              </a:rPr>
              <a:t>bonus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80" dirty="0">
                <a:latin typeface="Calibri (Body)"/>
                <a:cs typeface="Trebuchet MS"/>
              </a:rPr>
              <a:t>to</a:t>
            </a:r>
            <a:r>
              <a:rPr sz="2000" spc="-155" dirty="0">
                <a:latin typeface="Calibri (Body)"/>
                <a:cs typeface="Trebuchet MS"/>
              </a:rPr>
              <a:t> </a:t>
            </a:r>
            <a:r>
              <a:rPr sz="2000" spc="-100" dirty="0">
                <a:latin typeface="Calibri (Body)"/>
                <a:cs typeface="Trebuchet MS"/>
              </a:rPr>
              <a:t>complete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95" dirty="0">
                <a:latin typeface="Calibri (Body)"/>
                <a:cs typeface="Trebuchet MS"/>
              </a:rPr>
              <a:t>a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95" dirty="0">
                <a:latin typeface="Calibri (Body)"/>
                <a:cs typeface="Trebuchet MS"/>
              </a:rPr>
              <a:t>trip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85" dirty="0">
                <a:latin typeface="Calibri (Body)"/>
                <a:cs typeface="Trebuchet MS"/>
              </a:rPr>
              <a:t>from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90" dirty="0">
                <a:latin typeface="Calibri (Body)"/>
                <a:cs typeface="Trebuchet MS"/>
              </a:rPr>
              <a:t>the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85" dirty="0">
                <a:latin typeface="Calibri (Body)"/>
                <a:cs typeface="Trebuchet MS"/>
              </a:rPr>
              <a:t>airport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80" dirty="0">
                <a:latin typeface="Calibri (Body)"/>
                <a:cs typeface="Trebuchet MS"/>
              </a:rPr>
              <a:t>in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90" dirty="0">
                <a:latin typeface="Calibri (Body)"/>
                <a:cs typeface="Trebuchet MS"/>
              </a:rPr>
              <a:t>the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105" dirty="0">
                <a:latin typeface="Calibri (Body)"/>
                <a:cs typeface="Trebuchet MS"/>
              </a:rPr>
              <a:t>evening.</a:t>
            </a:r>
            <a:r>
              <a:rPr sz="2000" spc="-155" dirty="0">
                <a:latin typeface="Calibri (Body)"/>
                <a:cs typeface="Trebuchet MS"/>
              </a:rPr>
              <a:t> </a:t>
            </a:r>
            <a:r>
              <a:rPr sz="2000" spc="-95" dirty="0">
                <a:latin typeface="Calibri (Body)"/>
                <a:cs typeface="Trebuchet MS"/>
              </a:rPr>
              <a:t>This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110" dirty="0">
                <a:latin typeface="Calibri (Body)"/>
                <a:cs typeface="Trebuchet MS"/>
              </a:rPr>
              <a:t>will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70" dirty="0">
                <a:latin typeface="Calibri (Body)"/>
                <a:cs typeface="Trebuchet MS"/>
              </a:rPr>
              <a:t>ensure  </a:t>
            </a:r>
            <a:r>
              <a:rPr sz="2000" spc="-100" dirty="0">
                <a:latin typeface="Calibri (Body)"/>
                <a:cs typeface="Trebuchet MS"/>
              </a:rPr>
              <a:t>that </a:t>
            </a:r>
            <a:r>
              <a:rPr sz="2000" spc="-90" dirty="0">
                <a:latin typeface="Calibri (Body)"/>
                <a:cs typeface="Trebuchet MS"/>
              </a:rPr>
              <a:t>the </a:t>
            </a:r>
            <a:r>
              <a:rPr sz="2000" spc="-70" dirty="0">
                <a:latin typeface="Calibri (Body)"/>
                <a:cs typeface="Trebuchet MS"/>
              </a:rPr>
              <a:t>supply </a:t>
            </a:r>
            <a:r>
              <a:rPr sz="2000" spc="-85" dirty="0">
                <a:latin typeface="Calibri (Body)"/>
                <a:cs typeface="Trebuchet MS"/>
              </a:rPr>
              <a:t>increases </a:t>
            </a:r>
            <a:r>
              <a:rPr sz="2000" spc="-120" dirty="0">
                <a:latin typeface="Calibri (Body)"/>
                <a:cs typeface="Trebuchet MS"/>
              </a:rPr>
              <a:t>at </a:t>
            </a:r>
            <a:r>
              <a:rPr sz="2000" spc="-90" dirty="0">
                <a:latin typeface="Calibri (Body)"/>
                <a:cs typeface="Trebuchet MS"/>
              </a:rPr>
              <a:t>the</a:t>
            </a:r>
            <a:r>
              <a:rPr sz="2000" spc="-450" dirty="0">
                <a:latin typeface="Calibri (Body)"/>
                <a:cs typeface="Trebuchet MS"/>
              </a:rPr>
              <a:t> </a:t>
            </a:r>
            <a:r>
              <a:rPr sz="2000" spc="-105" dirty="0">
                <a:latin typeface="Calibri (Body)"/>
                <a:cs typeface="Trebuchet MS"/>
              </a:rPr>
              <a:t>airport.</a:t>
            </a:r>
            <a:endParaRPr sz="2000" dirty="0">
              <a:latin typeface="Calibri (Body)"/>
              <a:cs typeface="Trebuchet MS"/>
            </a:endParaRPr>
          </a:p>
          <a:p>
            <a:pPr marL="698500" lvl="1" indent="-457200">
              <a:lnSpc>
                <a:spcPct val="100000"/>
              </a:lnSpc>
              <a:spcBef>
                <a:spcPts val="340"/>
              </a:spcBef>
              <a:buSzPct val="80000"/>
              <a:buAutoNum type="arabicPeriod"/>
              <a:tabLst>
                <a:tab pos="697865" algn="l"/>
                <a:tab pos="698500" algn="l"/>
              </a:tabLst>
            </a:pPr>
            <a:r>
              <a:rPr sz="2000" spc="-65" dirty="0">
                <a:latin typeface="Calibri (Body)"/>
                <a:cs typeface="Trebuchet MS"/>
              </a:rPr>
              <a:t>Uber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100" dirty="0">
                <a:latin typeface="Calibri (Body)"/>
                <a:cs typeface="Trebuchet MS"/>
              </a:rPr>
              <a:t>can</a:t>
            </a:r>
            <a:r>
              <a:rPr sz="2000" spc="-155" dirty="0">
                <a:latin typeface="Calibri (Body)"/>
                <a:cs typeface="Trebuchet MS"/>
              </a:rPr>
              <a:t> </a:t>
            </a:r>
            <a:r>
              <a:rPr sz="2000" spc="-70" dirty="0">
                <a:latin typeface="Calibri (Body)"/>
                <a:cs typeface="Trebuchet MS"/>
              </a:rPr>
              <a:t>also</a:t>
            </a:r>
            <a:r>
              <a:rPr sz="2000" spc="-160" dirty="0">
                <a:latin typeface="Calibri (Body)"/>
                <a:cs typeface="Trebuchet MS"/>
              </a:rPr>
              <a:t> </a:t>
            </a:r>
            <a:r>
              <a:rPr sz="2000" spc="-95" dirty="0">
                <a:latin typeface="Calibri (Body)"/>
                <a:cs typeface="Trebuchet MS"/>
              </a:rPr>
              <a:t>pay</a:t>
            </a:r>
            <a:r>
              <a:rPr sz="2000" spc="-160" dirty="0">
                <a:latin typeface="Calibri (Body)"/>
                <a:cs typeface="Trebuchet MS"/>
              </a:rPr>
              <a:t> </a:t>
            </a:r>
            <a:r>
              <a:rPr sz="2000" spc="-90" dirty="0">
                <a:latin typeface="Calibri (Body)"/>
                <a:cs typeface="Trebuchet MS"/>
              </a:rPr>
              <a:t>drivers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80" dirty="0">
                <a:latin typeface="Calibri (Body)"/>
                <a:cs typeface="Trebuchet MS"/>
              </a:rPr>
              <a:t>to</a:t>
            </a:r>
            <a:r>
              <a:rPr sz="2000" spc="-155" dirty="0">
                <a:latin typeface="Calibri (Body)"/>
                <a:cs typeface="Trebuchet MS"/>
              </a:rPr>
              <a:t> </a:t>
            </a:r>
            <a:r>
              <a:rPr sz="2000" spc="-90" dirty="0">
                <a:latin typeface="Calibri (Body)"/>
                <a:cs typeface="Trebuchet MS"/>
              </a:rPr>
              <a:t>come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80" dirty="0">
                <a:latin typeface="Calibri (Body)"/>
                <a:cs typeface="Trebuchet MS"/>
              </a:rPr>
              <a:t>without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95" dirty="0">
                <a:latin typeface="Calibri (Body)"/>
                <a:cs typeface="Trebuchet MS"/>
              </a:rPr>
              <a:t>a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70" dirty="0">
                <a:latin typeface="Calibri (Body)"/>
                <a:cs typeface="Trebuchet MS"/>
              </a:rPr>
              <a:t>passenger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80" dirty="0">
                <a:latin typeface="Calibri (Body)"/>
                <a:cs typeface="Trebuchet MS"/>
              </a:rPr>
              <a:t>to</a:t>
            </a:r>
            <a:r>
              <a:rPr sz="2000" spc="-160" dirty="0">
                <a:latin typeface="Calibri (Body)"/>
                <a:cs typeface="Trebuchet MS"/>
              </a:rPr>
              <a:t> </a:t>
            </a:r>
            <a:r>
              <a:rPr sz="2000" spc="-90" dirty="0">
                <a:latin typeface="Calibri (Body)"/>
                <a:cs typeface="Trebuchet MS"/>
              </a:rPr>
              <a:t>the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85" dirty="0">
                <a:latin typeface="Calibri (Body)"/>
                <a:cs typeface="Trebuchet MS"/>
              </a:rPr>
              <a:t>airport</a:t>
            </a:r>
            <a:endParaRPr sz="2000" dirty="0">
              <a:latin typeface="Calibri (Body)"/>
              <a:cs typeface="Trebuchet MS"/>
            </a:endParaRPr>
          </a:p>
          <a:p>
            <a:pPr marL="698500" marR="487045" lvl="1" indent="-457200">
              <a:lnSpc>
                <a:spcPts val="2170"/>
              </a:lnSpc>
              <a:spcBef>
                <a:spcPts val="630"/>
              </a:spcBef>
              <a:buSzPct val="80000"/>
              <a:buAutoNum type="arabicPeriod"/>
              <a:tabLst>
                <a:tab pos="755015" algn="l"/>
                <a:tab pos="755650" algn="l"/>
              </a:tabLst>
            </a:pPr>
            <a:r>
              <a:rPr sz="2000" spc="-65" dirty="0">
                <a:latin typeface="Calibri (Body)"/>
                <a:cs typeface="Trebuchet MS"/>
              </a:rPr>
              <a:t>Another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90" dirty="0">
                <a:latin typeface="Calibri (Body)"/>
                <a:cs typeface="Trebuchet MS"/>
              </a:rPr>
              <a:t>innovative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100" dirty="0">
                <a:latin typeface="Calibri (Body)"/>
                <a:cs typeface="Trebuchet MS"/>
              </a:rPr>
              <a:t>way</a:t>
            </a:r>
            <a:r>
              <a:rPr sz="2000" spc="-160" dirty="0">
                <a:latin typeface="Calibri (Body)"/>
                <a:cs typeface="Trebuchet MS"/>
              </a:rPr>
              <a:t> </a:t>
            </a:r>
            <a:r>
              <a:rPr sz="2000" spc="-100" dirty="0">
                <a:latin typeface="Calibri (Body)"/>
                <a:cs typeface="Trebuchet MS"/>
              </a:rPr>
              <a:t>can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85" dirty="0">
                <a:latin typeface="Calibri (Body)"/>
                <a:cs typeface="Trebuchet MS"/>
              </a:rPr>
              <a:t>be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80" dirty="0">
                <a:latin typeface="Calibri (Body)"/>
                <a:cs typeface="Trebuchet MS"/>
              </a:rPr>
              <a:t>to</a:t>
            </a:r>
            <a:r>
              <a:rPr sz="2000" spc="-155" dirty="0">
                <a:latin typeface="Calibri (Body)"/>
                <a:cs typeface="Trebuchet MS"/>
              </a:rPr>
              <a:t> </a:t>
            </a:r>
            <a:r>
              <a:rPr sz="2000" spc="-65" dirty="0">
                <a:latin typeface="Calibri (Body)"/>
                <a:cs typeface="Trebuchet MS"/>
              </a:rPr>
              <a:t>pool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90" dirty="0">
                <a:latin typeface="Calibri (Body)"/>
                <a:cs typeface="Trebuchet MS"/>
              </a:rPr>
              <a:t>the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80" dirty="0">
                <a:latin typeface="Calibri (Body)"/>
                <a:cs typeface="Trebuchet MS"/>
              </a:rPr>
              <a:t>rides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80" dirty="0">
                <a:latin typeface="Calibri (Body)"/>
                <a:cs typeface="Trebuchet MS"/>
              </a:rPr>
              <a:t>of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70" dirty="0">
                <a:latin typeface="Calibri (Body)"/>
                <a:cs typeface="Trebuchet MS"/>
              </a:rPr>
              <a:t>passengers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25" dirty="0">
                <a:latin typeface="Calibri (Body)"/>
                <a:cs typeface="Trebuchet MS"/>
              </a:rPr>
              <a:t>so</a:t>
            </a:r>
            <a:r>
              <a:rPr sz="2000" spc="-155" dirty="0">
                <a:latin typeface="Calibri (Body)"/>
                <a:cs typeface="Trebuchet MS"/>
              </a:rPr>
              <a:t> </a:t>
            </a:r>
            <a:r>
              <a:rPr sz="2000" spc="-100" dirty="0">
                <a:latin typeface="Calibri (Body)"/>
                <a:cs typeface="Trebuchet MS"/>
              </a:rPr>
              <a:t>that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75" dirty="0">
                <a:latin typeface="Calibri (Body)"/>
                <a:cs typeface="Trebuchet MS"/>
              </a:rPr>
              <a:t>lesser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70" dirty="0">
                <a:latin typeface="Calibri (Body)"/>
                <a:cs typeface="Trebuchet MS"/>
              </a:rPr>
              <a:t>number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80" dirty="0">
                <a:latin typeface="Calibri (Body)"/>
                <a:cs typeface="Trebuchet MS"/>
              </a:rPr>
              <a:t>of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100" dirty="0">
                <a:latin typeface="Calibri (Body)"/>
                <a:cs typeface="Trebuchet MS"/>
              </a:rPr>
              <a:t>cars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100" dirty="0">
                <a:latin typeface="Calibri (Body)"/>
                <a:cs typeface="Trebuchet MS"/>
              </a:rPr>
              <a:t>can  </a:t>
            </a:r>
            <a:r>
              <a:rPr sz="2000" spc="-75" dirty="0">
                <a:latin typeface="Calibri (Body)"/>
                <a:cs typeface="Trebuchet MS"/>
              </a:rPr>
              <a:t>serve more</a:t>
            </a:r>
            <a:r>
              <a:rPr sz="2000" spc="-229" dirty="0">
                <a:latin typeface="Calibri (Body)"/>
                <a:cs typeface="Trebuchet MS"/>
              </a:rPr>
              <a:t> </a:t>
            </a:r>
            <a:r>
              <a:rPr sz="2000" spc="-85" dirty="0">
                <a:latin typeface="Calibri (Body)"/>
                <a:cs typeface="Trebuchet MS"/>
              </a:rPr>
              <a:t>passengers</a:t>
            </a:r>
            <a:r>
              <a:rPr sz="2000" spc="-85" dirty="0" smtClean="0">
                <a:latin typeface="Calibri (Body)"/>
                <a:cs typeface="Trebuchet MS"/>
              </a:rPr>
              <a:t>.</a:t>
            </a:r>
            <a:endParaRPr lang="en-US" sz="2000" dirty="0" smtClean="0">
              <a:latin typeface="Calibri (Body)"/>
            </a:endParaRPr>
          </a:p>
          <a:p>
            <a:pPr marL="698500" marR="487045" lvl="1" indent="-457200">
              <a:lnSpc>
                <a:spcPts val="2170"/>
              </a:lnSpc>
              <a:spcBef>
                <a:spcPts val="630"/>
              </a:spcBef>
              <a:buSzPct val="80000"/>
              <a:buAutoNum type="arabicPeriod"/>
              <a:tabLst>
                <a:tab pos="755015" algn="l"/>
                <a:tab pos="755650" algn="l"/>
              </a:tabLst>
            </a:pPr>
            <a:endParaRPr lang="en-IN" sz="2000" spc="-85" dirty="0" smtClean="0">
              <a:latin typeface="Calibri (Body)"/>
              <a:cs typeface="Trebuchet MS"/>
            </a:endParaRPr>
          </a:p>
          <a:p>
            <a:pPr marL="698500" marR="487045" lvl="1" indent="-457200">
              <a:lnSpc>
                <a:spcPts val="2170"/>
              </a:lnSpc>
              <a:spcBef>
                <a:spcPts val="630"/>
              </a:spcBef>
              <a:buSzPct val="80000"/>
              <a:tabLst>
                <a:tab pos="755015" algn="l"/>
                <a:tab pos="755650" algn="l"/>
              </a:tabLst>
            </a:pPr>
            <a:endParaRPr sz="2000" dirty="0">
              <a:latin typeface="Trebuchet MS"/>
              <a:cs typeface="Trebuchet M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14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04800"/>
            <a:ext cx="576611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95" dirty="0" smtClean="0"/>
              <a:t>Business Understanding</a:t>
            </a:r>
            <a:endParaRPr spc="-195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dirty="0" smtClean="0"/>
              <a:t>Muskan Chaddha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8610600" y="3505200"/>
            <a:ext cx="4180254" cy="12849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ts val="2620"/>
              </a:lnSpc>
              <a:spcBef>
                <a:spcPts val="100"/>
              </a:spcBef>
              <a:buSzPct val="79545"/>
              <a:tabLst>
                <a:tab pos="195580" algn="l"/>
              </a:tabLst>
            </a:pPr>
            <a:endParaRPr lang="en-IN" sz="2200" dirty="0" smtClean="0">
              <a:latin typeface="Trebuchet MS"/>
            </a:endParaRPr>
          </a:p>
          <a:p>
            <a:pPr>
              <a:lnSpc>
                <a:spcPct val="100000"/>
              </a:lnSpc>
            </a:pPr>
            <a:endParaRPr sz="2400" dirty="0" smtClean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785"/>
              </a:spcBef>
              <a:buSzPct val="79545"/>
              <a:tabLst>
                <a:tab pos="195580" algn="l"/>
              </a:tabLst>
            </a:pPr>
            <a:r>
              <a:rPr lang="en-IN" sz="2200" dirty="0" smtClean="0">
                <a:latin typeface="Trebuchet MS"/>
                <a:cs typeface="Trebuchet MS"/>
              </a:rPr>
              <a:t> 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1959" y="914400"/>
            <a:ext cx="11750041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 flipV="1">
            <a:off x="152400" y="6248400"/>
            <a:ext cx="11750041" cy="101208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533400" y="1066800"/>
            <a:ext cx="103632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Problem Statement :</a:t>
            </a:r>
          </a:p>
          <a:p>
            <a:r>
              <a:rPr lang="en-IN" sz="2200" dirty="0" smtClean="0"/>
              <a:t>Driver Cancellations and Non-Availability of cabs to and from Airport leading to loss of potential revenue.</a:t>
            </a:r>
            <a:r>
              <a:rPr lang="en-IN" dirty="0" smtClean="0"/>
              <a:t> </a:t>
            </a:r>
          </a:p>
          <a:p>
            <a:endParaRPr lang="en-IN" b="1" dirty="0" smtClean="0"/>
          </a:p>
          <a:p>
            <a:r>
              <a:rPr lang="en-IN" sz="2400" b="1" dirty="0" smtClean="0"/>
              <a:t>Objective :</a:t>
            </a:r>
          </a:p>
          <a:p>
            <a:r>
              <a:rPr lang="en-IN" sz="2200" dirty="0" smtClean="0"/>
              <a:t>To identify the Supply-Demand gap in cabs from Airport to City and vice versa</a:t>
            </a:r>
            <a:r>
              <a:rPr lang="en-IN" dirty="0" smtClean="0"/>
              <a:t>.</a:t>
            </a:r>
          </a:p>
          <a:p>
            <a:endParaRPr lang="en-IN" b="1" dirty="0" smtClean="0"/>
          </a:p>
          <a:p>
            <a:r>
              <a:rPr lang="en-IN" sz="2400" b="1" dirty="0" smtClean="0"/>
              <a:t>Goal For Analysis :</a:t>
            </a:r>
          </a:p>
          <a:p>
            <a:r>
              <a:rPr lang="en-IN" dirty="0" smtClean="0"/>
              <a:t>•</a:t>
            </a:r>
            <a:r>
              <a:rPr lang="en-IN" sz="2200" dirty="0" smtClean="0"/>
              <a:t>Find out the gap between supply and demand and show the same using plots. </a:t>
            </a:r>
          </a:p>
          <a:p>
            <a:pPr>
              <a:buFont typeface="Arial" pitchFamily="34" charset="0"/>
              <a:buChar char="•"/>
            </a:pPr>
            <a:r>
              <a:rPr lang="en-IN" sz="2200" dirty="0" smtClean="0"/>
              <a:t> Find the types of requests (city-airport or airport-city) for which the gap is the most   severe in the identified time slots.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What might be the reason for this supply-demand gap?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Recommend some ways to improve the supply-demand gap.</a:t>
            </a:r>
          </a:p>
          <a:p>
            <a:pPr>
              <a:buFont typeface="Arial" pitchFamily="34" charset="0"/>
              <a:buChar char="•"/>
            </a:pPr>
            <a:endParaRPr lang="en-IN" sz="2200" dirty="0" smtClean="0"/>
          </a:p>
          <a:p>
            <a:pPr>
              <a:buFont typeface="Arial" pitchFamily="34" charset="0"/>
              <a:buChar char="•"/>
            </a:pPr>
            <a:endParaRPr lang="en-IN" sz="2200" dirty="0" smtClean="0"/>
          </a:p>
          <a:p>
            <a:endParaRPr lang="en-IN" dirty="0" smtClean="0"/>
          </a:p>
          <a:p>
            <a:endParaRPr lang="en-IN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2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5832" y="297601"/>
            <a:ext cx="73279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Data </a:t>
            </a:r>
            <a:r>
              <a:rPr spc="-195" dirty="0"/>
              <a:t>Cleaning </a:t>
            </a:r>
            <a:r>
              <a:rPr spc="-145" dirty="0"/>
              <a:t>and</a:t>
            </a:r>
            <a:r>
              <a:rPr spc="-650" dirty="0"/>
              <a:t> </a:t>
            </a:r>
            <a:r>
              <a:rPr spc="-110" dirty="0"/>
              <a:t>Manipulation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dirty="0" smtClean="0"/>
              <a:t>Muskan Chaddha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4191000"/>
            <a:ext cx="5257800" cy="138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ts val="2620"/>
              </a:lnSpc>
              <a:spcBef>
                <a:spcPts val="100"/>
              </a:spcBef>
              <a:buSzPct val="79545"/>
              <a:tabLst>
                <a:tab pos="195580" algn="l"/>
              </a:tabLst>
            </a:pPr>
            <a:r>
              <a:rPr lang="en-IN" sz="2200" b="1" spc="-90" dirty="0" smtClean="0">
                <a:latin typeface="Trebuchet MS"/>
                <a:cs typeface="Trebuchet MS"/>
              </a:rPr>
              <a:t> </a:t>
            </a:r>
            <a:r>
              <a:rPr sz="2200" b="1" spc="-90" dirty="0" smtClean="0">
                <a:latin typeface="Trebuchet MS"/>
                <a:cs typeface="Trebuchet MS"/>
              </a:rPr>
              <a:t>Possible </a:t>
            </a:r>
            <a:r>
              <a:rPr sz="2200" b="1" spc="-120" dirty="0">
                <a:latin typeface="Trebuchet MS"/>
                <a:cs typeface="Trebuchet MS"/>
              </a:rPr>
              <a:t>data</a:t>
            </a:r>
            <a:r>
              <a:rPr sz="2200" b="1" spc="-245" dirty="0">
                <a:latin typeface="Trebuchet MS"/>
                <a:cs typeface="Trebuchet MS"/>
              </a:rPr>
              <a:t> </a:t>
            </a:r>
            <a:r>
              <a:rPr sz="2200" b="1" spc="-105" dirty="0">
                <a:latin typeface="Trebuchet MS"/>
                <a:cs typeface="Trebuchet MS"/>
              </a:rPr>
              <a:t>inconsistencies</a:t>
            </a:r>
            <a:r>
              <a:rPr sz="2200" spc="-105" dirty="0">
                <a:latin typeface="Trebuchet MS"/>
                <a:cs typeface="Trebuchet MS"/>
              </a:rPr>
              <a:t>:</a:t>
            </a:r>
            <a:endParaRPr sz="2200" dirty="0">
              <a:latin typeface="Trebuchet MS"/>
              <a:cs typeface="Trebuchet MS"/>
            </a:endParaRPr>
          </a:p>
          <a:p>
            <a:pPr marL="698500" lvl="1" indent="-457200">
              <a:lnSpc>
                <a:spcPts val="2380"/>
              </a:lnSpc>
              <a:buSzPct val="80000"/>
              <a:buAutoNum type="arabicPeriod"/>
              <a:tabLst>
                <a:tab pos="697865" algn="l"/>
                <a:tab pos="698500" algn="l"/>
              </a:tabLst>
            </a:pPr>
            <a:r>
              <a:rPr sz="2000" spc="-100" dirty="0">
                <a:latin typeface="Trebuchet MS"/>
                <a:cs typeface="Trebuchet MS"/>
              </a:rPr>
              <a:t>Duplicate </a:t>
            </a:r>
            <a:r>
              <a:rPr sz="2000" spc="-85" dirty="0">
                <a:latin typeface="Trebuchet MS"/>
                <a:cs typeface="Trebuchet MS"/>
              </a:rPr>
              <a:t>values </a:t>
            </a:r>
            <a:r>
              <a:rPr sz="2000" spc="-80" dirty="0">
                <a:latin typeface="Trebuchet MS"/>
                <a:cs typeface="Trebuchet MS"/>
              </a:rPr>
              <a:t>of </a:t>
            </a:r>
            <a:r>
              <a:rPr sz="2000" spc="-85" dirty="0">
                <a:latin typeface="Trebuchet MS"/>
                <a:cs typeface="Trebuchet MS"/>
              </a:rPr>
              <a:t>Request</a:t>
            </a:r>
            <a:r>
              <a:rPr sz="2000" spc="-34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ID</a:t>
            </a:r>
            <a:endParaRPr sz="2000" dirty="0">
              <a:latin typeface="Trebuchet MS"/>
              <a:cs typeface="Trebuchet MS"/>
            </a:endParaRPr>
          </a:p>
          <a:p>
            <a:pPr marL="698500" lvl="1" indent="-457200">
              <a:lnSpc>
                <a:spcPct val="100000"/>
              </a:lnSpc>
              <a:spcBef>
                <a:spcPts val="365"/>
              </a:spcBef>
              <a:buSzPct val="80000"/>
              <a:buAutoNum type="arabicPeriod"/>
              <a:tabLst>
                <a:tab pos="697865" algn="l"/>
                <a:tab pos="698500" algn="l"/>
              </a:tabLst>
            </a:pPr>
            <a:r>
              <a:rPr sz="2000" spc="-10" dirty="0">
                <a:latin typeface="Trebuchet MS"/>
                <a:cs typeface="Trebuchet MS"/>
              </a:rPr>
              <a:t>NA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values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in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the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columns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of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interest</a:t>
            </a:r>
            <a:endParaRPr sz="20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Font typeface="Trebuchet MS"/>
              <a:buAutoNum type="arabicPeriod"/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59" y="1041006"/>
            <a:ext cx="11750041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13359" y="6197208"/>
            <a:ext cx="11750041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304800" y="1066800"/>
            <a:ext cx="6096000" cy="25160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95580" indent="-182880">
              <a:lnSpc>
                <a:spcPts val="2620"/>
              </a:lnSpc>
              <a:spcBef>
                <a:spcPts val="100"/>
              </a:spcBef>
              <a:buSzPct val="79545"/>
              <a:tabLst>
                <a:tab pos="195580" algn="l"/>
              </a:tabLst>
            </a:pPr>
            <a:r>
              <a:rPr lang="en-IN" sz="2200" b="1" spc="-100" dirty="0" smtClean="0">
                <a:latin typeface="Trebuchet MS"/>
                <a:cs typeface="Trebuchet MS"/>
              </a:rPr>
              <a:t> Data </a:t>
            </a:r>
            <a:r>
              <a:rPr lang="en-IN" sz="2200" b="1" spc="-95" dirty="0" smtClean="0">
                <a:latin typeface="Trebuchet MS"/>
                <a:cs typeface="Trebuchet MS"/>
              </a:rPr>
              <a:t>set </a:t>
            </a:r>
            <a:r>
              <a:rPr lang="en-IN" sz="2200" b="1" spc="-100" dirty="0" smtClean="0">
                <a:latin typeface="Trebuchet MS"/>
                <a:cs typeface="Trebuchet MS"/>
              </a:rPr>
              <a:t>contains </a:t>
            </a:r>
            <a:r>
              <a:rPr lang="en-IN" sz="2200" b="1" spc="-40" dirty="0" smtClean="0">
                <a:latin typeface="Trebuchet MS"/>
                <a:cs typeface="Trebuchet MS"/>
              </a:rPr>
              <a:t>6</a:t>
            </a:r>
            <a:r>
              <a:rPr lang="en-IN" sz="2200" b="1" spc="-375" dirty="0" smtClean="0">
                <a:latin typeface="Trebuchet MS"/>
                <a:cs typeface="Trebuchet MS"/>
              </a:rPr>
              <a:t> </a:t>
            </a:r>
            <a:r>
              <a:rPr lang="en-IN" sz="2200" b="1" spc="-100" dirty="0" smtClean="0">
                <a:latin typeface="Trebuchet MS"/>
                <a:cs typeface="Trebuchet MS"/>
              </a:rPr>
              <a:t>columns</a:t>
            </a:r>
            <a:r>
              <a:rPr lang="en-IN" sz="2200" spc="-100" dirty="0" smtClean="0">
                <a:latin typeface="Trebuchet MS"/>
                <a:cs typeface="Trebuchet MS"/>
              </a:rPr>
              <a:t>:</a:t>
            </a:r>
            <a:endParaRPr lang="en-IN" sz="2200" dirty="0" smtClean="0">
              <a:latin typeface="Trebuchet MS"/>
              <a:cs typeface="Trebuchet MS"/>
            </a:endParaRPr>
          </a:p>
          <a:p>
            <a:pPr marL="698500" lvl="1" indent="-457200">
              <a:lnSpc>
                <a:spcPts val="2380"/>
              </a:lnSpc>
              <a:buSzPct val="80000"/>
              <a:buAutoNum type="arabicPeriod"/>
              <a:tabLst>
                <a:tab pos="697865" algn="l"/>
                <a:tab pos="698500" algn="l"/>
              </a:tabLst>
            </a:pPr>
            <a:r>
              <a:rPr lang="en-IN" sz="2000" spc="-100" dirty="0" smtClean="0">
                <a:latin typeface="Trebuchet MS"/>
                <a:cs typeface="Trebuchet MS"/>
              </a:rPr>
              <a:t>Request.id</a:t>
            </a:r>
            <a:endParaRPr lang="en-IN" sz="2000" dirty="0" smtClean="0">
              <a:latin typeface="Trebuchet MS"/>
              <a:cs typeface="Trebuchet MS"/>
            </a:endParaRPr>
          </a:p>
          <a:p>
            <a:pPr marL="698500" lvl="1" indent="-457200">
              <a:lnSpc>
                <a:spcPct val="100000"/>
              </a:lnSpc>
              <a:spcBef>
                <a:spcPts val="365"/>
              </a:spcBef>
              <a:buSzPct val="80000"/>
              <a:buAutoNum type="arabicPeriod"/>
              <a:tabLst>
                <a:tab pos="697865" algn="l"/>
                <a:tab pos="698500" algn="l"/>
              </a:tabLst>
            </a:pPr>
            <a:r>
              <a:rPr lang="en-IN" sz="2000" spc="-105" dirty="0" err="1" smtClean="0">
                <a:latin typeface="Trebuchet MS"/>
                <a:cs typeface="Trebuchet MS"/>
              </a:rPr>
              <a:t>Pickup.point</a:t>
            </a:r>
            <a:endParaRPr lang="en-IN" sz="2000" dirty="0" smtClean="0">
              <a:latin typeface="Trebuchet MS"/>
              <a:cs typeface="Trebuchet MS"/>
            </a:endParaRPr>
          </a:p>
          <a:p>
            <a:pPr marL="698500" lvl="1" indent="-457200">
              <a:lnSpc>
                <a:spcPct val="100000"/>
              </a:lnSpc>
              <a:spcBef>
                <a:spcPts val="365"/>
              </a:spcBef>
              <a:buSzPct val="80000"/>
              <a:buAutoNum type="arabicPeriod"/>
              <a:tabLst>
                <a:tab pos="697865" algn="l"/>
                <a:tab pos="698500" algn="l"/>
              </a:tabLst>
            </a:pPr>
            <a:r>
              <a:rPr lang="en-IN" sz="2000" spc="-120" dirty="0" smtClean="0">
                <a:latin typeface="Trebuchet MS"/>
                <a:cs typeface="Trebuchet MS"/>
              </a:rPr>
              <a:t>Driver.id</a:t>
            </a:r>
            <a:endParaRPr lang="en-IN" sz="2000" dirty="0" smtClean="0">
              <a:latin typeface="Trebuchet MS"/>
              <a:cs typeface="Trebuchet MS"/>
            </a:endParaRPr>
          </a:p>
          <a:p>
            <a:pPr marL="698500" lvl="1" indent="-457200">
              <a:lnSpc>
                <a:spcPct val="100000"/>
              </a:lnSpc>
              <a:spcBef>
                <a:spcPts val="370"/>
              </a:spcBef>
              <a:buSzPct val="80000"/>
              <a:buAutoNum type="arabicPeriod"/>
              <a:tabLst>
                <a:tab pos="697865" algn="l"/>
                <a:tab pos="698500" algn="l"/>
              </a:tabLst>
            </a:pPr>
            <a:r>
              <a:rPr lang="en-IN" sz="2000" spc="-85" dirty="0" smtClean="0">
                <a:latin typeface="Trebuchet MS"/>
                <a:cs typeface="Trebuchet MS"/>
              </a:rPr>
              <a:t>Status</a:t>
            </a:r>
            <a:endParaRPr lang="en-IN" sz="2000" dirty="0" smtClean="0">
              <a:latin typeface="Trebuchet MS"/>
              <a:cs typeface="Trebuchet MS"/>
            </a:endParaRPr>
          </a:p>
          <a:p>
            <a:pPr marL="698500" lvl="1" indent="-457200">
              <a:lnSpc>
                <a:spcPct val="100000"/>
              </a:lnSpc>
              <a:spcBef>
                <a:spcPts val="330"/>
              </a:spcBef>
              <a:buSzPct val="80000"/>
              <a:buAutoNum type="arabicPeriod"/>
              <a:tabLst>
                <a:tab pos="697865" algn="l"/>
                <a:tab pos="698500" algn="l"/>
              </a:tabLst>
            </a:pPr>
            <a:r>
              <a:rPr lang="en-IN" sz="2000" spc="-100" dirty="0" err="1" smtClean="0">
                <a:latin typeface="Trebuchet MS"/>
                <a:cs typeface="Trebuchet MS"/>
              </a:rPr>
              <a:t>Request.timestamp</a:t>
            </a:r>
            <a:endParaRPr lang="en-IN" sz="2000" dirty="0" smtClean="0">
              <a:latin typeface="Trebuchet MS"/>
              <a:cs typeface="Trebuchet MS"/>
            </a:endParaRPr>
          </a:p>
          <a:p>
            <a:pPr marL="698500" lvl="1" indent="-457200">
              <a:lnSpc>
                <a:spcPct val="100000"/>
              </a:lnSpc>
              <a:spcBef>
                <a:spcPts val="370"/>
              </a:spcBef>
              <a:buSzPct val="80000"/>
              <a:buAutoNum type="arabicPeriod"/>
              <a:tabLst>
                <a:tab pos="697865" algn="l"/>
                <a:tab pos="698500" algn="l"/>
              </a:tabLst>
            </a:pPr>
            <a:r>
              <a:rPr lang="en-IN" sz="2000" spc="-95" dirty="0" err="1" smtClean="0">
                <a:latin typeface="Trebuchet MS"/>
                <a:cs typeface="Trebuchet MS"/>
              </a:rPr>
              <a:t>Drop.timestamp</a:t>
            </a:r>
            <a:endParaRPr lang="en-IN" sz="2400" dirty="0">
              <a:latin typeface="Times New Roman"/>
              <a:cs typeface="Times New Roman"/>
            </a:endParaRPr>
          </a:p>
        </p:txBody>
      </p:sp>
      <p:pic>
        <p:nvPicPr>
          <p:cNvPr id="10" name="Picture 9" descr="Screenshot_2019-09-17 intern_Uber_supply_dema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0800" y="1143000"/>
            <a:ext cx="5067300" cy="2133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867400" y="3810000"/>
            <a:ext cx="59436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5580" indent="-182880">
              <a:lnSpc>
                <a:spcPts val="2620"/>
              </a:lnSpc>
              <a:spcBef>
                <a:spcPts val="1540"/>
              </a:spcBef>
              <a:buSzPct val="79545"/>
              <a:tabLst>
                <a:tab pos="195580" algn="l"/>
              </a:tabLst>
            </a:pPr>
            <a:r>
              <a:rPr lang="en-IN" sz="2200" b="1" spc="-85" dirty="0" smtClean="0">
                <a:latin typeface="Trebuchet MS"/>
                <a:cs typeface="Trebuchet MS"/>
              </a:rPr>
              <a:t> Other</a:t>
            </a:r>
            <a:r>
              <a:rPr lang="en-IN" sz="2200" b="1" spc="-175" dirty="0" smtClean="0">
                <a:latin typeface="Trebuchet MS"/>
                <a:cs typeface="Trebuchet MS"/>
              </a:rPr>
              <a:t> </a:t>
            </a:r>
            <a:r>
              <a:rPr lang="en-IN" sz="2200" b="1" spc="-80" dirty="0" smtClean="0">
                <a:latin typeface="Trebuchet MS"/>
                <a:cs typeface="Trebuchet MS"/>
              </a:rPr>
              <a:t>Issues</a:t>
            </a:r>
            <a:r>
              <a:rPr lang="en-IN" sz="2200" spc="-80" dirty="0" smtClean="0">
                <a:latin typeface="Trebuchet MS"/>
                <a:cs typeface="Trebuchet MS"/>
              </a:rPr>
              <a:t>:</a:t>
            </a:r>
            <a:endParaRPr lang="en-IN" sz="2200" dirty="0" smtClean="0">
              <a:latin typeface="Trebuchet MS"/>
              <a:cs typeface="Trebuchet MS"/>
            </a:endParaRPr>
          </a:p>
          <a:p>
            <a:pPr marL="698500" lvl="1" indent="-457200">
              <a:lnSpc>
                <a:spcPts val="2380"/>
              </a:lnSpc>
              <a:buSzPct val="80000"/>
              <a:buAutoNum type="arabicPeriod"/>
              <a:tabLst>
                <a:tab pos="697865" algn="l"/>
                <a:tab pos="698500" algn="l"/>
              </a:tabLst>
            </a:pPr>
            <a:r>
              <a:rPr lang="en-IN" sz="2000" spc="-85" dirty="0" smtClean="0">
                <a:latin typeface="Trebuchet MS"/>
                <a:cs typeface="Trebuchet MS"/>
              </a:rPr>
              <a:t>Request</a:t>
            </a:r>
            <a:r>
              <a:rPr lang="en-IN" sz="2000" spc="-150" dirty="0" smtClean="0">
                <a:latin typeface="Trebuchet MS"/>
                <a:cs typeface="Trebuchet MS"/>
              </a:rPr>
              <a:t> </a:t>
            </a:r>
            <a:r>
              <a:rPr lang="en-IN" sz="2000" spc="-100" dirty="0" smtClean="0">
                <a:latin typeface="Trebuchet MS"/>
                <a:cs typeface="Trebuchet MS"/>
              </a:rPr>
              <a:t>time</a:t>
            </a:r>
            <a:r>
              <a:rPr lang="en-IN" sz="2000" spc="-150" dirty="0" smtClean="0">
                <a:latin typeface="Trebuchet MS"/>
                <a:cs typeface="Trebuchet MS"/>
              </a:rPr>
              <a:t> </a:t>
            </a:r>
            <a:r>
              <a:rPr lang="en-IN" sz="2000" spc="-85" dirty="0" smtClean="0">
                <a:latin typeface="Trebuchet MS"/>
                <a:cs typeface="Trebuchet MS"/>
              </a:rPr>
              <a:t>stamp</a:t>
            </a:r>
            <a:r>
              <a:rPr lang="en-IN" sz="2000" spc="-155" dirty="0" smtClean="0">
                <a:latin typeface="Trebuchet MS"/>
                <a:cs typeface="Trebuchet MS"/>
              </a:rPr>
              <a:t> </a:t>
            </a:r>
            <a:r>
              <a:rPr lang="en-IN" sz="2000" spc="-70" dirty="0" smtClean="0">
                <a:latin typeface="Trebuchet MS"/>
                <a:cs typeface="Trebuchet MS"/>
              </a:rPr>
              <a:t>is</a:t>
            </a:r>
            <a:r>
              <a:rPr lang="en-IN" sz="2000" spc="-145" dirty="0" smtClean="0">
                <a:latin typeface="Trebuchet MS"/>
                <a:cs typeface="Trebuchet MS"/>
              </a:rPr>
              <a:t> </a:t>
            </a:r>
            <a:r>
              <a:rPr lang="en-IN" sz="2000" spc="-120" dirty="0" smtClean="0">
                <a:latin typeface="Trebuchet MS"/>
                <a:cs typeface="Trebuchet MS"/>
              </a:rPr>
              <a:t>object</a:t>
            </a:r>
            <a:r>
              <a:rPr lang="en-IN" sz="2000" spc="-150" dirty="0" smtClean="0">
                <a:latin typeface="Trebuchet MS"/>
                <a:cs typeface="Trebuchet MS"/>
              </a:rPr>
              <a:t> </a:t>
            </a:r>
            <a:r>
              <a:rPr lang="en-IN" sz="2000" spc="-114" dirty="0" smtClean="0">
                <a:latin typeface="Trebuchet MS"/>
                <a:cs typeface="Trebuchet MS"/>
              </a:rPr>
              <a:t>here.</a:t>
            </a:r>
            <a:r>
              <a:rPr lang="en-IN" sz="2000" spc="-160" dirty="0" smtClean="0">
                <a:latin typeface="Trebuchet MS"/>
                <a:cs typeface="Trebuchet MS"/>
              </a:rPr>
              <a:t> </a:t>
            </a:r>
            <a:r>
              <a:rPr lang="en-IN" sz="2000" spc="-95" dirty="0" smtClean="0">
                <a:latin typeface="Trebuchet MS"/>
                <a:cs typeface="Trebuchet MS"/>
              </a:rPr>
              <a:t>Convert</a:t>
            </a:r>
            <a:r>
              <a:rPr lang="en-IN" sz="2000" spc="-150" dirty="0" smtClean="0">
                <a:latin typeface="Trebuchet MS"/>
                <a:cs typeface="Trebuchet MS"/>
              </a:rPr>
              <a:t> </a:t>
            </a:r>
            <a:r>
              <a:rPr lang="en-IN" sz="2000" spc="-120" dirty="0" smtClean="0">
                <a:latin typeface="Trebuchet MS"/>
                <a:cs typeface="Trebuchet MS"/>
              </a:rPr>
              <a:t>it</a:t>
            </a:r>
            <a:r>
              <a:rPr lang="en-IN" sz="2000" spc="-150" dirty="0" smtClean="0">
                <a:latin typeface="Trebuchet MS"/>
                <a:cs typeface="Trebuchet MS"/>
              </a:rPr>
              <a:t> </a:t>
            </a:r>
            <a:r>
              <a:rPr lang="en-IN" sz="2000" spc="-80" dirty="0" smtClean="0">
                <a:latin typeface="Trebuchet MS"/>
                <a:cs typeface="Trebuchet MS"/>
              </a:rPr>
              <a:t>to</a:t>
            </a:r>
            <a:r>
              <a:rPr lang="en-IN" sz="2000" spc="-160" dirty="0" smtClean="0">
                <a:latin typeface="Trebuchet MS"/>
                <a:cs typeface="Trebuchet MS"/>
              </a:rPr>
              <a:t> </a:t>
            </a:r>
            <a:r>
              <a:rPr lang="en-IN" sz="2000" spc="-105" dirty="0" smtClean="0">
                <a:latin typeface="Trebuchet MS"/>
                <a:cs typeface="Trebuchet MS"/>
              </a:rPr>
              <a:t>date</a:t>
            </a:r>
          </a:p>
          <a:p>
            <a:pPr marL="698500" lvl="1" indent="-457200">
              <a:lnSpc>
                <a:spcPts val="2380"/>
              </a:lnSpc>
              <a:buSzPct val="80000"/>
              <a:tabLst>
                <a:tab pos="697865" algn="l"/>
                <a:tab pos="698500" algn="l"/>
              </a:tabLst>
            </a:pPr>
            <a:r>
              <a:rPr lang="en-IN" sz="2000" spc="-105" dirty="0" smtClean="0">
                <a:latin typeface="Trebuchet MS"/>
                <a:cs typeface="Trebuchet MS"/>
              </a:rPr>
              <a:t>      </a:t>
            </a:r>
            <a:r>
              <a:rPr lang="en-IN" sz="2000" spc="-150" dirty="0" smtClean="0">
                <a:latin typeface="Trebuchet MS"/>
                <a:cs typeface="Trebuchet MS"/>
              </a:rPr>
              <a:t> </a:t>
            </a:r>
            <a:r>
              <a:rPr lang="en-IN" sz="2000" spc="-100" dirty="0" smtClean="0">
                <a:latin typeface="Trebuchet MS"/>
                <a:cs typeface="Trebuchet MS"/>
              </a:rPr>
              <a:t>time</a:t>
            </a:r>
            <a:r>
              <a:rPr lang="en-IN" sz="2000" spc="-150" dirty="0" smtClean="0">
                <a:latin typeface="Trebuchet MS"/>
                <a:cs typeface="Trebuchet MS"/>
              </a:rPr>
              <a:t> </a:t>
            </a:r>
            <a:r>
              <a:rPr lang="en-IN" sz="2000" spc="-114" dirty="0" smtClean="0">
                <a:latin typeface="Trebuchet MS"/>
                <a:cs typeface="Trebuchet MS"/>
              </a:rPr>
              <a:t>format.</a:t>
            </a:r>
            <a:endParaRPr lang="en-IN" sz="2000" dirty="0" smtClean="0">
              <a:latin typeface="Trebuchet MS"/>
              <a:cs typeface="Trebuchet MS"/>
            </a:endParaRPr>
          </a:p>
          <a:p>
            <a:pPr marL="698500" lvl="1" indent="-457200">
              <a:lnSpc>
                <a:spcPts val="2380"/>
              </a:lnSpc>
              <a:buSzPct val="80000"/>
              <a:tabLst>
                <a:tab pos="697865" algn="l"/>
                <a:tab pos="698500" algn="l"/>
              </a:tabLst>
            </a:pPr>
            <a:r>
              <a:rPr lang="en-IN" sz="2000" spc="-75" dirty="0" smtClean="0">
                <a:latin typeface="Trebuchet MS"/>
                <a:cs typeface="Trebuchet MS"/>
              </a:rPr>
              <a:t>2.   Dates</a:t>
            </a:r>
            <a:r>
              <a:rPr lang="en-IN" sz="2000" spc="-150" dirty="0" smtClean="0">
                <a:latin typeface="Trebuchet MS"/>
                <a:cs typeface="Trebuchet MS"/>
              </a:rPr>
              <a:t> </a:t>
            </a:r>
            <a:r>
              <a:rPr lang="en-IN" sz="2000" spc="-100" dirty="0" smtClean="0">
                <a:latin typeface="Trebuchet MS"/>
                <a:cs typeface="Trebuchet MS"/>
              </a:rPr>
              <a:t>are</a:t>
            </a:r>
            <a:r>
              <a:rPr lang="en-IN" sz="2000" spc="-150" dirty="0" smtClean="0">
                <a:latin typeface="Trebuchet MS"/>
                <a:cs typeface="Trebuchet MS"/>
              </a:rPr>
              <a:t> </a:t>
            </a:r>
            <a:r>
              <a:rPr lang="en-IN" sz="2000" spc="-90" dirty="0" smtClean="0">
                <a:latin typeface="Trebuchet MS"/>
                <a:cs typeface="Trebuchet MS"/>
              </a:rPr>
              <a:t>separated</a:t>
            </a:r>
            <a:r>
              <a:rPr lang="en-IN" sz="2000" spc="-150" dirty="0" smtClean="0">
                <a:latin typeface="Trebuchet MS"/>
                <a:cs typeface="Trebuchet MS"/>
              </a:rPr>
              <a:t> </a:t>
            </a:r>
            <a:r>
              <a:rPr lang="en-IN" sz="2000" spc="-80" dirty="0" smtClean="0">
                <a:latin typeface="Trebuchet MS"/>
                <a:cs typeface="Trebuchet MS"/>
              </a:rPr>
              <a:t>by</a:t>
            </a:r>
            <a:r>
              <a:rPr lang="en-IN" sz="2000" spc="-160" dirty="0" smtClean="0">
                <a:latin typeface="Trebuchet MS"/>
                <a:cs typeface="Trebuchet MS"/>
              </a:rPr>
              <a:t> </a:t>
            </a:r>
            <a:r>
              <a:rPr lang="en-IN" sz="2000" spc="-235" dirty="0" smtClean="0">
                <a:latin typeface="Trebuchet MS"/>
                <a:cs typeface="Trebuchet MS"/>
              </a:rPr>
              <a:t>“/”</a:t>
            </a:r>
            <a:r>
              <a:rPr lang="en-IN" sz="2000" spc="-150" dirty="0" smtClean="0">
                <a:latin typeface="Trebuchet MS"/>
                <a:cs typeface="Trebuchet MS"/>
              </a:rPr>
              <a:t> </a:t>
            </a:r>
            <a:r>
              <a:rPr lang="en-IN" sz="2000" spc="-70" dirty="0" smtClean="0">
                <a:latin typeface="Trebuchet MS"/>
                <a:cs typeface="Trebuchet MS"/>
              </a:rPr>
              <a:t>and</a:t>
            </a:r>
            <a:r>
              <a:rPr lang="en-IN" sz="2000" spc="-155" dirty="0" smtClean="0">
                <a:latin typeface="Trebuchet MS"/>
                <a:cs typeface="Trebuchet MS"/>
              </a:rPr>
              <a:t> </a:t>
            </a:r>
            <a:r>
              <a:rPr lang="en-IN" sz="2000" spc="-245" dirty="0" smtClean="0">
                <a:latin typeface="Trebuchet MS"/>
                <a:cs typeface="Trebuchet MS"/>
              </a:rPr>
              <a:t>“-”.</a:t>
            </a:r>
            <a:r>
              <a:rPr lang="en-IN" sz="2000" spc="-155" dirty="0" smtClean="0">
                <a:latin typeface="Trebuchet MS"/>
                <a:cs typeface="Trebuchet MS"/>
              </a:rPr>
              <a:t> </a:t>
            </a:r>
            <a:r>
              <a:rPr lang="en-IN" sz="2000" spc="-20" dirty="0" smtClean="0">
                <a:latin typeface="Trebuchet MS"/>
                <a:cs typeface="Trebuchet MS"/>
              </a:rPr>
              <a:t>Make</a:t>
            </a:r>
            <a:r>
              <a:rPr lang="en-IN" sz="2000" spc="-150" dirty="0" smtClean="0">
                <a:latin typeface="Trebuchet MS"/>
                <a:cs typeface="Trebuchet MS"/>
              </a:rPr>
              <a:t> </a:t>
            </a:r>
            <a:r>
              <a:rPr lang="en-IN" sz="2000" spc="-80" dirty="0" smtClean="0">
                <a:latin typeface="Trebuchet MS"/>
                <a:cs typeface="Trebuchet MS"/>
              </a:rPr>
              <a:t>this</a:t>
            </a:r>
            <a:r>
              <a:rPr lang="en-IN" sz="2000" spc="-145" dirty="0" smtClean="0">
                <a:latin typeface="Trebuchet MS"/>
                <a:cs typeface="Trebuchet MS"/>
              </a:rPr>
              <a:t> </a:t>
            </a:r>
          </a:p>
          <a:p>
            <a:pPr marL="698500" lvl="1" indent="-457200">
              <a:lnSpc>
                <a:spcPct val="100000"/>
              </a:lnSpc>
              <a:spcBef>
                <a:spcPts val="365"/>
              </a:spcBef>
              <a:buSzPct val="80000"/>
              <a:tabLst>
                <a:tab pos="697865" algn="l"/>
                <a:tab pos="698500" algn="l"/>
              </a:tabLst>
            </a:pPr>
            <a:r>
              <a:rPr lang="en-IN" sz="2000" spc="-145" dirty="0" smtClean="0">
                <a:latin typeface="Trebuchet MS"/>
                <a:cs typeface="Trebuchet MS"/>
              </a:rPr>
              <a:t>       </a:t>
            </a:r>
            <a:r>
              <a:rPr lang="en-IN" sz="2000" spc="-85" dirty="0" smtClean="0">
                <a:latin typeface="Trebuchet MS"/>
                <a:cs typeface="Trebuchet MS"/>
              </a:rPr>
              <a:t>consistent</a:t>
            </a:r>
            <a:r>
              <a:rPr lang="en-IN" sz="2000" spc="-150" dirty="0" smtClean="0">
                <a:latin typeface="Trebuchet MS"/>
                <a:cs typeface="Trebuchet MS"/>
              </a:rPr>
              <a:t> </a:t>
            </a:r>
            <a:r>
              <a:rPr lang="en-IN" sz="2000" spc="-95" dirty="0" smtClean="0">
                <a:latin typeface="Trebuchet MS"/>
                <a:cs typeface="Trebuchet MS"/>
              </a:rPr>
              <a:t>for</a:t>
            </a:r>
            <a:r>
              <a:rPr lang="en-IN" sz="2000" spc="-145" dirty="0" smtClean="0">
                <a:latin typeface="Trebuchet MS"/>
                <a:cs typeface="Trebuchet MS"/>
              </a:rPr>
              <a:t> </a:t>
            </a:r>
            <a:r>
              <a:rPr lang="en-IN" sz="2000" spc="-80" dirty="0" smtClean="0">
                <a:latin typeface="Trebuchet MS"/>
                <a:cs typeface="Trebuchet MS"/>
              </a:rPr>
              <a:t>ease</a:t>
            </a:r>
            <a:r>
              <a:rPr lang="en-IN" sz="2000" spc="-150" dirty="0" smtClean="0">
                <a:latin typeface="Trebuchet MS"/>
                <a:cs typeface="Trebuchet MS"/>
              </a:rPr>
              <a:t> </a:t>
            </a:r>
            <a:r>
              <a:rPr lang="en-IN" sz="2000" spc="-80" dirty="0" smtClean="0">
                <a:latin typeface="Trebuchet MS"/>
                <a:cs typeface="Trebuchet MS"/>
              </a:rPr>
              <a:t>of</a:t>
            </a:r>
            <a:r>
              <a:rPr lang="en-IN" sz="2000" spc="-150" dirty="0" smtClean="0">
                <a:latin typeface="Trebuchet MS"/>
                <a:cs typeface="Trebuchet MS"/>
              </a:rPr>
              <a:t> </a:t>
            </a:r>
            <a:r>
              <a:rPr lang="en-IN" sz="2000" spc="-105" dirty="0" smtClean="0">
                <a:latin typeface="Trebuchet MS"/>
                <a:cs typeface="Trebuchet MS"/>
              </a:rPr>
              <a:t>data</a:t>
            </a:r>
            <a:r>
              <a:rPr lang="en-IN" sz="2000" spc="-150" dirty="0" smtClean="0">
                <a:latin typeface="Trebuchet MS"/>
                <a:cs typeface="Trebuchet MS"/>
              </a:rPr>
              <a:t> </a:t>
            </a:r>
            <a:r>
              <a:rPr lang="en-IN" sz="2000" spc="-95" dirty="0" smtClean="0">
                <a:latin typeface="Trebuchet MS"/>
                <a:cs typeface="Trebuchet MS"/>
              </a:rPr>
              <a:t>analysis.</a:t>
            </a:r>
            <a:endParaRPr lang="en-IN" sz="2000" dirty="0">
              <a:latin typeface="Trebuchet MS"/>
              <a:cs typeface="Trebuchet M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3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8100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Analysing </a:t>
            </a:r>
            <a:r>
              <a:rPr spc="-240" dirty="0"/>
              <a:t>Trends </a:t>
            </a:r>
            <a:r>
              <a:rPr spc="-185" dirty="0"/>
              <a:t>For </a:t>
            </a:r>
            <a:r>
              <a:rPr lang="en-IN" spc="-225" dirty="0" smtClean="0"/>
              <a:t>Completion of Trips </a:t>
            </a:r>
            <a:endParaRPr spc="-15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>
          <a:xfrm>
            <a:off x="4145281" y="6377944"/>
            <a:ext cx="3901440" cy="276999"/>
          </a:xfrm>
        </p:spPr>
        <p:txBody>
          <a:bodyPr/>
          <a:lstStyle/>
          <a:p>
            <a:r>
              <a:rPr lang="en-US" dirty="0" smtClean="0"/>
              <a:t>Muskan Chaddha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91748" y="1192048"/>
            <a:ext cx="4174490" cy="4688463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95580" marR="5080" indent="-182880">
              <a:lnSpc>
                <a:spcPts val="2370"/>
              </a:lnSpc>
              <a:spcBef>
                <a:spcPts val="400"/>
              </a:spcBef>
              <a:buSzPct val="79545"/>
              <a:buFont typeface="Arial" pitchFamily="34" charset="0"/>
              <a:buChar char="•"/>
              <a:tabLst>
                <a:tab pos="195580" algn="l"/>
              </a:tabLst>
            </a:pPr>
            <a:r>
              <a:rPr lang="en-IN" sz="2200" spc="-105" dirty="0" smtClean="0">
                <a:latin typeface="Trebuchet MS"/>
                <a:cs typeface="Trebuchet MS"/>
              </a:rPr>
              <a:t>  </a:t>
            </a:r>
            <a:r>
              <a:rPr lang="en-IN" sz="2200" dirty="0" smtClean="0">
                <a:latin typeface="Trebuchet MS"/>
                <a:cs typeface="Trebuchet MS"/>
              </a:rPr>
              <a:t>We can clearly see from this plot that Uber is losing quite a lot of business due to shortage of available Cabs.</a:t>
            </a:r>
          </a:p>
          <a:p>
            <a:pPr marL="195580" marR="5080" indent="-182880">
              <a:lnSpc>
                <a:spcPts val="2370"/>
              </a:lnSpc>
              <a:spcBef>
                <a:spcPts val="400"/>
              </a:spcBef>
              <a:buSzPct val="79545"/>
              <a:buFont typeface="Arial" pitchFamily="34" charset="0"/>
              <a:buChar char="•"/>
              <a:tabLst>
                <a:tab pos="195580" algn="l"/>
              </a:tabLst>
            </a:pPr>
            <a:endParaRPr lang="en-IN" sz="2200" dirty="0" smtClean="0">
              <a:latin typeface="Trebuchet MS"/>
              <a:cs typeface="Trebuchet MS"/>
            </a:endParaRPr>
          </a:p>
          <a:p>
            <a:pPr>
              <a:buFont typeface="Arial" pitchFamily="34" charset="0"/>
              <a:buChar char="•"/>
            </a:pPr>
            <a:r>
              <a:rPr lang="en-IN" sz="2200" dirty="0" smtClean="0">
                <a:latin typeface="Trebuchet MS" pitchFamily="34" charset="0"/>
              </a:rPr>
              <a:t> </a:t>
            </a:r>
            <a:r>
              <a:rPr lang="en-IN" sz="2200" dirty="0" err="1" smtClean="0">
                <a:latin typeface="Trebuchet MS" pitchFamily="34" charset="0"/>
              </a:rPr>
              <a:t>Univariate</a:t>
            </a:r>
            <a:r>
              <a:rPr lang="en-IN" sz="2200" dirty="0" smtClean="0">
                <a:latin typeface="Trebuchet MS" pitchFamily="34" charset="0"/>
              </a:rPr>
              <a:t> Analysis :</a:t>
            </a:r>
          </a:p>
          <a:p>
            <a:r>
              <a:rPr lang="en-IN" sz="2200" dirty="0" smtClean="0">
                <a:latin typeface="Trebuchet MS" pitchFamily="34" charset="0"/>
              </a:rPr>
              <a:t>  No cars  available is more than</a:t>
            </a:r>
          </a:p>
          <a:p>
            <a:r>
              <a:rPr lang="en-IN" sz="2200" dirty="0" smtClean="0">
                <a:latin typeface="Trebuchet MS" pitchFamily="34" charset="0"/>
              </a:rPr>
              <a:t>  the number of trips cancelled</a:t>
            </a:r>
            <a:r>
              <a:rPr lang="en-IN" sz="2400" dirty="0" smtClean="0"/>
              <a:t>.</a:t>
            </a:r>
          </a:p>
          <a:p>
            <a:pPr marL="195580" marR="5080" indent="-182880">
              <a:lnSpc>
                <a:spcPts val="2370"/>
              </a:lnSpc>
              <a:spcBef>
                <a:spcPts val="400"/>
              </a:spcBef>
              <a:buSzPct val="79545"/>
              <a:tabLst>
                <a:tab pos="195580" algn="l"/>
              </a:tabLst>
            </a:pPr>
            <a:endParaRPr lang="en-IN" sz="2200" dirty="0" smtClean="0">
              <a:latin typeface="Trebuchet MS"/>
              <a:cs typeface="Trebuchet MS"/>
            </a:endParaRPr>
          </a:p>
          <a:p>
            <a:pPr marL="195580" marR="5080" indent="-182880">
              <a:lnSpc>
                <a:spcPts val="2370"/>
              </a:lnSpc>
              <a:spcBef>
                <a:spcPts val="400"/>
              </a:spcBef>
              <a:buSzPct val="79545"/>
              <a:buFont typeface="Arial" pitchFamily="34" charset="0"/>
              <a:buChar char="•"/>
              <a:tabLst>
                <a:tab pos="195580" algn="l"/>
              </a:tabLst>
            </a:pPr>
            <a:r>
              <a:rPr lang="en-IN" sz="2200" dirty="0" smtClean="0">
                <a:latin typeface="Trebuchet MS"/>
                <a:cs typeface="Trebuchet MS"/>
              </a:rPr>
              <a:t> The question that surfaces  now is that what is the Status of Completion for different days in the week ?</a:t>
            </a:r>
          </a:p>
          <a:p>
            <a:pPr marL="195580" marR="5080" indent="-182880">
              <a:lnSpc>
                <a:spcPts val="2370"/>
              </a:lnSpc>
              <a:spcBef>
                <a:spcPts val="400"/>
              </a:spcBef>
              <a:buSzPct val="79545"/>
              <a:buFont typeface="Arial"/>
              <a:buChar char="•"/>
              <a:tabLst>
                <a:tab pos="195580" algn="l"/>
              </a:tabLst>
            </a:pPr>
            <a:endParaRPr sz="22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59" y="1041006"/>
            <a:ext cx="11750041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13359" y="6197208"/>
            <a:ext cx="11750041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219200"/>
            <a:ext cx="6248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4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297601"/>
            <a:ext cx="753338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Analysing </a:t>
            </a:r>
            <a:r>
              <a:rPr spc="-240" dirty="0"/>
              <a:t>Trends </a:t>
            </a:r>
            <a:r>
              <a:rPr spc="-185" dirty="0"/>
              <a:t>For </a:t>
            </a:r>
            <a:r>
              <a:rPr lang="en-IN" spc="-225" dirty="0" smtClean="0"/>
              <a:t>Week</a:t>
            </a:r>
            <a:r>
              <a:rPr spc="-775" dirty="0" smtClean="0"/>
              <a:t> </a:t>
            </a:r>
            <a:r>
              <a:rPr spc="-150" dirty="0" smtClean="0"/>
              <a:t>Day</a:t>
            </a:r>
            <a:r>
              <a:rPr lang="en-IN" spc="-150" dirty="0" smtClean="0"/>
              <a:t>s</a:t>
            </a:r>
            <a:endParaRPr spc="-15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>
          <a:xfrm>
            <a:off x="4145281" y="6377943"/>
            <a:ext cx="3901440" cy="553998"/>
          </a:xfrm>
        </p:spPr>
        <p:txBody>
          <a:bodyPr/>
          <a:lstStyle/>
          <a:p>
            <a:r>
              <a:rPr lang="en-US" smtClean="0"/>
              <a:t>Muskan Chaddha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91747" y="1192048"/>
            <a:ext cx="4302126" cy="3729226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95580" marR="5080" indent="-182880">
              <a:lnSpc>
                <a:spcPct val="90100"/>
              </a:lnSpc>
              <a:spcBef>
                <a:spcPts val="360"/>
              </a:spcBef>
              <a:buSzPct val="79545"/>
              <a:buFont typeface="Arial" pitchFamily="34" charset="0"/>
              <a:buChar char="•"/>
              <a:tabLst>
                <a:tab pos="195580" algn="l"/>
              </a:tabLst>
            </a:pPr>
            <a:r>
              <a:rPr lang="en-IN" sz="2200" spc="-125" dirty="0" smtClean="0">
                <a:latin typeface="Trebuchet MS"/>
                <a:cs typeface="Trebuchet MS"/>
              </a:rPr>
              <a:t> </a:t>
            </a:r>
            <a:r>
              <a:rPr lang="en-IN" sz="2000" spc="-125" dirty="0" smtClean="0">
                <a:latin typeface="Trebuchet MS"/>
                <a:cs typeface="Trebuchet MS"/>
              </a:rPr>
              <a:t>The </a:t>
            </a:r>
            <a:r>
              <a:rPr lang="en-IN" sz="2000" spc="-114" dirty="0" smtClean="0">
                <a:latin typeface="Trebuchet MS"/>
                <a:cs typeface="Trebuchet MS"/>
              </a:rPr>
              <a:t>Pattern shows highest trips completed on Monday </a:t>
            </a:r>
            <a:r>
              <a:rPr lang="en-IN" sz="2000" dirty="0" smtClean="0">
                <a:latin typeface="Trebuchet MS"/>
                <a:cs typeface="Trebuchet MS"/>
              </a:rPr>
              <a:t>among weekdays.</a:t>
            </a: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 </a:t>
            </a:r>
            <a:endParaRPr lang="en-IN" sz="2200" spc="-125" dirty="0" smtClean="0">
              <a:latin typeface="Trebuchet MS"/>
              <a:cs typeface="Trebuchet MS"/>
            </a:endParaRPr>
          </a:p>
          <a:p>
            <a:pPr marL="195580" marR="5080" indent="-182880">
              <a:lnSpc>
                <a:spcPct val="90100"/>
              </a:lnSpc>
              <a:spcBef>
                <a:spcPts val="360"/>
              </a:spcBef>
              <a:buSzPct val="79545"/>
              <a:buFont typeface="Arial"/>
              <a:buChar char="•"/>
              <a:tabLst>
                <a:tab pos="195580" algn="l"/>
              </a:tabLst>
            </a:pPr>
            <a:endParaRPr lang="en-IN" sz="2200" spc="-125" dirty="0" smtClean="0">
              <a:latin typeface="Trebuchet MS"/>
              <a:cs typeface="Trebuchet MS"/>
            </a:endParaRPr>
          </a:p>
          <a:p>
            <a:pPr marL="195580" marR="5080" indent="-182880">
              <a:lnSpc>
                <a:spcPct val="90100"/>
              </a:lnSpc>
              <a:spcBef>
                <a:spcPts val="360"/>
              </a:spcBef>
              <a:buSzPct val="79545"/>
              <a:buFont typeface="Arial"/>
              <a:buChar char="•"/>
              <a:tabLst>
                <a:tab pos="195580" algn="l"/>
              </a:tabLst>
            </a:pPr>
            <a:r>
              <a:rPr lang="en-IN" sz="2200" spc="-125" dirty="0" smtClean="0">
                <a:latin typeface="Trebuchet MS"/>
                <a:cs typeface="Trebuchet MS"/>
              </a:rPr>
              <a:t>In the Pattern the Number Of Cars </a:t>
            </a:r>
          </a:p>
          <a:p>
            <a:pPr marL="195580" marR="5080" indent="-182880">
              <a:lnSpc>
                <a:spcPct val="90100"/>
              </a:lnSpc>
              <a:spcBef>
                <a:spcPts val="360"/>
              </a:spcBef>
              <a:buSzPct val="79545"/>
              <a:tabLst>
                <a:tab pos="195580" algn="l"/>
              </a:tabLst>
            </a:pPr>
            <a:r>
              <a:rPr lang="en-IN" sz="2200" spc="-125" dirty="0" smtClean="0">
                <a:latin typeface="Trebuchet MS"/>
                <a:cs typeface="Trebuchet MS"/>
              </a:rPr>
              <a:t>   unavailable is highest on Friday among all days .</a:t>
            </a:r>
          </a:p>
          <a:p>
            <a:pPr marL="195580" marR="5080" indent="-182880">
              <a:lnSpc>
                <a:spcPct val="90100"/>
              </a:lnSpc>
              <a:spcBef>
                <a:spcPts val="360"/>
              </a:spcBef>
              <a:buSzPct val="79545"/>
              <a:tabLst>
                <a:tab pos="195580" algn="l"/>
              </a:tabLst>
            </a:pPr>
            <a:endParaRPr lang="en-IN" sz="2200" spc="-125" dirty="0" smtClean="0">
              <a:latin typeface="Trebuchet MS"/>
              <a:cs typeface="Trebuchet MS"/>
            </a:endParaRPr>
          </a:p>
          <a:p>
            <a:pPr marL="195580" marR="5080" indent="-182880">
              <a:lnSpc>
                <a:spcPct val="90100"/>
              </a:lnSpc>
              <a:spcBef>
                <a:spcPts val="360"/>
              </a:spcBef>
              <a:buSzPct val="79545"/>
              <a:tabLst>
                <a:tab pos="195580" algn="l"/>
              </a:tabLst>
            </a:pPr>
            <a:endParaRPr lang="en-IN" sz="2200" spc="-125" dirty="0" smtClean="0">
              <a:latin typeface="Trebuchet MS"/>
              <a:cs typeface="Trebuchet MS"/>
            </a:endParaRPr>
          </a:p>
          <a:p>
            <a:pPr marL="195580" marR="5080" indent="-182880">
              <a:lnSpc>
                <a:spcPct val="90100"/>
              </a:lnSpc>
              <a:spcBef>
                <a:spcPts val="360"/>
              </a:spcBef>
              <a:buSzPct val="79545"/>
              <a:tabLst>
                <a:tab pos="195580" algn="l"/>
              </a:tabLst>
            </a:pPr>
            <a:r>
              <a:rPr lang="en-IN" sz="2200" dirty="0" smtClean="0">
                <a:latin typeface="Trebuchet MS"/>
                <a:cs typeface="Trebuchet MS"/>
              </a:rPr>
              <a:t> </a:t>
            </a:r>
            <a:endParaRPr lang="en-IN" sz="2400" spc="-125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cs typeface="Trebuchet MS"/>
            </a:endParaRPr>
          </a:p>
          <a:p>
            <a:pPr marL="195580" marR="5080" indent="-182880">
              <a:lnSpc>
                <a:spcPct val="90100"/>
              </a:lnSpc>
              <a:spcBef>
                <a:spcPts val="360"/>
              </a:spcBef>
              <a:buSzPct val="79545"/>
              <a:tabLst>
                <a:tab pos="195580" algn="l"/>
              </a:tabLst>
            </a:pPr>
            <a:r>
              <a:rPr lang="en-IN" sz="2400" dirty="0" smtClean="0">
                <a:latin typeface="Trebuchet MS"/>
                <a:cs typeface="Trebuchet MS"/>
              </a:rPr>
              <a:t> </a:t>
            </a:r>
            <a:endParaRPr lang="en-IN" sz="2200" spc="-125" dirty="0" smtClean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59" y="1041006"/>
            <a:ext cx="11750041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13359" y="6197208"/>
            <a:ext cx="11750041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524000"/>
            <a:ext cx="6705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181600" y="5105400"/>
            <a:ext cx="202620" cy="618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95580" marR="5080" indent="-182880">
              <a:lnSpc>
                <a:spcPct val="90100"/>
              </a:lnSpc>
              <a:spcBef>
                <a:spcPts val="360"/>
              </a:spcBef>
              <a:buSzPct val="79545"/>
              <a:tabLst>
                <a:tab pos="195580" algn="l"/>
              </a:tabLst>
            </a:pPr>
            <a:endParaRPr lang="en-IN" spc="-125" dirty="0" smtClean="0">
              <a:latin typeface="Trebuchet MS"/>
              <a:cs typeface="Trebuchet MS"/>
            </a:endParaRPr>
          </a:p>
          <a:p>
            <a:endParaRPr lang="en-IN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5</a:t>
            </a:fld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10896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Combining </a:t>
            </a:r>
            <a:r>
              <a:rPr spc="-195" dirty="0"/>
              <a:t>Data </a:t>
            </a:r>
            <a:r>
              <a:rPr spc="-190" dirty="0" smtClean="0"/>
              <a:t>For</a:t>
            </a:r>
            <a:r>
              <a:rPr lang="en-IN" spc="-190" dirty="0" smtClean="0"/>
              <a:t> Hour </a:t>
            </a:r>
            <a:r>
              <a:rPr lang="en-IN" spc="-140" dirty="0" smtClean="0"/>
              <a:t>Demand Analysis </a:t>
            </a:r>
            <a:endParaRPr spc="-14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dirty="0" smtClean="0"/>
              <a:t>Muskan Chaddha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1371600"/>
            <a:ext cx="4648200" cy="5337359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95580" indent="-182880">
              <a:lnSpc>
                <a:spcPts val="2620"/>
              </a:lnSpc>
              <a:spcBef>
                <a:spcPts val="1780"/>
              </a:spcBef>
              <a:buSzPct val="79545"/>
              <a:buFont typeface="Arial" pitchFamily="34" charset="0"/>
              <a:buChar char="•"/>
              <a:tabLst>
                <a:tab pos="195580" algn="l"/>
              </a:tabLst>
            </a:pPr>
            <a:r>
              <a:rPr sz="2200" b="1" spc="-95" dirty="0" smtClean="0">
                <a:latin typeface="Trebuchet MS"/>
                <a:cs typeface="Trebuchet MS"/>
              </a:rPr>
              <a:t>Conclusion</a:t>
            </a:r>
            <a:r>
              <a:rPr sz="2200" spc="-95" dirty="0" smtClean="0">
                <a:latin typeface="Trebuchet MS"/>
                <a:cs typeface="Trebuchet MS"/>
              </a:rPr>
              <a:t>:</a:t>
            </a:r>
            <a:endParaRPr lang="en-IN" sz="2200" spc="-125" dirty="0" smtClean="0">
              <a:latin typeface="Trebuchet MS"/>
              <a:cs typeface="Trebuchet MS"/>
            </a:endParaRPr>
          </a:p>
          <a:p>
            <a:pPr marL="195580" marR="5080" indent="-182880">
              <a:lnSpc>
                <a:spcPct val="90100"/>
              </a:lnSpc>
              <a:spcBef>
                <a:spcPts val="360"/>
              </a:spcBef>
              <a:buSzPct val="79545"/>
              <a:tabLst>
                <a:tab pos="195580" algn="l"/>
              </a:tabLst>
            </a:pPr>
            <a:r>
              <a:rPr lang="en-IN" sz="2200" spc="-125" dirty="0" smtClean="0">
                <a:latin typeface="Trebuchet MS"/>
                <a:cs typeface="Trebuchet MS"/>
              </a:rPr>
              <a:t>   </a:t>
            </a:r>
            <a:r>
              <a:rPr lang="en-IN" sz="2200" spc="-100" dirty="0" smtClean="0">
                <a:latin typeface="Trebuchet MS" pitchFamily="34" charset="0"/>
                <a:cs typeface="Trebuchet MS"/>
              </a:rPr>
              <a:t>The </a:t>
            </a:r>
            <a:r>
              <a:rPr lang="en-IN" sz="2200" spc="-75" dirty="0" smtClean="0">
                <a:latin typeface="Trebuchet MS" pitchFamily="34" charset="0"/>
                <a:cs typeface="Trebuchet MS"/>
              </a:rPr>
              <a:t>number</a:t>
            </a:r>
            <a:r>
              <a:rPr lang="en-IN" sz="2200" spc="-515" dirty="0" smtClean="0">
                <a:latin typeface="Trebuchet MS" pitchFamily="34" charset="0"/>
                <a:cs typeface="Trebuchet MS"/>
              </a:rPr>
              <a:t> </a:t>
            </a:r>
            <a:r>
              <a:rPr lang="en-IN" sz="2200" spc="-85" dirty="0" smtClean="0">
                <a:latin typeface="Trebuchet MS" pitchFamily="34" charset="0"/>
                <a:cs typeface="Trebuchet MS"/>
              </a:rPr>
              <a:t>of requests </a:t>
            </a:r>
            <a:r>
              <a:rPr lang="en-IN" sz="2200" spc="-114" dirty="0" smtClean="0">
                <a:latin typeface="Trebuchet MS" pitchFamily="34" charset="0"/>
                <a:cs typeface="Trebuchet MS"/>
              </a:rPr>
              <a:t>can  </a:t>
            </a:r>
            <a:r>
              <a:rPr lang="en-IN" sz="2200" spc="-95" dirty="0" smtClean="0">
                <a:latin typeface="Trebuchet MS" pitchFamily="34" charset="0"/>
                <a:cs typeface="Trebuchet MS"/>
              </a:rPr>
              <a:t>be </a:t>
            </a:r>
            <a:r>
              <a:rPr lang="en-IN" sz="2200" spc="-105" dirty="0" smtClean="0">
                <a:latin typeface="Trebuchet MS" pitchFamily="34" charset="0"/>
                <a:cs typeface="Trebuchet MS"/>
              </a:rPr>
              <a:t>clubbed </a:t>
            </a:r>
            <a:r>
              <a:rPr lang="en-IN" sz="2200" spc="-100" dirty="0" smtClean="0">
                <a:latin typeface="Trebuchet MS" pitchFamily="34" charset="0"/>
                <a:cs typeface="Trebuchet MS"/>
              </a:rPr>
              <a:t>together for </a:t>
            </a:r>
            <a:r>
              <a:rPr lang="en-IN" sz="2200" spc="-110" dirty="0" smtClean="0">
                <a:latin typeface="Trebuchet MS" pitchFamily="34" charset="0"/>
                <a:cs typeface="Trebuchet MS"/>
              </a:rPr>
              <a:t>analysis. </a:t>
            </a:r>
            <a:r>
              <a:rPr lang="en-IN" sz="2200" dirty="0" smtClean="0">
                <a:latin typeface="Trebuchet MS" pitchFamily="34" charset="0"/>
              </a:rPr>
              <a:t>Looks like the peak hours for cab requests lie between 5AM to 9AM and between 5PM to 9PM</a:t>
            </a:r>
            <a:r>
              <a:rPr lang="en-IN" sz="2800" dirty="0" smtClean="0">
                <a:latin typeface="Trebuchet MS" pitchFamily="34" charset="0"/>
              </a:rPr>
              <a:t>.</a:t>
            </a:r>
          </a:p>
          <a:p>
            <a:endParaRPr lang="en-IN" sz="2000" dirty="0" smtClean="0">
              <a:latin typeface="Trebuchet MS" pitchFamily="34" charset="0"/>
            </a:endParaRPr>
          </a:p>
          <a:p>
            <a:r>
              <a:rPr lang="en-IN" sz="2000" dirty="0" smtClean="0">
                <a:latin typeface="Trebuchet MS" pitchFamily="34" charset="0"/>
              </a:rPr>
              <a:t>   </a:t>
            </a:r>
          </a:p>
          <a:p>
            <a:r>
              <a:rPr lang="en-IN" sz="2000" dirty="0" smtClean="0">
                <a:latin typeface="Trebuchet MS" pitchFamily="34" charset="0"/>
              </a:rPr>
              <a:t>     </a:t>
            </a:r>
            <a:endParaRPr lang="en-IN" sz="2800" dirty="0" smtClean="0">
              <a:latin typeface="Trebuchet MS" pitchFamily="34" charset="0"/>
            </a:endParaRPr>
          </a:p>
          <a:p>
            <a:pPr marL="195580" marR="5080" indent="-182880">
              <a:lnSpc>
                <a:spcPct val="90100"/>
              </a:lnSpc>
              <a:spcBef>
                <a:spcPts val="360"/>
              </a:spcBef>
              <a:buSzPct val="79545"/>
              <a:tabLst>
                <a:tab pos="195580" algn="l"/>
              </a:tabLst>
            </a:pPr>
            <a:r>
              <a:rPr lang="en-IN" sz="2800" dirty="0" smtClean="0"/>
              <a:t>  </a:t>
            </a:r>
            <a:endParaRPr lang="en-IN" sz="2000" dirty="0" smtClean="0">
              <a:latin typeface="Trebuchet MS"/>
              <a:cs typeface="Trebuchet MS"/>
            </a:endParaRPr>
          </a:p>
          <a:p>
            <a:pPr marL="195580" marR="5080" indent="-182880">
              <a:lnSpc>
                <a:spcPct val="90100"/>
              </a:lnSpc>
              <a:spcBef>
                <a:spcPts val="360"/>
              </a:spcBef>
              <a:buSzPct val="79545"/>
              <a:tabLst>
                <a:tab pos="195580" algn="l"/>
              </a:tabLst>
            </a:pPr>
            <a:endParaRPr lang="en-IN" sz="2800" dirty="0" smtClean="0">
              <a:latin typeface="Trebuchet MS" pitchFamily="34" charset="0"/>
            </a:endParaRPr>
          </a:p>
          <a:p>
            <a:pPr marL="195580" marR="5080" indent="-182880">
              <a:lnSpc>
                <a:spcPct val="90100"/>
              </a:lnSpc>
              <a:spcBef>
                <a:spcPts val="360"/>
              </a:spcBef>
              <a:buSzPct val="79545"/>
              <a:tabLst>
                <a:tab pos="195580" algn="l"/>
              </a:tabLst>
            </a:pPr>
            <a:endParaRPr lang="en-IN" sz="2200" dirty="0" smtClean="0">
              <a:latin typeface="Trebuchet MS"/>
              <a:cs typeface="Trebuchet MS"/>
            </a:endParaRPr>
          </a:p>
          <a:p>
            <a:pPr marL="195580" marR="5080" indent="-182880">
              <a:lnSpc>
                <a:spcPct val="90100"/>
              </a:lnSpc>
              <a:spcBef>
                <a:spcPts val="360"/>
              </a:spcBef>
              <a:buSzPct val="79545"/>
              <a:tabLst>
                <a:tab pos="195580" algn="l"/>
              </a:tabLst>
            </a:pPr>
            <a:r>
              <a:rPr lang="en-IN" sz="2200" spc="-125" dirty="0" smtClean="0">
                <a:latin typeface="Trebuchet MS"/>
                <a:cs typeface="Trebuchet MS"/>
              </a:rPr>
              <a:t>  </a:t>
            </a:r>
          </a:p>
          <a:p>
            <a:pPr marL="195580" marR="5080" indent="-182880">
              <a:lnSpc>
                <a:spcPct val="90100"/>
              </a:lnSpc>
              <a:spcBef>
                <a:spcPts val="360"/>
              </a:spcBef>
              <a:buSzPct val="79545"/>
              <a:tabLst>
                <a:tab pos="195580" algn="l"/>
              </a:tabLst>
            </a:pPr>
            <a:endParaRPr lang="en-IN" sz="2700" dirty="0" smtClean="0">
              <a:latin typeface="Trebuchet MS" pitchFamily="34" charset="0"/>
              <a:cs typeface="Times New Roman"/>
            </a:endParaRPr>
          </a:p>
          <a:p>
            <a:pPr marL="195580" marR="5080" indent="-182880">
              <a:lnSpc>
                <a:spcPct val="90100"/>
              </a:lnSpc>
              <a:spcBef>
                <a:spcPts val="360"/>
              </a:spcBef>
              <a:buSzPct val="79545"/>
              <a:tabLst>
                <a:tab pos="195580" algn="l"/>
              </a:tabLst>
            </a:pPr>
            <a:endParaRPr sz="22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59" y="1041006"/>
            <a:ext cx="11750041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13359" y="6197208"/>
            <a:ext cx="11750041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371600"/>
            <a:ext cx="6635750" cy="349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6</a:t>
            </a:fld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2002" y="297601"/>
            <a:ext cx="695515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Binning </a:t>
            </a:r>
            <a:r>
              <a:rPr spc="-254" dirty="0"/>
              <a:t>Time </a:t>
            </a:r>
            <a:r>
              <a:rPr spc="-150" dirty="0"/>
              <a:t>Into </a:t>
            </a:r>
            <a:r>
              <a:rPr spc="-80" dirty="0"/>
              <a:t>5</a:t>
            </a:r>
            <a:r>
              <a:rPr spc="-815" dirty="0"/>
              <a:t> </a:t>
            </a:r>
            <a:r>
              <a:rPr spc="-195" dirty="0"/>
              <a:t>Categories</a:t>
            </a:r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5"/>
          </p:nvPr>
        </p:nvSpPr>
        <p:spPr>
          <a:xfrm>
            <a:off x="4145281" y="6377943"/>
            <a:ext cx="3901440" cy="553998"/>
          </a:xfrm>
        </p:spPr>
        <p:txBody>
          <a:bodyPr/>
          <a:lstStyle/>
          <a:p>
            <a:r>
              <a:rPr lang="en-US" smtClean="0"/>
              <a:t>Muskan Chaddha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91746" y="1192047"/>
            <a:ext cx="1061593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SzPct val="79545"/>
              <a:buFont typeface="Arial"/>
              <a:buChar char="•"/>
              <a:tabLst>
                <a:tab pos="195580" algn="l"/>
              </a:tabLst>
            </a:pPr>
            <a:r>
              <a:rPr sz="2200" spc="-85" dirty="0">
                <a:latin typeface="Trebuchet MS"/>
                <a:cs typeface="Trebuchet MS"/>
              </a:rPr>
              <a:t>Requests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105" dirty="0">
                <a:latin typeface="Trebuchet MS"/>
                <a:cs typeface="Trebuchet MS"/>
              </a:rPr>
              <a:t>generated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114" dirty="0">
                <a:latin typeface="Trebuchet MS"/>
                <a:cs typeface="Trebuchet MS"/>
              </a:rPr>
              <a:t>are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100" dirty="0">
                <a:latin typeface="Trebuchet MS"/>
                <a:cs typeface="Trebuchet MS"/>
              </a:rPr>
              <a:t>divided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95" dirty="0">
                <a:latin typeface="Trebuchet MS"/>
                <a:cs typeface="Trebuchet MS"/>
              </a:rPr>
              <a:t>into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40" dirty="0">
                <a:latin typeface="Trebuchet MS"/>
                <a:cs typeface="Trebuchet MS"/>
              </a:rPr>
              <a:t>5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spc="-55" dirty="0">
                <a:latin typeface="Trebuchet MS"/>
                <a:cs typeface="Trebuchet MS"/>
              </a:rPr>
              <a:t>homogenous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105" dirty="0">
                <a:latin typeface="Trebuchet MS"/>
                <a:cs typeface="Trebuchet MS"/>
              </a:rPr>
              <a:t>categories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based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35" dirty="0">
                <a:latin typeface="Trebuchet MS"/>
                <a:cs typeface="Trebuchet MS"/>
              </a:rPr>
              <a:t>on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100" dirty="0">
                <a:latin typeface="Trebuchet MS"/>
                <a:cs typeface="Trebuchet MS"/>
              </a:rPr>
              <a:t>the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110" dirty="0">
                <a:latin typeface="Trebuchet MS"/>
                <a:cs typeface="Trebuchet MS"/>
              </a:rPr>
              <a:t>time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of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95" dirty="0">
                <a:latin typeface="Trebuchet MS"/>
                <a:cs typeface="Trebuchet MS"/>
              </a:rPr>
              <a:t>request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59" y="1041006"/>
            <a:ext cx="11750041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13359" y="6197208"/>
            <a:ext cx="11750041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75994" y="1958733"/>
            <a:ext cx="4502150" cy="465455"/>
          </a:xfrm>
          <a:custGeom>
            <a:avLst/>
            <a:gdLst/>
            <a:ahLst/>
            <a:cxnLst/>
            <a:rect l="l" t="t" r="r" b="b"/>
            <a:pathLst>
              <a:path w="4502150" h="465455">
                <a:moveTo>
                  <a:pt x="0" y="465319"/>
                </a:moveTo>
                <a:lnTo>
                  <a:pt x="4501756" y="465319"/>
                </a:lnTo>
                <a:lnTo>
                  <a:pt x="4501756" y="0"/>
                </a:lnTo>
                <a:lnTo>
                  <a:pt x="0" y="0"/>
                </a:lnTo>
                <a:lnTo>
                  <a:pt x="0" y="465319"/>
                </a:lnTo>
                <a:close/>
              </a:path>
            </a:pathLst>
          </a:custGeom>
          <a:solidFill>
            <a:srgbClr val="002060">
              <a:alpha val="23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6077738" y="1958733"/>
            <a:ext cx="4502150" cy="465455"/>
          </a:xfrm>
          <a:custGeom>
            <a:avLst/>
            <a:gdLst/>
            <a:ahLst/>
            <a:cxnLst/>
            <a:rect l="l" t="t" r="r" b="b"/>
            <a:pathLst>
              <a:path w="4502150" h="465455">
                <a:moveTo>
                  <a:pt x="0" y="465319"/>
                </a:moveTo>
                <a:lnTo>
                  <a:pt x="4501756" y="465319"/>
                </a:lnTo>
                <a:lnTo>
                  <a:pt x="4501756" y="0"/>
                </a:lnTo>
                <a:lnTo>
                  <a:pt x="0" y="0"/>
                </a:lnTo>
                <a:lnTo>
                  <a:pt x="0" y="465319"/>
                </a:lnTo>
                <a:close/>
              </a:path>
            </a:pathLst>
          </a:custGeom>
          <a:solidFill>
            <a:srgbClr val="002060">
              <a:alpha val="23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575994" y="2424061"/>
            <a:ext cx="4502150" cy="465455"/>
          </a:xfrm>
          <a:custGeom>
            <a:avLst/>
            <a:gdLst/>
            <a:ahLst/>
            <a:cxnLst/>
            <a:rect l="l" t="t" r="r" b="b"/>
            <a:pathLst>
              <a:path w="4502150" h="465455">
                <a:moveTo>
                  <a:pt x="0" y="465319"/>
                </a:moveTo>
                <a:lnTo>
                  <a:pt x="4501756" y="465319"/>
                </a:lnTo>
                <a:lnTo>
                  <a:pt x="4501756" y="0"/>
                </a:lnTo>
                <a:lnTo>
                  <a:pt x="0" y="0"/>
                </a:lnTo>
                <a:lnTo>
                  <a:pt x="0" y="46531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6077738" y="2424061"/>
            <a:ext cx="4502150" cy="465455"/>
          </a:xfrm>
          <a:custGeom>
            <a:avLst/>
            <a:gdLst/>
            <a:ahLst/>
            <a:cxnLst/>
            <a:rect l="l" t="t" r="r" b="b"/>
            <a:pathLst>
              <a:path w="4502150" h="465455">
                <a:moveTo>
                  <a:pt x="0" y="465319"/>
                </a:moveTo>
                <a:lnTo>
                  <a:pt x="4501756" y="465319"/>
                </a:lnTo>
                <a:lnTo>
                  <a:pt x="4501756" y="0"/>
                </a:lnTo>
                <a:lnTo>
                  <a:pt x="0" y="0"/>
                </a:lnTo>
                <a:lnTo>
                  <a:pt x="0" y="46531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575994" y="2889377"/>
            <a:ext cx="4502150" cy="465455"/>
          </a:xfrm>
          <a:custGeom>
            <a:avLst/>
            <a:gdLst/>
            <a:ahLst/>
            <a:cxnLst/>
            <a:rect l="l" t="t" r="r" b="b"/>
            <a:pathLst>
              <a:path w="4502150" h="465454">
                <a:moveTo>
                  <a:pt x="0" y="465319"/>
                </a:moveTo>
                <a:lnTo>
                  <a:pt x="4501756" y="465319"/>
                </a:lnTo>
                <a:lnTo>
                  <a:pt x="4501756" y="0"/>
                </a:lnTo>
                <a:lnTo>
                  <a:pt x="0" y="0"/>
                </a:lnTo>
                <a:lnTo>
                  <a:pt x="0" y="465319"/>
                </a:lnTo>
                <a:close/>
              </a:path>
            </a:pathLst>
          </a:custGeom>
          <a:solidFill>
            <a:srgbClr val="F9F9F9">
              <a:alpha val="23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6077738" y="2889377"/>
            <a:ext cx="4502150" cy="465455"/>
          </a:xfrm>
          <a:custGeom>
            <a:avLst/>
            <a:gdLst/>
            <a:ahLst/>
            <a:cxnLst/>
            <a:rect l="l" t="t" r="r" b="b"/>
            <a:pathLst>
              <a:path w="4502150" h="465454">
                <a:moveTo>
                  <a:pt x="0" y="465319"/>
                </a:moveTo>
                <a:lnTo>
                  <a:pt x="4501756" y="465319"/>
                </a:lnTo>
                <a:lnTo>
                  <a:pt x="4501756" y="0"/>
                </a:lnTo>
                <a:lnTo>
                  <a:pt x="0" y="0"/>
                </a:lnTo>
                <a:lnTo>
                  <a:pt x="0" y="46531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575994" y="3354690"/>
            <a:ext cx="4502150" cy="465455"/>
          </a:xfrm>
          <a:custGeom>
            <a:avLst/>
            <a:gdLst/>
            <a:ahLst/>
            <a:cxnLst/>
            <a:rect l="l" t="t" r="r" b="b"/>
            <a:pathLst>
              <a:path w="4502150" h="465454">
                <a:moveTo>
                  <a:pt x="0" y="465319"/>
                </a:moveTo>
                <a:lnTo>
                  <a:pt x="4501756" y="465319"/>
                </a:lnTo>
                <a:lnTo>
                  <a:pt x="4501756" y="0"/>
                </a:lnTo>
                <a:lnTo>
                  <a:pt x="0" y="0"/>
                </a:lnTo>
                <a:lnTo>
                  <a:pt x="0" y="46531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6077738" y="3354690"/>
            <a:ext cx="4502150" cy="465455"/>
          </a:xfrm>
          <a:custGeom>
            <a:avLst/>
            <a:gdLst/>
            <a:ahLst/>
            <a:cxnLst/>
            <a:rect l="l" t="t" r="r" b="b"/>
            <a:pathLst>
              <a:path w="4502150" h="465454">
                <a:moveTo>
                  <a:pt x="0" y="465319"/>
                </a:moveTo>
                <a:lnTo>
                  <a:pt x="4501756" y="465319"/>
                </a:lnTo>
                <a:lnTo>
                  <a:pt x="4501756" y="0"/>
                </a:lnTo>
                <a:lnTo>
                  <a:pt x="0" y="0"/>
                </a:lnTo>
                <a:lnTo>
                  <a:pt x="0" y="46531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575994" y="3820016"/>
            <a:ext cx="4502150" cy="465455"/>
          </a:xfrm>
          <a:custGeom>
            <a:avLst/>
            <a:gdLst/>
            <a:ahLst/>
            <a:cxnLst/>
            <a:rect l="l" t="t" r="r" b="b"/>
            <a:pathLst>
              <a:path w="4502150" h="465454">
                <a:moveTo>
                  <a:pt x="0" y="465319"/>
                </a:moveTo>
                <a:lnTo>
                  <a:pt x="4501756" y="465319"/>
                </a:lnTo>
                <a:lnTo>
                  <a:pt x="4501756" y="0"/>
                </a:lnTo>
                <a:lnTo>
                  <a:pt x="0" y="0"/>
                </a:lnTo>
                <a:lnTo>
                  <a:pt x="0" y="46531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6077738" y="3820016"/>
            <a:ext cx="4502150" cy="465455"/>
          </a:xfrm>
          <a:custGeom>
            <a:avLst/>
            <a:gdLst/>
            <a:ahLst/>
            <a:cxnLst/>
            <a:rect l="l" t="t" r="r" b="b"/>
            <a:pathLst>
              <a:path w="4502150" h="465454">
                <a:moveTo>
                  <a:pt x="0" y="465319"/>
                </a:moveTo>
                <a:lnTo>
                  <a:pt x="4501756" y="465319"/>
                </a:lnTo>
                <a:lnTo>
                  <a:pt x="4501756" y="0"/>
                </a:lnTo>
                <a:lnTo>
                  <a:pt x="0" y="0"/>
                </a:lnTo>
                <a:lnTo>
                  <a:pt x="0" y="46531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575994" y="4285335"/>
            <a:ext cx="4502150" cy="465455"/>
          </a:xfrm>
          <a:custGeom>
            <a:avLst/>
            <a:gdLst/>
            <a:ahLst/>
            <a:cxnLst/>
            <a:rect l="l" t="t" r="r" b="b"/>
            <a:pathLst>
              <a:path w="4502150" h="465454">
                <a:moveTo>
                  <a:pt x="0" y="465319"/>
                </a:moveTo>
                <a:lnTo>
                  <a:pt x="4501756" y="465319"/>
                </a:lnTo>
                <a:lnTo>
                  <a:pt x="4501756" y="0"/>
                </a:lnTo>
                <a:lnTo>
                  <a:pt x="0" y="0"/>
                </a:lnTo>
                <a:lnTo>
                  <a:pt x="0" y="46531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6077738" y="4285335"/>
            <a:ext cx="4502150" cy="465455"/>
          </a:xfrm>
          <a:custGeom>
            <a:avLst/>
            <a:gdLst/>
            <a:ahLst/>
            <a:cxnLst/>
            <a:rect l="l" t="t" r="r" b="b"/>
            <a:pathLst>
              <a:path w="4502150" h="465454">
                <a:moveTo>
                  <a:pt x="0" y="465319"/>
                </a:moveTo>
                <a:lnTo>
                  <a:pt x="4501756" y="465319"/>
                </a:lnTo>
                <a:lnTo>
                  <a:pt x="4501756" y="0"/>
                </a:lnTo>
                <a:lnTo>
                  <a:pt x="0" y="0"/>
                </a:lnTo>
                <a:lnTo>
                  <a:pt x="0" y="46531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077746" y="1952387"/>
            <a:ext cx="0" cy="2804795"/>
          </a:xfrm>
          <a:custGeom>
            <a:avLst/>
            <a:gdLst/>
            <a:ahLst/>
            <a:cxnLst/>
            <a:rect l="l" t="t" r="r" b="b"/>
            <a:pathLst>
              <a:path h="2804795">
                <a:moveTo>
                  <a:pt x="0" y="0"/>
                </a:moveTo>
                <a:lnTo>
                  <a:pt x="0" y="280461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69643" y="2424053"/>
            <a:ext cx="9016366" cy="0"/>
          </a:xfrm>
          <a:custGeom>
            <a:avLst/>
            <a:gdLst/>
            <a:ahLst/>
            <a:cxnLst/>
            <a:rect l="l" t="t" r="r" b="b"/>
            <a:pathLst>
              <a:path w="9016365">
                <a:moveTo>
                  <a:pt x="0" y="0"/>
                </a:moveTo>
                <a:lnTo>
                  <a:pt x="9016215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69643" y="2889372"/>
            <a:ext cx="9016366" cy="0"/>
          </a:xfrm>
          <a:custGeom>
            <a:avLst/>
            <a:gdLst/>
            <a:ahLst/>
            <a:cxnLst/>
            <a:rect l="l" t="t" r="r" b="b"/>
            <a:pathLst>
              <a:path w="9016365">
                <a:moveTo>
                  <a:pt x="0" y="0"/>
                </a:moveTo>
                <a:lnTo>
                  <a:pt x="901621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69643" y="3354694"/>
            <a:ext cx="9016366" cy="0"/>
          </a:xfrm>
          <a:custGeom>
            <a:avLst/>
            <a:gdLst/>
            <a:ahLst/>
            <a:cxnLst/>
            <a:rect l="l" t="t" r="r" b="b"/>
            <a:pathLst>
              <a:path w="9016365">
                <a:moveTo>
                  <a:pt x="0" y="0"/>
                </a:moveTo>
                <a:lnTo>
                  <a:pt x="901621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643" y="3820014"/>
            <a:ext cx="9016366" cy="0"/>
          </a:xfrm>
          <a:custGeom>
            <a:avLst/>
            <a:gdLst/>
            <a:ahLst/>
            <a:cxnLst/>
            <a:rect l="l" t="t" r="r" b="b"/>
            <a:pathLst>
              <a:path w="9016365">
                <a:moveTo>
                  <a:pt x="0" y="0"/>
                </a:moveTo>
                <a:lnTo>
                  <a:pt x="901621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569643" y="4285334"/>
            <a:ext cx="9016366" cy="0"/>
          </a:xfrm>
          <a:custGeom>
            <a:avLst/>
            <a:gdLst/>
            <a:ahLst/>
            <a:cxnLst/>
            <a:rect l="l" t="t" r="r" b="b"/>
            <a:pathLst>
              <a:path w="9016365">
                <a:moveTo>
                  <a:pt x="0" y="0"/>
                </a:moveTo>
                <a:lnTo>
                  <a:pt x="901621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575993" y="1952387"/>
            <a:ext cx="0" cy="2804795"/>
          </a:xfrm>
          <a:custGeom>
            <a:avLst/>
            <a:gdLst/>
            <a:ahLst/>
            <a:cxnLst/>
            <a:rect l="l" t="t" r="r" b="b"/>
            <a:pathLst>
              <a:path h="2804795">
                <a:moveTo>
                  <a:pt x="0" y="0"/>
                </a:moveTo>
                <a:lnTo>
                  <a:pt x="0" y="280461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0579509" y="1952387"/>
            <a:ext cx="0" cy="2804795"/>
          </a:xfrm>
          <a:custGeom>
            <a:avLst/>
            <a:gdLst/>
            <a:ahLst/>
            <a:cxnLst/>
            <a:rect l="l" t="t" r="r" b="b"/>
            <a:pathLst>
              <a:path h="2804795">
                <a:moveTo>
                  <a:pt x="0" y="0"/>
                </a:moveTo>
                <a:lnTo>
                  <a:pt x="0" y="280461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69643" y="1958733"/>
            <a:ext cx="9016366" cy="0"/>
          </a:xfrm>
          <a:custGeom>
            <a:avLst/>
            <a:gdLst/>
            <a:ahLst/>
            <a:cxnLst/>
            <a:rect l="l" t="t" r="r" b="b"/>
            <a:pathLst>
              <a:path w="9016365">
                <a:moveTo>
                  <a:pt x="0" y="0"/>
                </a:moveTo>
                <a:lnTo>
                  <a:pt x="901621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69643" y="4750645"/>
            <a:ext cx="9016366" cy="0"/>
          </a:xfrm>
          <a:custGeom>
            <a:avLst/>
            <a:gdLst/>
            <a:ahLst/>
            <a:cxnLst/>
            <a:rect l="l" t="t" r="r" b="b"/>
            <a:pathLst>
              <a:path w="9016365">
                <a:moveTo>
                  <a:pt x="0" y="0"/>
                </a:moveTo>
                <a:lnTo>
                  <a:pt x="901621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3592716" y="1979055"/>
            <a:ext cx="48196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210" dirty="0">
                <a:latin typeface="Trebuchet MS"/>
                <a:cs typeface="Trebuchet MS"/>
              </a:rPr>
              <a:t>T</a:t>
            </a:r>
            <a:r>
              <a:rPr sz="1800" b="1" spc="-110" dirty="0">
                <a:latin typeface="Trebuchet MS"/>
                <a:cs typeface="Trebuchet MS"/>
              </a:rPr>
              <a:t>i</a:t>
            </a:r>
            <a:r>
              <a:rPr sz="1800" b="1" spc="-90" dirty="0">
                <a:latin typeface="Trebuchet MS"/>
                <a:cs typeface="Trebuchet MS"/>
              </a:rPr>
              <a:t>m</a:t>
            </a:r>
            <a:r>
              <a:rPr sz="1800" b="1" spc="-130" dirty="0">
                <a:latin typeface="Trebuchet MS"/>
                <a:cs typeface="Trebuchet MS"/>
              </a:rPr>
              <a:t>e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908507" y="1979054"/>
            <a:ext cx="8528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25" dirty="0">
                <a:latin typeface="Trebuchet MS"/>
                <a:cs typeface="Trebuchet MS"/>
              </a:rPr>
              <a:t>Ca</a:t>
            </a:r>
            <a:r>
              <a:rPr sz="1800" b="1" spc="-114" dirty="0">
                <a:latin typeface="Trebuchet MS"/>
                <a:cs typeface="Trebuchet MS"/>
              </a:rPr>
              <a:t>t</a:t>
            </a:r>
            <a:r>
              <a:rPr sz="1800" b="1" spc="-140" dirty="0">
                <a:latin typeface="Trebuchet MS"/>
                <a:cs typeface="Trebuchet MS"/>
              </a:rPr>
              <a:t>e</a:t>
            </a:r>
            <a:r>
              <a:rPr sz="1800" b="1" spc="-80" dirty="0">
                <a:latin typeface="Trebuchet MS"/>
                <a:cs typeface="Trebuchet MS"/>
              </a:rPr>
              <a:t>g</a:t>
            </a:r>
            <a:r>
              <a:rPr sz="1800" b="1" spc="-60" dirty="0">
                <a:latin typeface="Trebuchet MS"/>
                <a:cs typeface="Trebuchet MS"/>
              </a:rPr>
              <a:t>o</a:t>
            </a:r>
            <a:r>
              <a:rPr sz="1800" b="1" spc="-130" dirty="0">
                <a:latin typeface="Trebuchet MS"/>
                <a:cs typeface="Trebuchet MS"/>
              </a:rPr>
              <a:t>r</a:t>
            </a:r>
            <a:r>
              <a:rPr sz="1800" b="1" spc="-110" dirty="0">
                <a:latin typeface="Trebuchet MS"/>
                <a:cs typeface="Trebuchet MS"/>
              </a:rPr>
              <a:t>y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64091" y="2444371"/>
            <a:ext cx="13385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rebuchet MS"/>
                <a:cs typeface="Trebuchet MS"/>
              </a:rPr>
              <a:t>12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114" dirty="0">
                <a:latin typeface="Trebuchet MS"/>
                <a:cs typeface="Trebuchet MS"/>
              </a:rPr>
              <a:t>AM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235" dirty="0">
                <a:latin typeface="Trebuchet MS"/>
                <a:cs typeface="Trebuchet MS"/>
              </a:rPr>
              <a:t>–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5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114" dirty="0">
                <a:latin typeface="Trebuchet MS"/>
                <a:cs typeface="Trebuchet MS"/>
              </a:rPr>
              <a:t>AM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718920" y="2444371"/>
            <a:ext cx="12319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rebuchet MS"/>
                <a:cs typeface="Trebuchet MS"/>
              </a:rPr>
              <a:t>Pre_Morning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75995" y="2909699"/>
            <a:ext cx="9003665" cy="16979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00">
              <a:lnSpc>
                <a:spcPct val="100000"/>
              </a:lnSpc>
              <a:spcBef>
                <a:spcPts val="100"/>
              </a:spcBef>
              <a:tabLst>
                <a:tab pos="6069330" algn="l"/>
              </a:tabLst>
            </a:pPr>
            <a:r>
              <a:rPr sz="1800" spc="-35" dirty="0">
                <a:latin typeface="Trebuchet MS"/>
                <a:cs typeface="Trebuchet MS"/>
              </a:rPr>
              <a:t>5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114" dirty="0">
                <a:latin typeface="Trebuchet MS"/>
                <a:cs typeface="Trebuchet MS"/>
              </a:rPr>
              <a:t>AM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235" dirty="0">
                <a:latin typeface="Trebuchet MS"/>
                <a:cs typeface="Trebuchet MS"/>
              </a:rPr>
              <a:t>–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10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114" dirty="0">
                <a:latin typeface="Trebuchet MS"/>
                <a:cs typeface="Trebuchet MS"/>
              </a:rPr>
              <a:t>AM	</a:t>
            </a:r>
            <a:r>
              <a:rPr sz="1800" spc="-25" dirty="0">
                <a:latin typeface="Trebuchet MS"/>
                <a:cs typeface="Trebuchet MS"/>
              </a:rPr>
              <a:t>Morning_Rush</a:t>
            </a:r>
            <a:endParaRPr sz="1800" dirty="0">
              <a:latin typeface="Trebuchet MS"/>
              <a:cs typeface="Trebuchet MS"/>
            </a:endParaRPr>
          </a:p>
          <a:p>
            <a:pPr marL="1595120">
              <a:lnSpc>
                <a:spcPct val="100000"/>
              </a:lnSpc>
              <a:spcBef>
                <a:spcPts val="1500"/>
              </a:spcBef>
              <a:tabLst>
                <a:tab pos="6289675" algn="l"/>
              </a:tabLst>
            </a:pPr>
            <a:r>
              <a:rPr sz="1800" spc="-35" dirty="0">
                <a:latin typeface="Trebuchet MS"/>
                <a:cs typeface="Trebuchet MS"/>
              </a:rPr>
              <a:t>10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114" dirty="0">
                <a:latin typeface="Trebuchet MS"/>
                <a:cs typeface="Trebuchet MS"/>
              </a:rPr>
              <a:t>AM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235" dirty="0">
                <a:latin typeface="Trebuchet MS"/>
                <a:cs typeface="Trebuchet MS"/>
              </a:rPr>
              <a:t>–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5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PM	</a:t>
            </a:r>
            <a:r>
              <a:rPr sz="1800" spc="-85" dirty="0">
                <a:latin typeface="Trebuchet MS"/>
                <a:cs typeface="Trebuchet MS"/>
              </a:rPr>
              <a:t>Day_Time</a:t>
            </a:r>
            <a:endParaRPr sz="1800" dirty="0">
              <a:latin typeface="Trebuchet MS"/>
              <a:cs typeface="Trebuchet MS"/>
            </a:endParaRPr>
          </a:p>
          <a:p>
            <a:pPr marL="1602105">
              <a:lnSpc>
                <a:spcPct val="100000"/>
              </a:lnSpc>
              <a:spcBef>
                <a:spcPts val="1505"/>
              </a:spcBef>
              <a:tabLst>
                <a:tab pos="6106795" algn="l"/>
              </a:tabLst>
            </a:pPr>
            <a:r>
              <a:rPr sz="1800" spc="-35" dirty="0">
                <a:latin typeface="Trebuchet MS"/>
                <a:cs typeface="Trebuchet MS"/>
              </a:rPr>
              <a:t>5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PM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235" dirty="0">
                <a:latin typeface="Trebuchet MS"/>
                <a:cs typeface="Trebuchet MS"/>
              </a:rPr>
              <a:t>–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10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PM	</a:t>
            </a:r>
            <a:r>
              <a:rPr sz="1800" spc="-65" dirty="0">
                <a:latin typeface="Trebuchet MS"/>
                <a:cs typeface="Trebuchet MS"/>
              </a:rPr>
              <a:t>Evening_Rush</a:t>
            </a:r>
            <a:endParaRPr sz="1800" dirty="0">
              <a:latin typeface="Trebuchet MS"/>
              <a:cs typeface="Trebuchet MS"/>
            </a:endParaRPr>
          </a:p>
          <a:p>
            <a:pPr marL="1536700">
              <a:lnSpc>
                <a:spcPct val="100000"/>
              </a:lnSpc>
              <a:spcBef>
                <a:spcPts val="1505"/>
              </a:spcBef>
              <a:tabLst>
                <a:tab pos="6247130" algn="l"/>
              </a:tabLst>
            </a:pPr>
            <a:r>
              <a:rPr sz="1800" spc="-35" dirty="0">
                <a:latin typeface="Trebuchet MS"/>
                <a:cs typeface="Trebuchet MS"/>
              </a:rPr>
              <a:t>10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PM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235" dirty="0">
                <a:latin typeface="Trebuchet MS"/>
                <a:cs typeface="Trebuchet MS"/>
              </a:rPr>
              <a:t>–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12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114" dirty="0">
                <a:latin typeface="Trebuchet MS"/>
                <a:cs typeface="Trebuchet MS"/>
              </a:rPr>
              <a:t>AM	</a:t>
            </a:r>
            <a:r>
              <a:rPr sz="1800" spc="-85" dirty="0">
                <a:latin typeface="Trebuchet MS"/>
                <a:cs typeface="Trebuchet MS"/>
              </a:rPr>
              <a:t>Late_Night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7</a:t>
            </a:fld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97601"/>
            <a:ext cx="10134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Analysing </a:t>
            </a:r>
            <a:r>
              <a:rPr spc="-240" dirty="0" smtClean="0"/>
              <a:t>Trends</a:t>
            </a:r>
            <a:r>
              <a:rPr lang="en-IN" spc="-240" dirty="0" smtClean="0"/>
              <a:t> For Hour Request</a:t>
            </a:r>
            <a:endParaRPr spc="-15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>
          <a:xfrm>
            <a:off x="4145281" y="6377943"/>
            <a:ext cx="3901440" cy="553998"/>
          </a:xfrm>
        </p:spPr>
        <p:txBody>
          <a:bodyPr/>
          <a:lstStyle/>
          <a:p>
            <a:r>
              <a:rPr lang="en-US" smtClean="0"/>
              <a:t>Muskan Chaddha</a:t>
            </a:r>
            <a:endParaRPr lang="en-US" dirty="0"/>
          </a:p>
        </p:txBody>
      </p:sp>
      <p:sp>
        <p:nvSpPr>
          <p:cNvPr id="5" name="object 5"/>
          <p:cNvSpPr/>
          <p:nvPr/>
        </p:nvSpPr>
        <p:spPr>
          <a:xfrm>
            <a:off x="213359" y="1041006"/>
            <a:ext cx="11750041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13359" y="6197208"/>
            <a:ext cx="11750041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371600"/>
            <a:ext cx="568007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33400" y="1600200"/>
            <a:ext cx="457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5580" marR="125730" indent="-182880">
              <a:lnSpc>
                <a:spcPts val="2370"/>
              </a:lnSpc>
              <a:spcBef>
                <a:spcPts val="400"/>
              </a:spcBef>
              <a:buSzPct val="79545"/>
              <a:buFont typeface="Arial" pitchFamily="34" charset="0"/>
              <a:buChar char="•"/>
              <a:tabLst>
                <a:tab pos="195580" algn="l"/>
              </a:tabLst>
            </a:pPr>
            <a:r>
              <a:rPr lang="en-IN" sz="2200" spc="-100" dirty="0" smtClean="0">
                <a:latin typeface="Trebuchet MS"/>
                <a:cs typeface="Trebuchet MS"/>
              </a:rPr>
              <a:t>Graph </a:t>
            </a:r>
            <a:r>
              <a:rPr lang="en-IN" sz="2200" spc="-125" dirty="0" smtClean="0">
                <a:latin typeface="Trebuchet MS"/>
                <a:cs typeface="Trebuchet MS"/>
              </a:rPr>
              <a:t>clearly </a:t>
            </a:r>
            <a:r>
              <a:rPr lang="en-IN" sz="2200" spc="-50" dirty="0" smtClean="0">
                <a:latin typeface="Trebuchet MS"/>
                <a:cs typeface="Trebuchet MS"/>
              </a:rPr>
              <a:t>shows </a:t>
            </a:r>
            <a:r>
              <a:rPr lang="en-IN" sz="2200" spc="-114" dirty="0" smtClean="0">
                <a:latin typeface="Trebuchet MS"/>
                <a:cs typeface="Trebuchet MS"/>
              </a:rPr>
              <a:t>that</a:t>
            </a:r>
            <a:r>
              <a:rPr lang="en-IN" sz="2200" spc="-409" dirty="0" smtClean="0">
                <a:latin typeface="Trebuchet MS"/>
                <a:cs typeface="Trebuchet MS"/>
              </a:rPr>
              <a:t> </a:t>
            </a:r>
            <a:r>
              <a:rPr lang="en-IN" sz="2200" spc="-100" dirty="0" smtClean="0">
                <a:latin typeface="Trebuchet MS"/>
                <a:cs typeface="Trebuchet MS"/>
              </a:rPr>
              <a:t>the  </a:t>
            </a:r>
            <a:r>
              <a:rPr lang="en-IN" sz="2200" spc="-114" dirty="0" smtClean="0">
                <a:latin typeface="Trebuchet MS"/>
                <a:cs typeface="Trebuchet MS"/>
              </a:rPr>
              <a:t>major </a:t>
            </a:r>
            <a:r>
              <a:rPr lang="en-IN" sz="2200" spc="-85" dirty="0" smtClean="0">
                <a:latin typeface="Trebuchet MS"/>
                <a:cs typeface="Trebuchet MS"/>
              </a:rPr>
              <a:t>problems</a:t>
            </a:r>
            <a:r>
              <a:rPr lang="en-IN" sz="2200" spc="-220" dirty="0" smtClean="0">
                <a:latin typeface="Trebuchet MS"/>
                <a:cs typeface="Trebuchet MS"/>
              </a:rPr>
              <a:t> </a:t>
            </a:r>
            <a:r>
              <a:rPr lang="en-IN" sz="2200" spc="-140" dirty="0" smtClean="0">
                <a:latin typeface="Trebuchet MS"/>
                <a:cs typeface="Trebuchet MS"/>
              </a:rPr>
              <a:t>are:</a:t>
            </a:r>
            <a:endParaRPr lang="en-IN" sz="2200" dirty="0" smtClean="0">
              <a:latin typeface="Trebuchet MS"/>
              <a:cs typeface="Trebuchet MS"/>
            </a:endParaRPr>
          </a:p>
          <a:p>
            <a:pPr marL="698500" marR="212725" lvl="1" indent="-457200">
              <a:lnSpc>
                <a:spcPts val="2170"/>
              </a:lnSpc>
              <a:spcBef>
                <a:spcPts val="220"/>
              </a:spcBef>
              <a:buSzPct val="80000"/>
              <a:buAutoNum type="arabicPeriod"/>
              <a:tabLst>
                <a:tab pos="697865" algn="l"/>
                <a:tab pos="698500" algn="l"/>
              </a:tabLst>
            </a:pPr>
            <a:r>
              <a:rPr lang="en-IN" sz="2000" spc="-105" dirty="0" smtClean="0">
                <a:latin typeface="Trebuchet MS"/>
                <a:cs typeface="Trebuchet MS"/>
              </a:rPr>
              <a:t>Cancelled </a:t>
            </a:r>
            <a:r>
              <a:rPr lang="en-IN" sz="2000" spc="-85" dirty="0" smtClean="0">
                <a:latin typeface="Trebuchet MS"/>
                <a:cs typeface="Trebuchet MS"/>
              </a:rPr>
              <a:t>trips </a:t>
            </a:r>
            <a:r>
              <a:rPr lang="en-IN" sz="2000" spc="-70" dirty="0" smtClean="0">
                <a:latin typeface="Trebuchet MS"/>
                <a:cs typeface="Trebuchet MS"/>
              </a:rPr>
              <a:t>during</a:t>
            </a:r>
            <a:r>
              <a:rPr lang="en-IN" sz="2000" spc="-340" dirty="0" smtClean="0">
                <a:latin typeface="Trebuchet MS"/>
                <a:cs typeface="Trebuchet MS"/>
              </a:rPr>
              <a:t> </a:t>
            </a:r>
            <a:r>
              <a:rPr lang="en-IN" sz="2000" spc="-90" dirty="0" smtClean="0">
                <a:latin typeface="Trebuchet MS"/>
                <a:cs typeface="Trebuchet MS"/>
              </a:rPr>
              <a:t>the  </a:t>
            </a:r>
            <a:r>
              <a:rPr lang="en-IN" sz="2000" spc="-65" dirty="0" smtClean="0">
                <a:latin typeface="Trebuchet MS"/>
                <a:cs typeface="Trebuchet MS"/>
              </a:rPr>
              <a:t>morning</a:t>
            </a:r>
            <a:r>
              <a:rPr lang="en-IN" sz="2000" spc="-165" dirty="0" smtClean="0">
                <a:latin typeface="Trebuchet MS"/>
                <a:cs typeface="Trebuchet MS"/>
              </a:rPr>
              <a:t> </a:t>
            </a:r>
            <a:r>
              <a:rPr lang="en-IN" sz="2000" spc="-50" dirty="0" smtClean="0">
                <a:latin typeface="Trebuchet MS"/>
                <a:cs typeface="Trebuchet MS"/>
              </a:rPr>
              <a:t>rush</a:t>
            </a:r>
            <a:endParaRPr lang="en-IN" sz="2000" dirty="0" smtClean="0">
              <a:latin typeface="Trebuchet MS"/>
              <a:cs typeface="Trebuchet MS"/>
            </a:endParaRPr>
          </a:p>
          <a:p>
            <a:pPr marL="698500" marR="5080" lvl="1" indent="-457200">
              <a:lnSpc>
                <a:spcPts val="2170"/>
              </a:lnSpc>
              <a:spcBef>
                <a:spcPts val="560"/>
              </a:spcBef>
              <a:buSzPct val="80000"/>
              <a:buAutoNum type="arabicPeriod"/>
              <a:tabLst>
                <a:tab pos="697865" algn="l"/>
                <a:tab pos="698500" algn="l"/>
              </a:tabLst>
            </a:pPr>
            <a:r>
              <a:rPr lang="en-IN" sz="2000" spc="-100" dirty="0" smtClean="0">
                <a:latin typeface="Trebuchet MS"/>
                <a:cs typeface="Trebuchet MS"/>
              </a:rPr>
              <a:t>Unavailability </a:t>
            </a:r>
            <a:r>
              <a:rPr lang="en-IN" sz="2000" spc="-80" dirty="0" smtClean="0">
                <a:latin typeface="Trebuchet MS"/>
                <a:cs typeface="Trebuchet MS"/>
              </a:rPr>
              <a:t>of </a:t>
            </a:r>
            <a:r>
              <a:rPr lang="en-IN" sz="2000" spc="-100" dirty="0" smtClean="0">
                <a:latin typeface="Trebuchet MS"/>
                <a:cs typeface="Trebuchet MS"/>
              </a:rPr>
              <a:t>cars</a:t>
            </a:r>
            <a:r>
              <a:rPr lang="en-IN" sz="2000" spc="-290" dirty="0" smtClean="0">
                <a:latin typeface="Trebuchet MS"/>
                <a:cs typeface="Trebuchet MS"/>
              </a:rPr>
              <a:t> </a:t>
            </a:r>
            <a:r>
              <a:rPr lang="en-IN" sz="2000" spc="-75" dirty="0" smtClean="0">
                <a:latin typeface="Trebuchet MS"/>
                <a:cs typeface="Trebuchet MS"/>
              </a:rPr>
              <a:t>during  </a:t>
            </a:r>
            <a:r>
              <a:rPr lang="en-IN" sz="2000" spc="-85" dirty="0" smtClean="0">
                <a:latin typeface="Trebuchet MS"/>
                <a:cs typeface="Trebuchet MS"/>
              </a:rPr>
              <a:t>evening</a:t>
            </a:r>
            <a:r>
              <a:rPr lang="en-IN" sz="2000" spc="-165" dirty="0" smtClean="0">
                <a:latin typeface="Trebuchet MS"/>
                <a:cs typeface="Trebuchet MS"/>
              </a:rPr>
              <a:t> </a:t>
            </a:r>
            <a:r>
              <a:rPr lang="en-IN" sz="2000" spc="-50" dirty="0" smtClean="0">
                <a:latin typeface="Trebuchet MS"/>
                <a:cs typeface="Trebuchet MS"/>
              </a:rPr>
              <a:t>rush</a:t>
            </a:r>
            <a:endParaRPr lang="en-IN" sz="2000" dirty="0">
              <a:latin typeface="Trebuchet MS"/>
              <a:cs typeface="Trebuchet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3200400"/>
            <a:ext cx="253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 smtClean="0">
              <a:latin typeface="Trebuchet MS" pitchFamily="34" charset="0"/>
            </a:endParaRPr>
          </a:p>
          <a:p>
            <a:r>
              <a:rPr lang="en-IN" dirty="0" smtClean="0">
                <a:latin typeface="Trebuchet MS" pitchFamily="34" charset="0"/>
              </a:rPr>
              <a:t> </a:t>
            </a:r>
          </a:p>
          <a:p>
            <a:endParaRPr lang="en-IN" dirty="0">
              <a:latin typeface="Trebuchet MS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8</a:t>
            </a:fld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11506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229" dirty="0" smtClean="0"/>
              <a:t>Morning Hour Analysis For Supply Demand Gap</a:t>
            </a:r>
            <a:endParaRPr spc="-15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>
          <a:xfrm>
            <a:off x="4145281" y="6377943"/>
            <a:ext cx="3901440" cy="553998"/>
          </a:xfrm>
        </p:spPr>
        <p:txBody>
          <a:bodyPr/>
          <a:lstStyle/>
          <a:p>
            <a:r>
              <a:rPr lang="en-US" smtClean="0"/>
              <a:t>Muskan Chaddha</a:t>
            </a:r>
            <a:endParaRPr lang="en-US" dirty="0"/>
          </a:p>
        </p:txBody>
      </p:sp>
      <p:sp>
        <p:nvSpPr>
          <p:cNvPr id="5" name="object 5"/>
          <p:cNvSpPr/>
          <p:nvPr/>
        </p:nvSpPr>
        <p:spPr>
          <a:xfrm>
            <a:off x="213359" y="1041006"/>
            <a:ext cx="11750041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13359" y="6197208"/>
            <a:ext cx="11750041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>
              <a:latin typeface="Trebuchet MS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56007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304800" y="4419600"/>
            <a:ext cx="571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City Morning Cab Requirement from city to Airport is 1677</a:t>
            </a:r>
          </a:p>
          <a:p>
            <a:r>
              <a:rPr lang="en-IN" dirty="0" smtClean="0"/>
              <a:t>City Morning Trip Completed  is  472</a:t>
            </a:r>
          </a:p>
          <a:p>
            <a:r>
              <a:rPr lang="en-IN" dirty="0" smtClean="0"/>
              <a:t>City    Trip Cancelled is  820</a:t>
            </a:r>
          </a:p>
          <a:p>
            <a:r>
              <a:rPr lang="en-IN" dirty="0" smtClean="0"/>
              <a:t>Cab Unavailability is  385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6096000" y="1447800"/>
            <a:ext cx="5943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b="1" dirty="0" smtClean="0"/>
              <a:t>CONCLUSION :</a:t>
            </a:r>
          </a:p>
          <a:p>
            <a:r>
              <a:rPr lang="en-US" dirty="0" smtClean="0"/>
              <a:t>Number of cabs cancelled is high during early morning (3AM-7AM) and morning (7AM-12:00PM)</a:t>
            </a:r>
            <a:r>
              <a:rPr lang="en-IN" dirty="0" smtClean="0"/>
              <a:t> </a:t>
            </a:r>
          </a:p>
          <a:p>
            <a:endParaRPr lang="en-IN" dirty="0" smtClean="0"/>
          </a:p>
          <a:p>
            <a:r>
              <a:rPr lang="en-IN" dirty="0" smtClean="0"/>
              <a:t>There is a high demand of cabs from </a:t>
            </a:r>
            <a:r>
              <a:rPr lang="en-IN" b="1" dirty="0" smtClean="0"/>
              <a:t>City to Airport </a:t>
            </a:r>
            <a:r>
              <a:rPr lang="en-IN" dirty="0" smtClean="0"/>
              <a:t>in the </a:t>
            </a:r>
            <a:r>
              <a:rPr lang="en-IN" b="1" dirty="0" smtClean="0"/>
              <a:t>Early Morning and Morning hours.</a:t>
            </a:r>
            <a:endParaRPr lang="en-US" dirty="0" smtClean="0"/>
          </a:p>
          <a:p>
            <a:pPr marL="285750" indent="-285750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95% of cabs Cancelled are from city pickup point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Reason of high cancellation:</a:t>
            </a:r>
          </a:p>
          <a:p>
            <a:r>
              <a:rPr lang="en-US" dirty="0" smtClean="0"/>
              <a:t>1) The median of duration of the journey is high from city in this time slot.</a:t>
            </a:r>
          </a:p>
          <a:p>
            <a:endParaRPr lang="en-IN" dirty="0" smtClean="0"/>
          </a:p>
          <a:p>
            <a:r>
              <a:rPr lang="en-IN" dirty="0" smtClean="0"/>
              <a:t>2) More Outbound flights in the Early Morning and Morning. Hence more customers going to Airport and less customers coming to City.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9</a:t>
            </a:fld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</a:spPr>
      <a:bodyPr wrap="square" lIns="0" tIns="0" rIns="0" bIns="0" rtlCol="0"/>
      <a:lstStyle>
        <a:defPPr>
          <a:defRPr dirty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</TotalTime>
  <Words>1067</Words>
  <Application>Microsoft Office PowerPoint</Application>
  <PresentationFormat>Custom</PresentationFormat>
  <Paragraphs>183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Uber Supply Demand Gap  CaseStudy</vt:lpstr>
      <vt:lpstr>Business Understanding</vt:lpstr>
      <vt:lpstr>Data Cleaning and Manipulation</vt:lpstr>
      <vt:lpstr>Analysing Trends For Completion of Trips </vt:lpstr>
      <vt:lpstr>Analysing Trends For Week Days</vt:lpstr>
      <vt:lpstr>Combining Data For Hour Demand Analysis </vt:lpstr>
      <vt:lpstr>Binning Time Into 5 Categories</vt:lpstr>
      <vt:lpstr>Analysing Trends For Hour Request</vt:lpstr>
      <vt:lpstr>Morning Hour Analysis For Supply Demand Gap</vt:lpstr>
      <vt:lpstr>Evening Hour Analysis For Supply Demand Gap</vt:lpstr>
      <vt:lpstr> Supply Demand Gap Per Hour for City to Airport</vt:lpstr>
      <vt:lpstr> Supply Demand Gap Per Hour from Airport to City</vt:lpstr>
      <vt:lpstr>Conclusion :</vt:lpstr>
      <vt:lpstr>Recommendations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Supply Demand Gap  CaseStudy</dc:title>
  <dc:creator>jaspreet singh</dc:creator>
  <cp:lastModifiedBy>Muskan Chaddha</cp:lastModifiedBy>
  <cp:revision>39</cp:revision>
  <dcterms:created xsi:type="dcterms:W3CDTF">2018-03-09T18:43:49Z</dcterms:created>
  <dcterms:modified xsi:type="dcterms:W3CDTF">2019-09-18T19:31:35Z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2018-03-09T00:00:00Z</vt:filetime>
  </property>
</Properties>
</file>