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60" r:id="rId4"/>
    <p:sldId id="264" r:id="rId5"/>
    <p:sldId id="258" r:id="rId6"/>
    <p:sldId id="261" r:id="rId7"/>
    <p:sldId id="268" r:id="rId8"/>
    <p:sldId id="262" r:id="rId9"/>
    <p:sldId id="263"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DEC02C-AF81-4AFD-913A-B70A2846C495}" type="datetimeFigureOut">
              <a:rPr lang="en-US" smtClean="0"/>
              <a:pPr/>
              <a:t>11/18/2020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286C0-8034-4BC8-87F8-5CF7D3ED7C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8286C0-8034-4BC8-87F8-5CF7D3ED7C9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11/18/2020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11/18/2020</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11/18/2020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11/18/2020</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11/18/2020</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11/18/2020</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11/18/2020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thruBlk="1"/>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uskanGupta1503/Modelling-and-Simulation/blob/master/Code/index.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uskanGupta1503/Modelling-and-Simulation/blob/master/Code/index.p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81200" y="1981200"/>
            <a:ext cx="7162800" cy="1981200"/>
          </a:xfrm>
        </p:spPr>
        <p:txBody>
          <a:bodyPr>
            <a:noAutofit/>
          </a:bodyPr>
          <a:lstStyle/>
          <a:p>
            <a:r>
              <a:rPr lang="en-US" sz="4400" dirty="0" smtClean="0"/>
              <a:t> MnS- MTE PROJECT</a:t>
            </a:r>
            <a:br>
              <a:rPr lang="en-US" sz="4400" dirty="0" smtClean="0"/>
            </a:br>
            <a:r>
              <a:rPr lang="en-US" sz="4400" dirty="0" smtClean="0"/>
              <a:t>BY:- MUSKAN GUPTA</a:t>
            </a:r>
            <a:br>
              <a:rPr lang="en-US" sz="4400" dirty="0" smtClean="0"/>
            </a:br>
            <a:r>
              <a:rPr lang="en-US" sz="4400" dirty="0" smtClean="0"/>
              <a:t>        (2K19/SE/077)</a:t>
            </a:r>
            <a:br>
              <a:rPr lang="en-US" sz="4400" dirty="0" smtClean="0"/>
            </a:br>
            <a:endParaRPr lang="en-US" sz="4400" dirty="0"/>
          </a:p>
        </p:txBody>
      </p:sp>
      <p:sp>
        <p:nvSpPr>
          <p:cNvPr id="5" name="Subtitle 4"/>
          <p:cNvSpPr>
            <a:spLocks noGrp="1"/>
          </p:cNvSpPr>
          <p:nvPr>
            <p:ph type="subTitle" idx="1"/>
          </p:nvPr>
        </p:nvSpPr>
        <p:spPr>
          <a:xfrm>
            <a:off x="2209800" y="4038600"/>
            <a:ext cx="6172200" cy="1371600"/>
          </a:xfrm>
        </p:spPr>
        <p:txBody>
          <a:bodyPr>
            <a:normAutofit/>
          </a:bodyPr>
          <a:lstStyle/>
          <a:p>
            <a:r>
              <a:rPr lang="en-US" sz="2800" dirty="0" smtClean="0"/>
              <a:t>TOPIC- </a:t>
            </a:r>
          </a:p>
          <a:p>
            <a:r>
              <a:rPr lang="en-US" sz="2800" dirty="0" smtClean="0"/>
              <a:t>Vehicle Scheduling Simulation </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smtClean="0"/>
              <a:t>STATISTICAL REPORT </a:t>
            </a:r>
            <a:endParaRPr lang="en-US" sz="3600" b="1" u="sng" dirty="0"/>
          </a:p>
        </p:txBody>
      </p:sp>
      <p:pic>
        <p:nvPicPr>
          <p:cNvPr id="4" name="Picture 3"/>
          <p:cNvPicPr/>
          <p:nvPr/>
        </p:nvPicPr>
        <p:blipFill>
          <a:blip r:embed="rId2" cstate="print"/>
          <a:srcRect r="25676" b="14947"/>
          <a:stretch>
            <a:fillRect/>
          </a:stretch>
        </p:blipFill>
        <p:spPr bwMode="auto">
          <a:xfrm>
            <a:off x="152400" y="1671452"/>
            <a:ext cx="8610600" cy="4957948"/>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ANALYSIS</a:t>
            </a:r>
            <a:endParaRPr lang="en-US" sz="4000" b="1" u="sng" dirty="0"/>
          </a:p>
        </p:txBody>
      </p:sp>
      <p:sp>
        <p:nvSpPr>
          <p:cNvPr id="3" name="Content Placeholder 2"/>
          <p:cNvSpPr>
            <a:spLocks noGrp="1"/>
          </p:cNvSpPr>
          <p:nvPr>
            <p:ph sz="quarter" idx="1"/>
          </p:nvPr>
        </p:nvSpPr>
        <p:spPr>
          <a:xfrm>
            <a:off x="457200" y="1600200"/>
            <a:ext cx="7848600" cy="4873752"/>
          </a:xfrm>
        </p:spPr>
        <p:txBody>
          <a:bodyPr>
            <a:normAutofit/>
          </a:bodyPr>
          <a:lstStyle/>
          <a:p>
            <a:r>
              <a:rPr lang="en-US" dirty="0" smtClean="0"/>
              <a:t>First it provides idle time and used time data for all individual trips and then analyses all trips combined. </a:t>
            </a:r>
          </a:p>
          <a:p>
            <a:r>
              <a:rPr lang="en-US" dirty="0" smtClean="0"/>
              <a:t>Here we find out that overall idle time percentage of all utilization time is 10.96% in this sample data. </a:t>
            </a:r>
          </a:p>
          <a:p>
            <a:r>
              <a:rPr lang="en-US" dirty="0" smtClean="0"/>
              <a:t>Similarly such analysis can be performed for all schedules and with the help of Gantt charts and analysis report.</a:t>
            </a:r>
          </a:p>
          <a:p>
            <a:r>
              <a:rPr lang="en-US" dirty="0" smtClean="0"/>
              <a:t>Possible transformations of the schedule are also visible, for example, the second trip of the first vehicle could be assigned for the fifth vehicle to prevent long idle period of the fifth vehicle.</a:t>
            </a:r>
          </a:p>
          <a:p>
            <a:endParaRPr lang="en-US" dirty="0"/>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457200"/>
            <a:ext cx="7620000" cy="9906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n-US" sz="3600" b="1" u="sng" cap="small" noProof="0" dirty="0" smtClean="0">
                <a:solidFill>
                  <a:schemeClr val="tx2"/>
                </a:solidFill>
                <a:latin typeface="+mj-lt"/>
                <a:ea typeface="+mj-ea"/>
                <a:cs typeface="+mj-cs"/>
              </a:rPr>
              <a:t>CONCLUSION</a:t>
            </a:r>
            <a:endParaRPr kumimoji="0" lang="en-US" sz="3600" b="1" i="0" u="sng" strike="noStrike" kern="1200" cap="small" spc="0" normalizeH="0" baseline="0" noProof="0" dirty="0">
              <a:ln>
                <a:noFill/>
              </a:ln>
              <a:solidFill>
                <a:schemeClr val="tx2"/>
              </a:solidFill>
              <a:effectLst/>
              <a:uLnTx/>
              <a:uFillTx/>
              <a:latin typeface="+mj-lt"/>
              <a:ea typeface="+mj-ea"/>
              <a:cs typeface="+mj-cs"/>
            </a:endParaRPr>
          </a:p>
        </p:txBody>
      </p:sp>
      <p:sp>
        <p:nvSpPr>
          <p:cNvPr id="6" name="Content Placeholder 2"/>
          <p:cNvSpPr txBox="1">
            <a:spLocks/>
          </p:cNvSpPr>
          <p:nvPr/>
        </p:nvSpPr>
        <p:spPr>
          <a:xfrm>
            <a:off x="228600" y="1447800"/>
            <a:ext cx="8305800" cy="5105400"/>
          </a:xfrm>
          <a:prstGeom prst="rect">
            <a:avLst/>
          </a:prstGeom>
        </p:spPr>
        <p:txBody>
          <a:bodyPr vert="horz">
            <a:normAutofit/>
          </a:bodyPr>
          <a:lstStyle/>
          <a:p>
            <a:pPr marL="274320" indent="-274320">
              <a:spcBef>
                <a:spcPts val="600"/>
              </a:spcBef>
              <a:buClr>
                <a:schemeClr val="accent1"/>
              </a:buClr>
              <a:buSzPct val="150000"/>
              <a:buFont typeface="Arial" pitchFamily="34" charset="0"/>
              <a:buChar char="•"/>
            </a:pPr>
            <a:r>
              <a:rPr lang="en-US" sz="2200" dirty="0" smtClean="0"/>
              <a:t> The visualization of vehicle and distribution centre utilization combined with statistical data can be used by expert to redefine vehicle schedule. </a:t>
            </a:r>
          </a:p>
          <a:p>
            <a:pPr marL="274320" indent="-274320">
              <a:spcBef>
                <a:spcPts val="600"/>
              </a:spcBef>
              <a:buClr>
                <a:schemeClr val="accent1"/>
              </a:buClr>
              <a:buSzPct val="150000"/>
              <a:buFont typeface="Arial" pitchFamily="34" charset="0"/>
              <a:buChar char="•"/>
            </a:pPr>
            <a:r>
              <a:rPr lang="en-US" sz="2200" dirty="0" smtClean="0"/>
              <a:t>This model provides “what if” analysis for further improvement of a vehicle schedule generated with heuristic algorithms. </a:t>
            </a:r>
          </a:p>
          <a:p>
            <a:pPr marL="274320" indent="-274320">
              <a:spcBef>
                <a:spcPts val="600"/>
              </a:spcBef>
              <a:buClr>
                <a:schemeClr val="accent1"/>
              </a:buClr>
              <a:buSzPct val="150000"/>
              <a:buFont typeface="Arial" pitchFamily="34" charset="0"/>
              <a:buChar char="•"/>
            </a:pPr>
            <a:r>
              <a:rPr lang="en-US" sz="2200" dirty="0" smtClean="0"/>
              <a:t>It is also useful for vehicle schedule adjustment for unexpected changes of input data and parameters of vehicle schedule, when heuristics are excessive for regeneration of a new schedule. </a:t>
            </a:r>
          </a:p>
          <a:p>
            <a:pPr marL="274320" indent="-274320">
              <a:spcBef>
                <a:spcPts val="600"/>
              </a:spcBef>
              <a:buClr>
                <a:schemeClr val="accent1"/>
              </a:buClr>
              <a:buSzPct val="150000"/>
              <a:buFont typeface="Arial" pitchFamily="34" charset="0"/>
              <a:buChar char="•"/>
            </a:pPr>
            <a:r>
              <a:rPr lang="en-US" sz="2200" dirty="0" smtClean="0"/>
              <a:t>As all vehicles are simulated separately, simulation model is very flexible in terms of unique parameter definition for each vehicle. </a:t>
            </a:r>
          </a:p>
          <a:p>
            <a:pPr marL="274320" indent="-274320">
              <a:spcBef>
                <a:spcPts val="600"/>
              </a:spcBef>
              <a:buClr>
                <a:schemeClr val="accent1"/>
              </a:buClr>
              <a:buSzPct val="70000"/>
            </a:pPr>
            <a:endParaRPr lang="en-US" sz="22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400" b="1" dirty="0" smtClean="0"/>
              <a:t>PROBLEM OVERVIEW</a:t>
            </a:r>
            <a:endParaRPr lang="en-US" sz="4400" b="1" dirty="0"/>
          </a:p>
        </p:txBody>
      </p:sp>
      <p:sp>
        <p:nvSpPr>
          <p:cNvPr id="5" name="Content Placeholder 4"/>
          <p:cNvSpPr>
            <a:spLocks noGrp="1"/>
          </p:cNvSpPr>
          <p:nvPr>
            <p:ph sz="quarter" idx="1"/>
          </p:nvPr>
        </p:nvSpPr>
        <p:spPr>
          <a:xfrm>
            <a:off x="304800" y="1679448"/>
            <a:ext cx="7620000" cy="4873752"/>
          </a:xfrm>
        </p:spPr>
        <p:txBody>
          <a:bodyPr/>
          <a:lstStyle/>
          <a:p>
            <a:pPr>
              <a:buNone/>
            </a:pPr>
            <a:r>
              <a:rPr lang="en-US" dirty="0" smtClean="0"/>
              <a:t>    A vehicle schedule defines a schedule of goods deliveries by vehicles (or trucks) from a distribution centre (DC) to a net of shops or supermarkets. </a:t>
            </a:r>
          </a:p>
          <a:p>
            <a:pPr>
              <a:buNone/>
            </a:pPr>
            <a:r>
              <a:rPr lang="en-US" dirty="0" smtClean="0"/>
              <a:t>    The model is aimed to simulate utilization of trucks in order to determine their usage and idle times. </a:t>
            </a:r>
          </a:p>
          <a:p>
            <a:pPr>
              <a:buNone/>
            </a:pPr>
            <a:r>
              <a:rPr lang="en-US" dirty="0" smtClean="0"/>
              <a:t>    Here, the vehicle idle time is defined as a sum of time periods when truck is waiting for next trip in the parking place.</a:t>
            </a: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4572000" cy="838200"/>
          </a:xfrm>
        </p:spPr>
        <p:txBody>
          <a:bodyPr>
            <a:noAutofit/>
          </a:bodyPr>
          <a:lstStyle/>
          <a:p>
            <a:pPr algn="ctr"/>
            <a:r>
              <a:rPr lang="en-US" sz="4000" b="1" u="sng" dirty="0" smtClean="0"/>
              <a:t>INPUT DATA</a:t>
            </a:r>
            <a:endParaRPr lang="en-US" sz="4000" b="1" u="sng" dirty="0"/>
          </a:p>
        </p:txBody>
      </p:sp>
      <p:sp>
        <p:nvSpPr>
          <p:cNvPr id="3" name="Content Placeholder 2"/>
          <p:cNvSpPr>
            <a:spLocks noGrp="1"/>
          </p:cNvSpPr>
          <p:nvPr>
            <p:ph sz="quarter" idx="1"/>
          </p:nvPr>
        </p:nvSpPr>
        <p:spPr>
          <a:xfrm>
            <a:off x="0" y="1295400"/>
            <a:ext cx="8763000" cy="1905000"/>
          </a:xfrm>
        </p:spPr>
        <p:txBody>
          <a:bodyPr>
            <a:normAutofit fontScale="92500" lnSpcReduction="10000"/>
          </a:bodyPr>
          <a:lstStyle/>
          <a:p>
            <a:pPr>
              <a:buNone/>
            </a:pPr>
            <a:r>
              <a:rPr lang="en-US" dirty="0" smtClean="0"/>
              <a:t>    Input Data is defined by a set of trips, constraints, the average time for vehicle to move from one point to the next one and the average loading time for each vehicle in DC and the average unloading time for each shop in the route are defined. Constraints may include truck capacity constraints and delivery time constraints.</a:t>
            </a:r>
          </a:p>
          <a:p>
            <a:pPr>
              <a:buNone/>
            </a:pPr>
            <a:endParaRPr lang="en-US" dirty="0" smtClean="0"/>
          </a:p>
          <a:p>
            <a:pPr>
              <a:buNone/>
            </a:pPr>
            <a:endParaRPr lang="en-US" dirty="0" smtClean="0"/>
          </a:p>
          <a:p>
            <a:pPr>
              <a:buNone/>
            </a:pPr>
            <a:endParaRPr lang="en-US" dirty="0"/>
          </a:p>
        </p:txBody>
      </p:sp>
      <p:pic>
        <p:nvPicPr>
          <p:cNvPr id="8" name="Picture 7"/>
          <p:cNvPicPr/>
          <p:nvPr/>
        </p:nvPicPr>
        <p:blipFill>
          <a:blip r:embed="rId2" cstate="print"/>
          <a:srcRect l="12471" t="58349" r="30833" b="19909"/>
          <a:stretch>
            <a:fillRect/>
          </a:stretch>
        </p:blipFill>
        <p:spPr bwMode="auto">
          <a:xfrm>
            <a:off x="381000" y="3360627"/>
            <a:ext cx="8305800" cy="1897173"/>
          </a:xfrm>
          <a:prstGeom prst="rect">
            <a:avLst/>
          </a:prstGeom>
          <a:noFill/>
          <a:ln w="9525">
            <a:solidFill>
              <a:schemeClr val="accent1"/>
            </a:solidFill>
            <a:miter lim="800000"/>
            <a:headEnd/>
            <a:tailEnd/>
          </a:ln>
        </p:spPr>
      </p:pic>
      <p:sp>
        <p:nvSpPr>
          <p:cNvPr id="9" name="TextBox 8"/>
          <p:cNvSpPr txBox="1"/>
          <p:nvPr/>
        </p:nvSpPr>
        <p:spPr>
          <a:xfrm>
            <a:off x="2895600" y="5257800"/>
            <a:ext cx="2895600" cy="338554"/>
          </a:xfrm>
          <a:prstGeom prst="rect">
            <a:avLst/>
          </a:prstGeom>
          <a:noFill/>
        </p:spPr>
        <p:txBody>
          <a:bodyPr wrap="square" rtlCol="0">
            <a:spAutoFit/>
          </a:bodyPr>
          <a:lstStyle/>
          <a:p>
            <a:pPr algn="ctr"/>
            <a:r>
              <a:rPr lang="en-US" sz="1600" i="1" dirty="0" smtClean="0"/>
              <a:t>Sample Input Data</a:t>
            </a:r>
            <a:endParaRPr lang="en-US" sz="1600" i="1" dirty="0"/>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381000"/>
            <a:ext cx="3581400" cy="655638"/>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cap="small" noProof="0" dirty="0" smtClean="0">
                <a:solidFill>
                  <a:schemeClr val="tx2"/>
                </a:solidFill>
                <a:latin typeface="+mj-lt"/>
                <a:ea typeface="+mj-ea"/>
                <a:cs typeface="+mj-cs"/>
              </a:rPr>
              <a:t>OUT</a:t>
            </a:r>
            <a:r>
              <a:rPr kumimoji="0" lang="en-US" sz="3200" b="1" i="0" u="sng" strike="noStrike" kern="1200" cap="small" spc="0" normalizeH="0" baseline="0" noProof="0" dirty="0" smtClean="0">
                <a:ln>
                  <a:noFill/>
                </a:ln>
                <a:solidFill>
                  <a:schemeClr val="tx2"/>
                </a:solidFill>
                <a:effectLst/>
                <a:uLnTx/>
                <a:uFillTx/>
                <a:latin typeface="+mj-lt"/>
                <a:ea typeface="+mj-ea"/>
                <a:cs typeface="+mj-cs"/>
              </a:rPr>
              <a:t>PUT DATA</a:t>
            </a:r>
            <a:endParaRPr kumimoji="0" lang="en-US" sz="3200" b="1" i="0" u="sng" strike="noStrike" kern="1200" cap="small"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1066800" y="1066800"/>
            <a:ext cx="6248400" cy="2133600"/>
          </a:xfrm>
          <a:prstGeom prst="rect">
            <a:avLst/>
          </a:prstGeom>
        </p:spPr>
        <p:txBody>
          <a:bodyPr vert="horz">
            <a:normAutofit/>
          </a:bodyPr>
          <a:lstStyle/>
          <a:p>
            <a:pPr marL="274320" indent="-274320">
              <a:spcBef>
                <a:spcPts val="600"/>
              </a:spcBef>
              <a:buClr>
                <a:schemeClr val="accent1"/>
              </a:buClr>
              <a:buSzPct val="70000"/>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smtClean="0"/>
              <a:t>The model also has to generate Gantt chart representing the vehicle schedule to be further analyzed by a planner. It also has to generate a statistical report denoting vehicle utilization and idle time.</a:t>
            </a:r>
          </a:p>
          <a:p>
            <a:pPr marL="274320" indent="-274320">
              <a:spcBef>
                <a:spcPts val="600"/>
              </a:spcBef>
              <a:buClr>
                <a:schemeClr val="accent1"/>
              </a:buClr>
              <a:buSzPct val="70000"/>
            </a:pPr>
            <a:endParaRPr lang="en-US" sz="2200" dirty="0" smtClean="0"/>
          </a:p>
          <a:p>
            <a:pPr marL="274320" indent="-274320">
              <a:spcBef>
                <a:spcPts val="600"/>
              </a:spcBef>
              <a:buClr>
                <a:schemeClr val="accent1"/>
              </a:buClr>
              <a:buSzPct val="70000"/>
            </a:pPr>
            <a:endParaRPr lang="en-US" sz="22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txBox="1">
            <a:spLocks/>
          </p:cNvSpPr>
          <p:nvPr/>
        </p:nvSpPr>
        <p:spPr>
          <a:xfrm>
            <a:off x="1219200" y="3276600"/>
            <a:ext cx="4724400" cy="655638"/>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u="sng" cap="small" dirty="0" smtClean="0">
                <a:solidFill>
                  <a:schemeClr val="tx2"/>
                </a:solidFill>
                <a:latin typeface="+mj-lt"/>
                <a:ea typeface="+mj-ea"/>
                <a:cs typeface="+mj-cs"/>
              </a:rPr>
              <a:t>MODEL DIMENSION</a:t>
            </a:r>
            <a:endParaRPr kumimoji="0" lang="en-US" sz="3000" b="1" i="0" u="sng" strike="noStrike" kern="1200" cap="small" spc="0" normalizeH="0" baseline="0" noProof="0" dirty="0">
              <a:ln>
                <a:noFill/>
              </a:ln>
              <a:solidFill>
                <a:schemeClr val="tx2"/>
              </a:solidFill>
              <a:effectLst/>
              <a:uLnTx/>
              <a:uFillTx/>
              <a:latin typeface="+mj-lt"/>
              <a:ea typeface="+mj-ea"/>
              <a:cs typeface="+mj-cs"/>
            </a:endParaRPr>
          </a:p>
        </p:txBody>
      </p:sp>
      <p:sp>
        <p:nvSpPr>
          <p:cNvPr id="8" name="TextBox 7"/>
          <p:cNvSpPr txBox="1"/>
          <p:nvPr/>
        </p:nvSpPr>
        <p:spPr>
          <a:xfrm>
            <a:off x="1371600" y="4149804"/>
            <a:ext cx="5257800" cy="1107996"/>
          </a:xfrm>
          <a:prstGeom prst="rect">
            <a:avLst/>
          </a:prstGeom>
          <a:noFill/>
        </p:spPr>
        <p:txBody>
          <a:bodyPr wrap="square" rtlCol="0">
            <a:spAutoFit/>
          </a:bodyPr>
          <a:lstStyle/>
          <a:p>
            <a:r>
              <a:rPr lang="en-US" sz="2200" dirty="0" smtClean="0"/>
              <a:t>For simplification, the task dimension in the paper is reduced. The number of vehicles is equal to 6</a:t>
            </a: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1325562"/>
          </a:xfrm>
        </p:spPr>
        <p:txBody>
          <a:bodyPr>
            <a:noAutofit/>
          </a:bodyPr>
          <a:lstStyle/>
          <a:p>
            <a:pPr algn="ctr"/>
            <a:r>
              <a:rPr lang="en-US" sz="4000" b="1" dirty="0" smtClean="0"/>
              <a:t>DIFFERENT STATES</a:t>
            </a:r>
            <a:br>
              <a:rPr lang="en-US" sz="4000" b="1" dirty="0" smtClean="0"/>
            </a:br>
            <a:r>
              <a:rPr lang="en-US" sz="4000" b="1" dirty="0" smtClean="0"/>
              <a:t>OF VEHICLES</a:t>
            </a:r>
            <a:endParaRPr lang="en-US" sz="4000" b="1" dirty="0"/>
          </a:p>
        </p:txBody>
      </p:sp>
      <p:sp>
        <p:nvSpPr>
          <p:cNvPr id="3" name="Content Placeholder 2"/>
          <p:cNvSpPr>
            <a:spLocks noGrp="1"/>
          </p:cNvSpPr>
          <p:nvPr>
            <p:ph sz="quarter" idx="1"/>
          </p:nvPr>
        </p:nvSpPr>
        <p:spPr/>
        <p:txBody>
          <a:bodyPr>
            <a:normAutofit lnSpcReduction="10000"/>
          </a:bodyPr>
          <a:lstStyle/>
          <a:p>
            <a:pPr lvl="0"/>
            <a:r>
              <a:rPr lang="en-US" b="1" dirty="0" smtClean="0">
                <a:solidFill>
                  <a:schemeClr val="tx1">
                    <a:lumMod val="50000"/>
                    <a:lumOff val="50000"/>
                  </a:schemeClr>
                </a:solidFill>
              </a:rPr>
              <a:t>Enter</a:t>
            </a:r>
          </a:p>
          <a:p>
            <a:pPr lvl="0"/>
            <a:r>
              <a:rPr lang="en-US" b="1" dirty="0" smtClean="0">
                <a:solidFill>
                  <a:schemeClr val="tx1">
                    <a:lumMod val="50000"/>
                    <a:lumOff val="50000"/>
                  </a:schemeClr>
                </a:solidFill>
              </a:rPr>
              <a:t>Parking</a:t>
            </a:r>
          </a:p>
          <a:p>
            <a:pPr lvl="0"/>
            <a:r>
              <a:rPr lang="en-US" b="1" dirty="0" smtClean="0">
                <a:solidFill>
                  <a:srgbClr val="00B050"/>
                </a:solidFill>
              </a:rPr>
              <a:t>Loading</a:t>
            </a:r>
          </a:p>
          <a:p>
            <a:r>
              <a:rPr lang="en-US" b="1" dirty="0" smtClean="0">
                <a:solidFill>
                  <a:srgbClr val="0070C0"/>
                </a:solidFill>
              </a:rPr>
              <a:t>Moving</a:t>
            </a:r>
          </a:p>
          <a:p>
            <a:pPr lvl="0"/>
            <a:r>
              <a:rPr lang="en-US" b="1" dirty="0" smtClean="0">
                <a:solidFill>
                  <a:schemeClr val="accent3">
                    <a:lumMod val="75000"/>
                  </a:schemeClr>
                </a:solidFill>
              </a:rPr>
              <a:t>Unloading</a:t>
            </a:r>
            <a:r>
              <a:rPr lang="en-US" b="1" dirty="0" smtClean="0"/>
              <a:t> </a:t>
            </a:r>
          </a:p>
          <a:p>
            <a:pPr lvl="0"/>
            <a:r>
              <a:rPr lang="en-US" b="1" dirty="0" smtClean="0">
                <a:solidFill>
                  <a:srgbClr val="0070C0"/>
                </a:solidFill>
              </a:rPr>
              <a:t>Moving Back</a:t>
            </a:r>
          </a:p>
          <a:p>
            <a:r>
              <a:rPr lang="en-US" b="1" dirty="0" smtClean="0">
                <a:solidFill>
                  <a:schemeClr val="tx1">
                    <a:lumMod val="50000"/>
                    <a:lumOff val="50000"/>
                  </a:schemeClr>
                </a:solidFill>
              </a:rPr>
              <a:t>Return</a:t>
            </a:r>
          </a:p>
          <a:p>
            <a:r>
              <a:rPr lang="en-US" b="1" dirty="0" smtClean="0">
                <a:solidFill>
                  <a:schemeClr val="tx1">
                    <a:lumMod val="50000"/>
                    <a:lumOff val="50000"/>
                  </a:schemeClr>
                </a:solidFill>
              </a:rPr>
              <a:t>Exit</a:t>
            </a:r>
          </a:p>
          <a:p>
            <a:pPr lvl="0"/>
            <a:endParaRPr lang="en-US" b="1" dirty="0" smtClean="0">
              <a:solidFill>
                <a:schemeClr val="bg1">
                  <a:lumMod val="65000"/>
                </a:schemeClr>
              </a:solidFill>
            </a:endParaRPr>
          </a:p>
          <a:p>
            <a:pPr lvl="0">
              <a:buNone/>
            </a:pPr>
            <a:r>
              <a:rPr lang="en-US" b="1" dirty="0" smtClean="0"/>
              <a:t>COLOR CODES ARE:</a:t>
            </a:r>
            <a:r>
              <a:rPr lang="en-US" b="1" dirty="0" smtClean="0">
                <a:solidFill>
                  <a:schemeClr val="bg1">
                    <a:lumMod val="65000"/>
                  </a:schemeClr>
                </a:solidFill>
              </a:rPr>
              <a:t> </a:t>
            </a:r>
          </a:p>
          <a:p>
            <a:pPr lvl="0">
              <a:buNone/>
            </a:pPr>
            <a:r>
              <a:rPr lang="en-US" b="1" dirty="0" smtClean="0">
                <a:solidFill>
                  <a:schemeClr val="bg1">
                    <a:lumMod val="65000"/>
                  </a:schemeClr>
                </a:solidFill>
              </a:rPr>
              <a:t>   </a:t>
            </a:r>
            <a:r>
              <a:rPr lang="en-US" b="1" dirty="0" smtClean="0">
                <a:solidFill>
                  <a:schemeClr val="tx1">
                    <a:lumMod val="50000"/>
                    <a:lumOff val="50000"/>
                  </a:schemeClr>
                </a:solidFill>
              </a:rPr>
              <a:t>GREY- IDLE</a:t>
            </a:r>
            <a:r>
              <a:rPr lang="en-US" b="1" dirty="0" smtClean="0">
                <a:solidFill>
                  <a:schemeClr val="bg1">
                    <a:lumMod val="65000"/>
                  </a:schemeClr>
                </a:solidFill>
              </a:rPr>
              <a:t>, </a:t>
            </a:r>
            <a:r>
              <a:rPr lang="en-US" b="1" dirty="0" smtClean="0">
                <a:solidFill>
                  <a:srgbClr val="0070C0"/>
                </a:solidFill>
              </a:rPr>
              <a:t>BLUE- MOVING</a:t>
            </a:r>
            <a:r>
              <a:rPr lang="en-US" b="1" dirty="0" smtClean="0">
                <a:solidFill>
                  <a:srgbClr val="00B050"/>
                </a:solidFill>
              </a:rPr>
              <a:t>, GREEN- LOADING</a:t>
            </a:r>
            <a:r>
              <a:rPr lang="en-US" b="1" dirty="0" smtClean="0">
                <a:solidFill>
                  <a:schemeClr val="bg1">
                    <a:lumMod val="65000"/>
                  </a:schemeClr>
                </a:solidFill>
              </a:rPr>
              <a:t>, </a:t>
            </a:r>
            <a:r>
              <a:rPr lang="en-US" b="1" dirty="0" smtClean="0">
                <a:solidFill>
                  <a:schemeClr val="accent3">
                    <a:lumMod val="75000"/>
                  </a:schemeClr>
                </a:solidFill>
              </a:rPr>
              <a:t>UNLOADING- MAROON/RED</a:t>
            </a:r>
          </a:p>
          <a:p>
            <a:pPr>
              <a:buNone/>
            </a:pPr>
            <a:endParaRPr lang="en-US" dirty="0"/>
          </a:p>
        </p:txBody>
      </p:sp>
      <p:pic>
        <p:nvPicPr>
          <p:cNvPr id="4" name="Picture 3"/>
          <p:cNvPicPr/>
          <p:nvPr/>
        </p:nvPicPr>
        <p:blipFill>
          <a:blip r:embed="rId2" cstate="print"/>
          <a:srcRect l="56821" t="41005" r="20449" b="8963"/>
          <a:stretch>
            <a:fillRect/>
          </a:stretch>
        </p:blipFill>
        <p:spPr bwMode="auto">
          <a:xfrm>
            <a:off x="4495800" y="1600200"/>
            <a:ext cx="4038600" cy="39624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ctr"/>
            <a:r>
              <a:rPr lang="en-US" sz="4400" b="1" u="sng" dirty="0" smtClean="0"/>
              <a:t>MODEL BUILDING</a:t>
            </a:r>
            <a:endParaRPr lang="en-US" sz="4400" b="1" u="sng" dirty="0"/>
          </a:p>
        </p:txBody>
      </p:sp>
      <p:sp>
        <p:nvSpPr>
          <p:cNvPr id="3" name="Content Placeholder 2"/>
          <p:cNvSpPr>
            <a:spLocks noGrp="1"/>
          </p:cNvSpPr>
          <p:nvPr>
            <p:ph sz="quarter" idx="1"/>
          </p:nvPr>
        </p:nvSpPr>
        <p:spPr>
          <a:xfrm>
            <a:off x="457200" y="1447800"/>
            <a:ext cx="8001000" cy="5026152"/>
          </a:xfrm>
        </p:spPr>
        <p:txBody>
          <a:bodyPr>
            <a:normAutofit fontScale="92500" lnSpcReduction="20000"/>
          </a:bodyPr>
          <a:lstStyle/>
          <a:p>
            <a:r>
              <a:rPr lang="en-US" dirty="0" smtClean="0"/>
              <a:t>To build the model, I leant basics of python and its various Libraries like </a:t>
            </a:r>
            <a:r>
              <a:rPr lang="en-US" dirty="0" err="1" smtClean="0"/>
              <a:t>NumPy</a:t>
            </a:r>
            <a:r>
              <a:rPr lang="en-US" dirty="0" smtClean="0"/>
              <a:t>, </a:t>
            </a:r>
            <a:r>
              <a:rPr lang="en-US" dirty="0" err="1" smtClean="0"/>
              <a:t>Matplotlib</a:t>
            </a:r>
            <a:r>
              <a:rPr lang="en-US" dirty="0" smtClean="0"/>
              <a:t> etc. to be able to program the model and implement it. The model has been coded in python in Vs code IDE</a:t>
            </a:r>
          </a:p>
          <a:p>
            <a:r>
              <a:rPr lang="en-US" dirty="0" smtClean="0"/>
              <a:t>Github link for code: - </a:t>
            </a:r>
            <a:r>
              <a:rPr lang="en-US" u="sng" dirty="0" smtClean="0">
                <a:hlinkClick r:id="rId2"/>
              </a:rPr>
              <a:t>https://github.com/MuskanGupta1503/Modelling-and-Simulation/blob/master/Code/index.py</a:t>
            </a:r>
            <a:endParaRPr lang="en-US" dirty="0" smtClean="0"/>
          </a:p>
          <a:p>
            <a:r>
              <a:rPr lang="en-US" dirty="0" smtClean="0"/>
              <a:t>we generate data using random functionality in python for various trips and states.</a:t>
            </a:r>
          </a:p>
          <a:p>
            <a:r>
              <a:rPr lang="en-US" dirty="0" smtClean="0"/>
              <a:t>We consider a trip where each of the 6 vehicles start from parking state (idle state) and would then load their goods during loading time. </a:t>
            </a:r>
          </a:p>
          <a:p>
            <a:r>
              <a:rPr lang="en-US" dirty="0" smtClean="0"/>
              <a:t>Then they would start their trips. Here we have considered at most 3 trips. We stated at most because random function can generate 0 number as well indicating no trip or idle state. </a:t>
            </a:r>
          </a:p>
          <a:p>
            <a:endParaRPr lang="en-US" dirty="0"/>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ctr"/>
            <a:r>
              <a:rPr lang="en-US" sz="4000" b="1" u="sng" dirty="0" smtClean="0"/>
              <a:t>MODEL CODE</a:t>
            </a:r>
            <a:endParaRPr lang="en-US" sz="4000" b="1" u="sng" dirty="0"/>
          </a:p>
        </p:txBody>
      </p:sp>
      <p:pic>
        <p:nvPicPr>
          <p:cNvPr id="1026" name="Picture 2"/>
          <p:cNvPicPr>
            <a:picLocks noChangeAspect="1" noChangeArrowheads="1"/>
          </p:cNvPicPr>
          <p:nvPr/>
        </p:nvPicPr>
        <p:blipFill>
          <a:blip r:embed="rId2" cstate="print"/>
          <a:srcRect l="15813" t="3125" r="17423" b="6250"/>
          <a:stretch>
            <a:fillRect/>
          </a:stretch>
        </p:blipFill>
        <p:spPr bwMode="auto">
          <a:xfrm>
            <a:off x="1168188" y="990600"/>
            <a:ext cx="6451812" cy="4567125"/>
          </a:xfrm>
          <a:prstGeom prst="rect">
            <a:avLst/>
          </a:prstGeom>
          <a:noFill/>
          <a:ln w="9525">
            <a:solidFill>
              <a:schemeClr val="accent1"/>
            </a:solidFill>
            <a:miter lim="800000"/>
            <a:headEnd/>
            <a:tailEnd/>
          </a:ln>
        </p:spPr>
      </p:pic>
      <p:sp>
        <p:nvSpPr>
          <p:cNvPr id="5" name="TextBox 4"/>
          <p:cNvSpPr txBox="1"/>
          <p:nvPr/>
        </p:nvSpPr>
        <p:spPr>
          <a:xfrm>
            <a:off x="1219200" y="5638800"/>
            <a:ext cx="7162800" cy="923330"/>
          </a:xfrm>
          <a:prstGeom prst="rect">
            <a:avLst/>
          </a:prstGeom>
          <a:noFill/>
        </p:spPr>
        <p:txBody>
          <a:bodyPr wrap="square" rtlCol="0">
            <a:spAutoFit/>
          </a:bodyPr>
          <a:lstStyle/>
          <a:p>
            <a:r>
              <a:rPr lang="en-US" dirty="0" smtClean="0"/>
              <a:t>Link for whole code :- </a:t>
            </a:r>
            <a:r>
              <a:rPr lang="en-US" u="sng" dirty="0" smtClean="0">
                <a:hlinkClick r:id="rId3"/>
              </a:rPr>
              <a:t>https://github.com/MuskanGupta1503/Modelling-and-Simulation/blob/master/Code/index.py</a:t>
            </a:r>
            <a:r>
              <a:rPr lang="en-US" dirty="0" smtClean="0"/>
              <a:t> </a:t>
            </a:r>
            <a:endParaRPr lang="en-US" dirty="0"/>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noAutofit/>
          </a:bodyPr>
          <a:lstStyle/>
          <a:p>
            <a:pPr algn="ctr"/>
            <a:r>
              <a:rPr lang="en-US" sz="3600" b="1" u="sng" dirty="0" smtClean="0"/>
              <a:t>SCREENSHOTS OF OUTPUT</a:t>
            </a:r>
            <a:endParaRPr lang="en-US" sz="3600" b="1" u="sng" dirty="0"/>
          </a:p>
        </p:txBody>
      </p:sp>
      <p:pic>
        <p:nvPicPr>
          <p:cNvPr id="4" name="Picture 3"/>
          <p:cNvPicPr/>
          <p:nvPr/>
        </p:nvPicPr>
        <p:blipFill>
          <a:blip r:embed="rId2" cstate="print"/>
          <a:srcRect t="3371" r="7907" b="12615"/>
          <a:stretch>
            <a:fillRect/>
          </a:stretch>
        </p:blipFill>
        <p:spPr bwMode="auto">
          <a:xfrm>
            <a:off x="0" y="1295401"/>
            <a:ext cx="9144000" cy="55626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normAutofit fontScale="90000"/>
          </a:bodyPr>
          <a:lstStyle/>
          <a:p>
            <a:pPr algn="ctr"/>
            <a:r>
              <a:rPr lang="en-US" sz="4000" b="1" u="sng" dirty="0" smtClean="0"/>
              <a:t>SCREENSHOTS (PYTHON CODE)</a:t>
            </a:r>
            <a:endParaRPr lang="en-US" sz="4000" b="1" u="sng" dirty="0"/>
          </a:p>
        </p:txBody>
      </p:sp>
      <p:pic>
        <p:nvPicPr>
          <p:cNvPr id="5" name="Picture 4"/>
          <p:cNvPicPr/>
          <p:nvPr/>
        </p:nvPicPr>
        <p:blipFill>
          <a:blip r:embed="rId2" cstate="print"/>
          <a:srcRect l="8880" t="12811" r="8508" b="13167"/>
          <a:stretch>
            <a:fillRect/>
          </a:stretch>
        </p:blipFill>
        <p:spPr bwMode="auto">
          <a:xfrm>
            <a:off x="0" y="1295400"/>
            <a:ext cx="9144000" cy="5486400"/>
          </a:xfrm>
          <a:prstGeom prst="rect">
            <a:avLst/>
          </a:prstGeom>
          <a:noFill/>
          <a:ln w="9525">
            <a:solidFill>
              <a:schemeClr val="accent1"/>
            </a:solidFill>
            <a:miter lim="800000"/>
            <a:headEnd/>
            <a:tailEnd/>
          </a:ln>
        </p:spPr>
      </p:pic>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224</TotalTime>
  <Words>589</Words>
  <Application>Microsoft Office PowerPoint</Application>
  <PresentationFormat>On-screen Show (4:3)</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 MnS- MTE PROJECT BY:- MUSKAN GUPTA         (2K19/SE/077) </vt:lpstr>
      <vt:lpstr>PROBLEM OVERVIEW</vt:lpstr>
      <vt:lpstr>INPUT DATA</vt:lpstr>
      <vt:lpstr>Slide 4</vt:lpstr>
      <vt:lpstr>DIFFERENT STATES OF VEHICLES</vt:lpstr>
      <vt:lpstr>MODEL BUILDING</vt:lpstr>
      <vt:lpstr>MODEL CODE</vt:lpstr>
      <vt:lpstr>SCREENSHOTS OF OUTPUT</vt:lpstr>
      <vt:lpstr>SCREENSHOTS (PYTHON CODE)</vt:lpstr>
      <vt:lpstr>STATISTICAL REPORT </vt:lpstr>
      <vt:lpstr>ANALYSIS</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MnS- MTE PROJECT BY:- MUSKAN GUPTA         (2K19/SE/077) </dc:title>
  <dc:creator/>
  <cp:lastModifiedBy>Lenovo-1</cp:lastModifiedBy>
  <cp:revision>32</cp:revision>
  <dcterms:created xsi:type="dcterms:W3CDTF">2006-08-16T00:00:00Z</dcterms:created>
  <dcterms:modified xsi:type="dcterms:W3CDTF">2020-11-18T16:35:53Z</dcterms:modified>
</cp:coreProperties>
</file>