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ebfc396c8552e2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87" autoAdjust="0"/>
    <p:restoredTop sz="94660"/>
  </p:normalViewPr>
  <p:slideViewPr>
    <p:cSldViewPr snapToGrid="0">
      <p:cViewPr>
        <p:scale>
          <a:sx n="66" d="100"/>
          <a:sy n="66" d="100"/>
        </p:scale>
        <p:origin x="518" y="8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4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973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7299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92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812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85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8791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90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1903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422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08667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357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524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1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414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58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33871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1878496"/>
            <a:ext cx="6815669" cy="1739347"/>
          </a:xfrm>
        </p:spPr>
        <p:txBody>
          <a:bodyPr/>
          <a:lstStyle/>
          <a:p>
            <a:r>
              <a:rPr lang="en-US" dirty="0"/>
              <a:t>Breast Cancer Classification</a:t>
            </a:r>
          </a:p>
        </p:txBody>
      </p:sp>
      <p:sp>
        <p:nvSpPr>
          <p:cNvPr id="3" name="Subtitle 2"/>
          <p:cNvSpPr>
            <a:spLocks noGrp="1"/>
          </p:cNvSpPr>
          <p:nvPr>
            <p:ph type="subTitle" idx="1"/>
          </p:nvPr>
        </p:nvSpPr>
        <p:spPr>
          <a:xfrm>
            <a:off x="2692395" y="3617843"/>
            <a:ext cx="6815669" cy="1320802"/>
          </a:xfrm>
        </p:spPr>
        <p:txBody>
          <a:bodyPr>
            <a:noAutofit/>
          </a:bodyPr>
          <a:lstStyle/>
          <a:p>
            <a:r>
              <a:rPr lang="en-US" sz="1400" dirty="0"/>
              <a:t>An Exploration of Classification Models for Breast Cancer </a:t>
            </a:r>
            <a:r>
              <a:rPr lang="en-US" sz="1400" dirty="0" smtClean="0"/>
              <a:t>Diagnosis</a:t>
            </a:r>
          </a:p>
          <a:p>
            <a:r>
              <a:rPr lang="en-US" sz="1400" b="1" dirty="0" smtClean="0"/>
              <a:t>Project guide:                                                                      Team Member:</a:t>
            </a:r>
          </a:p>
          <a:p>
            <a:r>
              <a:rPr lang="en-US" sz="1400" dirty="0" smtClean="0"/>
              <a:t> </a:t>
            </a:r>
            <a:r>
              <a:rPr lang="en-US" sz="1400" dirty="0" err="1" smtClean="0"/>
              <a:t>Suvarna</a:t>
            </a:r>
            <a:r>
              <a:rPr lang="en-US" sz="1400" dirty="0" smtClean="0"/>
              <a:t> </a:t>
            </a:r>
            <a:r>
              <a:rPr lang="en-US" sz="1400" dirty="0" err="1" smtClean="0"/>
              <a:t>Ranade</a:t>
            </a:r>
            <a:r>
              <a:rPr lang="en-US" sz="1400" dirty="0" smtClean="0"/>
              <a:t> Ma’am                                                                    </a:t>
            </a:r>
            <a:r>
              <a:rPr lang="en-US" sz="1400" dirty="0" err="1" smtClean="0"/>
              <a:t>AnujChandak</a:t>
            </a:r>
            <a:endParaRPr lang="en-US" sz="1400" dirty="0" smtClean="0"/>
          </a:p>
          <a:p>
            <a:r>
              <a:rPr lang="en-US" sz="1400" dirty="0" smtClean="0"/>
              <a:t>                                                                                                         </a:t>
            </a:r>
            <a:r>
              <a:rPr lang="en-US" sz="1400" dirty="0" err="1" smtClean="0"/>
              <a:t>Muskan</a:t>
            </a:r>
            <a:r>
              <a:rPr lang="en-US" sz="1400" dirty="0" smtClean="0"/>
              <a:t> Jain</a:t>
            </a:r>
            <a:endParaRPr lang="en-US" sz="1400" dirty="0"/>
          </a:p>
        </p:txBody>
      </p:sp>
    </p:spTree>
    <p:extLst>
      <p:ext uri="{BB962C8B-B14F-4D97-AF65-F5344CB8AC3E}">
        <p14:creationId xmlns:p14="http://schemas.microsoft.com/office/powerpoint/2010/main" val="202328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 y="0"/>
            <a:ext cx="4396740" cy="3880773"/>
          </a:xfrm>
        </p:spPr>
        <p:txBody>
          <a:bodyPr/>
          <a:lstStyle/>
          <a:p>
            <a:r>
              <a:rPr lang="en-US" b="1" dirty="0" smtClean="0"/>
              <a:t>Decision Tree Classifier:</a:t>
            </a:r>
          </a:p>
          <a:p>
            <a:r>
              <a:rPr lang="en-US" dirty="0"/>
              <a:t>A decision tree classifier is a machine learning algorithm that recursively splits the data based on feature conditions to create a tree-like structure, enabling decision-making by traversing from the root to a leaf node for classification</a:t>
            </a:r>
            <a:r>
              <a:rPr lang="en-US" dirty="0" smtClean="0"/>
              <a:t>.</a:t>
            </a:r>
          </a:p>
          <a:p>
            <a:r>
              <a:rPr lang="en-US" dirty="0" err="1"/>
              <a:t>Hyperparameters</a:t>
            </a:r>
            <a:r>
              <a:rPr lang="en-US" dirty="0"/>
              <a:t>, like tree depth and minimum samples per leaf, impact model complexity and generalization.</a:t>
            </a:r>
            <a:endParaRPr lang="en-US" dirty="0" smtClean="0"/>
          </a:p>
          <a:p>
            <a:endParaRPr lang="en-US" dirty="0"/>
          </a:p>
          <a:p>
            <a:endParaRPr lang="en-US" dirty="0" smtClean="0"/>
          </a:p>
          <a:p>
            <a:endParaRPr lang="en-US" b="1" dirty="0"/>
          </a:p>
          <a:p>
            <a:endParaRPr lang="en-US" b="1" dirty="0" smtClean="0"/>
          </a:p>
          <a:p>
            <a:endParaRPr lang="en-US" b="1" dirty="0"/>
          </a:p>
        </p:txBody>
      </p:sp>
      <p:sp>
        <p:nvSpPr>
          <p:cNvPr id="6" name="Rectangle 3"/>
          <p:cNvSpPr>
            <a:spLocks noChangeArrowheads="1"/>
          </p:cNvSpPr>
          <p:nvPr/>
        </p:nvSpPr>
        <p:spPr bwMode="auto">
          <a:xfrm>
            <a:off x="393539" y="3880773"/>
            <a:ext cx="5312781"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Best Parameters: {'criterion': 'entropy',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max_depth</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min_samples_leaf</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1,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min_samples_split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5}</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429459" y="1001538"/>
            <a:ext cx="6287045" cy="3581710"/>
          </a:xfrm>
          <a:prstGeom prst="rect">
            <a:avLst/>
          </a:prstGeom>
        </p:spPr>
      </p:pic>
    </p:spTree>
    <p:extLst>
      <p:ext uri="{BB962C8B-B14F-4D97-AF65-F5344CB8AC3E}">
        <p14:creationId xmlns:p14="http://schemas.microsoft.com/office/powerpoint/2010/main" val="235017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4" y="160338"/>
            <a:ext cx="12036426" cy="6697661"/>
          </a:xfrm>
        </p:spPr>
        <p:txBody>
          <a:bodyPr/>
          <a:lstStyle/>
          <a:p>
            <a:r>
              <a:rPr lang="en-US" dirty="0" smtClean="0"/>
              <a:t>ROC CURVE: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smtClean="0"/>
          </a:p>
          <a:p>
            <a:endParaRPr lang="en-US" dirty="0"/>
          </a:p>
        </p:txBody>
      </p:sp>
      <p:sp>
        <p:nvSpPr>
          <p:cNvPr id="4" name="AutoShape 2" descr="data:image/png;base64,iVBORw0KGgoAAAANSUhEUgAAAmkAAAG5CAYAAADVp6NgAAAAOXRFWHRTb2Z0d2FyZQBNYXRwbG90bGliIHZlcnNpb24zLjQuMywgaHR0cHM6Ly9tYXRwbG90bGliLm9yZy/MnkTPAAAACXBIWXMAAAsTAAALEwEAmpwYAAB9kklEQVR4nO3deZyN5f/H8dc1M5jNNotdRJIxzNgSsqVUpFIhLRSSpIUWLb9Ku0qb0iKFbwmlhSTapU0U2bcY+zIzGLOY/fr9MWeO2ZgzzMyZM/N+Ph7zMOec+77PZ5zo7bqu+/oYay0iIiIiUrZ4ubsAEREREclPIU1ERESkDFJIExERESmDFNJEREREyiCFNBEREZEySCFNREREpAxSSBMREREpgxTSRKTMMMZEGWOOG2MSjDEHjDEzjDGBeY7pbIz50RgTb4yJM8Z8ZYwJy3NMNWPMa8aYXY5rbXM8DjnJ+xpjzN3GmHXGmERjzB5jzKfGmFYl+fOKiJyKQpqIlDX9rLWBQCTQBng4+wVjTCfgW2A+UA84G/gX+M0Y08RxTGXgB6AlcBlQDegMxALnn+Q9XwfuAe4GgoBzgS+BvkUt3hjjU9RzREQKYtRxQETKCmNMFDDCWvu94/GLQEtrbV/H42XAWmvt6DznfQNEW2uHGGNGAM8CTa21CS68ZzNgE9DJWvvXSY75GfjIWjvN8fgWR50XOh5bYAxwL+ADLAESrLX357jGfGCptfYVY0w94A2gG5AAvGqtnVz475CIVCQaSRORMskY0wC4HNjmeOxP1ojYpwUc/glwieP7i4HFrgQ0h17AnpMFtCK4GugIhAEfA4OMMQbAGFMT6A3MMcZ4AV+RNQJY3/H+9xpjLj3D9xeRckYhTUTKmi+NMfHAbuAQ8ITj+SCy/s7aX8A5+4Hs9WbBJznmZIp6/Mk8b609bK09DiwDLNDV8dp1wB/W2n1AByDUWvuUtTbVWrsdeA+4vhhqEJFyRCFNRMqaq621VYEewHmcCF9HgEygbgHn1AViHN/HnuSYkynq8SezO/sbm7WOZA4w2PHUDcAsx/eNgHrGmKPZX8AjQO1iqEFEyhGFNBEpk6y1S4EZwCTH40TgD2BAAYcPJOtmAYDvgUuNMQEuvtUPQANjTPtTHJMI+Od4XKegkvM8ng1cZ4xpRNY06GeO53cDO6y1NXJ8VbXW9nGxXhGpIBTSRKQsew24xBgT6Xj8EDDUsV1GVWNMTWPMM0An4EnHMR+SFYQ+M8acZ4zxMsYEG2MeMcbkC0LW2q3AW8BsY0wPY0xlY4yvMeZ6Y8xDjsNWA9cYY/yNMecAwwsr3Fq7CogGpgFLrLVHHS/9BRwzxow3xvgZY7yNMeHGmA5F/c0RkfJNIU1EyixrbTTwP+Axx+NfgUuBa8haR7aTrG06LnSELay1KWTdPLAJ+A44RlYwCgGWn+St7gbeBKYAR4H/gP5kLfAHeBVIBQ4CMzkxdVmY2Y5aPs7xM2UA/cjaYmQHWdO004DqLl5TRCoIbcEhIiIiUgZpJE1ERESkDFJIExERESmDFNJEREREyiCFNBEREZEyyOMaAYeEhNjGjRu7uwwRERGRQv39998x1trQ0znX40Ja48aNWblypbvLEBERESmUMWbn6Z6r6U4RERGRMkghTURERKQMUkgTERERKYMU0kRERETKIIU0ERERkTJIIU1ERESkDFJIExERESmDFNJEREREyiCFNBEREZEySCFNREREpAxSSBMREREpgxTSRERERMoghTQRERGRMqjEQpox5gNjzCFjzLqTvG6MMZONMduMMWuMMW1LqhYRERERT1OSI2kzgMtO8frlQDPH10jg7RKsRURERMSj+JTUha21vxhjGp/ikKuA/1lrLfCnMaaGMaautXZ/SdUk4hFWToe189xdhUg+n5LAIpPo7jJEyjRrLb5JlsB4i3dM2hldq8RCmgvqA7tzPN7jeC5fSDPGjCRrtI2zzjqrVIoTcZu18+DAWqjTyt2ViOSyyCSymVSaU9ndpYiUKmstmdbiexwC4jMJTLAEJGQSmABV4zMJTISqiZaqCZbARPDOsMyLi2NS9KEzel93hjRTwHO2oAOttVOBqQDt27cv8BiRcqVOK7j1a3dXIZLb4ltpDky/bLq7KxE5bdZajh1PJyYxhdiEVGLjkzkSfYTEfftJPXiIjEPRcDiGSkdj8Ys7QmDiUYKT4whKjqdyZnq+6yVV8ScxsAYp1YOIqxfCRh8v3vj1O1YfPED71pGsXLP6tGt1Z0jbAzTM8bgBsM9NtYiIiIiHSk7LICbBEboSU4hJSCU2PoW42KMkHzxE+qFDEBODz5EYfI8docbxOIKSjxGcfIw6ycdonJF/WjKlih/J1YJIDwmG4CYcr1WLzNq1CKhfhxoN6lG9YV0q1aqFl6+v85ypU6dy7733UqlSJd59911GjBiBt7f3af9c7gxpC4Axxpg5QEcgTuvRREREJD0jk8NJqVmhK2fwSkjhcGIqRw8fIz36EDY6Gu8jsQQkHCU4+VhW8HIEsHOSj+GXkZr/2pV9SasZhK0VgndoU6rUqYV/vTpUrV8X3zq18QkNxSc0FK+AgCLXHRgYSK9evXj77bdp0KDBGf8+lFhIM8bMBnoAIcaYPcATQCUAa+07wCKgD7ANSAJuLalaRCS3T7d8yqLti9xdhniYzYc30zyoubvLEA9kreVYcjqxCSnEJmaFrZgcASw2IZWYhBSOxSWQGRONz5HDBCXHEXz8mHPEKyg5joYp8QQnH8M/LTnfe2RWrkJmUDBe9WpRudY5+NWrjV+d2vjUqoVPaK2sX2vVwjuw6OHrZFJTU3n++ecJCQnhzjvvZPDgwQwePBhjClrRVXQleXfn4EJet8CdJfX+InJyi7Yv0v9wpciaBzWnT5M+7i5DyogCpxgdo12xianOMBabkErcsUSqJsYRnHzMsb7rGEHJ8QQnxxGeFk9Icjw1jsfhl5KU731spcqYkBAq1a+Fb52m+NSqjU+tUCrVOhG8fEJD8apatdjCkSv++usvhg8fzrp16xgxYgRAsb+/O6c7RcSNmgc11wJwEXFKz8jkSFJarpGt3CNdJ76PTUghMTUDn8x0aibH5xjtOkadtHhapicQmhJPzePHqJp4FN+k+Pxv6OODT2golWrXwqdWI2fYcgYvRxDzql69VMNXYZKSknj88cd59dVXqVu3Ll999RVXXHFFibyXQpqIiEg55OoU42HHqNeRpFSsY/8Er8wMaqYkEJwcR2hKPA0zE2mVkUit1HiCjsdRLSkO//gjVI6Py//G3t7OdV0+zc7NP+rlCGPeNWpgvDyvO+WqVat45ZVXGDlyJC+88ALVq1cvsfdSSBMREfEQyWkZuaYRY3IEsNiEVGJyfB+bmEJaRu5dq7xsJtVTEmhEEo0yk2ibkUDttKyRsOqJcQQkHKVK3GG8445gbJ4dr7y88AkOzgpZDc/Gp1ZHfGqFOke/soOYd82amDO4o7EsiouL49tvv2XAgAF06dKFzZs306xZsxJ/X4U0KbIKteg8/gAkRpfue6YlQuUAWFxy99JoPZpI2VCUKcbDiakkpOTfpwvAzwca+6TTiCTOzUikdlo8ISnxVE+KIzDhCL5xR/A5Eos5EguZmblPNgbv4OCswNW4HpVqReZaaO+chgwOwvhUvNjw1VdfMWrUKKKjo+nUqRMNGjQolYAGCmlyGirUovPEaEh1hKbSUjkAAkJL9C20AFykZFhriU9Jd67byruOK/dIV+4pxpy8vQzBAZUJDqhMQ+9U2lRJpI53AiHJ8dQ8fpTAhDj8jh2m0tFYzOFYMmJiID1/gPOuWTMrZNWthU9EmDNw5Zp+DA7GVKpUCr87niU6Opq7776bOXPm0KpVK+bPn18s22oUhUKanJYKs+h8et+sjWNu0e7/IhVVUaYYDyemkpqRWeB1qvtVIjiwMiEBVTgnNICudSpTNz2RWqnHshbYJxzFP+EolY/GQmwMGYcOkR4djU3Lv9Gqd/XqJ0a4zm2Wb7G9T61a+ISEYCqrhdfpSE5Opm3bthw8eJCnnnqK8ePHU9kNv5cKaSIiUqFkZFqOJKWeZHTrxKapWUHs5FOMvpW8CAmsQnBgFepU86VlvWoEB1Smllc6tdKOEXQ8nmpJRwmIzwpemTExpG/OCl7phw5hU1LyX7RqVTIdYatKh/Y59vgKzb3dRJUqJfy7VDHFxMQQEhKCr68vEydOJDIykpYtW7qtHoU0ERHxaMU5xRjkmGIMCaxCwyB/ggOqZI1+BVYmxCuD4JRjWeu84o/gdTg2K3D9l9V2KC36EOmHorHHj+e67nEgJSDAGbL8IiLyj3plhy8/v9L5TZNcMjMzee+993jggQeYPn061157LTfeeKO7y1JIq6jOZPF/gevRVk6HtfOKobIy5sDarGbnIlKqsqcYDyeknmiE7Rjdyru4PjbBxSnGWoF0DKxMcEAVQgIrExxYheCAygT5ZFIjKQ6/Y0fIjIkm7dAe0g9Fk74pK3ylO6YdMxMTs2pzfAEYP7+ssBVaC7+W4fj0zLHQ3hHEfEKLd5d7KV5bt27ltttuY+nSpfTq1Ys2bdq4uyQnhbQK6kwW/xe46HztvPIZaOq0glbXubsKEY9XnFOM2SGrVlVfWtSpRnBgduiqnGPkqwrVvS1eR2JPBK1Dh0jflhW40g5ljXqlHzpEenw8MXnex1Sp4hzhqnLeeQR061rgXl9egYFlaqNVKZp33nmHsWPHUqVKFaZNm8awYcPK1OepkFaBFfvi/zqt4FYtsBepCHJOMR4uoCVQ3tGuw6c5xZgzdAUFVMa/sjekpZ0IWtEHs8LWxpyjXoeIOxTN4bgCNlqtVIlKjlGuKk2bEtCpU46RrxPTj17VqpWp/1lLyahWrRqXXnopb731FvXq1XN3OfkopImICJA1xXjYMZJ1JlOM1Xx9HAvqK9MkJJAOjSufGO3KE8Cq+1XCyysrDNm0NNJjs0e+9pG29cRUY/qhaA46QljGkSP539TRYsinViiVGjXCv0OHfI21fWo5drlX+KqwUlJSePbZZwkNDeWuu+4q9oboxU0hTUSknMo7xejcNiIxNc/0Ylbwij/JFGMVn6y7GF2ZYqzpX5nKPrlb/dj0dNJjDzsC1w7SN2SFreToQ8RnTztGR5MRG0u+4TYvL3xCQrJ2tK9fH782kSd2t8/R59G7Zk2PbDEkpeePP/5g+PDhbNy4kVGjRgHF3xC9uCmkVRB5bxTYHL2W5hlk7QNWHMrjejSRMsZaS0L2XYxnOMVY07+yM2S1blDDGbKCAxwL6h2L7YMDs6YYC/qfmc3MJONwVvhK25IVvOKy13k5tplIP3SI9NiT7HIfEkyl0FpUql0bv/DwXCNe2UHMOyio3LUYktKVmJjIo48+yuTJk2nQoAGLFi3i8ssvd3dZLlFIqyDy3ijQPAP6xB2BarWL5w20wF7ktBQ0xXi4gJZA2YvtU9OLd4qxIDYzk4yjR0k/tIv0DdHEOcJWrsX2hw6RHhMDGRn5zvcOCnKGrSotzjux4D7HyJdPcHCFbDEkpW/16tW88cYbjB49mueff56qVau6uySX6U9IBZLrRoHpfbMCmhb6ixSrjEzL0aTU3CNbZzDFmB2umtepmmt0K3v7iOwF9XmnGAtirSUzLo7UvXnCVo6Rr7ToQ6RHx0BBu9zXqHHijsdzzsk36uUMX9rlXtzs6NGjfPvttwwcOJAuXbqwdetWmjRp4u6yikwhTUTkFAqbYozNs5XE4cRUMguYYvQyEBRQ5YynGE9WY8axY7kCV75Rr+wWQ6mp+WurVs15Z2NA4/PzN9auVQuf0BDtci8eYf78+dxxxx3ExMTQpUsX6tev75EBDRTSRKQCSknPMcWYZx3X6U4xnh0SQPvGNXMFrpybptYoZIrxZDISEnNtLXGyIGaTk/Od6xUYeGKX+7Zt8+9wn73Xl69vkesSKWsOHjzI3XffzSeffEJERARfffUV9evXd3dZZ0QhzYMUe5cAkXLiVFOMsXlaAsUkpBCfXPAUY2UfL0JdnGKsGVCJKj6nv6A9MynpxDovxxYTuUa9Dh0iLToam5SU71zj7+/c68uvVavcC+5DQ513PnoFaJd7qRiSk5Np164d0dHRPPvsszzwwANUqlTJ3WWdMYU0D1LsXQJEyihrLYmpGSf6MOZYxxWTcPpTjK3qV3eMcJ0IXCe2kqhCQBGmGE8mMzk5952NORfc53g+MyEh37nG19cZtnxbhhGYc6F9jv2+1GJIJEt0dDShoaH4+vry0ksvERkZSYsWLdxdVrFRSPMwxd4lQKSUFDbFeDjxREugmIQUUk4yxVg1e4oxoDKNQ/xp17gmIcU8xViQzNTUE6Nd0XnXep0IYpnHjuU711SqdGLBfbNmBHTpcmLqMUcQ86patczv2yRSFmRmZvL222/z0EMPMX36dK677joGDx7s7rKKnUKaiJyWzEzL0eNpOUa3cq/jOp0pxuCAypxb+8QUY1BA5ROL6wMrExRQ+YymGAti09JIj4nJMeJ1qMAwlnH0aP6TK1XCJzSESqG1qHJ2EwLO75h7vZcjiHlVr67wJVJMNm/ezIgRI/j111/p3bs37du3d3dJJUYhTUQA16cYDyeeGPk6+RTjib25wutXd6zjKrkpxgJ/nvT0HC2GcmwxkSeIZRw+nP9kb+8Tu9w3bIhfu7a5F9w7Rr+8a9TQLvcipeitt95i3Lhx+Pn5MX36dIYOHVqu/wGkkOaKldNh7bwin/YpCSwyicVWxmZSaU7l4ukSoA4BFVJmpuVgfDJRMUlExSYSFZPo+DWJXYeTOJ6Wf2NSyD3F2CjYn7aNck8xBgWc2Eqihn9lvItpirEgNiODjMOH84965dnrKyPmJC2GgoOzwlfduvi1bl3gXl/eNWtql3uRMigoKIi+ffsyZcoU6tSp4+5ySpxCmivWzjutULPIJJ4IVsWgOZXpY4tpwbA6BJRbpwpiOw8nkpx2Yq1XZW8vzgr2p3FwABc2C6F2tSq5+jCW1BRjQWxmJhlHjhSwxUSeIBYbm3+Xe2Ny7XLv2zIsd2Pt7HVfwUHa5V7EgyQnJ/P0009Tu3Zt7r77bgYNGsT111/v7rJKjf62clWdVkXfnX/xrTQHLfSXYpcviGWHsUKCWNdmITQOCeDskAAaBftTt7pfiY56gWOj1aNH84x45bjrMXv7iehoSM+/bs27Zs0Ti+6bn+sMXLmmH4ODMeXgdnsROeH3339n+PDhbNq0iTvuuAMo+w3Ri5tCmkgZdbIgtjM263FhQaxxcACNQ0ouiFlryXTscn+qvb7So6OxBbUYql7dsa9XLap0bFLgXl/eoaF4qcWQSIWSkJDAI488wptvvknDhg1ZvHgxl156qbvLcguFNBE3ysy0HIpPYUf2lKSLQezCc0ouiFlryUxIcGmvL5uSku98r6pVnWHLv0P73E21s79CQrTLvYgUaM2aNbz11luMGTOGZ5991qMaohe3ihPSTnPxP6BF9nJGcgaxnbGJ7HApiPmXSBDLTEzM3dMxbxCLznrNHj+e71yvgABn4PKLiMi1xYRz3VdoKF7+/mdUo4hUPIcPH2bJkiUMHjyYzp07s3XrVs4++2x3l+V2FSeknebif0CL7KVQZxLEGoUEcHZw1hqxejVOL4hlHj+eK3CdLIhlJua/29j4+uJTuxaVQmvh1zIcnx55R76ypiS1y72IlITPPvuMO++8kyNHjtCtWzfq16+vgOZQcUIanN7ifxEHay0Hj+UOYjtzrBfLG8QaBvlxdkgAXRwjYqcTxDJTUvKMdkXnXnTvCGKZ8fH5zjVVqjhHuKo0b05A1wsL3OvLKzCwwi3GFRH3279/P2PGjOHzzz+nTZs2LF682OMbohe3ihXSRApxpkGssWPNWGFBzKam5tnlPm+bIcdGq3Fx+U+uVMnZXLtK06YEdOqUY93XielHr2rVFL5EpExKTk6mffv2xMbGMnHiRO677z58tD1OPvodkQonO4hlL9J3JYg1DnYtiNm0NNJjY0ldt+2Ue31lHDmSvzAfH+e6rkqNzspadJ+rsXaOXe4VvkTEAx08eJBatWrh6+vLK6+8QmRkJM2bN3d3WWVW+QxpBd0kUIyL/z/d8imLti8q9LjNhzfTPEj/8blD3iAWFZvk3NR1Z2zunfUreRvOCvI/EcSC/Z0L9rODWFaLocNZI1y7t5P+9yEO52ys7dh+IiP2JLvcZ7cYql8fvzaRBe715V2zploMiUi5lJmZyZQpU3j44YeZPn06AwYMYNCgQe4uq8wrnyGtoJsEinHx/6Lti1wKYM2DmtOnSZ9ieU/JrziCWKOaftTOPI6NyR7x2kH6zhP7fe3Kuct9ZmbuAozBOyQ4a+Qre9F9rdyjXj6hoVkbrarFkIhUUBs3bmTEiBH8/vvvXHbZZZx//vnuLsljlM+QBiV+k0DzoObqJFAKihrEGgb5c3ZwAJ3PDqKZbzqNTDJ10xOonniUzJidpO08RPqKE3t9JcbEsL2gXe5ztBiq0uK8rBGvvPt9BQerxZCIyCm8+eab3HfffQQGBvK///2Pm266Scs1ikD/hxG3szbHhq6FBTEvaB4AEZVT6V/9OA1tIqGpCdQ8HkeVuMNkbHPs9RUdA45d7pMdXwDeNWqcuOOxadP8zbVDQ/EJCcFol3sRkTMWEhLCVVddxRtvvEHt2rXdXY7HUUjLw5X1ZlprdnqOJKay9VACO2IS2BGTJ4ilphOQlkxQyjFqpR6jmXcKV5NEvfQEgpOPUTXhKJWPHYGYaGxqar5rZ1SrRqrjzsaAxufnbqrt3HIiBK8qVdzwk4uIVAzHjx/nySefpE6dOtx7771cf/31FaohenFTSMvDlfVmWmt2akcSU9lyMJ6thxLYejCeqN3RxO7ch9fhGIKTjxGUHEdISjxdMhO5xjEK5hd/BO/UAloMBQaeCFzNzs69w33OXe79/Nzwk4qISLZly5YxYsQItmzZwpgxY9xdTrmgkFYArTdzTWzMUbZvjGLv9j3ERu0lYd8B0g8dwi/+CMHH46idEk9Y8jH80vOHL+PnlxW26tbCp9Y5eTZYDXVOPXoFaJd7EZGy7NixYzz88MO89dZbNG7cmO+++46LL77Y3WWVCwppkk9mcnKuXe6P7dlPzM59JOzdT/qhQ3gficU//gj+ackEAjnHHNN9KpFWMwTv2iH4121K1fp1qVQ7O4CduPPRKyBAi0dFRMqBdevW8e6773LvvffyzDPPEKB/XBcbhbQKJDM1NUdbobw73B8i5eAh0g4ewiTkbzHk5eVNmm81jvpVJzWoHt7nRuBfrw41G9alXtOzqH12fSrVro1X1aoKXyIi5VxsbCxLlizhhhtuoHPnzvz33380atTI3WWVO54f0kp441pPYNPS8rQYOrG5as4glnH0aL5zM7x9iPevTnSVqhyqFEhsaCsON6xOQmAN/OrVoWbDetRtUp+zm9Tj3DrVqFfdVyFMRKSCstYyb948xowZw9GjR+nRowf16tVTQCshnh/SSnjjWnfK2uU+NldT7VxB7FDWfl8ZsbH5T/b2xis4mLQawcQHBBPT4mx2e/nzX4YfO40fsb7VOexbjYzAqjStU51zawXSrHYg59euyrm1qyqMiYhILvv372f06NF8+eWXtGvXju+++4569eq5u6xyzfNDGpT4xrXFzWZkkHH4cP6ejjnWgaVFHyIj5iQthoKDs/b1qlMHv9atSa8ZTEyVauzx9ue/TD/Wp1Tm33jDocQ052kBlb05p3ZVzq0VSO/agTRTGBMRERclJyfTrl07jhw5wosvvsjYsWPVEL0U6He4GNnMTDKOHMkVuAoMYjExkJGR73xvR/jyqRWKb8uw3I21Q2uRVK0G29MrsyXmOFsPJrD1UDxbDiYQffDE3ZNZYSyQbucFcq4jjDWrFUj9Gn4KYyIiUiT79++nTp06+Pr68vrrrxMREcG5557r7rIqDIU0F1hryTh6NPcar+zF99kNth1TjxTUYqhmzRO73J97bu4d7nO2GKpUCYCjSVmbvm45GJ8VxrbHs+WPA0TH73ReM3tkrPu5oQpjIiJSrDIyMnjjjTd49NFHmT59OgMHDmTAgAHuLqvC8fiQlhydSsLWREh5p8jnrotZx+bDW3I91ywpmrMyarBn0T25RsRsWlq+872qV6eSY5SrSscmBe715R0aitdJWgzFJaWx7lA8W3bGs/WvLSdGxuLzjozlD2P1qvvh5aUwJiIixWv9+vUMHz6c5cuX07dvXzp16uTukiosjw9psX8e5diGBFj2epHPre34yisj4Cgpdf7Dp1Yofu3a5h7xyv4KCcHL19el94lLSmPLofgTI2MFhDH/yt40qxWoMCYiIm4zefJk7r//fqpVq8asWbMYPHiwZmfcyONDGpmWykGVaLL07yKfOuLbEQBM6z0t1/PZ045FlR3Gth50TFU6vj90qjBWqyrNaiuMiYiI+9WpU4drr72WyZMnExoa6u5yKjzPD2kOpxOsMr29TuvcooSxbgpjIiJSRh0/fpwnnniCunXrMnbsWAYOHMjAgQPdXZY4lJuQVhIUxkREpLxaunQpI0aMYNu2bdx9993uLkcKUC5D2qdbPmXR9kWFHrf58GaaB53oPJmZaXnth638s/MIWw7GK4yJiEi5c+zYMcaPH88777xDkyZN+OGHH7jooovcXZYUoFyGtEXbF+ULYAVpHtScPk36OB//s+sIk3/Yynl1qiqMiYhIubR+/XqmTZvGuHHjePrpp/H393d3SXIS5TKkQVYAm37Z9CKds3DNfir7eDHvjs4EVim3vzUiIlLBxMTE8M0333DzzTfTqVMntm/fTsOGDd1dlhTCy90FlBWZmZZv1u2n+7mhCmgiIlIuWGuZM2cOLVq04LbbbmPfvn0ACmgeQiHN4Z9dRzh4LIUrWtd1dykiIiJnbO/evVx11VUMHjyYJk2asHLlSjVE9zAaMnLInurs1aKg7W1FREQ8R3JyMu3btycuLo5XXnmFu+++G29vb3eXJUWkkIamOkVEpHzYt28fdevWxdfXlzfeeIM2bdrQtGlTd5clp0nTnWiqU0REPFtGRgavvPIK55xzDp988gkA1113nQKah9OwEZrqFBERz7Vu3TqGDx/OX3/9Rb9+/bjwwgvdXZIUkwo/kqapThER8VSvvfYabdu2Zfv27cyePZv58+dTv359d5clxcTjU8ku0skgnWcW3+p8zpWNbLNpqlNERDxV/fr1GTBgAK+//johISHuLkeKmcePpO036aRicz2Xt5PAqXy9VlOdIiLiGRITE7nvvvt4+eWXARgwYACzZs1SQCunSnQkzRhzGfA64A1Ms9ZOzPN6deAj4CxHLZOstUVrEwBUxhS5uwBkTXUuWqupThERKft+/PFHbrvtNrZv387YsWPdXY6UghIbSTPGeANTgMuBMGCwMSYsz2F3AhustRFAD+BlY0zlkqopr+ypzr6tNNUpIiJlU1xcHLfddhu9evXCy8uLn3/+mVdeecXdZUkpKMnpzvOBbdba7dbaVGAOcFWeYyxQ1RhjgEDgMJBegjXlcmKqs1ZpvaWIiEiRbNy4kZkzZ/Lggw+yZs0aunfv7u6SpJSU5BxffWB3jsd7gI55jnkTWADsA6oCg6y1mXkvZIwZCYwEaF3PD6b3PfFiZgZgilxczqnOqr6Viny+iIhISTl06BDffPMNQ4cO5YILLmDHjh26a7MCKsmRtIKSk83z+FJgNVAPiATeNMZUy3eStVOtte2tte0rmTwDbV7eWV9FpKlOEREpa6y1zJo1i7CwMEaNGuVsiK6AVjGVZEjbAzTM8bgBWSNmOd0KfG6zbAN2AOed8qo+fnDr1ye+fGuAV9EHBDXVKSIiZcnu3bvp168fN910E82aNePvv/9WQ/QKriSnO1cAzYwxZwN7geuBG/IcswvoBSwzxtQGmgPbS7AmwLGB7doDmuoUEZEyITk5mfPPP59jx47x2muvMWbMGDVEl5ILadbadGPMGGAJWVtwfGCtXW+MGeV4/R3gaWCGMWYtWdOj4621MSVVU7Z/dh3hwLFkHmp16kE7ERGRkrRnzx7q16+Pr68vU6ZMITIykiZNmri7LCkjSnQzW2vtImvtudbaptbaZx3PveMIaFhr91lre1trW1lrw621HxX1PYzNu8ytcJrqFBERd0pPT+fFF1+kWbNmzJ07F4BrrrlGAU1y8fgdXI2FTC/X7+7UVKeIiLjTv//+y/Dhw/n777+5+uqr6datm7tLkjLK49tCeWXYIoW07KlO3dUpIiKl7ZVXXqF9+/bs3r2bTz/9lM8//1w3B8hJeX5Iy7RYb9dDmqY6RUTEXRo1asQNN9zAhg0buO6668jay12kYJ4f0jIsGS6OpGmqU0RESlNiYiJjx45l0qRJAFx77bXMnDmT4OBgN1cmnsDj1qRFmXRuXXyr83G/lER8vP1cOnfVbt3VKSIipeP777/ntttuIyoqivvuu8/d5YgH8riRtOQ8TQsCvfyoGRDi0rkL12iqU0REStaRI0cYPnw4l1xyCZUrV+aXX35xjqSJFIXHjaT5Yph+2XTn46gZg/Hy9y/0PE11iohIadi8eTMfffQRDz30EE888QS+vr7uLkk8lMeFtLxsejr4FL4rs6Y6RUSkpBw8eJBFixZx6623Ohui665NOVMeN92Zl83IwPgUPjKmqU4RESlu1lr+97//0aJFC0aPHu1siK6AJsXB40Ma6WkYF/qbLdsaQ+emwZrqFBGRYrFz504uv/xyhg4dSosWLVi1apXCmRSrcjDdmYGpVPiPkZKeQZB/5VKoSEREyrvjx4/TsWNHEhISeOONNxg9ejReXp4/7iFlSzkIaeng7fE/hoiIeIDdu3fToEED/Pz8eOedd2jTpg2NGjVyd1lSTnl87LcZ6S5Nd4qIiJyutLQ0Jk6cSLNmzZgzZw4AV199tQKalCjPH4JycbpTRETkdKxatYrhw4ezatUqrr32Wnr27OnukqSC8PyRtPR00EiaiIiUgEmTJtGhQwf27dvHvHnzmDdvHnXq1HF3WVJBeH5Ic3ELDhERkaI6++yzufnmm9mwYQPXXnutu8uRCsbjQxpprm3BISIiUpj4+HjuuusuXnzxRSCrIfr06dMJCgpyc2VSEXl8SLMZWpMmIiJnbsmSJYSHhzNlyhRiYmLcXY5I+Qhp2oJDRERO1+HDh7nlllu47LLL8Pf3Z9myZc6RNBF38uiQZq2F9MK34Ji/ei97jxwnpGqVUqpMREQ8xbZt25g9ezaPPvooq1atokuXLu4uSQTw9C04MjIATjndOX/1XsbOXU2HxkHce3Gz0qpMRETKsP3797No0SKGDx/O+eefz86dO3XXppQ5nj2Slp6e9c1JpjtzBrTpt3bAv7JnZ1IRETkz1lqmT59OWFgYd911l7MhugKalEUeHtIcI2k++cPXgn/3KaCJiIhTVFQUl156KcOGDSM8PFwN0aXM8+zkkpE1kmZ8cq9JW7R2P/fOWaWAJiIiwImG6ElJSUyZMoVRo0apIbqUeR6dXk5Md54IaZmZlqcXbiC8fnUFNBGRCm7nzp2cddZZ+Pn5MXXqVNq0acNZZ53l7rJEXOLR/4w4Md15ouPAqt1H2R+XzK1dGiugiYhUUGlpaTz33HOce+65zoboV111lQKaeBTPTjHpaUDu6c5Fa/dT2duLXi1qu6sqERFxo7///pvhw4fz77//MnDgQC666CJ3lyRyWjx7JC0j940DmZmWRWv30+3cEKr5qp+niEhF8+KLL9KxY0cOHTrEF198wdy5c6ldW/9oF8/k2SEtzxYc2VOdfVvXdWNVIiLiLs2aNeOWW25hw4YNXH311e4uR+SMlIuQlj3dqalOEZGK5dixY9x5551MnDgRgP79+zNt2jRq1Kjh3sJEioFHhzRyTHdqqlNEpGL55ptvCA8P5+233+bo0aPuLkek2Hl0SMu5BUf2VGefVprqFBEpz2JjYxkyZAh9+vShatWq/P77786RNJHypFyENONTyTnVeXGYpjpFRMqz//77j08++YTHH3+cf/75hwsuuMDdJYmUCA/fgiMrpFkvL77RVKeISLm1b98+Fi1axIgRI5wN0XXXppR3nj2S5liTtu1IMvs01SkiUu5Ya3n//fcJCwvj7rvvZv/+/QAKaFIheHZIc3Qc+CPqqKY6RUTKme3bt3PxxRczYsQIIiMj+ffff6lbV/8Yl4rDo6c7raPjwG/bj9AtoqGmOkVEyonjx49zwQUXkJyczDvvvMNtt92mhuhS4Xh0SMveguNAUgZ3aqpTRMTj7dixg8aNG+Pn58f7779PmzZtaNCggbvLEnELj/5niU3LunHAy8dbU50iIh4sNTWVp59+mubNmzN79mwA+vXrp4AmFZpHj6TZjKyQFlIjQFOdIiIeasWKFQwfPpy1a9cyePBgLrnkEneXJFImePRIWvZ0Z6bWKYiIeKQXXniBCy64gMOHD7NgwQI+/vhjQkND3V2WSJng0ekme7ozw8vbzZWIiEhRWGsBaN68OcOHD2f9+vX069fPzVWJlC2eHdIyFNJERDxJXFwco0aN4oUXXgDg6quvZurUqVSvXt3NlYmUPZ4d0hwdBzKNR/8YIiIVwtdff03Lli157733iI+Pd3c5ImWeZ6cbx2a2GkkTESm7oqOjufHGG7niiiuoWbMmf/zxB88++6y7yxIp8zw6pFndOCAiUuZFRUXxxRdf8OSTT/L3339z/vnnu7skEY/g2VtwODoOaCRNRKRs2bNnD19//TW33347HTp0YOfOnbprU6SIPHsIKkPTnSIiZUlmZiZTp06lZcuWjBs3ztkQXQFNpOg8OqRlb8GhGwdERNxv27Zt9OrVi9tvv5127dqxZs0aNUQXOQOePd2ZkZ4V0IxxdykiIhXa8ePH6dy5MykpKbz33nsMHz4co7+bRc6IR4c00tPJ1FSniIjbbN++nbPPPhs/Pz+mT59OZGQk9evXd3dZIuWCy/OExpiAkizkdNj0DDK9FdJEREpbSkoKEyZM4LzzzuPjjz8GoG/fvgpoIsWo0JBmjOlsjNkAbHQ8jjDGvFXilbnAZmRo+w0RkVK2fPly2rVrx5NPPsnAgQO59NJL3V2SSLnkSsJ5FbgUiAWw1v4LdCvJolxl09Owmu4UESk1zz33HJ06dSIuLo6FCxfy0UcfERIS4u6yRMoll4ahrLW78zyVUQK1FF16htakiYiUguyG6C1btuT2229n/fr19O3b181ViZRvroS03caYzoA1xlQ2xtyPY+rT3axuHBARKVFHjx7ltttu4/nnnwfgqquu4u2336ZatWpurkyk/HMlpI0C7gTqA3uASGB0CdbkMpuRrhsHRERKyIIFC2jZsiUffPABx48fd3c5IhWOK1twNLfW3pjzCWNMF+C3kimpCDTdKSJS7A4dOsTdd9/N3Llzad26NfPnz6d9+/buLkukwnFlJO0NF58rdTY9nQzjhbc2TBQRKTY7d+5kwYIFPP3006xcuVIBTcRNTjqSZozpBHQGQo0x43K8VA0oE8NXNiOD45nQrHagu0sREfFou3fvZuHChdxxxx106NCBXbt26a5NETc71UhaZSCQrCBXNcfXMeC6ki+tcGnJqRzPNLSqX8PdpYiIeKTMzEzefvttWrZsyQMPPOBsiK6AJuJ+Jx1Js9YuBZYaY2ZYa3eWYk0ui09KJsN406p+dXeXIiLicbZu3cqIESP45ZdfuPjii5k6daoaoouUIa7cOJBkjHkJaAn4Zj9prb2oxKpyUWJSChleXoTX163gIiJFkZSUROfOnUlLS+P999/n1ltvVUN0kTLGlRsHZgGbgLOBJ4EoYIUrFzfGXGaM2WyM2WaMeegkx/Qwxqw2xqw3xix1sW4Ako6nUKmSDzX8KxflNBGRCmvbtm1Ya/H392fmzJls2LCBYcOGKaCJlEGuhLRga+37QJq1dqm1dhhwQWEnGWO8gSnA5UAYMNgYE5bnmBrAW8CV1tqWwICiFJ+cnIqff5WinCIiUiGlpKTw2GOP0aJFC2dD9D59+lCvXj03VyYiJ+PKdGea49f9xpi+wD6ggQvnnQ9ss9ZuBzDGzAGuAjbkOOYG4HNr7S4Aa+0hVws/kphKRmoaNfwU0kRETuWPP/5g+PDhbNy4kSFDhnD55Ze7uyQRcYErI2nPGGOqA/cB9wPTgHtdOK8+kLPn5x7HczmdC9Q0xvxsjPnbGDOkoAsZY0YaY1YaY1bazEwA1u2Lw9tmUjXQz4VSREQqpmeffZYuXbqQmJjIN998w8yZMwkKCnJ3WSLigkJH0qy1Cx3fxgE9wdlxoDAFLXCwBbx/O6AX4Af8YYz501q7JU8NU4GpACFnB1iAtXvjODszg2oBGkkTEcnLWosxhlatWjF69Gief/55qlat6u6yRKQITjqSZozxNsYMNsbcb4wJdzx3hTHmd+BNF669B2iY43EDsqZK8x6z2FqbaK2NAX4BIlwpfN3eOHy9oLKvbhoQEcl25MgRhg8fznPPPQfAlVdeyZtvvqmAJuKBTjXd+T4wAggGJhtjpgOTgBettW1cuPYKoJkx5mxjTGXgemBBnmPmA12NMT7GGH+gI7DRlcLX7o3D18uCtyvL6kREyr8vvviCsLAwZs6cSVpaWuEniEiZdqqE0x5oba3NNMb4AjHAOdbaA65c2FqbbowZAywhq43UB9ba9caYUY7X37HWbjTGLAbWAJnANGvtusKufTQpld2Hj+NrLMa7THSoEhFxm4MHD3LXXXfx6aefEhkZyddff03btm3dXZaInKFThbRUa20mgLU22RizxdWAls1auwhYlOe5d/I8fgl4qSjXXbs3DoDKWEwljaSJSMW2e/duvv76a5599lkeeOABKlWq5O6SRKQYnCrhnGeMWeP43gBNHY8NYK21rUu8upPIDmk+NgM0kiYiFdDOnTv56quvGDNmDO3bt2fXrl0EBwe7uywRKUanCmktSq2KIlq3N46GQX6QmYnx0b8YRaTiyG6I/tBDWU1crr32WurWrauAJlIOnarBeplsqg5ZI2mt6leH9HStSRORCmPz5s2MGDGCX3/9lUsvvZR3331XDdFFyjGPXNC1+/Bxbji/ETY9HXwU0kSk/EtKSuLCCy8kIyODGTNmMGTIEPXbFCnnPC6kWcd2uK3qV8dmZGi6U0TKtS1bttCsWTP8/f358MMPiYyMpE6dOu4uS0RKgSttoTDG+Bljmpd0Ma7JSmkt61XVdKeIlFvJyck8+uijhIWFMWvWLAAuu+wyBTSRCqTQkGaM6QesBhY7HkcaY/JuSltqLNAwyI8aVbLCmbbgEJHy5rfffiMyMpLnnnuOIUOG0LdvX3eXJCJu4MpI2gTgfOAogLV2NdC4pAoqlD0x1Qmo44CIlCtPP/00Xbt2JTk5mSVLlvDBBx9Qs2ZNd5clIm7gSkhLt9bGlXglLrJAq/o1sGnpAJruFJFywToW3EZGRnLXXXexbt06evfu7eaqRMSdXAlp64wxNwDexphmxpg3gN9LuK5TalW/OmQ4QpqmO0XEgx0+fJihQ4fyzDPPANCvXz9ef/11AgMD3VyZiLibKyHtLqAlkAJ8DMQB95ZgTYUKr18ta/sNUMcBEfFY8+bNo0WLFnz88cfOkTQRkWyuDEM1t9Y+Cjxa0sW4qoZ/ZdLis9akaQsOEfE0+/fvZ8yYMXz++ee0a9eOb7/9loiICHeXJSJljCsjaa8YYzYZY542xrQs8YpclT3dqc1sRcTD7Nu3jyVLlvDCCy/w559/KqCJSIEKDWnW2p5ADyAamGqMWWuM+b+SLqww2dOdxkdr0kSk7IuKiuKNN94AoF27duzevZsHH3wQH/0dJiIn4dJmttbaA9baycAosvZMe7wki3KFTdcWHCJS9mVkZDB58mTCw8N59NFHOXDgAIC21RCRQrmymW0LY8wEY8w64E2y7uxsUOKVFcKmpwGa7hSRsmvjxo1069aNe+65h65du7Ju3Tp1DBARl7kyDDUdmA30ttbuK+F6XJeRfeOARtJEpOxJSkqiW7duZGZm8r///Y+bbrpJDdFFpEgKTTjW2gtKo5Ci0hYcIlIWbdq0iebNm+Pv78+sWbOIiIigdu3a7i5LRDzQSac7jTGfOH5da4xZk+NrrTFmTemVWLATNw5oCw4Rcb/jx48zfvx4WrZs6WyI3rt3bwU0ETltpxpJu8fx6xWlUUiROac7NZImIu71yy+/MGLECLZu3cqIESO44oqy+demiHiWk46kWWv3O74dba3dmfMLGF065Z2cpjtFpCx48skn6d69O+np6Xz//fe899571KhRw91liUg54MoWHJcU8NzlxV1IUWVvwaHpThFxh+w2Tu3bt2fs2LGsXbuWXr16ubkqESlPTjrdaYy5g6wRsyZ51qBVBX4r6cIKoy04RMQdYmJiGDt2LM2aNePxxx+nb9++9O3b191liUg5dKqRtI+BfsACx6/ZX+2stTeVQm2npi04RKQUWWv55JNPCAsLY86cOXh5ubQXuIjIaTtVwrHW2ihjzJ15XzDGBFlrD5dgXYVSxwERKS379u1j9OjRzJ8/n/bt2/P999/TunVrd5clIuXcqRLOx2Td2fk3YIGcuzBaoEkJ1lUoTXeKSGk5cOAAP/74Iy+99BL33nuv+m2KSKk46d801torHL+eXXrlFIGmO0WkBG3fvp0FCxZw77330rZtW3bt2qW7NkWkVLnSu7OLMSbA8f1NxphXjDFnlXxpp2bTsrfgUEgTkeKTkZHBq6++Snh4OE888YSzIboCmoiUNldWvr4NJBljIoAHgZ3AhyValQtshqPjQCWFNBEpHuvXr6dLly6MGzeOiy66iPXr16shuoi4jSsJJ91aa40xVwGvW2vfN8YMLenCCpU93anNbEWkGCQlJdG9e3eMMXz88cdcf/31aoguIm7lSkiLN8Y8DNwMdDXGeANu30E2e7pTa9JE5Exs2LCBFi1a4O/vz5w5c4iIiCA0NNTdZYmIuDTdOQhIAYZZaw8A9YGXSrQqF1jHSBoKaSJyGpKSknjggQdo1aoVH330EQAXX3yxApqIlBmFhjRHMJsFVDfGXAEkW2v/V+KVFcK5BYemO0WkiH7++WciIiKYNGkSt912G1deeaW7SxIRyceVuzsHAn8BA4CBwHJjzHUlXVihtAWHiJyGJ554gp49e2Kt5ccff+Sdd96hevXq7i5LRCQfVxLOo0AHa+0hAGNMKPA9MK8kCyuMcwsOhTQRcYG1FmMM559/Pvfddx9PPfUU/v7+7i5LROSkXFmT5pUd0BxiXTyvRNmMdPD21t1XInJK0dHR3HDDDTz11FMA9O3bl0mTJimgiUiZ50rYWmyMWWKMucUYcwvwNbCoZMtyQUaG1qOJyElZa/n4449p0aIF8+bNo3Llyu4uSUSkSAqdK7TWPmCMuQa4kKz+nVOttV+UeGWFsGnpmuoUkQLt2bOHO+64g4ULF9KxY0fef/99WrZs6e6yRESK5KQpxxjTDJgENAXWAvdba/eWVmGFsRkZumlARAoUHR3NL7/8wiuvvMLdd9+Nt0bdRcQDnWq68wNgIXAt8DfwRqlU5CKbnqbpThFx2rZtG6+++ioAbdq0Yffu3YwdO1YBTUQ81qlCWlVr7XvW2s3W2klA41KqyTXpGkkTEUhPT2fSpEm0atWKJ598koMHDwJQrVo1N1cmInJmTpVyfI0xbchahwbgl/Oxtfafki7uVGxGhtakiVRwa9euZfjw4axYsYIrr7ySt956i9q1a7u7LBGRYnGqlLMfeCXH4wM5HlvgopIqyhWa7hSp2JKSkujZsydeXl7MmTOHgQMHakseESlXThrSrLU9S7OQItN0p0iFtG7dOlq2bIm/vz9z584lIiKCkJAQd5clIlLs3L4p7emy6engo5E0kYoiMTGRcePG0bp1a2dD9F69eimgiUi55bFDUVlbcFRydxkiUgp++OEHbrvtNnbs2MHo0aO56qqr3F2SiEiJ89iRNNLTtSZNpAJ47LHHuPjii/Hx8WHp0qVMmTJFd26KSIVQaEgzWW4yxjzueHyWMeb8ki/t1Gx6utakiZRjmZmZAHTu3JkHH3yQf//9l27durm5KhGR0uPKSNpbQCdgsONxPDClxCpykbbgECmfDh06xPXXX8+TTz4JwOWXX84LL7yAn5+fmysTESldroS0jtbaO4FkAGvtEcDtnYq1BYdI+WKt5aOPPqJFixZ88cUX+Pv7u7skERG3ciWkpRljvMnaGw1jTCiQWaJVuUJbcIiUG7t37+aKK67g5ptvpnnz5qxatYrx48e7uywREbdyJaRNBr4AahljngV+BZ4r0apcoC04RMqP2NhYfvvtN15//XWWLVtGWFiYu0sSEXG7QoeirLWzjDF/A73Iagl1tbV2Y4lXVghtwSHi2bZs2cKCBQu4//77iYyMZPfu3VStWtXdZYmIlBmu3N15FpAEfAUsABIdz7mXtuAQ8Ujp6em88MILtG7dmmeffdbZEF0BTUQkN1cWdX1N1no0A/gCZwObgZYlWFehNN0p4nn+/fdfhg0bxj///EP//v2ZMmWKGqKLiJyEK9OdrXI+Nsa0BW4vsYpcpOlOEc+SlJREr1698PHxYd68eVx77bXuLklEpEwr8u2R1tp/jDEdSqKYItWhLThEPMKaNWto1aoV/v7+fPrpp0RERBAUFOTuskREyjxX1qSNy/F1vzHmYyC6FGo7tfQMTCVtwSFSViUkJHDPPfcQGRnJhx9+CEDPnj0V0EREXORKysm5mjedrDVqn5VMOa6zGRmgkTSRMum7775j5MiRREVFMWbMGPr37+/ukkREPM4pQ5pjE9tAa+0DpVSPy2x6OsZbI2kiZc2jjz7Kc889R/PmzVm2bBkXXnihu0sSEfFIJ53uNMb4WGszgLalWI/r1GBdpEzJboh+4YUX8vDDD7N69WoFNBGRM3CqlPMXWQFttTFmAfApkJj9orX28xKu7ZS0BYdI2XDgwAHGjBlDWFgYTz31FJdffjmXX365u8sSEfF4rgxFBQGxwEWc2C/NAu4NadqCQ8StrLXMnDmTcePGkZSUxAUXXODukkREypVThbRaxphxwDpOhLNstkSrKoS1Vh0HRNxo586djBw5km+//ZYLL7yQadOm0bx5c3eXJSJSrpxqCw5vINDxVTXH99lfhTLGXGaM2WyM2WaMeegUx3UwxmQYY65zqeqMjKzztAWHiFscPXqUFStW8Oabb7J06VIFNBGREnCqlLPfWvvU6V7YcWfoFOASYA+wwhizwFq7oYDjXgCWuHpt6whp6O5OkVKzefNmFixYwAMPPEBERAS7du0iMNClf6+JiMhpONVImjnFa644H9hmrd1urU0F5gBXFXDcXWTtu3bI1QvbtPSsAjXdKVLi0tLSeP7554mIiGDixIkcOpT1R1UBTUSkZJ0qpPU6w2vXB3bneLzH8ZyTMaY+0B9451QXMsaMNMasNMasBCDDEdI03SlSolatWkXHjh155JFH6NevHxs2bKBWrVruLktEpEI4acqx1h4+w2sXNBKX94aD14Dx1toMY04+cGetnQpMBajZyN+emO7USJpISUlKSuKSSy6hUqVKfPbZZ1xzzTXuLklEpEIpyaGoPUDDHI8bAPvyHNMemOMIaCFAH2NMurX2y1Nd2DndqS04RIrdqlWriIyMxN/fn3nz5hEREUHNmjXdXZaISIVTaIP1M7ACaGaMOdsYUxm4HliQ8wBr7dnW2sbW2sbAPGB0YQENODHdqc1sRYpNfHw8Y8aMoW3bts6G6D169FBAExFxkxIbSbPWphtjxpB116Y38IG1dr0xZpTj9VOuQzvltdOzQpqmO0WKx+LFi7n99tvZvXs399xzj6Y2RUTKgBJdeW+tXQQsyvNcgeHMWnuLy9dNd+yTpulOkTP28MMPM3HiRFq0aMFvv/1Gp06d3F2SiIhQwiGtpNj0NEDTnSJnIiMjA29vb3r06IGPjw//93//R5UqVdxdloiIOJTkmrSSk91xwMcjM6aIW+3fv59rrrmGCRMmAHDppZfy9NNPK6CJiJQxHhnSsqc7tSZNxHXWWqZPn05YWBjffPONbggQESnjPHIo6sR0p0eWL1LqoqKiuO222/j+++/p2rUr06ZN49xzz3V3WSIicgoeOZKm6U6RoomLi+Off/7hrbfe4ueff1ZAExHxAB6ZcrQFh0jhNmzYwIIFC3jooYecDdEDAgLcXZaIiLjII0fStAWHyMmlpqbyzDPP0KZNGyZNmuRsiK6AJiLiWTwypKnjgEjBVq5cSYcOHXjssce45ppr1BBdRMSDefR0p9akiZyQmJjIpZdeiq+vL/Pnz+fKK690d0kiInIGPDLlnNiCwyPLFylW//zzD5GRkQQEBPDFF1/QunVratSo4e6yRETkDHnkdKc6DojAsWPHGD16NO3ateOjjz4CoFu3bgpoIiLlhGcORWkLDqngFi1axO23386+ffsYN24c1157rbtLEhGRYuahI2ma7pSKa/z48fTt25dq1arx+++/8/LLL+vOTRGRcsgjU45zurOSR5YvUmTWWjIzM/H29qZXr174+vryyCOPqN+miEg55pEjac7pTm1mKxXA3r17ufrqq3niiScA6N27N08++aQCmohIOeeRIc2mqeOAlH/WWt577z3CwsL49ttvCQkJcXdJIiJSijxyvtBmj6RVUscBKZ927NjB8OHD+emnn+jRowfvvfce55xzjrvLEhGRUuSZIS17TZpG0qScSkhIYM2aNbz77ruMGDECLy+PHPQWEZEz4JEhTVtwSHm0bt06FixYwCOPPEKrVq3YtWsX/v7+7i5LRETcxCP/eX5iCw6NpInnS01N5cknn6Rt27a8+uqrzoboCmgiIhWbh4a0NPDywmgKSDzcihUraNeuHRMmTGDAgAFqiC4iIk6eOV+YkaGpTvF4iYmJXHbZZfj5+bFgwQL69evn7pJERKQM8cikY9PSQSFNPNTKlStp27YtAQEBzJ8/n1atWlG9enV3lyUiImWMR84XWo2kiQeKi4vj9ttvp0OHDs6G6BdeeKECmoiIFMgzk05GurbfEI/y1VdfMWrUKA4cOMD999/Pdddd5+6SRESkjPPMkbS0dI2kicd44IEHuPLKKwkODubPP//kpZde0p2bIiJSKI9MOjYjQ2vSpEyz1pKRkYGPjw+9e/emWrVqjB8/nsqVK7u7NBER8RCeOZKWnqbpTimz9uzZw5VXXulsiH7JJZfw2GOPKaCJiEiReGRII103DkjZk5mZybvvvktYWBg//vgjderUcXdJIiLiwTwy6WRNd2okTcqO7du3M2zYMJYuXUqvXr2YOnUqTZo0cXdZIiLiwTwzpKWnY3wqubsMEafExEQ2bNjAtGnTGDZsGMYYd5ckIiIeziNDGunagkPcb+3atcyfP5//+7//o1WrVuzcuRM/Pz93lyUiIuWER65Js+npmu4Ut0lJSeHxxx+nbdu2TJ482dkQXQFNRESKk2eGtIwMTXeKW/z555+0bduWp59+msGDB7Nx40Y1RBcRkRKh6U4RFyUmJtK3b18CAgJYtGgRl19+ubtLEhGRcswjQ5pNT8dLO7ZLKVm+fDkdOnQgICCAr776ilatWlG1alV3lyUiIuWcx053ak2alLSjR48yYsQILrjgAmdD9M6dOyugiYhIqfDYkTTj7ZGli4f48ssvGT16NIcOHWL8+PEMGDDA3SWJiEgF45EjaaSrwbqUnHHjxtG/f39q1arF8uXLmThxou7cFBGRUueRSUdbcEhxy9kQvU+fPgQHB/Pggw9SqZLuIhYREffwyJE0bcEhxWnXrl307dvX2RD94osv5tFHH1VAExERt/LIkKYtOKQ4ZGZm8tZbb9GyZUuWLl1KvXr13F2SiIiIk8dOd5pKHlm6lBHbtm1j2LBhLFu2jEsuuYSpU6fSuHFjd5clIiLi5JFJx2ZkgEbS5AwkJyezZcsWpk+fztChQ9UQXUREyhzPDGnagkNOw+rVq5k/fz5PPPEE4eHhREVF4evr6+6yRERECuS5a9K0BYe4KDk5mUcffZT27dvz9ttvOxuiK6CJiEhZ5pEhTR0HxFW///47bdq04bnnnuOmm25iw4YNaoguIiIewSOHo2x6urbgkEIlJibSr18/AgMDWbx4MZdeeqm7SxIREXGZR4Y0bcEhp/LHH3/QsWNHAgICWLhwIeHh4eq3KSIiHsfjpjud9+BpulPyOHLkCMOGDaNz5858+OGHAHTq1EkBTUREPJLnjaTZrF803Sk5ff7559x5551ER0fz8MMPM2jQIHeXJCIickY8LqRlj6RpulOyjR07ltdee43IyEgWLVpEmzZt3F2SiIjIGfO4kOYcSVPHgQotZ0P0K664glq1anH//fer36aIiJQbHrcmzUkjaRVWVFQUl112GY899hgAvXr14uGHH1ZAExGRcsXjQtqJ6U6NpFU0mZmZvPHGG4SHh/P777/TqFEjd5ckIiJSYjwv6Wi6s0LaunUrt956K7/99huXXXYZ77zzjkKaiIiUax6XdJxbcGi6s0JJTU3lv//+43//+x833XSTGqKLuEFaWhp79uwhOTnZ3aWIlDm+vr40aNCgWJfeeFxI0xYcFceqVauYP38+EyZMoGXLlkRFRVGlShV3lyVSYe3Zs4eqVavSuHFj/UNJJAdrLbGxsezZs4ezzz672K7rgWvSslKa0Wa25VZycjIPP/wwHTp04N133yU6OhpAAU3EzZKTkwkODlZAE8nDGENwcHCxjzJ7XEjLZnw8bxBQCvfrr78SERHBxIkTGTJkCBs2bCA0NNTdZYmIgwKaSMFK4s+GxyUd45ju1Jq08ichIYGrrrqKatWq8e2333LJJZe4uyQRERG30UiauN2vv/5KZmYmgYGBfP3116xdu1YBTUQKFBgY6Px+0aJFNGvWjF27djFhwgT8/f05dOhQgccaY7jvvvucjydNmsSECRMKfI8vv/ySp556KtdzERERDB48ONdzPXr0YOXKlc7HUVFRhIeHOx//9ddfdOvWjebNm3PeeecxYsQIkpKSivYD57Fjxw46duxIs2bNGDRoEKmpqQUeN378eMLDwwkPD2fu3LnO52+88UaaN29OeHg4w4YNIy0tDYCFCxfyxBNPnFFtUvw8LqQ590lTSPN4sbGxDBkyhK5duzobol9wwQW5/mIVESnIDz/8wF133cXixYs566yzAAgJCeHll18u8PgqVarw+eefExMTU+i1X3zxRUaPHu18vHHjRjIzM/nll19ITEx0qb6DBw8yYMAAXnjhBTZv3szGjRu57LLLiI+Pd+n8kxk/fjxjx45l69at1KxZk/fffz/fMV9//TX//PMPq1evZvny5bz00kscO3YMyAppmzZtYu3atRw/fpxp06YB0LdvXxYsWHDGIVKKV4kmHWPMZcDrgDcwzVo7Mc/rNwLjHQ8TgDustf+e8qKa7vR41lrmzZvHmDFjOHz4MI899hjXX3+9u8sSkSJ48qv1bNh3rFivGVavGk/0a1noccuWLeO2225j0aJFNG3a1Pn8sGHDmDFjBuPHjycoKCjXOT4+PowcOZJXX32VZ5999qTX3rJlC1WqVCEkJMT53Mcff8zNN9/Mxo0bWbBgQb4RtYJMmTKFoUOH0qlTJyBrJO+6664r9LxTsdby448/8vHHHwMwdOhQJkyYwB133JHruA0bNtC9e3d8fHzw8fEhIiKCxYsXM3DgQPr06eM87vzzz2fPnj3O+nr06MHChQsZOHDgGdUpxafERtKMMd7AFOByIAwYbIwJy3PYDqC7tbY18DQw1eXrawsOjzV27FgGDhxIw4YNWblyJU899ZTu3BQRl6SkpHDVVVfx5Zdfct555+V6LTAwkGHDhvH6668XeO6dd97JrFmziIuLO+n1f/vtN9q2bZvrublz5zJo0CAGDx7M7NmzXapz3bp1tGvXrtDjNm/eTGRkZIFfR48ezXVsbGwsNWrUwMcxk9SgQQP27t2b75oRERF88803JCUlERMTw08//cTu3btzHZOWlsaHH37IZZdd5nyuffv2LFu2zKWfT0pHSY6knQ9ss9ZuBzDGzAGuAjZkH2Ct/T3H8X8CDQq7qHHuk6aRNE9irSU9PZ1KlSpx5ZVXUq9ePcaNG+f8y0ZEPIsrI14loVKlSnTu3Jn333+/wDB29913ExkZmWv9WbZq1aoxZMgQJk+ejJ+fX4HX379/f647ylesWEFoaCiNGjWiQYMGDBs2jCNHjlCzZs0C7+Yr6h1+zZs3Z/Xq1S4da63N91xB79e7d29WrFhB586dCQ0NpVOnTvn+rh09ejTdunWja9euzudq1arFvn37ilS/lKySXJNWH8gZ3fc4njuZ4cA3Bb1gjBlpjFlpjDmxQlPTnR5jx44d9O7d29kQ/aKLLuLBBx9UQBORIvPy8uKTTz5hxYoVPPfcc/ler1GjBjfccANvvfVWgeffe++9vP/++yddW+bn55drr6vZs2ezadMmGjduTNOmTTl27BifffYZAMHBwRw5csR57OHDh53TpC1btuTvv/8u9OcpykhaSEgIR48eJT09HcjaXLhevXoFXvfRRx9l9erVfPfdd1hradasmfO1J598kujoaF555ZVc5yQnJ580vIp7lGRIK+ifE/n/GQAYY3qSFdLGF/S6tXaqtba9tbb9iRsHNN1Z1mVkZPD6668THh7O8uXLadKkibtLEpFywN/fn4ULFzJr1qwCF86PGzeOd9991xlmcgoKCmLgwIEFngfQokULtm3bBkBmZiaffvopa9asISoqiqioKObPn++c8uzRowcfffSRc4Rr5syZ9OzZE4AxY8Ywc+ZMli9f7rz2Rx99xIEDB3K9X/ZIWkFfNWrUyHWsMYaePXsyb9485/tdddVV+X6GjIwMYmNjAVizZg1r1qyhd+/eAEybNo0lS5Ywe/ZsvLxyR4AtW7bkujtV3K8kQ9oeoGGOxw2AfOOoxpjWwDTgKmttbKFX1XSnR9iyZQtdu3bl3nvvpXv37qxfv56RI0e6uywRKSeCgoJYvHgxzzzzDPPnz8/1WkhICP379yclJaXAc++7776T3uXZrVs3Vq1ahbWWX375hfr161O/fv1cr2/YsIH9+/czcuRIqlatSkREBBERESQkJHD//fcDULt2bebMmcP9999P8+bNadGiBcuWLaNatWpn9HO/8MILvPLKK5xzzjnExsYyfPhwAFauXMmIESOArPVmXbt2JSwsjJEjR/LRRx85Zy5GjRrFwYMH6dSpE5GRkbm2Gvnpp5/o27fvGdUnxcsUNMddLBc2xgfYAvQC9gIrgBustetzHHMW8CMwJM/6tJOqX9vPfl+zMU2XLKZyo0YlULkUhw0bNnDJJZfw4osvcsMNN2iXcpFyYOPGjbRo0cLdZZS4e+65h379+nHxxRe7u5RSc/DgQW644QZ++OEHd5fi0Qr6M2KM+dta2/50rldiI2nW2nRgDLAE2Ah8Yq1db4wZZYwZ5TjscSAYeMsYszrXmrOTXtjxq7fWM5U1K1eudK47CwsLY/v27dx4440KaCLiUR555JEKt1/Yrl27TrrHnLhPiY2klZQGtfzsd0GNOefnn6hUp467yxHg+PHjPPHEE7z88svUqVOH1atXq9+mSDlUUUbSRE6Xx4yklTR1HCgbli5dSuvWrXnppZcYPnw469evV0ATEREpBh6XdNRgvexISEjgmmuuoUaNGvzwww9cdNFF7i5JRESk3PC4kJbNVNIWHO6ybNkyunTpQmBgIN988w0tW7YkICDA3WWJiIiUK5473amRtFIXExPDTTfdRLdu3ZwN0c8//3wFNBERkRLgcSHtRFsojx0E9DjWWubOnUtYWBhz587liSeeUEN0EXGLZ599lpYtW9K6dWsiIyNZvnw5EyZM4OGHH8513OrVq50LuBs3bpyr/RFAZGTkSTdu3b9/P1dccUWu5+655x7q169PZmam87kJEyYwadKkXMc1btzYuQfbgQMHuP7662natClhYWH06dOHLVu2nN4P7pCSksKgQYM455xz6NixI1FRUQUeN3fuXFq3bk3Lli158MEHnc/v2rWLnj170qZNG1q3bs2iRYsAiI6OztXHU8oGjwtpThpJKzX33HMP119/PY0bN+aff/5hwoQJaoguIqXujz/+YOHChfzzzz+sWbOG77//noYNGzJ48GDmzp2b69g5c+Zwww03OB/Hx8c7m4xv3LjxlO/zyiuvcNtttzkfZ2Zm8sUXX9CwYUN++eUXl2q11tK/f3969OjBf//9x4YNG3juuec4ePCgqz9ugd5//31q1qzJtm3bGDt2LOPH52/UExsbywMPPMAPP/zA+vXrOXjwoHP/s2eeeYaBAweyatUq5syZw+jRowEIDQ2lbt26/Pbbb2dUnxQvjxuOMhbw8sJ4eW6+9ATWWtLS0qhcuTL9+/enUaNG3HvvvXgrHIsIwDcPwYG1xXvNOq3g8oknfXn//v2EhIQ4/5GY3ScTsnp2Ll++nI4dOwLwySefsGTJEufrAwcOZO7cudx///3Mnj2bwYMHO5dt5PXZZ5/xzDPPOB//9NNPhIeHM2jQIGbPnk2PHj0K/VF++uknKlWqxKhRo5zPRUZGFnpeYebPn8+ECRMAuO666xgzZgzW2lz7UW7fvp1zzz3Xeaf9xRdfzGeffUavXr0wxnDs2DEA4uLicvX+vPrqq5k1axZdunQ54zqleHhk0tFUZ8n677//6NWrF//3f/8HQM+ePbnvvvsU0ETErXr37s3u3bs599xzGT16NEuXLnW+NnjwYObMmQPAn3/+SXBwcK6m4tdddx2ff/45AF999RX9+vUr8D127NhBzZo1c80WZIe6/v37s3DhQtLS0gqtdd26dbRr186ln6tr164FNlj//vvv8x27d+9eGjbM6rjo4+ND9erVnX06s51zzjls2rSJqKgo0tPT+fLLL52jiBMmTOCjjz6iQYMG9OnThzfeeMN5Xvv27Vm2bJlLNUvp8Li0YwAU0kpEdkP0//u//6NSpUrceOON7i5JRMqqU4x4lZTAwED+/vtvli1bxk8//cSgQYOYOHEit9xyC9dffz2dO3fm5ZdfZs6cOQwePDjXuUFBQdSsWZM5c+bQokUL/P39C3yP/fv359rrMTU1lUWLFvHqq69StWpVOnbsyLfffkvfvn1P2k2lqF1WihKMCtqAPu/71axZk7fffptBgwbh5eVF586d2b59O5AVOG+55Rbuu+8+/vjjD26++WbWrVuHl5cXtWrVYt++fC22xY08L+1YjaSVhE2bNjF06FD++usv+vXrx9tvv52rqbCISFng7e1Njx496NGjB61atWLmzJnccsstNGzYkMaNG7N06VI+++wz/vjjj3znDho0iDvvvJMZM2ac9Pp+fn4kJyc7Hy9evJi4uDhatWoFQFJSEv7+/vTt25fg4GD279+f6/z4+Hhq1KhBy5YtmTdvnks/U9euXYmPj8/3/KRJk/L1D23QoAG7d++mQYMGpKenExcXR1BQUL5z+/Xr5xwtnDp1qnMm5P3332fx4sUAdOrUieTkZGJiYqhVqxbJycn4+fm5VLOUDo+b7jRo+42SkJmZyb59+5g9ezbz589XQBORMmfz5s1s3brV+Xj16tU0atTI+Xjw4MGMHTuWpk2b0qBBg3zn9+/fnwcffJBLL730pO9x7rnn5rpjcvbs2UybNo2oqCiioqLYsWMH3377LUlJSXTr1o0FCxY4A9bnn39OREQE3t7eXHTRRaSkpPDee+85r7VixYpcU7TZli1bxurVq/N9FdTg/corr2TmzJkAzJs3j4suuqjAkbtDhw4BcOTIEd566y1GjBgBwFlnneW8iWDjxo0kJyc7Rw63bNly0jtexU2stR711biGr9184YVWztzy5cvtI4884nyckpLixmpEpKzbsGGDW99/5cqVtlOnTrZFixa2VatWtn///jY6Otr5+qFDh6yPj499++23c53XqFGjXMdZa+2OHTtsy5YtC3yfiy66yG7dutUmJibamjVr2ri4uFyv9+/f386ZM8daa+0777xjW7dubSMiIuwll1xi//vvP+dxe/futQMGDLBNmjSxYWFhtk+fPnbLli1n9Htw/Phxe91119mmTZvaDh065Hq/iIgI5/fXX3+9bdGihW3RooWdPXu28/n169fbzp07O2tesmSJ87WXXnrJTp48+Yzqq+gK+jMCrLSnmXk8rsF6k5p+dklkJ5r99KO7S/FYSUlJPP7447z66qvUrVuXVatWqd+miBSqojRY/+KLL/j7779z3eFZEXTr1o358+dTs2ZNd5fisdRgHU13nomffvqJVq1a8fLLL3PbbbepIbqISB79+/encePG7i6jVEVHRzNu3DgFtDLG41bgG904cNoSEhIYMGAANWrU4KeffnJprx8RkYooew1XRREaGsrVV1/t7jIkD48cScNHI2lF8fPPP5OZmelsiL5mzRoFNBERkTLO40KasWC8NZLmiujoaAYPHkzPnj356KOPAOjQocNJ9wcSERGRssMj046mO0/NWsvs2bO5++67iY+P5+mnn1ZDdBEREQ/jmWlH052ndNdddzFlyhQuuOAC3n//fcLCwtxdkoiIiBSRZ053+lRydxllTmZmJqmpqUBWj7pXX32VX3/9VQFNRMqVwMDAM77GypUrufvuu0/6elRUFB9//LHLx+fVo0cPmjdvTkREBB06dGD16tVnUm6xWrBgARMnFk9Lr+PHj9O9e3cyMjKcz7366qv4+voSFxfnfG7GjBmMGTMm17k9evRg5cqVQNZNbbfffjtNmzalZcuWdOvWjeXLl59RbdZa7r77bs455xxat27NP//8U+BxP/74I23btiU8PJyhQ4eSnp4OwEsvveTsoRoeHo63tzeHDx8mNTWVbt26OY8raR4X0kBbcOS1detWLrroIh599FEg6z/+e++9Vw3RRUQK0L59eyZPnnzS1/OGtMKOL8isWbP4999/GT16NA888MBp15pTzjB0uq688koeeuihYqgGPvjgA6655ppc/6+ZPXs2HTp04IsvvnD5OiNGjCAoKIitW7eyfv16ZsyYQUxMzBnV9s0337B161a2bt3K1KlTueOOO/Idk5mZydChQ5kzZw7r1q2jUaNGzm4ODzzwgLPzw/PPP0/37t0JCgqicuXK9OrVi7lz555Rfa7yuOlObcFxQnp6Oq+99hqPPfYYVapUYciQIe4uSUQqiBf+eoFNhzcV6zXPCzqP8eePL/J5q1evZtSoUSQlJdG0aVM++OADatasyYoVKxg+fDgBAQFceOGFfPPNN6xbt46ff/6ZSZMmsXDhQpYuXco999wDZDUq/+WXX3jooYfYuHEjkZGRDB06lDZt2jiPT0hI4K677mLlypUYY3jiiSe49tprT1pbp06deOmllwBITEzkrrvuYu3ataSnpzNhwgSuuuoqkpKSuOWWW9i0aRMtWrQgKiqKKVOm0L59ewIDAxk3bhxLlizh5ZdfJioqismTJ5OamkrHjh156623ABg+fLizpmHDhjF27FgmT57MO++8g4+PD2FhYcyZM4cZM2awcuVK3nzzTXbu3MmwYcOIjo4mNDSU6dOnc9ZZZ3HLLbdQrVo1Vq5cyYEDB3jxxRe57rrr8v1ss2bNyhVm//vvPxISEnjppZd47rnnuOWWWwr97P777z+WL1/OrFmz8PLKGjdq0qQJTZo0cfnzL8j8+fMZMmQIxhguuOACjh49yv79+6lbt67zmNjYWKpUqcK5554LwCWXXMLzzz/P8OHDc11r9uzZDB482Pn46quv5uGHH+bGG288oxpd4ZEjaVqTlrWrcadOnXjggQe49NJL2bBhA8OGDXN3WSIipW7IkCG88MILrFmzhlatWvHkk08CcOutt/LOO+/wxx9/nHRmYdKkSUyZMoXVq1ezbNky/Pz8mDhxIl27dmX16tWMHTs21/FPP/001atXZ+3ataxZs4aLLrrolLUtXrzYuf/Ys88+y0UXXcSKFSv46aefeOCBB0hMTOStt96iZs2arFmzhscee4y///7beX5iYiLh4eEsX76c4OBg5s6dy2+//cbq1avx9vZm1qxZrF69mr1797Ju3TrWrl3LrbfeCsDEiRNZtWoVa9as4Z133slX25gxYxgyZAhr1qzhxhtvzDWlu3//fn799VcWLlxY4Mhbamoq27dvz7Xpb3aY6dq1K5s3b3b2Dz2V9evXExkZ6dLMz6BBg5xTkDm//ve//+U7du/evTRs2ND5uEGDBuzduzfXMSEhIaSlpTmnXefNm8fu3btzHZOUlMTixYtzBfHw8HBWrFhRaL3FweOGpLIarHtc2SXi4MGDzJ07lwEDBhTYYFdEpKSczohXSYiLi+Po0aN0794dgKFDhzJgwACOHj1KfHw8nTt3BuCGG25g4cKF+c7v0qUL48aN48Ybb+Saa64psDF7Tt9//z1z5sxxPj7ZDv033ngjiYmJZGRkONdDffvttyxYsIBJkyYBkJyczK5du/j111+do3nh4eG0bt3aeR1vb29nQPjhhx/4+++/6dChA5C1JqxWrVr069eP7du3c9ddd9G3b1969+4NQOvWrbnxxhu5+uqrC9yo9o8//uDzzz8H4Oabb+bBBx90vnb11Vfj5eVFWFgYBw8ezHduTEwMNWrUyPXcnDlz+OKLL/Dy8uKaa67h008/5c477zzp/5+K+v+tokwxFtTyMu/7GWOYM2cOY8eOJSUlhd69e+OTZ6buq6++okuXLgQFBTmf8/b2pnLlysTHx1O1atUi/QxF5XlppwJPd/7555/Mnz+f559/nhYtWvDff/9RqZJuohARycvVvtQPPfQQffv2ZdGiRVxwwQV8//33hV7XlXAxa9YsIiIieOihh7jzzjv5/PPPsdby2Wef0bx5c5dr9fX1dY4yWWsZOnQozz//fL7j/v33X5YsWcKUKVP45JNP+OCDD/j666/55ZdfWLBgAU8//TTr168/Zc05f64qVaqcsj4/Pz+Sk5Odj9esWcPWrVu55JJLgKyRtiZNmnDnnXcSHBzMkSNHcp1/+PBhQkJCqFGjBv/++y+ZmZnO6c6TGTRoEJs3b873/Lhx4/It92nQoEGuUbE9e/ZQr169fOd26tSJZcuWAVkhesuWLblenzNnTq6pzmwpKSn4+vqest7i4HHTnQYq3HRnYmIiY8eOpXPnzsyaNYvo6GgABTQRqfCqV69OzZo1nf+j/fDDD+nevTs1a9akatWq/PnnnwC5Rr9y+u+//2jVqhXjx4+nffv2bNq0iapVqxIfH1/g8b179+bNN990Ps4bPnKqVKkSzzzzDH/++ScbN27k0ksv5Y033nCGnlWrVgFw4YUX8sknnwCwYcMG1q5dW+D1evXqxbx585zTiIcPH2bnzp3ExMSQmZnJtddey9NPP80///xDZmYmu3fvpmfPnrz44oscPXqUhISEXNfr3Lmz8/dl1qxZXHjhhSf9WfKqWbMmGRkZzqA2e/ZsJkyYQFRUFFFRUezbt4+9e/eyc+dOOnTowG+//caBAweArLtlU1JSaNiwIU2bNqV9+/Y88cQTzt+XrVu3Mn/+/HzvOXfuXOdi/pxfBa3HvvLKK/nf//6HtZY///yT6tWr51qPli379zIlJYUXXniBUaNGOV+Li4tj6dKlXHXVVbnOiY2NJTQ0tFT+H+xxIY0KtgXH999/T3h4OK+99hqjR49WQ3QRqdCSkpJo0KCB8+uVV15h5syZPPDAA7Ru3ZrVq1fz+OOPA/D+++8zcuRIOnXqhLWW6tWr57vea6+9Rnh4OBEREfj5+XH55ZfTunVrfHx8iIiI4NVXX811/P/93/9x5MgR5zk//fTTKev18/PjvvvuY9KkSTz22GOkpaXRunVrwsPDeeyxxwAYPXo00dHRtG7dmhdeeIHWrVsXWGtYWBjPPPMMvXv3pnXr1lxyySXs37+fvXv30qNHDyIjI7nlllt4/vnnycjI4KabbqJVq1a0adOGsWPH5puenDx5MtOnT6d169Z8+OGHvP7660X5KOjduze//vorkBWC+/fvn+v1/v37M2fOHGrXrs3rr79Onz59iIyM5N5772X27NnOkbNp06Zx4MABzjnnHFq1asVtt91W4KhXUfTp04cmTZpwzjnncNtttzlvsMh+bd++fUDWVhstWrSgdevW9OvXL9cawy+++ILevXsTEBCQ69o//fQTffr0OaP6XGVcHRIuK84L8LM/3nUv9SbmH+4tbxISEmjcuDFBQUG8//77dO3a1d0liUgFtnHjRlq0aOHuMlyWkJDg3Fdt4sSJ7N+/v8hBpDRkZGSQlpaGr68v//33H7169WLLli1UrlzZ3aWd0qpVq3jllVf48MMP3V1Kqbrmmmt4/vnn801bQ8F/Rowxf1tr25/Oe3nc4q6KMN35448/0r17dwIDA1myZAlhYWH4+fm5uywREY/y9ddf8/zzz5Oenk6jRo2YMWOGu0sqUFJSEj179iQtLQ1rLW+//XaZD2gAbdq0oWfPnmRkZFSYfTlTU1O5+uqrCwxoJcHjRtJa+PvZHx8cT90JE9xdSrE7ePAgd911F59++ikzZsxg6NCh7i5JRMTJ00bSREpbcY+kedyatPK4BYe1lg8//JCwsDDmz5/Ps88+yw033ODuskRERMSNPDLtlLctOO68807efvttOnXqxPvvv69/qYqIiIjnhTRjKRdr0jIzM0lLS6NKlSoMGjSIFi1aMHr06Aozry8iIiKn5nHTneD5052bN2+me/fuzobo3bt356677lJAExERESePC2me3GA9LS2NiRMnEhERwbp162jVqpW7SxIR8Sje3t5ERkbSsmVLIiIieOWVV8jMzDytaz3++OOn7DDwzjvvFNgXsijWrl3r7DEZFBTE2WefTWRkJBdffPEZXTevL7/8kqeeeirXcxEREfl2y+/Ro4ezVyVAVFQU4eHhzsd//fUX3bp1o3nz5px33nmMGDGCpKSkM6ptx44ddOzYkWbNmjFo0CBSU1MLPG78+PGEh4cTHh6eqwXUjTfeSPPmzQkPD2fYsGGkpaUBsHDhQp544okzqq3Ms9Z61FfLKr720JQp1tOsW7fOtmnTxgL2mmuusfv373d3SSIiRbJhwwZ3l2ADAgKc3x88eND26tXLPv74426syHVDhw61n376ab7n09LSzvjanTp1stHR0c7HGzZssOHh4bZevXo2ISHB+Xz37t3tihUrnI937NhhW7Zsaa219sCBA/ass86yv//+u7XW2szMTPvpp5/aAwcOnFFtAwYMsLNnz7bWWnv77bfbt956K98xCxcutBdffLFNS0uzCQkJtl27djYuLs5aa+3XX39tMzMzbWZmpr3++uud52dmZtrIyEibmJh4RvUVp4L+jAAr7WlmHo8ckvLEjgPe3t4cPnyYefPmOZvlioh4qgPPPUfKxk3Fes0qLc6jziOPuHx8rVq1mDp1Kh06dGDChAlkZmby0EMP8fPPP5OSksKdd97J7bffDsCLL77Ihx9+iJeXF5dffjkTJ07klltu4YorruC6667joYceYsGCBfj4+NC7d28mTZrEhAkTCAwM5P7772f16tWMGjWKpKQkmjZtygcffEDNmjXp0aMHHTt25KeffuLo0aMubzzeo0cPOnfuzG+//caVV15Jjx49GDduHAkJCYSEhDBjxgzq1q3Lf//9x5133kl0dDT+/v689957nHfeebmutWXLFqpUqUJISIjzuY8//pibb76ZjRs3smDBggL7T+Y1ZcoUhg4dSqdOnYCsXp7XXXedy59HQay1/Pjjj3z88ccADB06lAkTJnDHHXfkOm7Dhg10794dHx8fZ7eHxYsXM3DgwFy7+59//vns2bPHWV+PHj1YuHAhAwcOPKM6yyrPDGkesnbr999/Z/78+bzwwgucd955bNu2DR8PnaoVESmLmjRpQmZmJocOHWL+/PlUr16dFStWkJKSQpcuXejduzebNm3iyy+/ZPny5fj7+3P48OFc1zh8+DBffPEFmzZtwhjD0aNH873PkCFDeOONN+jevTuPP/44Tz75JK+99hoA6enp/PXXXyxatIgnn3yy0Cbt2Y4ePcrSpUtJS0uje/fuzJ8/n9DQUObOncujjz7KBx98wMiRI3nnnXdo1qwZy5cvZ/To0fz444+5rvPbb7/Rtm3bXM/NnTuX7777js2bN/Pmm2+6FNLWrVvn0v6cmzdvZtCgQQW+9vPPP+dqPxUbG0uNGjWc/+9r0KABe/fuzXdeREQETz75JOPGjSMpKYmffvqJsLCwXMekpaXla1/Vvn17li1bppBWlphKZbvshIQEHnnkEd58803OOussHnjgAUJCQhTQRKTcKMqIV0mzjk3Zv/32W9asWcO8efOArAbZW7du5fvvv+fWW2/F398fgKCgoFznV6tWDV9fX0aMGEHfvn254oorcr0eFxfH0aNH6d69O5A1GjRgwADn69dccw0A7dq1IyoqyuW6s4PO5s2bWbduHZdccgmQ1Saqbt26JCQk8Pvvv+d6r5SUlHzX2b9/f66ezitWrCA0NJRGjRrRoEEDhg0bxpEjR6hZsybGmHznF/TcqTRv3pzVq1e7dGz2Z1PY+/Xu3ZsVK1bQuXNnQkND6dSpU77/Z44ePZpu3brlGqmsVauWsw9neeSZqaEMj6R9++23jBw5kl27djFmzBiee+45Z+84EREpXtu3b8fb25tatWphreWNN97g0ksvzXXM4sWLTxlEfHx8+Ouvv/jhhx+YM2cOb775Zr7RqlOpUqUKkLWsJT093eXzsht3W2tp2bIlf/zxR67Xjx07Ro0aNQoNRH5+fsTFxTkfz549m02bNtG4cWPndT777DNGjBhBcHAwR44ccR57+PBh5zRpy5Yt+fvvv7nqqqtO+X5FGUkLCQnh6NGjpKen4+Pjw549e07aPP3RRx917npwww030KxZM+drTz75JNHR0bz77ru5zklOTi7XbRM97u5OKLtbcCQkJHDjjTfi6+vLsmXLmDx5sgKaiEgJiY6OZtSoUYwZMwZjDJdeeilvv/228+6/LVu2kJiYSO/evfnggw+cdynmne5MSEggLi6OPn368Nprr+ULRdWrV6dmzZosW7YMgA8//NA5qlYcmjdvTnR0tDOkpaWlsX79eqpVq8bZZ5/Np59+CmSFuX///Tff+S1atGDbtm1A1h6cn376KWvWrCEqKoqoqCjmz5/P7Nmzgay1cB999JFzhGvmzJn07NkTgDFjxjBz5kyWL1/uvPZHH33EgQMH8tW7evXqAr9yBjTIGjXr2bOnc3Rz5syZBYbAjIwMYmNjAVizZg1r1qyhd+/eAEybNo0lS5Ywe/ZsvLxyx5YtW7bkuju1vPHMkFbGpju/++47MjIyCAwM5Ntvv2X16tV06dLF3WWJiJQ7x48fd27BcfHFF9O7d2/nNgwjRowgLCyMtm3bEh4ezu233056ejqXXXYZV155Je3btycyMpJJkyblumZ8fDxXXHEFrVu3pnv37rz66qv53nfmzJk88MADtG7dmtWrV/P4448X289UuXJl5s2bx/jx44mIiCAyMpLff/8dgFmzZvH+++8TERFBy5YtmT9/fr7zu3XrxqpVq7DW8ssvv1C/fn3q16+f6/UNGzawf/9+Ro4cSdWqVYmIiCAiIoKEhATuv/9+AGrXrs2cOXO4//77ad68OS1atGDZsmVUq1btjH6+F154gVdeeYVzzjmH2NhYhg8fDsDKlSsZMWIEkBVMu3btSlhYGCNHjuSjjz5yTneOGjWKgwcP0qlTJyIjI3NtNfLTTz/Rt2/fM6qvLPO4Buvhvn721zmzqXH11e4uhf379zNmzBg+//xzZs6cyZAhQ9xdkohIiVGD9bLrnnvuoV+/fsW+/1pZdvDgQW644QZ++OEHd5fiVOEbrIP7t+Cw1jJjxgzCwsL4+uuvmThxohqii4iI2zzyyCNnvOmsp9m1axcvv/yyu8soUWVr3tBFxs29O++44w7effddLrzwQqZNm0bz5s3dWo+IiFRstWvX5sorr3R3GaWqQ4cO7i6hxHlkSHPH3Z05G6LfcMMNtG7dmlGjRuVbxCgiIiJSHDwyYZR2786NGzfStWtXHnHsC9StWzdGjx6tgCYiIiIlxiNTRmmFtLS0NJ577jkiIyPZtGkTbdq0KZX3FREREfHI6c7SCGnr16/npptuYvXq1QwYMIA33niD2rVrl/j7ioiIiICHjqSVxpo0Hx8f4uLi+Pzzz/nkk08U0EREygBvb28iIyMJDw+nX79+BfbZPB0zZsxgzJgxxXItkeLikSGtpEbSli1b5tzUr3nz5mzZsoX+/fuXyHuJiEjR+fn5sXr1atatW0dQUBBTpkxxd0kiJUbTnWTtNv3QQw/x1ltvcfbZZ/PQQw+pIbqISCF69OiR77mBAwcyevRokpKS6NOnT77Xb7nlFm655RZiYmK47rrrcr32888/F+n9O3XqxJo1awD466+/uPfeezl+/Dh+fn5Mnz6d5s2bM2PGDBYsWEBSUhL//fcf/fv358UXXwRg+vTpPP/889StW5dzzz3X2YNz586dDBs2jOjoaEJDQ5k+fTpnnXUWt9xyC35+fmzatImdO3cyffp0Zs6cyR9//EHHjh2ZMWNGkeoXKYxHjqQV53TnN998Q8uWLXn77be59957Wbt2rbPZrIiIlE0ZGRn88MMPzr3BzjvvPH755RdWrVrFU0895bwbH2D16tXMnTuXtWvXMnfuXHbv3s3+/ft54okn+O233/juu+/YsGGD8/gxY8YwZMgQ1qxZw4033sjdd9/tfO3IkSP8+OOPvPrqq/Tr14+xY8eyfv161q5dW2gjdJGi8sihouLqOBAfH8+QIUOoVasWv//+OxdccEGxXFdEpCI41ciXv7//KV8PCQkp8sgZnOjdGRUVRbt27bjkkksAiIuLY+jQoWzduhVjjLPJOkCvXr2oXr06AGFhYezcuZOYmBh69OhBaGgoAIMGDWLLli0A/PHHH3z++ecA3HzzzTz44IPOa/Xr1w9jDK1ataJ27dq0atUKgJYtWxIVFUVkZGSRfyaRk/HIkbQz6ThgrWXx4sVkZGRQtWpVvv/+e/755x8FNBERD5C9Jm3nzp2kpqY616Q99thj9OzZk3Xr1vHVV1+RnJzsPCd7GhOybjxIT08HwBjj0nvmPC77Wl5eXrmu6+Xl5byuSHHx0JB2egOA+/fv55prruHyyy9n1qxZAEREROT6gyYiImVf9erVmTx5MpMmTSItLY24uDjq168P4NLasI4dO/Lzzz8TGxtLWloan376qfO1zp07M2fOHABmzZrFhRdeWCI/g0hhPDKk4V20kGat5YMPPqBFixYsXryYF198UQ3RRUQ8XJs2bYiIiGDOnDk8+OCDPPzww3Tp0oWMjIxCz61bty4TJkygU6dOXHzxxbRt29b52uTJk5k+fTqtW7fmww8/5PXXXy/JH0PkpIy11t01FEm4r59dFbWDSnXquHzO7bffztSpU+nWrRvTpk2jWbNmJVihiEj5tHHjRlq0aOHuMkTKrIL+jBhj/rbWtj+d63nojQOFl52RkUFaWhq+vr7cdNNNtGnThpEjR6rfpoiIiHgEz0wshWzBsX79erp06eK8Bbtr166MGjVKAU1EREQ8hkemFlOp4C04UlNTefrpp2nTpg3btm2jQ4cOpVyZiEj55mlLZERKS0n82fDM6c4CRtLWrl3LjTfeyNq1a7n++uuZPHmyc/8bERE5c76+vsTGxhIcHOzy9hUiFYG1ltjYWHx9fYv1uuUmpFWuXJmkpCTmz5/v3IFaRESKT4MGDdizZw/R0dHuLkWkzPH19aVBgwbFek2PvLtzbVIixsuLpUuXsmDBAl5++WUg62YB72JsGSUiIiJyJs7k7s4SXZNmjLnMGLPZGLPNGPNQAa8bY8xkx+trjDFtC7pOTtZAfEICd9xxBz169ODLL78kJiYGQAFNREREyo0SC2nGGG9gCnA5EAYMNsaE5TnscqCZ42sk8HZh143PyKBly5ZMnTqVcePGqSG6iIiIlEsluSbtfGCbtXY7gDFmDnAVsCHHMVcB/7NZc65/GmNqGGPqWmv3n+yi+9LSOK96debNm0fHjh1LsHwRERER9ynJkFYf2J3j8R4gb6oq6Jj6QK6QZowZSdZIG0DK+vXr16khuscKAWLcXYScFn12nk2fn2fT5+e5mp/uiSUZ0gq6PzvvXQquHIO1diowFcAYs/J0F+CJ++nz81z67DybPj/Pps/PcxljVp7uuSV548AeoGGOxw2AfadxjIiIiEiFU5IhbQXQzBhztjGmMnA9sCDPMQuAIY67PC8A4k61Hk1ERESkoiix6U5rbboxZgywBPAGPrDWrjfGjHK8/g6wCOgDbAOSgFtduPTUEipZSoc+P8+lz86z6fPzbPr8PNdpf3Yet5mtiIiISEXgkQ3WRURERMo7hTQRERGRMqjMhrSSaCklpcOFz+5Gx2e2xhjzuzEmwh11SsEK+/xyHNfBGJNhjLmuNOuTU3Pl8zPG9DDGrDbGrDfGLC3tGqVgLvzdWd0Y85Ux5l/HZ+fKOm4pBcaYD4wxh4wx607y+mllljIZ0kqqpZSUPBc/ux1Ad2tta+BptCC2zHDx88s+7gWybgySMsKVz88YUwN4C7jSWtsSGFDadUp+Lv7ZuxPYYK2NAHoALzt2TxD3mwFcdorXTyuzlMmQRo6WUtbaVCC7pVROzpZS1to/gRrGmLqlXajkU+hnZ6393Vp7xPHwT7L2x5OywZU/ewB3AZ8Bh0qzOCmUK5/fDcDn1tpdANZafYZlgyufnQWqGmMMEAgcBtJLt0wpiLX2F7I+j5M5rcxSVkPaydpFFfUYKX1F/VyGA9+UaEVSFIV+fsaY+kB/4J1SrEtc48qfv3OBmsaYn40xfxtjhpRadXIqrnx2bwItyNr0fS1wj7U2s3TKkzN0WpmlJNtCnYliayklpc7lz8UY05OskHZhiVYkReHK5/caMN5am5H1D3opQ1z5/HyAdkAvwA/4wxjzp7V2S0kXJ6fkymd3KbAauAhoCnxnjFlmrT1WwrXJmTutzFJWQ5paSnkulz4XY0xrYBpwubU2tpRqk8K58vm1B+Y4AloI0McYk26t/bJUKpRTcfXvzhhrbSKQaIz5BYgAFNLcy5XP7lZgos3a4HSbMWYHcB7wV+mUKGfgtDJLWZ3uVEspz1XoZ2eMOQv4HLhZ/3ovcwr9/Ky1Z1trG1trGwPzgNEKaGWGK393zge6GmN8jDH+QEdgYynXKfm58tntImsEFGNMbaA5sL1Uq5TTdVqZpUyOpJVgSykpYS5+do8DwcBbjtGYdGtte3fVLCe4+PlJGeXK52et3WiMWQysATKBadbaArcNkNLj4p+9p4EZxpi1ZE2fjbfWxritaHEyxswm647bEGPMHuAJoBKcWWZRWygRERGRMqisTneKiIiIVGgKaSIiIiJlkEKaiIiISBmkkCYiIiJSBimkiYiIiJRBCmkiUuyMMRnGmNU5vhqf4tiEYni/GcaYHY73+scY0+k0rjEtu6G1MeaRPK/9fqY1Oq6T/fuyzhjzlaPZ+amOjzTG9CmO9xYRz6MtOESk2BljEqy1gcV97CmuMQNYaK2dZ4zpDUyy1rY+g+udcU2FXdcYMxPYYq199hTH3wK0t9aOKe5aRKTs00iaiJQ4Y0ygMeYHxyjXWmPMVQUcU9cY80uOkaaujud7G2P+cJz7qTGmsPD0C3CO49xxjmutM8bc63guwBjztTHmX8fzgxzP/2yMaW+MmQj4OeqY5XgtwfHr3JwjW44RvGuNMd7GmJeMMSuMMWuMMbe78NvyB44Gy8aY840xvxtjVjl+be7Ydf4pYJCjlkGO2j9wvM+qgn4fRaT8KJMdB0TE4/kZY1Y7vt8BDAD6W2uPGWNCgD+NMQts7qH8G4Al1tpnjTHegL/j2P8DLrbWJhpjxgPjyAovJ9MPWGuMaUfWrt4dydqdfbkxZinQBNhnre0LYIypnvNka+1Dxpgx1trIAq49BxgELHKEqF7AHcBwstq8dDDGVAF+M8Z8a63dUVCBjp+vF/C+46lNQDfHrvMXA89Za681xjxOjpE0Y8xzwI/W2mGOqdK/jDHfO/pwikg5o5AmIiXheM6QY4ypBDxnjOlGViui+kBt4ECOc1YAHziO/dJau9oY0x0IIyv0AFQmawSqIC8ZY/4PiCYrNPUCvsgOMMaYz4GuwGJgkjHmBbKmSJcV4ef6BpjsCGKXAb9Ya487plhbG2OucxxXHWhGVkDNKTu8Ngb+Br7LcfxMY0wzwOJoJ1OA3sCVxpj7HY99gbNQ702RckkhTURKw41AKNDOWptmjIkiK2A4WWt/cYS4vsCHxpiXgCPAd9bawS68xwPW2nnZDxwjUvlYa7c4Rtn6AM87RrxONTKX89xkY8zPwKVkjajNzn474C5r7ZJCLnHcWhvpGL1bCNwJTCarJ+NP1tr+jpssfj7J+Qa41lq72ZV6RcSzaU2aiJSG6sAhR0DrCTTKe4AxppHjmPfImgZsC/wJdDHGZK8x8zfGnOvie/4CXO04JwDoDywzxtQDkqy1HwGTHO+TV5pjRK8gc8iaRu1KVjNsHL/ekX2OMeZcx3sWyFobB9wN3O84pzqw1/HyLTkOjQeq5ni8BLjLOIYVjTFtTvYeIuL5FNJEpDTMAtobY1aSNaq2qYBjegCrjTGrgGuB16210WSFltnGmDVkhbbzXHlDa+0/wAzgL2A5MM1auwpoRdZartXAo8AzBZw+FViTfeNAHt8C3YDvrbWpjuemARuAf4wx64B3KWSmwlHLv8D1wItkjer9BnjnOOwnICz7xgGyRtwqOWpb53gsIuWUtuAQERERKYM0kiYiIiJSBimkiYiIiJRBCmkiIiIiZZBCmoiIiEgZpJAmIiIiUgYppImIiIiUQQppIiIiImXQ/wO5LpC9zC49aAAAAABJRU5ErkJggg=="/>
          <p:cNvSpPr>
            <a:spLocks noChangeAspect="1" noChangeArrowheads="1"/>
          </p:cNvSpPr>
          <p:nvPr/>
        </p:nvSpPr>
        <p:spPr bwMode="auto">
          <a:xfrm>
            <a:off x="641711" y="66576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mkAAAG5CAYAAADVp6NgAAAAOXRFWHRTb2Z0d2FyZQBNYXRwbG90bGliIHZlcnNpb24zLjQuMywgaHR0cHM6Ly9tYXRwbG90bGliLm9yZy/MnkTPAAAACXBIWXMAAAsTAAALEwEAmpwYAAB9kklEQVR4nO3deZyN5f/H8dc1M5jNNotdRJIxzNgSsqVUpFIhLRSSpIUWLb9Ku0qb0iKFbwmlhSTapU0U2bcY+zIzGLOY/fr9MWeO2ZgzzMyZM/N+Ph7zMOec+77PZ5zo7bqu+/oYay0iIiIiUrZ4ubsAEREREclPIU1ERESkDFJIExERESmDFNJEREREyiCFNBEREZEySCFNREREpAxSSBMREREpgxTSRKTMMMZEGWOOG2MSjDEHjDEzjDGBeY7pbIz50RgTb4yJM8Z8ZYwJy3NMNWPMa8aYXY5rbXM8DjnJ+xpjzN3GmHXGmERjzB5jzKfGmFYl+fOKiJyKQpqIlDX9rLWBQCTQBng4+wVjTCfgW2A+UA84G/gX+M0Y08RxTGXgB6AlcBlQDegMxALnn+Q9XwfuAe4GgoBzgS+BvkUt3hjjU9RzREQKYtRxQETKCmNMFDDCWvu94/GLQEtrbV/H42XAWmvt6DznfQNEW2uHGGNGAM8CTa21CS68ZzNgE9DJWvvXSY75GfjIWjvN8fgWR50XOh5bYAxwL+ADLAESrLX357jGfGCptfYVY0w94A2gG5AAvGqtnVz475CIVCQaSRORMskY0wC4HNjmeOxP1ojYpwUc/glwieP7i4HFrgQ0h17AnpMFtCK4GugIhAEfA4OMMQbAGFMT6A3MMcZ4AV+RNQJY3/H+9xpjLj3D9xeRckYhTUTKmi+NMfHAbuAQ8ITj+SCy/s7aX8A5+4Hs9WbBJznmZIp6/Mk8b609bK09DiwDLNDV8dp1wB/W2n1AByDUWvuUtTbVWrsdeA+4vhhqEJFyRCFNRMqaq621VYEewHmcCF9HgEygbgHn1AViHN/HnuSYkynq8SezO/sbm7WOZA4w2PHUDcAsx/eNgHrGmKPZX8AjQO1iqEFEyhGFNBEpk6y1S4EZwCTH40TgD2BAAYcPJOtmAYDvgUuNMQEuvtUPQANjTPtTHJMI+Od4XKegkvM8ng1cZ4xpRNY06GeO53cDO6y1NXJ8VbXW9nGxXhGpIBTSRKQsew24xBgT6Xj8EDDUsV1GVWNMTWPMM0An4EnHMR+SFYQ+M8acZ4zxMsYEG2MeMcbkC0LW2q3AW8BsY0wPY0xlY4yvMeZ6Y8xDjsNWA9cYY/yNMecAwwsr3Fq7CogGpgFLrLVHHS/9BRwzxow3xvgZY7yNMeHGmA5F/c0RkfJNIU1EyixrbTTwP+Axx+NfgUuBa8haR7aTrG06LnSELay1KWTdPLAJ+A44RlYwCgGWn+St7gbeBKYAR4H/gP5kLfAHeBVIBQ4CMzkxdVmY2Y5aPs7xM2UA/cjaYmQHWdO004DqLl5TRCoIbcEhIiIiUgZpJE1ERESkDFJIExERESmDFNJEREREyiCFNBEREZEyyOMaAYeEhNjGjRu7uwwRERGRQv39998x1trQ0znX40Ja48aNWblypbvLEBERESmUMWbn6Z6r6U4RERGRMkghTURERKQMUkgTERERKYMU0kRERETKIIU0ERERkTJIIU1ERESkDFJIExERESmDFNJEREREyiCFNBEREZEySCFNREREpAxSSBMREREpgxTSRERERMoghTQRERGRMqjEQpox5gNjzCFjzLqTvG6MMZONMduMMWuMMW1LqhYRERERT1OSI2kzgMtO8frlQDPH10jg7RKsRURERMSj+JTUha21vxhjGp/ikKuA/1lrLfCnMaaGMaautXZ/SdUk4hFWToe189xdhUg+n5LAIpPo7jJEyjRrLb5JlsB4i3dM2hldq8RCmgvqA7tzPN7jeC5fSDPGjCRrtI2zzjqrVIoTcZu18+DAWqjTyt2ViOSyyCSymVSaU9ndpYiUKmstmdbiexwC4jMJTLAEJGQSmABV4zMJTISqiZaqCZbARPDOsMyLi2NS9KEzel93hjRTwHO2oAOttVOBqQDt27cv8BiRcqVOK7j1a3dXIZLb4ltpDky/bLq7KxE5bdZajh1PJyYxhdiEVGLjkzkSfYTEfftJPXiIjEPRcDiGSkdj8Ys7QmDiUYKT4whKjqdyZnq+6yVV8ScxsAYp1YOIqxfCRh8v3vj1O1YfPED71pGsXLP6tGt1Z0jbAzTM8bgBsM9NtYiIiIiHSk7LICbBEboSU4hJSCU2PoW42KMkHzxE+qFDEBODz5EYfI8docbxOIKSjxGcfIw6ycdonJF/WjKlih/J1YJIDwmG4CYcr1WLzNq1CKhfhxoN6lG9YV0q1aqFl6+v85ypU6dy7733UqlSJd59911GjBiBt7f3af9c7gxpC4Axxpg5QEcgTuvRREREJD0jk8NJqVmhK2fwSkjhcGIqRw8fIz36EDY6Gu8jsQQkHCU4+VhW8HIEsHOSj+GXkZr/2pV9SasZhK0VgndoU6rUqYV/vTpUrV8X3zq18QkNxSc0FK+AgCLXHRgYSK9evXj77bdp0KDBGf8+lFhIM8bMBnoAIcaYPcATQCUAa+07wCKgD7ANSAJuLalaRCS3T7d8yqLti9xdhniYzYc30zyoubvLEA9kreVYcjqxCSnEJmaFrZgcASw2IZWYhBSOxSWQGRONz5HDBCXHEXz8mHPEKyg5joYp8QQnH8M/LTnfe2RWrkJmUDBe9WpRudY5+NWrjV+d2vjUqoVPaK2sX2vVwjuw6OHrZFJTU3n++ecJCQnhzjvvZPDgwQwePBhjClrRVXQleXfn4EJet8CdJfX+InJyi7Yv0v9wpciaBzWnT5M+7i5DyogCpxgdo12xianOMBabkErcsUSqJsYRnHzMsb7rGEHJ8QQnxxGeFk9Icjw1jsfhl5KU731spcqYkBAq1a+Fb52m+NSqjU+tUCrVOhG8fEJD8apatdjCkSv++usvhg8fzrp16xgxYgRAsb+/O6c7RcSNmgc11wJwEXFKz8jkSFJarpGt3CNdJ76PTUghMTUDn8x0aibH5xjtOkadtHhapicQmhJPzePHqJp4FN+k+Pxv6OODT2golWrXwqdWI2fYcgYvRxDzql69VMNXYZKSknj88cd59dVXqVu3Ll999RVXXHFFibyXQpqIiEg55OoU42HHqNeRpFSsY/8Er8wMaqYkEJwcR2hKPA0zE2mVkUit1HiCjsdRLSkO//gjVI6Py//G3t7OdV0+zc7NP+rlCGPeNWpgvDyvO+WqVat45ZVXGDlyJC+88ALVq1cvsfdSSBMREfEQyWkZuaYRY3IEsNiEVGJyfB+bmEJaRu5dq7xsJtVTEmhEEo0yk2ibkUDttKyRsOqJcQQkHKVK3GG8445gbJ4dr7y88AkOzgpZDc/Gp1ZHfGqFOke/soOYd82amDO4o7EsiouL49tvv2XAgAF06dKFzZs306xZsxJ/X4U0KbIKteg8/gAkRpfue6YlQuUAWFxy99JoPZpI2VCUKcbDiakkpOTfpwvAzwca+6TTiCTOzUikdlo8ISnxVE+KIzDhCL5xR/A5Eos5EguZmblPNgbv4OCswNW4HpVqReZaaO+chgwOwvhUvNjw1VdfMWrUKKKjo+nUqRMNGjQolYAGCmlyGirUovPEaEh1hKbSUjkAAkJL9C20AFykZFhriU9Jd67byruOK/dIV+4pxpy8vQzBAZUJDqhMQ+9U2lRJpI53AiHJ8dQ8fpTAhDj8jh2m0tFYzOFYMmJiID1/gPOuWTMrZNWthU9EmDNw5Zp+DA7GVKpUCr87niU6Opq7776bOXPm0KpVK+bPn18s22oUhUKanJYKs+h8et+sjWNu0e7/IhVVUaYYDyemkpqRWeB1qvtVIjiwMiEBVTgnNICudSpTNz2RWqnHshbYJxzFP+EolY/GQmwMGYcOkR4djU3Lv9Gqd/XqJ0a4zm2Wb7G9T61a+ISEYCqrhdfpSE5Opm3bthw8eJCnnnqK8ePHU9kNv5cKaSIiUqFkZFqOJKWeZHTrxKapWUHs5FOMvpW8CAmsQnBgFepU86VlvWoEB1Smllc6tdKOEXQ8nmpJRwmIzwpemTExpG/OCl7phw5hU1LyX7RqVTIdYatKh/Y59vgKzb3dRJUqJfy7VDHFxMQQEhKCr68vEydOJDIykpYtW7qtHoU0ERHxaMU5xRjkmGIMCaxCwyB/ggOqZI1+BVYmxCuD4JRjWeu84o/gdTg2K3D9l9V2KC36EOmHorHHj+e67nEgJSDAGbL8IiLyj3plhy8/v9L5TZNcMjMzee+993jggQeYPn061157LTfeeKO7y1JIq6jOZPF/gevRVk6HtfOKobIy5sDarGbnIlKqsqcYDyeknmiE7Rjdyru4PjbBxSnGWoF0DKxMcEAVQgIrExxYheCAygT5ZFIjKQ6/Y0fIjIkm7dAe0g9Fk74pK3ylO6YdMxMTs2pzfAEYP7+ssBVaC7+W4fj0zLHQ3hHEfEKLd5d7KV5bt27ltttuY+nSpfTq1Ys2bdq4uyQnhbQK6kwW/xe46HztvPIZaOq0glbXubsKEY9XnFOM2SGrVlVfWtSpRnBgduiqnGPkqwrVvS1eR2JPBK1Dh0jflhW40g5ljXqlHzpEenw8MXnex1Sp4hzhqnLeeQR061rgXl9egYFlaqNVKZp33nmHsWPHUqVKFaZNm8awYcPK1OepkFaBFfvi/zqt4FYtsBepCHJOMR4uoCVQ3tGuw6c5xZgzdAUFVMa/sjekpZ0IWtEHs8LWxpyjXoeIOxTN4bgCNlqtVIlKjlGuKk2bEtCpU46RrxPTj17VqpWp/1lLyahWrRqXXnopb731FvXq1XN3OfkopImICJA1xXjYMZJ1JlOM1Xx9HAvqK9MkJJAOjSufGO3KE8Cq+1XCyysrDNm0NNJjs0e+9pG29cRUY/qhaA46QljGkSP539TRYsinViiVGjXCv0OHfI21fWo5drlX+KqwUlJSePbZZwkNDeWuu+4q9oboxU0hTUSknMo7xejcNiIxNc/0Ylbwij/JFGMVn6y7GF2ZYqzpX5nKPrlb/dj0dNJjDzsC1w7SN2SFreToQ8RnTztGR5MRG0u+4TYvL3xCQrJ2tK9fH782kSd2t8/R59G7Zk2PbDEkpeePP/5g+PDhbNy4kVGjRgHF3xC9uCmkVRB5bxTYHL2W5hlk7QNWHMrjejSRMsZaS0L2XYxnOMVY07+yM2S1blDDGbKCAxwL6h2L7YMDs6YYC/qfmc3MJONwVvhK25IVvOKy13k5tplIP3SI9NiT7HIfEkyl0FpUql0bv/DwXCNe2UHMOyio3LUYktKVmJjIo48+yuTJk2nQoAGLFi3i8ssvd3dZLlFIqyDy3ijQPAP6xB2BarWL5w20wF7ktBQ0xXi4gJZA2YvtU9OLd4qxIDYzk4yjR0k/tIv0DdHEOcJWrsX2hw6RHhMDGRn5zvcOCnKGrSotzjux4D7HyJdPcHCFbDEkpW/16tW88cYbjB49mueff56qVau6uySX6U9IBZLrRoHpfbMCmhb6ixSrjEzL0aTU3CNbZzDFmB2umtepmmt0K3v7iOwF9XmnGAtirSUzLo7UvXnCVo6Rr7ToQ6RHx0BBu9zXqHHijsdzzsk36uUMX9rlXtzs6NGjfPvttwwcOJAuXbqwdetWmjRp4u6yikwhTUTkFAqbYozNs5XE4cRUMguYYvQyEBRQ5YynGE9WY8axY7kCV75Rr+wWQ6mp+WurVs15Z2NA4/PzN9auVQuf0BDtci8eYf78+dxxxx3ExMTQpUsX6tev75EBDRTSRKQCSknPMcWYZx3X6U4xnh0SQPvGNXMFrpybptYoZIrxZDISEnNtLXGyIGaTk/Od6xUYeGKX+7Zt8+9wn73Xl69vkesSKWsOHjzI3XffzSeffEJERARfffUV9evXd3dZZ0QhzYMUe5cAkXLiVFOMsXlaAsUkpBCfXPAUY2UfL0JdnGKsGVCJKj6nv6A9MynpxDovxxYTuUa9Dh0iLToam5SU71zj7+/c68uvVavcC+5DQ513PnoFaJd7qRiSk5Np164d0dHRPPvsszzwwANUqlTJ3WWdMYU0D1LsXQJEyihrLYmpGSf6MOZYxxWTcPpTjK3qV3eMcJ0IXCe2kqhCQBGmGE8mMzk5952NORfc53g+MyEh37nG19cZtnxbhhGYc6F9jv2+1GJIJEt0dDShoaH4+vry0ksvERkZSYsWLdxdVrFRSPMwxd4lQKSUFDbFeDjxREugmIQUUk4yxVg1e4oxoDKNQ/xp17gmIcU8xViQzNTUE6Nd0XnXep0IYpnHjuU711SqdGLBfbNmBHTpcmLqMUcQ86patczv2yRSFmRmZvL222/z0EMPMX36dK677joGDx7s7rKKnUKaiJyWzEzL0eNpOUa3cq/jOp0pxuCAypxb+8QUY1BA5ROL6wMrExRQ+YymGAti09JIj4nJMeJ1qMAwlnH0aP6TK1XCJzSESqG1qHJ2EwLO75h7vZcjiHlVr67wJVJMNm/ezIgRI/j111/p3bs37du3d3dJJUYhTUQA16cYDyeeGPk6+RTjib25wutXd6zjKrkpxgJ/nvT0HC2GcmwxkSeIZRw+nP9kb+8Tu9w3bIhfu7a5F9w7Rr+8a9TQLvcipeitt95i3Lhx+Pn5MX36dIYOHVqu/wGkkOaKldNh7bwin/YpCSwyicVWxmZSaU7l4ukSoA4BFVJmpuVgfDJRMUlExSYSFZPo+DWJXYeTOJ6Wf2NSyD3F2CjYn7aNck8xBgWc2Eqihn9lvItpirEgNiODjMOH84965dnrKyPmJC2GgoOzwlfduvi1bl3gXl/eNWtql3uRMigoKIi+ffsyZcoU6tSp4+5ySpxCmivWzjutULPIJJ4IVsWgOZXpY4tpwbA6BJRbpwpiOw8nkpx2Yq1XZW8vzgr2p3FwABc2C6F2tSq5+jCW1BRjQWxmJhlHjhSwxUSeIBYbm3+Xe2Ny7XLv2zIsd2Pt7HVfwUHa5V7EgyQnJ/P0009Tu3Zt7r77bgYNGsT111/v7rJKjf62clWdVkXfnX/xrTQHLfSXYpcviGWHsUKCWNdmITQOCeDskAAaBftTt7pfiY56gWOj1aNH84x45bjrMXv7iehoSM+/bs27Zs0Ti+6bn+sMXLmmH4ODMeXgdnsROeH3339n+PDhbNq0iTvuuAMo+w3Ri5tCmkgZdbIgtjM263FhQaxxcACNQ0ouiFlryXTscn+qvb7So6OxBbUYql7dsa9XLap0bFLgXl/eoaF4qcWQSIWSkJDAI488wptvvknDhg1ZvHgxl156qbvLcguFNBE3ysy0HIpPYUf2lKSLQezCc0ouiFlryUxIcGmvL5uSku98r6pVnWHLv0P73E21s79CQrTLvYgUaM2aNbz11luMGTOGZ5991qMaohe3ihPSTnPxP6BF9nJGcgaxnbGJ7HApiPmXSBDLTEzM3dMxbxCLznrNHj+e71yvgABn4PKLiMi1xYRz3VdoKF7+/mdUo4hUPIcPH2bJkiUMHjyYzp07s3XrVs4++2x3l+V2FSeknebif0CL7KVQZxLEGoUEcHZw1hqxejVOL4hlHj+eK3CdLIhlJua/29j4+uJTuxaVQmvh1zIcnx55R76ypiS1y72IlITPPvuMO++8kyNHjtCtWzfq16+vgOZQcUIanN7ifxEHay0Hj+UOYjtzrBfLG8QaBvlxdkgAXRwjYqcTxDJTUvKMdkXnXnTvCGKZ8fH5zjVVqjhHuKo0b05A1wsL3OvLKzCwwi3GFRH3279/P2PGjOHzzz+nTZs2LF682OMbohe3ihXSRApxpkGssWPNWGFBzKam5tnlPm+bIcdGq3Fx+U+uVMnZXLtK06YEdOqUY93XielHr2rVFL5EpExKTk6mffv2xMbGMnHiRO677z58tD1OPvodkQonO4hlL9J3JYg1DnYtiNm0NNJjY0ldt+2Ue31lHDmSvzAfH+e6rkqNzspadJ+rsXaOXe4VvkTEAx08eJBatWrh6+vLK6+8QmRkJM2bN3d3WWVW+QxpBd0kUIyL/z/d8imLti8q9LjNhzfTPEj/8blD3iAWFZvk3NR1Z2zunfUreRvOCvI/EcSC/Z0L9rODWFaLocNZI1y7t5P+9yEO52ys7dh+IiP2JLvcZ7cYql8fvzaRBe715V2zploMiUi5lJmZyZQpU3j44YeZPn06AwYMYNCgQe4uq8wrnyGtoJsEinHx/6Lti1wKYM2DmtOnSZ9ieU/JrziCWKOaftTOPI6NyR7x2kH6zhP7fe3Kuct9ZmbuAozBOyQ4a+Qre9F9rdyjXj6hoVkbrarFkIhUUBs3bmTEiBH8/vvvXHbZZZx//vnuLsljlM+QBiV+k0DzoObqJFAKihrEGgb5c3ZwAJ3PDqKZbzqNTDJ10xOonniUzJidpO08RPqKE3t9JcbEsL2gXe5ztBiq0uK8rBGvvPt9BQerxZCIyCm8+eab3HfffQQGBvK///2Pm266Scs1ikD/hxG3szbHhq6FBTEvaB4AEZVT6V/9OA1tIqGpCdQ8HkeVuMNkbHPs9RUdA45d7pMdXwDeNWqcuOOxadP8zbVDQ/EJCcFol3sRkTMWEhLCVVddxRtvvEHt2rXdXY7HUUjLw5X1ZlprdnqOJKay9VACO2IS2BGTJ4ilphOQlkxQyjFqpR6jmXcKV5NEvfQEgpOPUTXhKJWPHYGYaGxqar5rZ1SrRqrjzsaAxufnbqrt3HIiBK8qVdzwk4uIVAzHjx/nySefpE6dOtx7771cf/31FaohenFTSMvDlfVmWmt2akcSU9lyMJ6thxLYejCeqN3RxO7ch9fhGIKTjxGUHEdISjxdMhO5xjEK5hd/BO/UAloMBQaeCFzNzs69w33OXe79/Nzwk4qISLZly5YxYsQItmzZwpgxY9xdTrmgkFYArTdzTWzMUbZvjGLv9j3ERu0lYd8B0g8dwi/+CMHH46idEk9Y8jH80vOHL+PnlxW26tbCp9Y5eTZYDXVOPXoFaJd7EZGy7NixYzz88MO89dZbNG7cmO+++46LL77Y3WWVCwppkk9mcnKuXe6P7dlPzM59JOzdT/qhQ3gficU//gj+ackEAjnHHNN9KpFWMwTv2iH4121K1fp1qVQ7O4CduPPRKyBAi0dFRMqBdevW8e6773LvvffyzDPPEKB/XBcbhbQKJDM1NUdbobw73B8i5eAh0g4ewiTkbzHk5eVNmm81jvpVJzWoHt7nRuBfrw41G9alXtOzqH12fSrVro1X1aoKXyIi5VxsbCxLlizhhhtuoHPnzvz33380atTI3WWVO54f0kp441pPYNPS8rQYOrG5as4glnH0aL5zM7x9iPevTnSVqhyqFEhsaCsON6xOQmAN/OrVoWbDetRtUp+zm9Tj3DrVqFfdVyFMRKSCstYyb948xowZw9GjR+nRowf16tVTQCshnh/SSnjjWnfK2uU+NldT7VxB7FDWfl8ZsbH5T/b2xis4mLQawcQHBBPT4mx2e/nzX4YfO40fsb7VOexbjYzAqjStU51zawXSrHYg59euyrm1qyqMiYhILvv372f06NF8+eWXtGvXju+++4569eq5u6xyzfNDGpT4xrXFzWZkkHH4cP6ejjnWgaVFHyIj5iQthoKDs/b1qlMHv9atSa8ZTEyVauzx9ue/TD/Wp1Tm33jDocQ052kBlb05p3ZVzq0VSO/agTRTGBMRERclJyfTrl07jhw5wosvvsjYsWPVEL0U6He4GNnMTDKOHMkVuAoMYjExkJGR73xvR/jyqRWKb8uw3I21Q2uRVK0G29MrsyXmOFsPJrD1UDxbDiYQffDE3ZNZYSyQbucFcq4jjDWrFUj9Gn4KYyIiUiT79++nTp06+Pr68vrrrxMREcG5557r7rIqDIU0F1hryTh6NPcar+zF99kNth1TjxTUYqhmzRO73J97bu4d7nO2GKpUCYCjSVmbvm45GJ8VxrbHs+WPA0TH73ReM3tkrPu5oQpjIiJSrDIyMnjjjTd49NFHmT59OgMHDmTAgAHuLqvC8fiQlhydSsLWREh5p8jnrotZx+bDW3I91ywpmrMyarBn0T25RsRsWlq+872qV6eSY5SrSscmBe715R0aitdJWgzFJaWx7lA8W3bGs/WvLSdGxuLzjozlD2P1qvvh5aUwJiIixWv9+vUMHz6c5cuX07dvXzp16uTukiosjw9psX8e5diGBFj2epHPre34yisj4Cgpdf7Dp1Yofu3a5h7xyv4KCcHL19el94lLSmPLofgTI2MFhDH/yt40qxWoMCYiIm4zefJk7r//fqpVq8asWbMYPHiwZmfcyONDGpmWykGVaLL07yKfOuLbEQBM6z0t1/PZ045FlR3Gth50TFU6vj90qjBWqyrNaiuMiYiI+9WpU4drr72WyZMnExoa6u5yKjzPD2kOpxOsMr29TuvcooSxbgpjIiJSRh0/fpwnnniCunXrMnbsWAYOHMjAgQPdXZY4lJuQVhIUxkREpLxaunQpI0aMYNu2bdx9993uLkcKUC5D2qdbPmXR9kWFHrf58GaaB53oPJmZaXnth638s/MIWw7GK4yJiEi5c+zYMcaPH88777xDkyZN+OGHH7jooovcXZYUoFyGtEXbF+ULYAVpHtScPk36OB//s+sIk3/Yynl1qiqMiYhIubR+/XqmTZvGuHHjePrpp/H393d3SXIS5TKkQVYAm37Z9CKds3DNfir7eDHvjs4EVim3vzUiIlLBxMTE8M0333DzzTfTqVMntm/fTsOGDd1dlhTCy90FlBWZmZZv1u2n+7mhCmgiIlIuWGuZM2cOLVq04LbbbmPfvn0ACmgeQiHN4Z9dRzh4LIUrWtd1dykiIiJnbO/evVx11VUMHjyYJk2asHLlSjVE9zAaMnLInurs1aKg7W1FREQ8R3JyMu3btycuLo5XXnmFu+++G29vb3eXJUWkkIamOkVEpHzYt28fdevWxdfXlzfeeIM2bdrQtGlTd5clp0nTnWiqU0REPFtGRgavvPIK55xzDp988gkA1113nQKah9OwEZrqFBERz7Vu3TqGDx/OX3/9Rb9+/bjwwgvdXZIUkwo/kqapThER8VSvvfYabdu2Zfv27cyePZv58+dTv359d5clxcTjU8ku0skgnWcW3+p8zpWNbLNpqlNERDxV/fr1GTBgAK+//johISHuLkeKmcePpO036aRicz2Xt5PAqXy9VlOdIiLiGRITE7nvvvt4+eWXARgwYACzZs1SQCunSnQkzRhzGfA64A1Ms9ZOzPN6deAj4CxHLZOstUVrEwBUxhS5uwBkTXUuWqupThERKft+/PFHbrvtNrZv387YsWPdXY6UghIbSTPGeANTgMuBMGCwMSYsz2F3AhustRFAD+BlY0zlkqopr+ypzr6tNNUpIiJlU1xcHLfddhu9evXCy8uLn3/+mVdeecXdZUkpKMnpzvOBbdba7dbaVGAOcFWeYyxQ1RhjgEDgMJBegjXlcmKqs1ZpvaWIiEiRbNy4kZkzZ/Lggw+yZs0aunfv7u6SpJSU5BxffWB3jsd7gI55jnkTWADsA6oCg6y1mXkvZIwZCYwEaF3PD6b3PfFiZgZgilxczqnOqr6Viny+iIhISTl06BDffPMNQ4cO5YILLmDHjh26a7MCKsmRtIKSk83z+FJgNVAPiATeNMZUy3eStVOtte2tte0rmTwDbV7eWV9FpKlOEREpa6y1zJo1i7CwMEaNGuVsiK6AVjGVZEjbAzTM8bgBWSNmOd0KfG6zbAN2AOed8qo+fnDr1ye+fGuAV9EHBDXVKSIiZcnu3bvp168fN910E82aNePvv/9WQ/QKriSnO1cAzYwxZwN7geuBG/IcswvoBSwzxtQGmgPbS7AmwLGB7doDmuoUEZEyITk5mfPPP59jx47x2muvMWbMGDVEl5ILadbadGPMGGAJWVtwfGCtXW+MGeV4/R3gaWCGMWYtWdOj4621MSVVU7Z/dh3hwLFkHmp16kE7ERGRkrRnzx7q16+Pr68vU6ZMITIykiZNmri7LCkjSnQzW2vtImvtudbaptbaZx3PveMIaFhr91lre1trW1lrw621HxX1PYzNu8ytcJrqFBERd0pPT+fFF1+kWbNmzJ07F4BrrrlGAU1y8fgdXI2FTC/X7+7UVKeIiLjTv//+y/Dhw/n777+5+uqr6datm7tLkjLK49tCeWXYIoW07KlO3dUpIiKl7ZVXXqF9+/bs3r2bTz/9lM8//1w3B8hJeX5Iy7RYb9dDmqY6RUTEXRo1asQNN9zAhg0buO6668jay12kYJ4f0jIsGS6OpGmqU0RESlNiYiJjx45l0qRJAFx77bXMnDmT4OBgN1cmnsDj1qRFmXRuXXyr83G/lER8vP1cOnfVbt3VKSIipeP777/ntttuIyoqivvuu8/d5YgH8riRtOQ8TQsCvfyoGRDi0rkL12iqU0REStaRI0cYPnw4l1xyCZUrV+aXX35xjqSJFIXHjaT5Yph+2XTn46gZg/Hy9y/0PE11iohIadi8eTMfffQRDz30EE888QS+vr7uLkk8lMeFtLxsejr4FL4rs6Y6RUSkpBw8eJBFixZx6623Ohui665NOVMeN92Zl83IwPgUPjKmqU4RESlu1lr+97//0aJFC0aPHu1siK6AJsXB40Ma6WkYF/qbLdsaQ+emwZrqFBGRYrFz504uv/xyhg4dSosWLVi1apXCmRSrcjDdmYGpVPiPkZKeQZB/5VKoSEREyrvjx4/TsWNHEhISeOONNxg9ejReXp4/7iFlSzkIaeng7fE/hoiIeIDdu3fToEED/Pz8eOedd2jTpg2NGjVyd1lSTnl87LcZ6S5Nd4qIiJyutLQ0Jk6cSLNmzZgzZw4AV199tQKalCjPH4JycbpTRETkdKxatYrhw4ezatUqrr32Wnr27OnukqSC8PyRtPR00EiaiIiUgEmTJtGhQwf27dvHvHnzmDdvHnXq1HF3WVJBeH5Ic3ELDhERkaI6++yzufnmm9mwYQPXXnutu8uRCsbjQxpprm3BISIiUpj4+HjuuusuXnzxRSCrIfr06dMJCgpyc2VSEXl8SLMZWpMmIiJnbsmSJYSHhzNlyhRiYmLcXY5I+Qhp2oJDRERO1+HDh7nlllu47LLL8Pf3Z9myZc6RNBF38uiQZq2F9MK34Ji/ei97jxwnpGqVUqpMREQ8xbZt25g9ezaPPvooq1atokuXLu4uSQTw9C04MjIATjndOX/1XsbOXU2HxkHce3Gz0qpMRETKsP3797No0SKGDx/O+eefz86dO3XXppQ5nj2Slp6e9c1JpjtzBrTpt3bAv7JnZ1IRETkz1lqmT59OWFgYd911l7MhugKalEUeHtIcI2k++cPXgn/3KaCJiIhTVFQUl156KcOGDSM8PFwN0aXM8+zkkpE1kmZ8cq9JW7R2P/fOWaWAJiIiwImG6ElJSUyZMoVRo0apIbqUeR6dXk5Md54IaZmZlqcXbiC8fnUFNBGRCm7nzp2cddZZ+Pn5MXXqVNq0acNZZ53l7rJEXOLR/4w4Md15ouPAqt1H2R+XzK1dGiugiYhUUGlpaTz33HOce+65zoboV111lQKaeBTPTjHpaUDu6c5Fa/dT2duLXi1qu6sqERFxo7///pvhw4fz77//MnDgQC666CJ3lyRyWjx7JC0j940DmZmWRWv30+3cEKr5qp+niEhF8+KLL9KxY0cOHTrEF198wdy5c6ldW/9oF8/k2SEtzxYc2VOdfVvXdWNVIiLiLs2aNeOWW25hw4YNXH311e4uR+SMlIuQlj3dqalOEZGK5dixY9x5551MnDgRgP79+zNt2jRq1Kjh3sJEioFHhzRyTHdqqlNEpGL55ptvCA8P5+233+bo0aPuLkek2Hl0SMu5BUf2VGefVprqFBEpz2JjYxkyZAh9+vShatWq/P77786RNJHypFyENONTyTnVeXGYpjpFRMqz//77j08++YTHH3+cf/75hwsuuMDdJYmUCA/fgiMrpFkvL77RVKeISLm1b98+Fi1axIgRI5wN0XXXppR3nj2S5liTtu1IMvs01SkiUu5Ya3n//fcJCwvj7rvvZv/+/QAKaFIheHZIc3Qc+CPqqKY6RUTKme3bt3PxxRczYsQIIiMj+ffff6lbV/8Yl4rDo6c7raPjwG/bj9AtoqGmOkVEyonjx49zwQUXkJyczDvvvMNtt92mhuhS4Xh0SMveguNAUgZ3aqpTRMTj7dixg8aNG+Pn58f7779PmzZtaNCggbvLEnELj/5niU3LunHAy8dbU50iIh4sNTWVp59+mubNmzN79mwA+vXrp4AmFZpHj6TZjKyQFlIjQFOdIiIeasWKFQwfPpy1a9cyePBgLrnkEneXJFImePRIWvZ0Z6bWKYiIeKQXXniBCy64gMOHD7NgwQI+/vhjQkND3V2WSJng0ekme7ozw8vbzZWIiEhRWGsBaN68OcOHD2f9+vX069fPzVWJlC2eHdIyFNJERDxJXFwco0aN4oUXXgDg6quvZurUqVSvXt3NlYmUPZ4d0hwdBzKNR/8YIiIVwtdff03Lli157733iI+Pd3c5ImWeZ6cbx2a2GkkTESm7oqOjufHGG7niiiuoWbMmf/zxB88++6y7yxIp8zw6pFndOCAiUuZFRUXxxRdf8OSTT/L3339z/vnnu7skEY/g2VtwODoOaCRNRKRs2bNnD19//TW33347HTp0YOfOnbprU6SIPHsIKkPTnSIiZUlmZiZTp06lZcuWjBs3ztkQXQFNpOg8OqRlb8GhGwdERNxv27Zt9OrVi9tvv5127dqxZs0aNUQXOQOePd2ZkZ4V0IxxdykiIhXa8ePH6dy5MykpKbz33nsMHz4co7+bRc6IR4c00tPJ1FSniIjbbN++nbPPPhs/Pz+mT59OZGQk9evXd3dZIuWCy/OExpiAkizkdNj0DDK9FdJEREpbSkoKEyZM4LzzzuPjjz8GoG/fvgpoIsWo0JBmjOlsjNkAbHQ8jjDGvFXilbnAZmRo+w0RkVK2fPly2rVrx5NPPsnAgQO59NJL3V2SSLnkSsJ5FbgUiAWw1v4LdCvJolxl09Owmu4UESk1zz33HJ06dSIuLo6FCxfy0UcfERIS4u6yRMoll4ahrLW78zyVUQK1FF16htakiYiUguyG6C1btuT2229n/fr19O3b181ViZRvroS03caYzoA1xlQ2xtyPY+rT3axuHBARKVFHjx7ltttu4/nnnwfgqquu4u2336ZatWpurkyk/HMlpI0C7gTqA3uASGB0CdbkMpuRrhsHRERKyIIFC2jZsiUffPABx48fd3c5IhWOK1twNLfW3pjzCWNMF+C3kimpCDTdKSJS7A4dOsTdd9/N3Llzad26NfPnz6d9+/buLkukwnFlJO0NF58rdTY9nQzjhbc2TBQRKTY7d+5kwYIFPP3006xcuVIBTcRNTjqSZozpBHQGQo0x43K8VA0oE8NXNiOD45nQrHagu0sREfFou3fvZuHChdxxxx106NCBXbt26a5NETc71UhaZSCQrCBXNcfXMeC6ki+tcGnJqRzPNLSqX8PdpYiIeKTMzEzefvttWrZsyQMPPOBsiK6AJuJ+Jx1Js9YuBZYaY2ZYa3eWYk0ui09KJsN406p+dXeXIiLicbZu3cqIESP45ZdfuPjii5k6daoaoouUIa7cOJBkjHkJaAn4Zj9prb2oxKpyUWJSChleXoTX163gIiJFkZSUROfOnUlLS+P999/n1ltvVUN0kTLGlRsHZgGbgLOBJ4EoYIUrFzfGXGaM2WyM2WaMeegkx/Qwxqw2xqw3xix1sW4Ako6nUKmSDzX8KxflNBGRCmvbtm1Ya/H392fmzJls2LCBYcOGKaCJlEGuhLRga+37QJq1dqm1dhhwQWEnGWO8gSnA5UAYMNgYE5bnmBrAW8CV1tqWwICiFJ+cnIqff5WinCIiUiGlpKTw2GOP0aJFC2dD9D59+lCvXj03VyYiJ+PKdGea49f9xpi+wD6ggQvnnQ9ss9ZuBzDGzAGuAjbkOOYG4HNr7S4Aa+0hVws/kphKRmoaNfwU0kRETuWPP/5g+PDhbNy4kSFDhnD55Ze7uyQRcYErI2nPGGOqA/cB9wPTgHtdOK8+kLPn5x7HczmdC9Q0xvxsjPnbGDOkoAsZY0YaY1YaY1bazEwA1u2Lw9tmUjXQz4VSREQqpmeffZYuXbqQmJjIN998w8yZMwkKCnJ3WSLigkJH0qy1Cx3fxgE9wdlxoDAFLXCwBbx/O6AX4Af8YYz501q7JU8NU4GpACFnB1iAtXvjODszg2oBGkkTEcnLWosxhlatWjF69Gief/55qlat6u6yRKQITjqSZozxNsYMNsbcb4wJdzx3hTHmd+BNF669B2iY43EDsqZK8x6z2FqbaK2NAX4BIlwpfN3eOHy9oLKvbhoQEcl25MgRhg8fznPPPQfAlVdeyZtvvqmAJuKBTjXd+T4wAggGJhtjpgOTgBettW1cuPYKoJkx5mxjTGXgemBBnmPmA12NMT7GGH+gI7DRlcLX7o3D18uCtyvL6kREyr8vvviCsLAwZs6cSVpaWuEniEiZdqqE0x5oba3NNMb4AjHAOdbaA65c2FqbbowZAywhq43UB9ba9caYUY7X37HWbjTGLAbWAJnANGvtusKufTQpld2Hj+NrLMa7THSoEhFxm4MHD3LXXXfx6aefEhkZyddff03btm3dXZaInKFThbRUa20mgLU22RizxdWAls1auwhYlOe5d/I8fgl4qSjXXbs3DoDKWEwljaSJSMW2e/duvv76a5599lkeeOABKlWq5O6SRKQYnCrhnGeMWeP43gBNHY8NYK21rUu8upPIDmk+NgM0kiYiFdDOnTv56quvGDNmDO3bt2fXrl0EBwe7uywRKUanCmktSq2KIlq3N46GQX6QmYnx0b8YRaTiyG6I/tBDWU1crr32WurWrauAJlIOnarBeplsqg5ZI2mt6leH9HStSRORCmPz5s2MGDGCX3/9lUsvvZR3331XDdFFyjGPXNC1+/Bxbji/ETY9HXwU0kSk/EtKSuLCCy8kIyODGTNmMGTIEPXbFCnnPC6kWcd2uK3qV8dmZGi6U0TKtS1bttCsWTP8/f358MMPiYyMpE6dOu4uS0RKgSttoTDG+Bljmpd0Ma7JSmkt61XVdKeIlFvJyck8+uijhIWFMWvWLAAuu+wyBTSRCqTQkGaM6QesBhY7HkcaY/JuSltqLNAwyI8aVbLCmbbgEJHy5rfffiMyMpLnnnuOIUOG0LdvX3eXJCJu4MpI2gTgfOAogLV2NdC4pAoqlD0x1Qmo44CIlCtPP/00Xbt2JTk5mSVLlvDBBx9Qs2ZNd5clIm7gSkhLt9bGlXglLrJAq/o1sGnpAJruFJFywToW3EZGRnLXXXexbt06evfu7eaqRMSdXAlp64wxNwDexphmxpg3gN9LuK5TalW/OmQ4QpqmO0XEgx0+fJihQ4fyzDPPANCvXz9ef/11AgMD3VyZiLibKyHtLqAlkAJ8DMQB95ZgTYUKr18ta/sNUMcBEfFY8+bNo0WLFnz88cfOkTQRkWyuDEM1t9Y+Cjxa0sW4qoZ/ZdLis9akaQsOEfE0+/fvZ8yYMXz++ee0a9eOb7/9loiICHeXJSJljCsjaa8YYzYZY542xrQs8YpclT3dqc1sRcTD7Nu3jyVLlvDCCy/w559/KqCJSIEKDWnW2p5ADyAamGqMWWuM+b+SLqww2dOdxkdr0kSk7IuKiuKNN94AoF27duzevZsHH3wQH/0dJiIn4dJmttbaA9baycAosvZMe7wki3KFTdcWHCJS9mVkZDB58mTCw8N59NFHOXDgAIC21RCRQrmymW0LY8wEY8w64E2y7uxsUOKVFcKmpwGa7hSRsmvjxo1069aNe+65h65du7Ju3Tp1DBARl7kyDDUdmA30ttbuK+F6XJeRfeOARtJEpOxJSkqiW7duZGZm8r///Y+bbrpJDdFFpEgKTTjW2gtKo5Ci0hYcIlIWbdq0iebNm+Pv78+sWbOIiIigdu3a7i5LRDzQSac7jTGfOH5da4xZk+NrrTFmTemVWLATNw5oCw4Rcb/jx48zfvx4WrZs6WyI3rt3bwU0ETltpxpJu8fx6xWlUUiROac7NZImIu71yy+/MGLECLZu3cqIESO44oqy+demiHiWk46kWWv3O74dba3dmfMLGF065Z2cpjtFpCx48skn6d69O+np6Xz//fe899571KhRw91liUg54MoWHJcU8NzlxV1IUWVvwaHpThFxh+w2Tu3bt2fs2LGsXbuWXr16ubkqESlPTjrdaYy5g6wRsyZ51qBVBX4r6cIKoy04RMQdYmJiGDt2LM2aNePxxx+nb9++9O3b191liUg5dKqRtI+BfsACx6/ZX+2stTeVQm2npi04RKQUWWv55JNPCAsLY86cOXh5ubQXuIjIaTtVwrHW2ihjzJ15XzDGBFlrD5dgXYVSxwERKS379u1j9OjRzJ8/n/bt2/P999/TunVrd5clIuXcqRLOx2Td2fk3YIGcuzBaoEkJ1lUoTXeKSGk5cOAAP/74Iy+99BL33nuv+m2KSKk46d801torHL+eXXrlFIGmO0WkBG3fvp0FCxZw77330rZtW3bt2qW7NkWkVLnSu7OLMSbA8f1NxphXjDFnlXxpp2bTsrfgUEgTkeKTkZHBq6++Snh4OE888YSzIboCmoiUNldWvr4NJBljIoAHgZ3AhyValQtshqPjQCWFNBEpHuvXr6dLly6MGzeOiy66iPXr16shuoi4jSsJJ91aa40xVwGvW2vfN8YMLenCCpU93anNbEWkGCQlJdG9e3eMMXz88cdcf/31aoguIm7lSkiLN8Y8DNwMdDXGeANu30E2e7pTa9JE5Exs2LCBFi1a4O/vz5w5c4iIiCA0NNTdZYmIuDTdOQhIAYZZaw8A9YGXSrQqF1jHSBoKaSJyGpKSknjggQdo1aoVH330EQAXX3yxApqIlBmFhjRHMJsFVDfGXAEkW2v/V+KVFcK5BYemO0WkiH7++WciIiKYNGkSt912G1deeaW7SxIRyceVuzsHAn8BA4CBwHJjzHUlXVihtAWHiJyGJ554gp49e2Kt5ccff+Sdd96hevXq7i5LRCQfVxLOo0AHa+0hAGNMKPA9MK8kCyuMcwsOhTQRcYG1FmMM559/Pvfddx9PPfUU/v7+7i5LROSkXFmT5pUd0BxiXTyvRNmMdPD21t1XInJK0dHR3HDDDTz11FMA9O3bl0mTJimgiUiZ50rYWmyMWWKMucUYcwvwNbCoZMtyQUaG1qOJyElZa/n4449p0aIF8+bNo3Llyu4uSUSkSAqdK7TWPmCMuQa4kKz+nVOttV+UeGWFsGnpmuoUkQLt2bOHO+64g4ULF9KxY0fef/99WrZs6e6yRESK5KQpxxjTDJgENAXWAvdba/eWVmGFsRkZumlARAoUHR3NL7/8wiuvvMLdd9+Nt0bdRcQDnWq68wNgIXAt8DfwRqlU5CKbnqbpThFx2rZtG6+++ioAbdq0Yffu3YwdO1YBTUQ81qlCWlVr7XvW2s3W2klA41KqyTXpGkkTEUhPT2fSpEm0atWKJ598koMHDwJQrVo1N1cmInJmTpVyfI0xbchahwbgl/Oxtfafki7uVGxGhtakiVRwa9euZfjw4axYsYIrr7ySt956i9q1a7u7LBGRYnGqlLMfeCXH4wM5HlvgopIqyhWa7hSp2JKSkujZsydeXl7MmTOHgQMHakseESlXThrSrLU9S7OQItN0p0iFtG7dOlq2bIm/vz9z584lIiKCkJAQd5clIlLs3L4p7emy6engo5E0kYoiMTGRcePG0bp1a2dD9F69eimgiUi55bFDUVlbcFRydxkiUgp++OEHbrvtNnbs2MHo0aO56qqr3F2SiEiJ89iRNNLTtSZNpAJ47LHHuPjii/Hx8WHp0qVMmTJFd26KSIVQaEgzWW4yxjzueHyWMeb8ki/t1Gx6utakiZRjmZmZAHTu3JkHH3yQf//9l27durm5KhGR0uPKSNpbQCdgsONxPDClxCpykbbgECmfDh06xPXXX8+TTz4JwOWXX84LL7yAn5+fmysTESldroS0jtbaO4FkAGvtEcDtnYq1BYdI+WKt5aOPPqJFixZ88cUX+Pv7u7skERG3ciWkpRljvMnaGw1jTCiQWaJVuUJbcIiUG7t37+aKK67g5ptvpnnz5qxatYrx48e7uywREbdyJaRNBr4AahljngV+BZ4r0apcoC04RMqP2NhYfvvtN15//XWWLVtGWFiYu0sSEXG7QoeirLWzjDF/A73Iagl1tbV2Y4lXVghtwSHi2bZs2cKCBQu4//77iYyMZPfu3VStWtXdZYmIlBmu3N15FpAEfAUsABIdz7mXtuAQ8Ujp6em88MILtG7dmmeffdbZEF0BTUQkN1cWdX1N1no0A/gCZwObgZYlWFehNN0p4nn+/fdfhg0bxj///EP//v2ZMmWKGqKLiJyEK9OdrXI+Nsa0BW4vsYpcpOlOEc+SlJREr1698PHxYd68eVx77bXuLklEpEwr8u2R1tp/jDEdSqKYItWhLThEPMKaNWto1aoV/v7+fPrpp0RERBAUFOTuskREyjxX1qSNy/F1vzHmYyC6FGo7tfQMTCVtwSFSViUkJHDPPfcQGRnJhx9+CEDPnj0V0EREXORKysm5mjedrDVqn5VMOa6zGRmgkTSRMum7775j5MiRREVFMWbMGPr37+/ukkREPM4pQ5pjE9tAa+0DpVSPy2x6OsZbI2kiZc2jjz7Kc889R/PmzVm2bBkXXnihu0sSEfFIJ53uNMb4WGszgLalWI/r1GBdpEzJboh+4YUX8vDDD7N69WoFNBGRM3CqlPMXWQFttTFmAfApkJj9orX28xKu7ZS0BYdI2XDgwAHGjBlDWFgYTz31FJdffjmXX365u8sSEfF4rgxFBQGxwEWc2C/NAu4NadqCQ8StrLXMnDmTcePGkZSUxAUXXODukkREypVThbRaxphxwDpOhLNstkSrKoS1Vh0HRNxo586djBw5km+//ZYLL7yQadOm0bx5c3eXJSJSrpxqCw5vINDxVTXH99lfhTLGXGaM2WyM2WaMeegUx3UwxmQYY65zqeqMjKzztAWHiFscPXqUFStW8Oabb7J06VIFNBGREnCqlLPfWvvU6V7YcWfoFOASYA+wwhizwFq7oYDjXgCWuHpt6whp6O5OkVKzefNmFixYwAMPPEBERAS7du0iMNClf6+JiMhpONVImjnFa644H9hmrd1urU0F5gBXFXDcXWTtu3bI1QvbtPSsAjXdKVLi0tLSeP7554mIiGDixIkcOpT1R1UBTUSkZJ0qpPU6w2vXB3bneLzH8ZyTMaY+0B9451QXMsaMNMasNMasBCDDEdI03SlSolatWkXHjh155JFH6NevHxs2bKBWrVruLktEpEI4acqx1h4+w2sXNBKX94aD14Dx1toMY04+cGetnQpMBajZyN+emO7USJpISUlKSuKSSy6hUqVKfPbZZ1xzzTXuLklEpEIpyaGoPUDDHI8bAPvyHNMemOMIaCFAH2NMurX2y1Nd2DndqS04RIrdqlWriIyMxN/fn3nz5hEREUHNmjXdXZaISIVTaIP1M7ACaGaMOdsYUxm4HliQ8wBr7dnW2sbW2sbAPGB0YQENODHdqc1sRYpNfHw8Y8aMoW3bts6G6D169FBAExFxkxIbSbPWphtjxpB116Y38IG1dr0xZpTj9VOuQzvltdOzQpqmO0WKx+LFi7n99tvZvXs399xzj6Y2RUTKgBJdeW+tXQQsyvNcgeHMWnuLy9dNd+yTpulOkTP28MMPM3HiRFq0aMFvv/1Gp06d3F2SiIhQwiGtpNj0NEDTnSJnIiMjA29vb3r06IGPjw//93//R5UqVdxdloiIOJTkmrSSk91xwMcjM6aIW+3fv59rrrmGCRMmAHDppZfy9NNPK6CJiJQxHhnSsqc7tSZNxHXWWqZPn05YWBjffPONbggQESnjPHIo6sR0p0eWL1LqoqKiuO222/j+++/p2rUr06ZN49xzz3V3WSIicgoeOZKm6U6RoomLi+Off/7hrbfe4ueff1ZAExHxAB6ZcrQFh0jhNmzYwIIFC3jooYecDdEDAgLcXZaIiLjII0fStAWHyMmlpqbyzDPP0KZNGyZNmuRsiK6AJiLiWTwypKnjgEjBVq5cSYcOHXjssce45ppr1BBdRMSDefR0p9akiZyQmJjIpZdeiq+vL/Pnz+fKK690d0kiInIGPDLlnNiCwyPLFylW//zzD5GRkQQEBPDFF1/QunVratSo4e6yRETkDHnkdKc6DojAsWPHGD16NO3ateOjjz4CoFu3bgpoIiLlhGcORWkLDqngFi1axO23386+ffsYN24c1157rbtLEhGRYuahI2ma7pSKa/z48fTt25dq1arx+++/8/LLL+vOTRGRcsgjU45zurOSR5YvUmTWWjIzM/H29qZXr174+vryyCOPqN+miEg55pEjac7pTm1mKxXA3r17ufrqq3niiScA6N27N08++aQCmohIOeeRIc2mqeOAlH/WWt577z3CwsL49ttvCQkJcXdJIiJSijxyvtBmj6RVUscBKZ927NjB8OHD+emnn+jRowfvvfce55xzjrvLEhGRUuSZIS17TZpG0qScSkhIYM2aNbz77ruMGDECLy+PHPQWEZEz4JEhTVtwSHm0bt06FixYwCOPPEKrVq3YtWsX/v7+7i5LRETcxCP/eX5iCw6NpInnS01N5cknn6Rt27a8+uqrzoboCmgiIhWbh4a0NPDywmgKSDzcihUraNeuHRMmTGDAgAFqiC4iIk6eOV+YkaGpTvF4iYmJXHbZZfj5+bFgwQL69evn7pJERKQM8cikY9PSQSFNPNTKlStp27YtAQEBzJ8/n1atWlG9enV3lyUiImWMR84XWo2kiQeKi4vj9ttvp0OHDs6G6BdeeKECmoiIFMgzk05GurbfEI/y1VdfMWrUKA4cOMD999/Pdddd5+6SRESkjPPMkbS0dI2kicd44IEHuPLKKwkODubPP//kpZde0p2bIiJSKI9MOjYjQ2vSpEyz1pKRkYGPjw+9e/emWrVqjB8/nsqVK7u7NBER8RCeOZKWnqbpTimz9uzZw5VXXulsiH7JJZfw2GOPKaCJiEiReGRII103DkjZk5mZybvvvktYWBg//vgjderUcXdJIiLiwTwy6WRNd2okTcqO7du3M2zYMJYuXUqvXr2YOnUqTZo0cXdZIiLiwTwzpKWnY3wqubsMEafExEQ2bNjAtGnTGDZsGMYYd5ckIiIeziNDGunagkPcb+3atcyfP5//+7//o1WrVuzcuRM/Pz93lyUiIuWER65Js+npmu4Ut0lJSeHxxx+nbdu2TJ482dkQXQFNRESKk2eGtIwMTXeKW/z555+0bduWp59+msGDB7Nx40Y1RBcRkRKh6U4RFyUmJtK3b18CAgJYtGgRl19+ubtLEhGRcswjQ5pNT8dLO7ZLKVm+fDkdOnQgICCAr776ilatWlG1alV3lyUiIuWcx053ak2alLSjR48yYsQILrjgAmdD9M6dOyugiYhIqfDYkTTj7ZGli4f48ssvGT16NIcOHWL8+PEMGDDA3SWJiEgF45EjaaSrwbqUnHHjxtG/f39q1arF8uXLmThxou7cFBGRUueRSUdbcEhxy9kQvU+fPgQHB/Pggw9SqZLuIhYREffwyJE0bcEhxWnXrl307dvX2RD94osv5tFHH1VAExERt/LIkKYtOKQ4ZGZm8tZbb9GyZUuWLl1KvXr13F2SiIiIk8dOd5pKHlm6lBHbtm1j2LBhLFu2jEsuuYSpU6fSuHFjd5clIiLi5JFJx2ZkgEbS5AwkJyezZcsWpk+fztChQ9UQXUREyhzPDGnagkNOw+rVq5k/fz5PPPEE4eHhREVF4evr6+6yRERECuS5a9K0BYe4KDk5mUcffZT27dvz9ttvOxuiK6CJiEhZ5pEhTR0HxFW///47bdq04bnnnuOmm25iw4YNaoguIiIewSOHo2x6urbgkEIlJibSr18/AgMDWbx4MZdeeqm7SxIREXGZR4Y0bcEhp/LHH3/QsWNHAgICWLhwIeHh4eq3KSIiHsfjpjud9+BpulPyOHLkCMOGDaNz5858+OGHAHTq1EkBTUREPJLnjaTZrF803Sk5ff7559x5551ER0fz8MMPM2jQIHeXJCIickY8LqRlj6RpulOyjR07ltdee43IyEgWLVpEmzZt3F2SiIjIGfO4kOYcSVPHgQotZ0P0K664glq1anH//fer36aIiJQbHrcmzUkjaRVWVFQUl112GY899hgAvXr14uGHH1ZAExGRcsXjQtqJ6U6NpFU0mZmZvPHGG4SHh/P777/TqFEjd5ckIiJSYjwv6Wi6s0LaunUrt956K7/99huXXXYZ77zzjkKaiIiUax6XdJxbcGi6s0JJTU3lv//+43//+x833XSTGqKLuEFaWhp79uwhOTnZ3aWIlDm+vr40aNCgWJfeeFxI0xYcFceqVauYP38+EyZMoGXLlkRFRVGlShV3lyVSYe3Zs4eqVavSuHFj/UNJJAdrLbGxsezZs4ezzz672K7rgWvSslKa0Wa25VZycjIPP/wwHTp04N133yU6OhpAAU3EzZKTkwkODlZAE8nDGENwcHCxjzJ7XEjLZnw8bxBQCvfrr78SERHBxIkTGTJkCBs2bCA0NNTdZYmIgwKaSMFK4s+GxyUd45ju1Jq08ichIYGrrrqKatWq8e2333LJJZe4uyQRERG30UiauN2vv/5KZmYmgYGBfP3116xdu1YBTUQKFBgY6Px+0aJFNGvWjF27djFhwgT8/f05dOhQgccaY7jvvvucjydNmsSECRMKfI8vv/ySp556KtdzERERDB48ONdzPXr0YOXKlc7HUVFRhIeHOx//9ddfdOvWjebNm3PeeecxYsQIkpKSivYD57Fjxw46duxIs2bNGDRoEKmpqQUeN378eMLDwwkPD2fu3LnO52+88UaaN29OeHg4w4YNIy0tDYCFCxfyxBNPnFFtUvw8LqQ590lTSPN4sbGxDBkyhK5duzobol9wwQW5/mIVESnIDz/8wF133cXixYs566yzAAgJCeHll18u8PgqVarw+eefExMTU+i1X3zxRUaPHu18vHHjRjIzM/nll19ITEx0qb6DBw8yYMAAXnjhBTZv3szGjRu57LLLiI+Pd+n8kxk/fjxjx45l69at1KxZk/fffz/fMV9//TX//PMPq1evZvny5bz00kscO3YMyAppmzZtYu3atRw/fpxp06YB0LdvXxYsWHDGIVKKV4kmHWPMZcDrgDcwzVo7Mc/rNwLjHQ8TgDustf+e8qKa7vR41lrmzZvHmDFjOHz4MI899hjXX3+9u8sSkSJ48qv1bNh3rFivGVavGk/0a1noccuWLeO2225j0aJFNG3a1Pn8sGHDmDFjBuPHjycoKCjXOT4+PowcOZJXX32VZ5999qTX3rJlC1WqVCEkJMT53Mcff8zNN9/Mxo0bWbBgQb4RtYJMmTKFoUOH0qlTJyBrJO+6664r9LxTsdby448/8vHHHwMwdOhQJkyYwB133JHruA0bNtC9e3d8fHzw8fEhIiKCxYsXM3DgQPr06eM87vzzz2fPnj3O+nr06MHChQsZOHDgGdUpxafERtKMMd7AFOByIAwYbIwJy3PYDqC7tbY18DQw1eXrawsOjzV27FgGDhxIw4YNWblyJU899ZTu3BQRl6SkpHDVVVfx5Zdfct555+V6LTAwkGHDhvH6668XeO6dd97JrFmziIuLO+n1f/vtN9q2bZvrublz5zJo0CAGDx7M7NmzXapz3bp1tGvXrtDjNm/eTGRkZIFfR48ezXVsbGwsNWrUwMcxk9SgQQP27t2b75oRERF88803JCUlERMTw08//cTu3btzHZOWlsaHH37IZZdd5nyuffv2LFu2zKWfT0pHSY6knQ9ss9ZuBzDGzAGuAjZkH2Ct/T3H8X8CDQq7qHHuk6aRNE9irSU9PZ1KlSpx5ZVXUq9ePcaNG+f8y0ZEPIsrI14loVKlSnTu3Jn333+/wDB29913ExkZmWv9WbZq1aoxZMgQJk+ejJ+fX4HX379/f647ylesWEFoaCiNGjWiQYMGDBs2jCNHjlCzZs0C7+Yr6h1+zZs3Z/Xq1S4da63N91xB79e7d29WrFhB586dCQ0NpVOnTvn+rh09ejTdunWja9euzudq1arFvn37ilS/lKySXJNWH8gZ3fc4njuZ4cA3Bb1gjBlpjFlpjDmxQlPTnR5jx44d9O7d29kQ/aKLLuLBBx9UQBORIvPy8uKTTz5hxYoVPPfcc/ler1GjBjfccANvvfVWgeffe++9vP/++yddW+bn55drr6vZs2ezadMmGjduTNOmTTl27BifffYZAMHBwRw5csR57OHDh53TpC1btuTvv/8u9OcpykhaSEgIR48eJT09HcjaXLhevXoFXvfRRx9l9erVfPfdd1hradasmfO1J598kujoaF555ZVc5yQnJ580vIp7lGRIK+ifE/n/GQAYY3qSFdLGF/S6tXaqtba9tbb9iRsHNN1Z1mVkZPD6668THh7O8uXLadKkibtLEpFywN/fn4ULFzJr1qwCF86PGzeOd9991xlmcgoKCmLgwIEFngfQokULtm3bBkBmZiaffvopa9asISoqiqioKObPn++c8uzRowcfffSRc4Rr5syZ9OzZE4AxY8Ywc+ZMli9f7rz2Rx99xIEDB3K9X/ZIWkFfNWrUyHWsMYaePXsyb9485/tdddVV+X6GjIwMYmNjAVizZg1r1qyhd+/eAEybNo0lS5Ywe/ZsvLxyR4AtW7bkujtV3K8kQ9oeoGGOxw2AfOOoxpjWwDTgKmttbKFX1XSnR9iyZQtdu3bl3nvvpXv37qxfv56RI0e6uywRKSeCgoJYvHgxzzzzDPPnz8/1WkhICP379yclJaXAc++7776T3uXZrVs3Vq1ahbWWX375hfr161O/fv1cr2/YsIH9+/czcuRIqlatSkREBBERESQkJHD//fcDULt2bebMmcP9999P8+bNadGiBcuWLaNatWpn9HO/8MILvPLKK5xzzjnExsYyfPhwAFauXMmIESOArPVmXbt2JSwsjJEjR/LRRx85Zy5GjRrFwYMH6dSpE5GRkbm2Gvnpp5/o27fvGdUnxcsUNMddLBc2xgfYAvQC9gIrgBustetzHHMW8CMwJM/6tJOqX9vPfl+zMU2XLKZyo0YlULkUhw0bNnDJJZfw4osvcsMNN2iXcpFyYOPGjbRo0cLdZZS4e+65h379+nHxxRe7u5RSc/DgQW644QZ++OEHd5fi0Qr6M2KM+dta2/50rldiI2nW2nRgDLAE2Ah8Yq1db4wZZYwZ5TjscSAYeMsYszrXmrOTXtjxq7fWM5U1K1eudK47CwsLY/v27dx4440KaCLiUR555JEKt1/Yrl27TrrHnLhPiY2klZQGtfzsd0GNOefnn6hUp467yxHg+PHjPPHEE7z88svUqVOH1atXq9+mSDlUUUbSRE6Xx4yklTR1HCgbli5dSuvWrXnppZcYPnw469evV0ATEREpBh6XdNRgvexISEjgmmuuoUaNGvzwww9cdNFF7i5JRESk3PC4kJbNVNIWHO6ybNkyunTpQmBgIN988w0tW7YkICDA3WWJiIiUK5473amRtFIXExPDTTfdRLdu3ZwN0c8//3wFNBERkRLgcSHtRFsojx0E9DjWWubOnUtYWBhz587liSeeUEN0EXGLZ599lpYtW9K6dWsiIyNZvnw5EyZM4OGHH8513OrVq50LuBs3bpyr/RFAZGTkSTdu3b9/P1dccUWu5+655x7q169PZmam87kJEyYwadKkXMc1btzYuQfbgQMHuP7662natClhYWH06dOHLVu2nN4P7pCSksKgQYM455xz6NixI1FRUQUeN3fuXFq3bk3Lli158MEHnc/v2rWLnj170qZNG1q3bs2iRYsAiI6OztXHU8oGjwtpThpJKzX33HMP119/PY0bN+aff/5hwoQJaoguIqXujz/+YOHChfzzzz+sWbOG77//noYNGzJ48GDmzp2b69g5c+Zwww03OB/Hx8c7m4xv3LjxlO/zyiuvcNtttzkfZ2Zm8sUXX9CwYUN++eUXl2q11tK/f3969OjBf//9x4YNG3juuec4ePCgqz9ugd5//31q1qzJtm3bGDt2LOPH52/UExsbywMPPMAPP/zA+vXrOXjwoHP/s2eeeYaBAweyatUq5syZw+jRowEIDQ2lbt26/Pbbb2dUnxQvjxuOMhbw8sJ4eW6+9ATWWtLS0qhcuTL9+/enUaNG3HvvvXgrHIsIwDcPwYG1xXvNOq3g8oknfXn//v2EhIQ4/5GY3ScTsnp2Ll++nI4dOwLwySefsGTJEufrAwcOZO7cudx///3Mnj2bwYMHO5dt5PXZZ5/xzDPPOB//9NNPhIeHM2jQIGbPnk2PHj0K/VF++uknKlWqxKhRo5zPRUZGFnpeYebPn8+ECRMAuO666xgzZgzW2lz7UW7fvp1zzz3Xeaf9xRdfzGeffUavXr0wxnDs2DEA4uLicvX+vPrqq5k1axZdunQ54zqleHhk0tFUZ8n677//6NWrF//3f/8HQM+ePbnvvvsU0ETErXr37s3u3bs599xzGT16NEuXLnW+NnjwYObMmQPAn3/+SXBwcK6m4tdddx2ff/45AF999RX9+vUr8D127NhBzZo1c80WZIe6/v37s3DhQtLS0gqtdd26dbRr186ln6tr164FNlj//vvv8x27d+9eGjbM6rjo4+ND9erVnX06s51zzjls2rSJqKgo0tPT+fLLL52jiBMmTOCjjz6iQYMG9OnThzfeeMN5Xvv27Vm2bJlLNUvp8Li0YwAU0kpEdkP0//u//6NSpUrceOON7i5JRMqqU4x4lZTAwED+/vtvli1bxk8//cSgQYOYOHEit9xyC9dffz2dO3fm5ZdfZs6cOQwePDjXuUFBQdSsWZM5c+bQokUL/P39C3yP/fv359rrMTU1lUWLFvHqq69StWpVOnbsyLfffkvfvn1P2k2lqF1WihKMCtqAPu/71axZk7fffptBgwbh5eVF586d2b59O5AVOG+55Rbuu+8+/vjjD26++WbWrVuHl5cXtWrVYt++fC22xY08L+1YjaSVhE2bNjF06FD++usv+vXrx9tvv52rqbCISFng7e1Njx496NGjB61atWLmzJnccsstNGzYkMaNG7N06VI+++wz/vjjj3znDho0iDvvvJMZM2ac9Pp+fn4kJyc7Hy9evJi4uDhatWoFQFJSEv7+/vTt25fg4GD279+f6/z4+Hhq1KhBy5YtmTdvnks/U9euXYmPj8/3/KRJk/L1D23QoAG7d++mQYMGpKenExcXR1BQUL5z+/Xr5xwtnDp1qnMm5P3332fx4sUAdOrUieTkZGJiYqhVqxbJycn4+fm5VLOUDo+b7jRo+42SkJmZyb59+5g9ezbz589XQBORMmfz5s1s3brV+Xj16tU0atTI+Xjw4MGMHTuWpk2b0qBBg3zn9+/fnwcffJBLL730pO9x7rnn5rpjcvbs2UybNo2oqCiioqLYsWMH3377LUlJSXTr1o0FCxY4A9bnn39OREQE3t7eXHTRRaSkpPDee+85r7VixYpcU7TZli1bxurVq/N9FdTg/corr2TmzJkAzJs3j4suuqjAkbtDhw4BcOTIEd566y1GjBgBwFlnneW8iWDjxo0kJyc7Rw63bNly0jtexU2stR711biGr9184YVWztzy5cvtI4884nyckpLixmpEpKzbsGGDW99/5cqVtlOnTrZFixa2VatWtn///jY6Otr5+qFDh6yPj499++23c53XqFGjXMdZa+2OHTtsy5YtC3yfiy66yG7dutUmJibamjVr2ri4uFyv9+/f386ZM8daa+0777xjW7dubSMiIuwll1xi//vvP+dxe/futQMGDLBNmjSxYWFhtk+fPnbLli1n9Htw/Phxe91119mmTZvaDh065Hq/iIgI5/fXX3+9bdGihW3RooWdPXu28/n169fbzp07O2tesmSJ87WXXnrJTp48+Yzqq+gK+jMCrLSnmXk8rsF6k5p+dklkJ5r99KO7S/FYSUlJPP7447z66qvUrVuXVatWqd+miBSqojRY/+KLL/j7779z3eFZEXTr1o358+dTs2ZNd5fisdRgHU13nomffvqJVq1a8fLLL3PbbbepIbqISB79+/encePG7i6jVEVHRzNu3DgFtDLG41bgG904cNoSEhIYMGAANWrU4KeffnJprx8RkYooew1XRREaGsrVV1/t7jIkD48cScNHI2lF8fPPP5OZmelsiL5mzRoFNBERkTLO40KasWC8NZLmiujoaAYPHkzPnj356KOPAOjQocNJ9wcSERGRssMj046mO0/NWsvs2bO5++67iY+P5+mnn1ZDdBEREQ/jmWlH052ndNdddzFlyhQuuOAC3n//fcLCwtxdkoiIiBSRZ053+lRydxllTmZmJqmpqUBWj7pXX32VX3/9VQFNRMqVwMDAM77GypUrufvuu0/6elRUFB9//LHLx+fVo0cPmjdvTkREBB06dGD16tVnUm6xWrBgARMnFk9Lr+PHj9O9e3cyMjKcz7366qv4+voSFxfnfG7GjBmMGTMm17k9evRg5cqVQNZNbbfffjtNmzalZcuWdOvWjeXLl59RbdZa7r77bs455xxat27NP//8U+BxP/74I23btiU8PJyhQ4eSnp4OwEsvveTsoRoeHo63tzeHDx8mNTWVbt26OY8raR4X0kBbcOS1detWLrroIh599FEg6z/+e++9Vw3RRUQK0L59eyZPnnzS1/OGtMKOL8isWbP4999/GT16NA888MBp15pTzjB0uq688koeeuihYqgGPvjgA6655ppc/6+ZPXs2HTp04IsvvnD5OiNGjCAoKIitW7eyfv16ZsyYQUxMzBnV9s0337B161a2bt3K1KlTueOOO/Idk5mZydChQ5kzZw7r1q2jUaNGzm4ODzzwgLPzw/PPP0/37t0JCgqicuXK9OrVi7lz555Rfa7yuOlObcFxQnp6Oq+99hqPPfYYVapUYciQIe4uSUQqiBf+eoFNhzcV6zXPCzqP8eePL/J5q1evZtSoUSQlJdG0aVM++OADatasyYoVKxg+fDgBAQFceOGFfPPNN6xbt46ff/6ZSZMmsXDhQpYuXco999wDZDUq/+WXX3jooYfYuHEjkZGRDB06lDZt2jiPT0hI4K677mLlypUYY3jiiSe49tprT1pbp06deOmllwBITEzkrrvuYu3ataSnpzNhwgSuuuoqkpKSuOWWW9i0aRMtWrQgKiqKKVOm0L59ewIDAxk3bhxLlizh5ZdfJioqismTJ5OamkrHjh156623ABg+fLizpmHDhjF27FgmT57MO++8g4+PD2FhYcyZM4cZM2awcuVK3nzzTXbu3MmwYcOIjo4mNDSU6dOnc9ZZZ3HLLbdQrVo1Vq5cyYEDB3jxxRe57rrr8v1ss2bNyhVm//vvPxISEnjppZd47rnnuOWWWwr97P777z+WL1/OrFmz8PLKGjdq0qQJTZo0cfnzL8j8+fMZMmQIxhguuOACjh49yv79+6lbt67zmNjYWKpUqcK5554LwCWXXMLzzz/P8OHDc11r9uzZDB482Pn46quv5uGHH+bGG288oxpd4ZEjaVqTlrWrcadOnXjggQe49NJL2bBhA8OGDXN3WSIipW7IkCG88MILrFmzhlatWvHkk08CcOutt/LOO+/wxx9/nHRmYdKkSUyZMoXVq1ezbNky/Pz8mDhxIl27dmX16tWMHTs21/FPP/001atXZ+3ataxZs4aLLrrolLUtXrzYuf/Ys88+y0UXXcSKFSv46aefeOCBB0hMTOStt96iZs2arFmzhscee4y///7beX5iYiLh4eEsX76c4OBg5s6dy2+//cbq1avx9vZm1qxZrF69mr1797Ju3TrWrl3LrbfeCsDEiRNZtWoVa9as4Z133slX25gxYxgyZAhr1qzhxhtvzDWlu3//fn799VcWLlxY4Mhbamoq27dvz7Xpb3aY6dq1K5s3b3b2Dz2V9evXExkZ6dLMz6BBg5xTkDm//ve//+U7du/evTRs2ND5uEGDBuzduzfXMSEhIaSlpTmnXefNm8fu3btzHZOUlMTixYtzBfHw8HBWrFhRaL3FweOGpLIarHtc2SXi4MGDzJ07lwEDBhTYYFdEpKSczohXSYiLi+Po0aN0794dgKFDhzJgwACOHj1KfHw8nTt3BuCGG25g4cKF+c7v0qUL48aN48Ybb+Saa64psDF7Tt9//z1z5sxxPj7ZDv033ngjiYmJZGRkONdDffvttyxYsIBJkyYBkJyczK5du/j111+do3nh4eG0bt3aeR1vb29nQPjhhx/4+++/6dChA5C1JqxWrVr069eP7du3c9ddd9G3b1969+4NQOvWrbnxxhu5+uqrC9yo9o8//uDzzz8H4Oabb+bBBx90vnb11Vfj5eVFWFgYBw8ezHduTEwMNWrUyPXcnDlz+OKLL/Dy8uKaa67h008/5c477zzp/5+K+v+tokwxFtTyMu/7GWOYM2cOY8eOJSUlhd69e+OTZ6buq6++okuXLgQFBTmf8/b2pnLlysTHx1O1atUi/QxF5XlppwJPd/7555/Mnz+f559/nhYtWvDff/9RqZJuohARycvVvtQPPfQQffv2ZdGiRVxwwQV8//33hV7XlXAxa9YsIiIieOihh7jzzjv5/PPPsdby2Wef0bx5c5dr9fX1dY4yWWsZOnQozz//fL7j/v33X5YsWcKUKVP45JNP+OCDD/j666/55ZdfWLBgAU8//TTr168/Zc05f64qVaqcsj4/Pz+Sk5Odj9esWcPWrVu55JJLgKyRtiZNmnDnnXcSHBzMkSNHcp1/+PBhQkJCqFGjBv/++y+ZmZnO6c6TGTRoEJs3b873/Lhx4/It92nQoEGuUbE9e/ZQr169fOd26tSJZcuWAVkhesuWLblenzNnTq6pzmwpKSn4+vqest7i4HHTnQYq3HRnYmIiY8eOpXPnzsyaNYvo6GgABTQRqfCqV69OzZo1nf+j/fDDD+nevTs1a9akatWq/PnnnwC5Rr9y+u+//2jVqhXjx4+nffv2bNq0iapVqxIfH1/g8b179+bNN990Ps4bPnKqVKkSzzzzDH/++ScbN27k0ksv5Y033nCGnlWrVgFw4YUX8sknnwCwYcMG1q5dW+D1evXqxbx585zTiIcPH2bnzp3ExMSQmZnJtddey9NPP80///xDZmYmu3fvpmfPnrz44oscPXqUhISEXNfr3Lmz8/dl1qxZXHjhhSf9WfKqWbMmGRkZzqA2e/ZsJkyYQFRUFFFRUezbt4+9e/eyc+dOOnTowG+//caBAweArLtlU1JSaNiwIU2bNqV9+/Y88cQTzt+XrVu3Mn/+/HzvOXfuXOdi/pxfBa3HvvLKK/nf//6HtZY///yT6tWr51qPli379zIlJYUXXniBUaNGOV+Li4tj6dKlXHXVVbnOiY2NJTQ0tFT+H+xxIY0KtgXH999/T3h4OK+99hqjR49WQ3QRqdCSkpJo0KCB8+uVV15h5syZPPDAA7Ru3ZrVq1fz+OOPA/D+++8zcuRIOnXqhLWW6tWr57vea6+9Rnh4OBEREfj5+XH55ZfTunVrfHx8iIiI4NVXX811/P/93/9x5MgR5zk//fTTKev18/PjvvvuY9KkSTz22GOkpaXRunVrwsPDeeyxxwAYPXo00dHRtG7dmhdeeIHWrVsXWGtYWBjPPPMMvXv3pnXr1lxyySXs37+fvXv30qNHDyIjI7nlllt4/vnnycjI4KabbqJVq1a0adOGsWPH5puenDx5MtOnT6d169Z8+OGHvP7660X5KOjduze//vorkBWC+/fvn+v1/v37M2fOHGrXrs3rr79Onz59iIyM5N5772X27NnOkbNp06Zx4MABzjnnHFq1asVtt91W4KhXUfTp04cmTZpwzjnncNtttzlvsMh+bd++fUDWVhstWrSgdevW9OvXL9cawy+++ILevXsTEBCQ69o//fQTffr0OaP6XGVcHRIuK84L8LM/3nUv9SbmH+4tbxISEmjcuDFBQUG8//77dO3a1d0liUgFtnHjRlq0aOHuMlyWkJDg3Fdt4sSJ7N+/v8hBpDRkZGSQlpaGr68v//33H7169WLLli1UrlzZ3aWd0qpVq3jllVf48MMP3V1Kqbrmmmt4/vnn801bQ8F/Rowxf1tr25/Oe3nc4q6KMN35448/0r17dwIDA1myZAlhYWH4+fm5uywREY/y9ddf8/zzz5Oenk6jRo2YMWOGu0sqUFJSEj179iQtLQ1rLW+//XaZD2gAbdq0oWfPnmRkZFSYfTlTU1O5+uqrCwxoJcHjRtJa+PvZHx8cT90JE9xdSrE7ePAgd911F59++ikzZsxg6NCh7i5JRMTJ00bSREpbcY+kedyatPK4BYe1lg8//JCwsDDmz5/Ps88+yw033ODuskRERMSNPDLtlLctOO68807efvttOnXqxPvvv69/qYqIiIjnhTRjKRdr0jIzM0lLS6NKlSoMGjSIFi1aMHr06Aozry8iIiKn5nHTneD5052bN2+me/fuzobo3bt356677lJAExERESePC2me3GA9LS2NiRMnEhERwbp162jVqpW7SxIR8Sje3t5ERkbSsmVLIiIieOWVV8jMzDytaz3++OOn7DDwzjvvFNgXsijWrl3r7DEZFBTE2WefTWRkJBdffPEZXTevL7/8kqeeeirXcxEREfl2y+/Ro4ezVyVAVFQU4eHhzsd//fUX3bp1o3nz5px33nmMGDGCpKSkM6ptx44ddOzYkWbNmjFo0CBSU1MLPG78+PGEh4cTHh6eqwXUjTfeSPPmzQkPD2fYsGGkpaUBsHDhQp544okzqq3Ms9Z61FfLKr720JQp1tOsW7fOtmnTxgL2mmuusfv373d3SSIiRbJhwwZ3l2ADAgKc3x88eND26tXLPv74426syHVDhw61n376ab7n09LSzvjanTp1stHR0c7HGzZssOHh4bZevXo2ISHB+Xz37t3tihUrnI937NhhW7Zsaa219sCBA/ass86yv//+u7XW2szMTPvpp5/aAwcOnFFtAwYMsLNnz7bWWnv77bfbt956K98xCxcutBdffLFNS0uzCQkJtl27djYuLs5aa+3XX39tMzMzbWZmpr3++uud52dmZtrIyEibmJh4RvUVp4L+jAAr7WlmHo8ckvLEjgPe3t4cPnyYefPmOZvlioh4qgPPPUfKxk3Fes0qLc6jziOPuHx8rVq1mDp1Kh06dGDChAlkZmby0EMP8fPPP5OSksKdd97J7bffDsCLL77Ihx9+iJeXF5dffjkTJ07klltu4YorruC6667joYceYsGCBfj4+NC7d28mTZrEhAkTCAwM5P7772f16tWMGjWKpKQkmjZtygcffEDNmjXp0aMHHTt25KeffuLo0aMubzzeo0cPOnfuzG+//caVV15Jjx49GDduHAkJCYSEhDBjxgzq1q3Lf//9x5133kl0dDT+/v689957nHfeebmutWXLFqpUqUJISIjzuY8//pibb76ZjRs3smDBggL7T+Y1ZcoUhg4dSqdOnYCsXp7XXXedy59HQay1/Pjjj3z88ccADB06lAkTJnDHHXfkOm7Dhg10794dHx8fZ7eHxYsXM3DgwFy7+59//vns2bPHWV+PHj1YuHAhAwcOPKM6yyrPDGkesnbr999/Z/78+bzwwgucd955bNu2DR8PnaoVESmLmjRpQmZmJocOHWL+/PlUr16dFStWkJKSQpcuXejduzebNm3iyy+/ZPny5fj7+3P48OFc1zh8+DBffPEFmzZtwhjD0aNH873PkCFDeOONN+jevTuPP/44Tz75JK+99hoA6enp/PXXXyxatIgnn3yy0Cbt2Y4ePcrSpUtJS0uje/fuzJ8/n9DQUObOncujjz7KBx98wMiRI3nnnXdo1qwZy5cvZ/To0fz444+5rvPbb7/Rtm3bXM/NnTuX7777js2bN/Pmm2+6FNLWrVvn0v6cmzdvZtCgQQW+9vPPP+dqPxUbG0uNGjWc/+9r0KABe/fuzXdeREQETz75JOPGjSMpKYmffvqJsLCwXMekpaXla1/Vvn17li1bppBWlphKZbvshIQEHnnkEd58803OOussHnjgAUJCQhTQRKTcKMqIV0mzjk3Zv/32W9asWcO8efOArAbZW7du5fvvv+fWW2/F398fgKCgoFznV6tWDV9fX0aMGEHfvn254oorcr0eFxfH0aNH6d69O5A1GjRgwADn69dccw0A7dq1IyoqyuW6s4PO5s2bWbduHZdccgmQ1Saqbt26JCQk8Pvvv+d6r5SUlHzX2b9/f66ezitWrCA0NJRGjRrRoEEDhg0bxpEjR6hZsybGmHznF/TcqTRv3pzVq1e7dGz2Z1PY+/Xu3ZsVK1bQuXNnQkND6dSpU77/Z44ePZpu3brlGqmsVauWsw9neeSZqaEMj6R9++23jBw5kl27djFmzBiee+45Z+84EREpXtu3b8fb25tatWphreWNN97g0ksvzXXM4sWLTxlEfHx8+Ouvv/jhhx+YM2cOb775Zr7RqlOpUqUKkLWsJT093eXzsht3W2tp2bIlf/zxR67Xjx07Ro0aNQoNRH5+fsTFxTkfz549m02bNtG4cWPndT777DNGjBhBcHAwR44ccR57+PBh5zRpy5Yt+fvvv7nqqqtO+X5FGUkLCQnh6NGjpKen4+Pjw549e07aPP3RRx917npwww030KxZM+drTz75JNHR0bz77ru5zklOTi7XbRM97u5OKLtbcCQkJHDjjTfi6+vLsmXLmDx5sgKaiEgJiY6OZtSoUYwZMwZjDJdeeilvv/228+6/LVu2kJiYSO/evfnggw+cdynmne5MSEggLi6OPn368Nprr+ULRdWrV6dmzZosW7YMgA8//NA5qlYcmjdvTnR0tDOkpaWlsX79eqpVq8bZZ5/Np59+CmSFuX///Tff+S1atGDbtm1A1h6cn376KWvWrCEqKoqoqCjmz5/P7Nmzgay1cB999JFzhGvmzJn07NkTgDFjxjBz5kyWL1/uvPZHH33EgQMH8tW7evXqAr9yBjTIGjXr2bOnc3Rz5syZBYbAjIwMYmNjAVizZg1r1qyhd+/eAEybNo0lS5Ywe/ZsvLxyx5YtW7bkuju1vPHMkFbGpju/++47MjIyCAwM5Ntvv2X16tV06dLF3WWJiJQ7x48fd27BcfHFF9O7d2/nNgwjRowgLCyMtm3bEh4ezu233056ejqXXXYZV155Je3btycyMpJJkyblumZ8fDxXXHEFrVu3pnv37rz66qv53nfmzJk88MADtG7dmtWrV/P4448X289UuXJl5s2bx/jx44mIiCAyMpLff/8dgFmzZvH+++8TERFBy5YtmT9/fr7zu3XrxqpVq7DW8ssvv1C/fn3q16+f6/UNGzawf/9+Ro4cSdWqVYmIiCAiIoKEhATuv/9+AGrXrs2cOXO4//77ad68OS1atGDZsmVUq1btjH6+F154gVdeeYVzzjmH2NhYhg8fDsDKlSsZMWIEkBVMu3btSlhYGCNHjuSjjz5yTneOGjWKgwcP0qlTJyIjI3NtNfLTTz/Rt2/fM6qvLPO4Buvhvn721zmzqXH11e4uhf379zNmzBg+//xzZs6cyZAhQ9xdkohIiVGD9bLrnnvuoV+/fsW+/1pZdvDgQW644QZ++OEHd5fiVOEbrIP7t+Cw1jJjxgzCwsL4+uuvmThxohqii4iI2zzyyCNnvOmsp9m1axcvv/yyu8soUWVr3tBFxs29O++44w7effddLrzwQqZNm0bz5s3dWo+IiFRstWvX5sorr3R3GaWqQ4cO7i6hxHlkSHPH3Z05G6LfcMMNtG7dmlGjRuVbxCgiIiJSHDwyYZR2786NGzfStWtXHnHsC9StWzdGjx6tgCYiIiIlxiNTRmmFtLS0NJ577jkiIyPZtGkTbdq0KZX3FREREfHI6c7SCGnr16/npptuYvXq1QwYMIA33niD2rVrl/j7ioiIiICHjqSVxpo0Hx8f4uLi+Pzzz/nkk08U0EREygBvb28iIyMJDw+nX79+BfbZPB0zZsxgzJgxxXItkeLikSGtpEbSli1b5tzUr3nz5mzZsoX+/fuXyHuJiEjR+fn5sXr1atatW0dQUBBTpkxxd0kiJUbTnWTtNv3QQw/x1ltvcfbZZ/PQQw+pIbqISCF69OiR77mBAwcyevRokpKS6NOnT77Xb7nlFm655RZiYmK47rrrcr32888/F+n9O3XqxJo1awD466+/uPfeezl+/Dh+fn5Mnz6d5s2bM2PGDBYsWEBSUhL//fcf/fv358UXXwRg+vTpPP/889StW5dzzz3X2YNz586dDBs2jOjoaEJDQ5k+fTpnnXUWt9xyC35+fmzatImdO3cyffp0Zs6cyR9//EHHjh2ZMWNGkeoXKYxHjqQV53TnN998Q8uWLXn77be59957Wbt2rbPZrIiIlE0ZGRn88MMPzr3BzjvvPH755RdWrVrFU0895bwbH2D16tXMnTuXtWvXMnfuXHbv3s3+/ft54okn+O233/juu+/YsGGD8/gxY8YwZMgQ1qxZw4033sjdd9/tfO3IkSP8+OOPvPrqq/Tr14+xY8eyfv161q5dW2gjdJGi8sihouLqOBAfH8+QIUOoVasWv//+OxdccEGxXFdEpCI41ciXv7//KV8PCQkp8sgZnOjdGRUVRbt27bjkkksAiIuLY+jQoWzduhVjjLPJOkCvXr2oXr06AGFhYezcuZOYmBh69OhBaGgoAIMGDWLLli0A/PHHH3z++ecA3HzzzTz44IPOa/Xr1w9jDK1ataJ27dq0atUKgJYtWxIVFUVkZGSRfyaRk/HIkbQz6ThgrWXx4sVkZGRQtWpVvv/+e/755x8FNBERD5C9Jm3nzp2kpqY616Q99thj9OzZk3Xr1vHVV1+RnJzsPCd7GhOybjxIT08HwBjj0nvmPC77Wl5eXrmu6+Xl5byuSHHx0JB2egOA+/fv55prruHyyy9n1qxZAEREROT6gyYiImVf9erVmTx5MpMmTSItLY24uDjq168P4NLasI4dO/Lzzz8TGxtLWloan376qfO1zp07M2fOHABmzZrFhRdeWCI/g0hhPDKk4V20kGat5YMPPqBFixYsXryYF198UQ3RRUQ8XJs2bYiIiGDOnDk8+OCDPPzww3Tp0oWMjIxCz61bty4TJkygU6dOXHzxxbRt29b52uTJk5k+fTqtW7fmww8/5PXXXy/JH0PkpIy11t01FEm4r59dFbWDSnXquHzO7bffztSpU+nWrRvTpk2jWbNmJVihiEj5tHHjRlq0aOHuMkTKrIL+jBhj/rbWtj+d63nojQOFl52RkUFaWhq+vr7cdNNNtGnThpEjR6rfpoiIiHgEz0wshWzBsX79erp06eK8Bbtr166MGjVKAU1EREQ8hkemFlOp4C04UlNTefrpp2nTpg3btm2jQ4cOpVyZiEj55mlLZERKS0n82fDM6c4CRtLWrl3LjTfeyNq1a7n++uuZPHmyc/8bERE5c76+vsTGxhIcHOzy9hUiFYG1ltjYWHx9fYv1uuUmpFWuXJmkpCTmz5/v3IFaRESKT4MGDdizZw/R0dHuLkWkzPH19aVBgwbFek2PvLtzbVIixsuLpUuXsmDBAl5++WUg62YB72JsGSUiIiJyJs7k7s4SXZNmjLnMGLPZGLPNGPNQAa8bY8xkx+trjDFtC7pOTtZAfEICd9xxBz169ODLL78kJiYGQAFNREREyo0SC2nGGG9gCnA5EAYMNsaE5TnscqCZ42sk8HZh143PyKBly5ZMnTqVcePGqSG6iIiIlEsluSbtfGCbtXY7gDFmDnAVsCHHMVcB/7NZc65/GmNqGGPqWmv3n+yi+9LSOK96debNm0fHjh1LsHwRERER9ynJkFYf2J3j8R4gb6oq6Jj6QK6QZowZSdZIG0DK+vXr16khuscKAWLcXYScFn12nk2fn2fT5+e5mp/uiSUZ0gq6PzvvXQquHIO1diowFcAYs/J0F+CJ++nz81z67DybPj/Pps/PcxljVp7uuSV548AeoGGOxw2AfadxjIiIiEiFU5IhbQXQzBhztjGmMnA9sCDPMQuAIY67PC8A4k61Hk1ERESkoiix6U5rbboxZgywBPAGPrDWrjfGjHK8/g6wCOgDbAOSgFtduPTUEipZSoc+P8+lz86z6fPzbPr8PNdpf3Yet5mtiIiISEXgkQ3WRURERMo7hTQRERGRMqjMhrSSaCklpcOFz+5Gx2e2xhjzuzEmwh11SsEK+/xyHNfBGJNhjLmuNOuTU3Pl8zPG9DDGrDbGrDfGLC3tGqVgLvzdWd0Y85Ux5l/HZ+fKOm4pBcaYD4wxh4wx607y+mllljIZ0kqqpZSUPBc/ux1Ad2tta+BptCC2zHDx88s+7gWybgySMsKVz88YUwN4C7jSWtsSGFDadUp+Lv7ZuxPYYK2NAHoALzt2TxD3mwFcdorXTyuzlMmQRo6WUtbaVCC7pVROzpZS1to/gRrGmLqlXajkU+hnZ6393Vp7xPHwT7L2x5OywZU/ewB3AZ8Bh0qzOCmUK5/fDcDn1tpdANZafYZlgyufnQWqGmMMEAgcBtJLt0wpiLX2F7I+j5M5rcxSVkPaydpFFfUYKX1F/VyGA9+UaEVSFIV+fsaY+kB/4J1SrEtc48qfv3OBmsaYn40xfxtjhpRadXIqrnx2bwItyNr0fS1wj7U2s3TKkzN0WpmlJNtCnYliayklpc7lz8UY05OskHZhiVYkReHK5/caMN5am5H1D3opQ1z5/HyAdkAvwA/4wxjzp7V2S0kXJ6fkymd3KbAauAhoCnxnjFlmrT1WwrXJmTutzFJWQ5paSnkulz4XY0xrYBpwubU2tpRqk8K58vm1B+Y4AloI0McYk26t/bJUKpRTcfXvzhhrbSKQaIz5BYgAFNLcy5XP7lZgos3a4HSbMWYHcB7wV+mUKGfgtDJLWZ3uVEspz1XoZ2eMOQv4HLhZ/3ovcwr9/Ky1Z1trG1trGwPzgNEKaGWGK393zge6GmN8jDH+QEdgYynXKfm58tntImsEFGNMbaA5sL1Uq5TTdVqZpUyOpJVgSykpYS5+do8DwcBbjtGYdGtte3fVLCe4+PlJGeXK52et3WiMWQysATKBadbaArcNkNLj4p+9p4EZxpi1ZE2fjbfWxritaHEyxswm647bEGPMHuAJoBKcWWZRWygRERGRMqisTneKiIiIVGgKaSIiIiJlkEKaiIiISBmkkCYiIiJSBimkiYiIiJRBCmkiUuyMMRnGmNU5vhqf4tiEYni/GcaYHY73+scY0+k0rjEtu6G1MeaRPK/9fqY1Oq6T/fuyzhjzlaPZ+amOjzTG9CmO9xYRz6MtOESk2BljEqy1gcV97CmuMQNYaK2dZ4zpDUyy1rY+g+udcU2FXdcYMxPYYq199hTH3wK0t9aOKe5aRKTs00iaiJQ4Y0ygMeYHxyjXWmPMVQUcU9cY80uOkaaujud7G2P+cJz7qTGmsPD0C3CO49xxjmutM8bc63guwBjztTHmX8fzgxzP/2yMaW+MmQj4OeqY5XgtwfHr3JwjW44RvGuNMd7GmJeMMSuMMWuMMbe78NvyB44Gy8aY840xvxtjVjl+be7Ydf4pYJCjlkGO2j9wvM+qgn4fRaT8KJMdB0TE4/kZY1Y7vt8BDAD6W2uPGWNCgD+NMQts7qH8G4Al1tpnjTHegL/j2P8DLrbWJhpjxgPjyAovJ9MPWGuMaUfWrt4dydqdfbkxZinQBNhnre0LYIypnvNka+1Dxpgx1trIAq49BxgELHKEqF7AHcBwstq8dDDGVAF+M8Z8a63dUVCBjp+vF/C+46lNQDfHrvMXA89Za681xjxOjpE0Y8xzwI/W2mGOqdK/jDHfO/pwikg5o5AmIiXheM6QY4ypBDxnjOlGViui+kBt4ECOc1YAHziO/dJau9oY0x0IIyv0AFQmawSqIC8ZY/4PiCYrNPUCvsgOMMaYz4GuwGJgkjHmBbKmSJcV4ef6BpjsCGKXAb9Ya487plhbG2OucxxXHWhGVkDNKTu8Ngb+Br7LcfxMY0wzwOJoJ1OA3sCVxpj7HY99gbNQ702RckkhTURKw41AKNDOWptmjIkiK2A4WWt/cYS4vsCHxpiXgCPAd9bawS68xwPW2nnZDxwjUvlYa7c4Rtn6AM87RrxONTKX89xkY8zPwKVkjajNzn474C5r7ZJCLnHcWhvpGL1bCNwJTCarJ+NP1tr+jpssfj7J+Qa41lq72ZV6RcSzaU2aiJSG6sAhR0DrCTTKe4AxppHjmPfImgZsC/wJdDHGZK8x8zfGnOvie/4CXO04JwDoDywzxtQDkqy1HwGTHO+TV5pjRK8gc8iaRu1KVjNsHL/ekX2OMeZcx3sWyFobB9wN3O84pzqw1/HyLTkOjQeq5ni8BLjLOIYVjTFtTvYeIuL5FNJEpDTMAtobY1aSNaq2qYBjegCrjTGrgGuB16210WSFltnGmDVkhbbzXHlDa+0/wAzgL2A5MM1auwpoRdZartXAo8AzBZw+FViTfeNAHt8C3YDvrbWpjuemARuAf4wx64B3KWSmwlHLv8D1wItkjer9BnjnOOwnICz7xgGyRtwqOWpb53gsIuWUtuAQERERKYM0kiYiIiJSBimkiYiIiJRBCmkiIiIiZZBCmoiIiEgZpJAmIiIiUgYppImIiIiUQQppIiIiImXQ/wO5LpC9zC49aAAAAABJRU5ErkJggg=="/>
          <p:cNvSpPr>
            <a:spLocks noChangeAspect="1" noChangeArrowheads="1"/>
          </p:cNvSpPr>
          <p:nvPr/>
        </p:nvSpPr>
        <p:spPr bwMode="auto">
          <a:xfrm>
            <a:off x="155574" y="-2218951"/>
            <a:ext cx="2379281" cy="23792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432648" y="263917"/>
            <a:ext cx="8550369" cy="5066274"/>
          </a:xfrm>
          <a:prstGeom prst="rect">
            <a:avLst/>
          </a:prstGeom>
        </p:spPr>
      </p:pic>
      <p:sp>
        <p:nvSpPr>
          <p:cNvPr id="8" name="Rectangle 7"/>
          <p:cNvSpPr>
            <a:spLocks noChangeArrowheads="1"/>
          </p:cNvSpPr>
          <p:nvPr/>
        </p:nvSpPr>
        <p:spPr bwMode="auto">
          <a:xfrm>
            <a:off x="464917" y="5433770"/>
            <a:ext cx="9348713" cy="162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The SVM model outperformed KNN, Logistic 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 and Decision Tree models with the highest AUC-ROC score of 0.98,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showcasing its superior predictive ability for the dataset.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inherit"/>
              </a:rPr>
              <a:t>Therefore, the SVM model is recommended for accurate classification in this context.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03F9F"/>
                </a:solidFill>
                <a:effectLst/>
                <a:latin typeface="Courier New" panose="02070309020205020404" pitchFamily="49" charset="0"/>
                <a:cs typeface="Courier New" panose="02070309020205020404" pitchFamily="49" charset="0"/>
              </a:rPr>
              <a:t>In [ ]:</a:t>
            </a:r>
            <a:endParaRPr kumimoji="0" lang="en-US" altLang="en-US" sz="1000" b="0"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152400" y="15240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inherit"/>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85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4273" y="4822767"/>
            <a:ext cx="4456252" cy="1207643"/>
          </a:xfrm>
        </p:spPr>
        <p:txBody>
          <a:bodyPr>
            <a:normAutofit/>
          </a:bodyPr>
          <a:lstStyle/>
          <a:p>
            <a:pPr marL="0" indent="0">
              <a:buNone/>
            </a:pPr>
            <a:r>
              <a:rPr lang="en-US" sz="7200" dirty="0" err="1" smtClean="0"/>
              <a:t>Thankyou</a:t>
            </a:r>
            <a:endParaRPr lang="en-US" sz="7200" dirty="0"/>
          </a:p>
        </p:txBody>
      </p:sp>
    </p:spTree>
    <p:extLst>
      <p:ext uri="{BB962C8B-B14F-4D97-AF65-F5344CB8AC3E}">
        <p14:creationId xmlns:p14="http://schemas.microsoft.com/office/powerpoint/2010/main" val="293039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936" y="600525"/>
            <a:ext cx="10900785" cy="3108543"/>
          </a:xfrm>
          <a:prstGeom prst="rect">
            <a:avLst/>
          </a:prstGeom>
        </p:spPr>
        <p:txBody>
          <a:bodyPr wrap="square">
            <a:spAutoFit/>
          </a:bodyPr>
          <a:lstStyle/>
          <a:p>
            <a:r>
              <a:rPr lang="en-US" sz="2800" b="1" dirty="0" err="1"/>
              <a:t>Breif</a:t>
            </a:r>
            <a:r>
              <a:rPr lang="en-US" sz="2800" b="1" dirty="0"/>
              <a:t> </a:t>
            </a:r>
            <a:r>
              <a:rPr lang="en-US" sz="2800" b="1" dirty="0" smtClean="0"/>
              <a:t>overview of </a:t>
            </a:r>
            <a:r>
              <a:rPr lang="en-US" sz="2800" b="1" dirty="0"/>
              <a:t>Breast Cancer:</a:t>
            </a:r>
            <a:r>
              <a:rPr lang="en-US" dirty="0"/>
              <a:t> </a:t>
            </a:r>
            <a:endParaRPr lang="en-US" dirty="0" smtClean="0"/>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Cancer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death is one of humanity's major problems in the developing world. Despite the fact that there are many ways to prevent it before happening, some cancer types still do not have a treatment. Breast cancer is one of the most common types of cancer, and early detection is crucial in its treatment. It develops from breast tissue when cells in the region grow out of control. One of the key steps in treating breast cancer is accurate diagnosis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rPr>
              <a:t>Significance of Early Detection:</a:t>
            </a:r>
          </a:p>
          <a:p>
            <a:endPar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Rectangle 3"/>
          <p:cNvSpPr>
            <a:spLocks noChangeArrowheads="1"/>
          </p:cNvSpPr>
          <p:nvPr/>
        </p:nvSpPr>
        <p:spPr bwMode="auto">
          <a:xfrm>
            <a:off x="737936" y="2943181"/>
            <a:ext cx="1107968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rgbClr val="000000"/>
                </a:solidFill>
                <a:latin typeface="Söhne"/>
              </a:rPr>
              <a:t>E</a:t>
            </a:r>
            <a:r>
              <a:rPr kumimoji="0" lang="en-US" altLang="en-US" sz="1800" b="0" i="0" u="none" strike="noStrike" cap="none" normalizeH="0" baseline="0" dirty="0" smtClean="0">
                <a:ln>
                  <a:noFill/>
                </a:ln>
                <a:solidFill>
                  <a:srgbClr val="000000"/>
                </a:solidFill>
                <a:effectLst/>
                <a:latin typeface="Söhne"/>
              </a:rPr>
              <a:t>arly detection is a cornerstone in the fight against breast cancer, offering numerous benefits to individuals, healthcare systems, and society as a whole. It underscores the importance of regular screenings, breast self-exams, and awareness campaigns to empower individuals in the timely detection of breast cancer.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smtClean="0">
                <a:solidFill>
                  <a:srgbClr val="000000"/>
                </a:solidFill>
                <a:latin typeface="Söhne"/>
              </a:rPr>
              <a:t>Objective:</a:t>
            </a:r>
          </a:p>
          <a:p>
            <a:pPr lvl="0" defTabSz="914400"/>
            <a:r>
              <a:rPr lang="en-US" dirty="0" smtClean="0"/>
              <a:t>The objectives of a breast cancer classification project typically revolve around leveraging machine learning and data analysis techniques to develop a model capable of accurately classifying breast cancer cases</a:t>
            </a: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260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563946" cy="6140335"/>
          </a:xfrm>
        </p:spPr>
        <p:txBody>
          <a:bodyPr>
            <a:normAutofit/>
          </a:bodyPr>
          <a:lstStyle/>
          <a:p>
            <a:r>
              <a:rPr lang="en-US" sz="2800" b="1" dirty="0" smtClean="0">
                <a:solidFill>
                  <a:schemeClr val="tx1"/>
                </a:solidFill>
              </a:rPr>
              <a:t>Dataset Overview:</a:t>
            </a:r>
            <a:br>
              <a:rPr lang="en-US" sz="2800" b="1" dirty="0" smtClean="0">
                <a:solidFill>
                  <a:schemeClr val="tx1"/>
                </a:solidFill>
              </a:rPr>
            </a:br>
            <a:r>
              <a:rPr lang="en-US" sz="2800" b="1" dirty="0" err="1" smtClean="0">
                <a:solidFill>
                  <a:schemeClr val="tx1"/>
                </a:solidFill>
              </a:rPr>
              <a:t>mmmssss</a:t>
            </a:r>
            <a:r>
              <a:rPr lang="en-US" sz="2800" b="1" dirty="0" smtClean="0">
                <a:solidFill>
                  <a:schemeClr val="tx1"/>
                </a:solidFill>
              </a:rPr>
              <a:t>                                     </a:t>
            </a:r>
            <a:r>
              <a:rPr lang="en-US" sz="2800" b="1" dirty="0" smtClean="0">
                <a:solidFill>
                  <a:schemeClr val="tx1"/>
                </a:solidFill>
              </a:rPr>
              <a:t/>
            </a:r>
            <a:br>
              <a:rPr lang="en-US" sz="2800" b="1" dirty="0" smtClean="0">
                <a:solidFill>
                  <a:schemeClr val="tx1"/>
                </a:solidFill>
              </a:rPr>
            </a:br>
            <a:r>
              <a:rPr lang="en-US" sz="2800" b="1" dirty="0" smtClean="0">
                <a:solidFill>
                  <a:schemeClr val="tx1"/>
                </a:solidFill>
              </a:rPr>
              <a:t/>
            </a:r>
            <a:br>
              <a:rPr lang="en-US" sz="2800" b="1" dirty="0" smtClean="0">
                <a:solidFill>
                  <a:schemeClr val="tx1"/>
                </a:solidFill>
              </a:rPr>
            </a:br>
            <a:endParaRPr lang="en-US" sz="2800"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109" y="1205344"/>
            <a:ext cx="3555891" cy="5037513"/>
          </a:xfrm>
        </p:spPr>
      </p:pic>
      <p:sp>
        <p:nvSpPr>
          <p:cNvPr id="6" name="TextBox 5"/>
          <p:cNvSpPr txBox="1"/>
          <p:nvPr/>
        </p:nvSpPr>
        <p:spPr>
          <a:xfrm>
            <a:off x="5128953" y="814647"/>
            <a:ext cx="4430683" cy="397031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r>
              <a:rPr lang="en-US" dirty="0" smtClean="0"/>
              <a:t>We </a:t>
            </a:r>
            <a:r>
              <a:rPr lang="en-US" dirty="0"/>
              <a:t>can exclude unnecessary columns from the dataset and separate dependent (y) and </a:t>
            </a:r>
            <a:r>
              <a:rPr lang="en-US" dirty="0" err="1"/>
              <a:t>and</a:t>
            </a:r>
            <a:r>
              <a:rPr lang="en-US" dirty="0"/>
              <a:t> independent(X) data:</a:t>
            </a:r>
          </a:p>
          <a:p>
            <a:r>
              <a:rPr lang="en-US" b="1" dirty="0"/>
              <a:t>There is an id that cannot be used for classification.</a:t>
            </a:r>
            <a:endParaRPr lang="en-US" dirty="0"/>
          </a:p>
          <a:p>
            <a:r>
              <a:rPr lang="en-US" b="1" dirty="0"/>
              <a:t>Diagnosis is our class label.</a:t>
            </a:r>
            <a:endParaRPr lang="en-US" dirty="0"/>
          </a:p>
          <a:p>
            <a:r>
              <a:rPr lang="en-US" b="1" dirty="0"/>
              <a:t>Unnamed: 32 feature includes </a:t>
            </a:r>
            <a:r>
              <a:rPr lang="en-US" b="1" dirty="0" err="1"/>
              <a:t>NaN</a:t>
            </a:r>
            <a:r>
              <a:rPr lang="en-US" b="1" dirty="0"/>
              <a:t> so we do not need it.</a:t>
            </a:r>
            <a:endParaRPr lang="en-US" dirty="0"/>
          </a:p>
          <a:p>
            <a:endParaRPr lang="en-US" dirty="0"/>
          </a:p>
        </p:txBody>
      </p:sp>
    </p:spTree>
    <p:extLst>
      <p:ext uri="{BB962C8B-B14F-4D97-AF65-F5344CB8AC3E}">
        <p14:creationId xmlns:p14="http://schemas.microsoft.com/office/powerpoint/2010/main" val="208515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829" y="152400"/>
            <a:ext cx="2905451" cy="396240"/>
          </a:xfrm>
        </p:spPr>
        <p:txBody>
          <a:bodyPr>
            <a:normAutofit fontScale="90000"/>
          </a:bodyPr>
          <a:lstStyle/>
          <a:p>
            <a:r>
              <a:rPr lang="en-US" sz="1800" b="1" dirty="0" smtClean="0">
                <a:solidFill>
                  <a:schemeClr val="tx1"/>
                </a:solidFill>
              </a:rPr>
              <a:t>Analysis of input variable:</a:t>
            </a:r>
            <a:endParaRPr lang="en-US" sz="1800" b="1"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477829" y="548639"/>
            <a:ext cx="4309510" cy="3773979"/>
          </a:xfrm>
          <a:prstGeom prst="rect">
            <a:avLst/>
          </a:prstGeom>
        </p:spPr>
      </p:pic>
      <p:sp>
        <p:nvSpPr>
          <p:cNvPr id="6" name="TextBox 5"/>
          <p:cNvSpPr txBox="1"/>
          <p:nvPr/>
        </p:nvSpPr>
        <p:spPr>
          <a:xfrm>
            <a:off x="6109855" y="152400"/>
            <a:ext cx="4721629" cy="369332"/>
          </a:xfrm>
          <a:prstGeom prst="rect">
            <a:avLst/>
          </a:prstGeom>
          <a:noFill/>
        </p:spPr>
        <p:txBody>
          <a:bodyPr wrap="square" rtlCol="0">
            <a:spAutoFit/>
          </a:bodyPr>
          <a:lstStyle/>
          <a:p>
            <a:r>
              <a:rPr lang="en-US" dirty="0" smtClean="0"/>
              <a:t>   Analysis of output variable(diagnosis):</a:t>
            </a:r>
            <a:endParaRPr lang="en-US" dirty="0"/>
          </a:p>
        </p:txBody>
      </p:sp>
      <p:pic>
        <p:nvPicPr>
          <p:cNvPr id="2050" name="Picture 2" descr="https://www.kaggleusercontent.com/kf/101471043/eyJhbGciOiJkaXIiLCJlbmMiOiJBMTI4Q0JDLUhTMjU2In0..PrXh2RTiSVXjY1f_-f9DXw.j6tvToQVtuQ-BmpcwferIpiRoGD89jYKh9MN-ZvNIYPrMYSAgxtDq2gk6Dkj9gsdNFjIxklgGW4kzCdX1K4DdW4LN8hBY1ST-U773RwViQ1OprZZ952rreNdaQCS3c7QAU-b8q07UQZtBH3NLLSt4Vdog20mwTuM0FN6-J0SV8C51hqHl3XjBdqnF5F3Oloi2BNbqt3-dtiF6MQhsygxUxVKl1crvFGxFXQEJ9jbNKBu2T-Eyr7ChPCsFvCExqoFc9xdmaB8YCpcazTvG9rIoOI577q4uOwcLMg338LvulvEqc9RxNSu8gQUQmWvhtojjyDuf_vPXaj_itcdz5G0CxLhlDVYsXIIpdX8W9DsyTe-Ruj1UnTWH4mjaqhiXVarwk_vkMtN_iWOGTTKYCGB1xsvJr9DLE_upXqih7_DerTiCxVBX_VYWsgTuGhjY-Cb1RIKadWp774TVoY7nCsWkUiijlQuTw9vSZlZalLID9rkANaSPK3K5eitEehWZJEyobMOJKSHr_TPuX6ofwxrbvsQdYLo_THVpXm6_JicV5wkPJ6q-ryBGDe7oMM1BJ4j1RaqjomgK9jregE5-6vxk1wkbdR7BPFur5DIKXrI0vVe5b1R9z-oX4zmQZrPQDo05XV8N6RdKJveouqXFwu1oG8MY7q-3uWh4tWnFKLQuUOzfULEnUlz3U1i_N0K-1O3.YuWg-Agoz7H0iqjm59zdFg/__results___files/__results___31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763" y="273434"/>
            <a:ext cx="5781721" cy="42062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4995949"/>
            <a:ext cx="12119956" cy="1862051"/>
          </a:xfrm>
          <a:prstGeom prst="rect">
            <a:avLst/>
          </a:prstGeom>
          <a:noFill/>
        </p:spPr>
        <p:txBody>
          <a:bodyPr wrap="square" rtlCol="0">
            <a:spAutoFit/>
          </a:bodyPr>
          <a:lstStyle/>
          <a:p>
            <a:endParaRPr lang="en-US" dirty="0"/>
          </a:p>
        </p:txBody>
      </p:sp>
      <p:sp>
        <p:nvSpPr>
          <p:cNvPr id="11" name="TextBox 10"/>
          <p:cNvSpPr txBox="1"/>
          <p:nvPr/>
        </p:nvSpPr>
        <p:spPr>
          <a:xfrm>
            <a:off x="182880" y="4572000"/>
            <a:ext cx="11937076" cy="1323439"/>
          </a:xfrm>
          <a:prstGeom prst="rect">
            <a:avLst/>
          </a:prstGeom>
          <a:noFill/>
        </p:spPr>
        <p:txBody>
          <a:bodyPr wrap="square" rtlCol="0">
            <a:spAutoFit/>
          </a:bodyPr>
          <a:lstStyle/>
          <a:p>
            <a:r>
              <a:rPr lang="en-US" sz="1600" dirty="0"/>
              <a:t>There is high variation in values in </a:t>
            </a:r>
            <a:r>
              <a:rPr lang="en-US" sz="1600" dirty="0" err="1"/>
              <a:t>area_mean</a:t>
            </a:r>
            <a:r>
              <a:rPr lang="en-US" sz="1600" dirty="0"/>
              <a:t> and </a:t>
            </a:r>
            <a:r>
              <a:rPr lang="en-US" sz="1600" dirty="0" err="1"/>
              <a:t>area_worst</a:t>
            </a:r>
            <a:r>
              <a:rPr lang="en-US" sz="1600" dirty="0"/>
              <a:t>.</a:t>
            </a:r>
          </a:p>
          <a:p>
            <a:r>
              <a:rPr lang="en-US" sz="1600" dirty="0"/>
              <a:t>There are many variables have median value 0.</a:t>
            </a:r>
          </a:p>
          <a:p>
            <a:r>
              <a:rPr lang="en-US" sz="1600" dirty="0"/>
              <a:t>The </a:t>
            </a:r>
            <a:r>
              <a:rPr lang="en-US" sz="1600" dirty="0" err="1"/>
              <a:t>area_worst</a:t>
            </a:r>
            <a:r>
              <a:rPr lang="en-US" sz="1600" dirty="0"/>
              <a:t> feature’s max value is 4254 and </a:t>
            </a:r>
            <a:r>
              <a:rPr lang="en-US" sz="1600" dirty="0" err="1"/>
              <a:t>fractal_dimension_se</a:t>
            </a:r>
            <a:r>
              <a:rPr lang="en-US" sz="1600" dirty="0"/>
              <a:t> features’ max 0.029840. This indicates we need to standardize or normalize data before visualization, feature selection, and classification.</a:t>
            </a:r>
          </a:p>
          <a:p>
            <a:r>
              <a:rPr lang="en-US" sz="1600" dirty="0"/>
              <a:t>Bar plot of diagnosis shows that Malignant and Benign patients ratio is 37% (212/569) and 63% (357/569) respectively.</a:t>
            </a:r>
          </a:p>
        </p:txBody>
      </p:sp>
    </p:spTree>
    <p:extLst>
      <p:ext uri="{BB962C8B-B14F-4D97-AF65-F5344CB8AC3E}">
        <p14:creationId xmlns:p14="http://schemas.microsoft.com/office/powerpoint/2010/main" val="199368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www.kaggleusercontent.com/kf/101471043/eyJhbGciOiJkaXIiLCJlbmMiOiJBMTI4Q0JDLUhTMjU2In0..PrXh2RTiSVXjY1f_-f9DXw.j6tvToQVtuQ-BmpcwferIpiRoGD89jYKh9MN-ZvNIYPrMYSAgxtDq2gk6Dkj9gsdNFjIxklgGW4kzCdX1K4DdW4LN8hBY1ST-U773RwViQ1OprZZ952rreNdaQCS3c7QAU-b8q07UQZtBH3NLLSt4Vdog20mwTuM0FN6-J0SV8C51hqHl3XjBdqnF5F3Oloi2BNbqt3-dtiF6MQhsygxUxVKl1crvFGxFXQEJ9jbNKBu2T-Eyr7ChPCsFvCExqoFc9xdmaB8YCpcazTvG9rIoOI577q4uOwcLMg338LvulvEqc9RxNSu8gQUQmWvhtojjyDuf_vPXaj_itcdz5G0CxLhlDVYsXIIpdX8W9DsyTe-Ruj1UnTWH4mjaqhiXVarwk_vkMtN_iWOGTTKYCGB1xsvJr9DLE_upXqih7_DerTiCxVBX_VYWsgTuGhjY-Cb1RIKadWp774TVoY7nCsWkUiijlQuTw9vSZlZalLID9rkANaSPK3K5eitEehWZJEyobMOJKSHr_TPuX6ofwxrbvsQdYLo_THVpXm6_JicV5wkPJ6q-ryBGDe7oMM1BJ4j1RaqjomgK9jregE5-6vxk1wkbdR7BPFur5DIKXrI0vVe5b1R9z-oX4zmQZrPQDo05XV8N6RdKJveouqXFwu1oG8MY7q-3uWh4tWnFKLQuUOzfULEnUlz3U1i_N0K-1O3.YuWg-Agoz7H0iqjm59zdFg/__results___files/__results___38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47603"/>
            <a:ext cx="3142210" cy="30356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42210" y="382384"/>
            <a:ext cx="3433157" cy="2893100"/>
          </a:xfrm>
          <a:prstGeom prst="rect">
            <a:avLst/>
          </a:prstGeom>
          <a:noFill/>
        </p:spPr>
        <p:txBody>
          <a:bodyPr wrap="square" rtlCol="0">
            <a:spAutoFit/>
          </a:bodyPr>
          <a:lstStyle/>
          <a:p>
            <a:r>
              <a:rPr lang="en-US" sz="1400" b="1" dirty="0"/>
              <a:t>I</a:t>
            </a:r>
            <a:r>
              <a:rPr lang="en-US" sz="1400" b="1" dirty="0" smtClean="0"/>
              <a:t>n</a:t>
            </a:r>
            <a:r>
              <a:rPr lang="en-US" sz="1400" b="1" dirty="0"/>
              <a:t> </a:t>
            </a:r>
            <a:r>
              <a:rPr lang="en-US" sz="1400" b="1" dirty="0" err="1"/>
              <a:t>radius_mean,texture_mean,perimeter_mean</a:t>
            </a:r>
            <a:r>
              <a:rPr lang="en-US" sz="1400" b="1" dirty="0"/>
              <a:t>, </a:t>
            </a:r>
            <a:r>
              <a:rPr lang="en-US" sz="1400" b="1" dirty="0" err="1"/>
              <a:t>area_mean</a:t>
            </a:r>
            <a:r>
              <a:rPr lang="en-US" sz="1400" b="1" dirty="0"/>
              <a:t>, </a:t>
            </a:r>
            <a:r>
              <a:rPr lang="en-US" sz="1400" b="1" dirty="0" err="1"/>
              <a:t>compactness_mean</a:t>
            </a:r>
            <a:r>
              <a:rPr lang="en-US" sz="1400" b="1" dirty="0"/>
              <a:t>, </a:t>
            </a:r>
            <a:r>
              <a:rPr lang="en-US" sz="1400" b="1" dirty="0" err="1"/>
              <a:t>concavity_mean</a:t>
            </a:r>
            <a:r>
              <a:rPr lang="en-US" sz="1400" b="1" dirty="0"/>
              <a:t> </a:t>
            </a:r>
            <a:r>
              <a:rPr lang="en-US" sz="1400" b="1" dirty="0" smtClean="0"/>
              <a:t>and </a:t>
            </a:r>
            <a:r>
              <a:rPr lang="en-US" sz="1400" b="1" dirty="0" err="1" smtClean="0"/>
              <a:t>concave_points_mean</a:t>
            </a:r>
            <a:r>
              <a:rPr lang="en-US" sz="1400" b="1" dirty="0"/>
              <a:t> features, median of the Malignant and Benign looks like separated so it can be good for classification. However, in </a:t>
            </a:r>
            <a:r>
              <a:rPr lang="en-US" sz="1400" b="1" dirty="0" err="1"/>
              <a:t>fractal_dimension_mean</a:t>
            </a:r>
            <a:r>
              <a:rPr lang="en-US" sz="1400" b="1" dirty="0"/>
              <a:t>, </a:t>
            </a:r>
            <a:r>
              <a:rPr lang="en-US" sz="1400" b="1" dirty="0" err="1"/>
              <a:t>texture_se</a:t>
            </a:r>
            <a:r>
              <a:rPr lang="en-US" sz="1400" b="1" dirty="0"/>
              <a:t>, and </a:t>
            </a:r>
            <a:r>
              <a:rPr lang="en-US" sz="1400" b="1" dirty="0" err="1"/>
              <a:t>smoothness_se</a:t>
            </a:r>
            <a:r>
              <a:rPr lang="en-US" sz="1400" b="1" dirty="0"/>
              <a:t> features, median of the Malignant and Benign does not looks like separated so it does not gives good information for classification.</a:t>
            </a:r>
            <a:endParaRPr lang="en-US" sz="1400" dirty="0"/>
          </a:p>
        </p:txBody>
      </p:sp>
      <p:sp>
        <p:nvSpPr>
          <p:cNvPr id="7" name="TextBox 6"/>
          <p:cNvSpPr txBox="1"/>
          <p:nvPr/>
        </p:nvSpPr>
        <p:spPr>
          <a:xfrm>
            <a:off x="66502" y="-1"/>
            <a:ext cx="3665913" cy="382385"/>
          </a:xfrm>
          <a:prstGeom prst="rect">
            <a:avLst/>
          </a:prstGeom>
          <a:noFill/>
        </p:spPr>
        <p:txBody>
          <a:bodyPr wrap="square" rtlCol="0">
            <a:spAutoFit/>
          </a:bodyPr>
          <a:lstStyle/>
          <a:p>
            <a:r>
              <a:rPr lang="en-US" b="1" dirty="0" err="1" smtClean="0"/>
              <a:t>Violen</a:t>
            </a:r>
            <a:r>
              <a:rPr lang="en-US" b="1" dirty="0" smtClean="0"/>
              <a:t> plot:</a:t>
            </a:r>
            <a:endParaRPr lang="en-US" b="1" dirty="0"/>
          </a:p>
        </p:txBody>
      </p:sp>
      <p:pic>
        <p:nvPicPr>
          <p:cNvPr id="3078" name="Picture 6" descr="https://www.kaggleusercontent.com/kf/101471043/eyJhbGciOiJkaXIiLCJlbmMiOiJBMTI4Q0JDLUhTMjU2In0..PrXh2RTiSVXjY1f_-f9DXw.j6tvToQVtuQ-BmpcwferIpiRoGD89jYKh9MN-ZvNIYPrMYSAgxtDq2gk6Dkj9gsdNFjIxklgGW4kzCdX1K4DdW4LN8hBY1ST-U773RwViQ1OprZZ952rreNdaQCS3c7QAU-b8q07UQZtBH3NLLSt4Vdog20mwTuM0FN6-J0SV8C51hqHl3XjBdqnF5F3Oloi2BNbqt3-dtiF6MQhsygxUxVKl1crvFGxFXQEJ9jbNKBu2T-Eyr7ChPCsFvCExqoFc9xdmaB8YCpcazTvG9rIoOI577q4uOwcLMg338LvulvEqc9RxNSu8gQUQmWvhtojjyDuf_vPXaj_itcdz5G0CxLhlDVYsXIIpdX8W9DsyTe-Ruj1UnTWH4mjaqhiXVarwk_vkMtN_iWOGTTKYCGB1xsvJr9DLE_upXqih7_DerTiCxVBX_VYWsgTuGhjY-Cb1RIKadWp774TVoY7nCsWkUiijlQuTw9vSZlZalLID9rkANaSPK3K5eitEehWZJEyobMOJKSHr_TPuX6ofwxrbvsQdYLo_THVpXm6_JicV5wkPJ6q-ryBGDe7oMM1BJ4j1RaqjomgK9jregE5-6vxk1wkbdR7BPFur5DIKXrI0vVe5b1R9z-oX4zmQZrPQDo05XV8N6RdKJveouqXFwu1oG8MY7q-3uWh4tWnFKLQuUOzfULEnUlz3U1i_N0K-1O3.YuWg-Agoz7H0iqjm59zdFg/__results___files/__results___41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67" y="3548468"/>
            <a:ext cx="2967643" cy="31008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66902" y="3483249"/>
            <a:ext cx="3516283" cy="1169551"/>
          </a:xfrm>
          <a:prstGeom prst="rect">
            <a:avLst/>
          </a:prstGeom>
          <a:noFill/>
        </p:spPr>
        <p:txBody>
          <a:bodyPr wrap="square" rtlCol="0">
            <a:spAutoFit/>
          </a:bodyPr>
          <a:lstStyle/>
          <a:p>
            <a:r>
              <a:rPr lang="en-US" sz="1400" b="1" dirty="0" smtClean="0"/>
              <a:t>Variable </a:t>
            </a:r>
            <a:r>
              <a:rPr lang="en-US" sz="1400" b="1" dirty="0"/>
              <a:t>of </a:t>
            </a:r>
            <a:r>
              <a:rPr lang="en-US" sz="1400" b="1" dirty="0" err="1"/>
              <a:t>texture_se</a:t>
            </a:r>
            <a:r>
              <a:rPr lang="en-US" sz="1400" b="1" dirty="0"/>
              <a:t>, </a:t>
            </a:r>
            <a:r>
              <a:rPr lang="en-US" sz="1400" b="1" dirty="0" err="1"/>
              <a:t>smoothness_se</a:t>
            </a:r>
            <a:r>
              <a:rPr lang="en-US" sz="1400" b="1" dirty="0"/>
              <a:t>, </a:t>
            </a:r>
            <a:r>
              <a:rPr lang="en-US" sz="1400" b="1" dirty="0" err="1"/>
              <a:t>concavity_worst</a:t>
            </a:r>
            <a:r>
              <a:rPr lang="en-US" sz="1400" b="1" dirty="0"/>
              <a:t>, and concave </a:t>
            </a:r>
            <a:r>
              <a:rPr lang="en-US" sz="1400" b="1" dirty="0" err="1"/>
              <a:t>point_worst</a:t>
            </a:r>
            <a:r>
              <a:rPr lang="en-US" sz="1400" b="1" dirty="0"/>
              <a:t> looks like similar but how can we decide whether they are correlated with each other or not. </a:t>
            </a:r>
            <a:endParaRPr lang="en-US" sz="1400" dirty="0"/>
          </a:p>
        </p:txBody>
      </p:sp>
      <p:sp>
        <p:nvSpPr>
          <p:cNvPr id="11" name="TextBox 10"/>
          <p:cNvSpPr txBox="1"/>
          <p:nvPr/>
        </p:nvSpPr>
        <p:spPr>
          <a:xfrm>
            <a:off x="6783185" y="78271"/>
            <a:ext cx="5162203" cy="369332"/>
          </a:xfrm>
          <a:prstGeom prst="rect">
            <a:avLst/>
          </a:prstGeom>
          <a:noFill/>
        </p:spPr>
        <p:txBody>
          <a:bodyPr wrap="square" rtlCol="0">
            <a:spAutoFit/>
          </a:bodyPr>
          <a:lstStyle/>
          <a:p>
            <a:r>
              <a:rPr lang="en-US" b="1" dirty="0" smtClean="0"/>
              <a:t>Swarm plot:  </a:t>
            </a:r>
            <a:endParaRPr lang="en-US" b="1" dirty="0"/>
          </a:p>
        </p:txBody>
      </p:sp>
      <p:pic>
        <p:nvPicPr>
          <p:cNvPr id="12" name="Picture 11"/>
          <p:cNvPicPr>
            <a:picLocks noChangeAspect="1"/>
          </p:cNvPicPr>
          <p:nvPr/>
        </p:nvPicPr>
        <p:blipFill>
          <a:blip r:embed="rId4"/>
          <a:stretch>
            <a:fillRect/>
          </a:stretch>
        </p:blipFill>
        <p:spPr>
          <a:xfrm>
            <a:off x="6575367" y="447603"/>
            <a:ext cx="2452342" cy="2871035"/>
          </a:xfrm>
          <a:prstGeom prst="rect">
            <a:avLst/>
          </a:prstGeom>
        </p:spPr>
      </p:pic>
      <p:pic>
        <p:nvPicPr>
          <p:cNvPr id="3080" name="Picture 8" descr="https://www.kaggleusercontent.com/kf/101471043/eyJhbGciOiJkaXIiLCJlbmMiOiJBMTI4Q0JDLUhTMjU2In0..PrXh2RTiSVXjY1f_-f9DXw.j6tvToQVtuQ-BmpcwferIpiRoGD89jYKh9MN-ZvNIYPrMYSAgxtDq2gk6Dkj9gsdNFjIxklgGW4kzCdX1K4DdW4LN8hBY1ST-U773RwViQ1OprZZ952rreNdaQCS3c7QAU-b8q07UQZtBH3NLLSt4Vdog20mwTuM0FN6-J0SV8C51hqHl3XjBdqnF5F3Oloi2BNbqt3-dtiF6MQhsygxUxVKl1crvFGxFXQEJ9jbNKBu2T-Eyr7ChPCsFvCExqoFc9xdmaB8YCpcazTvG9rIoOI577q4uOwcLMg338LvulvEqc9RxNSu8gQUQmWvhtojjyDuf_vPXaj_itcdz5G0CxLhlDVYsXIIpdX8W9DsyTe-Ruj1UnTWH4mjaqhiXVarwk_vkMtN_iWOGTTKYCGB1xsvJr9DLE_upXqih7_DerTiCxVBX_VYWsgTuGhjY-Cb1RIKadWp774TVoY7nCsWkUiijlQuTw9vSZlZalLID9rkANaSPK3K5eitEehWZJEyobMOJKSHr_TPuX6ofwxrbvsQdYLo_THVpXm6_JicV5wkPJ6q-ryBGDe7oMM1BJ4j1RaqjomgK9jregE5-6vxk1wkbdR7BPFur5DIKXrI0vVe5b1R9z-oX4zmQZrPQDo05XV8N6RdKJveouqXFwu1oG8MY7q-3uWh4tWnFKLQuUOzfULEnUlz3U1i_N0K-1O3.YuWg-Agoz7H0iqjm59zdFg/__results___files/__results___47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260" y="3483249"/>
            <a:ext cx="2346556" cy="27433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214338" y="542611"/>
            <a:ext cx="2977662" cy="2677656"/>
          </a:xfrm>
          <a:prstGeom prst="rect">
            <a:avLst/>
          </a:prstGeom>
          <a:noFill/>
        </p:spPr>
        <p:txBody>
          <a:bodyPr wrap="square" rtlCol="0">
            <a:spAutoFit/>
          </a:bodyPr>
          <a:lstStyle/>
          <a:p>
            <a:r>
              <a:rPr lang="en-US" sz="1400" b="1" dirty="0" err="1">
                <a:solidFill>
                  <a:schemeClr val="tx2"/>
                </a:solidFill>
              </a:rPr>
              <a:t>R</a:t>
            </a:r>
            <a:r>
              <a:rPr lang="en-US" sz="1400" b="1" dirty="0" err="1" smtClean="0">
                <a:solidFill>
                  <a:schemeClr val="tx2"/>
                </a:solidFill>
              </a:rPr>
              <a:t>adius_mean</a:t>
            </a:r>
            <a:r>
              <a:rPr lang="en-US" sz="1400" b="1" dirty="0">
                <a:solidFill>
                  <a:schemeClr val="tx2"/>
                </a:solidFill>
              </a:rPr>
              <a:t>, </a:t>
            </a:r>
            <a:r>
              <a:rPr lang="en-US" sz="1400" b="1" dirty="0" err="1">
                <a:solidFill>
                  <a:schemeClr val="tx2"/>
                </a:solidFill>
              </a:rPr>
              <a:t>area_se</a:t>
            </a:r>
            <a:r>
              <a:rPr lang="en-US" sz="1400" b="1" dirty="0">
                <a:solidFill>
                  <a:schemeClr val="tx2"/>
                </a:solidFill>
              </a:rPr>
              <a:t> in the above swarm plot looks like malignant and benign are separated not totally but mostly. However, </a:t>
            </a:r>
            <a:r>
              <a:rPr lang="en-US" sz="1400" b="1" dirty="0" err="1">
                <a:solidFill>
                  <a:schemeClr val="tx2"/>
                </a:solidFill>
              </a:rPr>
              <a:t>smoothness_mean,symmetry_mean</a:t>
            </a:r>
            <a:r>
              <a:rPr lang="en-US" sz="1400" b="1" dirty="0">
                <a:solidFill>
                  <a:schemeClr val="tx2"/>
                </a:solidFill>
              </a:rPr>
              <a:t>, </a:t>
            </a:r>
            <a:r>
              <a:rPr lang="en-US" sz="1400" b="1" dirty="0" err="1">
                <a:solidFill>
                  <a:schemeClr val="tx2"/>
                </a:solidFill>
              </a:rPr>
              <a:t>fractal_dimension_mean</a:t>
            </a:r>
            <a:r>
              <a:rPr lang="en-US" sz="1400" b="1" dirty="0">
                <a:solidFill>
                  <a:schemeClr val="tx2"/>
                </a:solidFill>
              </a:rPr>
              <a:t>, and </a:t>
            </a:r>
            <a:r>
              <a:rPr lang="en-US" sz="1400" b="1" dirty="0" err="1">
                <a:solidFill>
                  <a:schemeClr val="tx2"/>
                </a:solidFill>
              </a:rPr>
              <a:t>texture_mean</a:t>
            </a:r>
            <a:r>
              <a:rPr lang="en-US" sz="1400" b="1" dirty="0">
                <a:solidFill>
                  <a:schemeClr val="tx2"/>
                </a:solidFill>
              </a:rPr>
              <a:t> in the above swarm plot looks like malignant and benign are mixed so it is hard to classify while using these feature</a:t>
            </a:r>
            <a:r>
              <a:rPr lang="en-US" sz="1200" b="1" dirty="0">
                <a:solidFill>
                  <a:schemeClr val="tx2"/>
                </a:solidFill>
              </a:rPr>
              <a:t>.</a:t>
            </a:r>
            <a:endParaRPr lang="en-US" sz="1200" dirty="0">
              <a:solidFill>
                <a:schemeClr val="tx2"/>
              </a:solidFill>
            </a:endParaRPr>
          </a:p>
        </p:txBody>
      </p:sp>
      <p:sp>
        <p:nvSpPr>
          <p:cNvPr id="14" name="TextBox 13"/>
          <p:cNvSpPr txBox="1"/>
          <p:nvPr/>
        </p:nvSpPr>
        <p:spPr>
          <a:xfrm>
            <a:off x="9103807" y="3548468"/>
            <a:ext cx="3088193" cy="2246769"/>
          </a:xfrm>
          <a:prstGeom prst="rect">
            <a:avLst/>
          </a:prstGeom>
          <a:noFill/>
        </p:spPr>
        <p:txBody>
          <a:bodyPr wrap="square" rtlCol="0">
            <a:spAutoFit/>
          </a:bodyPr>
          <a:lstStyle/>
          <a:p>
            <a:r>
              <a:rPr lang="en-US" sz="1400" b="1" dirty="0" err="1"/>
              <a:t>radius_worst</a:t>
            </a:r>
            <a:r>
              <a:rPr lang="en-US" sz="1400" b="1" dirty="0"/>
              <a:t>, </a:t>
            </a:r>
            <a:r>
              <a:rPr lang="en-US" sz="1400" b="1" dirty="0" err="1"/>
              <a:t>area_worst</a:t>
            </a:r>
            <a:r>
              <a:rPr lang="en-US" sz="1400" b="1" dirty="0"/>
              <a:t> in the above swarm plot looks like malignant and benign are separated not totally but mostly. However, </a:t>
            </a:r>
            <a:r>
              <a:rPr lang="en-US" sz="1400" b="1" dirty="0" err="1"/>
              <a:t>compactness_se,symmetry_se</a:t>
            </a:r>
            <a:r>
              <a:rPr lang="en-US" sz="1400" b="1" dirty="0"/>
              <a:t>, and </a:t>
            </a:r>
            <a:r>
              <a:rPr lang="en-US" sz="1400" b="1" dirty="0" err="1"/>
              <a:t>smoothness_worst</a:t>
            </a:r>
            <a:r>
              <a:rPr lang="en-US" sz="1400" b="1" dirty="0"/>
              <a:t> in the above swarm plot looks like malignant and benign are mixed so it is hard to classify while using these feature.</a:t>
            </a:r>
            <a:endParaRPr lang="en-US" sz="1400" dirty="0"/>
          </a:p>
        </p:txBody>
      </p:sp>
    </p:spTree>
    <p:extLst>
      <p:ext uri="{BB962C8B-B14F-4D97-AF65-F5344CB8AC3E}">
        <p14:creationId xmlns:p14="http://schemas.microsoft.com/office/powerpoint/2010/main" val="382333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latin typeface="+mj-lt"/>
              </a:rPr>
              <a:t>We applied </a:t>
            </a:r>
            <a:r>
              <a:rPr lang="en-US" b="1" i="1" dirty="0">
                <a:latin typeface="+mj-lt"/>
              </a:rPr>
              <a:t>Shapiro–</a:t>
            </a:r>
            <a:r>
              <a:rPr lang="en-US" b="1" i="1" dirty="0" err="1">
                <a:latin typeface="+mj-lt"/>
              </a:rPr>
              <a:t>Wilk</a:t>
            </a:r>
            <a:r>
              <a:rPr lang="en-US" b="1" i="1" dirty="0">
                <a:latin typeface="+mj-lt"/>
              </a:rPr>
              <a:t> test</a:t>
            </a:r>
            <a:r>
              <a:rPr lang="en-US" b="1" dirty="0">
                <a:latin typeface="+mj-lt"/>
              </a:rPr>
              <a:t> to all the numerical features to check whether they follow a normal distribution or not</a:t>
            </a:r>
            <a:r>
              <a:rPr lang="en-US" b="1" dirty="0" smtClean="0"/>
              <a:t>.</a:t>
            </a:r>
          </a:p>
          <a:p>
            <a:r>
              <a:rPr lang="en-US" b="1" dirty="0" err="1" smtClean="0"/>
              <a:t>Heatmap</a:t>
            </a:r>
            <a:endParaRPr lang="en-US" b="1"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62" y="1145894"/>
            <a:ext cx="7060556" cy="5440101"/>
          </a:xfrm>
          <a:prstGeom prst="rect">
            <a:avLst/>
          </a:prstGeom>
        </p:spPr>
      </p:pic>
      <p:sp>
        <p:nvSpPr>
          <p:cNvPr id="6" name="TextBox 5"/>
          <p:cNvSpPr txBox="1"/>
          <p:nvPr/>
        </p:nvSpPr>
        <p:spPr>
          <a:xfrm>
            <a:off x="7535118" y="1145894"/>
            <a:ext cx="4159169" cy="1200329"/>
          </a:xfrm>
          <a:prstGeom prst="rect">
            <a:avLst/>
          </a:prstGeom>
          <a:noFill/>
        </p:spPr>
        <p:txBody>
          <a:bodyPr wrap="square" rtlCol="0">
            <a:spAutoFit/>
          </a:bodyPr>
          <a:lstStyle/>
          <a:p>
            <a:r>
              <a:rPr lang="en-US" b="1" dirty="0"/>
              <a:t>After drop correlated </a:t>
            </a:r>
            <a:r>
              <a:rPr lang="en-US" b="1" dirty="0" smtClean="0"/>
              <a:t>feature, </a:t>
            </a:r>
            <a:r>
              <a:rPr lang="en-US" b="1" dirty="0"/>
              <a:t>there is only one high correlation value 0.9 between </a:t>
            </a:r>
            <a:r>
              <a:rPr lang="en-US" b="1" dirty="0" err="1"/>
              <a:t>concavity_mean</a:t>
            </a:r>
            <a:r>
              <a:rPr lang="en-US" b="1" dirty="0"/>
              <a:t> and </a:t>
            </a:r>
            <a:r>
              <a:rPr lang="en-US" b="1" dirty="0" err="1"/>
              <a:t>concavity_worst</a:t>
            </a:r>
            <a:r>
              <a:rPr lang="en-US" b="1" dirty="0"/>
              <a:t>. </a:t>
            </a:r>
            <a:endParaRPr lang="en-US" dirty="0"/>
          </a:p>
        </p:txBody>
      </p:sp>
    </p:spTree>
    <p:extLst>
      <p:ext uri="{BB962C8B-B14F-4D97-AF65-F5344CB8AC3E}">
        <p14:creationId xmlns:p14="http://schemas.microsoft.com/office/powerpoint/2010/main" val="339586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73" y="88740"/>
            <a:ext cx="3790494" cy="721489"/>
          </a:xfrm>
        </p:spPr>
        <p:txBody>
          <a:bodyPr/>
          <a:lstStyle/>
          <a:p>
            <a:r>
              <a:rPr lang="en-US" b="1" dirty="0"/>
              <a:t>Model Selection</a:t>
            </a:r>
            <a:endParaRPr lang="en-US" dirty="0"/>
          </a:p>
        </p:txBody>
      </p:sp>
      <p:sp>
        <p:nvSpPr>
          <p:cNvPr id="3" name="Content Placeholder 2"/>
          <p:cNvSpPr>
            <a:spLocks noGrp="1"/>
          </p:cNvSpPr>
          <p:nvPr>
            <p:ph idx="1"/>
          </p:nvPr>
        </p:nvSpPr>
        <p:spPr>
          <a:xfrm>
            <a:off x="0" y="810230"/>
            <a:ext cx="5278056" cy="2558004"/>
          </a:xfrm>
        </p:spPr>
        <p:txBody>
          <a:bodyPr>
            <a:normAutofit lnSpcReduction="10000"/>
          </a:bodyPr>
          <a:lstStyle/>
          <a:p>
            <a:r>
              <a:rPr lang="en-US" b="1" dirty="0" smtClean="0"/>
              <a:t>KNN ALGORITHM:                                                                  </a:t>
            </a:r>
          </a:p>
          <a:p>
            <a:r>
              <a:rPr lang="en-US" dirty="0"/>
              <a:t>KNN algorithm is used in classification to predict the class of an input by identifying the majority class among its k-nearest neighbors in the feature space. It is a non-parametric and instance-based method where the decision is based on the most frequent class within the local neighborhood of the data point.</a:t>
            </a:r>
            <a:endParaRPr lang="en-US" dirty="0"/>
          </a:p>
        </p:txBody>
      </p:sp>
      <p:pic>
        <p:nvPicPr>
          <p:cNvPr id="5" name="Picture 4"/>
          <p:cNvPicPr>
            <a:picLocks noChangeAspect="1"/>
          </p:cNvPicPr>
          <p:nvPr/>
        </p:nvPicPr>
        <p:blipFill>
          <a:blip r:embed="rId2"/>
          <a:stretch>
            <a:fillRect/>
          </a:stretch>
        </p:blipFill>
        <p:spPr>
          <a:xfrm>
            <a:off x="353846" y="3368234"/>
            <a:ext cx="5801310" cy="3298784"/>
          </a:xfrm>
          <a:prstGeom prst="rect">
            <a:avLst/>
          </a:prstGeom>
        </p:spPr>
      </p:pic>
      <p:sp>
        <p:nvSpPr>
          <p:cNvPr id="7" name="TextBox 6"/>
          <p:cNvSpPr txBox="1"/>
          <p:nvPr/>
        </p:nvSpPr>
        <p:spPr>
          <a:xfrm>
            <a:off x="6155156" y="746698"/>
            <a:ext cx="5350076" cy="369332"/>
          </a:xfrm>
          <a:prstGeom prst="rect">
            <a:avLst/>
          </a:prstGeom>
          <a:noFill/>
        </p:spPr>
        <p:txBody>
          <a:bodyPr wrap="square" rtlCol="0">
            <a:spAutoFit/>
          </a:bodyPr>
          <a:lstStyle/>
          <a:p>
            <a:r>
              <a:rPr lang="en-US" b="1" dirty="0" smtClean="0"/>
              <a:t>KNN ALGORITHM WITH HYPERPARAMETER</a:t>
            </a:r>
            <a:r>
              <a:rPr lang="en-US" dirty="0" smtClean="0"/>
              <a:t>:</a:t>
            </a:r>
          </a:p>
        </p:txBody>
      </p:sp>
      <p:sp>
        <p:nvSpPr>
          <p:cNvPr id="14" name="TextBox 13"/>
          <p:cNvSpPr txBox="1"/>
          <p:nvPr/>
        </p:nvSpPr>
        <p:spPr>
          <a:xfrm>
            <a:off x="6309360" y="1229360"/>
            <a:ext cx="5527040" cy="923330"/>
          </a:xfrm>
          <a:prstGeom prst="rect">
            <a:avLst/>
          </a:prstGeom>
          <a:noFill/>
        </p:spPr>
        <p:txBody>
          <a:bodyPr wrap="square" rtlCol="0">
            <a:spAutoFit/>
          </a:bodyPr>
          <a:lstStyle/>
          <a:p>
            <a:r>
              <a:rPr lang="en-US" dirty="0" smtClean="0"/>
              <a:t>It emphasizes on the inclusion of the </a:t>
            </a:r>
            <a:r>
              <a:rPr lang="en-US" dirty="0" err="1" smtClean="0"/>
              <a:t>hyperparameter</a:t>
            </a:r>
            <a:r>
              <a:rPr lang="en-US" dirty="0" smtClean="0"/>
              <a:t> ‘k’ and the process of selecting  the best ‘k’ value to achieve best model. </a:t>
            </a:r>
            <a:endParaRPr lang="en-US" dirty="0"/>
          </a:p>
        </p:txBody>
      </p:sp>
      <p:pic>
        <p:nvPicPr>
          <p:cNvPr id="18" name="Picture 17"/>
          <p:cNvPicPr>
            <a:picLocks noChangeAspect="1"/>
          </p:cNvPicPr>
          <p:nvPr/>
        </p:nvPicPr>
        <p:blipFill>
          <a:blip r:embed="rId3"/>
          <a:stretch>
            <a:fillRect/>
          </a:stretch>
        </p:blipFill>
        <p:spPr>
          <a:xfrm>
            <a:off x="6309360" y="3368234"/>
            <a:ext cx="5809538" cy="2769945"/>
          </a:xfrm>
          <a:prstGeom prst="rect">
            <a:avLst/>
          </a:prstGeom>
        </p:spPr>
      </p:pic>
    </p:spTree>
    <p:extLst>
      <p:ext uri="{BB962C8B-B14F-4D97-AF65-F5344CB8AC3E}">
        <p14:creationId xmlns:p14="http://schemas.microsoft.com/office/powerpoint/2010/main" val="298868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364720" cy="7040880"/>
          </a:xfrm>
        </p:spPr>
        <p:txBody>
          <a:bodyPr/>
          <a:lstStyle/>
          <a:p>
            <a:r>
              <a:rPr lang="en-US" b="1" dirty="0" smtClean="0"/>
              <a:t>SVM classification:</a:t>
            </a:r>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391576" y="2675368"/>
            <a:ext cx="4138513" cy="2455432"/>
          </a:xfrm>
          <a:prstGeom prst="rect">
            <a:avLst/>
          </a:prstGeom>
        </p:spPr>
      </p:pic>
      <p:sp>
        <p:nvSpPr>
          <p:cNvPr id="6" name="Rectangle 2"/>
          <p:cNvSpPr>
            <a:spLocks noChangeArrowheads="1"/>
          </p:cNvSpPr>
          <p:nvPr/>
        </p:nvSpPr>
        <p:spPr bwMode="auto">
          <a:xfrm>
            <a:off x="1" y="-2248996"/>
            <a:ext cx="560832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Söhne"/>
              </a:rPr>
              <a:t>Support Vector Machine (SVM) is a supervised machine learning algorithm used for classification tasks.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Söhne"/>
              </a:rPr>
              <a:t>It works by finding the optimal </a:t>
            </a:r>
            <a:r>
              <a:rPr kumimoji="0" lang="en-US" altLang="en-US" sz="1600" b="0" i="0" u="none" strike="noStrike" cap="none" normalizeH="0" baseline="0" dirty="0" err="1" smtClean="0">
                <a:ln>
                  <a:noFill/>
                </a:ln>
                <a:solidFill>
                  <a:srgbClr val="000000"/>
                </a:solidFill>
                <a:effectLst/>
                <a:latin typeface="Söhne"/>
              </a:rPr>
              <a:t>hyperplane</a:t>
            </a:r>
            <a:r>
              <a:rPr kumimoji="0" lang="en-US" altLang="en-US" sz="1600" b="0" i="0" u="none" strike="noStrike" cap="none" normalizeH="0" baseline="0" dirty="0" smtClean="0">
                <a:ln>
                  <a:noFill/>
                </a:ln>
                <a:solidFill>
                  <a:srgbClr val="000000"/>
                </a:solidFill>
                <a:effectLst/>
                <a:latin typeface="Söhne"/>
              </a:rPr>
              <a:t> that separates different classes in the feature space.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Söhne"/>
              </a:rPr>
              <a:t> SVM aims to maximize the margin between classes, making it robust and effective, especially in high-dimensional spaces.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Söhne"/>
              </a:rPr>
              <a:t/>
            </a:r>
            <a:br>
              <a:rPr kumimoji="0" lang="en-US" altLang="en-US" sz="1600" b="0" i="0" u="none" strike="noStrike" cap="none" normalizeH="0" baseline="0" dirty="0" smtClean="0">
                <a:ln>
                  <a:noFill/>
                </a:ln>
                <a:solidFill>
                  <a:srgbClr val="000000"/>
                </a:solidFill>
                <a:effectLst/>
                <a:latin typeface="Söhne"/>
              </a:rPr>
            </a:br>
            <a:endParaRPr kumimoji="0" lang="en-US" altLang="en-US" sz="1600" b="0" i="0" u="none" strike="noStrike" cap="none" normalizeH="0" baseline="0" dirty="0" smtClean="0">
              <a:ln>
                <a:noFill/>
              </a:ln>
              <a:solidFill>
                <a:schemeClr val="tx1"/>
              </a:solidFill>
              <a:effectLst/>
            </a:endParaRPr>
          </a:p>
        </p:txBody>
      </p:sp>
      <p:sp>
        <p:nvSpPr>
          <p:cNvPr id="7" name="TextBox 6"/>
          <p:cNvSpPr txBox="1"/>
          <p:nvPr/>
        </p:nvSpPr>
        <p:spPr>
          <a:xfrm>
            <a:off x="6289040" y="0"/>
            <a:ext cx="5252720" cy="369332"/>
          </a:xfrm>
          <a:prstGeom prst="rect">
            <a:avLst/>
          </a:prstGeom>
          <a:noFill/>
        </p:spPr>
        <p:txBody>
          <a:bodyPr wrap="square" rtlCol="0">
            <a:spAutoFit/>
          </a:bodyPr>
          <a:lstStyle/>
          <a:p>
            <a:r>
              <a:rPr lang="en-US" b="1" dirty="0" err="1" smtClean="0"/>
              <a:t>Hyperparamenter</a:t>
            </a:r>
            <a:r>
              <a:rPr lang="en-US" b="1" dirty="0" smtClean="0"/>
              <a:t> SVM:</a:t>
            </a:r>
            <a:endParaRPr lang="en-US" b="1" dirty="0"/>
          </a:p>
        </p:txBody>
      </p:sp>
      <p:sp>
        <p:nvSpPr>
          <p:cNvPr id="8" name="TextBox 7"/>
          <p:cNvSpPr txBox="1"/>
          <p:nvPr/>
        </p:nvSpPr>
        <p:spPr>
          <a:xfrm flipH="1">
            <a:off x="12019278" y="457200"/>
            <a:ext cx="8793206" cy="2479040"/>
          </a:xfrm>
          <a:prstGeom prst="rect">
            <a:avLst/>
          </a:prstGeom>
          <a:noFill/>
        </p:spPr>
        <p:txBody>
          <a:bodyPr wrap="square" rtlCol="0">
            <a:spAutoFit/>
          </a:bodyPr>
          <a:lstStyle/>
          <a:p>
            <a:endParaRPr lang="en-US" dirty="0"/>
          </a:p>
        </p:txBody>
      </p:sp>
      <p:sp>
        <p:nvSpPr>
          <p:cNvPr id="9" name="Rectangle 3"/>
          <p:cNvSpPr>
            <a:spLocks noChangeArrowheads="1"/>
          </p:cNvSpPr>
          <p:nvPr/>
        </p:nvSpPr>
        <p:spPr bwMode="auto">
          <a:xfrm flipH="1">
            <a:off x="5466080" y="-789293"/>
            <a:ext cx="59626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Söhne"/>
              </a:rPr>
              <a:t>Support Vector Machine (SVM) </a:t>
            </a:r>
            <a:r>
              <a:rPr kumimoji="0" lang="en-US" altLang="en-US" sz="1600" b="0" i="0" u="none" strike="noStrike" cap="none" normalizeH="0" baseline="0" dirty="0" err="1" smtClean="0">
                <a:ln>
                  <a:noFill/>
                </a:ln>
                <a:solidFill>
                  <a:schemeClr val="tx1"/>
                </a:solidFill>
                <a:effectLst/>
                <a:latin typeface="Söhne"/>
              </a:rPr>
              <a:t>hyperparameters</a:t>
            </a:r>
            <a:r>
              <a:rPr kumimoji="0" lang="en-US" altLang="en-US" sz="1600" b="0" i="0" u="none" strike="noStrike" cap="none" normalizeH="0" baseline="0" dirty="0" smtClean="0">
                <a:ln>
                  <a:noFill/>
                </a:ln>
                <a:solidFill>
                  <a:schemeClr val="tx1"/>
                </a:solidFill>
                <a:effectLst/>
                <a:latin typeface="Söhne"/>
              </a:rPr>
              <a:t> include 'C' for regularization strength, controlling the trade-off between smooth decision boundaries and correct classification. Another key </a:t>
            </a:r>
            <a:r>
              <a:rPr kumimoji="0" lang="en-US" altLang="en-US" sz="1600" b="0" i="0" u="none" strike="noStrike" cap="none" normalizeH="0" baseline="0" dirty="0" err="1" smtClean="0">
                <a:ln>
                  <a:noFill/>
                </a:ln>
                <a:solidFill>
                  <a:schemeClr val="tx1"/>
                </a:solidFill>
                <a:effectLst/>
                <a:latin typeface="Söhne"/>
              </a:rPr>
              <a:t>hyperparameter</a:t>
            </a:r>
            <a:r>
              <a:rPr kumimoji="0" lang="en-US" altLang="en-US" sz="1600" b="0" i="0" u="none" strike="noStrike" cap="none" normalizeH="0" baseline="0" dirty="0" smtClean="0">
                <a:ln>
                  <a:noFill/>
                </a:ln>
                <a:solidFill>
                  <a:schemeClr val="tx1"/>
                </a:solidFill>
                <a:effectLst/>
                <a:latin typeface="Söhne"/>
              </a:rPr>
              <a:t> is the 'kernel' choice (linear, polynomial, radial basis function, etc.) influencing decision boundary flexibility. 'Gamma,' associated with some kernels, regulates the influence of a single training example, impacting the shape of the decision boundary.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Söhne"/>
              </a:rPr>
              <a:t/>
            </a:r>
            <a:br>
              <a:rPr kumimoji="0" lang="en-US" altLang="en-US" sz="1600" b="0" i="0" u="none" strike="noStrike" cap="none" normalizeH="0" baseline="0" dirty="0" smtClean="0">
                <a:ln>
                  <a:noFill/>
                </a:ln>
                <a:solidFill>
                  <a:schemeClr val="tx1"/>
                </a:solidFill>
                <a:effectLst/>
                <a:latin typeface="Söhne"/>
              </a:rPr>
            </a:br>
            <a:endParaRPr kumimoji="0" lang="en-US" altLang="en-US" sz="1600" b="0" i="0" u="none" strike="noStrike" cap="none" normalizeH="0" baseline="0" dirty="0" smtClean="0">
              <a:ln>
                <a:noFill/>
              </a:ln>
              <a:solidFill>
                <a:schemeClr val="tx1"/>
              </a:solidFill>
              <a:effectLst/>
            </a:endParaRPr>
          </a:p>
        </p:txBody>
      </p:sp>
      <p:pic>
        <p:nvPicPr>
          <p:cNvPr id="11" name="Picture 10"/>
          <p:cNvPicPr>
            <a:picLocks noChangeAspect="1"/>
          </p:cNvPicPr>
          <p:nvPr/>
        </p:nvPicPr>
        <p:blipFill>
          <a:blip r:embed="rId3"/>
          <a:stretch>
            <a:fillRect/>
          </a:stretch>
        </p:blipFill>
        <p:spPr>
          <a:xfrm>
            <a:off x="5507478" y="2675368"/>
            <a:ext cx="4500122" cy="2861832"/>
          </a:xfrm>
          <a:prstGeom prst="rect">
            <a:avLst/>
          </a:prstGeom>
        </p:spPr>
      </p:pic>
    </p:spTree>
    <p:extLst>
      <p:ext uri="{BB962C8B-B14F-4D97-AF65-F5344CB8AC3E}">
        <p14:creationId xmlns:p14="http://schemas.microsoft.com/office/powerpoint/2010/main" val="58655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518660" cy="6858000"/>
          </a:xfrm>
        </p:spPr>
        <p:txBody>
          <a:bodyPr/>
          <a:lstStyle/>
          <a:p>
            <a:pPr marL="0" indent="0">
              <a:buNone/>
            </a:pPr>
            <a:r>
              <a:rPr lang="en-US" b="1" dirty="0" smtClean="0"/>
              <a:t> </a:t>
            </a:r>
            <a:r>
              <a:rPr lang="en-US" b="1" dirty="0"/>
              <a:t>Logistic </a:t>
            </a:r>
            <a:r>
              <a:rPr lang="en-US" b="1" dirty="0" smtClean="0"/>
              <a:t>Regression</a:t>
            </a:r>
          </a:p>
          <a:p>
            <a:r>
              <a:rPr lang="en-US" dirty="0"/>
              <a:t>Logistic regression is a statistical model for binary classification, predicting the probability of an instance belonging to a particular class. It employs the logistic function to map a linear combination of input features into a range of probabilities between 0 and 1. Parameters are optimized through maximum likelihood estimation, and a threshold is applied to make the final classification decision.</a:t>
            </a:r>
            <a:endParaRPr lang="en-US" b="1" dirty="0"/>
          </a:p>
        </p:txBody>
      </p:sp>
      <p:pic>
        <p:nvPicPr>
          <p:cNvPr id="4" name="Picture 3"/>
          <p:cNvPicPr>
            <a:picLocks noChangeAspect="1"/>
          </p:cNvPicPr>
          <p:nvPr/>
        </p:nvPicPr>
        <p:blipFill>
          <a:blip r:embed="rId2"/>
          <a:stretch>
            <a:fillRect/>
          </a:stretch>
        </p:blipFill>
        <p:spPr>
          <a:xfrm>
            <a:off x="495147" y="4000417"/>
            <a:ext cx="4281009" cy="2316563"/>
          </a:xfrm>
          <a:prstGeom prst="rect">
            <a:avLst/>
          </a:prstGeom>
        </p:spPr>
      </p:pic>
      <p:sp>
        <p:nvSpPr>
          <p:cNvPr id="5" name="TextBox 4"/>
          <p:cNvSpPr txBox="1"/>
          <p:nvPr/>
        </p:nvSpPr>
        <p:spPr>
          <a:xfrm>
            <a:off x="4404360" y="60960"/>
            <a:ext cx="4732020" cy="5909310"/>
          </a:xfrm>
          <a:prstGeom prst="rect">
            <a:avLst/>
          </a:prstGeom>
          <a:noFill/>
        </p:spPr>
        <p:txBody>
          <a:bodyPr wrap="square" rtlCol="0">
            <a:spAutoFit/>
          </a:bodyPr>
          <a:lstStyle/>
          <a:p>
            <a:r>
              <a:rPr lang="en-US" b="1" dirty="0" err="1"/>
              <a:t>Hyperparameter</a:t>
            </a:r>
            <a:r>
              <a:rPr lang="en-US" b="1" dirty="0"/>
              <a:t> Logistic </a:t>
            </a:r>
            <a:r>
              <a:rPr lang="en-US" b="1" dirty="0" smtClean="0"/>
              <a:t>Regression:</a:t>
            </a:r>
          </a:p>
          <a:p>
            <a:endParaRPr lang="en-US" dirty="0"/>
          </a:p>
          <a:p>
            <a:r>
              <a:rPr lang="en-US" dirty="0" smtClean="0"/>
              <a:t>In </a:t>
            </a:r>
            <a:r>
              <a:rPr lang="en-US" dirty="0"/>
              <a:t>logistic regression, the 'C' </a:t>
            </a:r>
            <a:r>
              <a:rPr lang="en-US" dirty="0" err="1"/>
              <a:t>hyperparameter</a:t>
            </a:r>
            <a:r>
              <a:rPr lang="en-US" dirty="0"/>
              <a:t> controls regularization strength, balancing the trade-off between fitting the training data and preventing </a:t>
            </a:r>
            <a:r>
              <a:rPr lang="en-US" dirty="0" err="1"/>
              <a:t>overfitting</a:t>
            </a:r>
            <a:r>
              <a:rPr lang="en-US" dirty="0"/>
              <a:t>. A lower 'C' value increases regularization, and a higher value reduces it, influencing the model's complexity.</a:t>
            </a:r>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a:p>
        </p:txBody>
      </p:sp>
      <p:pic>
        <p:nvPicPr>
          <p:cNvPr id="6" name="Picture 5"/>
          <p:cNvPicPr>
            <a:picLocks noChangeAspect="1"/>
          </p:cNvPicPr>
          <p:nvPr/>
        </p:nvPicPr>
        <p:blipFill>
          <a:blip r:embed="rId3"/>
          <a:stretch>
            <a:fillRect/>
          </a:stretch>
        </p:blipFill>
        <p:spPr>
          <a:xfrm>
            <a:off x="4512389" y="3383197"/>
            <a:ext cx="4515962" cy="3162574"/>
          </a:xfrm>
          <a:prstGeom prst="rect">
            <a:avLst/>
          </a:prstGeom>
        </p:spPr>
      </p:pic>
    </p:spTree>
    <p:extLst>
      <p:ext uri="{BB962C8B-B14F-4D97-AF65-F5344CB8AC3E}">
        <p14:creationId xmlns:p14="http://schemas.microsoft.com/office/powerpoint/2010/main" val="594749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739</TotalTime>
  <Words>851</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Unicode MS</vt:lpstr>
      <vt:lpstr>Arial</vt:lpstr>
      <vt:lpstr>Courier New</vt:lpstr>
      <vt:lpstr>Helvetica Neue</vt:lpstr>
      <vt:lpstr>inherit</vt:lpstr>
      <vt:lpstr>Söhne</vt:lpstr>
      <vt:lpstr>Trebuchet MS</vt:lpstr>
      <vt:lpstr>Wingdings 3</vt:lpstr>
      <vt:lpstr>Facet</vt:lpstr>
      <vt:lpstr>Breast Cancer Classification</vt:lpstr>
      <vt:lpstr>PowerPoint Presentation</vt:lpstr>
      <vt:lpstr>Dataset Overview: mmmssss                                       </vt:lpstr>
      <vt:lpstr>Analysis of input variable:</vt:lpstr>
      <vt:lpstr>PowerPoint Presentation</vt:lpstr>
      <vt:lpstr>PowerPoint Presentation</vt:lpstr>
      <vt:lpstr>Model Selection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dc:title>
  <dc:creator>Admin</dc:creator>
  <cp:lastModifiedBy>Admin</cp:lastModifiedBy>
  <cp:revision>22</cp:revision>
  <dcterms:created xsi:type="dcterms:W3CDTF">2023-12-06T16:49:20Z</dcterms:created>
  <dcterms:modified xsi:type="dcterms:W3CDTF">2023-12-08T03:11:19Z</dcterms:modified>
</cp:coreProperties>
</file>