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5"/>
  </p:notesMasterIdLst>
  <p:sldIdLst>
    <p:sldId id="256" r:id="rId2"/>
    <p:sldId id="288" r:id="rId3"/>
    <p:sldId id="258" r:id="rId4"/>
    <p:sldId id="283" r:id="rId5"/>
    <p:sldId id="259" r:id="rId6"/>
    <p:sldId id="261" r:id="rId7"/>
    <p:sldId id="295" r:id="rId8"/>
    <p:sldId id="342" r:id="rId9"/>
    <p:sldId id="300" r:id="rId10"/>
    <p:sldId id="262" r:id="rId11"/>
    <p:sldId id="263" r:id="rId12"/>
    <p:sldId id="296" r:id="rId13"/>
    <p:sldId id="297" r:id="rId14"/>
    <p:sldId id="301" r:id="rId15"/>
    <p:sldId id="303" r:id="rId16"/>
    <p:sldId id="345" r:id="rId17"/>
    <p:sldId id="371" r:id="rId18"/>
    <p:sldId id="270" r:id="rId19"/>
    <p:sldId id="307" r:id="rId20"/>
    <p:sldId id="306" r:id="rId21"/>
    <p:sldId id="347" r:id="rId22"/>
    <p:sldId id="349" r:id="rId23"/>
    <p:sldId id="348" r:id="rId24"/>
    <p:sldId id="352" r:id="rId25"/>
    <p:sldId id="351" r:id="rId26"/>
    <p:sldId id="355" r:id="rId27"/>
    <p:sldId id="346" r:id="rId28"/>
    <p:sldId id="353" r:id="rId29"/>
    <p:sldId id="354" r:id="rId30"/>
    <p:sldId id="350" r:id="rId31"/>
    <p:sldId id="358" r:id="rId32"/>
    <p:sldId id="359" r:id="rId33"/>
    <p:sldId id="313" r:id="rId34"/>
    <p:sldId id="357" r:id="rId35"/>
    <p:sldId id="363" r:id="rId36"/>
    <p:sldId id="361" r:id="rId37"/>
    <p:sldId id="362" r:id="rId38"/>
    <p:sldId id="360" r:id="rId39"/>
    <p:sldId id="367" r:id="rId40"/>
    <p:sldId id="314" r:id="rId41"/>
    <p:sldId id="364" r:id="rId42"/>
    <p:sldId id="318" r:id="rId43"/>
    <p:sldId id="365" r:id="rId44"/>
    <p:sldId id="366" r:id="rId45"/>
    <p:sldId id="310" r:id="rId46"/>
    <p:sldId id="324" r:id="rId47"/>
    <p:sldId id="326" r:id="rId48"/>
    <p:sldId id="325" r:id="rId49"/>
    <p:sldId id="329" r:id="rId50"/>
    <p:sldId id="327" r:id="rId51"/>
    <p:sldId id="368" r:id="rId52"/>
    <p:sldId id="332" r:id="rId53"/>
    <p:sldId id="331" r:id="rId54"/>
    <p:sldId id="369" r:id="rId55"/>
    <p:sldId id="370" r:id="rId56"/>
    <p:sldId id="334" r:id="rId57"/>
    <p:sldId id="335" r:id="rId58"/>
    <p:sldId id="372" r:id="rId59"/>
    <p:sldId id="373" r:id="rId60"/>
    <p:sldId id="374" r:id="rId61"/>
    <p:sldId id="338" r:id="rId62"/>
    <p:sldId id="339" r:id="rId63"/>
    <p:sldId id="278" r:id="rId64"/>
  </p:sldIdLst>
  <p:sldSz cx="9144000" cy="5143500" type="screen16x9"/>
  <p:notesSz cx="6858000" cy="9144000"/>
  <p:embeddedFontLst>
    <p:embeddedFont>
      <p:font typeface="Arial Unicode MS" panose="020B0604020202020204" charset="-128"/>
      <p:regular r:id="rId66"/>
    </p:embeddedFont>
    <p:embeddedFont>
      <p:font typeface="Calibri" panose="020F0502020204030204" pitchFamily="34" charset="0"/>
      <p:regular r:id="rId67"/>
      <p:bold r:id="rId68"/>
      <p:italic r:id="rId69"/>
      <p:boldItalic r:id="rId70"/>
    </p:embeddedFont>
    <p:embeddedFont>
      <p:font typeface="Oswald" panose="00000500000000000000" pitchFamily="2" charset="0"/>
      <p:regular r:id="rId71"/>
      <p:bold r:id="rId72"/>
    </p:embeddedFont>
    <p:embeddedFont>
      <p:font typeface="Roboto" panose="02000000000000000000" pitchFamily="2" charset="0"/>
      <p:regular r:id="rId73"/>
      <p:bold r:id="rId74"/>
      <p:italic r:id="rId75"/>
      <p:boldItalic r:id="rId76"/>
    </p:embeddedFont>
    <p:embeddedFont>
      <p:font typeface="Source Sans Pro" panose="020B0503030403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AD4280C-B6AE-4F0B-B0BD-7AE51348E767}">
          <p14:sldIdLst>
            <p14:sldId id="256"/>
            <p14:sldId id="288"/>
            <p14:sldId id="258"/>
            <p14:sldId id="283"/>
            <p14:sldId id="259"/>
            <p14:sldId id="261"/>
            <p14:sldId id="295"/>
            <p14:sldId id="342"/>
            <p14:sldId id="300"/>
          </p14:sldIdLst>
        </p14:section>
        <p14:section name="Untitled Section" id="{905034C8-A462-4A24-8573-B2F80A14F3CA}">
          <p14:sldIdLst>
            <p14:sldId id="262"/>
            <p14:sldId id="263"/>
            <p14:sldId id="296"/>
            <p14:sldId id="297"/>
            <p14:sldId id="301"/>
            <p14:sldId id="303"/>
            <p14:sldId id="345"/>
            <p14:sldId id="371"/>
            <p14:sldId id="270"/>
            <p14:sldId id="307"/>
            <p14:sldId id="306"/>
            <p14:sldId id="347"/>
            <p14:sldId id="349"/>
            <p14:sldId id="348"/>
            <p14:sldId id="352"/>
            <p14:sldId id="351"/>
            <p14:sldId id="355"/>
            <p14:sldId id="346"/>
            <p14:sldId id="353"/>
            <p14:sldId id="354"/>
            <p14:sldId id="350"/>
            <p14:sldId id="358"/>
            <p14:sldId id="359"/>
            <p14:sldId id="313"/>
            <p14:sldId id="357"/>
            <p14:sldId id="363"/>
            <p14:sldId id="361"/>
            <p14:sldId id="362"/>
            <p14:sldId id="360"/>
            <p14:sldId id="367"/>
            <p14:sldId id="314"/>
            <p14:sldId id="364"/>
            <p14:sldId id="318"/>
            <p14:sldId id="365"/>
            <p14:sldId id="366"/>
            <p14:sldId id="310"/>
            <p14:sldId id="324"/>
            <p14:sldId id="326"/>
            <p14:sldId id="325"/>
            <p14:sldId id="329"/>
            <p14:sldId id="327"/>
            <p14:sldId id="368"/>
            <p14:sldId id="332"/>
            <p14:sldId id="331"/>
            <p14:sldId id="369"/>
            <p14:sldId id="370"/>
            <p14:sldId id="334"/>
            <p14:sldId id="335"/>
            <p14:sldId id="372"/>
            <p14:sldId id="373"/>
            <p14:sldId id="374"/>
            <p14:sldId id="338"/>
            <p14:sldId id="339"/>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initials="V" lastIdx="1" clrIdx="0">
    <p:extLst>
      <p:ext uri="{19B8F6BF-5375-455C-9EA6-DF929625EA0E}">
        <p15:presenceInfo xmlns:p15="http://schemas.microsoft.com/office/powerpoint/2012/main" userId="Vinay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120876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148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132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27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5174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3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575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467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9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051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1706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00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150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8226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454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396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933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350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2435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42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244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044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75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834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369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042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56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186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38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31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47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5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16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782782" y="3903752"/>
            <a:ext cx="7911020" cy="1159800"/>
          </a:xfrm>
          <a:prstGeom prst="rect">
            <a:avLst/>
          </a:prstGeom>
        </p:spPr>
        <p:txBody>
          <a:bodyPr spcFirstLastPara="1" wrap="square" lIns="91425" tIns="91425" rIns="91425" bIns="91425" anchor="ctr" anchorCtr="0">
            <a:noAutofit/>
          </a:bodyPr>
          <a:lstStyle/>
          <a:p>
            <a:pPr lvl="0"/>
            <a:br>
              <a:rPr lang="en" dirty="0"/>
            </a:br>
            <a:r>
              <a:rPr lang="en" dirty="0"/>
              <a:t>CAPSTONE PROJECT</a:t>
            </a:r>
            <a:br>
              <a:rPr lang="en" dirty="0"/>
            </a:br>
            <a:r>
              <a:rPr lang="en" dirty="0"/>
              <a:t>EDA ON NYC AIRBNB BOOKING</a:t>
            </a:r>
            <a:br>
              <a:rPr lang="en" dirty="0"/>
            </a:br>
            <a:br>
              <a:rPr lang="en" dirty="0"/>
            </a:br>
            <a:r>
              <a:rPr lang="en" dirty="0"/>
              <a:t> </a:t>
            </a:r>
            <a:endParaRPr dirty="0"/>
          </a:p>
        </p:txBody>
      </p:sp>
      <p:pic>
        <p:nvPicPr>
          <p:cNvPr id="3" name="Picture 2">
            <a:extLst>
              <a:ext uri="{FF2B5EF4-FFF2-40B4-BE49-F238E27FC236}">
                <a16:creationId xmlns:a16="http://schemas.microsoft.com/office/drawing/2014/main" id="{B911063C-0405-2656-779E-88184789F5B4}"/>
              </a:ext>
            </a:extLst>
          </p:cNvPr>
          <p:cNvPicPr>
            <a:picLocks noChangeAspect="1"/>
          </p:cNvPicPr>
          <p:nvPr/>
        </p:nvPicPr>
        <p:blipFill>
          <a:blip r:embed="rId3"/>
          <a:stretch>
            <a:fillRect/>
          </a:stretch>
        </p:blipFill>
        <p:spPr>
          <a:xfrm>
            <a:off x="1828799" y="138028"/>
            <a:ext cx="5254551" cy="16420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64"/>
                                        </p:tgtEl>
                                        <p:attrNameLst>
                                          <p:attrName>style.visibility</p:attrName>
                                        </p:attrNameLst>
                                      </p:cBhvr>
                                      <p:to>
                                        <p:strVal val="visible"/>
                                      </p:to>
                                    </p:set>
                                    <p:anim calcmode="lin" valueType="num">
                                      <p:cBhvr additive="base">
                                        <p:cTn id="11" dur="500" fill="hold"/>
                                        <p:tgtEl>
                                          <p:spTgt spid="464"/>
                                        </p:tgtEl>
                                        <p:attrNameLst>
                                          <p:attrName>ppt_x</p:attrName>
                                        </p:attrNameLst>
                                      </p:cBhvr>
                                      <p:tavLst>
                                        <p:tav tm="0">
                                          <p:val>
                                            <p:strVal val="#ppt_x"/>
                                          </p:val>
                                        </p:tav>
                                        <p:tav tm="100000">
                                          <p:val>
                                            <p:strVal val="#ppt_x"/>
                                          </p:val>
                                        </p:tav>
                                      </p:tavLst>
                                    </p:anim>
                                    <p:anim calcmode="lin" valueType="num">
                                      <p:cBhvr additive="base">
                                        <p:cTn id="12" dur="500" fill="hold"/>
                                        <p:tgtEl>
                                          <p:spTgt spid="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930226" y="1078071"/>
            <a:ext cx="3614682" cy="5815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Understanding of Data</a:t>
            </a:r>
            <a:endParaRPr dirty="0"/>
          </a:p>
        </p:txBody>
      </p:sp>
      <p:sp>
        <p:nvSpPr>
          <p:cNvPr id="507" name="Google Shape;507;p19"/>
          <p:cNvSpPr txBox="1">
            <a:spLocks noGrp="1"/>
          </p:cNvSpPr>
          <p:nvPr>
            <p:ph type="subTitle" idx="4294967295"/>
          </p:nvPr>
        </p:nvSpPr>
        <p:spPr>
          <a:xfrm>
            <a:off x="786061" y="1570332"/>
            <a:ext cx="3871401" cy="1793116"/>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b="0" i="0" dirty="0">
                <a:solidFill>
                  <a:schemeClr val="tx1"/>
                </a:solidFill>
                <a:effectLst/>
                <a:latin typeface="Roboto" panose="02000000000000000000" pitchFamily="2" charset="0"/>
              </a:rPr>
              <a:t>These datasets of Airbnb has a 48895 unique listing in New York city in total. The New York city Airbnb dataset contains a very well curated list of room postings from the New York city. These datasets has different data type i.e. int64, float64, object. Also our datasets has so many null values.</a:t>
            </a:r>
          </a:p>
          <a:p>
            <a:pPr marL="0" lvl="0" indent="0" algn="just" rtl="0">
              <a:spcBef>
                <a:spcPts val="600"/>
              </a:spcBef>
              <a:spcAft>
                <a:spcPts val="0"/>
              </a:spcAft>
              <a:buNone/>
            </a:pPr>
            <a:r>
              <a:rPr lang="en-US" sz="1400" b="0" i="0" dirty="0">
                <a:solidFill>
                  <a:schemeClr val="tx1"/>
                </a:solidFill>
                <a:effectLst/>
                <a:latin typeface="Roboto" panose="02000000000000000000" pitchFamily="2" charset="0"/>
              </a:rPr>
              <a:t>Although it would be nice to have few more features about the rooms, users, comments, etc.</a:t>
            </a:r>
          </a:p>
        </p:txBody>
      </p:sp>
      <p:grpSp>
        <p:nvGrpSpPr>
          <p:cNvPr id="508" name="Google Shape;508;p19"/>
          <p:cNvGrpSpPr/>
          <p:nvPr/>
        </p:nvGrpSpPr>
        <p:grpSpPr>
          <a:xfrm>
            <a:off x="2285453" y="300706"/>
            <a:ext cx="891774" cy="831815"/>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1676922" y="674720"/>
            <a:ext cx="489377" cy="430393"/>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1638755" y="184179"/>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2800457" y="1092376"/>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p:cNvPicPr>
            <a:picLocks noChangeAspect="1"/>
          </p:cNvPicPr>
          <p:nvPr/>
        </p:nvPicPr>
        <p:blipFill>
          <a:blip r:embed="rId3"/>
          <a:stretch>
            <a:fillRect/>
          </a:stretch>
        </p:blipFill>
        <p:spPr>
          <a:xfrm>
            <a:off x="4657462" y="906120"/>
            <a:ext cx="3741471" cy="3482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7">
                                            <p:txEl>
                                              <p:pRg st="0" end="0"/>
                                            </p:txEl>
                                          </p:spTgt>
                                        </p:tgtEl>
                                        <p:attrNameLst>
                                          <p:attrName>style.visibility</p:attrName>
                                        </p:attrNameLst>
                                      </p:cBhvr>
                                      <p:to>
                                        <p:strVal val="visible"/>
                                      </p:to>
                                    </p:set>
                                    <p:animEffect transition="in" filter="fade">
                                      <p:cBhvr>
                                        <p:cTn id="14" dur="1000"/>
                                        <p:tgtEl>
                                          <p:spTgt spid="507">
                                            <p:txEl>
                                              <p:pRg st="0" end="0"/>
                                            </p:txEl>
                                          </p:spTgt>
                                        </p:tgtEl>
                                      </p:cBhvr>
                                    </p:animEffect>
                                    <p:anim calcmode="lin" valueType="num">
                                      <p:cBhvr>
                                        <p:cTn id="15" dur="1000" fill="hold"/>
                                        <p:tgtEl>
                                          <p:spTgt spid="5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7">
                                            <p:txEl>
                                              <p:pRg st="1" end="1"/>
                                            </p:txEl>
                                          </p:spTgt>
                                        </p:tgtEl>
                                        <p:attrNameLst>
                                          <p:attrName>style.visibility</p:attrName>
                                        </p:attrNameLst>
                                      </p:cBhvr>
                                      <p:to>
                                        <p:strVal val="visible"/>
                                      </p:to>
                                    </p:set>
                                    <p:animEffect transition="in" filter="fade">
                                      <p:cBhvr>
                                        <p:cTn id="21" dur="1000"/>
                                        <p:tgtEl>
                                          <p:spTgt spid="507">
                                            <p:txEl>
                                              <p:pRg st="1" end="1"/>
                                            </p:txEl>
                                          </p:spTgt>
                                        </p:tgtEl>
                                      </p:cBhvr>
                                    </p:animEffect>
                                    <p:anim calcmode="lin" valueType="num">
                                      <p:cBhvr>
                                        <p:cTn id="22" dur="1000" fill="hold"/>
                                        <p:tgtEl>
                                          <p:spTgt spid="50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7" y="149199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latin typeface="Roboto" panose="020B0604020202020204" charset="0"/>
                <a:ea typeface="Roboto" panose="020B0604020202020204" charset="0"/>
                <a:cs typeface="Segoe UI Light" panose="020B0502040204020203" pitchFamily="34" charset="0"/>
              </a:rPr>
              <a:t>Numerical Variable</a:t>
            </a:r>
          </a:p>
          <a:p>
            <a:pPr marL="0" lvl="0" indent="0" algn="l" rtl="0">
              <a:spcBef>
                <a:spcPts val="600"/>
              </a:spcBef>
              <a:spcAft>
                <a:spcPts val="0"/>
              </a:spcAft>
              <a:buNone/>
            </a:pPr>
            <a:endParaRPr lang="en-IN" b="1" dirty="0"/>
          </a:p>
        </p:txBody>
      </p:sp>
      <p:sp>
        <p:nvSpPr>
          <p:cNvPr id="524" name="Google Shape;524;p20"/>
          <p:cNvSpPr txBox="1">
            <a:spLocks noGrp="1"/>
          </p:cNvSpPr>
          <p:nvPr>
            <p:ph type="title"/>
          </p:nvPr>
        </p:nvSpPr>
        <p:spPr>
          <a:xfrm>
            <a:off x="1099756" y="798001"/>
            <a:ext cx="6996600" cy="715800"/>
          </a:xfrm>
          <a:prstGeom prst="rect">
            <a:avLst/>
          </a:prstGeom>
        </p:spPr>
        <p:txBody>
          <a:bodyPr spcFirstLastPara="1" wrap="square" lIns="91425" tIns="91425" rIns="91425" bIns="91425" anchor="b" anchorCtr="0">
            <a:noAutofit/>
          </a:bodyPr>
          <a:lstStyle/>
          <a:p>
            <a:pPr algn="just"/>
            <a:r>
              <a:rPr lang="en" sz="1400" b="0" dirty="0">
                <a:solidFill>
                  <a:schemeClr val="tx1"/>
                </a:solidFill>
                <a:latin typeface="Roboto" panose="020B0604020202020204" charset="0"/>
                <a:ea typeface="Roboto" panose="020B0604020202020204" charset="0"/>
              </a:rPr>
              <a:t>Our data has </a:t>
            </a:r>
            <a:r>
              <a:rPr lang="en-IN" sz="1400" b="0" dirty="0">
                <a:solidFill>
                  <a:schemeClr val="tx1"/>
                </a:solidFill>
                <a:latin typeface="Roboto" panose="020B0604020202020204" charset="0"/>
                <a:ea typeface="Roboto" panose="020B0604020202020204" charset="0"/>
              </a:rPr>
              <a:t>48895 rows and 16 columns in which some of the variables are numerical and some of the variables are categorical which are as follows :-</a:t>
            </a:r>
            <a:endParaRPr sz="1400" dirty="0">
              <a:solidFill>
                <a:schemeClr val="tx1"/>
              </a:solidFill>
              <a:latin typeface="Roboto" panose="020B0604020202020204" charset="0"/>
              <a:ea typeface="Roboto" panose="020B0604020202020204" charset="0"/>
            </a:endParaRPr>
          </a:p>
        </p:txBody>
      </p:sp>
      <p:sp>
        <p:nvSpPr>
          <p:cNvPr id="525" name="Google Shape;525;p20"/>
          <p:cNvSpPr txBox="1">
            <a:spLocks noGrp="1"/>
          </p:cNvSpPr>
          <p:nvPr>
            <p:ph type="body" idx="2"/>
          </p:nvPr>
        </p:nvSpPr>
        <p:spPr>
          <a:xfrm>
            <a:off x="4598056" y="1503184"/>
            <a:ext cx="3339900" cy="55617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latin typeface="Roboto" panose="020B0604020202020204" charset="0"/>
                <a:ea typeface="Roboto" panose="020B0604020202020204" charset="0"/>
              </a:rPr>
              <a:t>Categorical Variable</a:t>
            </a:r>
            <a:endParaRPr b="1" dirty="0">
              <a:latin typeface="Roboto" panose="020B0604020202020204" charset="0"/>
              <a:ea typeface="Roboto" panose="020B0604020202020204" charset="0"/>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5">
            <a:extLst>
              <a:ext uri="{FF2B5EF4-FFF2-40B4-BE49-F238E27FC236}">
                <a16:creationId xmlns:a16="http://schemas.microsoft.com/office/drawing/2014/main" id="{65F49699-72CC-595F-AB2E-39D5B0B9FD93}"/>
              </a:ext>
            </a:extLst>
          </p:cNvPr>
          <p:cNvSpPr>
            <a:spLocks noChangeArrowheads="1"/>
          </p:cNvSpPr>
          <p:nvPr/>
        </p:nvSpPr>
        <p:spPr bwMode="auto">
          <a:xfrm>
            <a:off x="4672563" y="2059361"/>
            <a:ext cx="2087110" cy="139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name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Roboto" panose="020B0604020202020204" charset="0"/>
                <a:ea typeface="Roboto" panose="020B0604020202020204" charset="0"/>
              </a:rPr>
              <a:t>host_name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neighbourhood_group</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solidFill>
                  <a:schemeClr val="tx1"/>
                </a:solidFill>
                <a:latin typeface="Roboto" panose="020B0604020202020204" charset="0"/>
                <a:ea typeface="Roboto" panose="020B0604020202020204" charset="0"/>
              </a:rPr>
              <a:t>neighbourhood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room_type</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p:txBody>
      </p:sp>
      <p:sp>
        <p:nvSpPr>
          <p:cNvPr id="10" name="Rectangle 7">
            <a:extLst>
              <a:ext uri="{FF2B5EF4-FFF2-40B4-BE49-F238E27FC236}">
                <a16:creationId xmlns:a16="http://schemas.microsoft.com/office/drawing/2014/main" id="{4C9983B9-2CF2-D37D-C3FC-B5621E841A7E}"/>
              </a:ext>
            </a:extLst>
          </p:cNvPr>
          <p:cNvSpPr>
            <a:spLocks noChangeArrowheads="1"/>
          </p:cNvSpPr>
          <p:nvPr/>
        </p:nvSpPr>
        <p:spPr bwMode="auto">
          <a:xfrm>
            <a:off x="152400" y="151501"/>
            <a:ext cx="405560" cy="45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4D4D4"/>
                </a:solidFill>
                <a:effectLst/>
                <a:latin typeface="Arial Unicode M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6710EFAE-C7C0-F64D-2D55-2DE78C19608E}"/>
              </a:ext>
            </a:extLst>
          </p:cNvPr>
          <p:cNvSpPr>
            <a:spLocks noChangeArrowheads="1"/>
          </p:cNvSpPr>
          <p:nvPr/>
        </p:nvSpPr>
        <p:spPr bwMode="auto">
          <a:xfrm>
            <a:off x="1208074" y="1926765"/>
            <a:ext cx="2876245" cy="350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host_id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Latitude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Longitude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price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minimum_nights</a:t>
            </a: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number_of_reviews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reviews_per_month</a:t>
            </a: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err="1">
                <a:ln>
                  <a:noFill/>
                </a:ln>
                <a:solidFill>
                  <a:schemeClr val="tx1"/>
                </a:solidFill>
                <a:effectLst/>
                <a:latin typeface="Roboto" panose="020B0604020202020204" charset="0"/>
                <a:ea typeface="Roboto" panose="020B0604020202020204" charset="0"/>
              </a:rPr>
              <a:t>calculated_host_listings_count</a:t>
            </a:r>
            <a:endPar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Roboto" panose="020B0604020202020204" charset="0"/>
                <a:ea typeface="Roboto" panose="020B0604020202020204" charset="0"/>
              </a:rPr>
              <a:t>availability_365   </a:t>
            </a:r>
            <a:br>
              <a:rPr kumimoji="0" lang="en-US" altLang="en-US" b="0" i="0" u="none" strike="noStrike" cap="none" normalizeH="0" baseline="0" dirty="0">
                <a:ln>
                  <a:noFill/>
                </a:ln>
                <a:solidFill>
                  <a:schemeClr val="tx1"/>
                </a:solidFill>
                <a:effectLst/>
                <a:latin typeface="Arial Unicode MS"/>
              </a:rPr>
            </a:b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r>
              <a:rPr kumimoji="0" lang="en-US" altLang="en-US" sz="900" b="0" i="0" u="none" strike="noStrike" cap="none" normalizeH="0" baseline="0" dirty="0">
                <a:ln>
                  <a:noFill/>
                </a:ln>
                <a:solidFill>
                  <a:schemeClr val="tx1"/>
                </a:solidFill>
                <a:effectLst/>
                <a:latin typeface="Arial Unicode MS"/>
              </a:rPr>
              <a:t>                 </a:t>
            </a:r>
            <a:br>
              <a:rPr kumimoji="0" lang="en-US" altLang="en-US" sz="900" b="0" i="0" u="none" strike="noStrike" cap="none" normalizeH="0" baseline="0" dirty="0">
                <a:ln>
                  <a:noFill/>
                </a:ln>
                <a:solidFill>
                  <a:schemeClr val="tx1"/>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3230880" y="490224"/>
            <a:ext cx="3650827" cy="400110"/>
          </a:xfrm>
          <a:prstGeom prst="rect">
            <a:avLst/>
          </a:prstGeom>
          <a:noFill/>
        </p:spPr>
        <p:txBody>
          <a:bodyPr wrap="square" rtlCol="0">
            <a:spAutoFit/>
          </a:bodyPr>
          <a:lstStyle/>
          <a:p>
            <a:r>
              <a:rPr lang="en" sz="2000" b="1" dirty="0">
                <a:solidFill>
                  <a:schemeClr val="accent1"/>
                </a:solidFill>
                <a:latin typeface="Oswald" panose="020B0604020202020204" charset="0"/>
              </a:rPr>
              <a:t>Understanding of Variables</a:t>
            </a:r>
            <a:endParaRPr lang="en-IN" sz="2000" b="1" dirty="0">
              <a:solidFill>
                <a:schemeClr val="accent1"/>
              </a:solidFill>
              <a:latin typeface="Oswal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animEffect transition="in" filter="fade">
                                      <p:cBhvr>
                                        <p:cTn id="7" dur="1000"/>
                                        <p:tgtEl>
                                          <p:spTgt spid="523">
                                            <p:txEl>
                                              <p:pRg st="0" end="0"/>
                                            </p:txEl>
                                          </p:spTgt>
                                        </p:tgtEl>
                                      </p:cBhvr>
                                    </p:animEffect>
                                    <p:anim calcmode="lin" valueType="num">
                                      <p:cBhvr>
                                        <p:cTn id="8" dur="1000" fill="hold"/>
                                        <p:tgtEl>
                                          <p:spTgt spid="5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
                                            <p:txEl>
                                              <p:pRg st="0" end="0"/>
                                            </p:txEl>
                                          </p:spTgt>
                                        </p:tgtEl>
                                        <p:attrNameLst>
                                          <p:attrName>style.visibility</p:attrName>
                                        </p:attrNameLst>
                                      </p:cBhvr>
                                      <p:to>
                                        <p:strVal val="visible"/>
                                      </p:to>
                                    </p:set>
                                    <p:animEffect transition="in" filter="fade">
                                      <p:cBhvr>
                                        <p:cTn id="14" dur="1000"/>
                                        <p:tgtEl>
                                          <p:spTgt spid="525">
                                            <p:txEl>
                                              <p:pRg st="0" end="0"/>
                                            </p:txEl>
                                          </p:spTgt>
                                        </p:tgtEl>
                                      </p:cBhvr>
                                    </p:animEffect>
                                    <p:anim calcmode="lin" valueType="num">
                                      <p:cBhvr>
                                        <p:cTn id="15" dur="1000" fill="hold"/>
                                        <p:tgtEl>
                                          <p:spTgt spid="52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 grpId="0" build="p"/>
      <p:bldP spid="525"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9D99-070F-D8E1-0BBF-97E29BCBE35B}"/>
              </a:ext>
            </a:extLst>
          </p:cNvPr>
          <p:cNvSpPr>
            <a:spLocks noGrp="1"/>
          </p:cNvSpPr>
          <p:nvPr>
            <p:ph type="title"/>
          </p:nvPr>
        </p:nvSpPr>
        <p:spPr>
          <a:xfrm>
            <a:off x="973100" y="200631"/>
            <a:ext cx="6996600" cy="715800"/>
          </a:xfrm>
        </p:spPr>
        <p:txBody>
          <a:bodyPr/>
          <a:lstStyle/>
          <a:p>
            <a:r>
              <a:rPr lang="en" dirty="0"/>
              <a:t>Understanding of Variables (Cont.)</a:t>
            </a:r>
            <a:endParaRPr lang="en-US" dirty="0"/>
          </a:p>
        </p:txBody>
      </p:sp>
      <p:sp>
        <p:nvSpPr>
          <p:cNvPr id="4" name="Text Placeholder 3">
            <a:extLst>
              <a:ext uri="{FF2B5EF4-FFF2-40B4-BE49-F238E27FC236}">
                <a16:creationId xmlns:a16="http://schemas.microsoft.com/office/drawing/2014/main" id="{2D9048BB-6BBF-2439-05DD-7C0EF52FEDA3}"/>
              </a:ext>
            </a:extLst>
          </p:cNvPr>
          <p:cNvSpPr>
            <a:spLocks noGrp="1"/>
          </p:cNvSpPr>
          <p:nvPr>
            <p:ph type="body" idx="1"/>
          </p:nvPr>
        </p:nvSpPr>
        <p:spPr>
          <a:xfrm>
            <a:off x="758613" y="988907"/>
            <a:ext cx="3779520" cy="3454400"/>
          </a:xfrm>
        </p:spPr>
        <p:txBody>
          <a:bodyPr/>
          <a:lstStyle/>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id</a:t>
            </a:r>
            <a:r>
              <a:rPr lang="en-US" sz="1400" b="0" i="0" dirty="0">
                <a:solidFill>
                  <a:schemeClr val="tx1"/>
                </a:solidFill>
                <a:effectLst/>
                <a:latin typeface="Roboto" panose="02000000000000000000" pitchFamily="2" charset="0"/>
              </a:rPr>
              <a:t> - unique listing id</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Name</a:t>
            </a:r>
            <a:r>
              <a:rPr lang="en-US" sz="1400" b="0" i="0" dirty="0">
                <a:solidFill>
                  <a:schemeClr val="tx1"/>
                </a:solidFill>
                <a:effectLst/>
                <a:latin typeface="Roboto" panose="02000000000000000000" pitchFamily="2" charset="0"/>
              </a:rPr>
              <a:t> - Represents Accommodations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Host</a:t>
            </a:r>
            <a:r>
              <a:rPr lang="en-US" sz="1400" b="0" i="0" dirty="0">
                <a:solidFill>
                  <a:schemeClr val="tx1"/>
                </a:solidFill>
                <a:effectLst/>
                <a:latin typeface="Roboto" panose="02000000000000000000" pitchFamily="2" charset="0"/>
              </a:rPr>
              <a:t> </a:t>
            </a:r>
            <a:r>
              <a:rPr lang="en-US" sz="1400" b="1" i="0" dirty="0">
                <a:solidFill>
                  <a:schemeClr val="tx1"/>
                </a:solidFill>
                <a:effectLst/>
                <a:latin typeface="Roboto" panose="02000000000000000000" pitchFamily="2" charset="0"/>
              </a:rPr>
              <a:t>id</a:t>
            </a:r>
            <a:r>
              <a:rPr lang="en-US" sz="1400" b="0" i="0" dirty="0">
                <a:solidFill>
                  <a:schemeClr val="tx1"/>
                </a:solidFill>
                <a:effectLst/>
                <a:latin typeface="Roboto" panose="02000000000000000000" pitchFamily="2" charset="0"/>
              </a:rPr>
              <a:t> - Unique id for hosts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Host</a:t>
            </a:r>
            <a:r>
              <a:rPr lang="en-US" sz="1400" b="0" i="0" dirty="0">
                <a:solidFill>
                  <a:schemeClr val="tx1"/>
                </a:solidFill>
                <a:effectLst/>
                <a:latin typeface="Roboto" panose="02000000000000000000" pitchFamily="2" charset="0"/>
              </a:rPr>
              <a:t> </a:t>
            </a:r>
            <a:r>
              <a:rPr lang="en-US" sz="1400" b="1" i="0" dirty="0">
                <a:solidFill>
                  <a:schemeClr val="tx1"/>
                </a:solidFill>
                <a:effectLst/>
                <a:latin typeface="Roboto" panose="02000000000000000000" pitchFamily="2" charset="0"/>
              </a:rPr>
              <a:t>Name</a:t>
            </a:r>
            <a:r>
              <a:rPr lang="en-US" sz="1400" b="0" i="0" dirty="0">
                <a:solidFill>
                  <a:schemeClr val="tx1"/>
                </a:solidFill>
                <a:effectLst/>
                <a:latin typeface="Roboto" panose="02000000000000000000" pitchFamily="2" charset="0"/>
              </a:rPr>
              <a:t> - Registered name for hosts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Neighbourhood Group </a:t>
            </a:r>
            <a:r>
              <a:rPr lang="en-US" sz="1400" b="0" i="0" dirty="0">
                <a:solidFill>
                  <a:schemeClr val="tx1"/>
                </a:solidFill>
                <a:effectLst/>
                <a:latin typeface="Roboto" panose="02000000000000000000" pitchFamily="2" charset="0"/>
              </a:rPr>
              <a:t>- Group of area/Locations</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Neighbourhood</a:t>
            </a:r>
            <a:r>
              <a:rPr lang="en-US" sz="1400" b="0" i="0" dirty="0">
                <a:solidFill>
                  <a:schemeClr val="tx1"/>
                </a:solidFill>
                <a:effectLst/>
                <a:latin typeface="Roboto" panose="02000000000000000000" pitchFamily="2" charset="0"/>
              </a:rPr>
              <a:t> - Area under neighbourhood group</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Latitude </a:t>
            </a:r>
            <a:r>
              <a:rPr lang="en-US" sz="1400" b="0" i="0" dirty="0">
                <a:solidFill>
                  <a:schemeClr val="tx1"/>
                </a:solidFill>
                <a:effectLst/>
                <a:latin typeface="Roboto" panose="02000000000000000000" pitchFamily="2" charset="0"/>
              </a:rPr>
              <a:t>- location of listing</a:t>
            </a:r>
          </a:p>
          <a:p>
            <a:pPr algn="l">
              <a:buClr>
                <a:schemeClr val="accent1"/>
              </a:buClr>
              <a:buFont typeface="Wingdings" panose="05000000000000000000" pitchFamily="2" charset="2"/>
              <a:buChar char="v"/>
            </a:pPr>
            <a:r>
              <a:rPr lang="en-US" sz="1400" b="1" i="0" dirty="0">
                <a:solidFill>
                  <a:schemeClr val="tx1"/>
                </a:solidFill>
                <a:effectLst/>
                <a:latin typeface="Roboto" panose="02000000000000000000" pitchFamily="2" charset="0"/>
              </a:rPr>
              <a:t>Longitude </a:t>
            </a:r>
            <a:r>
              <a:rPr lang="en-US" sz="1400" b="0" i="0" dirty="0">
                <a:solidFill>
                  <a:schemeClr val="tx1"/>
                </a:solidFill>
                <a:effectLst/>
                <a:latin typeface="Roboto" panose="02000000000000000000" pitchFamily="2" charset="0"/>
              </a:rPr>
              <a:t>- location of listing</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Room Type </a:t>
            </a:r>
            <a:r>
              <a:rPr lang="en-US" sz="1400" dirty="0">
                <a:solidFill>
                  <a:schemeClr val="tx1"/>
                </a:solidFill>
                <a:latin typeface="Roboto" panose="02000000000000000000" pitchFamily="2" charset="0"/>
              </a:rPr>
              <a:t>- unique types of each room</a:t>
            </a:r>
          </a:p>
          <a:p>
            <a:pPr algn="l">
              <a:buClr>
                <a:schemeClr val="accent1"/>
              </a:buClr>
              <a:buFont typeface="Wingdings" panose="05000000000000000000" pitchFamily="2" charset="2"/>
              <a:buChar char="v"/>
            </a:pPr>
            <a:endParaRPr lang="en-US" sz="1400" b="0" i="0" dirty="0">
              <a:solidFill>
                <a:schemeClr val="tx1"/>
              </a:solidFill>
              <a:effectLst/>
              <a:latin typeface="Roboto" panose="02000000000000000000" pitchFamily="2" charset="0"/>
            </a:endParaRPr>
          </a:p>
          <a:p>
            <a:pPr marL="114300" indent="0">
              <a:buClr>
                <a:schemeClr val="accent1"/>
              </a:buClr>
              <a:buNone/>
            </a:pPr>
            <a:endParaRPr lang="en-US" sz="900" dirty="0">
              <a:solidFill>
                <a:schemeClr val="tx1"/>
              </a:solidFill>
            </a:endParaRPr>
          </a:p>
        </p:txBody>
      </p:sp>
      <p:sp>
        <p:nvSpPr>
          <p:cNvPr id="3" name="Text Placeholder 2"/>
          <p:cNvSpPr>
            <a:spLocks noGrp="1"/>
          </p:cNvSpPr>
          <p:nvPr>
            <p:ph type="body" idx="2"/>
          </p:nvPr>
        </p:nvSpPr>
        <p:spPr>
          <a:xfrm>
            <a:off x="4672562" y="982133"/>
            <a:ext cx="3739917" cy="3461174"/>
          </a:xfrm>
        </p:spPr>
        <p:txBody>
          <a:bodyPr/>
          <a:lstStyle/>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Price</a:t>
            </a:r>
            <a:r>
              <a:rPr lang="en-US" sz="1400" dirty="0">
                <a:solidFill>
                  <a:schemeClr val="tx1"/>
                </a:solidFill>
                <a:latin typeface="Roboto" panose="02000000000000000000" pitchFamily="2" charset="0"/>
              </a:rPr>
              <a:t> - price of properties in dollar</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Minimum Nights </a:t>
            </a:r>
            <a:r>
              <a:rPr lang="en-US" sz="1400" dirty="0">
                <a:solidFill>
                  <a:schemeClr val="tx1"/>
                </a:solidFill>
                <a:latin typeface="Roboto" panose="02000000000000000000" pitchFamily="2" charset="0"/>
              </a:rPr>
              <a:t>- minimum nights stay required for single visit</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Number Of Reviews </a:t>
            </a:r>
            <a:r>
              <a:rPr lang="en-US" sz="1400" dirty="0">
                <a:solidFill>
                  <a:schemeClr val="tx1"/>
                </a:solidFill>
                <a:latin typeface="Roboto" panose="02000000000000000000" pitchFamily="2" charset="0"/>
              </a:rPr>
              <a:t>- total rating</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Last review </a:t>
            </a:r>
            <a:r>
              <a:rPr lang="en-US" sz="1400" dirty="0">
                <a:solidFill>
                  <a:schemeClr val="tx1"/>
                </a:solidFill>
                <a:latin typeface="Roboto" panose="02000000000000000000" pitchFamily="2" charset="0"/>
              </a:rPr>
              <a:t>- latest review given</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Reviews Per Months </a:t>
            </a:r>
            <a:r>
              <a:rPr lang="en-US" sz="1400" dirty="0">
                <a:solidFill>
                  <a:schemeClr val="tx1"/>
                </a:solidFill>
                <a:latin typeface="Roboto" panose="02000000000000000000" pitchFamily="2" charset="0"/>
              </a:rPr>
              <a:t>- ratings received per month</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Calculated Host Listings Count </a:t>
            </a:r>
            <a:r>
              <a:rPr lang="en-US" sz="1400" dirty="0">
                <a:solidFill>
                  <a:schemeClr val="tx1"/>
                </a:solidFill>
                <a:latin typeface="Roboto" panose="02000000000000000000" pitchFamily="2" charset="0"/>
              </a:rPr>
              <a:t>- total number of properties registered under hosts</a:t>
            </a:r>
          </a:p>
          <a:p>
            <a:pPr>
              <a:buClr>
                <a:schemeClr val="accent1"/>
              </a:buClr>
              <a:buFont typeface="Wingdings" panose="05000000000000000000" pitchFamily="2" charset="2"/>
              <a:buChar char="v"/>
            </a:pPr>
            <a:r>
              <a:rPr lang="en-US" sz="1400" b="1" dirty="0">
                <a:solidFill>
                  <a:schemeClr val="tx1"/>
                </a:solidFill>
                <a:latin typeface="Roboto" panose="02000000000000000000" pitchFamily="2" charset="0"/>
              </a:rPr>
              <a:t>Avaliability_365</a:t>
            </a:r>
            <a:r>
              <a:rPr lang="en-US" sz="1400" dirty="0">
                <a:solidFill>
                  <a:schemeClr val="tx1"/>
                </a:solidFill>
                <a:latin typeface="Roboto" panose="02000000000000000000" pitchFamily="2" charset="0"/>
              </a:rPr>
              <a:t> - number of days for which host is available in a year for bookings</a:t>
            </a:r>
          </a:p>
          <a:p>
            <a:endParaRPr lang="en-IN" dirty="0"/>
          </a:p>
        </p:txBody>
      </p:sp>
      <p:sp>
        <p:nvSpPr>
          <p:cNvPr id="5" name="Slide Number Placeholder 4">
            <a:extLst>
              <a:ext uri="{FF2B5EF4-FFF2-40B4-BE49-F238E27FC236}">
                <a16:creationId xmlns:a16="http://schemas.microsoft.com/office/drawing/2014/main" id="{44DF5014-3900-049E-B56D-E50F1AC8D4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8876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Effect transition="in" filter="fade">
                                      <p:cBhvr>
                                        <p:cTn id="70" dur="1000"/>
                                        <p:tgtEl>
                                          <p:spTgt spid="3">
                                            <p:txEl>
                                              <p:pRg st="0" end="0"/>
                                            </p:txEl>
                                          </p:spTgt>
                                        </p:tgtEl>
                                      </p:cBhvr>
                                    </p:animEffect>
                                    <p:anim calcmode="lin" valueType="num">
                                      <p:cBhvr>
                                        <p:cTn id="7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1000"/>
                                        <p:tgtEl>
                                          <p:spTgt spid="3">
                                            <p:txEl>
                                              <p:pRg st="1" end="1"/>
                                            </p:txEl>
                                          </p:spTgt>
                                        </p:tgtEl>
                                      </p:cBhvr>
                                    </p:animEffect>
                                    <p:anim calcmode="lin" valueType="num">
                                      <p:cBhvr>
                                        <p:cTn id="7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fade">
                                      <p:cBhvr>
                                        <p:cTn id="84" dur="1000"/>
                                        <p:tgtEl>
                                          <p:spTgt spid="3">
                                            <p:txEl>
                                              <p:pRg st="2" end="2"/>
                                            </p:txEl>
                                          </p:spTgt>
                                        </p:tgtEl>
                                      </p:cBhvr>
                                    </p:animEffect>
                                    <p:anim calcmode="lin" valueType="num">
                                      <p:cBhvr>
                                        <p:cTn id="8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Effect transition="in" filter="fade">
                                      <p:cBhvr>
                                        <p:cTn id="91" dur="1000"/>
                                        <p:tgtEl>
                                          <p:spTgt spid="3">
                                            <p:txEl>
                                              <p:pRg st="3" end="3"/>
                                            </p:txEl>
                                          </p:spTgt>
                                        </p:tgtEl>
                                      </p:cBhvr>
                                    </p:animEffect>
                                    <p:anim calcmode="lin" valueType="num">
                                      <p:cBhvr>
                                        <p:cTn id="9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4" end="4"/>
                                            </p:txEl>
                                          </p:spTgt>
                                        </p:tgtEl>
                                        <p:attrNameLst>
                                          <p:attrName>style.visibility</p:attrName>
                                        </p:attrNameLst>
                                      </p:cBhvr>
                                      <p:to>
                                        <p:strVal val="visible"/>
                                      </p:to>
                                    </p:set>
                                    <p:animEffect transition="in" filter="fade">
                                      <p:cBhvr>
                                        <p:cTn id="98" dur="1000"/>
                                        <p:tgtEl>
                                          <p:spTgt spid="3">
                                            <p:txEl>
                                              <p:pRg st="4" end="4"/>
                                            </p:txEl>
                                          </p:spTgt>
                                        </p:tgtEl>
                                      </p:cBhvr>
                                    </p:animEffect>
                                    <p:anim calcmode="lin" valueType="num">
                                      <p:cBhvr>
                                        <p:cTn id="9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fade">
                                      <p:cBhvr>
                                        <p:cTn id="105" dur="1000"/>
                                        <p:tgtEl>
                                          <p:spTgt spid="3">
                                            <p:txEl>
                                              <p:pRg st="5" end="5"/>
                                            </p:txEl>
                                          </p:spTgt>
                                        </p:tgtEl>
                                      </p:cBhvr>
                                    </p:animEffect>
                                    <p:anim calcmode="lin" valueType="num">
                                      <p:cBhvr>
                                        <p:cTn id="10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6" end="6"/>
                                            </p:txEl>
                                          </p:spTgt>
                                        </p:tgtEl>
                                        <p:attrNameLst>
                                          <p:attrName>style.visibility</p:attrName>
                                        </p:attrNameLst>
                                      </p:cBhvr>
                                      <p:to>
                                        <p:strVal val="visible"/>
                                      </p:to>
                                    </p:set>
                                    <p:animEffect transition="in" filter="fade">
                                      <p:cBhvr>
                                        <p:cTn id="112" dur="1000"/>
                                        <p:tgtEl>
                                          <p:spTgt spid="3">
                                            <p:txEl>
                                              <p:pRg st="6" end="6"/>
                                            </p:txEl>
                                          </p:spTgt>
                                        </p:tgtEl>
                                      </p:cBhvr>
                                    </p:animEffect>
                                    <p:anim calcmode="lin" valueType="num">
                                      <p:cBhvr>
                                        <p:cTn id="1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p:txBody>
          <a:bodyPr/>
          <a:lstStyle/>
          <a:p>
            <a:r>
              <a:rPr lang="en-IN" dirty="0"/>
              <a:t>Python Libraries Used in Project</a:t>
            </a:r>
            <a:endParaRPr lang="en-US"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467212" y="1645919"/>
            <a:ext cx="7605238" cy="2208107"/>
          </a:xfrm>
        </p:spPr>
        <p:txBody>
          <a:bodyPr/>
          <a:lstStyle/>
          <a:p>
            <a:pPr algn="just">
              <a:buClr>
                <a:schemeClr val="accent1"/>
              </a:buClr>
              <a:buFont typeface="Wingdings" panose="05000000000000000000" pitchFamily="2" charset="2"/>
              <a:buChar char="v"/>
            </a:pPr>
            <a:r>
              <a:rPr lang="en-US" sz="1600" b="1" dirty="0">
                <a:solidFill>
                  <a:schemeClr val="tx1"/>
                </a:solidFill>
                <a:effectLst/>
                <a:latin typeface="Roboto" panose="020B0604020202020204" charset="0"/>
                <a:ea typeface="Roboto" panose="020B0604020202020204" charset="0"/>
              </a:rPr>
              <a:t>Numpy</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scientific computing </a:t>
            </a:r>
          </a:p>
          <a:p>
            <a:pPr algn="just">
              <a:buClr>
                <a:schemeClr val="accent1"/>
              </a:buClr>
              <a:buFont typeface="Wingdings" panose="05000000000000000000" pitchFamily="2" charset="2"/>
              <a:buChar char="v"/>
            </a:pPr>
            <a:r>
              <a:rPr lang="en-US" sz="1600" b="1" dirty="0">
                <a:solidFill>
                  <a:schemeClr val="tx1"/>
                </a:solidFill>
                <a:effectLst/>
                <a:latin typeface="Roboto" panose="020B0604020202020204" charset="0"/>
                <a:ea typeface="Roboto" panose="020B0604020202020204" charset="0"/>
              </a:rPr>
              <a:t>Pandas</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data manipulation </a:t>
            </a: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M</a:t>
            </a:r>
            <a:r>
              <a:rPr lang="en-US" sz="1600" b="1" dirty="0">
                <a:solidFill>
                  <a:schemeClr val="tx1"/>
                </a:solidFill>
                <a:effectLst/>
                <a:latin typeface="Roboto" panose="020B0604020202020204" charset="0"/>
                <a:ea typeface="Roboto" panose="020B0604020202020204" charset="0"/>
              </a:rPr>
              <a:t>atplotlib.pyplot</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cs typeface="Segoe UI Light" panose="020B0502040204020203" pitchFamily="34" charset="0"/>
              </a:rPr>
              <a:t>Python library used for </a:t>
            </a:r>
            <a:r>
              <a:rPr lang="en-US" sz="1400" dirty="0">
                <a:latin typeface="Roboto" panose="020B0604020202020204" charset="0"/>
                <a:ea typeface="Roboto" panose="020B0604020202020204" charset="0"/>
                <a:cs typeface="Segoe UI Light" panose="020B0502040204020203" pitchFamily="34" charset="0"/>
              </a:rPr>
              <a:t>data visualization and graphical plotting</a:t>
            </a:r>
            <a:r>
              <a:rPr lang="en-US" sz="1600" dirty="0"/>
              <a:t> </a:t>
            </a:r>
            <a:endParaRPr lang="en-US" sz="1600" b="0" dirty="0">
              <a:solidFill>
                <a:schemeClr val="tx1"/>
              </a:solidFill>
              <a:effectLst/>
              <a:latin typeface="Roboto" panose="020B0604020202020204" charset="0"/>
              <a:ea typeface="Roboto" panose="020B0604020202020204" charset="0"/>
            </a:endParaRP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S</a:t>
            </a:r>
            <a:r>
              <a:rPr lang="en-US" sz="1600" b="1" dirty="0">
                <a:solidFill>
                  <a:schemeClr val="tx1"/>
                </a:solidFill>
                <a:effectLst/>
                <a:latin typeface="Roboto" panose="020B0604020202020204" charset="0"/>
                <a:ea typeface="Roboto" panose="020B0604020202020204" charset="0"/>
              </a:rPr>
              <a:t>eaborn</a:t>
            </a:r>
            <a:r>
              <a:rPr lang="en-US" sz="1600" b="0" dirty="0">
                <a:solidFill>
                  <a:schemeClr val="tx1"/>
                </a:solidFill>
                <a:effectLst/>
                <a:latin typeface="Roboto" panose="020B0604020202020204" charset="0"/>
                <a:ea typeface="Roboto" panose="020B0604020202020204" charset="0"/>
              </a:rPr>
              <a:t> – </a:t>
            </a:r>
            <a:r>
              <a:rPr lang="en-US" sz="1400" b="0" dirty="0">
                <a:solidFill>
                  <a:schemeClr val="tx1"/>
                </a:solidFill>
                <a:effectLst/>
                <a:latin typeface="Roboto" panose="020B0604020202020204" charset="0"/>
                <a:ea typeface="Roboto" panose="020B0604020202020204" charset="0"/>
              </a:rPr>
              <a:t>Python library used for statistical graphics plotting (visualization)</a:t>
            </a:r>
            <a:endParaRPr lang="en-US" sz="1600" b="0" dirty="0">
              <a:solidFill>
                <a:schemeClr val="tx1"/>
              </a:solidFill>
              <a:effectLst/>
              <a:latin typeface="Roboto" panose="020B0604020202020204" charset="0"/>
              <a:ea typeface="Roboto" panose="020B0604020202020204" charset="0"/>
            </a:endParaRPr>
          </a:p>
          <a:p>
            <a:pPr algn="just">
              <a:buClr>
                <a:schemeClr val="accent1"/>
              </a:buClr>
              <a:buFont typeface="Wingdings" panose="05000000000000000000" pitchFamily="2" charset="2"/>
              <a:buChar char="v"/>
            </a:pPr>
            <a:r>
              <a:rPr lang="en-US" sz="1600" b="1" dirty="0">
                <a:solidFill>
                  <a:schemeClr val="tx1"/>
                </a:solidFill>
                <a:latin typeface="Roboto" panose="020B0604020202020204" charset="0"/>
                <a:ea typeface="Roboto" panose="020B0604020202020204" charset="0"/>
              </a:rPr>
              <a:t>F</a:t>
            </a:r>
            <a:r>
              <a:rPr lang="en-US" sz="1600" b="1" dirty="0">
                <a:solidFill>
                  <a:schemeClr val="tx1"/>
                </a:solidFill>
                <a:effectLst/>
                <a:latin typeface="Roboto" panose="020B0604020202020204" charset="0"/>
                <a:ea typeface="Roboto" panose="020B0604020202020204" charset="0"/>
              </a:rPr>
              <a:t>olium</a:t>
            </a:r>
            <a:r>
              <a:rPr lang="en-US" dirty="0">
                <a:latin typeface="Roboto" panose="020B0604020202020204" charset="0"/>
                <a:ea typeface="Roboto" panose="020B0604020202020204" charset="0"/>
              </a:rPr>
              <a:t> – </a:t>
            </a:r>
            <a:r>
              <a:rPr lang="en-US" sz="1400" dirty="0">
                <a:latin typeface="Roboto" panose="020B0604020202020204" charset="0"/>
                <a:ea typeface="Roboto" panose="020B0604020202020204" charset="0"/>
              </a:rPr>
              <a:t>Python library used for interactive maps of different types and locations </a:t>
            </a:r>
            <a:endParaRPr lang="en-US" sz="1400" b="0" dirty="0">
              <a:solidFill>
                <a:schemeClr val="tx1"/>
              </a:solidFill>
              <a:effectLst/>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53454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77707" y="3339700"/>
            <a:ext cx="7435897" cy="1159800"/>
          </a:xfrm>
          <a:prstGeom prst="rect">
            <a:avLst/>
          </a:prstGeom>
        </p:spPr>
        <p:txBody>
          <a:bodyPr spcFirstLastPara="1" wrap="square" lIns="91425" tIns="91425" rIns="91425" bIns="91425" anchor="b" anchorCtr="0">
            <a:noAutofit/>
          </a:bodyPr>
          <a:lstStyle/>
          <a:p>
            <a:pPr lvl="0"/>
            <a:r>
              <a:rPr lang="en-US" dirty="0"/>
              <a:t>Data Wrangling (EDA) &amp; Data Visualization with Business Insights</a:t>
            </a:r>
          </a:p>
        </p:txBody>
      </p:sp>
      <p:sp>
        <p:nvSpPr>
          <p:cNvPr id="487" name="Google Shape;487;p16"/>
          <p:cNvSpPr txBox="1"/>
          <p:nvPr/>
        </p:nvSpPr>
        <p:spPr>
          <a:xfrm>
            <a:off x="7384492" y="3639250"/>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07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1046607" y="751841"/>
            <a:ext cx="6996600" cy="45719"/>
          </a:xfrm>
        </p:spPr>
        <p:txBody>
          <a:bodyPr/>
          <a:lstStyle/>
          <a:p>
            <a:br>
              <a:rPr lang="en-US" dirty="0"/>
            </a:br>
            <a:br>
              <a:rPr lang="en-US" dirty="0"/>
            </a:br>
            <a:br>
              <a:rPr lang="en-US" dirty="0"/>
            </a:br>
            <a:br>
              <a:rPr lang="en-US" dirty="0"/>
            </a:br>
            <a:r>
              <a:rPr lang="en-US" dirty="0"/>
              <a:t>EDA &amp; Visualizations</a:t>
            </a:r>
            <a:br>
              <a:rPr lang="en-US" dirty="0"/>
            </a:b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386080" y="3566078"/>
            <a:ext cx="8317653" cy="782401"/>
          </a:xfrm>
        </p:spPr>
        <p:txBody>
          <a:bodyPr/>
          <a:lstStyle/>
          <a:p>
            <a:pPr marL="127000" indent="0" algn="just">
              <a:buNone/>
            </a:pPr>
            <a:r>
              <a:rPr lang="en-IN" sz="1400" dirty="0">
                <a:latin typeface="Roboto" panose="020B0604020202020204" charset="0"/>
                <a:ea typeface="Roboto" panose="020B0604020202020204" charset="0"/>
              </a:rPr>
              <a:t>As we can see in above graphs that most Favourable Rooms by Customers is either Entire Home /Apartment or Private Room which is high in price also. Shared room is least favourite.</a:t>
            </a:r>
            <a:r>
              <a:rPr lang="en-US" sz="1400" dirty="0">
                <a:latin typeface="Roboto" panose="020B0604020202020204" charset="0"/>
                <a:ea typeface="Roboto" panose="020B0604020202020204" charset="0"/>
              </a:rPr>
              <a:t> Also </a:t>
            </a:r>
            <a:r>
              <a:rPr lang="en-IN" sz="1400" dirty="0"/>
              <a:t>Average Room Price of Entire Home/Apartment is highest followed by Private room then Shared Room.</a:t>
            </a:r>
            <a:endParaRPr lang="en-US" sz="1400" dirty="0"/>
          </a:p>
          <a:p>
            <a:pPr marL="127000" indent="0">
              <a:buNone/>
            </a:pPr>
            <a:endParaRPr lang="en-IN"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Picture 7">
            <a:extLst>
              <a:ext uri="{FF2B5EF4-FFF2-40B4-BE49-F238E27FC236}">
                <a16:creationId xmlns:a16="http://schemas.microsoft.com/office/drawing/2014/main" id="{17014268-B4A3-2569-8E62-AE231A5F98F3}"/>
              </a:ext>
            </a:extLst>
          </p:cNvPr>
          <p:cNvPicPr>
            <a:picLocks noChangeAspect="1"/>
          </p:cNvPicPr>
          <p:nvPr/>
        </p:nvPicPr>
        <p:blipFill>
          <a:blip r:embed="rId2"/>
          <a:stretch>
            <a:fillRect/>
          </a:stretch>
        </p:blipFill>
        <p:spPr>
          <a:xfrm>
            <a:off x="541867" y="1010498"/>
            <a:ext cx="3217333" cy="2633700"/>
          </a:xfrm>
          <a:prstGeom prst="rect">
            <a:avLst/>
          </a:prstGeom>
        </p:spPr>
      </p:pic>
      <p:sp>
        <p:nvSpPr>
          <p:cNvPr id="4" name="TextBox 3"/>
          <p:cNvSpPr txBox="1"/>
          <p:nvPr/>
        </p:nvSpPr>
        <p:spPr>
          <a:xfrm>
            <a:off x="541867" y="629920"/>
            <a:ext cx="6807200" cy="338554"/>
          </a:xfrm>
          <a:prstGeom prst="rect">
            <a:avLst/>
          </a:prstGeom>
          <a:noFill/>
        </p:spPr>
        <p:txBody>
          <a:bodyPr wrap="square" rtlCol="0">
            <a:spAutoFit/>
          </a:bodyPr>
          <a:lstStyle/>
          <a:p>
            <a:r>
              <a:rPr lang="en-US" sz="1600" b="1" dirty="0">
                <a:latin typeface="Roboto" panose="020B0604020202020204" charset="0"/>
                <a:ea typeface="Roboto" panose="020B0604020202020204" charset="0"/>
              </a:rPr>
              <a:t>Que1. Which room type and locality are mostly in demand in NYC ?</a:t>
            </a:r>
            <a:endParaRPr lang="en-IN" sz="1600" b="1" dirty="0">
              <a:latin typeface="Roboto" panose="020B0604020202020204" charset="0"/>
              <a:ea typeface="Roboto" panose="020B0604020202020204" charset="0"/>
            </a:endParaRPr>
          </a:p>
        </p:txBody>
      </p:sp>
      <p:pic>
        <p:nvPicPr>
          <p:cNvPr id="7" name="Picture 6"/>
          <p:cNvPicPr>
            <a:picLocks noChangeAspect="1"/>
          </p:cNvPicPr>
          <p:nvPr/>
        </p:nvPicPr>
        <p:blipFill>
          <a:blip r:embed="rId3"/>
          <a:stretch>
            <a:fillRect/>
          </a:stretch>
        </p:blipFill>
        <p:spPr>
          <a:xfrm>
            <a:off x="4013200" y="1010498"/>
            <a:ext cx="4704080" cy="2633700"/>
          </a:xfrm>
          <a:prstGeom prst="rect">
            <a:avLst/>
          </a:prstGeom>
        </p:spPr>
      </p:pic>
    </p:spTree>
    <p:extLst>
      <p:ext uri="{BB962C8B-B14F-4D97-AF65-F5344CB8AC3E}">
        <p14:creationId xmlns:p14="http://schemas.microsoft.com/office/powerpoint/2010/main" val="252067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TextBox 4"/>
          <p:cNvSpPr txBox="1"/>
          <p:nvPr/>
        </p:nvSpPr>
        <p:spPr>
          <a:xfrm>
            <a:off x="3061546" y="196426"/>
            <a:ext cx="3217333" cy="400110"/>
          </a:xfrm>
          <a:prstGeom prst="rect">
            <a:avLst/>
          </a:prstGeom>
          <a:noFill/>
        </p:spPr>
        <p:txBody>
          <a:bodyPr wrap="square" rtlCol="0">
            <a:spAutoFit/>
          </a:bodyPr>
          <a:lstStyle/>
          <a:p>
            <a:r>
              <a:rPr lang="en-IN" sz="2000" b="1" dirty="0">
                <a:solidFill>
                  <a:schemeClr val="accent1"/>
                </a:solidFill>
                <a:latin typeface="Oswald" panose="020B0604020202020204" charset="0"/>
              </a:rPr>
              <a:t>EDA &amp; Visualizations (Cont.)</a:t>
            </a:r>
          </a:p>
        </p:txBody>
      </p:sp>
      <p:pic>
        <p:nvPicPr>
          <p:cNvPr id="6" name="Picture 5"/>
          <p:cNvPicPr>
            <a:picLocks noChangeAspect="1"/>
          </p:cNvPicPr>
          <p:nvPr/>
        </p:nvPicPr>
        <p:blipFill>
          <a:blip r:embed="rId2"/>
          <a:stretch>
            <a:fillRect/>
          </a:stretch>
        </p:blipFill>
        <p:spPr>
          <a:xfrm>
            <a:off x="194038" y="681852"/>
            <a:ext cx="4096867" cy="2650628"/>
          </a:xfrm>
          <a:prstGeom prst="rect">
            <a:avLst/>
          </a:prstGeom>
        </p:spPr>
      </p:pic>
      <p:pic>
        <p:nvPicPr>
          <p:cNvPr id="7" name="Picture 6"/>
          <p:cNvPicPr>
            <a:picLocks noChangeAspect="1"/>
          </p:cNvPicPr>
          <p:nvPr/>
        </p:nvPicPr>
        <p:blipFill>
          <a:blip r:embed="rId3"/>
          <a:stretch>
            <a:fillRect/>
          </a:stretch>
        </p:blipFill>
        <p:spPr>
          <a:xfrm>
            <a:off x="4500879" y="681853"/>
            <a:ext cx="4277361" cy="2650628"/>
          </a:xfrm>
          <a:prstGeom prst="rect">
            <a:avLst/>
          </a:prstGeom>
        </p:spPr>
      </p:pic>
      <p:sp>
        <p:nvSpPr>
          <p:cNvPr id="9" name="TextBox 8"/>
          <p:cNvSpPr txBox="1"/>
          <p:nvPr/>
        </p:nvSpPr>
        <p:spPr>
          <a:xfrm>
            <a:off x="194038" y="3332480"/>
            <a:ext cx="8584202" cy="1169551"/>
          </a:xfrm>
          <a:prstGeom prst="rect">
            <a:avLst/>
          </a:prstGeom>
          <a:noFill/>
        </p:spPr>
        <p:txBody>
          <a:bodyPr wrap="square" rtlCol="0">
            <a:spAutoFit/>
          </a:bodyPr>
          <a:lstStyle/>
          <a:p>
            <a:r>
              <a:rPr lang="en-US" dirty="0"/>
              <a:t>44% of Customers Preferred Manhattan Neighborhood Group followed by Brooklyn which is 41%, While Staten Island is Least Preferred Location with 1%.</a:t>
            </a:r>
          </a:p>
          <a:p>
            <a:r>
              <a:rPr lang="en-US" dirty="0"/>
              <a:t>Also Manhattan being the most costliest place to live in followed by Brooklyn. Queens, Staten Island are on the same page with price on listings.</a:t>
            </a:r>
          </a:p>
          <a:p>
            <a:endParaRPr lang="en-US" dirty="0"/>
          </a:p>
        </p:txBody>
      </p:sp>
    </p:spTree>
    <p:extLst>
      <p:ext uri="{BB962C8B-B14F-4D97-AF65-F5344CB8AC3E}">
        <p14:creationId xmlns:p14="http://schemas.microsoft.com/office/powerpoint/2010/main" val="168735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TextBox 4"/>
          <p:cNvSpPr txBox="1"/>
          <p:nvPr/>
        </p:nvSpPr>
        <p:spPr>
          <a:xfrm>
            <a:off x="3061546" y="196426"/>
            <a:ext cx="3217333" cy="400110"/>
          </a:xfrm>
          <a:prstGeom prst="rect">
            <a:avLst/>
          </a:prstGeom>
          <a:noFill/>
        </p:spPr>
        <p:txBody>
          <a:bodyPr wrap="square" rtlCol="0">
            <a:spAutoFit/>
          </a:bodyPr>
          <a:lstStyle/>
          <a:p>
            <a:r>
              <a:rPr lang="en-IN" sz="2000" b="1" dirty="0">
                <a:solidFill>
                  <a:schemeClr val="accent1"/>
                </a:solidFill>
                <a:latin typeface="Oswald" panose="020B0604020202020204" charset="0"/>
              </a:rPr>
              <a:t>EDA &amp; Visualizations (Cont.)</a:t>
            </a:r>
          </a:p>
        </p:txBody>
      </p:sp>
      <p:sp>
        <p:nvSpPr>
          <p:cNvPr id="9" name="TextBox 8"/>
          <p:cNvSpPr txBox="1"/>
          <p:nvPr/>
        </p:nvSpPr>
        <p:spPr>
          <a:xfrm>
            <a:off x="1047478" y="3867573"/>
            <a:ext cx="8584202" cy="523220"/>
          </a:xfrm>
          <a:prstGeom prst="rect">
            <a:avLst/>
          </a:prstGeom>
          <a:noFill/>
        </p:spPr>
        <p:txBody>
          <a:bodyPr wrap="square" rtlCol="0">
            <a:spAutoFit/>
          </a:bodyPr>
          <a:lstStyle/>
          <a:p>
            <a:r>
              <a:rPr lang="en-US" dirty="0"/>
              <a:t>This graph shows the relationship between neighborhood group and all room types.</a:t>
            </a:r>
          </a:p>
          <a:p>
            <a:endParaRPr lang="en-US" dirty="0"/>
          </a:p>
        </p:txBody>
      </p:sp>
      <p:pic>
        <p:nvPicPr>
          <p:cNvPr id="8" name="Picture 7">
            <a:extLst>
              <a:ext uri="{FF2B5EF4-FFF2-40B4-BE49-F238E27FC236}">
                <a16:creationId xmlns:a16="http://schemas.microsoft.com/office/drawing/2014/main" id="{CDEA39D4-C44A-E9C3-9E10-18F072736591}"/>
              </a:ext>
            </a:extLst>
          </p:cNvPr>
          <p:cNvPicPr>
            <a:picLocks noChangeAspect="1"/>
          </p:cNvPicPr>
          <p:nvPr/>
        </p:nvPicPr>
        <p:blipFill>
          <a:blip r:embed="rId2"/>
          <a:stretch>
            <a:fillRect/>
          </a:stretch>
        </p:blipFill>
        <p:spPr>
          <a:xfrm>
            <a:off x="433492" y="708650"/>
            <a:ext cx="8344748" cy="2885440"/>
          </a:xfrm>
          <a:prstGeom prst="rect">
            <a:avLst/>
          </a:prstGeom>
        </p:spPr>
      </p:pic>
    </p:spTree>
    <p:extLst>
      <p:ext uri="{BB962C8B-B14F-4D97-AF65-F5344CB8AC3E}">
        <p14:creationId xmlns:p14="http://schemas.microsoft.com/office/powerpoint/2010/main" val="170006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latin typeface="Roboto" panose="020B0604020202020204" charset="0"/>
                <a:ea typeface="Roboto" panose="020B0604020202020204" charset="0"/>
              </a:rPr>
              <a:t>M</a:t>
            </a:r>
            <a:r>
              <a:rPr lang="en" sz="4800" dirty="0">
                <a:latin typeface="Roboto" panose="020B0604020202020204" charset="0"/>
                <a:ea typeface="Roboto" panose="020B0604020202020204" charset="0"/>
              </a:rPr>
              <a:t>ore than 50%</a:t>
            </a:r>
            <a:endParaRPr sz="4800" dirty="0">
              <a:solidFill>
                <a:schemeClr val="accent2"/>
              </a:solidFill>
              <a:latin typeface="Roboto" panose="020B0604020202020204" charset="0"/>
              <a:ea typeface="Roboto" panose="020B0604020202020204" charset="0"/>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dirty="0">
                <a:latin typeface="Roboto" panose="020B0604020202020204" charset="0"/>
                <a:ea typeface="Roboto" panose="020B0604020202020204" charset="0"/>
              </a:rPr>
              <a:t>Prefers Entire Home or Apartment to Stay </a:t>
            </a:r>
            <a:endParaRPr sz="2600" dirty="0">
              <a:latin typeface="Roboto" panose="020B0604020202020204" charset="0"/>
              <a:ea typeface="Roboto" panose="020B0604020202020204" charset="0"/>
            </a:endParaRPr>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latin typeface="Roboto" panose="020B0604020202020204" charset="0"/>
                <a:ea typeface="Roboto" panose="020B0604020202020204" charset="0"/>
              </a:rPr>
              <a:t>Only 2.37%</a:t>
            </a:r>
            <a:endParaRPr sz="4800" dirty="0">
              <a:solidFill>
                <a:schemeClr val="accent2"/>
              </a:solidFill>
              <a:latin typeface="Roboto" panose="020B0604020202020204" charset="0"/>
              <a:ea typeface="Roboto" panose="020B0604020202020204" charset="0"/>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600" dirty="0">
                <a:latin typeface="Roboto" panose="020B0604020202020204" charset="0"/>
                <a:ea typeface="Roboto" panose="020B0604020202020204" charset="0"/>
              </a:rPr>
              <a:t>P</a:t>
            </a:r>
            <a:r>
              <a:rPr lang="en" sz="2600" dirty="0">
                <a:latin typeface="Roboto" panose="020B0604020202020204" charset="0"/>
                <a:ea typeface="Roboto" panose="020B0604020202020204" charset="0"/>
              </a:rPr>
              <a:t>refers Shared room</a:t>
            </a:r>
            <a:endParaRPr sz="2600" dirty="0">
              <a:latin typeface="Roboto" panose="020B0604020202020204" charset="0"/>
              <a:ea typeface="Roboto" panose="020B0604020202020204" charset="0"/>
            </a:endParaRPr>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latin typeface="Roboto" panose="020B0604020202020204" charset="0"/>
                <a:ea typeface="Roboto" panose="020B0604020202020204" charset="0"/>
              </a:rPr>
              <a:t>45.7 % customers</a:t>
            </a:r>
            <a:endParaRPr sz="4800" dirty="0">
              <a:latin typeface="Roboto" panose="020B0604020202020204" charset="0"/>
              <a:ea typeface="Roboto" panose="020B0604020202020204" charset="0"/>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600" dirty="0">
                <a:latin typeface="Roboto" panose="020B0604020202020204" charset="0"/>
                <a:ea typeface="Roboto" panose="020B0604020202020204" charset="0"/>
              </a:rPr>
              <a:t>Prefers Private room</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Roboto" panose="020B0604020202020204" charset="0"/>
                <a:ea typeface="Roboto" panose="020B0604020202020204" charset="0"/>
              </a:rPr>
              <a:t>19</a:t>
            </a:fld>
            <a:endParaRPr>
              <a:latin typeface="Roboto" panose="020B0604020202020204" charset="0"/>
              <a:ea typeface="Roboto" panose="020B0604020202020204" charset="0"/>
            </a:endParaRPr>
          </a:p>
        </p:txBody>
      </p:sp>
    </p:spTree>
    <p:extLst>
      <p:ext uri="{BB962C8B-B14F-4D97-AF65-F5344CB8AC3E}">
        <p14:creationId xmlns:p14="http://schemas.microsoft.com/office/powerpoint/2010/main" val="258634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994354" y="46700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TEAM PRESENTATION</a:t>
            </a:r>
            <a:endParaRPr dirty="0"/>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 name="Group 1">
            <a:extLst>
              <a:ext uri="{FF2B5EF4-FFF2-40B4-BE49-F238E27FC236}">
                <a16:creationId xmlns:a16="http://schemas.microsoft.com/office/drawing/2014/main" id="{FC2E63DF-59CD-2945-669F-7D55156914D3}"/>
              </a:ext>
            </a:extLst>
          </p:cNvPr>
          <p:cNvGrpSpPr/>
          <p:nvPr/>
        </p:nvGrpSpPr>
        <p:grpSpPr>
          <a:xfrm>
            <a:off x="1471781" y="1607575"/>
            <a:ext cx="1494225" cy="2353125"/>
            <a:chOff x="855300" y="1607575"/>
            <a:chExt cx="1494225" cy="2353125"/>
          </a:xfrm>
        </p:grpSpPr>
        <p:pic>
          <p:nvPicPr>
            <p:cNvPr id="916" name="Google Shape;916;p45"/>
            <p:cNvPicPr preferRelativeResize="0"/>
            <p:nvPr/>
          </p:nvPicPr>
          <p:blipFill>
            <a:blip r:embed="rId3"/>
            <a:srcRect t="10813" b="10813"/>
            <a:stretch/>
          </p:blipFill>
          <p:spPr>
            <a:xfrm>
              <a:off x="855300" y="1607575"/>
              <a:ext cx="1489200" cy="1489200"/>
            </a:xfrm>
            <a:prstGeom prst="ellipse">
              <a:avLst/>
            </a:prstGeom>
            <a:noFill/>
            <a:ln>
              <a:noFill/>
            </a:ln>
          </p:spPr>
        </p:pic>
        <p:sp>
          <p:nvSpPr>
            <p:cNvPr id="917" name="Google Shape;917;p45"/>
            <p:cNvSpPr txBox="1"/>
            <p:nvPr/>
          </p:nvSpPr>
          <p:spPr>
            <a:xfrm>
              <a:off x="860325"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Vinayak Marathe</a:t>
              </a:r>
              <a:br>
                <a:rPr lang="en" dirty="0">
                  <a:latin typeface="Source Sans Pro"/>
                  <a:ea typeface="Source Sans Pro"/>
                  <a:cs typeface="Source Sans Pro"/>
                  <a:sym typeface="Source Sans Pro"/>
                </a:rPr>
              </a:br>
              <a:endParaRPr sz="800" dirty="0">
                <a:solidFill>
                  <a:schemeClr val="dk2"/>
                </a:solidFill>
                <a:latin typeface="Source Sans Pro"/>
                <a:ea typeface="Source Sans Pro"/>
                <a:cs typeface="Source Sans Pro"/>
                <a:sym typeface="Source Sans Pro"/>
              </a:endParaRPr>
            </a:p>
          </p:txBody>
        </p:sp>
      </p:grpSp>
      <p:grpSp>
        <p:nvGrpSpPr>
          <p:cNvPr id="3" name="Group 2">
            <a:extLst>
              <a:ext uri="{FF2B5EF4-FFF2-40B4-BE49-F238E27FC236}">
                <a16:creationId xmlns:a16="http://schemas.microsoft.com/office/drawing/2014/main" id="{97400039-62A6-4910-2CAD-68E09FC3F383}"/>
              </a:ext>
            </a:extLst>
          </p:cNvPr>
          <p:cNvGrpSpPr/>
          <p:nvPr/>
        </p:nvGrpSpPr>
        <p:grpSpPr>
          <a:xfrm>
            <a:off x="3824887" y="1607575"/>
            <a:ext cx="1494225" cy="2353125"/>
            <a:chOff x="2835025" y="1607575"/>
            <a:chExt cx="1494225" cy="2353125"/>
          </a:xfrm>
        </p:grpSpPr>
        <p:pic>
          <p:nvPicPr>
            <p:cNvPr id="918" name="Google Shape;918;p45" descr="Woman"/>
            <p:cNvPicPr preferRelativeResize="0"/>
            <p:nvPr/>
          </p:nvPicPr>
          <p:blipFill>
            <a:blip r:embed="rId4">
              <a:extLst>
                <a:ext uri="{96DAC541-7B7A-43D3-8B79-37D633B846F1}">
                  <asvg:svgBlip xmlns:asvg="http://schemas.microsoft.com/office/drawing/2016/SVG/main" r:embed="rId5"/>
                </a:ext>
              </a:extLst>
            </a:blip>
            <a:srcRect/>
            <a:stretch/>
          </p:blipFill>
          <p:spPr>
            <a:xfrm>
              <a:off x="2835025" y="1607575"/>
              <a:ext cx="1489200" cy="1489200"/>
            </a:xfrm>
            <a:prstGeom prst="ellipse">
              <a:avLst/>
            </a:prstGeom>
            <a:solidFill>
              <a:schemeClr val="bg2">
                <a:lumMod val="60000"/>
                <a:lumOff val="40000"/>
              </a:schemeClr>
            </a:solidFill>
            <a:ln>
              <a:noFill/>
            </a:ln>
          </p:spPr>
        </p:pic>
        <p:sp>
          <p:nvSpPr>
            <p:cNvPr id="919" name="Google Shape;919;p45"/>
            <p:cNvSpPr txBox="1"/>
            <p:nvPr/>
          </p:nvSpPr>
          <p:spPr>
            <a:xfrm>
              <a:off x="28400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Riya Patel</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grpSp>
      <p:grpSp>
        <p:nvGrpSpPr>
          <p:cNvPr id="4" name="Group 3">
            <a:extLst>
              <a:ext uri="{FF2B5EF4-FFF2-40B4-BE49-F238E27FC236}">
                <a16:creationId xmlns:a16="http://schemas.microsoft.com/office/drawing/2014/main" id="{FF259A30-BD9D-3AD7-822D-3084C5579F0D}"/>
              </a:ext>
            </a:extLst>
          </p:cNvPr>
          <p:cNvGrpSpPr/>
          <p:nvPr/>
        </p:nvGrpSpPr>
        <p:grpSpPr>
          <a:xfrm>
            <a:off x="6113268" y="1607575"/>
            <a:ext cx="1494225" cy="2353125"/>
            <a:chOff x="2835025" y="1607575"/>
            <a:chExt cx="1494225" cy="2353125"/>
          </a:xfrm>
        </p:grpSpPr>
        <p:pic>
          <p:nvPicPr>
            <p:cNvPr id="7" name="Google Shape;918;p45" descr="Woman">
              <a:extLst>
                <a:ext uri="{FF2B5EF4-FFF2-40B4-BE49-F238E27FC236}">
                  <a16:creationId xmlns:a16="http://schemas.microsoft.com/office/drawing/2014/main" id="{71780B46-51AF-AAEB-B58C-57855143EBD3}"/>
                </a:ext>
              </a:extLst>
            </p:cNvPr>
            <p:cNvPicPr preferRelativeResize="0"/>
            <p:nvPr/>
          </p:nvPicPr>
          <p:blipFill>
            <a:blip r:embed="rId4">
              <a:extLst>
                <a:ext uri="{96DAC541-7B7A-43D3-8B79-37D633B846F1}">
                  <asvg:svgBlip xmlns:asvg="http://schemas.microsoft.com/office/drawing/2016/SVG/main" r:embed="rId5"/>
                </a:ext>
              </a:extLst>
            </a:blip>
            <a:srcRect/>
            <a:stretch/>
          </p:blipFill>
          <p:spPr>
            <a:xfrm>
              <a:off x="2835025" y="1607575"/>
              <a:ext cx="1489200" cy="1489200"/>
            </a:xfrm>
            <a:prstGeom prst="ellipse">
              <a:avLst/>
            </a:prstGeom>
            <a:solidFill>
              <a:schemeClr val="bg2">
                <a:lumMod val="60000"/>
                <a:lumOff val="40000"/>
              </a:schemeClr>
            </a:solidFill>
            <a:ln>
              <a:noFill/>
            </a:ln>
          </p:spPr>
        </p:pic>
        <p:sp>
          <p:nvSpPr>
            <p:cNvPr id="8" name="Google Shape;919;p45">
              <a:extLst>
                <a:ext uri="{FF2B5EF4-FFF2-40B4-BE49-F238E27FC236}">
                  <a16:creationId xmlns:a16="http://schemas.microsoft.com/office/drawing/2014/main" id="{42B464E6-C4D8-5936-C6E6-1275E732F4D8}"/>
                </a:ext>
              </a:extLst>
            </p:cNvPr>
            <p:cNvSpPr txBox="1"/>
            <p:nvPr/>
          </p:nvSpPr>
          <p:spPr>
            <a:xfrm>
              <a:off x="28400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Muskan Kasere</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5432212" y="2164435"/>
            <a:ext cx="3608886" cy="1127764"/>
          </a:xfrm>
        </p:spPr>
        <p:txBody>
          <a:bodyPr/>
          <a:lstStyle/>
          <a:p>
            <a:pPr marL="127000" indent="0" algn="just">
              <a:buNone/>
            </a:pPr>
            <a:r>
              <a:rPr lang="en-IN" sz="1400" dirty="0">
                <a:latin typeface="Roboto" panose="020B0604020202020204" charset="0"/>
                <a:ea typeface="Roboto" panose="020B0604020202020204" charset="0"/>
              </a:rPr>
              <a:t>Host with Most listings in Airbnb NYC</a:t>
            </a:r>
            <a:r>
              <a:rPr lang="en-US" sz="1400" dirty="0">
                <a:latin typeface="Roboto" panose="020B0604020202020204" charset="0"/>
                <a:ea typeface="Roboto" panose="020B0604020202020204" charset="0"/>
              </a:rPr>
              <a:t> is 219517861(Host Id).</a:t>
            </a:r>
            <a:endParaRPr lang="en-IN"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Rectangle 2"/>
          <p:cNvSpPr/>
          <p:nvPr/>
        </p:nvSpPr>
        <p:spPr>
          <a:xfrm>
            <a:off x="587889" y="681187"/>
            <a:ext cx="8061658" cy="338554"/>
          </a:xfrm>
          <a:prstGeom prst="rect">
            <a:avLst/>
          </a:prstGeom>
        </p:spPr>
        <p:txBody>
          <a:bodyPr wrap="square">
            <a:spAutoFit/>
          </a:bodyPr>
          <a:lstStyle/>
          <a:p>
            <a:pPr algn="just"/>
            <a:r>
              <a:rPr lang="en-US" sz="1600" b="1" dirty="0">
                <a:solidFill>
                  <a:schemeClr val="tx1"/>
                </a:solidFill>
                <a:latin typeface="Roboto" panose="020B0604020202020204" charset="0"/>
              </a:rPr>
              <a:t>Que2. Top 10 Host with most properties/listing on Airbnb website.</a:t>
            </a:r>
          </a:p>
        </p:txBody>
      </p:sp>
      <p:pic>
        <p:nvPicPr>
          <p:cNvPr id="7" name="Picture 6">
            <a:extLst>
              <a:ext uri="{FF2B5EF4-FFF2-40B4-BE49-F238E27FC236}">
                <a16:creationId xmlns:a16="http://schemas.microsoft.com/office/drawing/2014/main" id="{2FA36D0B-02AD-F27D-23AE-71C72FF23F69}"/>
              </a:ext>
            </a:extLst>
          </p:cNvPr>
          <p:cNvPicPr>
            <a:picLocks noChangeAspect="1"/>
          </p:cNvPicPr>
          <p:nvPr/>
        </p:nvPicPr>
        <p:blipFill>
          <a:blip r:embed="rId2"/>
          <a:stretch>
            <a:fillRect/>
          </a:stretch>
        </p:blipFill>
        <p:spPr>
          <a:xfrm>
            <a:off x="141547" y="1019741"/>
            <a:ext cx="5290665" cy="3861606"/>
          </a:xfrm>
          <a:prstGeom prst="rect">
            <a:avLst/>
          </a:prstGeom>
        </p:spPr>
      </p:pic>
    </p:spTree>
    <p:extLst>
      <p:ext uri="{BB962C8B-B14F-4D97-AF65-F5344CB8AC3E}">
        <p14:creationId xmlns:p14="http://schemas.microsoft.com/office/powerpoint/2010/main" val="390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758612" y="573301"/>
            <a:ext cx="7853725" cy="517806"/>
          </a:xfrm>
        </p:spPr>
        <p:txBody>
          <a:bodyPr/>
          <a:lstStyle/>
          <a:p>
            <a:pPr marL="127000" indent="0" algn="just">
              <a:buNone/>
            </a:pPr>
            <a:r>
              <a:rPr lang="en-IN" sz="1400" dirty="0">
                <a:latin typeface="Roboto" panose="020B0604020202020204" charset="0"/>
                <a:ea typeface="Roboto" panose="020B0604020202020204" charset="0"/>
              </a:rPr>
              <a:t>Details of the Top Most Host with Maximum number of listings in Airbnb NYC are :-</a:t>
            </a: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8" name="Picture 7"/>
          <p:cNvPicPr>
            <a:picLocks noChangeAspect="1"/>
          </p:cNvPicPr>
          <p:nvPr/>
        </p:nvPicPr>
        <p:blipFill>
          <a:blip r:embed="rId2"/>
          <a:stretch>
            <a:fillRect/>
          </a:stretch>
        </p:blipFill>
        <p:spPr>
          <a:xfrm>
            <a:off x="992420" y="1233462"/>
            <a:ext cx="7054300" cy="1652243"/>
          </a:xfrm>
          <a:prstGeom prst="rect">
            <a:avLst/>
          </a:prstGeom>
        </p:spPr>
      </p:pic>
      <p:pic>
        <p:nvPicPr>
          <p:cNvPr id="4" name="Picture 3"/>
          <p:cNvPicPr>
            <a:picLocks noChangeAspect="1"/>
          </p:cNvPicPr>
          <p:nvPr/>
        </p:nvPicPr>
        <p:blipFill>
          <a:blip r:embed="rId3"/>
          <a:stretch>
            <a:fillRect/>
          </a:stretch>
        </p:blipFill>
        <p:spPr>
          <a:xfrm>
            <a:off x="2983609" y="3028060"/>
            <a:ext cx="2794044" cy="1151487"/>
          </a:xfrm>
          <a:prstGeom prst="rect">
            <a:avLst/>
          </a:prstGeom>
        </p:spPr>
      </p:pic>
    </p:spTree>
    <p:extLst>
      <p:ext uri="{BB962C8B-B14F-4D97-AF65-F5344CB8AC3E}">
        <p14:creationId xmlns:p14="http://schemas.microsoft.com/office/powerpoint/2010/main" val="134590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98539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4800" dirty="0"/>
            </a:br>
            <a:r>
              <a:rPr lang="en-US" sz="4800" dirty="0"/>
              <a:t>Top Most Hosts</a:t>
            </a:r>
            <a:endParaRPr sz="4800" dirty="0">
              <a:solidFill>
                <a:schemeClr val="accent2"/>
              </a:solidFill>
            </a:endParaRPr>
          </a:p>
        </p:txBody>
      </p:sp>
      <p:sp>
        <p:nvSpPr>
          <p:cNvPr id="607" name="Google Shape;607;p28"/>
          <p:cNvSpPr txBox="1">
            <a:spLocks noGrp="1"/>
          </p:cNvSpPr>
          <p:nvPr>
            <p:ph type="subTitle" idx="4294967295"/>
          </p:nvPr>
        </p:nvSpPr>
        <p:spPr>
          <a:xfrm>
            <a:off x="685800" y="1220742"/>
            <a:ext cx="7772400" cy="967045"/>
          </a:xfrm>
          <a:prstGeom prst="rect">
            <a:avLst/>
          </a:prstGeom>
        </p:spPr>
        <p:txBody>
          <a:bodyPr spcFirstLastPara="1" wrap="square" lIns="91425" tIns="91425" rIns="91425" bIns="91425" anchor="t" anchorCtr="0">
            <a:noAutofit/>
          </a:bodyPr>
          <a:lstStyle/>
          <a:p>
            <a:pPr marL="285750" indent="-285750" algn="just">
              <a:buSzPct val="150000"/>
              <a:buFont typeface="Arial" panose="020B0604020202020204" pitchFamily="34" charset="0"/>
              <a:buChar char="•"/>
            </a:pPr>
            <a:r>
              <a:rPr lang="en-US" sz="1800" dirty="0">
                <a:latin typeface="Roboto" panose="020B0604020202020204" charset="0"/>
                <a:ea typeface="Roboto" panose="020B0604020202020204" charset="0"/>
              </a:rPr>
              <a:t>Host Id 219517861 named Sonder(NYC) leads the highest number of listing in New York city, has more than 300 listing in Airbnb.</a:t>
            </a:r>
          </a:p>
          <a:p>
            <a:pPr marL="0" indent="0" algn="just">
              <a:buSzPct val="150000"/>
              <a:buNone/>
            </a:pPr>
            <a:endParaRPr lang="en-US" sz="1800" dirty="0">
              <a:latin typeface="Roboto" panose="020B0604020202020204" charset="0"/>
              <a:ea typeface="Roboto" panose="020B0604020202020204" charset="0"/>
            </a:endParaRPr>
          </a:p>
          <a:p>
            <a:pPr marL="285750" indent="-285750" algn="just">
              <a:buSzPct val="150000"/>
              <a:buFont typeface="Arial" panose="020B0604020202020204" pitchFamily="34" charset="0"/>
              <a:buChar char="•"/>
            </a:pPr>
            <a:r>
              <a:rPr lang="en-US" sz="1800" dirty="0">
                <a:latin typeface="Roboto" panose="020B0604020202020204" charset="0"/>
                <a:ea typeface="Roboto" panose="020B0604020202020204" charset="0"/>
              </a:rPr>
              <a:t>Host Id </a:t>
            </a:r>
            <a:r>
              <a:rPr lang="en-IN" sz="1800" dirty="0">
                <a:latin typeface="Roboto" panose="020B0604020202020204" charset="0"/>
                <a:ea typeface="Roboto" panose="020B0604020202020204" charset="0"/>
              </a:rPr>
              <a:t>107434423</a:t>
            </a:r>
            <a:r>
              <a:rPr lang="en-US" sz="1800" dirty="0">
                <a:latin typeface="Roboto" panose="020B0604020202020204" charset="0"/>
                <a:ea typeface="Roboto" panose="020B0604020202020204" charset="0"/>
              </a:rPr>
              <a:t> named </a:t>
            </a:r>
            <a:r>
              <a:rPr lang="en-IN" sz="1800" dirty="0" err="1">
                <a:latin typeface="Roboto" panose="020B0604020202020204" charset="0"/>
                <a:ea typeface="Roboto" panose="020B0604020202020204" charset="0"/>
              </a:rPr>
              <a:t>Blueground</a:t>
            </a:r>
            <a:r>
              <a:rPr lang="en-IN" sz="1800" dirty="0">
                <a:latin typeface="Roboto" panose="020B0604020202020204" charset="0"/>
                <a:ea typeface="Roboto" panose="020B0604020202020204" charset="0"/>
              </a:rPr>
              <a:t> from </a:t>
            </a:r>
            <a:r>
              <a:rPr lang="en-IN" sz="1800" dirty="0" err="1">
                <a:latin typeface="Roboto" panose="020B0604020202020204" charset="0"/>
                <a:ea typeface="Roboto" panose="020B0604020202020204" charset="0"/>
              </a:rPr>
              <a:t>manhattan</a:t>
            </a:r>
            <a:r>
              <a:rPr lang="en-IN" sz="1800" dirty="0">
                <a:latin typeface="Roboto" panose="020B0604020202020204" charset="0"/>
                <a:ea typeface="Roboto" panose="020B0604020202020204" charset="0"/>
              </a:rPr>
              <a:t> neighbourhood group is the second highest number of listing in NYC, which has more than 200 listing.</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8310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07">
                                            <p:txEl>
                                              <p:pRg st="2" end="2"/>
                                            </p:txEl>
                                          </p:spTgt>
                                        </p:tgtEl>
                                        <p:attrNameLst>
                                          <p:attrName>style.visibility</p:attrName>
                                        </p:attrNameLst>
                                      </p:cBhvr>
                                      <p:to>
                                        <p:strVal val="visible"/>
                                      </p:to>
                                    </p:set>
                                    <p:animEffect transition="in" filter="fade">
                                      <p:cBhvr>
                                        <p:cTn id="20" dur="1000"/>
                                        <p:tgtEl>
                                          <p:spTgt spid="607">
                                            <p:txEl>
                                              <p:pRg st="2" end="2"/>
                                            </p:txEl>
                                          </p:spTgt>
                                        </p:tgtEl>
                                      </p:cBhvr>
                                    </p:animEffect>
                                    <p:anim calcmode="lin" valueType="num">
                                      <p:cBhvr>
                                        <p:cTn id="21" dur="1000" fill="hold"/>
                                        <p:tgtEl>
                                          <p:spTgt spid="60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solidFill>
                  <a:schemeClr val="tx1"/>
                </a:solidFill>
                <a:latin typeface="Roboto" panose="020B0604020202020204" charset="0"/>
              </a:rPr>
              <a:t>Que3. </a:t>
            </a:r>
            <a:r>
              <a:rPr lang="en-US" sz="1600" b="1" dirty="0"/>
              <a:t>Top 10 most reviewed properties/listings on Airbnb.</a:t>
            </a:r>
            <a:endParaRPr lang="en-US" sz="1600" dirty="0"/>
          </a:p>
        </p:txBody>
      </p:sp>
      <p:pic>
        <p:nvPicPr>
          <p:cNvPr id="10" name="Picture 9"/>
          <p:cNvPicPr>
            <a:picLocks noChangeAspect="1"/>
          </p:cNvPicPr>
          <p:nvPr/>
        </p:nvPicPr>
        <p:blipFill>
          <a:blip r:embed="rId2"/>
          <a:stretch>
            <a:fillRect/>
          </a:stretch>
        </p:blipFill>
        <p:spPr>
          <a:xfrm>
            <a:off x="4863253" y="1107928"/>
            <a:ext cx="3999972" cy="2644499"/>
          </a:xfrm>
          <a:prstGeom prst="rect">
            <a:avLst/>
          </a:prstGeom>
        </p:spPr>
      </p:pic>
      <p:sp>
        <p:nvSpPr>
          <p:cNvPr id="11" name="TextBox 10"/>
          <p:cNvSpPr txBox="1"/>
          <p:nvPr/>
        </p:nvSpPr>
        <p:spPr>
          <a:xfrm>
            <a:off x="206586" y="3840613"/>
            <a:ext cx="8720667" cy="738664"/>
          </a:xfrm>
          <a:prstGeom prst="rect">
            <a:avLst/>
          </a:prstGeom>
          <a:noFill/>
        </p:spPr>
        <p:txBody>
          <a:bodyPr wrap="square" rtlCol="0">
            <a:spAutoFit/>
          </a:bodyPr>
          <a:lstStyle/>
          <a:p>
            <a:pPr algn="just"/>
            <a:r>
              <a:rPr lang="en-US" dirty="0">
                <a:latin typeface="Roboto" panose="020B0604020202020204" charset="0"/>
                <a:ea typeface="Roboto" panose="020B0604020202020204" charset="0"/>
              </a:rPr>
              <a:t>Property with highest number of reviews is Enjoy great views of the City in our Deluxe Room! with 58 reviews/month followed by Great Room in the heart of Times Square! with 27 reviews/month that is from Manhattan. </a:t>
            </a:r>
          </a:p>
        </p:txBody>
      </p:sp>
      <p:pic>
        <p:nvPicPr>
          <p:cNvPr id="5" name="Picture 4"/>
          <p:cNvPicPr>
            <a:picLocks noChangeAspect="1"/>
          </p:cNvPicPr>
          <p:nvPr/>
        </p:nvPicPr>
        <p:blipFill>
          <a:blip r:embed="rId3"/>
          <a:stretch>
            <a:fillRect/>
          </a:stretch>
        </p:blipFill>
        <p:spPr>
          <a:xfrm>
            <a:off x="206586" y="1019740"/>
            <a:ext cx="4575387" cy="2732687"/>
          </a:xfrm>
          <a:prstGeom prst="rect">
            <a:avLst/>
          </a:prstGeom>
        </p:spPr>
      </p:pic>
    </p:spTree>
    <p:extLst>
      <p:ext uri="{BB962C8B-B14F-4D97-AF65-F5344CB8AC3E}">
        <p14:creationId xmlns:p14="http://schemas.microsoft.com/office/powerpoint/2010/main" val="10670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8430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Top Most Reviewed Listing</a:t>
            </a:r>
            <a:endParaRPr lang="en-US"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746354" cy="1922100"/>
          </a:xfrm>
        </p:spPr>
        <p:txBody>
          <a:bodyPr/>
          <a:lstStyle/>
          <a:p>
            <a:pPr algn="just">
              <a:buClrTx/>
              <a:buSzPct val="150000"/>
              <a:buFont typeface="Arial" panose="020B0604020202020204" pitchFamily="34" charset="0"/>
              <a:buChar char="•"/>
            </a:pPr>
            <a:r>
              <a:rPr lang="en-US" sz="1800" dirty="0">
                <a:latin typeface="Roboto" panose="020B0604020202020204" charset="0"/>
                <a:ea typeface="Roboto" panose="020B0604020202020204" charset="0"/>
              </a:rPr>
              <a:t>Property with highest number of reviews is Enjoy great views of the City in our Deluxe Room! with 58 reviews/month that is from Manhattan</a:t>
            </a:r>
            <a:r>
              <a:rPr lang="en-US" sz="1800" dirty="0">
                <a:solidFill>
                  <a:schemeClr val="tx2">
                    <a:lumMod val="10000"/>
                  </a:schemeClr>
                </a:solidFill>
                <a:latin typeface="Roboto" panose="020B0604020202020204" charset="0"/>
                <a:ea typeface="Roboto" panose="020B0604020202020204" charset="0"/>
              </a:rPr>
              <a:t>.</a:t>
            </a:r>
          </a:p>
          <a:p>
            <a:pPr algn="just">
              <a:buClrTx/>
              <a:buSzPct val="150000"/>
              <a:buFont typeface="Arial" panose="020B0604020202020204" pitchFamily="34" charset="0"/>
              <a:buChar char="•"/>
            </a:pPr>
            <a:r>
              <a:rPr lang="en-US" sz="1800" dirty="0">
                <a:latin typeface="Roboto" panose="020B0604020202020204" charset="0"/>
                <a:ea typeface="Roboto" panose="020B0604020202020204" charset="0"/>
              </a:rPr>
              <a:t>Top 2 are from Manhattan so we can decide the best suited place for a comfortable stay but the prices are high to afford.</a:t>
            </a:r>
          </a:p>
          <a:p>
            <a:pPr algn="just">
              <a:buSzPct val="160000"/>
              <a:buFont typeface="Arial" panose="020B0604020202020204" pitchFamily="34" charset="0"/>
              <a:buChar char="•"/>
            </a:pPr>
            <a:r>
              <a:rPr lang="en-US" sz="1800" dirty="0">
                <a:latin typeface="Roboto" panose="020B0604020202020204" charset="0"/>
                <a:ea typeface="Roboto" panose="020B0604020202020204" charset="0"/>
              </a:rPr>
              <a:t>Manhattan &amp; Queens got the most no of reviews for Entire home/apt room type.</a:t>
            </a:r>
          </a:p>
          <a:p>
            <a:pPr algn="just">
              <a:buSzPct val="160000"/>
              <a:buFont typeface="Arial" panose="020B0604020202020204" pitchFamily="34" charset="0"/>
              <a:buChar char="•"/>
            </a:pPr>
            <a:r>
              <a:rPr lang="en-US" sz="1800" dirty="0">
                <a:latin typeface="Roboto" panose="020B0604020202020204" charset="0"/>
                <a:ea typeface="Roboto" panose="020B0604020202020204" charset="0"/>
              </a:rPr>
              <a:t>There were less reviews received from </a:t>
            </a:r>
            <a:r>
              <a:rPr lang="en-US" sz="1800" b="1" dirty="0">
                <a:latin typeface="Roboto" panose="020B0604020202020204" charset="0"/>
                <a:ea typeface="Roboto" panose="020B0604020202020204" charset="0"/>
              </a:rPr>
              <a:t>shared rooms</a:t>
            </a:r>
            <a:r>
              <a:rPr lang="en-US" sz="1800" dirty="0">
                <a:latin typeface="Roboto" panose="020B0604020202020204" charset="0"/>
                <a:ea typeface="Roboto" panose="020B0604020202020204" charset="0"/>
              </a:rPr>
              <a:t> as compared to other room types and it was from </a:t>
            </a:r>
            <a:r>
              <a:rPr lang="en-US" sz="1800" b="1" dirty="0">
                <a:latin typeface="Roboto" panose="020B0604020202020204" charset="0"/>
                <a:ea typeface="Roboto" panose="020B0604020202020204" charset="0"/>
              </a:rPr>
              <a:t>Staten Island</a:t>
            </a:r>
            <a:r>
              <a:rPr lang="en-US" sz="1800" dirty="0">
                <a:latin typeface="Roboto" panose="020B0604020202020204" charset="0"/>
                <a:ea typeface="Roboto" panose="020B0604020202020204" charset="0"/>
              </a:rPr>
              <a:t> followed by </a:t>
            </a:r>
            <a:r>
              <a:rPr lang="en-US" sz="1800" b="1" dirty="0">
                <a:latin typeface="Roboto" panose="020B0604020202020204" charset="0"/>
                <a:ea typeface="Roboto" panose="020B0604020202020204" charset="0"/>
              </a:rPr>
              <a:t>Bronx</a:t>
            </a:r>
            <a:r>
              <a:rPr lang="en-US" sz="1800" dirty="0">
                <a:latin typeface="Roboto" panose="020B0604020202020204" charset="0"/>
                <a:ea typeface="Roboto" panose="020B0604020202020204" charset="0"/>
              </a:rPr>
              <a:t>.</a:t>
            </a:r>
          </a:p>
          <a:p>
            <a:pPr algn="just">
              <a:buClrTx/>
              <a:buSzPct val="150000"/>
              <a:buFont typeface="Arial" panose="020B0604020202020204" pitchFamily="34" charset="0"/>
              <a:buChar char="•"/>
            </a:pPr>
            <a:endParaRPr lang="en-US" sz="1400" dirty="0">
              <a:latin typeface="Roboto" panose="020B0604020202020204" charset="0"/>
              <a:ea typeface="Roboto" panose="020B0604020202020204" charset="0"/>
            </a:endParaRPr>
          </a:p>
          <a:p>
            <a:pPr algn="just">
              <a:buClrTx/>
              <a:buSzPct val="150000"/>
              <a:buFont typeface="Arial" panose="020B0604020202020204" pitchFamily="34" charset="0"/>
              <a:buChar char="•"/>
            </a:pPr>
            <a:endParaRPr lang="en-US" sz="14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20235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t>Que4. Most Expensive Property/listings on Airbnb.</a:t>
            </a:r>
            <a:endParaRPr lang="en-US" sz="1600" dirty="0"/>
          </a:p>
        </p:txBody>
      </p:sp>
      <p:pic>
        <p:nvPicPr>
          <p:cNvPr id="12" name="Picture 11"/>
          <p:cNvPicPr>
            <a:picLocks noChangeAspect="1"/>
          </p:cNvPicPr>
          <p:nvPr/>
        </p:nvPicPr>
        <p:blipFill>
          <a:blip r:embed="rId2"/>
          <a:stretch>
            <a:fillRect/>
          </a:stretch>
        </p:blipFill>
        <p:spPr>
          <a:xfrm>
            <a:off x="587889" y="1107927"/>
            <a:ext cx="7968886" cy="3071219"/>
          </a:xfrm>
          <a:prstGeom prst="rect">
            <a:avLst/>
          </a:prstGeom>
        </p:spPr>
      </p:pic>
    </p:spTree>
    <p:extLst>
      <p:ext uri="{BB962C8B-B14F-4D97-AF65-F5344CB8AC3E}">
        <p14:creationId xmlns:p14="http://schemas.microsoft.com/office/powerpoint/2010/main" val="1443687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5044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267132"/>
            <a:ext cx="6996600" cy="715800"/>
          </a:xfrm>
        </p:spPr>
        <p:txBody>
          <a:bodyPr/>
          <a:lstStyle/>
          <a:p>
            <a:r>
              <a:rPr lang="en-US" sz="4800" dirty="0">
                <a:solidFill>
                  <a:srgbClr val="00CEF6"/>
                </a:solidFill>
              </a:rPr>
              <a:t>Expensive</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907628"/>
            <a:ext cx="7605238" cy="1517225"/>
          </a:xfrm>
        </p:spPr>
        <p:txBody>
          <a:bodyPr/>
          <a:lstStyle/>
          <a:p>
            <a:pPr marL="101600" indent="0" algn="just">
              <a:buClrTx/>
              <a:buSzPct val="150000"/>
              <a:buNone/>
            </a:pPr>
            <a:r>
              <a:rPr lang="en-IN" sz="1600" dirty="0">
                <a:latin typeface="Roboto" panose="020B0604020202020204" charset="0"/>
                <a:ea typeface="Roboto" panose="020B0604020202020204" charset="0"/>
              </a:rPr>
              <a:t>Most costly listing is from Luxury 1 bedroom apt. -stunning Manhattan views, 1-BR Lincoln Centre and Furnished room in Astoria apartment which is from Manhattan, Brooklyn and Queens hosted by Erin, </a:t>
            </a:r>
            <a:r>
              <a:rPr lang="en-IN" sz="1600" dirty="0" err="1">
                <a:latin typeface="Roboto" panose="020B0604020202020204" charset="0"/>
                <a:ea typeface="Roboto" panose="020B0604020202020204" charset="0"/>
              </a:rPr>
              <a:t>Jelena</a:t>
            </a:r>
            <a:r>
              <a:rPr lang="en-IN" sz="1600" dirty="0">
                <a:latin typeface="Roboto" panose="020B0604020202020204" charset="0"/>
                <a:ea typeface="Roboto" panose="020B0604020202020204" charset="0"/>
              </a:rPr>
              <a:t> and Kathrine respectively.</a:t>
            </a:r>
          </a:p>
          <a:p>
            <a:pPr algn="just">
              <a:buClrTx/>
              <a:buSzPct val="150000"/>
              <a:buFont typeface="Arial" panose="020B0604020202020204" pitchFamily="34" charset="0"/>
              <a:buChar char="•"/>
            </a:pPr>
            <a:endParaRPr lang="en-US" sz="16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29</a:t>
            </a:fld>
            <a:endParaRPr lang="en"/>
          </a:p>
        </p:txBody>
      </p:sp>
      <p:sp>
        <p:nvSpPr>
          <p:cNvPr id="5" name="Rectangle 4"/>
          <p:cNvSpPr/>
          <p:nvPr/>
        </p:nvSpPr>
        <p:spPr>
          <a:xfrm>
            <a:off x="733859" y="3458204"/>
            <a:ext cx="7605237" cy="369332"/>
          </a:xfrm>
          <a:prstGeom prst="rect">
            <a:avLst/>
          </a:prstGeom>
        </p:spPr>
        <p:txBody>
          <a:bodyPr wrap="square">
            <a:spAutoFit/>
          </a:bodyPr>
          <a:lstStyle/>
          <a:p>
            <a:pPr lvl="0" algn="ctr">
              <a:spcBef>
                <a:spcPts val="600"/>
              </a:spcBef>
            </a:pPr>
            <a:r>
              <a:rPr lang="en-US" sz="1800" dirty="0">
                <a:solidFill>
                  <a:schemeClr val="tx1"/>
                </a:solidFill>
                <a:latin typeface="Roboto" panose="020B0604020202020204" charset="0"/>
                <a:ea typeface="Roboto" panose="020B0604020202020204" charset="0"/>
              </a:rPr>
              <a:t>Average neighborhood group Price of Manhattan is about 200 </a:t>
            </a:r>
          </a:p>
        </p:txBody>
      </p:sp>
      <p:sp>
        <p:nvSpPr>
          <p:cNvPr id="8" name="Rectangle 7"/>
          <p:cNvSpPr/>
          <p:nvPr/>
        </p:nvSpPr>
        <p:spPr>
          <a:xfrm>
            <a:off x="3814204" y="2627207"/>
            <a:ext cx="1176925" cy="830997"/>
          </a:xfrm>
          <a:prstGeom prst="rect">
            <a:avLst/>
          </a:prstGeom>
        </p:spPr>
        <p:txBody>
          <a:bodyPr wrap="none">
            <a:spAutoFit/>
          </a:bodyPr>
          <a:lstStyle/>
          <a:p>
            <a:r>
              <a:rPr lang="en-US" sz="4800" b="1" dirty="0">
                <a:solidFill>
                  <a:srgbClr val="00CEF6"/>
                </a:solidFill>
                <a:latin typeface="Oswald"/>
                <a:sym typeface="Oswald"/>
              </a:rPr>
              <a:t>200</a:t>
            </a:r>
            <a:endParaRPr lang="en-IN" dirty="0"/>
          </a:p>
        </p:txBody>
      </p:sp>
    </p:spTree>
    <p:extLst>
      <p:ext uri="{BB962C8B-B14F-4D97-AF65-F5344CB8AC3E}">
        <p14:creationId xmlns:p14="http://schemas.microsoft.com/office/powerpoint/2010/main" val="297880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p15"/>
          <p:cNvSpPr txBox="1">
            <a:spLocks noGrp="1"/>
          </p:cNvSpPr>
          <p:nvPr>
            <p:ph type="subTitle" idx="4294967295"/>
          </p:nvPr>
        </p:nvSpPr>
        <p:spPr>
          <a:xfrm>
            <a:off x="1234510" y="629920"/>
            <a:ext cx="6593700" cy="347832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latin typeface="Oswald" panose="020B0604020202020204" charset="0"/>
              </a:rPr>
              <a:t>Introduction</a:t>
            </a:r>
          </a:p>
          <a:p>
            <a:pPr marL="0" lvl="0" indent="0" algn="ctr" rtl="0">
              <a:spcBef>
                <a:spcPts val="600"/>
              </a:spcBef>
              <a:spcAft>
                <a:spcPts val="0"/>
              </a:spcAft>
              <a:buNone/>
            </a:pPr>
            <a:endParaRPr lang="en-US" b="1" dirty="0">
              <a:solidFill>
                <a:schemeClr val="accent1"/>
              </a:solidFill>
              <a:latin typeface="Oswald" panose="020B0604020202020204" charset="0"/>
            </a:endParaRP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Problem Statement and Business Case</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Data Explanation and Preparation (Understanding of data)</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Data Wrangling (EDA) &amp; Data Visualization with Business Insights</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Competitive Advantages and Future Work</a:t>
            </a:r>
          </a:p>
          <a:p>
            <a:pPr marL="400050" lvl="0" indent="-400050" algn="just" rtl="0">
              <a:spcBef>
                <a:spcPts val="600"/>
              </a:spcBef>
              <a:spcAft>
                <a:spcPts val="0"/>
              </a:spcAft>
              <a:buClrTx/>
              <a:buSzPct val="100000"/>
              <a:buFont typeface="+mj-lt"/>
              <a:buAutoNum type="romanUcPeriod"/>
            </a:pPr>
            <a:r>
              <a:rPr lang="en-US" sz="1800" b="1" dirty="0">
                <a:solidFill>
                  <a:schemeClr val="tx1"/>
                </a:solidFill>
                <a:latin typeface="Roboto" panose="020B0604020202020204" charset="0"/>
                <a:ea typeface="Roboto" panose="020B0604020202020204" charset="0"/>
              </a:rPr>
              <a:t>Conclusion</a:t>
            </a:r>
          </a:p>
          <a:p>
            <a:pPr marL="514350" lvl="0" indent="-514350" algn="ctr" rtl="0">
              <a:spcBef>
                <a:spcPts val="600"/>
              </a:spcBef>
              <a:spcAft>
                <a:spcPts val="0"/>
              </a:spcAft>
              <a:buFont typeface="+mj-lt"/>
              <a:buAutoNum type="romanUcPeriod"/>
            </a:pPr>
            <a:endParaRPr lang="en-US" b="1" dirty="0">
              <a:solidFill>
                <a:schemeClr val="accent1"/>
              </a:solidFill>
              <a:latin typeface="Oswald" panose="020B0604020202020204" charset="0"/>
            </a:endParaRP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9">
                                            <p:txEl>
                                              <p:pRg st="0" end="0"/>
                                            </p:txEl>
                                          </p:spTgt>
                                        </p:tgtEl>
                                        <p:attrNameLst>
                                          <p:attrName>style.visibility</p:attrName>
                                        </p:attrNameLst>
                                      </p:cBhvr>
                                      <p:to>
                                        <p:strVal val="visible"/>
                                      </p:to>
                                    </p:set>
                                    <p:animEffect transition="in" filter="fade">
                                      <p:cBhvr>
                                        <p:cTn id="7" dur="1000"/>
                                        <p:tgtEl>
                                          <p:spTgt spid="479">
                                            <p:txEl>
                                              <p:pRg st="0" end="0"/>
                                            </p:txEl>
                                          </p:spTgt>
                                        </p:tgtEl>
                                      </p:cBhvr>
                                    </p:animEffect>
                                    <p:anim calcmode="lin" valueType="num">
                                      <p:cBhvr>
                                        <p:cTn id="8" dur="1000" fill="hold"/>
                                        <p:tgtEl>
                                          <p:spTgt spid="4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9">
                                            <p:txEl>
                                              <p:pRg st="2" end="2"/>
                                            </p:txEl>
                                          </p:spTgt>
                                        </p:tgtEl>
                                        <p:attrNameLst>
                                          <p:attrName>style.visibility</p:attrName>
                                        </p:attrNameLst>
                                      </p:cBhvr>
                                      <p:to>
                                        <p:strVal val="visible"/>
                                      </p:to>
                                    </p:set>
                                    <p:animEffect transition="in" filter="fade">
                                      <p:cBhvr>
                                        <p:cTn id="14" dur="1000"/>
                                        <p:tgtEl>
                                          <p:spTgt spid="479">
                                            <p:txEl>
                                              <p:pRg st="2" end="2"/>
                                            </p:txEl>
                                          </p:spTgt>
                                        </p:tgtEl>
                                      </p:cBhvr>
                                    </p:animEffect>
                                    <p:anim calcmode="lin" valueType="num">
                                      <p:cBhvr>
                                        <p:cTn id="15" dur="1000" fill="hold"/>
                                        <p:tgtEl>
                                          <p:spTgt spid="4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9">
                                            <p:txEl>
                                              <p:pRg st="3" end="3"/>
                                            </p:txEl>
                                          </p:spTgt>
                                        </p:tgtEl>
                                        <p:attrNameLst>
                                          <p:attrName>style.visibility</p:attrName>
                                        </p:attrNameLst>
                                      </p:cBhvr>
                                      <p:to>
                                        <p:strVal val="visible"/>
                                      </p:to>
                                    </p:set>
                                    <p:animEffect transition="in" filter="fade">
                                      <p:cBhvr>
                                        <p:cTn id="21" dur="1000"/>
                                        <p:tgtEl>
                                          <p:spTgt spid="479">
                                            <p:txEl>
                                              <p:pRg st="3" end="3"/>
                                            </p:txEl>
                                          </p:spTgt>
                                        </p:tgtEl>
                                      </p:cBhvr>
                                    </p:animEffect>
                                    <p:anim calcmode="lin" valueType="num">
                                      <p:cBhvr>
                                        <p:cTn id="22" dur="1000" fill="hold"/>
                                        <p:tgtEl>
                                          <p:spTgt spid="47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9">
                                            <p:txEl>
                                              <p:pRg st="4" end="4"/>
                                            </p:txEl>
                                          </p:spTgt>
                                        </p:tgtEl>
                                        <p:attrNameLst>
                                          <p:attrName>style.visibility</p:attrName>
                                        </p:attrNameLst>
                                      </p:cBhvr>
                                      <p:to>
                                        <p:strVal val="visible"/>
                                      </p:to>
                                    </p:set>
                                    <p:animEffect transition="in" filter="fade">
                                      <p:cBhvr>
                                        <p:cTn id="28" dur="1000"/>
                                        <p:tgtEl>
                                          <p:spTgt spid="479">
                                            <p:txEl>
                                              <p:pRg st="4" end="4"/>
                                            </p:txEl>
                                          </p:spTgt>
                                        </p:tgtEl>
                                      </p:cBhvr>
                                    </p:animEffect>
                                    <p:anim calcmode="lin" valueType="num">
                                      <p:cBhvr>
                                        <p:cTn id="29" dur="1000" fill="hold"/>
                                        <p:tgtEl>
                                          <p:spTgt spid="47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79">
                                            <p:txEl>
                                              <p:pRg st="5" end="5"/>
                                            </p:txEl>
                                          </p:spTgt>
                                        </p:tgtEl>
                                        <p:attrNameLst>
                                          <p:attrName>style.visibility</p:attrName>
                                        </p:attrNameLst>
                                      </p:cBhvr>
                                      <p:to>
                                        <p:strVal val="visible"/>
                                      </p:to>
                                    </p:set>
                                    <p:animEffect transition="in" filter="fade">
                                      <p:cBhvr>
                                        <p:cTn id="35" dur="1000"/>
                                        <p:tgtEl>
                                          <p:spTgt spid="479">
                                            <p:txEl>
                                              <p:pRg st="5" end="5"/>
                                            </p:txEl>
                                          </p:spTgt>
                                        </p:tgtEl>
                                      </p:cBhvr>
                                    </p:animEffect>
                                    <p:anim calcmode="lin" valueType="num">
                                      <p:cBhvr>
                                        <p:cTn id="36" dur="1000" fill="hold"/>
                                        <p:tgtEl>
                                          <p:spTgt spid="47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79">
                                            <p:txEl>
                                              <p:pRg st="6" end="6"/>
                                            </p:txEl>
                                          </p:spTgt>
                                        </p:tgtEl>
                                        <p:attrNameLst>
                                          <p:attrName>style.visibility</p:attrName>
                                        </p:attrNameLst>
                                      </p:cBhvr>
                                      <p:to>
                                        <p:strVal val="visible"/>
                                      </p:to>
                                    </p:set>
                                    <p:animEffect transition="in" filter="fade">
                                      <p:cBhvr>
                                        <p:cTn id="42" dur="1000"/>
                                        <p:tgtEl>
                                          <p:spTgt spid="479">
                                            <p:txEl>
                                              <p:pRg st="6" end="6"/>
                                            </p:txEl>
                                          </p:spTgt>
                                        </p:tgtEl>
                                      </p:cBhvr>
                                    </p:animEffect>
                                    <p:anim calcmode="lin" valueType="num">
                                      <p:cBhvr>
                                        <p:cTn id="43" dur="1000" fill="hold"/>
                                        <p:tgtEl>
                                          <p:spTgt spid="47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Rectangle 2"/>
          <p:cNvSpPr/>
          <p:nvPr/>
        </p:nvSpPr>
        <p:spPr>
          <a:xfrm>
            <a:off x="587889" y="681187"/>
            <a:ext cx="8061658" cy="584775"/>
          </a:xfrm>
          <a:prstGeom prst="rect">
            <a:avLst/>
          </a:prstGeom>
        </p:spPr>
        <p:txBody>
          <a:bodyPr wrap="square">
            <a:spAutoFit/>
          </a:bodyPr>
          <a:lstStyle/>
          <a:p>
            <a:r>
              <a:rPr lang="en-US" sz="1600" b="1" dirty="0">
                <a:solidFill>
                  <a:schemeClr val="tx1"/>
                </a:solidFill>
                <a:latin typeface="Roboto" panose="020B0604020202020204" charset="0"/>
              </a:rPr>
              <a:t>Que5. </a:t>
            </a:r>
            <a:r>
              <a:rPr lang="en-US" sz="1600" b="1" dirty="0"/>
              <a:t>Which Property type and room type is cheapest (five least) and more available on Airbnb ?</a:t>
            </a:r>
            <a:endParaRPr lang="en-US" sz="1600" dirty="0"/>
          </a:p>
        </p:txBody>
      </p:sp>
      <p:pic>
        <p:nvPicPr>
          <p:cNvPr id="8" name="Picture 7"/>
          <p:cNvPicPr>
            <a:picLocks noChangeAspect="1"/>
          </p:cNvPicPr>
          <p:nvPr/>
        </p:nvPicPr>
        <p:blipFill>
          <a:blip r:embed="rId2"/>
          <a:stretch>
            <a:fillRect/>
          </a:stretch>
        </p:blipFill>
        <p:spPr>
          <a:xfrm>
            <a:off x="121225" y="1265962"/>
            <a:ext cx="4497493" cy="2940278"/>
          </a:xfrm>
          <a:prstGeom prst="rect">
            <a:avLst/>
          </a:prstGeom>
        </p:spPr>
      </p:pic>
      <p:pic>
        <p:nvPicPr>
          <p:cNvPr id="10" name="Picture 9"/>
          <p:cNvPicPr>
            <a:picLocks noChangeAspect="1"/>
          </p:cNvPicPr>
          <p:nvPr/>
        </p:nvPicPr>
        <p:blipFill>
          <a:blip r:embed="rId3"/>
          <a:stretch>
            <a:fillRect/>
          </a:stretch>
        </p:blipFill>
        <p:spPr>
          <a:xfrm>
            <a:off x="4916930" y="1265962"/>
            <a:ext cx="3820670" cy="2940277"/>
          </a:xfrm>
          <a:prstGeom prst="rect">
            <a:avLst/>
          </a:prstGeom>
        </p:spPr>
      </p:pic>
    </p:spTree>
    <p:extLst>
      <p:ext uri="{BB962C8B-B14F-4D97-AF65-F5344CB8AC3E}">
        <p14:creationId xmlns:p14="http://schemas.microsoft.com/office/powerpoint/2010/main" val="157929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6652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Cheapest Property</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605238" cy="2925281"/>
          </a:xfrm>
        </p:spPr>
        <p:txBody>
          <a:bodyPr/>
          <a:lstStyle/>
          <a:p>
            <a:pPr marL="101600" indent="0" algn="just">
              <a:buClrTx/>
              <a:buSzPct val="150000"/>
              <a:buNone/>
            </a:pPr>
            <a:r>
              <a:rPr lang="en-US" sz="1600" dirty="0">
                <a:latin typeface="Roboto" panose="020B0604020202020204" charset="0"/>
                <a:ea typeface="Roboto" panose="020B0604020202020204" charset="0"/>
              </a:rPr>
              <a:t>Most cheapest listing is from IT'S SIMPLY CONVENIENT! and Happy Home 3 which is from Queens and Staten Island hosted by Maria and Raquel respectively. As it is cheap property so it will be more available for the customers.</a:t>
            </a:r>
          </a:p>
          <a:p>
            <a:pPr marL="101600" indent="0" algn="just">
              <a:buClrTx/>
              <a:buSzPct val="150000"/>
              <a:buNone/>
            </a:pPr>
            <a:r>
              <a:rPr lang="en-US" sz="1600" dirty="0">
                <a:solidFill>
                  <a:schemeClr val="tx2">
                    <a:lumMod val="10000"/>
                  </a:schemeClr>
                </a:solidFill>
                <a:latin typeface="Roboto" panose="020B0604020202020204" charset="0"/>
                <a:ea typeface="Roboto" panose="020B0604020202020204" charset="0"/>
              </a:rPr>
              <a:t>			</a:t>
            </a:r>
            <a:r>
              <a:rPr lang="en-US" sz="4800" b="1" dirty="0">
                <a:solidFill>
                  <a:srgbClr val="00CEF6"/>
                </a:solidFill>
                <a:latin typeface="Oswald" panose="020B0604020202020204" charset="0"/>
                <a:ea typeface="Roboto" panose="020B0604020202020204" charset="0"/>
                <a:sym typeface="Oswald"/>
              </a:rPr>
              <a:t>Free Stay</a:t>
            </a:r>
          </a:p>
          <a:p>
            <a:pPr marL="101600" indent="0" algn="just">
              <a:buClrTx/>
              <a:buSzPct val="150000"/>
              <a:buNone/>
            </a:pPr>
            <a:r>
              <a:rPr lang="en-US" sz="1600" dirty="0">
                <a:latin typeface="Roboto" panose="020B0604020202020204" charset="0"/>
                <a:ea typeface="Roboto" panose="020B0604020202020204" charset="0"/>
              </a:rPr>
              <a:t>Some of the properties having a price of zero which is either a free stay for specific time or the willingness of not to share the price with the Airbnb.</a:t>
            </a:r>
            <a:endParaRPr lang="en-US" sz="1600" dirty="0">
              <a:solidFill>
                <a:schemeClr val="tx2">
                  <a:lumMod val="10000"/>
                </a:schemeClr>
              </a:solidFill>
              <a:latin typeface="Roboto" panose="020B0604020202020204" charset="0"/>
              <a:ea typeface="Roboto" panose="020B0604020202020204" charset="0"/>
            </a:endParaRP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32</a:t>
            </a:fld>
            <a:endParaRPr lang="en"/>
          </a:p>
        </p:txBody>
      </p:sp>
    </p:spTree>
    <p:extLst>
      <p:ext uri="{BB962C8B-B14F-4D97-AF65-F5344CB8AC3E}">
        <p14:creationId xmlns:p14="http://schemas.microsoft.com/office/powerpoint/2010/main" val="10479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1</a:t>
            </a:r>
            <a:r>
              <a:rPr lang="en" sz="4800" dirty="0"/>
              <a:t>50   /Day</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dirty="0"/>
              <a:t>Highest Average listing Price of Manhattan</a:t>
            </a:r>
            <a:endParaRPr sz="2600"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Cheapest</a:t>
            </a:r>
            <a:endParaRPr sz="4800" dirty="0">
              <a:solidFill>
                <a:schemeClr val="accent2"/>
              </a:solidFill>
            </a:endParaRPr>
          </a:p>
        </p:txBody>
      </p:sp>
      <p:sp>
        <p:nvSpPr>
          <p:cNvPr id="609" name="Google Shape;609;p28"/>
          <p:cNvSpPr txBox="1">
            <a:spLocks noGrp="1"/>
          </p:cNvSpPr>
          <p:nvPr>
            <p:ph type="subTitle" idx="4294967295"/>
          </p:nvPr>
        </p:nvSpPr>
        <p:spPr>
          <a:xfrm>
            <a:off x="479726" y="3618042"/>
            <a:ext cx="8184547" cy="463200"/>
          </a:xfrm>
          <a:prstGeom prst="rect">
            <a:avLst/>
          </a:prstGeom>
        </p:spPr>
        <p:txBody>
          <a:bodyPr spcFirstLastPara="1" wrap="square" lIns="91425" tIns="91425" rIns="91425" bIns="91425" anchor="t" anchorCtr="0">
            <a:noAutofit/>
          </a:bodyPr>
          <a:lstStyle/>
          <a:p>
            <a:pPr marL="0" lvl="0" indent="0" algn="ctr">
              <a:buNone/>
            </a:pPr>
            <a:r>
              <a:rPr lang="en-US" dirty="0"/>
              <a:t>Bronx comes out to be the cheapest neighbourhood group in New </a:t>
            </a:r>
            <a:r>
              <a:rPr lang="en-US" sz="1600" dirty="0"/>
              <a:t>York</a:t>
            </a:r>
            <a:r>
              <a:rPr lang="en-US" dirty="0"/>
              <a:t> city.</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S</a:t>
            </a:r>
            <a:r>
              <a:rPr lang="en" sz="4800" dirty="0"/>
              <a:t>ame </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Queens and Staten Island have same average price/day</a:t>
            </a:r>
            <a:endParaRPr lang="en-US" sz="2600" dirty="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pic>
        <p:nvPicPr>
          <p:cNvPr id="3" name="Graphic 2" descr="Dollar">
            <a:extLst>
              <a:ext uri="{FF2B5EF4-FFF2-40B4-BE49-F238E27FC236}">
                <a16:creationId xmlns:a16="http://schemas.microsoft.com/office/drawing/2014/main" id="{8BF22279-ABDA-50AA-FE50-78B1E7A212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8114" y="379389"/>
            <a:ext cx="710829" cy="710829"/>
          </a:xfrm>
          <a:prstGeom prst="rect">
            <a:avLst/>
          </a:prstGeom>
        </p:spPr>
      </p:pic>
    </p:spTree>
    <p:extLst>
      <p:ext uri="{BB962C8B-B14F-4D97-AF65-F5344CB8AC3E}">
        <p14:creationId xmlns:p14="http://schemas.microsoft.com/office/powerpoint/2010/main" val="361762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07">
                                            <p:txEl>
                                              <p:pRg st="0" end="0"/>
                                            </p:txEl>
                                          </p:spTgt>
                                        </p:tgtEl>
                                        <p:attrNameLst>
                                          <p:attrName>style.visibility</p:attrName>
                                        </p:attrNameLst>
                                      </p:cBhvr>
                                      <p:to>
                                        <p:strVal val="visible"/>
                                      </p:to>
                                    </p:set>
                                    <p:animEffect transition="in" filter="fade">
                                      <p:cBhvr>
                                        <p:cTn id="17" dur="1000"/>
                                        <p:tgtEl>
                                          <p:spTgt spid="607">
                                            <p:txEl>
                                              <p:pRg st="0" end="0"/>
                                            </p:txEl>
                                          </p:spTgt>
                                        </p:tgtEl>
                                      </p:cBhvr>
                                    </p:animEffect>
                                    <p:anim calcmode="lin" valueType="num">
                                      <p:cBhvr>
                                        <p:cTn id="18"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0"/>
                                        </p:tgtEl>
                                        <p:attrNameLst>
                                          <p:attrName>style.visibility</p:attrName>
                                        </p:attrNameLst>
                                      </p:cBhvr>
                                      <p:to>
                                        <p:strVal val="visible"/>
                                      </p:to>
                                    </p:set>
                                    <p:anim calcmode="lin" valueType="num">
                                      <p:cBhvr additive="base">
                                        <p:cTn id="24" dur="500" fill="hold"/>
                                        <p:tgtEl>
                                          <p:spTgt spid="610"/>
                                        </p:tgtEl>
                                        <p:attrNameLst>
                                          <p:attrName>ppt_x</p:attrName>
                                        </p:attrNameLst>
                                      </p:cBhvr>
                                      <p:tavLst>
                                        <p:tav tm="0">
                                          <p:val>
                                            <p:strVal val="#ppt_x"/>
                                          </p:val>
                                        </p:tav>
                                        <p:tav tm="100000">
                                          <p:val>
                                            <p:strVal val="#ppt_x"/>
                                          </p:val>
                                        </p:tav>
                                      </p:tavLst>
                                    </p:anim>
                                    <p:anim calcmode="lin" valueType="num">
                                      <p:cBhvr additive="base">
                                        <p:cTn id="25"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11">
                                            <p:txEl>
                                              <p:pRg st="0" end="0"/>
                                            </p:txEl>
                                          </p:spTgt>
                                        </p:tgtEl>
                                        <p:attrNameLst>
                                          <p:attrName>style.visibility</p:attrName>
                                        </p:attrNameLst>
                                      </p:cBhvr>
                                      <p:to>
                                        <p:strVal val="visible"/>
                                      </p:to>
                                    </p:set>
                                    <p:animEffect transition="in" filter="fade">
                                      <p:cBhvr>
                                        <p:cTn id="30" dur="1000"/>
                                        <p:tgtEl>
                                          <p:spTgt spid="611">
                                            <p:txEl>
                                              <p:pRg st="0" end="0"/>
                                            </p:txEl>
                                          </p:spTgt>
                                        </p:tgtEl>
                                      </p:cBhvr>
                                    </p:animEffect>
                                    <p:anim calcmode="lin" valueType="num">
                                      <p:cBhvr>
                                        <p:cTn id="31"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8"/>
                                        </p:tgtEl>
                                        <p:attrNameLst>
                                          <p:attrName>style.visibility</p:attrName>
                                        </p:attrNameLst>
                                      </p:cBhvr>
                                      <p:to>
                                        <p:strVal val="visible"/>
                                      </p:to>
                                    </p:set>
                                    <p:anim calcmode="lin" valueType="num">
                                      <p:cBhvr additive="base">
                                        <p:cTn id="37" dur="500" fill="hold"/>
                                        <p:tgtEl>
                                          <p:spTgt spid="608"/>
                                        </p:tgtEl>
                                        <p:attrNameLst>
                                          <p:attrName>ppt_x</p:attrName>
                                        </p:attrNameLst>
                                      </p:cBhvr>
                                      <p:tavLst>
                                        <p:tav tm="0">
                                          <p:val>
                                            <p:strVal val="#ppt_x"/>
                                          </p:val>
                                        </p:tav>
                                        <p:tav tm="100000">
                                          <p:val>
                                            <p:strVal val="#ppt_x"/>
                                          </p:val>
                                        </p:tav>
                                      </p:tavLst>
                                    </p:anim>
                                    <p:anim calcmode="lin" valueType="num">
                                      <p:cBhvr additive="base">
                                        <p:cTn id="38"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09">
                                            <p:txEl>
                                              <p:pRg st="0" end="0"/>
                                            </p:txEl>
                                          </p:spTgt>
                                        </p:tgtEl>
                                        <p:attrNameLst>
                                          <p:attrName>style.visibility</p:attrName>
                                        </p:attrNameLst>
                                      </p:cBhvr>
                                      <p:to>
                                        <p:strVal val="visible"/>
                                      </p:to>
                                    </p:set>
                                    <p:animEffect transition="in" filter="fade">
                                      <p:cBhvr>
                                        <p:cTn id="43" dur="1000"/>
                                        <p:tgtEl>
                                          <p:spTgt spid="609">
                                            <p:txEl>
                                              <p:pRg st="0" end="0"/>
                                            </p:txEl>
                                          </p:spTgt>
                                        </p:tgtEl>
                                      </p:cBhvr>
                                    </p:animEffect>
                                    <p:anim calcmode="lin" valueType="num">
                                      <p:cBhvr>
                                        <p:cTn id="44"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Rectangle 2"/>
          <p:cNvSpPr/>
          <p:nvPr/>
        </p:nvSpPr>
        <p:spPr>
          <a:xfrm>
            <a:off x="587889" y="681187"/>
            <a:ext cx="8061658" cy="584775"/>
          </a:xfrm>
          <a:prstGeom prst="rect">
            <a:avLst/>
          </a:prstGeom>
        </p:spPr>
        <p:txBody>
          <a:bodyPr wrap="square">
            <a:spAutoFit/>
          </a:bodyPr>
          <a:lstStyle/>
          <a:p>
            <a:pPr algn="just"/>
            <a:r>
              <a:rPr lang="en-US" sz="1600" b="1" dirty="0"/>
              <a:t>Que6. What is the average price/day of Airbnb listings with respect to neighborhood group and neighborhood in NYC ? (Top neighborhoods in NYC)</a:t>
            </a:r>
            <a:endParaRPr lang="en-US" sz="1600" dirty="0"/>
          </a:p>
        </p:txBody>
      </p:sp>
      <p:pic>
        <p:nvPicPr>
          <p:cNvPr id="7" name="Picture 6"/>
          <p:cNvPicPr>
            <a:picLocks noChangeAspect="1"/>
          </p:cNvPicPr>
          <p:nvPr/>
        </p:nvPicPr>
        <p:blipFill>
          <a:blip r:embed="rId2"/>
          <a:stretch>
            <a:fillRect/>
          </a:stretch>
        </p:blipFill>
        <p:spPr>
          <a:xfrm>
            <a:off x="291255" y="1265962"/>
            <a:ext cx="4199466" cy="3109611"/>
          </a:xfrm>
          <a:prstGeom prst="rect">
            <a:avLst/>
          </a:prstGeom>
        </p:spPr>
      </p:pic>
      <p:pic>
        <p:nvPicPr>
          <p:cNvPr id="9" name="Picture 8">
            <a:extLst>
              <a:ext uri="{FF2B5EF4-FFF2-40B4-BE49-F238E27FC236}">
                <a16:creationId xmlns:a16="http://schemas.microsoft.com/office/drawing/2014/main" id="{D83B6867-0704-9F41-3E5E-74327108BD10}"/>
              </a:ext>
            </a:extLst>
          </p:cNvPr>
          <p:cNvPicPr>
            <a:picLocks noChangeAspect="1"/>
          </p:cNvPicPr>
          <p:nvPr/>
        </p:nvPicPr>
        <p:blipFill>
          <a:blip r:embed="rId3"/>
          <a:stretch>
            <a:fillRect/>
          </a:stretch>
        </p:blipFill>
        <p:spPr>
          <a:xfrm>
            <a:off x="4673600" y="1265962"/>
            <a:ext cx="4272582" cy="3109611"/>
          </a:xfrm>
          <a:prstGeom prst="rect">
            <a:avLst/>
          </a:prstGeom>
        </p:spPr>
      </p:pic>
    </p:spTree>
    <p:extLst>
      <p:ext uri="{BB962C8B-B14F-4D97-AF65-F5344CB8AC3E}">
        <p14:creationId xmlns:p14="http://schemas.microsoft.com/office/powerpoint/2010/main" val="35381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7" name="Picture 6">
            <a:extLst>
              <a:ext uri="{FF2B5EF4-FFF2-40B4-BE49-F238E27FC236}">
                <a16:creationId xmlns:a16="http://schemas.microsoft.com/office/drawing/2014/main" id="{12662F4A-FF9C-8398-FC6E-6255D9D5E8FE}"/>
              </a:ext>
            </a:extLst>
          </p:cNvPr>
          <p:cNvPicPr>
            <a:picLocks noChangeAspect="1"/>
          </p:cNvPicPr>
          <p:nvPr/>
        </p:nvPicPr>
        <p:blipFill>
          <a:blip r:embed="rId2"/>
          <a:stretch>
            <a:fillRect/>
          </a:stretch>
        </p:blipFill>
        <p:spPr>
          <a:xfrm>
            <a:off x="128693" y="640414"/>
            <a:ext cx="4687484" cy="3620781"/>
          </a:xfrm>
          <a:prstGeom prst="rect">
            <a:avLst/>
          </a:prstGeom>
        </p:spPr>
      </p:pic>
      <p:sp>
        <p:nvSpPr>
          <p:cNvPr id="4" name="Rectangle 3"/>
          <p:cNvSpPr/>
          <p:nvPr/>
        </p:nvSpPr>
        <p:spPr>
          <a:xfrm>
            <a:off x="5088858" y="1416711"/>
            <a:ext cx="3845169" cy="738664"/>
          </a:xfrm>
          <a:prstGeom prst="rect">
            <a:avLst/>
          </a:prstGeom>
        </p:spPr>
        <p:txBody>
          <a:bodyPr wrap="square">
            <a:spAutoFit/>
          </a:bodyPr>
          <a:lstStyle/>
          <a:p>
            <a:pPr marL="127000" indent="0">
              <a:buNone/>
            </a:pPr>
            <a:endParaRPr lang="en-IN" dirty="0">
              <a:latin typeface="Roboto" panose="020B0604020202020204" charset="0"/>
              <a:ea typeface="Roboto" panose="020B0604020202020204" charset="0"/>
            </a:endParaRPr>
          </a:p>
          <a:p>
            <a:pPr marL="127000" indent="0">
              <a:buNone/>
            </a:pPr>
            <a:r>
              <a:rPr lang="en-IN" b="1" dirty="0">
                <a:latin typeface="Roboto" panose="020B0604020202020204" charset="0"/>
                <a:ea typeface="Roboto" panose="020B0604020202020204" charset="0"/>
              </a:rPr>
              <a:t>Most Expensive Neighbourhood  </a:t>
            </a:r>
            <a:r>
              <a:rPr lang="en-IN" dirty="0">
                <a:latin typeface="Roboto" panose="020B0604020202020204" charset="0"/>
                <a:ea typeface="Roboto" panose="020B0604020202020204" charset="0"/>
              </a:rPr>
              <a:t>- </a:t>
            </a:r>
          </a:p>
          <a:p>
            <a:pPr marL="127000" indent="0">
              <a:buNone/>
            </a:pPr>
            <a:r>
              <a:rPr lang="en-IN" dirty="0">
                <a:latin typeface="Roboto" panose="020B0604020202020204" charset="0"/>
                <a:ea typeface="Roboto" panose="020B0604020202020204" charset="0"/>
              </a:rPr>
              <a:t>Fort Wadsworth, Woodrow and Tribeca.</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38302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48425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1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2BFB-070A-1ED1-D6EF-637763EF47DB}"/>
              </a:ext>
            </a:extLst>
          </p:cNvPr>
          <p:cNvSpPr>
            <a:spLocks noGrp="1"/>
          </p:cNvSpPr>
          <p:nvPr>
            <p:ph type="title"/>
          </p:nvPr>
        </p:nvSpPr>
        <p:spPr>
          <a:xfrm>
            <a:off x="1038178" y="490652"/>
            <a:ext cx="6996600" cy="715800"/>
          </a:xfrm>
        </p:spPr>
        <p:txBody>
          <a:bodyPr/>
          <a:lstStyle/>
          <a:p>
            <a:r>
              <a:rPr lang="en-US" sz="4800" dirty="0">
                <a:solidFill>
                  <a:srgbClr val="00CEF6"/>
                </a:solidFill>
              </a:rPr>
              <a:t>Top Neighborhood</a:t>
            </a:r>
            <a:endParaRPr lang="en-US" sz="4800" dirty="0"/>
          </a:p>
        </p:txBody>
      </p:sp>
      <p:sp>
        <p:nvSpPr>
          <p:cNvPr id="3" name="Text Placeholder 2">
            <a:extLst>
              <a:ext uri="{FF2B5EF4-FFF2-40B4-BE49-F238E27FC236}">
                <a16:creationId xmlns:a16="http://schemas.microsoft.com/office/drawing/2014/main" id="{6D3EA29C-A21C-7E17-697C-AEFE0E93A350}"/>
              </a:ext>
            </a:extLst>
          </p:cNvPr>
          <p:cNvSpPr>
            <a:spLocks noGrp="1"/>
          </p:cNvSpPr>
          <p:nvPr>
            <p:ph type="body" idx="1"/>
          </p:nvPr>
        </p:nvSpPr>
        <p:spPr>
          <a:xfrm>
            <a:off x="733859" y="1206452"/>
            <a:ext cx="7605238" cy="2999788"/>
          </a:xfrm>
        </p:spPr>
        <p:txBody>
          <a:bodyPr/>
          <a:lstStyle/>
          <a:p>
            <a:pPr algn="just">
              <a:buClrTx/>
              <a:buSzPct val="150000"/>
              <a:buFont typeface="Arial" panose="020B0604020202020204" pitchFamily="34" charset="0"/>
              <a:buChar char="•"/>
            </a:pPr>
            <a:endParaRPr lang="en-IN" sz="1400" dirty="0">
              <a:latin typeface="Roboto" panose="020B0604020202020204" charset="0"/>
              <a:ea typeface="Roboto" panose="020B0604020202020204" charset="0"/>
            </a:endParaRPr>
          </a:p>
          <a:p>
            <a:pPr algn="just">
              <a:buClrTx/>
              <a:buSzPct val="150000"/>
              <a:buFont typeface="Arial" panose="020B0604020202020204" pitchFamily="34" charset="0"/>
              <a:buChar char="•"/>
            </a:pPr>
            <a:r>
              <a:rPr lang="en-IN" sz="1400" dirty="0">
                <a:latin typeface="Roboto" panose="020B0604020202020204" charset="0"/>
                <a:ea typeface="Roboto" panose="020B0604020202020204" charset="0"/>
              </a:rPr>
              <a:t>Top Most Expensive Neighbourhood is Fort Wadsworth followed by Woodrow and Tribeca with the mean price of 800$ and 700$.</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Manhattan has the highest(the costliest) average of price ranging to 150dollars/day followed by Brooklyn</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Queens and Staten Island have same average price/day</a:t>
            </a:r>
          </a:p>
          <a:p>
            <a:pPr marL="412750" indent="-285750" algn="just">
              <a:buClrTx/>
              <a:buSzPct val="150000"/>
              <a:buFont typeface="Arial" panose="020B0604020202020204" pitchFamily="34" charset="0"/>
              <a:buChar char="•"/>
            </a:pPr>
            <a:r>
              <a:rPr lang="en-US" sz="1400" dirty="0">
                <a:latin typeface="Roboto" panose="020B0604020202020204" charset="0"/>
                <a:ea typeface="Roboto" panose="020B0604020202020204" charset="0"/>
              </a:rPr>
              <a:t>Bronx comes out to be the cheapest neighborhood group in New York city</a:t>
            </a:r>
          </a:p>
          <a:p>
            <a:pPr algn="just">
              <a:buClrTx/>
              <a:buSzPct val="150000"/>
              <a:buFont typeface="Arial" panose="020B0604020202020204" pitchFamily="34" charset="0"/>
              <a:buChar char="•"/>
            </a:pPr>
            <a:r>
              <a:rPr lang="en-US" sz="1400" dirty="0">
                <a:solidFill>
                  <a:schemeClr val="tx1"/>
                </a:solidFill>
                <a:latin typeface="Roboto" panose="020B0604020202020204" charset="0"/>
                <a:ea typeface="Roboto" panose="020B0604020202020204" charset="0"/>
              </a:rPr>
              <a:t>Bronx has least average price which can have mostly shared room as shared room is less preferred by customers.</a:t>
            </a:r>
          </a:p>
        </p:txBody>
      </p:sp>
      <p:sp>
        <p:nvSpPr>
          <p:cNvPr id="4" name="Slide Number Placeholder 3">
            <a:extLst>
              <a:ext uri="{FF2B5EF4-FFF2-40B4-BE49-F238E27FC236}">
                <a16:creationId xmlns:a16="http://schemas.microsoft.com/office/drawing/2014/main" id="{2668F6A4-5AC8-A2BB-DF4E-57D9CBE028ED}"/>
              </a:ext>
            </a:extLst>
          </p:cNvPr>
          <p:cNvSpPr>
            <a:spLocks noGrp="1"/>
          </p:cNvSpPr>
          <p:nvPr>
            <p:ph type="sldNum" idx="12"/>
          </p:nvPr>
        </p:nvSpPr>
        <p:spPr/>
        <p:txBody>
          <a:bodyPr/>
          <a:lstStyle/>
          <a:p>
            <a:fld id="{00000000-1234-1234-1234-123412341234}" type="slidenum">
              <a:rPr lang="en" smtClean="0"/>
              <a:pPr/>
              <a:t>37</a:t>
            </a:fld>
            <a:endParaRPr lang="en"/>
          </a:p>
        </p:txBody>
      </p:sp>
    </p:spTree>
    <p:extLst>
      <p:ext uri="{BB962C8B-B14F-4D97-AF65-F5344CB8AC3E}">
        <p14:creationId xmlns:p14="http://schemas.microsoft.com/office/powerpoint/2010/main" val="26638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980490" y="2007868"/>
            <a:ext cx="4091439" cy="1127764"/>
          </a:xfrm>
        </p:spPr>
        <p:txBody>
          <a:bodyPr/>
          <a:lstStyle/>
          <a:p>
            <a:pPr marL="127000" indent="0" algn="just">
              <a:buNone/>
            </a:pPr>
            <a:r>
              <a:rPr lang="en-IN" sz="1400" dirty="0">
                <a:latin typeface="Roboto" panose="020B0604020202020204" charset="0"/>
                <a:ea typeface="Roboto" panose="020B0604020202020204" charset="0"/>
              </a:rPr>
              <a:t>These are top 5 Hottest Areas where </a:t>
            </a:r>
            <a:r>
              <a:rPr lang="en-US" sz="1400" dirty="0">
                <a:latin typeface="Roboto" panose="020B0604020202020204" charset="0"/>
                <a:ea typeface="Roboto" panose="020B0604020202020204" charset="0"/>
              </a:rPr>
              <a:t>Williamsburg is the hottest area of transaction followed by Bedford-Stuyvesant</a:t>
            </a:r>
          </a:p>
          <a:p>
            <a:pPr marL="127000" indent="0" algn="just">
              <a:buNone/>
            </a:pPr>
            <a:endParaRPr lang="en-US" sz="14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4" name="Picture 3">
            <a:extLst>
              <a:ext uri="{FF2B5EF4-FFF2-40B4-BE49-F238E27FC236}">
                <a16:creationId xmlns:a16="http://schemas.microsoft.com/office/drawing/2014/main" id="{B7CB502C-5EA8-9B7B-7188-5873A0FDA285}"/>
              </a:ext>
            </a:extLst>
          </p:cNvPr>
          <p:cNvPicPr>
            <a:picLocks noChangeAspect="1"/>
          </p:cNvPicPr>
          <p:nvPr/>
        </p:nvPicPr>
        <p:blipFill>
          <a:blip r:embed="rId2"/>
          <a:stretch>
            <a:fillRect/>
          </a:stretch>
        </p:blipFill>
        <p:spPr>
          <a:xfrm>
            <a:off x="535093" y="1379643"/>
            <a:ext cx="4445397" cy="2894330"/>
          </a:xfrm>
          <a:prstGeom prst="rect">
            <a:avLst/>
          </a:prstGeom>
        </p:spPr>
      </p:pic>
      <p:sp>
        <p:nvSpPr>
          <p:cNvPr id="3" name="Rectangle 2"/>
          <p:cNvSpPr/>
          <p:nvPr/>
        </p:nvSpPr>
        <p:spPr>
          <a:xfrm>
            <a:off x="587889" y="681187"/>
            <a:ext cx="8061658" cy="584775"/>
          </a:xfrm>
          <a:prstGeom prst="rect">
            <a:avLst/>
          </a:prstGeom>
        </p:spPr>
        <p:txBody>
          <a:bodyPr wrap="square">
            <a:spAutoFit/>
          </a:bodyPr>
          <a:lstStyle/>
          <a:p>
            <a:r>
              <a:rPr lang="en-US" sz="1600" b="1" dirty="0">
                <a:solidFill>
                  <a:schemeClr val="tx1"/>
                </a:solidFill>
                <a:latin typeface="Roboto" panose="020B0604020202020204" charset="0"/>
                <a:ea typeface="Roboto" panose="020B0604020202020204" charset="0"/>
              </a:rPr>
              <a:t>Que7.  Any Particular Neighborhood/Location with Maximum no. of Bookings and revenue from room type ?</a:t>
            </a:r>
            <a:endParaRPr lang="en-US" sz="1600"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46853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1053380" y="94827"/>
            <a:ext cx="6996600" cy="450760"/>
          </a:xfrm>
        </p:spPr>
        <p:txBody>
          <a:bodyPr/>
          <a:lstStyle/>
          <a:p>
            <a:r>
              <a:rPr lang="en-IN"/>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9" name="Picture 8">
            <a:extLst>
              <a:ext uri="{FF2B5EF4-FFF2-40B4-BE49-F238E27FC236}">
                <a16:creationId xmlns:a16="http://schemas.microsoft.com/office/drawing/2014/main" id="{9CB1384D-D33D-FAA0-5E1B-C6966B38B368}"/>
              </a:ext>
            </a:extLst>
          </p:cNvPr>
          <p:cNvPicPr>
            <a:picLocks noChangeAspect="1"/>
          </p:cNvPicPr>
          <p:nvPr/>
        </p:nvPicPr>
        <p:blipFill>
          <a:blip r:embed="rId3"/>
          <a:stretch>
            <a:fillRect/>
          </a:stretch>
        </p:blipFill>
        <p:spPr>
          <a:xfrm>
            <a:off x="1916853" y="731520"/>
            <a:ext cx="6639922" cy="3488267"/>
          </a:xfrm>
          <a:prstGeom prst="rect">
            <a:avLst/>
          </a:prstGeom>
        </p:spPr>
      </p:pic>
      <p:sp>
        <p:nvSpPr>
          <p:cNvPr id="3" name="TextBox 2"/>
          <p:cNvSpPr txBox="1"/>
          <p:nvPr/>
        </p:nvSpPr>
        <p:spPr>
          <a:xfrm>
            <a:off x="501226" y="2167876"/>
            <a:ext cx="1842346" cy="307777"/>
          </a:xfrm>
          <a:prstGeom prst="rect">
            <a:avLst/>
          </a:prstGeom>
          <a:noFill/>
        </p:spPr>
        <p:txBody>
          <a:bodyPr wrap="square" rtlCol="0">
            <a:spAutoFit/>
          </a:bodyPr>
          <a:lstStyle/>
          <a:p>
            <a:r>
              <a:rPr lang="en-US" dirty="0" err="1"/>
              <a:t>WordCloud</a:t>
            </a:r>
            <a:r>
              <a:rPr lang="en-US" dirty="0"/>
              <a:t> - </a:t>
            </a:r>
            <a:endParaRPr lang="en-IN" dirty="0"/>
          </a:p>
        </p:txBody>
      </p:sp>
    </p:spTree>
    <p:extLst>
      <p:ext uri="{BB962C8B-B14F-4D97-AF65-F5344CB8AC3E}">
        <p14:creationId xmlns:p14="http://schemas.microsoft.com/office/powerpoint/2010/main" val="8773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73700" y="100684"/>
            <a:ext cx="6996600" cy="714651"/>
          </a:xfrm>
          <a:prstGeom prst="rect">
            <a:avLst/>
          </a:prstGeom>
        </p:spPr>
        <p:txBody>
          <a:bodyPr spcFirstLastPara="1" wrap="square" lIns="91425" tIns="91425" rIns="91425" bIns="91425" anchor="b" anchorCtr="0">
            <a:noAutofit/>
          </a:bodyPr>
          <a:lstStyle/>
          <a:p>
            <a:pPr lvl="0"/>
            <a:r>
              <a:rPr lang="en-US" dirty="0">
                <a:latin typeface="Oswald" panose="020B0604020202020204" charset="0"/>
              </a:rPr>
              <a:t>Introduction (Cont.)</a:t>
            </a:r>
            <a:endParaRPr dirty="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AA4AE3F1-C986-461E-B070-FE1101F1D38E}"/>
              </a:ext>
            </a:extLst>
          </p:cNvPr>
          <p:cNvGrpSpPr/>
          <p:nvPr/>
        </p:nvGrpSpPr>
        <p:grpSpPr>
          <a:xfrm>
            <a:off x="1379850" y="1156100"/>
            <a:ext cx="1286400" cy="1020701"/>
            <a:chOff x="1379850" y="1156100"/>
            <a:chExt cx="1286400" cy="1020701"/>
          </a:xfrm>
        </p:grpSpPr>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What is Airbnb?</a:t>
              </a:r>
            </a:p>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Problem Statement</a:t>
              </a:r>
              <a:endParaRPr sz="900" dirty="0">
                <a:solidFill>
                  <a:schemeClr val="dk2"/>
                </a:solidFill>
                <a:latin typeface="Source Sans Pro"/>
                <a:ea typeface="Source Sans Pro"/>
                <a:cs typeface="Source Sans Pro"/>
                <a:sym typeface="Source Sans Pro"/>
              </a:endParaRPr>
            </a:p>
          </p:txBody>
        </p:sp>
      </p:grpSp>
      <p:grpSp>
        <p:nvGrpSpPr>
          <p:cNvPr id="4" name="Group 3">
            <a:extLst>
              <a:ext uri="{FF2B5EF4-FFF2-40B4-BE49-F238E27FC236}">
                <a16:creationId xmlns:a16="http://schemas.microsoft.com/office/drawing/2014/main" id="{3C1E8AB3-E3A7-4576-9F3C-CFF10515EABF}"/>
              </a:ext>
            </a:extLst>
          </p:cNvPr>
          <p:cNvGrpSpPr/>
          <p:nvPr/>
        </p:nvGrpSpPr>
        <p:grpSpPr>
          <a:xfrm>
            <a:off x="3377205" y="1156100"/>
            <a:ext cx="1286400" cy="1020701"/>
            <a:chOff x="3377205" y="1156100"/>
            <a:chExt cx="1286400" cy="1020701"/>
          </a:xfrm>
        </p:grpSpPr>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Wrangling</a:t>
              </a:r>
              <a:endParaRPr sz="900" dirty="0">
                <a:solidFill>
                  <a:schemeClr val="dk2"/>
                </a:solidFill>
                <a:latin typeface="Source Sans Pro"/>
                <a:ea typeface="Source Sans Pro"/>
                <a:cs typeface="Source Sans Pro"/>
                <a:sym typeface="Source Sans Pro"/>
              </a:endParaRPr>
            </a:p>
          </p:txBody>
        </p:sp>
      </p:grpSp>
      <p:grpSp>
        <p:nvGrpSpPr>
          <p:cNvPr id="6" name="Group 5">
            <a:extLst>
              <a:ext uri="{FF2B5EF4-FFF2-40B4-BE49-F238E27FC236}">
                <a16:creationId xmlns:a16="http://schemas.microsoft.com/office/drawing/2014/main" id="{ADB2D55F-BF04-4B62-94A2-9397A805404A}"/>
              </a:ext>
            </a:extLst>
          </p:cNvPr>
          <p:cNvGrpSpPr/>
          <p:nvPr/>
        </p:nvGrpSpPr>
        <p:grpSpPr>
          <a:xfrm>
            <a:off x="5436010" y="1156100"/>
            <a:ext cx="1286400" cy="1020701"/>
            <a:chOff x="5436010" y="1156100"/>
            <a:chExt cx="1286400" cy="1020701"/>
          </a:xfrm>
        </p:grpSpPr>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Competutive Advantage &amp; Future Work</a:t>
              </a:r>
              <a:endParaRPr sz="900" dirty="0">
                <a:solidFill>
                  <a:schemeClr val="dk2"/>
                </a:solidFill>
                <a:latin typeface="Source Sans Pro"/>
                <a:ea typeface="Source Sans Pro"/>
                <a:cs typeface="Source Sans Pro"/>
                <a:sym typeface="Source Sans Pro"/>
              </a:endParaRPr>
            </a:p>
          </p:txBody>
        </p:sp>
      </p:grpSp>
      <p:grpSp>
        <p:nvGrpSpPr>
          <p:cNvPr id="3" name="Group 2">
            <a:extLst>
              <a:ext uri="{FF2B5EF4-FFF2-40B4-BE49-F238E27FC236}">
                <a16:creationId xmlns:a16="http://schemas.microsoft.com/office/drawing/2014/main" id="{0DF3F5A5-D955-431C-A8FC-D54E18A1CF18}"/>
              </a:ext>
            </a:extLst>
          </p:cNvPr>
          <p:cNvGrpSpPr/>
          <p:nvPr/>
        </p:nvGrpSpPr>
        <p:grpSpPr>
          <a:xfrm>
            <a:off x="2418175" y="3576300"/>
            <a:ext cx="1286400" cy="1020700"/>
            <a:chOff x="2418175" y="3576300"/>
            <a:chExt cx="1286400" cy="1020700"/>
          </a:xfrm>
        </p:grpSpPr>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ource Sans Pro"/>
                    <a:ea typeface="Source Sans Pro"/>
                    <a:cs typeface="Source Sans Pro"/>
                    <a:sym typeface="Source Sans Pro"/>
                  </a:rPr>
                  <a:t>2</a:t>
                </a:r>
                <a:endParaRPr sz="600" dirty="0">
                  <a:solidFill>
                    <a:schemeClr val="dk2"/>
                  </a:solidFill>
                  <a:latin typeface="Source Sans Pro"/>
                  <a:ea typeface="Source Sans Pro"/>
                  <a:cs typeface="Source Sans Pro"/>
                  <a:sym typeface="Source Sans Pro"/>
                </a:endParaRPr>
              </a:p>
            </p:txBody>
          </p:sp>
        </p:gr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Explanation &amp; Preparation</a:t>
              </a:r>
              <a:endParaRPr sz="900" dirty="0">
                <a:solidFill>
                  <a:schemeClr val="dk2"/>
                </a:solidFill>
                <a:latin typeface="Source Sans Pro"/>
                <a:ea typeface="Source Sans Pro"/>
                <a:cs typeface="Source Sans Pro"/>
                <a:sym typeface="Source Sans Pro"/>
              </a:endParaRPr>
            </a:p>
          </p:txBody>
        </p:sp>
      </p:grpSp>
      <p:grpSp>
        <p:nvGrpSpPr>
          <p:cNvPr id="5" name="Group 4">
            <a:extLst>
              <a:ext uri="{FF2B5EF4-FFF2-40B4-BE49-F238E27FC236}">
                <a16:creationId xmlns:a16="http://schemas.microsoft.com/office/drawing/2014/main" id="{ADB15A1C-9B88-4D2F-8824-617D7962684E}"/>
              </a:ext>
            </a:extLst>
          </p:cNvPr>
          <p:cNvGrpSpPr/>
          <p:nvPr/>
        </p:nvGrpSpPr>
        <p:grpSpPr>
          <a:xfrm>
            <a:off x="4446255" y="3576300"/>
            <a:ext cx="1286400" cy="1020700"/>
            <a:chOff x="4446255" y="3576300"/>
            <a:chExt cx="1286400" cy="1020700"/>
          </a:xfrm>
        </p:grpSpPr>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Data Visulization</a:t>
              </a:r>
              <a:endParaRPr sz="900" dirty="0">
                <a:solidFill>
                  <a:schemeClr val="dk2"/>
                </a:solidFill>
                <a:latin typeface="Source Sans Pro"/>
                <a:ea typeface="Source Sans Pro"/>
                <a:cs typeface="Source Sans Pro"/>
                <a:sym typeface="Source Sans Pro"/>
              </a:endParaRPr>
            </a:p>
          </p:txBody>
        </p:sp>
      </p:grpSp>
      <p:grpSp>
        <p:nvGrpSpPr>
          <p:cNvPr id="7" name="Group 6">
            <a:extLst>
              <a:ext uri="{FF2B5EF4-FFF2-40B4-BE49-F238E27FC236}">
                <a16:creationId xmlns:a16="http://schemas.microsoft.com/office/drawing/2014/main" id="{C656B78C-E695-4071-989D-FF23F609B3BC}"/>
              </a:ext>
            </a:extLst>
          </p:cNvPr>
          <p:cNvGrpSpPr/>
          <p:nvPr/>
        </p:nvGrpSpPr>
        <p:grpSpPr>
          <a:xfrm>
            <a:off x="6521056" y="3576300"/>
            <a:ext cx="1286400" cy="1020700"/>
            <a:chOff x="6474335" y="3576300"/>
            <a:chExt cx="1286400" cy="1020700"/>
          </a:xfrm>
        </p:grpSpPr>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Conclusion</a:t>
              </a:r>
              <a:endParaRPr sz="900" dirty="0">
                <a:solidFill>
                  <a:schemeClr val="dk2"/>
                </a:solidFill>
                <a:latin typeface="Source Sans Pro"/>
                <a:ea typeface="Source Sans Pro"/>
                <a:cs typeface="Source Sans Pro"/>
                <a:sym typeface="Source Sans Pro"/>
              </a:endParaRPr>
            </a:p>
          </p:txBody>
        </p:sp>
      </p:grpSp>
      <p:sp>
        <p:nvSpPr>
          <p:cNvPr id="8" name="TextBox 7"/>
          <p:cNvSpPr txBox="1"/>
          <p:nvPr/>
        </p:nvSpPr>
        <p:spPr>
          <a:xfrm>
            <a:off x="4020405" y="1021872"/>
            <a:ext cx="1305733" cy="338554"/>
          </a:xfrm>
          <a:prstGeom prst="rect">
            <a:avLst/>
          </a:prstGeom>
          <a:noFill/>
        </p:spPr>
        <p:txBody>
          <a:bodyPr wrap="square" rtlCol="0">
            <a:spAutoFit/>
          </a:bodyPr>
          <a:lstStyle/>
          <a:p>
            <a:pPr algn="just"/>
            <a:r>
              <a:rPr lang="en" sz="1600" dirty="0">
                <a:latin typeface="Roboto" panose="020B0604020202020204" charset="0"/>
                <a:ea typeface="Roboto" panose="020B0604020202020204" charset="0"/>
              </a:rPr>
              <a:t>ROADMAP</a:t>
            </a:r>
            <a:endParaRPr lang="en-IN" sz="1600" dirty="0">
              <a:latin typeface="Roboto" panose="020B0604020202020204" charset="0"/>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22020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7110" y="376738"/>
            <a:ext cx="6996600" cy="715800"/>
          </a:xfrm>
        </p:spPr>
        <p:txBody>
          <a:bodyPr/>
          <a:lstStyle/>
          <a:p>
            <a:r>
              <a:rPr lang="en-US" sz="4800" dirty="0"/>
              <a:t>Hottest Area of NYC</a:t>
            </a:r>
            <a:endParaRPr lang="en-IN" sz="4800" dirty="0"/>
          </a:p>
        </p:txBody>
      </p:sp>
      <p:sp>
        <p:nvSpPr>
          <p:cNvPr id="4" name="Text Placeholder 3"/>
          <p:cNvSpPr>
            <a:spLocks noGrp="1"/>
          </p:cNvSpPr>
          <p:nvPr>
            <p:ph type="body" idx="1"/>
          </p:nvPr>
        </p:nvSpPr>
        <p:spPr>
          <a:xfrm>
            <a:off x="879423" y="1282191"/>
            <a:ext cx="6996600" cy="2171612"/>
          </a:xfrm>
        </p:spPr>
        <p:txBody>
          <a:bodyPr/>
          <a:lstStyle/>
          <a:p>
            <a:pPr algn="just">
              <a:buFont typeface="Arial" panose="020B0604020202020204" pitchFamily="34" charset="0"/>
              <a:buChar char="•"/>
            </a:pPr>
            <a:r>
              <a:rPr lang="en-US" sz="1800" dirty="0">
                <a:latin typeface="Roboto" panose="020B0604020202020204" charset="0"/>
                <a:ea typeface="Roboto" panose="020B0604020202020204" charset="0"/>
              </a:rPr>
              <a:t>27% of the total area is covered by Williamsburg Location, having more demand and maximum no. of bookings which further has a expensive room type with the maximum price followed by Bedford-Stuyvesant covering the area of 25% respectively.</a:t>
            </a:r>
          </a:p>
          <a:p>
            <a:pPr algn="just">
              <a:buFont typeface="Arial" panose="020B0604020202020204" pitchFamily="34" charset="0"/>
              <a:buChar char="•"/>
            </a:pPr>
            <a:r>
              <a:rPr lang="en-US" sz="1800" dirty="0">
                <a:latin typeface="Roboto" panose="020B0604020202020204" charset="0"/>
                <a:ea typeface="Roboto" panose="020B0604020202020204" charset="0"/>
              </a:rPr>
              <a:t>Harlem, Bushwick and Upper West Side approximately has same coverage of area that is 18%, 17% and 13% respectively.</a:t>
            </a:r>
            <a:endParaRPr lang="en-IN" sz="1800" dirty="0">
              <a:latin typeface="Roboto" panose="020B0604020202020204" charset="0"/>
              <a:ea typeface="Roboto" panose="020B060402020202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59428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003AEA-9BB7-799F-F05F-230F8F4671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4" name="Rectangle 3"/>
          <p:cNvSpPr/>
          <p:nvPr/>
        </p:nvSpPr>
        <p:spPr>
          <a:xfrm>
            <a:off x="721360" y="465581"/>
            <a:ext cx="7691120" cy="2031325"/>
          </a:xfrm>
          <a:prstGeom prst="rect">
            <a:avLst/>
          </a:prstGeom>
        </p:spPr>
        <p:txBody>
          <a:bodyPr wrap="square">
            <a:spAutoFit/>
          </a:bodyPr>
          <a:lstStyle/>
          <a:p>
            <a:pPr marL="285750" indent="-285750" algn="just">
              <a:buSzPct val="150000"/>
              <a:buFont typeface="Arial" panose="020B0604020202020204" pitchFamily="34" charset="0"/>
              <a:buChar char="•"/>
            </a:pPr>
            <a:r>
              <a:rPr lang="en-US" sz="1800" dirty="0">
                <a:solidFill>
                  <a:schemeClr val="tx1"/>
                </a:solidFill>
                <a:latin typeface="Roboto" panose="02000000000000000000" pitchFamily="2" charset="0"/>
              </a:rPr>
              <a:t>From the above visualization, we can definitely come up with some conclusion that most of the time customers are going to prefer this keywords. So that we can easily examine that what exactly the behavior and views of our customers.</a:t>
            </a:r>
            <a:br>
              <a:rPr lang="en-US" sz="1800" dirty="0">
                <a:solidFill>
                  <a:schemeClr val="tx1"/>
                </a:solidFill>
                <a:latin typeface="Roboto" panose="02000000000000000000" pitchFamily="2" charset="0"/>
              </a:rPr>
            </a:br>
            <a:r>
              <a:rPr lang="en-US" sz="1800" dirty="0">
                <a:solidFill>
                  <a:schemeClr val="tx1"/>
                </a:solidFill>
                <a:latin typeface="Roboto" panose="02000000000000000000" pitchFamily="2" charset="0"/>
              </a:rPr>
              <a:t>These also tells us that which of the neighborhood are mostly demanded by customer i.e. this areas comes under the top travel destinations.</a:t>
            </a:r>
            <a:endParaRPr lang="en-IN" sz="1800" dirty="0"/>
          </a:p>
        </p:txBody>
      </p:sp>
    </p:spTree>
    <p:extLst>
      <p:ext uri="{BB962C8B-B14F-4D97-AF65-F5344CB8AC3E}">
        <p14:creationId xmlns:p14="http://schemas.microsoft.com/office/powerpoint/2010/main" val="75486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992420" y="-122800"/>
            <a:ext cx="6996600" cy="715800"/>
          </a:xfrm>
        </p:spPr>
        <p:txBody>
          <a:bodyPr/>
          <a:lstStyle/>
          <a:p>
            <a:r>
              <a:rPr lang="en-IN" dirty="0"/>
              <a:t>EDA &amp; Visualization (Cont.)</a:t>
            </a:r>
            <a:endParaRPr lang="en-US"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Rectangle 2"/>
          <p:cNvSpPr/>
          <p:nvPr/>
        </p:nvSpPr>
        <p:spPr>
          <a:xfrm>
            <a:off x="587889" y="681187"/>
            <a:ext cx="8061658" cy="338554"/>
          </a:xfrm>
          <a:prstGeom prst="rect">
            <a:avLst/>
          </a:prstGeom>
        </p:spPr>
        <p:txBody>
          <a:bodyPr wrap="square">
            <a:spAutoFit/>
          </a:bodyPr>
          <a:lstStyle/>
          <a:p>
            <a:r>
              <a:rPr lang="en-US" sz="1600" b="1" dirty="0">
                <a:solidFill>
                  <a:schemeClr val="tx1"/>
                </a:solidFill>
                <a:latin typeface="Roboto" panose="020B0604020202020204" charset="0"/>
                <a:ea typeface="Roboto" panose="020B0604020202020204" charset="0"/>
              </a:rPr>
              <a:t>Que8.  Distributions of Price and Minimum Number of Nights.</a:t>
            </a:r>
            <a:endParaRPr lang="en-US" sz="1600" dirty="0">
              <a:solidFill>
                <a:schemeClr val="tx1"/>
              </a:solidFill>
              <a:latin typeface="Roboto" panose="020B0604020202020204" charset="0"/>
              <a:ea typeface="Roboto" panose="020B0604020202020204" charset="0"/>
            </a:endParaRPr>
          </a:p>
        </p:txBody>
      </p:sp>
      <p:pic>
        <p:nvPicPr>
          <p:cNvPr id="7" name="Picture 6">
            <a:extLst>
              <a:ext uri="{FF2B5EF4-FFF2-40B4-BE49-F238E27FC236}">
                <a16:creationId xmlns:a16="http://schemas.microsoft.com/office/drawing/2014/main" id="{6021F65C-9EFF-D752-9AF2-7F4B8CB6AD41}"/>
              </a:ext>
            </a:extLst>
          </p:cNvPr>
          <p:cNvPicPr>
            <a:picLocks noChangeAspect="1"/>
          </p:cNvPicPr>
          <p:nvPr/>
        </p:nvPicPr>
        <p:blipFill>
          <a:blip r:embed="rId2"/>
          <a:stretch>
            <a:fillRect/>
          </a:stretch>
        </p:blipFill>
        <p:spPr>
          <a:xfrm>
            <a:off x="223520" y="1107928"/>
            <a:ext cx="4572000" cy="3436979"/>
          </a:xfrm>
          <a:prstGeom prst="rect">
            <a:avLst/>
          </a:prstGeom>
        </p:spPr>
      </p:pic>
      <p:pic>
        <p:nvPicPr>
          <p:cNvPr id="9" name="Picture 8">
            <a:extLst>
              <a:ext uri="{FF2B5EF4-FFF2-40B4-BE49-F238E27FC236}">
                <a16:creationId xmlns:a16="http://schemas.microsoft.com/office/drawing/2014/main" id="{8DAF357F-0E21-89A4-504F-D2848FF99E0E}"/>
              </a:ext>
            </a:extLst>
          </p:cNvPr>
          <p:cNvPicPr>
            <a:picLocks noChangeAspect="1"/>
          </p:cNvPicPr>
          <p:nvPr/>
        </p:nvPicPr>
        <p:blipFill>
          <a:blip r:embed="rId3"/>
          <a:stretch>
            <a:fillRect/>
          </a:stretch>
        </p:blipFill>
        <p:spPr>
          <a:xfrm>
            <a:off x="4876800" y="1019742"/>
            <a:ext cx="4050453" cy="3379718"/>
          </a:xfrm>
          <a:prstGeom prst="rect">
            <a:avLst/>
          </a:prstGeom>
        </p:spPr>
      </p:pic>
    </p:spTree>
    <p:extLst>
      <p:ext uri="{BB962C8B-B14F-4D97-AF65-F5344CB8AC3E}">
        <p14:creationId xmlns:p14="http://schemas.microsoft.com/office/powerpoint/2010/main" val="14913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82260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652295" y="143907"/>
            <a:ext cx="7904480" cy="1063412"/>
          </a:xfrm>
        </p:spPr>
        <p:txBody>
          <a:bodyPr/>
          <a:lstStyle/>
          <a:p>
            <a:pPr algn="just"/>
            <a:r>
              <a:rPr lang="en-US" sz="4000" dirty="0">
                <a:latin typeface="Roboto" panose="020B0604020202020204" charset="0"/>
                <a:ea typeface="Roboto" panose="020B0604020202020204" charset="0"/>
              </a:rPr>
              <a:t>Minimum Nights with Cost ?</a:t>
            </a:r>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352213" y="1158238"/>
            <a:ext cx="8298813" cy="2384362"/>
          </a:xfrm>
        </p:spPr>
        <p:txBody>
          <a:bodyPr/>
          <a:lstStyle/>
          <a:p>
            <a:pPr marL="127000" indent="0" algn="just">
              <a:buNone/>
            </a:pPr>
            <a:r>
              <a:rPr lang="en-US" dirty="0">
                <a:latin typeface="Roboto" panose="020B0604020202020204" charset="0"/>
                <a:ea typeface="Roboto" panose="020B0604020202020204" charset="0"/>
              </a:rPr>
              <a:t>We can see that high number of rooms is there with zero minimum nights and some of them is excessively higher. Also we can say that normal minimum nights is around 2 while at the same time the highest minimum nights tends to be around 30 nights.</a:t>
            </a:r>
          </a:p>
          <a:p>
            <a:pPr algn="just"/>
            <a:r>
              <a:rPr lang="en-US" dirty="0">
                <a:latin typeface="Roboto" panose="020B0604020202020204" charset="0"/>
                <a:ea typeface="Roboto" panose="020B0604020202020204" charset="0"/>
              </a:rPr>
              <a:t>Average booking is around 7 nights.</a:t>
            </a:r>
          </a:p>
          <a:p>
            <a:pPr algn="just"/>
            <a:r>
              <a:rPr lang="en-US" dirty="0">
                <a:latin typeface="Roboto" panose="020B0604020202020204" charset="0"/>
                <a:ea typeface="Roboto" panose="020B0604020202020204" charset="0"/>
              </a:rPr>
              <a:t>minimum booking is for 1 night.</a:t>
            </a:r>
          </a:p>
          <a:p>
            <a:pPr algn="just"/>
            <a:r>
              <a:rPr lang="en-US" dirty="0">
                <a:latin typeface="Roboto" panose="020B0604020202020204" charset="0"/>
                <a:ea typeface="Roboto" panose="020B0604020202020204" charset="0"/>
              </a:rPr>
              <a:t>max booking is for more than a year or we can say for few years.</a:t>
            </a:r>
          </a:p>
          <a:p>
            <a:pPr marL="127000" indent="0">
              <a:buNone/>
            </a:pPr>
            <a:endParaRPr lang="en-US" sz="1800" dirty="0"/>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160888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687620" y="643467"/>
            <a:ext cx="6996600" cy="491400"/>
          </a:xfrm>
        </p:spPr>
        <p:txBody>
          <a:bodyPr/>
          <a:lstStyle/>
          <a:p>
            <a:pPr algn="l"/>
            <a:r>
              <a:rPr lang="en-IN" dirty="0">
                <a:solidFill>
                  <a:schemeClr val="tx1"/>
                </a:solidFill>
                <a:latin typeface="Roboto" panose="020B0604020202020204" charset="0"/>
                <a:ea typeface="Roboto" panose="020B0604020202020204" charset="0"/>
              </a:rPr>
              <a:t>Que9. Relationship Between All the Variables. (Bivariate)</a:t>
            </a:r>
            <a:endParaRPr lang="en-US" dirty="0">
              <a:solidFill>
                <a:schemeClr val="tx1"/>
              </a:solidFill>
              <a:latin typeface="Roboto" panose="020B0604020202020204" charset="0"/>
              <a:ea typeface="Roboto" panose="020B0604020202020204" charset="0"/>
            </a:endParaRPr>
          </a:p>
        </p:txBody>
      </p:sp>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5397561" y="1793000"/>
            <a:ext cx="3433564" cy="1715587"/>
          </a:xfrm>
        </p:spPr>
        <p:txBody>
          <a:bodyPr/>
          <a:lstStyle/>
          <a:p>
            <a:pPr marL="127000" indent="0" algn="just">
              <a:buNone/>
            </a:pPr>
            <a:r>
              <a:rPr lang="en-IN" dirty="0">
                <a:latin typeface="Roboto" panose="020B0604020202020204" charset="0"/>
                <a:ea typeface="Roboto" panose="020B0604020202020204" charset="0"/>
              </a:rPr>
              <a:t>By Using </a:t>
            </a:r>
            <a:r>
              <a:rPr lang="en-IN" dirty="0" err="1">
                <a:latin typeface="Roboto" panose="020B0604020202020204" charset="0"/>
                <a:ea typeface="Roboto" panose="020B0604020202020204" charset="0"/>
              </a:rPr>
              <a:t>Heatmap</a:t>
            </a:r>
            <a:r>
              <a:rPr lang="en-IN" dirty="0">
                <a:latin typeface="Roboto" panose="020B0604020202020204" charset="0"/>
                <a:ea typeface="Roboto" panose="020B0604020202020204" charset="0"/>
              </a:rPr>
              <a:t>, We can see here that apart from number of Reviews &amp; Reviews per Month There is no significant Correlation between any Variables</a:t>
            </a:r>
            <a:endParaRPr lang="en-US"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7" name="Picture 6">
            <a:extLst>
              <a:ext uri="{FF2B5EF4-FFF2-40B4-BE49-F238E27FC236}">
                <a16:creationId xmlns:a16="http://schemas.microsoft.com/office/drawing/2014/main" id="{BE305219-454F-70F7-CFD9-E02DA6B79C88}"/>
              </a:ext>
            </a:extLst>
          </p:cNvPr>
          <p:cNvPicPr>
            <a:picLocks noChangeAspect="1"/>
          </p:cNvPicPr>
          <p:nvPr/>
        </p:nvPicPr>
        <p:blipFill>
          <a:blip r:embed="rId2"/>
          <a:stretch>
            <a:fillRect/>
          </a:stretch>
        </p:blipFill>
        <p:spPr>
          <a:xfrm>
            <a:off x="338667" y="1188051"/>
            <a:ext cx="4768426" cy="3638149"/>
          </a:xfrm>
          <a:prstGeom prst="rect">
            <a:avLst/>
          </a:prstGeom>
        </p:spPr>
      </p:pic>
      <p:sp>
        <p:nvSpPr>
          <p:cNvPr id="3" name="Rectangle 2"/>
          <p:cNvSpPr/>
          <p:nvPr/>
        </p:nvSpPr>
        <p:spPr>
          <a:xfrm>
            <a:off x="2805304" y="15521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41651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24732" y="1942251"/>
            <a:ext cx="4211579" cy="1127764"/>
          </a:xfrm>
        </p:spPr>
        <p:txBody>
          <a:bodyPr/>
          <a:lstStyle/>
          <a:p>
            <a:pPr marL="127000" indent="0" algn="just">
              <a:buNone/>
            </a:pPr>
            <a:r>
              <a:rPr lang="en-IN" dirty="0">
                <a:latin typeface="Roboto" panose="020B0604020202020204" charset="0"/>
                <a:ea typeface="Roboto" panose="020B0604020202020204" charset="0"/>
              </a:rPr>
              <a:t>This </a:t>
            </a:r>
            <a:r>
              <a:rPr lang="en-IN" dirty="0" err="1">
                <a:latin typeface="Roboto" panose="020B0604020202020204" charset="0"/>
                <a:ea typeface="Roboto" panose="020B0604020202020204" charset="0"/>
              </a:rPr>
              <a:t>heatmap</a:t>
            </a:r>
            <a:r>
              <a:rPr lang="en-IN" dirty="0">
                <a:latin typeface="Roboto" panose="020B0604020202020204" charset="0"/>
                <a:ea typeface="Roboto" panose="020B0604020202020204" charset="0"/>
              </a:rPr>
              <a:t> shows the relationship between </a:t>
            </a:r>
            <a:r>
              <a:rPr lang="en-IN" dirty="0" err="1">
                <a:latin typeface="Roboto" panose="020B0604020202020204" charset="0"/>
                <a:ea typeface="Roboto" panose="020B0604020202020204" charset="0"/>
              </a:rPr>
              <a:t>neighbourhood_group</a:t>
            </a:r>
            <a:r>
              <a:rPr lang="en-IN" dirty="0">
                <a:latin typeface="Roboto" panose="020B0604020202020204" charset="0"/>
                <a:ea typeface="Roboto" panose="020B0604020202020204" charset="0"/>
              </a:rPr>
              <a:t> and </a:t>
            </a:r>
            <a:r>
              <a:rPr lang="en-IN" dirty="0" err="1">
                <a:latin typeface="Roboto" panose="020B0604020202020204" charset="0"/>
                <a:ea typeface="Roboto" panose="020B0604020202020204" charset="0"/>
              </a:rPr>
              <a:t>room_type</a:t>
            </a:r>
            <a:r>
              <a:rPr lang="en-IN" dirty="0">
                <a:latin typeface="Roboto" panose="020B0604020202020204" charset="0"/>
                <a:ea typeface="Roboto" panose="020B0604020202020204" charset="0"/>
              </a:rPr>
              <a:t> value by showing the Average Price of Room type in different Neighbourhood Group</a:t>
            </a:r>
            <a:endParaRPr lang="en-US"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4" name="Picture 3">
            <a:extLst>
              <a:ext uri="{FF2B5EF4-FFF2-40B4-BE49-F238E27FC236}">
                <a16:creationId xmlns:a16="http://schemas.microsoft.com/office/drawing/2014/main" id="{68997C6D-C07B-EDB6-B32C-E5C5A2F62DF5}"/>
              </a:ext>
            </a:extLst>
          </p:cNvPr>
          <p:cNvPicPr>
            <a:picLocks noChangeAspect="1"/>
          </p:cNvPicPr>
          <p:nvPr/>
        </p:nvPicPr>
        <p:blipFill>
          <a:blip r:embed="rId2"/>
          <a:stretch>
            <a:fillRect/>
          </a:stretch>
        </p:blipFill>
        <p:spPr>
          <a:xfrm>
            <a:off x="365760" y="697653"/>
            <a:ext cx="4368800" cy="3616960"/>
          </a:xfrm>
          <a:prstGeom prst="rect">
            <a:avLst/>
          </a:prstGeom>
        </p:spPr>
      </p:pic>
      <p:sp>
        <p:nvSpPr>
          <p:cNvPr id="7" name="Rectangle 6"/>
          <p:cNvSpPr/>
          <p:nvPr/>
        </p:nvSpPr>
        <p:spPr>
          <a:xfrm>
            <a:off x="2981410" y="90795"/>
            <a:ext cx="2991525" cy="400110"/>
          </a:xfrm>
          <a:prstGeom prst="rect">
            <a:avLst/>
          </a:prstGeom>
        </p:spPr>
        <p:txBody>
          <a:bodyPr wrap="none">
            <a:spAutoFit/>
          </a:bodyPr>
          <a:lstStyle/>
          <a:p>
            <a:pPr lvl="0" algn="ctr"/>
            <a:r>
              <a:rPr lang="en-IN" sz="2000" b="1" dirty="0">
                <a:solidFill>
                  <a:srgbClr val="00CEF6"/>
                </a:solidFill>
                <a:latin typeface="Oswald" panose="020B0604020202020204" charset="0"/>
              </a:rPr>
              <a:t>EDA &amp; Visualization (Cont.)</a:t>
            </a:r>
          </a:p>
        </p:txBody>
      </p:sp>
    </p:spTree>
    <p:extLst>
      <p:ext uri="{BB962C8B-B14F-4D97-AF65-F5344CB8AC3E}">
        <p14:creationId xmlns:p14="http://schemas.microsoft.com/office/powerpoint/2010/main" val="258495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4" name="Text Placeholder 3">
            <a:extLst>
              <a:ext uri="{FF2B5EF4-FFF2-40B4-BE49-F238E27FC236}">
                <a16:creationId xmlns:a16="http://schemas.microsoft.com/office/drawing/2014/main" id="{1584286E-3897-9AC2-EE2F-1A340CC33080}"/>
              </a:ext>
            </a:extLst>
          </p:cNvPr>
          <p:cNvSpPr>
            <a:spLocks noGrp="1"/>
          </p:cNvSpPr>
          <p:nvPr>
            <p:ph type="body" idx="3"/>
          </p:nvPr>
        </p:nvSpPr>
        <p:spPr>
          <a:xfrm>
            <a:off x="6159935" y="1858917"/>
            <a:ext cx="2471700" cy="1341553"/>
          </a:xfrm>
        </p:spPr>
        <p:txBody>
          <a:bodyPr/>
          <a:lstStyle/>
          <a:p>
            <a:pPr marL="127000" indent="0" algn="just">
              <a:buNone/>
            </a:pPr>
            <a:r>
              <a:rPr lang="en-IN" dirty="0">
                <a:latin typeface="Roboto" panose="020B0604020202020204" charset="0"/>
                <a:ea typeface="Roboto" panose="020B0604020202020204" charset="0"/>
              </a:rPr>
              <a:t>By Using Histogram (Bivariate Variables), We can check relationship between all Numerical Variable</a:t>
            </a:r>
            <a:endParaRPr lang="en-US" dirty="0">
              <a:latin typeface="Roboto" panose="020B0604020202020204" charset="0"/>
              <a:ea typeface="Roboto" panose="020B0604020202020204" charset="0"/>
            </a:endParaRPr>
          </a:p>
        </p:txBody>
      </p:sp>
      <p:pic>
        <p:nvPicPr>
          <p:cNvPr id="9" name="Picture 8">
            <a:extLst>
              <a:ext uri="{FF2B5EF4-FFF2-40B4-BE49-F238E27FC236}">
                <a16:creationId xmlns:a16="http://schemas.microsoft.com/office/drawing/2014/main" id="{0FC38DC5-EB89-43A3-12FC-328D74CFA5E7}"/>
              </a:ext>
            </a:extLst>
          </p:cNvPr>
          <p:cNvPicPr>
            <a:picLocks noChangeAspect="1"/>
          </p:cNvPicPr>
          <p:nvPr/>
        </p:nvPicPr>
        <p:blipFill>
          <a:blip r:embed="rId2"/>
          <a:stretch>
            <a:fillRect/>
          </a:stretch>
        </p:blipFill>
        <p:spPr>
          <a:xfrm>
            <a:off x="405646" y="762334"/>
            <a:ext cx="5404730" cy="3534720"/>
          </a:xfrm>
          <a:prstGeom prst="rect">
            <a:avLst/>
          </a:prstGeom>
        </p:spPr>
      </p:pic>
      <p:sp>
        <p:nvSpPr>
          <p:cNvPr id="3" name="Rectangle 2"/>
          <p:cNvSpPr/>
          <p:nvPr/>
        </p:nvSpPr>
        <p:spPr>
          <a:xfrm>
            <a:off x="2818851" y="14136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12407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114581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What is Airbnb?</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Problem Statement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86">
                                            <p:txEl>
                                              <p:pRg st="0" end="0"/>
                                            </p:txEl>
                                          </p:spTgt>
                                        </p:tgtEl>
                                        <p:attrNameLst>
                                          <p:attrName>style.visibility</p:attrName>
                                        </p:attrNameLst>
                                      </p:cBhvr>
                                      <p:to>
                                        <p:strVal val="visible"/>
                                      </p:to>
                                    </p:set>
                                    <p:animEffect transition="in" filter="fade">
                                      <p:cBhvr>
                                        <p:cTn id="19" dur="1000"/>
                                        <p:tgtEl>
                                          <p:spTgt spid="486">
                                            <p:txEl>
                                              <p:pRg st="0" end="0"/>
                                            </p:txEl>
                                          </p:spTgt>
                                        </p:tgtEl>
                                      </p:cBhvr>
                                    </p:animEffect>
                                    <p:anim calcmode="lin" valueType="num">
                                      <p:cBhvr>
                                        <p:cTn id="20" dur="1000" fill="hold"/>
                                        <p:tgtEl>
                                          <p:spTgt spid="48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8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6" grpId="0" build="p"/>
      <p:bldP spid="4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249</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a:buNone/>
            </a:pPr>
            <a:r>
              <a:rPr lang="en" dirty="0"/>
              <a:t>With 249 Mean Price of Entire Home / Apartment,  Manhattan becomes M</a:t>
            </a:r>
            <a:r>
              <a:rPr lang="en-US" dirty="0"/>
              <a:t>o</a:t>
            </a:r>
            <a:r>
              <a:rPr lang="en" dirty="0"/>
              <a:t>st Expensive</a:t>
            </a:r>
            <a:endParaRPr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59%</a:t>
            </a:r>
            <a:endParaRPr sz="4800" dirty="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co-relation between </a:t>
            </a:r>
            <a:r>
              <a:rPr lang="en-US" dirty="0" err="1"/>
              <a:t>no_of_review</a:t>
            </a:r>
            <a:r>
              <a:rPr lang="en-US" dirty="0"/>
              <a:t> &amp; reviews per month</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51</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With 51 Mean Price of Shared Room,  Brooklyn becomes Most Cheapest</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312355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589280" y="643467"/>
            <a:ext cx="7094940" cy="491400"/>
          </a:xfrm>
        </p:spPr>
        <p:txBody>
          <a:bodyPr/>
          <a:lstStyle/>
          <a:p>
            <a:pPr algn="l"/>
            <a:r>
              <a:rPr lang="en-IN" dirty="0">
                <a:solidFill>
                  <a:schemeClr val="tx1"/>
                </a:solidFill>
                <a:latin typeface="Roboto" panose="020B0604020202020204" charset="0"/>
                <a:ea typeface="Roboto" panose="020B0604020202020204" charset="0"/>
              </a:rPr>
              <a:t>Que10. Availability of a room in each neighbourhood group ?</a:t>
            </a:r>
            <a:endParaRPr lang="en-US" dirty="0">
              <a:solidFill>
                <a:schemeClr val="tx1"/>
              </a:solidFill>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Rectangle 2"/>
          <p:cNvSpPr/>
          <p:nvPr/>
        </p:nvSpPr>
        <p:spPr>
          <a:xfrm>
            <a:off x="2805304" y="155210"/>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8" name="Picture 7">
            <a:extLst>
              <a:ext uri="{FF2B5EF4-FFF2-40B4-BE49-F238E27FC236}">
                <a16:creationId xmlns:a16="http://schemas.microsoft.com/office/drawing/2014/main" id="{F0F14C1A-2F67-ACD7-6FAC-AE1502F1D7C5}"/>
              </a:ext>
            </a:extLst>
          </p:cNvPr>
          <p:cNvPicPr>
            <a:picLocks noChangeAspect="1"/>
          </p:cNvPicPr>
          <p:nvPr/>
        </p:nvPicPr>
        <p:blipFill>
          <a:blip r:embed="rId2"/>
          <a:stretch>
            <a:fillRect/>
          </a:stretch>
        </p:blipFill>
        <p:spPr>
          <a:xfrm>
            <a:off x="309207" y="1223014"/>
            <a:ext cx="5129780" cy="3147595"/>
          </a:xfrm>
          <a:prstGeom prst="rect">
            <a:avLst/>
          </a:prstGeom>
        </p:spPr>
      </p:pic>
      <p:sp>
        <p:nvSpPr>
          <p:cNvPr id="9" name="Rectangle 8"/>
          <p:cNvSpPr/>
          <p:nvPr/>
        </p:nvSpPr>
        <p:spPr>
          <a:xfrm>
            <a:off x="5567680" y="2489034"/>
            <a:ext cx="3305387" cy="584775"/>
          </a:xfrm>
          <a:prstGeom prst="rect">
            <a:avLst/>
          </a:prstGeom>
        </p:spPr>
        <p:txBody>
          <a:bodyPr wrap="square">
            <a:spAutoFit/>
          </a:bodyPr>
          <a:lstStyle/>
          <a:p>
            <a:pPr marL="127000" indent="0" algn="just">
              <a:buNone/>
            </a:pPr>
            <a:r>
              <a:rPr lang="en-IN" sz="1600" dirty="0">
                <a:latin typeface="Roboto" panose="020B0604020202020204" charset="0"/>
                <a:ea typeface="Roboto" panose="020B0604020202020204" charset="0"/>
              </a:rPr>
              <a:t>Rooms Availability in Different Neighbourhood Groups</a:t>
            </a:r>
          </a:p>
        </p:txBody>
      </p:sp>
    </p:spTree>
    <p:extLst>
      <p:ext uri="{BB962C8B-B14F-4D97-AF65-F5344CB8AC3E}">
        <p14:creationId xmlns:p14="http://schemas.microsoft.com/office/powerpoint/2010/main" val="67089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solidFill>
                  <a:srgbClr val="FFFFFF"/>
                </a:solidFill>
              </a:rPr>
              <a:t>Insights</a:t>
            </a:r>
            <a:endParaRPr sz="10000" dirty="0">
              <a:solidFill>
                <a:srgbClr val="FFFFFF"/>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31616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
                                        </p:tgtEl>
                                        <p:attrNameLst>
                                          <p:attrName>style.visibility</p:attrName>
                                        </p:attrNameLst>
                                      </p:cBhvr>
                                      <p:to>
                                        <p:strVal val="visible"/>
                                      </p:to>
                                    </p:set>
                                    <p:animEffect transition="in" filter="fade">
                                      <p:cBhvr>
                                        <p:cTn id="7"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More than 300</a:t>
            </a:r>
            <a:endParaRPr sz="4800" dirty="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Staten island has more availability of rooms throughout the year more than 300 days</a:t>
            </a:r>
            <a:endParaRPr dirty="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150</a:t>
            </a:r>
            <a:endParaRPr sz="4800" dirty="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In Bronx every property are available for 150 days</a:t>
            </a:r>
            <a:endParaRPr sz="2600" dirty="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210</a:t>
            </a:r>
            <a:endParaRPr sz="4800" dirty="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a:buNone/>
            </a:pPr>
            <a:r>
              <a:rPr lang="en-US" dirty="0"/>
              <a:t>on an average this properties are available to around 210 days every year </a:t>
            </a:r>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15870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
                                        </p:tgtEl>
                                        <p:attrNameLst>
                                          <p:attrName>style.visibility</p:attrName>
                                        </p:attrNameLst>
                                      </p:cBhvr>
                                      <p:to>
                                        <p:strVal val="visible"/>
                                      </p:to>
                                    </p:set>
                                    <p:anim calcmode="lin" valueType="num">
                                      <p:cBhvr additive="base">
                                        <p:cTn id="7" dur="500" fill="hold"/>
                                        <p:tgtEl>
                                          <p:spTgt spid="606"/>
                                        </p:tgtEl>
                                        <p:attrNameLst>
                                          <p:attrName>ppt_x</p:attrName>
                                        </p:attrNameLst>
                                      </p:cBhvr>
                                      <p:tavLst>
                                        <p:tav tm="0">
                                          <p:val>
                                            <p:strVal val="#ppt_x"/>
                                          </p:val>
                                        </p:tav>
                                        <p:tav tm="100000">
                                          <p:val>
                                            <p:strVal val="#ppt_x"/>
                                          </p:val>
                                        </p:tav>
                                      </p:tavLst>
                                    </p:anim>
                                    <p:anim calcmode="lin" valueType="num">
                                      <p:cBhvr additive="base">
                                        <p:cTn id="8" dur="500" fill="hold"/>
                                        <p:tgtEl>
                                          <p:spTgt spid="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07">
                                            <p:txEl>
                                              <p:pRg st="0" end="0"/>
                                            </p:txEl>
                                          </p:spTgt>
                                        </p:tgtEl>
                                        <p:attrNameLst>
                                          <p:attrName>style.visibility</p:attrName>
                                        </p:attrNameLst>
                                      </p:cBhvr>
                                      <p:to>
                                        <p:strVal val="visible"/>
                                      </p:to>
                                    </p:set>
                                    <p:animEffect transition="in" filter="fade">
                                      <p:cBhvr>
                                        <p:cTn id="13" dur="1000"/>
                                        <p:tgtEl>
                                          <p:spTgt spid="607">
                                            <p:txEl>
                                              <p:pRg st="0" end="0"/>
                                            </p:txEl>
                                          </p:spTgt>
                                        </p:tgtEl>
                                      </p:cBhvr>
                                    </p:animEffect>
                                    <p:anim calcmode="lin" valueType="num">
                                      <p:cBhvr>
                                        <p:cTn id="14" dur="1000" fill="hold"/>
                                        <p:tgtEl>
                                          <p:spTgt spid="60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10"/>
                                        </p:tgtEl>
                                        <p:attrNameLst>
                                          <p:attrName>style.visibility</p:attrName>
                                        </p:attrNameLst>
                                      </p:cBhvr>
                                      <p:to>
                                        <p:strVal val="visible"/>
                                      </p:to>
                                    </p:set>
                                    <p:anim calcmode="lin" valueType="num">
                                      <p:cBhvr additive="base">
                                        <p:cTn id="20" dur="500" fill="hold"/>
                                        <p:tgtEl>
                                          <p:spTgt spid="610"/>
                                        </p:tgtEl>
                                        <p:attrNameLst>
                                          <p:attrName>ppt_x</p:attrName>
                                        </p:attrNameLst>
                                      </p:cBhvr>
                                      <p:tavLst>
                                        <p:tav tm="0">
                                          <p:val>
                                            <p:strVal val="#ppt_x"/>
                                          </p:val>
                                        </p:tav>
                                        <p:tav tm="100000">
                                          <p:val>
                                            <p:strVal val="#ppt_x"/>
                                          </p:val>
                                        </p:tav>
                                      </p:tavLst>
                                    </p:anim>
                                    <p:anim calcmode="lin" valueType="num">
                                      <p:cBhvr additive="base">
                                        <p:cTn id="21" dur="500" fill="hold"/>
                                        <p:tgtEl>
                                          <p:spTgt spid="6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11">
                                            <p:txEl>
                                              <p:pRg st="0" end="0"/>
                                            </p:txEl>
                                          </p:spTgt>
                                        </p:tgtEl>
                                        <p:attrNameLst>
                                          <p:attrName>style.visibility</p:attrName>
                                        </p:attrNameLst>
                                      </p:cBhvr>
                                      <p:to>
                                        <p:strVal val="visible"/>
                                      </p:to>
                                    </p:set>
                                    <p:animEffect transition="in" filter="fade">
                                      <p:cBhvr>
                                        <p:cTn id="26" dur="1000"/>
                                        <p:tgtEl>
                                          <p:spTgt spid="611">
                                            <p:txEl>
                                              <p:pRg st="0" end="0"/>
                                            </p:txEl>
                                          </p:spTgt>
                                        </p:tgtEl>
                                      </p:cBhvr>
                                    </p:animEffect>
                                    <p:anim calcmode="lin" valueType="num">
                                      <p:cBhvr>
                                        <p:cTn id="27" dur="1000" fill="hold"/>
                                        <p:tgtEl>
                                          <p:spTgt spid="611">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8"/>
                                        </p:tgtEl>
                                        <p:attrNameLst>
                                          <p:attrName>style.visibility</p:attrName>
                                        </p:attrNameLst>
                                      </p:cBhvr>
                                      <p:to>
                                        <p:strVal val="visible"/>
                                      </p:to>
                                    </p:set>
                                    <p:anim calcmode="lin" valueType="num">
                                      <p:cBhvr additive="base">
                                        <p:cTn id="33" dur="500" fill="hold"/>
                                        <p:tgtEl>
                                          <p:spTgt spid="608"/>
                                        </p:tgtEl>
                                        <p:attrNameLst>
                                          <p:attrName>ppt_x</p:attrName>
                                        </p:attrNameLst>
                                      </p:cBhvr>
                                      <p:tavLst>
                                        <p:tav tm="0">
                                          <p:val>
                                            <p:strVal val="#ppt_x"/>
                                          </p:val>
                                        </p:tav>
                                        <p:tav tm="100000">
                                          <p:val>
                                            <p:strVal val="#ppt_x"/>
                                          </p:val>
                                        </p:tav>
                                      </p:tavLst>
                                    </p:anim>
                                    <p:anim calcmode="lin" valueType="num">
                                      <p:cBhvr additive="base">
                                        <p:cTn id="34"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09">
                                            <p:txEl>
                                              <p:pRg st="0" end="0"/>
                                            </p:txEl>
                                          </p:spTgt>
                                        </p:tgtEl>
                                        <p:attrNameLst>
                                          <p:attrName>style.visibility</p:attrName>
                                        </p:attrNameLst>
                                      </p:cBhvr>
                                      <p:to>
                                        <p:strVal val="visible"/>
                                      </p:to>
                                    </p:set>
                                    <p:animEffect transition="in" filter="fade">
                                      <p:cBhvr>
                                        <p:cTn id="39" dur="1000"/>
                                        <p:tgtEl>
                                          <p:spTgt spid="609">
                                            <p:txEl>
                                              <p:pRg st="0" end="0"/>
                                            </p:txEl>
                                          </p:spTgt>
                                        </p:tgtEl>
                                      </p:cBhvr>
                                    </p:animEffect>
                                    <p:anim calcmode="lin" valueType="num">
                                      <p:cBhvr>
                                        <p:cTn id="40" dur="1000" fill="hold"/>
                                        <p:tgtEl>
                                          <p:spTgt spid="609">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60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607" grpId="0" build="p"/>
      <p:bldP spid="608" grpId="0"/>
      <p:bldP spid="609" grpId="0" build="p"/>
      <p:bldP spid="610" grpId="0"/>
      <p:bldP spid="6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D2BF-9F82-71FA-87BA-DF4B3FF88943}"/>
              </a:ext>
            </a:extLst>
          </p:cNvPr>
          <p:cNvSpPr>
            <a:spLocks noGrp="1"/>
          </p:cNvSpPr>
          <p:nvPr>
            <p:ph type="title"/>
          </p:nvPr>
        </p:nvSpPr>
        <p:spPr>
          <a:xfrm>
            <a:off x="318347" y="745066"/>
            <a:ext cx="8561494" cy="474133"/>
          </a:xfrm>
        </p:spPr>
        <p:txBody>
          <a:bodyPr/>
          <a:lstStyle/>
          <a:p>
            <a:pPr algn="just"/>
            <a:r>
              <a:rPr lang="en-IN" dirty="0">
                <a:solidFill>
                  <a:schemeClr val="tx1"/>
                </a:solidFill>
                <a:latin typeface="Roboto" panose="020B0604020202020204" charset="0"/>
                <a:ea typeface="Roboto" panose="020B0604020202020204" charset="0"/>
              </a:rPr>
              <a:t>Que11. Map and Scatter Plot of New York City and it’s Neighbourhood Groups &amp; Room Type.</a:t>
            </a:r>
            <a:endParaRPr lang="en-US" dirty="0">
              <a:solidFill>
                <a:schemeClr val="tx1"/>
              </a:solidFill>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3" name="Rectangle 2"/>
          <p:cNvSpPr/>
          <p:nvPr/>
        </p:nvSpPr>
        <p:spPr>
          <a:xfrm>
            <a:off x="3103331" y="115163"/>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10" name="Picture 9">
            <a:extLst>
              <a:ext uri="{FF2B5EF4-FFF2-40B4-BE49-F238E27FC236}">
                <a16:creationId xmlns:a16="http://schemas.microsoft.com/office/drawing/2014/main" id="{09594132-0BD5-8A45-C531-7A1A1BDD7F32}"/>
              </a:ext>
            </a:extLst>
          </p:cNvPr>
          <p:cNvPicPr>
            <a:picLocks noChangeAspect="1"/>
          </p:cNvPicPr>
          <p:nvPr/>
        </p:nvPicPr>
        <p:blipFill rotWithShape="1">
          <a:blip r:embed="rId2"/>
          <a:srcRect l="20879" r="22879"/>
          <a:stretch/>
        </p:blipFill>
        <p:spPr>
          <a:xfrm>
            <a:off x="687468" y="1505867"/>
            <a:ext cx="3457812" cy="2734239"/>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EC9673A-0FC6-10A3-BAE2-A0154879270F}"/>
              </a:ext>
            </a:extLst>
          </p:cNvPr>
          <p:cNvPicPr>
            <a:picLocks noChangeAspect="1"/>
          </p:cNvPicPr>
          <p:nvPr/>
        </p:nvPicPr>
        <p:blipFill>
          <a:blip r:embed="rId3"/>
          <a:stretch>
            <a:fillRect/>
          </a:stretch>
        </p:blipFill>
        <p:spPr>
          <a:xfrm>
            <a:off x="4971628" y="1505867"/>
            <a:ext cx="3378950" cy="27342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31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Rectangle 2"/>
          <p:cNvSpPr/>
          <p:nvPr/>
        </p:nvSpPr>
        <p:spPr>
          <a:xfrm>
            <a:off x="3076237" y="135187"/>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pic>
        <p:nvPicPr>
          <p:cNvPr id="8" name="Picture 7">
            <a:extLst>
              <a:ext uri="{FF2B5EF4-FFF2-40B4-BE49-F238E27FC236}">
                <a16:creationId xmlns:a16="http://schemas.microsoft.com/office/drawing/2014/main" id="{C78AB78A-78F8-4CB1-36DF-0A452525A853}"/>
              </a:ext>
            </a:extLst>
          </p:cNvPr>
          <p:cNvPicPr>
            <a:picLocks noChangeAspect="1"/>
          </p:cNvPicPr>
          <p:nvPr/>
        </p:nvPicPr>
        <p:blipFill>
          <a:blip r:embed="rId2"/>
          <a:stretch>
            <a:fillRect/>
          </a:stretch>
        </p:blipFill>
        <p:spPr>
          <a:xfrm>
            <a:off x="318346" y="799254"/>
            <a:ext cx="4416531" cy="3684694"/>
          </a:xfrm>
          <a:prstGeom prst="rect">
            <a:avLst/>
          </a:prstGeom>
        </p:spPr>
      </p:pic>
      <p:sp>
        <p:nvSpPr>
          <p:cNvPr id="9" name="Rectangle 8"/>
          <p:cNvSpPr/>
          <p:nvPr/>
        </p:nvSpPr>
        <p:spPr>
          <a:xfrm>
            <a:off x="4834858" y="2056825"/>
            <a:ext cx="3996267" cy="1169551"/>
          </a:xfrm>
          <a:prstGeom prst="rect">
            <a:avLst/>
          </a:prstGeom>
        </p:spPr>
        <p:txBody>
          <a:bodyPr wrap="square">
            <a:spAutoFit/>
          </a:bodyPr>
          <a:lstStyle/>
          <a:p>
            <a:pPr marL="127000" indent="0" algn="just">
              <a:buNone/>
            </a:pPr>
            <a:r>
              <a:rPr lang="en-US" dirty="0"/>
              <a:t>Scatterplots of latitude vs longitude, we can see that there's is very less shared room throughout NYC as compared to private and Entire home/apt. 95% of the listings on Airbnb are either Private room or Entire/home apt.</a:t>
            </a:r>
            <a:endParaRPr lang="en-US" sz="1600" dirty="0"/>
          </a:p>
        </p:txBody>
      </p:sp>
    </p:spTree>
    <p:extLst>
      <p:ext uri="{BB962C8B-B14F-4D97-AF65-F5344CB8AC3E}">
        <p14:creationId xmlns:p14="http://schemas.microsoft.com/office/powerpoint/2010/main" val="7031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78236" y="1594677"/>
            <a:ext cx="3818726" cy="1909248"/>
          </a:xfrm>
        </p:spPr>
        <p:txBody>
          <a:bodyPr/>
          <a:lstStyle/>
          <a:p>
            <a:pPr marL="127000" indent="0" algn="just">
              <a:buNone/>
            </a:pPr>
            <a:r>
              <a:rPr lang="en-US" dirty="0">
                <a:latin typeface="Roboto" panose="020B0604020202020204" charset="0"/>
                <a:ea typeface="Roboto" panose="020B0604020202020204" charset="0"/>
              </a:rPr>
              <a:t>Bronx &amp; Staten Island has listings which are mostly available throughout the year, might be the case as they are not much costlier as compared to other boroughs as in Manhattan, Brooklyn &amp; Queen</a:t>
            </a:r>
            <a:endParaRPr lang="en-US" sz="18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pic>
        <p:nvPicPr>
          <p:cNvPr id="7" name="Picture 6">
            <a:extLst>
              <a:ext uri="{FF2B5EF4-FFF2-40B4-BE49-F238E27FC236}">
                <a16:creationId xmlns:a16="http://schemas.microsoft.com/office/drawing/2014/main" id="{FE6DF55D-4D72-AD35-A544-BE08866B7DAB}"/>
              </a:ext>
            </a:extLst>
          </p:cNvPr>
          <p:cNvPicPr>
            <a:picLocks noChangeAspect="1"/>
          </p:cNvPicPr>
          <p:nvPr/>
        </p:nvPicPr>
        <p:blipFill>
          <a:blip r:embed="rId2"/>
          <a:stretch>
            <a:fillRect/>
          </a:stretch>
        </p:blipFill>
        <p:spPr>
          <a:xfrm>
            <a:off x="256407" y="758614"/>
            <a:ext cx="4512020" cy="3581374"/>
          </a:xfrm>
          <a:prstGeom prst="rect">
            <a:avLst/>
          </a:prstGeom>
        </p:spPr>
      </p:pic>
      <p:sp>
        <p:nvSpPr>
          <p:cNvPr id="8" name="Rectangle 7"/>
          <p:cNvSpPr/>
          <p:nvPr/>
        </p:nvSpPr>
        <p:spPr>
          <a:xfrm>
            <a:off x="3076237" y="181908"/>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217588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8655D-7406-2F7B-8D21-660454601550}"/>
              </a:ext>
            </a:extLst>
          </p:cNvPr>
          <p:cNvSpPr>
            <a:spLocks noGrp="1"/>
          </p:cNvSpPr>
          <p:nvPr>
            <p:ph type="body" idx="3"/>
          </p:nvPr>
        </p:nvSpPr>
        <p:spPr>
          <a:xfrm>
            <a:off x="4876801" y="1780139"/>
            <a:ext cx="3982719" cy="1127764"/>
          </a:xfrm>
        </p:spPr>
        <p:txBody>
          <a:bodyPr/>
          <a:lstStyle/>
          <a:p>
            <a:pPr marL="127000" indent="0" algn="just">
              <a:buNone/>
            </a:pPr>
            <a:r>
              <a:rPr lang="en-US" dirty="0">
                <a:latin typeface="Roboto" panose="020B0604020202020204" charset="0"/>
                <a:ea typeface="Roboto" panose="020B0604020202020204" charset="0"/>
              </a:rPr>
              <a:t>We can clearly see that number of reviews, a listing receives does not have much of an impact on the price</a:t>
            </a:r>
            <a:endParaRPr lang="en-US" sz="1800" dirty="0">
              <a:latin typeface="Roboto" panose="020B0604020202020204" charset="0"/>
              <a:ea typeface="Roboto" panose="020B0604020202020204" charset="0"/>
            </a:endParaRPr>
          </a:p>
        </p:txBody>
      </p:sp>
      <p:sp>
        <p:nvSpPr>
          <p:cNvPr id="6" name="Slide Number Placeholder 5">
            <a:extLst>
              <a:ext uri="{FF2B5EF4-FFF2-40B4-BE49-F238E27FC236}">
                <a16:creationId xmlns:a16="http://schemas.microsoft.com/office/drawing/2014/main" id="{2CEF4862-DD76-68E0-4C94-3A3C6E492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4" name="Picture 3">
            <a:extLst>
              <a:ext uri="{FF2B5EF4-FFF2-40B4-BE49-F238E27FC236}">
                <a16:creationId xmlns:a16="http://schemas.microsoft.com/office/drawing/2014/main" id="{4020EDE0-E6E5-2827-C039-DDF28D5ABCFB}"/>
              </a:ext>
            </a:extLst>
          </p:cNvPr>
          <p:cNvPicPr>
            <a:picLocks noChangeAspect="1"/>
          </p:cNvPicPr>
          <p:nvPr/>
        </p:nvPicPr>
        <p:blipFill>
          <a:blip r:embed="rId2"/>
          <a:stretch>
            <a:fillRect/>
          </a:stretch>
        </p:blipFill>
        <p:spPr>
          <a:xfrm>
            <a:off x="250613" y="681601"/>
            <a:ext cx="4475204" cy="3646560"/>
          </a:xfrm>
          <a:prstGeom prst="rect">
            <a:avLst/>
          </a:prstGeom>
        </p:spPr>
      </p:pic>
      <p:sp>
        <p:nvSpPr>
          <p:cNvPr id="7" name="Rectangle 6"/>
          <p:cNvSpPr/>
          <p:nvPr/>
        </p:nvSpPr>
        <p:spPr>
          <a:xfrm>
            <a:off x="3165724" y="168559"/>
            <a:ext cx="2991525" cy="400110"/>
          </a:xfrm>
          <a:prstGeom prst="rect">
            <a:avLst/>
          </a:prstGeom>
        </p:spPr>
        <p:txBody>
          <a:bodyPr wrap="none">
            <a:spAutoFit/>
          </a:bodyPr>
          <a:lstStyle/>
          <a:p>
            <a:pPr algn="ctr"/>
            <a:r>
              <a:rPr lang="en-IN" sz="2000" b="1" dirty="0">
                <a:solidFill>
                  <a:schemeClr val="accent1"/>
                </a:solidFill>
                <a:latin typeface="Oswald" panose="020B0604020202020204" charset="0"/>
              </a:rPr>
              <a:t>EDA &amp; Visualization (Cont.)</a:t>
            </a:r>
          </a:p>
        </p:txBody>
      </p:sp>
    </p:spTree>
    <p:extLst>
      <p:ext uri="{BB962C8B-B14F-4D97-AF65-F5344CB8AC3E}">
        <p14:creationId xmlns:p14="http://schemas.microsoft.com/office/powerpoint/2010/main" val="31367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0" y="2926080"/>
            <a:ext cx="7982625" cy="1788160"/>
          </a:xfrm>
          <a:prstGeom prst="rect">
            <a:avLst/>
          </a:prstGeom>
        </p:spPr>
        <p:txBody>
          <a:bodyPr spcFirstLastPara="1" wrap="square" lIns="91425" tIns="91425" rIns="91425" bIns="91425" anchor="b" anchorCtr="0">
            <a:noAutofit/>
          </a:bodyPr>
          <a:lstStyle/>
          <a:p>
            <a:pPr lvl="0"/>
            <a:r>
              <a:rPr lang="en-US" dirty="0"/>
              <a:t>Competitive Advantages and Future Work</a:t>
            </a:r>
            <a:br>
              <a:rPr lang="en-US" dirty="0"/>
            </a:b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179547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3" name="TextBox 2"/>
          <p:cNvSpPr txBox="1"/>
          <p:nvPr/>
        </p:nvSpPr>
        <p:spPr>
          <a:xfrm>
            <a:off x="494453" y="277707"/>
            <a:ext cx="7410027" cy="400110"/>
          </a:xfrm>
          <a:prstGeom prst="rect">
            <a:avLst/>
          </a:prstGeom>
          <a:noFill/>
        </p:spPr>
        <p:txBody>
          <a:bodyPr wrap="square" rtlCol="0">
            <a:spAutoFit/>
          </a:bodyPr>
          <a:lstStyle/>
          <a:p>
            <a:r>
              <a:rPr lang="en-US" sz="2000" b="1" dirty="0">
                <a:solidFill>
                  <a:schemeClr val="accent1"/>
                </a:solidFill>
                <a:latin typeface="Oswald" panose="020B0604020202020204" charset="0"/>
              </a:rPr>
              <a:t>Competitive Advantages :-</a:t>
            </a:r>
            <a:endParaRPr lang="en-IN" sz="2000" b="1" dirty="0">
              <a:solidFill>
                <a:schemeClr val="accent1"/>
              </a:solidFill>
              <a:latin typeface="Oswald" panose="020B0604020202020204" charset="0"/>
            </a:endParaRPr>
          </a:p>
        </p:txBody>
      </p:sp>
      <p:sp>
        <p:nvSpPr>
          <p:cNvPr id="4" name="TextBox 3"/>
          <p:cNvSpPr txBox="1"/>
          <p:nvPr/>
        </p:nvSpPr>
        <p:spPr>
          <a:xfrm>
            <a:off x="548640" y="799253"/>
            <a:ext cx="735584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Ease of Use – Search by price, locations and check-in/check-out dates</a:t>
            </a:r>
          </a:p>
          <a:p>
            <a:pPr marL="285750" indent="-285750">
              <a:buFont typeface="Arial" panose="020B0604020202020204" pitchFamily="34" charset="0"/>
              <a:buChar char="•"/>
            </a:pPr>
            <a:r>
              <a:rPr lang="en-US" dirty="0"/>
              <a:t>Home Incentive – They can make money by sitting at home</a:t>
            </a:r>
          </a:p>
          <a:p>
            <a:pPr marL="285750" indent="-285750">
              <a:buFont typeface="Arial" panose="020B0604020202020204" pitchFamily="34" charset="0"/>
              <a:buChar char="•"/>
            </a:pPr>
            <a:r>
              <a:rPr lang="en-US" dirty="0"/>
              <a:t>List Once – Hosts post one time only</a:t>
            </a:r>
          </a:p>
          <a:p>
            <a:pPr marL="285750" indent="-285750">
              <a:buFont typeface="Arial" panose="020B0604020202020204" pitchFamily="34" charset="0"/>
              <a:buChar char="•"/>
            </a:pPr>
            <a:r>
              <a:rPr lang="en-US" dirty="0"/>
              <a:t>First to Market – For transaction-based temporary housing site</a:t>
            </a:r>
          </a:p>
          <a:p>
            <a:pPr marL="285750" indent="-285750">
              <a:buFont typeface="Arial" panose="020B0604020202020204" pitchFamily="34" charset="0"/>
              <a:buChar char="•"/>
            </a:pPr>
            <a:r>
              <a:rPr lang="en-US" dirty="0"/>
              <a:t>Profiles and Bookings – Browse profiles of the hosts and book in just few steps</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3"/>
          <a:stretch>
            <a:fillRect/>
          </a:stretch>
        </p:blipFill>
        <p:spPr>
          <a:xfrm>
            <a:off x="623146" y="1950719"/>
            <a:ext cx="4138507" cy="2350347"/>
          </a:xfrm>
          <a:prstGeom prst="rect">
            <a:avLst/>
          </a:prstGeom>
        </p:spPr>
      </p:pic>
      <p:sp>
        <p:nvSpPr>
          <p:cNvPr id="6" name="TextBox 5"/>
          <p:cNvSpPr txBox="1"/>
          <p:nvPr/>
        </p:nvSpPr>
        <p:spPr>
          <a:xfrm>
            <a:off x="5615093" y="2238963"/>
            <a:ext cx="2553547" cy="2062103"/>
          </a:xfrm>
          <a:prstGeom prst="rect">
            <a:avLst/>
          </a:prstGeom>
          <a:noFill/>
        </p:spPr>
        <p:txBody>
          <a:bodyPr wrap="square" rtlCol="0">
            <a:spAutoFit/>
          </a:bodyPr>
          <a:lstStyle/>
          <a:p>
            <a:pPr algn="just"/>
            <a:r>
              <a:rPr lang="en-US" sz="1600" dirty="0">
                <a:latin typeface="Roboto" panose="020B0604020202020204" charset="0"/>
                <a:ea typeface="Roboto" panose="020B0604020202020204" charset="0"/>
              </a:rPr>
              <a:t>The strategy work on this given flow. With an average transaction fee of $25 the company could easily project $200M in revenue between 2008 and 2011, which is bound to get anyone excited</a:t>
            </a:r>
            <a:r>
              <a:rPr lang="en-US" dirty="0"/>
              <a:t>.</a:t>
            </a:r>
            <a:endParaRPr lang="en-IN" dirty="0"/>
          </a:p>
        </p:txBody>
      </p:sp>
    </p:spTree>
    <p:extLst>
      <p:ext uri="{BB962C8B-B14F-4D97-AF65-F5344CB8AC3E}">
        <p14:creationId xmlns:p14="http://schemas.microsoft.com/office/powerpoint/2010/main" val="283938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a:t>
            </a:r>
            <a:r>
              <a:rPr lang="en" dirty="0"/>
              <a:t>hat is		           ?</a:t>
            </a:r>
            <a:endParaRPr dirty="0">
              <a:solidFill>
                <a:schemeClr val="accent2"/>
              </a:solidFill>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TextBox 4">
            <a:extLst>
              <a:ext uri="{FF2B5EF4-FFF2-40B4-BE49-F238E27FC236}">
                <a16:creationId xmlns:a16="http://schemas.microsoft.com/office/drawing/2014/main" id="{5AADFF11-93BE-B4C0-9D53-8DF80DF528B7}"/>
              </a:ext>
            </a:extLst>
          </p:cNvPr>
          <p:cNvSpPr txBox="1"/>
          <p:nvPr/>
        </p:nvSpPr>
        <p:spPr>
          <a:xfrm>
            <a:off x="778932" y="1770327"/>
            <a:ext cx="7592908" cy="1815882"/>
          </a:xfrm>
          <a:prstGeom prst="rect">
            <a:avLst/>
          </a:prstGeom>
          <a:noFill/>
        </p:spPr>
        <p:txBody>
          <a:bodyPr wrap="square">
            <a:spAutoFit/>
          </a:bodyPr>
          <a:lstStyle/>
          <a:p>
            <a:pPr algn="just"/>
            <a:r>
              <a:rPr lang="en-US" b="0" i="0" dirty="0">
                <a:solidFill>
                  <a:schemeClr val="tx1"/>
                </a:solidFill>
                <a:effectLst/>
                <a:latin typeface="Roboto" panose="02000000000000000000" pitchFamily="2" charset="0"/>
              </a:rPr>
              <a:t>AirBnb is identify for </a:t>
            </a:r>
            <a:r>
              <a:rPr lang="en-US" b="1" i="0" dirty="0">
                <a:solidFill>
                  <a:schemeClr val="tx1"/>
                </a:solidFill>
                <a:effectLst/>
                <a:latin typeface="Roboto" panose="02000000000000000000" pitchFamily="2" charset="0"/>
              </a:rPr>
              <a:t>"Air Bed and Breakfast"</a:t>
            </a:r>
            <a:r>
              <a:rPr lang="en-US" b="0" i="0" dirty="0">
                <a:solidFill>
                  <a:schemeClr val="tx1"/>
                </a:solidFill>
                <a:effectLst/>
                <a:latin typeface="Roboto" panose="02000000000000000000" pitchFamily="2" charset="0"/>
              </a:rPr>
              <a:t>, is a American online hospitality company focused on short time length homestays or rental platform. On Airbnb, users can book a nearby to stay as accordance to their convenient in more than 34000+ cities at some aspect of 200+ countries. Airbnb used to started in 2008 by Brian </a:t>
            </a:r>
            <a:r>
              <a:rPr lang="en-US" b="0" i="0" dirty="0" err="1">
                <a:solidFill>
                  <a:schemeClr val="tx1"/>
                </a:solidFill>
                <a:effectLst/>
                <a:latin typeface="Roboto" panose="02000000000000000000" pitchFamily="2" charset="0"/>
              </a:rPr>
              <a:t>Chesky</a:t>
            </a:r>
            <a:r>
              <a:rPr lang="en-US" b="0" i="0" dirty="0">
                <a:solidFill>
                  <a:schemeClr val="tx1"/>
                </a:solidFill>
                <a:effectLst/>
                <a:latin typeface="Roboto" panose="02000000000000000000" pitchFamily="2" charset="0"/>
              </a:rPr>
              <a:t> and Joe </a:t>
            </a:r>
            <a:r>
              <a:rPr lang="en-US" b="0" i="0" dirty="0" err="1">
                <a:solidFill>
                  <a:schemeClr val="tx1"/>
                </a:solidFill>
                <a:effectLst/>
                <a:latin typeface="Roboto" panose="02000000000000000000" pitchFamily="2" charset="0"/>
              </a:rPr>
              <a:t>Gebbia</a:t>
            </a:r>
            <a:r>
              <a:rPr lang="en-US" b="0" i="0" dirty="0">
                <a:solidFill>
                  <a:schemeClr val="tx1"/>
                </a:solidFill>
                <a:effectLst/>
                <a:latin typeface="Roboto" panose="02000000000000000000" pitchFamily="2" charset="0"/>
              </a:rPr>
              <a:t>, specifically based in San Francisco California. Airbnb platform is reachable via mobile app and website.</a:t>
            </a:r>
          </a:p>
          <a:p>
            <a:pPr algn="just"/>
            <a:r>
              <a:rPr lang="en-US" dirty="0">
                <a:solidFill>
                  <a:schemeClr val="tx1"/>
                </a:solidFill>
                <a:latin typeface="Roboto" panose="02000000000000000000" pitchFamily="2" charset="0"/>
              </a:rPr>
              <a:t>The company does not own any lodging, even it is a type of broker which receives percentage services fees from both the party(guest &amp; host) with every booking.</a:t>
            </a:r>
            <a:endParaRPr lang="en-US" b="0" i="0" dirty="0">
              <a:solidFill>
                <a:schemeClr val="tx1"/>
              </a:solidFill>
              <a:effectLst/>
              <a:latin typeface="Roboto" panose="02000000000000000000" pitchFamily="2" charset="0"/>
            </a:endParaRPr>
          </a:p>
        </p:txBody>
      </p:sp>
      <p:pic>
        <p:nvPicPr>
          <p:cNvPr id="7" name="Picture 6">
            <a:extLst>
              <a:ext uri="{FF2B5EF4-FFF2-40B4-BE49-F238E27FC236}">
                <a16:creationId xmlns:a16="http://schemas.microsoft.com/office/drawing/2014/main" id="{34052195-C9DB-7115-3D24-259B03669528}"/>
              </a:ext>
            </a:extLst>
          </p:cNvPr>
          <p:cNvPicPr>
            <a:picLocks noChangeAspect="1"/>
          </p:cNvPicPr>
          <p:nvPr/>
        </p:nvPicPr>
        <p:blipFill>
          <a:blip r:embed="rId3"/>
          <a:stretch>
            <a:fillRect/>
          </a:stretch>
        </p:blipFill>
        <p:spPr>
          <a:xfrm>
            <a:off x="4184882" y="903603"/>
            <a:ext cx="1292182" cy="4038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TextBox 2"/>
          <p:cNvSpPr txBox="1"/>
          <p:nvPr/>
        </p:nvSpPr>
        <p:spPr>
          <a:xfrm>
            <a:off x="494453" y="277707"/>
            <a:ext cx="7410027" cy="400110"/>
          </a:xfrm>
          <a:prstGeom prst="rect">
            <a:avLst/>
          </a:prstGeom>
          <a:noFill/>
        </p:spPr>
        <p:txBody>
          <a:bodyPr wrap="square" rtlCol="0">
            <a:spAutoFit/>
          </a:bodyPr>
          <a:lstStyle/>
          <a:p>
            <a:r>
              <a:rPr lang="en-US" sz="2000" b="1" dirty="0">
                <a:solidFill>
                  <a:schemeClr val="accent1"/>
                </a:solidFill>
                <a:latin typeface="Oswald" panose="020B0604020202020204" charset="0"/>
              </a:rPr>
              <a:t>Future Work :-</a:t>
            </a:r>
            <a:endParaRPr lang="en-IN" sz="2000" b="1" dirty="0">
              <a:solidFill>
                <a:schemeClr val="accent1"/>
              </a:solidFill>
              <a:latin typeface="Oswald" panose="020B0604020202020204" charset="0"/>
            </a:endParaRPr>
          </a:p>
        </p:txBody>
      </p:sp>
      <p:sp>
        <p:nvSpPr>
          <p:cNvPr id="7" name="TextBox 6"/>
          <p:cNvSpPr txBox="1"/>
          <p:nvPr/>
        </p:nvSpPr>
        <p:spPr>
          <a:xfrm>
            <a:off x="494453" y="866987"/>
            <a:ext cx="7294880" cy="1138773"/>
          </a:xfrm>
          <a:prstGeom prst="rect">
            <a:avLst/>
          </a:prstGeom>
          <a:noFill/>
        </p:spPr>
        <p:txBody>
          <a:bodyPr wrap="square" rtlCol="0">
            <a:spAutoFit/>
          </a:bodyPr>
          <a:lstStyle/>
          <a:p>
            <a:pPr algn="just"/>
            <a:r>
              <a:rPr lang="en-US" sz="1800" dirty="0">
                <a:latin typeface="Roboto" panose="020B0604020202020204" charset="0"/>
                <a:ea typeface="Roboto" panose="020B0604020202020204" charset="0"/>
              </a:rPr>
              <a:t>Scrape additional fields such as amenities and compare which amenities in both kind of businesses.</a:t>
            </a:r>
          </a:p>
          <a:p>
            <a:pPr algn="just"/>
            <a:endParaRPr lang="en-US" sz="1800" dirty="0">
              <a:latin typeface="Roboto" panose="020B0604020202020204" charset="0"/>
              <a:ea typeface="Roboto" panose="020B0604020202020204" charset="0"/>
            </a:endParaRPr>
          </a:p>
          <a:p>
            <a:endParaRPr lang="en-IN" dirty="0"/>
          </a:p>
        </p:txBody>
      </p:sp>
    </p:spTree>
    <p:extLst>
      <p:ext uri="{BB962C8B-B14F-4D97-AF65-F5344CB8AC3E}">
        <p14:creationId xmlns:p14="http://schemas.microsoft.com/office/powerpoint/2010/main" val="27013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094931" y="2920621"/>
            <a:ext cx="5711587" cy="1514901"/>
          </a:xfrm>
          <a:prstGeom prst="rect">
            <a:avLst/>
          </a:prstGeom>
        </p:spPr>
        <p:txBody>
          <a:bodyPr spcFirstLastPara="1" wrap="square" lIns="91425" tIns="91425" rIns="91425" bIns="91425" anchor="b" anchorCtr="0">
            <a:noAutofit/>
          </a:bodyPr>
          <a:lstStyle/>
          <a:p>
            <a:pPr lvl="0"/>
            <a:r>
              <a:rPr lang="en-IN" dirty="0"/>
              <a:t>Conclusion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6</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269995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6E053E-965F-1D51-1CF6-0C11ACBE3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7" name="Rectangle 6"/>
          <p:cNvSpPr/>
          <p:nvPr/>
        </p:nvSpPr>
        <p:spPr>
          <a:xfrm>
            <a:off x="934719" y="841372"/>
            <a:ext cx="7321974" cy="3139321"/>
          </a:xfrm>
          <a:prstGeom prst="rect">
            <a:avLst/>
          </a:prstGeom>
        </p:spPr>
        <p:txBody>
          <a:bodyPr wrap="square">
            <a:spAutoFit/>
          </a:bodyPr>
          <a:lstStyle/>
          <a:p>
            <a:pPr algn="just"/>
            <a:r>
              <a:rPr lang="en-US" sz="1800" dirty="0">
                <a:solidFill>
                  <a:schemeClr val="tx1"/>
                </a:solidFill>
                <a:latin typeface="Roboto" panose="02000000000000000000" pitchFamily="2" charset="0"/>
              </a:rPr>
              <a:t>In this analysis project, about 10 or more different use cases were analyzed on the given dataset to make better business decisions and help analyze customer trends and satisfaction, which can lead to new and better products and services. It has been found that Most of the Bookings were takes place for the "Williamsburg" of around "27%" followed by "Bedford-Stuyvesant", "Harlem" which has "25%" &amp; "18%" respectively. Additionally, we also find-out the Top Earners (Host), relationship between neighborhood group and Prices, Price comparison in terms of Room Type, Preference of Guests with respect to Room Type. Furthermore, we have also been analyzed Maximum Number of Bookings, Customer Reviews and many more.</a:t>
            </a:r>
            <a:endParaRPr lang="en-US" sz="1800" dirty="0">
              <a:solidFill>
                <a:schemeClr val="tx1"/>
              </a:solidFill>
            </a:endParaRPr>
          </a:p>
        </p:txBody>
      </p:sp>
    </p:spTree>
    <p:extLst>
      <p:ext uri="{BB962C8B-B14F-4D97-AF65-F5344CB8AC3E}">
        <p14:creationId xmlns:p14="http://schemas.microsoft.com/office/powerpoint/2010/main" val="359564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 dirty="0"/>
              <a:t>@</a:t>
            </a:r>
            <a:r>
              <a:rPr lang="en-US" dirty="0"/>
              <a:t>https://github.com/v1git12</a:t>
            </a: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0BF6-A5F3-03D4-76FA-E691FE268608}"/>
              </a:ext>
            </a:extLst>
          </p:cNvPr>
          <p:cNvSpPr>
            <a:spLocks noGrp="1"/>
          </p:cNvSpPr>
          <p:nvPr>
            <p:ph type="title"/>
          </p:nvPr>
        </p:nvSpPr>
        <p:spPr/>
        <p:txBody>
          <a:bodyPr/>
          <a:lstStyle/>
          <a:p>
            <a:r>
              <a:rPr lang="en-IN" dirty="0"/>
              <a:t>Problem Statement</a:t>
            </a:r>
            <a:endParaRPr lang="en-US" dirty="0"/>
          </a:p>
        </p:txBody>
      </p:sp>
      <p:sp>
        <p:nvSpPr>
          <p:cNvPr id="3" name="Text Placeholder 2">
            <a:extLst>
              <a:ext uri="{FF2B5EF4-FFF2-40B4-BE49-F238E27FC236}">
                <a16:creationId xmlns:a16="http://schemas.microsoft.com/office/drawing/2014/main" id="{869A042B-FB82-3C34-175F-7D7266BBCA7C}"/>
              </a:ext>
            </a:extLst>
          </p:cNvPr>
          <p:cNvSpPr>
            <a:spLocks noGrp="1"/>
          </p:cNvSpPr>
          <p:nvPr>
            <p:ph type="body" idx="1"/>
          </p:nvPr>
        </p:nvSpPr>
        <p:spPr>
          <a:xfrm>
            <a:off x="765387" y="1500128"/>
            <a:ext cx="7620001" cy="2408085"/>
          </a:xfrm>
        </p:spPr>
        <p:txBody>
          <a:bodyPr/>
          <a:lstStyle/>
          <a:p>
            <a:pPr marL="101600" indent="0" algn="just">
              <a:buNone/>
            </a:pPr>
            <a:r>
              <a:rPr lang="en-US" sz="1400" b="0" i="0" dirty="0">
                <a:solidFill>
                  <a:schemeClr val="tx1"/>
                </a:solidFill>
                <a:effectLst/>
                <a:latin typeface="Roboto" panose="02000000000000000000" pitchFamily="2" charset="0"/>
              </a:rPr>
              <a:t>The objective of the project is to perform an exploratory data analysis, data pre-processing, data cleaning &amp; imputation and at the end, apply different Data Visualization techniques to get the meaningful insight from the given data. This project aims apply some amazing Python Libraries such as Folium and WordCloud which will give a boost to our visual understanding of the data.</a:t>
            </a:r>
          </a:p>
          <a:p>
            <a:pPr marL="101600" indent="0" algn="just">
              <a:buNone/>
            </a:pPr>
            <a:r>
              <a:rPr lang="en-US" sz="1400" b="0" i="0" dirty="0">
                <a:solidFill>
                  <a:schemeClr val="tx1"/>
                </a:solidFill>
                <a:effectLst/>
                <a:latin typeface="Roboto" panose="02000000000000000000" pitchFamily="2" charset="0"/>
              </a:rPr>
              <a:t>These thousands and lots of records generate a lot of statistics/data and this data can be analyzed, used for security, grasp of customers/providers behavior, business preferences &amp; performance on the platform, implementation of modern additional service and for a lots of things. we are analyzing the various aspects with different use cases which covers many aspects of Airbnb listings.</a:t>
            </a:r>
          </a:p>
          <a:p>
            <a:pPr algn="just"/>
            <a:endParaRPr lang="en-US" sz="1400" dirty="0"/>
          </a:p>
        </p:txBody>
      </p:sp>
      <p:sp>
        <p:nvSpPr>
          <p:cNvPr id="4" name="Slide Number Placeholder 3">
            <a:extLst>
              <a:ext uri="{FF2B5EF4-FFF2-40B4-BE49-F238E27FC236}">
                <a16:creationId xmlns:a16="http://schemas.microsoft.com/office/drawing/2014/main" id="{C6347233-F5CC-61E5-7312-76CDF49587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84817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790" y="261591"/>
            <a:ext cx="6996600" cy="715800"/>
          </a:xfrm>
        </p:spPr>
        <p:txBody>
          <a:bodyPr/>
          <a:lstStyle/>
          <a:p>
            <a:r>
              <a:rPr lang="en-US" dirty="0"/>
              <a:t>Business Case</a:t>
            </a:r>
            <a:endParaRPr lang="en-IN" dirty="0"/>
          </a:p>
        </p:txBody>
      </p:sp>
      <p:sp>
        <p:nvSpPr>
          <p:cNvPr id="3" name="Text Placeholder 2"/>
          <p:cNvSpPr>
            <a:spLocks noGrp="1"/>
          </p:cNvSpPr>
          <p:nvPr>
            <p:ph type="body" idx="1"/>
          </p:nvPr>
        </p:nvSpPr>
        <p:spPr>
          <a:xfrm>
            <a:off x="986790" y="1106084"/>
            <a:ext cx="6996600" cy="2957915"/>
          </a:xfrm>
        </p:spPr>
        <p:txBody>
          <a:bodyPr/>
          <a:lstStyle/>
          <a:p>
            <a:pPr algn="just">
              <a:buFont typeface="Wingdings" panose="05000000000000000000" pitchFamily="2" charset="2"/>
              <a:buChar char="v"/>
            </a:pPr>
            <a:r>
              <a:rPr lang="en-US" sz="1400" dirty="0">
                <a:latin typeface="Roboto" panose="020B0604020202020204" charset="0"/>
                <a:ea typeface="Roboto" panose="020B0604020202020204" charset="0"/>
              </a:rPr>
              <a:t>As we know, Airbnb is an online platform started in year 2008 offerings homestays but does not own any property because it works as a broker b/w customers and hosts and earn value by commission from each booking.</a:t>
            </a:r>
          </a:p>
          <a:p>
            <a:pPr algn="just">
              <a:buFont typeface="Wingdings" panose="05000000000000000000" pitchFamily="2" charset="2"/>
              <a:buChar char="v"/>
            </a:pPr>
            <a:r>
              <a:rPr lang="en-US" sz="1400" dirty="0">
                <a:latin typeface="Roboto" panose="020B0604020202020204" charset="0"/>
                <a:ea typeface="Roboto" panose="020B0604020202020204" charset="0"/>
              </a:rPr>
              <a:t>After 2009, many property owner opened their door to Airbnb. It was a great success but the hosts always have a problem that “What price they need to put on their property?”. The consequence of the problem was if the price set too high, the number of customer lending property will be less and if set too low, the host will be at the loss.</a:t>
            </a:r>
          </a:p>
          <a:p>
            <a:pPr algn="just">
              <a:buFont typeface="Wingdings" panose="05000000000000000000" pitchFamily="2" charset="2"/>
              <a:buChar char="v"/>
            </a:pPr>
            <a:r>
              <a:rPr lang="en-US" sz="1400" dirty="0">
                <a:latin typeface="Roboto" panose="020B0604020202020204" charset="0"/>
                <a:ea typeface="Roboto" panose="020B0604020202020204" charset="0"/>
              </a:rPr>
              <a:t>So in our project, we are taking the data of NYC which has all details of hosts and using our analytical ability we will predict the Airbnb price and demanded areas of NYC.	 </a:t>
            </a:r>
            <a:endParaRPr lang="en-IN" sz="1400" dirty="0">
              <a:latin typeface="Roboto" panose="020B0604020202020204" charset="0"/>
              <a:ea typeface="Roboto" panose="020B060402020202020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811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346027" y="3291849"/>
            <a:ext cx="4232110" cy="12462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Explanation and Preparation</a:t>
            </a:r>
            <a:endParaRPr dirty="0"/>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004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5"/>
                                        </p:tgtEl>
                                        <p:attrNameLst>
                                          <p:attrName>style.visibility</p:attrName>
                                        </p:attrNameLst>
                                      </p:cBhvr>
                                      <p:to>
                                        <p:strVal val="visible"/>
                                      </p:to>
                                    </p:set>
                                    <p:animEffect transition="in" filter="fade">
                                      <p:cBhvr>
                                        <p:cTn id="7" dur="1000"/>
                                        <p:tgtEl>
                                          <p:spTgt spid="485"/>
                                        </p:tgtEl>
                                      </p:cBhvr>
                                    </p:animEffect>
                                    <p:anim calcmode="lin" valueType="num">
                                      <p:cBhvr>
                                        <p:cTn id="8" dur="1000" fill="hold"/>
                                        <p:tgtEl>
                                          <p:spTgt spid="485"/>
                                        </p:tgtEl>
                                        <p:attrNameLst>
                                          <p:attrName>ppt_x</p:attrName>
                                        </p:attrNameLst>
                                      </p:cBhvr>
                                      <p:tavLst>
                                        <p:tav tm="0">
                                          <p:val>
                                            <p:strVal val="#ppt_x"/>
                                          </p:val>
                                        </p:tav>
                                        <p:tav tm="100000">
                                          <p:val>
                                            <p:strVal val="#ppt_x"/>
                                          </p:val>
                                        </p:tav>
                                      </p:tavLst>
                                    </p:anim>
                                    <p:anim calcmode="lin" valueType="num">
                                      <p:cBhvr>
                                        <p:cTn id="9" dur="1000" fill="hold"/>
                                        <p:tgtEl>
                                          <p:spTgt spid="4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p:bldP spid="487" grpId="0"/>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2678</Words>
  <Application>Microsoft Office PowerPoint</Application>
  <PresentationFormat>On-screen Show (16:9)</PresentationFormat>
  <Paragraphs>288</Paragraphs>
  <Slides>63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Wingdings</vt:lpstr>
      <vt:lpstr>Roboto</vt:lpstr>
      <vt:lpstr>Source Sans Pro</vt:lpstr>
      <vt:lpstr>Calibri</vt:lpstr>
      <vt:lpstr>Oswald</vt:lpstr>
      <vt:lpstr>Arial Unicode MS</vt:lpstr>
      <vt:lpstr>Quince template</vt:lpstr>
      <vt:lpstr> CAPSTONE PROJECT EDA ON NYC AIRBNB BOOKING   </vt:lpstr>
      <vt:lpstr>TEAM PRESENTATION</vt:lpstr>
      <vt:lpstr>PowerPoint Presentation</vt:lpstr>
      <vt:lpstr>Introduction (Cont.)</vt:lpstr>
      <vt:lpstr>What is Airbnb?</vt:lpstr>
      <vt:lpstr>What is             ?</vt:lpstr>
      <vt:lpstr>Problem Statement</vt:lpstr>
      <vt:lpstr>Business Case</vt:lpstr>
      <vt:lpstr>Data Explanation and Preparation</vt:lpstr>
      <vt:lpstr>Understanding of Data</vt:lpstr>
      <vt:lpstr>Our data has 48895 rows and 16 columns in which some of the variables are numerical and some of the variables are categorical which are as follows :-</vt:lpstr>
      <vt:lpstr>Understanding of Variables (Cont.)</vt:lpstr>
      <vt:lpstr>Python Libraries Used in Project</vt:lpstr>
      <vt:lpstr>Data Wrangling (EDA) &amp; Data Visualization with Business Insights</vt:lpstr>
      <vt:lpstr>    EDA &amp; Visualizations </vt:lpstr>
      <vt:lpstr>PowerPoint Presentation</vt:lpstr>
      <vt:lpstr>PowerPoint Presentation</vt:lpstr>
      <vt:lpstr>Insights</vt:lpstr>
      <vt:lpstr>More than 50%</vt:lpstr>
      <vt:lpstr>EDA &amp; Visualization (Cont.)</vt:lpstr>
      <vt:lpstr>EDA &amp; Visualization (Cont.)</vt:lpstr>
      <vt:lpstr>Insights</vt:lpstr>
      <vt:lpstr> Top Most Hosts</vt:lpstr>
      <vt:lpstr>EDA &amp; Visualization (Cont.)</vt:lpstr>
      <vt:lpstr>Insights</vt:lpstr>
      <vt:lpstr>Top Most Reviewed Listing</vt:lpstr>
      <vt:lpstr>EDA &amp; Visualization (Cont.)</vt:lpstr>
      <vt:lpstr>Insights</vt:lpstr>
      <vt:lpstr>Expensive</vt:lpstr>
      <vt:lpstr>EDA &amp; Visualization (Cont.)</vt:lpstr>
      <vt:lpstr>Insights</vt:lpstr>
      <vt:lpstr>Cheapest Property</vt:lpstr>
      <vt:lpstr>150   /Day</vt:lpstr>
      <vt:lpstr>EDA &amp; Visualization (Cont.)</vt:lpstr>
      <vt:lpstr>EDA &amp; Visualization (Cont.)</vt:lpstr>
      <vt:lpstr>Insights</vt:lpstr>
      <vt:lpstr>Top Neighborhood</vt:lpstr>
      <vt:lpstr>EDA &amp; Visualization (Cont.)</vt:lpstr>
      <vt:lpstr>EDA &amp; Visualization (Cont.)</vt:lpstr>
      <vt:lpstr>Insights</vt:lpstr>
      <vt:lpstr>Hottest Area of NYC</vt:lpstr>
      <vt:lpstr>PowerPoint Presentation</vt:lpstr>
      <vt:lpstr>EDA &amp; Visualization (Cont.)</vt:lpstr>
      <vt:lpstr>Insights</vt:lpstr>
      <vt:lpstr>Minimum Nights with Cost ?</vt:lpstr>
      <vt:lpstr>Que9. Relationship Between All the Variables. (Bivariate)</vt:lpstr>
      <vt:lpstr>PowerPoint Presentation</vt:lpstr>
      <vt:lpstr>PowerPoint Presentation</vt:lpstr>
      <vt:lpstr>Insights</vt:lpstr>
      <vt:lpstr>249</vt:lpstr>
      <vt:lpstr>Que10. Availability of a room in each neighbourhood group ?</vt:lpstr>
      <vt:lpstr>Insights</vt:lpstr>
      <vt:lpstr>More than 300</vt:lpstr>
      <vt:lpstr>Que11. Map and Scatter Plot of New York City and it’s Neighbourhood Groups &amp; Room Type.</vt:lpstr>
      <vt:lpstr>PowerPoint Presentation</vt:lpstr>
      <vt:lpstr>PowerPoint Presentation</vt:lpstr>
      <vt:lpstr>PowerPoint Presentation</vt:lpstr>
      <vt:lpstr>Competitive Advantages and Future Work </vt:lpstr>
      <vt:lpstr>PowerPoint Presentation</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Vinayak</dc:creator>
  <cp:lastModifiedBy>Muskan Kasere</cp:lastModifiedBy>
  <cp:revision>76</cp:revision>
  <dcterms:modified xsi:type="dcterms:W3CDTF">2022-12-14T16:38:19Z</dcterms:modified>
</cp:coreProperties>
</file>