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5"/>
  </p:notesMasterIdLst>
  <p:sldIdLst>
    <p:sldId id="271" r:id="rId2"/>
    <p:sldId id="270" r:id="rId3"/>
    <p:sldId id="256" r:id="rId4"/>
    <p:sldId id="259" r:id="rId5"/>
    <p:sldId id="265" r:id="rId6"/>
    <p:sldId id="266" r:id="rId7"/>
    <p:sldId id="257" r:id="rId8"/>
    <p:sldId id="268" r:id="rId9"/>
    <p:sldId id="269" r:id="rId10"/>
    <p:sldId id="262" r:id="rId11"/>
    <p:sldId id="275" r:id="rId12"/>
    <p:sldId id="27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F1A2D-A348-4D19-9BCA-35C25EB63597}" type="datetimeFigureOut">
              <a:rPr lang="en-IN" smtClean="0"/>
              <a:t>06-09-2022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78A53-EA2E-457F-A090-0B84C52CBBB7}" type="slidenum">
              <a:rPr lang="en-IN" smtClean="0"/>
              <a:t>‹#›</a:t>
            </a:fld>
            <a:endParaRPr lang="en-IN"/>
          </a:p>
        </p:txBody>
      </p:sp>
    </p:spTree>
    <p:extLst>
      <p:ext uri="{BB962C8B-B14F-4D97-AF65-F5344CB8AC3E}">
        <p14:creationId xmlns:p14="http://schemas.microsoft.com/office/powerpoint/2010/main" val="289308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99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96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40997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3616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184543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592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574944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536F8CC-496C-4E52-95BC-CF25D6E34AE7}"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894127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536F8CC-496C-4E52-95BC-CF25D6E34AE7}"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86260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14980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2347972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369867" y="2882400"/>
            <a:ext cx="7452400" cy="10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Fira Sans Medium"/>
              <a:buChar char="●"/>
              <a:defRPr sz="3733">
                <a:latin typeface="Fira Sans Medium"/>
                <a:ea typeface="Fira Sans Medium"/>
                <a:cs typeface="Fira Sans Medium"/>
                <a:sym typeface="Fira Sans Medium"/>
              </a:defRPr>
            </a:lvl1pPr>
            <a:lvl2pPr marL="1219170" lvl="1"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2pPr>
            <a:lvl3pPr marL="1828754" lvl="2"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3pPr>
            <a:lvl4pPr marL="2438339" lvl="3"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4pPr>
            <a:lvl5pPr marL="3047924" lvl="4"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5pPr>
            <a:lvl6pPr marL="3657509" lvl="5"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6pPr>
            <a:lvl7pPr marL="4267093" lvl="6"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7pPr>
            <a:lvl8pPr marL="4876678" lvl="7" indent="-541853" algn="ctr" rtl="0">
              <a:spcBef>
                <a:spcPts val="1067"/>
              </a:spcBef>
              <a:spcAft>
                <a:spcPts val="0"/>
              </a:spcAft>
              <a:buSzPts val="2800"/>
              <a:buFont typeface="Fira Sans Medium"/>
              <a:buChar char="○"/>
              <a:defRPr sz="3733">
                <a:latin typeface="Fira Sans Medium"/>
                <a:ea typeface="Fira Sans Medium"/>
                <a:cs typeface="Fira Sans Medium"/>
                <a:sym typeface="Fira Sans Medium"/>
              </a:defRPr>
            </a:lvl8pPr>
            <a:lvl9pPr marL="5486263" lvl="8" indent="-541853" algn="ctr" rtl="0">
              <a:spcBef>
                <a:spcPts val="1067"/>
              </a:spcBef>
              <a:spcAft>
                <a:spcPts val="1067"/>
              </a:spcAft>
              <a:buSzPts val="2800"/>
              <a:buFont typeface="Fira Sans Medium"/>
              <a:buChar char="■"/>
              <a:defRPr sz="3733">
                <a:latin typeface="Fira Sans Medium"/>
                <a:ea typeface="Fira Sans Medium"/>
                <a:cs typeface="Fira Sans Medium"/>
                <a:sym typeface="Fira Sans Medium"/>
              </a:defRPr>
            </a:lvl9pPr>
          </a:lstStyle>
          <a:p>
            <a:endParaRPr/>
          </a:p>
        </p:txBody>
      </p:sp>
      <p:sp>
        <p:nvSpPr>
          <p:cNvPr id="22" name="Google Shape;22;p4"/>
          <p:cNvSpPr txBox="1"/>
          <p:nvPr/>
        </p:nvSpPr>
        <p:spPr>
          <a:xfrm>
            <a:off x="4791200" y="381659"/>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3"/>
                </a:solidFill>
                <a:latin typeface="Fira Sans"/>
                <a:ea typeface="Fira Sans"/>
                <a:cs typeface="Fira Sans"/>
                <a:sym typeface="Fira Sans"/>
              </a:rPr>
              <a:t>“</a:t>
            </a:r>
            <a:endParaRPr sz="12800">
              <a:solidFill>
                <a:schemeClr val="accent3"/>
              </a:solidFill>
              <a:latin typeface="Fira Sans"/>
              <a:ea typeface="Fira Sans"/>
              <a:cs typeface="Fira Sans"/>
              <a:sym typeface="Fira Sans"/>
            </a:endParaRPr>
          </a:p>
        </p:txBody>
      </p:sp>
      <p:sp>
        <p:nvSpPr>
          <p:cNvPr id="23" name="Google Shape;23;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24" name="Google Shape;24;p4"/>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5" name="Google Shape;25;p4"/>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6" name="Google Shape;26;p4"/>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7" name="Google Shape;27;p4"/>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8" name="Google Shape;28;p4"/>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29" name="Google Shape;29;p4"/>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extLst>
      <p:ext uri="{BB962C8B-B14F-4D97-AF65-F5344CB8AC3E}">
        <p14:creationId xmlns:p14="http://schemas.microsoft.com/office/powerpoint/2010/main" val="4174022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color">
  <p:cSld name="Blank color">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4" name="Google Shape;74;p11"/>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5" name="Google Shape;75;p11"/>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6" name="Google Shape;76;p11"/>
          <p:cNvSpPr/>
          <p:nvPr/>
        </p:nvSpPr>
        <p:spPr>
          <a:xfrm>
            <a:off x="10353938" y="1"/>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7" name="Google Shape;77;p11"/>
          <p:cNvSpPr/>
          <p:nvPr/>
        </p:nvSpPr>
        <p:spPr>
          <a:xfrm rot="10800000">
            <a:off x="8"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8" name="Google Shape;78;p11"/>
          <p:cNvSpPr/>
          <p:nvPr/>
        </p:nvSpPr>
        <p:spPr>
          <a:xfrm rot="10800000">
            <a:off x="9"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
        <p:nvSpPr>
          <p:cNvPr id="79" name="Google Shape;79;p11"/>
          <p:cNvSpPr/>
          <p:nvPr/>
        </p:nvSpPr>
        <p:spPr>
          <a:xfrm rot="10800000">
            <a:off x="13" y="4999229"/>
            <a:ext cx="1838071"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a:ea typeface="Calibri"/>
              <a:cs typeface="Calibri"/>
              <a:sym typeface="Calibri"/>
            </a:endParaRPr>
          </a:p>
        </p:txBody>
      </p:sp>
    </p:spTree>
    <p:extLst>
      <p:ext uri="{BB962C8B-B14F-4D97-AF65-F5344CB8AC3E}">
        <p14:creationId xmlns:p14="http://schemas.microsoft.com/office/powerpoint/2010/main" val="20505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76527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36F8CC-496C-4E52-95BC-CF25D6E34AE7}"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64472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54959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36F8CC-496C-4E52-95BC-CF25D6E34AE7}" type="datetimeFigureOut">
              <a:rPr lang="en-IN" smtClean="0"/>
              <a:t>06-09-2022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41062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36F8CC-496C-4E52-95BC-CF25D6E34AE7}"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77626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536F8CC-496C-4E52-95BC-CF25D6E34AE7}" type="datetimeFigureOut">
              <a:rPr lang="en-IN" smtClean="0"/>
              <a:t>06-09-2022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64325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159774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6F8CC-496C-4E52-95BC-CF25D6E34AE7}"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02B98-04A3-47E6-9781-1A9BE947D63B}" type="slidenum">
              <a:rPr lang="en-IN" smtClean="0"/>
              <a:t>‹#›</a:t>
            </a:fld>
            <a:endParaRPr lang="en-IN"/>
          </a:p>
        </p:txBody>
      </p:sp>
    </p:spTree>
    <p:extLst>
      <p:ext uri="{BB962C8B-B14F-4D97-AF65-F5344CB8AC3E}">
        <p14:creationId xmlns:p14="http://schemas.microsoft.com/office/powerpoint/2010/main" val="391126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536F8CC-496C-4E52-95BC-CF25D6E34AE7}" type="datetimeFigureOut">
              <a:rPr lang="en-IN" smtClean="0"/>
              <a:t>06-09-2022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202B98-04A3-47E6-9781-1A9BE947D63B}" type="slidenum">
              <a:rPr lang="en-IN" smtClean="0"/>
              <a:t>‹#›</a:t>
            </a:fld>
            <a:endParaRPr lang="en-IN"/>
          </a:p>
        </p:txBody>
      </p:sp>
    </p:spTree>
    <p:extLst>
      <p:ext uri="{BB962C8B-B14F-4D97-AF65-F5344CB8AC3E}">
        <p14:creationId xmlns:p14="http://schemas.microsoft.com/office/powerpoint/2010/main" val="411626244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www.simplilearn.com/what-is-database-management-article" TargetMode="External"/><Relationship Id="rId2" Type="http://schemas.openxmlformats.org/officeDocument/2006/relationships/hyperlink" Target="https://www.simplilearn.com/tutorials/sql-tutorial/sql-case-statement"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28" y="1344328"/>
            <a:ext cx="8689976" cy="1527256"/>
          </a:xfrm>
        </p:spPr>
        <p:txBody>
          <a:bodyPr/>
          <a:lstStyle/>
          <a:p>
            <a:r>
              <a:rPr lang="en-IN" b="1" dirty="0"/>
              <a:t>Financial Wings Loan System</a:t>
            </a:r>
          </a:p>
        </p:txBody>
      </p:sp>
      <p:sp>
        <p:nvSpPr>
          <p:cNvPr id="4" name="Oval 3"/>
          <p:cNvSpPr/>
          <p:nvPr/>
        </p:nvSpPr>
        <p:spPr>
          <a:xfrm>
            <a:off x="996099" y="3384224"/>
            <a:ext cx="9992412" cy="219644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p:cNvSpPr>
            <a:spLocks noGrp="1"/>
          </p:cNvSpPr>
          <p:nvPr>
            <p:ph type="subTitle" idx="1"/>
          </p:nvPr>
        </p:nvSpPr>
        <p:spPr/>
        <p:txBody>
          <a:bodyPr/>
          <a:lstStyle/>
          <a:p>
            <a:r>
              <a:rPr lang="en-US" dirty="0" smtClean="0">
                <a:solidFill>
                  <a:schemeClr val="tx1"/>
                </a:solidFill>
              </a:rPr>
              <a:t>Case study : This </a:t>
            </a:r>
            <a:r>
              <a:rPr lang="en-US" dirty="0">
                <a:solidFill>
                  <a:schemeClr val="tx1"/>
                </a:solidFill>
              </a:rPr>
              <a:t>Loan Management system database was made based on loan management requirements. The system can encode the debtors’ information.</a:t>
            </a:r>
            <a:endParaRPr lang="en-IN"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990" y="871098"/>
            <a:ext cx="3028950" cy="2571750"/>
          </a:xfrm>
          <a:prstGeom prst="rect">
            <a:avLst/>
          </a:prstGeom>
        </p:spPr>
      </p:pic>
      <p:pic>
        <p:nvPicPr>
          <p:cNvPr id="9" name="Picture 8"/>
          <p:cNvPicPr>
            <a:picLocks noChangeAspect="1"/>
          </p:cNvPicPr>
          <p:nvPr/>
        </p:nvPicPr>
        <p:blipFill>
          <a:blip r:embed="rId3"/>
          <a:stretch>
            <a:fillRect/>
          </a:stretch>
        </p:blipFill>
        <p:spPr>
          <a:xfrm>
            <a:off x="11027103" y="0"/>
            <a:ext cx="1059834" cy="807906"/>
          </a:xfrm>
          <a:prstGeom prst="rect">
            <a:avLst/>
          </a:prstGeom>
        </p:spPr>
      </p:pic>
    </p:spTree>
    <p:extLst>
      <p:ext uri="{BB962C8B-B14F-4D97-AF65-F5344CB8AC3E}">
        <p14:creationId xmlns:p14="http://schemas.microsoft.com/office/powerpoint/2010/main" val="1750642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700" y="458262"/>
            <a:ext cx="7749458" cy="559834"/>
          </a:xfrm>
        </p:spPr>
        <p:txBody>
          <a:bodyPr>
            <a:normAutofit fontScale="90000"/>
          </a:bodyPr>
          <a:lstStyle/>
          <a:p>
            <a:r>
              <a:rPr lang="en-IN" dirty="0" smtClean="0"/>
              <a:t>Loan table AND LOAN_TYPE TABLE</a:t>
            </a:r>
            <a:endParaRPr lang="en-IN" dirty="0"/>
          </a:p>
        </p:txBody>
      </p:sp>
      <p:pic>
        <p:nvPicPr>
          <p:cNvPr id="4" name="Picture 3"/>
          <p:cNvPicPr>
            <a:picLocks noChangeAspect="1"/>
          </p:cNvPicPr>
          <p:nvPr/>
        </p:nvPicPr>
        <p:blipFill>
          <a:blip r:embed="rId2"/>
          <a:stretch>
            <a:fillRect/>
          </a:stretch>
        </p:blipFill>
        <p:spPr>
          <a:xfrm>
            <a:off x="11027103" y="0"/>
            <a:ext cx="1059834" cy="80790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237" t="33544" r="63211" b="27579"/>
          <a:stretch/>
        </p:blipFill>
        <p:spPr>
          <a:xfrm>
            <a:off x="981777" y="1809550"/>
            <a:ext cx="3785022" cy="384048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063" t="30877" r="37945" b="24351"/>
          <a:stretch/>
        </p:blipFill>
        <p:spPr>
          <a:xfrm>
            <a:off x="5791487" y="1809550"/>
            <a:ext cx="5765533" cy="384048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558121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018" y="991529"/>
            <a:ext cx="10364451" cy="1596177"/>
          </a:xfrm>
        </p:spPr>
        <p:txBody>
          <a:bodyPr>
            <a:noAutofit/>
          </a:bodyPr>
          <a:lstStyle/>
          <a:p>
            <a:pPr algn="l"/>
            <a:r>
              <a:rPr lang="en-US" sz="1800" dirty="0"/>
              <a:t>A stored procedure in SQL is a group of </a:t>
            </a:r>
            <a:r>
              <a:rPr lang="en-US" sz="1800" dirty="0">
                <a:hlinkClick r:id="rId2" tooltip="SQL statements"/>
              </a:rPr>
              <a:t>SQL statements</a:t>
            </a:r>
            <a:r>
              <a:rPr lang="en-US" sz="1800" dirty="0"/>
              <a:t> that are stored together in a </a:t>
            </a:r>
            <a:r>
              <a:rPr lang="en-US" sz="1800" dirty="0">
                <a:hlinkClick r:id="rId3" tooltip="database"/>
              </a:rPr>
              <a:t>database</a:t>
            </a:r>
            <a:r>
              <a:rPr lang="en-US" sz="1800" dirty="0"/>
              <a:t>. Based on the statements in the procedure and the parameters you pass, it can perform one or multiple DML operations on the database, and return value, if any. Thus, it allows you to pass the same statements multiple times, thereby, enabling reusability.</a:t>
            </a:r>
            <a:r>
              <a:rPr lang="en-US" sz="2000" dirty="0"/>
              <a:t/>
            </a:r>
            <a:br>
              <a:rPr lang="en-US" sz="2000" dirty="0"/>
            </a:br>
            <a:r>
              <a:rPr lang="en-US" sz="2000" dirty="0"/>
              <a:t/>
            </a:r>
            <a:br>
              <a:rPr lang="en-US" sz="2000" dirty="0"/>
            </a:br>
            <a:endParaRPr lang="en-IN" sz="2000" dirty="0"/>
          </a:p>
        </p:txBody>
      </p:sp>
      <p:pic>
        <p:nvPicPr>
          <p:cNvPr id="6" name="Content Placeholder 5"/>
          <p:cNvPicPr>
            <a:picLocks noGrp="1" noChangeAspect="1"/>
          </p:cNvPicPr>
          <p:nvPr>
            <p:ph sz="quarter" idx="13"/>
          </p:nvPr>
        </p:nvPicPr>
        <p:blipFill rotWithShape="1">
          <a:blip r:embed="rId4" cstate="print">
            <a:extLst>
              <a:ext uri="{28A0092B-C50C-407E-A947-70E740481C1C}">
                <a14:useLocalDpi xmlns:a14="http://schemas.microsoft.com/office/drawing/2010/main" val="0"/>
              </a:ext>
            </a:extLst>
          </a:blip>
          <a:srcRect l="14435" t="16769" r="31056" b="23768"/>
          <a:stretch/>
        </p:blipFill>
        <p:spPr>
          <a:xfrm>
            <a:off x="2795920" y="2533669"/>
            <a:ext cx="6348079" cy="365974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Title 1"/>
          <p:cNvSpPr txBox="1">
            <a:spLocks/>
          </p:cNvSpPr>
          <p:nvPr/>
        </p:nvSpPr>
        <p:spPr>
          <a:xfrm>
            <a:off x="794083" y="101171"/>
            <a:ext cx="10351752" cy="9625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4000" b="1" dirty="0" smtClean="0"/>
              <a:t>Stored procedure</a:t>
            </a:r>
            <a:endParaRPr lang="en-IN" sz="4000" b="1" dirty="0"/>
          </a:p>
        </p:txBody>
      </p:sp>
      <p:pic>
        <p:nvPicPr>
          <p:cNvPr id="8" name="Picture 7"/>
          <p:cNvPicPr>
            <a:picLocks noChangeAspect="1"/>
          </p:cNvPicPr>
          <p:nvPr/>
        </p:nvPicPr>
        <p:blipFill>
          <a:blip r:embed="rId5"/>
          <a:stretch>
            <a:fillRect/>
          </a:stretch>
        </p:blipFill>
        <p:spPr>
          <a:xfrm>
            <a:off x="11027103" y="0"/>
            <a:ext cx="1059834" cy="807906"/>
          </a:xfrm>
          <a:prstGeom prst="rect">
            <a:avLst/>
          </a:prstGeom>
        </p:spPr>
      </p:pic>
    </p:spTree>
    <p:extLst>
      <p:ext uri="{BB962C8B-B14F-4D97-AF65-F5344CB8AC3E}">
        <p14:creationId xmlns:p14="http://schemas.microsoft.com/office/powerpoint/2010/main" val="1083125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79" y="1043851"/>
            <a:ext cx="10351752" cy="962530"/>
          </a:xfrm>
        </p:spPr>
        <p:txBody>
          <a:bodyPr>
            <a:normAutofit/>
          </a:bodyPr>
          <a:lstStyle/>
          <a:p>
            <a:r>
              <a:rPr lang="en-IN" sz="4800" b="1" dirty="0" smtClean="0"/>
              <a:t>Conclusion</a:t>
            </a:r>
            <a:endParaRPr lang="en-IN" sz="4800" b="1" dirty="0"/>
          </a:p>
        </p:txBody>
      </p:sp>
      <p:sp>
        <p:nvSpPr>
          <p:cNvPr id="4" name="Oval 3"/>
          <p:cNvSpPr/>
          <p:nvPr/>
        </p:nvSpPr>
        <p:spPr>
          <a:xfrm>
            <a:off x="688158" y="2187018"/>
            <a:ext cx="10986874" cy="404409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 Placeholder 2"/>
          <p:cNvSpPr>
            <a:spLocks noGrp="1"/>
          </p:cNvSpPr>
          <p:nvPr>
            <p:ph type="body" idx="1"/>
          </p:nvPr>
        </p:nvSpPr>
        <p:spPr>
          <a:xfrm>
            <a:off x="1083456" y="3440640"/>
            <a:ext cx="10351752" cy="1368183"/>
          </a:xfrm>
        </p:spPr>
        <p:txBody>
          <a:bodyPr>
            <a:noAutofit/>
          </a:bodyPr>
          <a:lstStyle/>
          <a:p>
            <a:pPr algn="l" fontAlgn="base"/>
            <a:r>
              <a:rPr lang="en-US" sz="1800" dirty="0" smtClean="0">
                <a:solidFill>
                  <a:schemeClr val="bg1"/>
                </a:solidFill>
              </a:rPr>
              <a:t>It </a:t>
            </a:r>
            <a:r>
              <a:rPr lang="en-US" sz="1800" dirty="0">
                <a:solidFill>
                  <a:schemeClr val="bg1"/>
                </a:solidFill>
              </a:rPr>
              <a:t>is software that helps the user to work with the different banks and their branches easily. This software reduces the amount of manual data entry and gives greater </a:t>
            </a:r>
            <a:r>
              <a:rPr lang="en-US" sz="1800" dirty="0" smtClean="0">
                <a:solidFill>
                  <a:schemeClr val="bg1"/>
                </a:solidFill>
              </a:rPr>
              <a:t>efficiency. In </a:t>
            </a:r>
            <a:r>
              <a:rPr lang="en-US" sz="1800" dirty="0">
                <a:solidFill>
                  <a:schemeClr val="bg1"/>
                </a:solidFill>
              </a:rPr>
              <a:t>the end, we can say that the software is performing all the tasks accurately and is doing the work for which it is made.</a:t>
            </a:r>
          </a:p>
        </p:txBody>
      </p:sp>
      <p:pic>
        <p:nvPicPr>
          <p:cNvPr id="7" name="Picture 6"/>
          <p:cNvPicPr>
            <a:picLocks noChangeAspect="1"/>
          </p:cNvPicPr>
          <p:nvPr/>
        </p:nvPicPr>
        <p:blipFill>
          <a:blip r:embed="rId2"/>
          <a:stretch>
            <a:fillRect/>
          </a:stretch>
        </p:blipFill>
        <p:spPr>
          <a:xfrm>
            <a:off x="11027103" y="0"/>
            <a:ext cx="1059834" cy="807906"/>
          </a:xfrm>
          <a:prstGeom prst="rect">
            <a:avLst/>
          </a:prstGeom>
        </p:spPr>
      </p:pic>
    </p:spTree>
    <p:extLst>
      <p:ext uri="{BB962C8B-B14F-4D97-AF65-F5344CB8AC3E}">
        <p14:creationId xmlns:p14="http://schemas.microsoft.com/office/powerpoint/2010/main" val="2044404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idx="4294967295"/>
          </p:nvPr>
        </p:nvSpPr>
        <p:spPr>
          <a:xfrm>
            <a:off x="1815276" y="3876351"/>
            <a:ext cx="8463200" cy="1546400"/>
          </a:xfrm>
          <a:prstGeom prst="rect">
            <a:avLst/>
          </a:prstGeom>
        </p:spPr>
        <p:txBody>
          <a:bodyPr spcFirstLastPara="1" vert="horz" wrap="square" lIns="0" tIns="0" rIns="0" bIns="0" rtlCol="0" anchor="b" anchorCtr="0">
            <a:noAutofit/>
          </a:bodyPr>
          <a:lstStyle/>
          <a:p>
            <a:pPr>
              <a:spcBef>
                <a:spcPts val="0"/>
              </a:spcBef>
            </a:pPr>
            <a:r>
              <a:rPr lang="en" sz="8000" b="1" dirty="0"/>
              <a:t>Thank You</a:t>
            </a:r>
            <a:endParaRPr sz="8000" b="1" dirty="0"/>
          </a:p>
        </p:txBody>
      </p:sp>
      <p:sp>
        <p:nvSpPr>
          <p:cNvPr id="130" name="Google Shape;130;p18"/>
          <p:cNvSpPr/>
          <p:nvPr/>
        </p:nvSpPr>
        <p:spPr>
          <a:xfrm>
            <a:off x="6449529" y="2912374"/>
            <a:ext cx="392583" cy="37485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grpSp>
        <p:nvGrpSpPr>
          <p:cNvPr id="131" name="Google Shape;131;p18"/>
          <p:cNvGrpSpPr/>
          <p:nvPr/>
        </p:nvGrpSpPr>
        <p:grpSpPr>
          <a:xfrm>
            <a:off x="5962716" y="807653"/>
            <a:ext cx="1681837" cy="1682268"/>
            <a:chOff x="6654650" y="3665275"/>
            <a:chExt cx="409100" cy="409125"/>
          </a:xfrm>
        </p:grpSpPr>
        <p:sp>
          <p:nvSpPr>
            <p:cNvPr id="132" name="Google Shape;13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33" name="Google Shape;13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grpSp>
      <p:grpSp>
        <p:nvGrpSpPr>
          <p:cNvPr id="134" name="Google Shape;134;p18"/>
          <p:cNvGrpSpPr/>
          <p:nvPr/>
        </p:nvGrpSpPr>
        <p:grpSpPr>
          <a:xfrm rot="1056940">
            <a:off x="4341160" y="2130131"/>
            <a:ext cx="1111117" cy="1111275"/>
            <a:chOff x="570875" y="4322250"/>
            <a:chExt cx="443300" cy="443325"/>
          </a:xfrm>
        </p:grpSpPr>
        <p:sp>
          <p:nvSpPr>
            <p:cNvPr id="135" name="Google Shape;13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36" name="Google Shape;13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37" name="Google Shape;13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38" name="Google Shape;13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grpSp>
      <p:sp>
        <p:nvSpPr>
          <p:cNvPr id="139" name="Google Shape;139;p18"/>
          <p:cNvSpPr/>
          <p:nvPr/>
        </p:nvSpPr>
        <p:spPr>
          <a:xfrm rot="2466725">
            <a:off x="4466164" y="1133493"/>
            <a:ext cx="545385" cy="52075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40" name="Google Shape;140;p18"/>
          <p:cNvSpPr/>
          <p:nvPr/>
        </p:nvSpPr>
        <p:spPr>
          <a:xfrm rot="-1609523">
            <a:off x="5263814" y="1461164"/>
            <a:ext cx="392521" cy="37479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41" name="Google Shape;141;p18"/>
          <p:cNvSpPr/>
          <p:nvPr/>
        </p:nvSpPr>
        <p:spPr>
          <a:xfrm rot="2926012">
            <a:off x="7643725" y="1758082"/>
            <a:ext cx="293939" cy="28066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42" name="Google Shape;142;p18"/>
          <p:cNvSpPr/>
          <p:nvPr/>
        </p:nvSpPr>
        <p:spPr>
          <a:xfrm rot="-1609141">
            <a:off x="6089680" y="508656"/>
            <a:ext cx="264833" cy="25287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121900" tIns="121900" rIns="121900" bIns="121900" anchor="ctr" anchorCtr="0">
            <a:noAutofit/>
          </a:bodyPr>
          <a:lstStyle/>
          <a:p>
            <a:endParaRPr sz="2400"/>
          </a:p>
        </p:txBody>
      </p:sp>
      <p:sp>
        <p:nvSpPr>
          <p:cNvPr id="143" name="Google Shape;143;p18"/>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pic>
        <p:nvPicPr>
          <p:cNvPr id="17" name="Picture 16"/>
          <p:cNvPicPr>
            <a:picLocks noChangeAspect="1"/>
          </p:cNvPicPr>
          <p:nvPr/>
        </p:nvPicPr>
        <p:blipFill>
          <a:blip r:embed="rId3"/>
          <a:stretch>
            <a:fillRect/>
          </a:stretch>
        </p:blipFill>
        <p:spPr>
          <a:xfrm>
            <a:off x="11132166" y="-253"/>
            <a:ext cx="1059834" cy="807906"/>
          </a:xfrm>
          <a:prstGeom prst="rect">
            <a:avLst/>
          </a:prstGeom>
        </p:spPr>
      </p:pic>
    </p:spTree>
    <p:extLst>
      <p:ext uri="{BB962C8B-B14F-4D97-AF65-F5344CB8AC3E}">
        <p14:creationId xmlns:p14="http://schemas.microsoft.com/office/powerpoint/2010/main" val="2245111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756" y="632604"/>
            <a:ext cx="8689976" cy="848526"/>
          </a:xfrm>
        </p:spPr>
        <p:txBody>
          <a:bodyPr/>
          <a:lstStyle/>
          <a:p>
            <a:r>
              <a:rPr lang="en-IN" dirty="0" smtClean="0"/>
              <a:t>Objective</a:t>
            </a:r>
            <a:endParaRPr lang="en-IN" dirty="0"/>
          </a:p>
        </p:txBody>
      </p:sp>
      <p:sp>
        <p:nvSpPr>
          <p:cNvPr id="5" name="Rounded Rectangle 4"/>
          <p:cNvSpPr/>
          <p:nvPr/>
        </p:nvSpPr>
        <p:spPr>
          <a:xfrm>
            <a:off x="991383" y="1845297"/>
            <a:ext cx="10812544" cy="472282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ubtitle 3"/>
          <p:cNvSpPr>
            <a:spLocks noGrp="1"/>
          </p:cNvSpPr>
          <p:nvPr>
            <p:ph type="subTitle" idx="1"/>
          </p:nvPr>
        </p:nvSpPr>
        <p:spPr>
          <a:xfrm>
            <a:off x="1751012" y="2290714"/>
            <a:ext cx="8689976" cy="4465948"/>
          </a:xfrm>
        </p:spPr>
        <p:txBody>
          <a:bodyPr>
            <a:noAutofit/>
          </a:bodyPr>
          <a:lstStyle/>
          <a:p>
            <a:pPr marL="342900" indent="-342900" algn="l">
              <a:buFont typeface="Arial" panose="020B0604020202020204" pitchFamily="34" charset="0"/>
              <a:buChar char="•"/>
            </a:pPr>
            <a:r>
              <a:rPr lang="en-IN" sz="2000" cap="none" dirty="0" smtClean="0">
                <a:solidFill>
                  <a:schemeClr val="bg1"/>
                </a:solidFill>
              </a:rPr>
              <a:t>Facility to store the information of new customer, different types of loans provided by the banking, interest rates of different types on loan etc..</a:t>
            </a:r>
          </a:p>
          <a:p>
            <a:pPr marL="342900" indent="-342900" algn="l">
              <a:buFont typeface="Arial" panose="020B0604020202020204" pitchFamily="34" charset="0"/>
              <a:buChar char="•"/>
            </a:pPr>
            <a:r>
              <a:rPr lang="en-IN" sz="2000" cap="none" dirty="0" smtClean="0">
                <a:solidFill>
                  <a:schemeClr val="bg1"/>
                </a:solidFill>
              </a:rPr>
              <a:t>Facility to calculate EMI based on loan amount and period of repayment.</a:t>
            </a:r>
          </a:p>
          <a:p>
            <a:pPr marL="342900" indent="-342900" algn="l">
              <a:buFont typeface="Arial" panose="020B0604020202020204" pitchFamily="34" charset="0"/>
              <a:buChar char="•"/>
            </a:pPr>
            <a:r>
              <a:rPr lang="en-IN" sz="2000" cap="none" dirty="0" smtClean="0">
                <a:solidFill>
                  <a:schemeClr val="bg1"/>
                </a:solidFill>
              </a:rPr>
              <a:t>Facility to keep record of all loans given by bank and there current status, also keep record of loan repayment and late fine.</a:t>
            </a:r>
          </a:p>
          <a:p>
            <a:pPr marL="342900" indent="-342900" algn="l">
              <a:buFont typeface="Arial" panose="020B0604020202020204" pitchFamily="34" charset="0"/>
              <a:buChar char="•"/>
            </a:pPr>
            <a:r>
              <a:rPr lang="en-IN" sz="2000" cap="none" dirty="0" smtClean="0">
                <a:solidFill>
                  <a:schemeClr val="bg1"/>
                </a:solidFill>
              </a:rPr>
              <a:t>Aim is to provide financial support from the banking system.</a:t>
            </a:r>
          </a:p>
          <a:p>
            <a:pPr marL="342900" indent="-342900" algn="l">
              <a:buFont typeface="Arial" panose="020B0604020202020204" pitchFamily="34" charset="0"/>
              <a:buChar char="•"/>
            </a:pPr>
            <a:r>
              <a:rPr lang="en-IN" sz="2000" cap="none" dirty="0" smtClean="0">
                <a:solidFill>
                  <a:schemeClr val="bg1"/>
                </a:solidFill>
              </a:rPr>
              <a:t>The company makes a decent profit in the long run if the finance manager makes the proper decisions.</a:t>
            </a:r>
          </a:p>
        </p:txBody>
      </p:sp>
      <p:pic>
        <p:nvPicPr>
          <p:cNvPr id="8" name="Picture 7"/>
          <p:cNvPicPr>
            <a:picLocks noChangeAspect="1"/>
          </p:cNvPicPr>
          <p:nvPr/>
        </p:nvPicPr>
        <p:blipFill>
          <a:blip r:embed="rId2"/>
          <a:stretch>
            <a:fillRect/>
          </a:stretch>
        </p:blipFill>
        <p:spPr>
          <a:xfrm>
            <a:off x="11027103" y="0"/>
            <a:ext cx="1059834" cy="807906"/>
          </a:xfrm>
          <a:prstGeom prst="rect">
            <a:avLst/>
          </a:prstGeom>
        </p:spPr>
      </p:pic>
    </p:spTree>
    <p:extLst>
      <p:ext uri="{BB962C8B-B14F-4D97-AF65-F5344CB8AC3E}">
        <p14:creationId xmlns:p14="http://schemas.microsoft.com/office/powerpoint/2010/main" val="3352220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27103" y="0"/>
            <a:ext cx="1059834" cy="807906"/>
          </a:xfrm>
          <a:prstGeom prst="rect">
            <a:avLst/>
          </a:prstGeom>
        </p:spPr>
      </p:pic>
      <p:sp>
        <p:nvSpPr>
          <p:cNvPr id="6" name="Rounded Rectangle 5"/>
          <p:cNvSpPr/>
          <p:nvPr/>
        </p:nvSpPr>
        <p:spPr>
          <a:xfrm>
            <a:off x="4374040" y="1015294"/>
            <a:ext cx="2724345" cy="7286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u="sng" dirty="0" smtClean="0">
                <a:solidFill>
                  <a:schemeClr val="tx1"/>
                </a:solidFill>
              </a:rPr>
              <a:t>RDBMS</a:t>
            </a:r>
            <a:endParaRPr lang="en-IN" sz="4400" b="1" u="sng" dirty="0">
              <a:solidFill>
                <a:schemeClr val="tx1"/>
              </a:solidFill>
            </a:endParaRPr>
          </a:p>
        </p:txBody>
      </p:sp>
      <p:sp>
        <p:nvSpPr>
          <p:cNvPr id="8" name="Down Arrow 7"/>
          <p:cNvSpPr/>
          <p:nvPr/>
        </p:nvSpPr>
        <p:spPr>
          <a:xfrm>
            <a:off x="5509968" y="1743958"/>
            <a:ext cx="452487" cy="980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89175" y="2724346"/>
            <a:ext cx="10920952" cy="358600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159497" y="2894029"/>
            <a:ext cx="9370243" cy="341632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smtClean="0"/>
              <a:t>It stands for </a:t>
            </a:r>
            <a:r>
              <a:rPr lang="en-IN" sz="2000" b="1" dirty="0" smtClean="0"/>
              <a:t>Relational Database Management System</a:t>
            </a:r>
            <a:r>
              <a:rPr lang="en-IN" sz="2000" dirty="0" smtClean="0"/>
              <a:t>.</a:t>
            </a:r>
          </a:p>
          <a:p>
            <a:pPr marL="285750" indent="-285750">
              <a:buFont typeface="Wingdings" panose="05000000000000000000" pitchFamily="2" charset="2"/>
              <a:buChar char="Ø"/>
            </a:pPr>
            <a:r>
              <a:rPr lang="en-IN" sz="2000" dirty="0" smtClean="0"/>
              <a:t>Simple and Sound theoretical basis.</a:t>
            </a:r>
          </a:p>
          <a:p>
            <a:pPr marL="285750" indent="-285750">
              <a:buFont typeface="Wingdings" panose="05000000000000000000" pitchFamily="2" charset="2"/>
              <a:buChar char="Ø"/>
            </a:pPr>
            <a:r>
              <a:rPr lang="en-IN" sz="2000" dirty="0" smtClean="0"/>
              <a:t>Developed By </a:t>
            </a:r>
            <a:r>
              <a:rPr lang="en-IN" sz="2000" b="1" dirty="0" smtClean="0"/>
              <a:t>E F Codd </a:t>
            </a:r>
            <a:r>
              <a:rPr lang="en-IN" sz="2000" dirty="0" smtClean="0"/>
              <a:t>in early </a:t>
            </a:r>
            <a:r>
              <a:rPr lang="en-IN" sz="2000" b="1" dirty="0" smtClean="0"/>
              <a:t>1970s.</a:t>
            </a:r>
          </a:p>
          <a:p>
            <a:pPr marL="285750" indent="-285750">
              <a:buFont typeface="Wingdings" panose="05000000000000000000" pitchFamily="2" charset="2"/>
              <a:buChar char="Ø"/>
            </a:pPr>
            <a:r>
              <a:rPr lang="en-IN" sz="2000" dirty="0" smtClean="0"/>
              <a:t>The  model is base on tables, rows and columns and the manipulation of the data stored within.</a:t>
            </a:r>
          </a:p>
          <a:p>
            <a:pPr marL="285750" indent="-285750">
              <a:buFont typeface="Wingdings" panose="05000000000000000000" pitchFamily="2" charset="2"/>
              <a:buChar char="Ø"/>
            </a:pPr>
            <a:r>
              <a:rPr lang="en-IN" sz="2000" b="1" dirty="0" smtClean="0"/>
              <a:t>Relational database </a:t>
            </a:r>
            <a:r>
              <a:rPr lang="en-IN" sz="2000" dirty="0" smtClean="0"/>
              <a:t>is a collection of these tables.</a:t>
            </a:r>
          </a:p>
          <a:p>
            <a:pPr marL="285750" indent="-285750">
              <a:buFont typeface="Wingdings" panose="05000000000000000000" pitchFamily="2" charset="2"/>
              <a:buChar char="Ø"/>
            </a:pPr>
            <a:r>
              <a:rPr lang="en-IN" sz="2000" dirty="0" smtClean="0"/>
              <a:t>First commercial system :</a:t>
            </a:r>
            <a:r>
              <a:rPr lang="en-IN" sz="2000" b="1" dirty="0" smtClean="0"/>
              <a:t>MULTICS</a:t>
            </a:r>
            <a:r>
              <a:rPr lang="en-IN" sz="2000" dirty="0" smtClean="0"/>
              <a:t> in </a:t>
            </a:r>
            <a:r>
              <a:rPr lang="en-IN" sz="2000" b="1" dirty="0" smtClean="0"/>
              <a:t>1978</a:t>
            </a:r>
          </a:p>
          <a:p>
            <a:pPr marL="285750" indent="-285750">
              <a:buFont typeface="Wingdings" panose="05000000000000000000" pitchFamily="2" charset="2"/>
              <a:buChar char="Ø"/>
            </a:pPr>
            <a:r>
              <a:rPr lang="en-IN" sz="2000" dirty="0" smtClean="0"/>
              <a:t>Has overtaken hierarchical and Network models.</a:t>
            </a:r>
          </a:p>
          <a:p>
            <a:pPr marL="285750" indent="-285750">
              <a:buFont typeface="Wingdings" panose="05000000000000000000" pitchFamily="2" charset="2"/>
              <a:buChar char="Ø"/>
            </a:pPr>
            <a:r>
              <a:rPr lang="en-IN" sz="2000" b="1" dirty="0" smtClean="0"/>
              <a:t>Main features: </a:t>
            </a:r>
            <a:r>
              <a:rPr lang="en-IN" sz="2000" dirty="0" smtClean="0"/>
              <a:t>Single database can be spread across several tables.</a:t>
            </a:r>
          </a:p>
          <a:p>
            <a:pPr marL="285750" indent="-285750">
              <a:buFont typeface="Wingdings" panose="05000000000000000000" pitchFamily="2" charset="2"/>
              <a:buChar char="Ø"/>
            </a:pPr>
            <a:r>
              <a:rPr lang="en-IN" sz="2000" dirty="0" smtClean="0"/>
              <a:t>Example include : Oracle,IBM’s DB2,Sysbase ,MySQL &amp; Microsoft Access.</a:t>
            </a:r>
          </a:p>
          <a:p>
            <a:r>
              <a:rPr lang="en-IN" dirty="0" smtClean="0"/>
              <a:t> </a:t>
            </a:r>
            <a:endParaRPr lang="en-IN" dirty="0"/>
          </a:p>
        </p:txBody>
      </p:sp>
    </p:spTree>
    <p:extLst>
      <p:ext uri="{BB962C8B-B14F-4D97-AF65-F5344CB8AC3E}">
        <p14:creationId xmlns:p14="http://schemas.microsoft.com/office/powerpoint/2010/main" val="1337370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6"/>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4</a:t>
            </a:fld>
            <a:endParaRPr/>
          </a:p>
        </p:txBody>
      </p:sp>
      <p:sp>
        <p:nvSpPr>
          <p:cNvPr id="2" name="AutoShape 2" descr="blob:https://web.whatsapp.com/69dd6d29-4003-4ecc-9999-e6ad29799089"/>
          <p:cNvSpPr>
            <a:spLocks noChangeAspect="1" noChangeArrowheads="1"/>
          </p:cNvSpPr>
          <p:nvPr/>
        </p:nvSpPr>
        <p:spPr bwMode="auto">
          <a:xfrm>
            <a:off x="2006737" y="5736236"/>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sp>
        <p:nvSpPr>
          <p:cNvPr id="13" name="Google Shape;89;p13"/>
          <p:cNvSpPr txBox="1">
            <a:spLocks/>
          </p:cNvSpPr>
          <p:nvPr/>
        </p:nvSpPr>
        <p:spPr>
          <a:xfrm>
            <a:off x="6379042" y="3950633"/>
            <a:ext cx="4637732" cy="329170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accent1"/>
              </a:buClr>
              <a:buSzPts val="3200"/>
              <a:buFont typeface="Fira Sans SemiBold"/>
              <a:buNone/>
              <a:defRPr sz="3200" b="0" i="0" u="none" strike="noStrike" cap="none">
                <a:solidFill>
                  <a:schemeClr val="accent1"/>
                </a:solidFill>
                <a:latin typeface="Fira Sans SemiBold"/>
                <a:ea typeface="Fira Sans SemiBold"/>
                <a:cs typeface="Fira Sans SemiBold"/>
                <a:sym typeface="Fira Sans SemiBold"/>
              </a:defRPr>
            </a:lvl9pPr>
          </a:lstStyle>
          <a:p>
            <a:endParaRPr lang="en-IN" sz="2400" dirty="0"/>
          </a:p>
          <a:p>
            <a:endParaRPr lang="en-IN" sz="2400" dirty="0"/>
          </a:p>
        </p:txBody>
      </p:sp>
      <p:sp>
        <p:nvSpPr>
          <p:cNvPr id="3" name="Oval 2"/>
          <p:cNvSpPr/>
          <p:nvPr/>
        </p:nvSpPr>
        <p:spPr>
          <a:xfrm>
            <a:off x="2669296" y="1702693"/>
            <a:ext cx="6785810" cy="489284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5" name="TextBox 4"/>
          <p:cNvSpPr txBox="1"/>
          <p:nvPr/>
        </p:nvSpPr>
        <p:spPr>
          <a:xfrm>
            <a:off x="3921085" y="2300490"/>
            <a:ext cx="5095255" cy="3539430"/>
          </a:xfrm>
          <a:prstGeom prst="rect">
            <a:avLst/>
          </a:prstGeom>
          <a:noFill/>
        </p:spPr>
        <p:txBody>
          <a:bodyPr wrap="square" rtlCol="0">
            <a:spAutoFit/>
          </a:bodyPr>
          <a:lstStyle/>
          <a:p>
            <a:pPr marL="380990" indent="-380990">
              <a:buFont typeface="Wingdings" panose="05000000000000000000" pitchFamily="2" charset="2"/>
              <a:buChar char="q"/>
            </a:pPr>
            <a:r>
              <a:rPr lang="en-US" sz="2800" b="1" dirty="0" smtClean="0"/>
              <a:t>MySQL is a Relational Database Management System .</a:t>
            </a:r>
          </a:p>
          <a:p>
            <a:pPr marL="380990" indent="-380990">
              <a:buFont typeface="Wingdings" panose="05000000000000000000" pitchFamily="2" charset="2"/>
              <a:buChar char="q"/>
            </a:pPr>
            <a:r>
              <a:rPr lang="en-US" sz="2800" b="1" dirty="0" smtClean="0"/>
              <a:t>MySQL allows multiple tables to be related to each other.</a:t>
            </a:r>
          </a:p>
          <a:p>
            <a:pPr marL="380990" indent="-380990">
              <a:buFont typeface="Wingdings" panose="05000000000000000000" pitchFamily="2" charset="2"/>
              <a:buChar char="q"/>
            </a:pPr>
            <a:r>
              <a:rPr lang="en-US" sz="2800" b="1" dirty="0" smtClean="0"/>
              <a:t>Similar to a Grandparent to a parent, a parent to a child and so forth.</a:t>
            </a:r>
            <a:endParaRPr lang="en-IN" sz="2800" b="1" dirty="0"/>
          </a:p>
        </p:txBody>
      </p:sp>
      <p:sp>
        <p:nvSpPr>
          <p:cNvPr id="7" name="TextBox 6"/>
          <p:cNvSpPr txBox="1"/>
          <p:nvPr/>
        </p:nvSpPr>
        <p:spPr>
          <a:xfrm>
            <a:off x="3836538" y="0"/>
            <a:ext cx="4451327" cy="923330"/>
          </a:xfrm>
          <a:prstGeom prst="rect">
            <a:avLst/>
          </a:prstGeom>
          <a:noFill/>
        </p:spPr>
        <p:txBody>
          <a:bodyPr wrap="square" rtlCol="0">
            <a:spAutoFit/>
          </a:bodyPr>
          <a:lstStyle/>
          <a:p>
            <a:pPr algn="ctr"/>
            <a:r>
              <a:rPr lang="en-IN" sz="5400" b="1" dirty="0" smtClean="0"/>
              <a:t>MySQL </a:t>
            </a:r>
            <a:endParaRPr lang="en-IN" sz="5400" b="1" dirty="0"/>
          </a:p>
        </p:txBody>
      </p:sp>
    </p:spTree>
    <p:extLst>
      <p:ext uri="{BB962C8B-B14F-4D97-AF65-F5344CB8AC3E}">
        <p14:creationId xmlns:p14="http://schemas.microsoft.com/office/powerpoint/2010/main" val="407807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1824" y="1300899"/>
            <a:ext cx="10364451" cy="904368"/>
          </a:xfrm>
        </p:spPr>
        <p:txBody>
          <a:bodyPr>
            <a:noAutofit/>
          </a:bodyPr>
          <a:lstStyle/>
          <a:p>
            <a:pPr algn="l"/>
            <a:r>
              <a:rPr lang="en-IN" sz="2400" dirty="0"/>
              <a:t/>
            </a:r>
            <a:br>
              <a:rPr lang="en-IN" sz="2400" dirty="0"/>
            </a:br>
            <a:r>
              <a:rPr lang="en-US" sz="2000" dirty="0" smtClean="0"/>
              <a:t>&gt;</a:t>
            </a:r>
            <a:r>
              <a:rPr lang="en-US" sz="2000" dirty="0"/>
              <a:t>borrower table consist of customer information, having 6 columns:-</a:t>
            </a:r>
            <a:br>
              <a:rPr lang="en-US" sz="2000" dirty="0"/>
            </a:br>
            <a:r>
              <a:rPr lang="en-US" sz="2000" dirty="0"/>
              <a:t>userid, firstname, lastname,pan, address, contact,email.</a:t>
            </a:r>
            <a:r>
              <a:rPr lang="en-IN" sz="2400" dirty="0"/>
              <a:t/>
            </a:r>
            <a:br>
              <a:rPr lang="en-IN" sz="2400" dirty="0"/>
            </a:br>
            <a:r>
              <a:rPr lang="en-IN" sz="2400" dirty="0"/>
              <a:t/>
            </a:r>
            <a:br>
              <a:rPr lang="en-IN" sz="2400" dirty="0"/>
            </a:br>
            <a:endParaRPr lang="en-IN" sz="2400" dirty="0"/>
          </a:p>
        </p:txBody>
      </p:sp>
      <p:sp>
        <p:nvSpPr>
          <p:cNvPr id="8" name="Title 2"/>
          <p:cNvSpPr txBox="1">
            <a:spLocks/>
          </p:cNvSpPr>
          <p:nvPr/>
        </p:nvSpPr>
        <p:spPr>
          <a:xfrm>
            <a:off x="546128" y="274948"/>
            <a:ext cx="10364451" cy="9043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3200" b="1" dirty="0" smtClean="0"/>
              <a:t>Creating table</a:t>
            </a:r>
            <a:endParaRPr lang="en-IN" sz="3200" b="1" dirty="0"/>
          </a:p>
        </p:txBody>
      </p:sp>
      <p:pic>
        <p:nvPicPr>
          <p:cNvPr id="10" name="Picture 9"/>
          <p:cNvPicPr>
            <a:picLocks noChangeAspect="1"/>
          </p:cNvPicPr>
          <p:nvPr/>
        </p:nvPicPr>
        <p:blipFill>
          <a:blip r:embed="rId2"/>
          <a:stretch>
            <a:fillRect/>
          </a:stretch>
        </p:blipFill>
        <p:spPr>
          <a:xfrm>
            <a:off x="11027103" y="0"/>
            <a:ext cx="1059834" cy="807906"/>
          </a:xfrm>
          <a:prstGeom prst="rect">
            <a:avLst/>
          </a:prstGeom>
        </p:spPr>
      </p:pic>
      <p:pic>
        <p:nvPicPr>
          <p:cNvPr id="12" name="Content Placeholder 11"/>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14339" t="11243" r="51744" b="57627"/>
          <a:stretch/>
        </p:blipFill>
        <p:spPr>
          <a:xfrm>
            <a:off x="2687529" y="2550694"/>
            <a:ext cx="6954037" cy="359022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047662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65186"/>
          </a:xfrm>
        </p:spPr>
        <p:txBody>
          <a:bodyPr>
            <a:normAutofit/>
          </a:bodyPr>
          <a:lstStyle/>
          <a:p>
            <a:r>
              <a:rPr lang="en-IN" sz="3200" u="sng" dirty="0" smtClean="0"/>
              <a:t>Inserting Values into borrower table</a:t>
            </a:r>
            <a:endParaRPr lang="en-IN" sz="3200" u="sng" dirty="0"/>
          </a:p>
        </p:txBody>
      </p:sp>
      <p:pic>
        <p:nvPicPr>
          <p:cNvPr id="5" name="Picture 4"/>
          <p:cNvPicPr>
            <a:picLocks noChangeAspect="1"/>
          </p:cNvPicPr>
          <p:nvPr/>
        </p:nvPicPr>
        <p:blipFill>
          <a:blip r:embed="rId2"/>
          <a:stretch>
            <a:fillRect/>
          </a:stretch>
        </p:blipFill>
        <p:spPr>
          <a:xfrm>
            <a:off x="11027103" y="0"/>
            <a:ext cx="1059834" cy="807906"/>
          </a:xfrm>
          <a:prstGeom prst="rect">
            <a:avLst/>
          </a:prstGeom>
        </p:spPr>
      </p:pic>
      <p:pic>
        <p:nvPicPr>
          <p:cNvPr id="7" name="Content Placeholder 6"/>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14530" t="15766" r="40724" b="36448"/>
          <a:stretch/>
        </p:blipFill>
        <p:spPr>
          <a:xfrm>
            <a:off x="2639701" y="1919543"/>
            <a:ext cx="7091440" cy="425987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01219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27103" y="0"/>
            <a:ext cx="1059834" cy="807906"/>
          </a:xfrm>
          <a:prstGeom prst="rect">
            <a:avLst/>
          </a:prstGeom>
        </p:spPr>
      </p:pic>
      <p:sp>
        <p:nvSpPr>
          <p:cNvPr id="3" name="TextBox 2"/>
          <p:cNvSpPr txBox="1"/>
          <p:nvPr/>
        </p:nvSpPr>
        <p:spPr>
          <a:xfrm>
            <a:off x="3582186" y="716437"/>
            <a:ext cx="4524866" cy="646331"/>
          </a:xfrm>
          <a:prstGeom prst="rect">
            <a:avLst/>
          </a:prstGeom>
          <a:noFill/>
        </p:spPr>
        <p:txBody>
          <a:bodyPr wrap="square" rtlCol="0">
            <a:spAutoFit/>
          </a:bodyPr>
          <a:lstStyle/>
          <a:p>
            <a:pPr algn="ctr"/>
            <a:r>
              <a:rPr lang="en-IN" sz="3600" dirty="0" smtClean="0"/>
              <a:t>Borrower Table:</a:t>
            </a:r>
            <a:endParaRPr lang="en-IN" sz="36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684" t="41263" r="31078" b="16912"/>
          <a:stretch/>
        </p:blipFill>
        <p:spPr>
          <a:xfrm>
            <a:off x="1115268" y="1922512"/>
            <a:ext cx="9458702" cy="410290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734472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311" y="678730"/>
            <a:ext cx="9474563" cy="1272618"/>
          </a:xfrm>
        </p:spPr>
        <p:txBody>
          <a:bodyPr>
            <a:noAutofit/>
          </a:bodyPr>
          <a:lstStyle/>
          <a:p>
            <a:pPr algn="l"/>
            <a:r>
              <a:rPr lang="en-US" sz="2400" dirty="0" smtClean="0"/>
              <a:t>&gt;Loan_type table ,loan </a:t>
            </a:r>
            <a:r>
              <a:rPr lang="en-US" sz="2400" dirty="0"/>
              <a:t>table consist of 7 columns:-loan_number, userid, loan_status, duration, purpose, amount, type.</a:t>
            </a:r>
            <a:r>
              <a:rPr lang="en-IN" sz="2400" dirty="0"/>
              <a:t/>
            </a:r>
            <a:br>
              <a:rPr lang="en-IN" sz="2400" dirty="0"/>
            </a:br>
            <a:endParaRPr lang="en-IN" sz="2400" dirty="0"/>
          </a:p>
        </p:txBody>
      </p:sp>
      <p:pic>
        <p:nvPicPr>
          <p:cNvPr id="7" name="Picture 6"/>
          <p:cNvPicPr>
            <a:picLocks noChangeAspect="1"/>
          </p:cNvPicPr>
          <p:nvPr/>
        </p:nvPicPr>
        <p:blipFill>
          <a:blip r:embed="rId2"/>
          <a:stretch>
            <a:fillRect/>
          </a:stretch>
        </p:blipFill>
        <p:spPr>
          <a:xfrm>
            <a:off x="11027103" y="0"/>
            <a:ext cx="1059834" cy="807906"/>
          </a:xfrm>
          <a:prstGeom prst="rect">
            <a:avLst/>
          </a:prstGeom>
        </p:spPr>
      </p:pic>
      <p:pic>
        <p:nvPicPr>
          <p:cNvPr id="9" name="Content Placeholder 8"/>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14846" t="16047" r="52741" b="44319"/>
          <a:stretch/>
        </p:blipFill>
        <p:spPr>
          <a:xfrm>
            <a:off x="433136" y="2330769"/>
            <a:ext cx="5053263" cy="35021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4527" t="27648" r="55868" b="44422"/>
          <a:stretch/>
        </p:blipFill>
        <p:spPr>
          <a:xfrm>
            <a:off x="6528211" y="2330769"/>
            <a:ext cx="5156859" cy="347471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031492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8"/>
            <a:ext cx="9927050" cy="823784"/>
          </a:xfrm>
        </p:spPr>
        <p:txBody>
          <a:bodyPr>
            <a:normAutofit fontScale="90000"/>
          </a:bodyPr>
          <a:lstStyle/>
          <a:p>
            <a:r>
              <a:rPr lang="en-IN" dirty="0" smtClean="0"/>
              <a:t>Inserting values into loan and </a:t>
            </a:r>
            <a:r>
              <a:rPr lang="en-IN" dirty="0" err="1" smtClean="0"/>
              <a:t>Loan_type</a:t>
            </a:r>
            <a:r>
              <a:rPr lang="en-IN" dirty="0" smtClean="0"/>
              <a:t> table</a:t>
            </a:r>
            <a:endParaRPr lang="en-IN" dirty="0"/>
          </a:p>
        </p:txBody>
      </p:sp>
      <p:pic>
        <p:nvPicPr>
          <p:cNvPr id="5" name="Picture 4"/>
          <p:cNvPicPr>
            <a:picLocks noChangeAspect="1"/>
          </p:cNvPicPr>
          <p:nvPr/>
        </p:nvPicPr>
        <p:blipFill>
          <a:blip r:embed="rId2"/>
          <a:stretch>
            <a:fillRect/>
          </a:stretch>
        </p:blipFill>
        <p:spPr>
          <a:xfrm>
            <a:off x="11027103" y="0"/>
            <a:ext cx="1059834" cy="807906"/>
          </a:xfrm>
          <a:prstGeom prst="rect">
            <a:avLst/>
          </a:prstGeom>
        </p:spPr>
      </p:pic>
      <p:pic>
        <p:nvPicPr>
          <p:cNvPr id="11" name="Content Placeholder 10"/>
          <p:cNvPicPr>
            <a:picLocks noGrp="1" noChangeAspect="1"/>
          </p:cNvPicPr>
          <p:nvPr>
            <p:ph sz="quarter" idx="13"/>
          </p:nvPr>
        </p:nvPicPr>
        <p:blipFill rotWithShape="1">
          <a:blip r:embed="rId3" cstate="print">
            <a:extLst>
              <a:ext uri="{28A0092B-C50C-407E-A947-70E740481C1C}">
                <a14:useLocalDpi xmlns:a14="http://schemas.microsoft.com/office/drawing/2010/main" val="0"/>
              </a:ext>
            </a:extLst>
          </a:blip>
          <a:srcRect l="15004" t="15203" r="60330" b="40665"/>
          <a:stretch/>
        </p:blipFill>
        <p:spPr>
          <a:xfrm>
            <a:off x="741146" y="1761423"/>
            <a:ext cx="4331368" cy="435913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5048" t="17543" r="50912" b="47509"/>
          <a:stretch/>
        </p:blipFill>
        <p:spPr>
          <a:xfrm>
            <a:off x="6593305" y="1761423"/>
            <a:ext cx="4129238" cy="444784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373110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1912</TotalTime>
  <Words>374</Words>
  <Application>Microsoft Office PowerPoint</Application>
  <PresentationFormat>Widescreen</PresentationFormat>
  <Paragraphs>37</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Fira Sans</vt:lpstr>
      <vt:lpstr>Fira Sans Medium</vt:lpstr>
      <vt:lpstr>Fira Sans SemiBold</vt:lpstr>
      <vt:lpstr>Tw Cen MT</vt:lpstr>
      <vt:lpstr>Wingdings</vt:lpstr>
      <vt:lpstr>Droplet</vt:lpstr>
      <vt:lpstr>Financial Wings Loan System</vt:lpstr>
      <vt:lpstr>Objective</vt:lpstr>
      <vt:lpstr>PowerPoint Presentation</vt:lpstr>
      <vt:lpstr>PowerPoint Presentation</vt:lpstr>
      <vt:lpstr> &gt;borrower table consist of customer information, having 6 columns:- userid, firstname, lastname,pan, address, contact,email.  </vt:lpstr>
      <vt:lpstr>Inserting Values into borrower table</vt:lpstr>
      <vt:lpstr>PowerPoint Presentation</vt:lpstr>
      <vt:lpstr>&gt;Loan_type table ,loan table consist of 7 columns:-loan_number, userid, loan_status, duration, purpose, amount, type. </vt:lpstr>
      <vt:lpstr>Inserting values into loan and Loan_type table</vt:lpstr>
      <vt:lpstr>Loan table AND LOAN_TYPE TABLE</vt:lpstr>
      <vt:lpstr>A stored procedure in SQL is a group of SQL statements that are stored together in a database. Based on the statements in the procedure and the parameters you pass, it can perform one or multiple DML operations on the database, and return value, if any. Thus, it allows you to pass the same statements multiple times, thereby, enabling reusability.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Muskan Kimothi</dc:creator>
  <cp:lastModifiedBy>Muskan Kimothi</cp:lastModifiedBy>
  <cp:revision>20</cp:revision>
  <dcterms:created xsi:type="dcterms:W3CDTF">2022-09-06T03:48:58Z</dcterms:created>
  <dcterms:modified xsi:type="dcterms:W3CDTF">2022-09-07T11:41:15Z</dcterms:modified>
</cp:coreProperties>
</file>