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82" r:id="rId6"/>
    <p:sldId id="288" r:id="rId7"/>
    <p:sldId id="291" r:id="rId8"/>
    <p:sldId id="293" r:id="rId9"/>
    <p:sldId id="289" r:id="rId10"/>
    <p:sldId id="266" r:id="rId11"/>
    <p:sldId id="295" r:id="rId12"/>
    <p:sldId id="294" r:id="rId13"/>
    <p:sldId id="285" r:id="rId14"/>
    <p:sldId id="286" r:id="rId15"/>
    <p:sldId id="296" r:id="rId16"/>
    <p:sldId id="290" r:id="rId17"/>
    <p:sldId id="277" r:id="rId18"/>
    <p:sldId id="298" r:id="rId19"/>
    <p:sldId id="276" r:id="rId20"/>
    <p:sldId id="270" r:id="rId21"/>
    <p:sldId id="278" r:id="rId22"/>
    <p:sldId id="269" r:id="rId23"/>
    <p:sldId id="263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A59CA-6DDD-4A8E-8049-9F8BBD8F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9175F8-D32A-465B-9464-C1651E056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A61146-62E1-4C02-99F7-7258DFB0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23FC4-0EC5-46F5-B308-0D51E57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ABC4A-FD3B-4CED-A4F4-140393E8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84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11F23-45F1-4FA3-AEF6-C6DF184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21BC87-D74A-41D1-B35E-D7A9DA8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64913E-D064-4959-8BF3-53F00DE9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44C8E-1641-45F2-83AC-8028E773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E3F636-C521-4BDE-8626-D0380C9D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59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15E4B8-CBF7-47F6-933D-C9678408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5A0CD3-C931-4AF2-A0E4-582E5BE6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0E631-13CB-47A0-B10E-9D87DB3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19C4E2-1AB3-46F5-B837-77909C48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FB136-BC13-4CFA-94F9-67285006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80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F9AF8-492C-4D54-BA69-4D51BBD1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A02B5-5EF4-4B1A-B902-32CB2706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43EF2-D2BD-46F2-B7F5-F670126F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637741-804F-4BE1-801E-1C159475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CB2222-7C62-436F-89CA-F9BB99B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597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9A3AB-DCB5-4602-BA1F-B5551EE9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F100B-B347-49DC-921F-0ECF268D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65834-89BD-4375-A852-2669BA17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E519E2-9A60-437B-8D86-FF80B44D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E5C8F2-76D1-490C-8A2F-1DAA1065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113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357D0-E215-451F-83AF-E67248E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BB6D7-508B-4DCF-8FD5-F09AFC977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92BAE6-AC88-41AA-A320-BBEAC835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C84492-512D-4337-9809-B066C42A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A3C450-6005-4B1F-9EF9-4EE61493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03BE22-EAD9-4446-B703-F20224DC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0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7936C-54FE-4B90-93DB-AC253DD6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5A5192-D49C-4513-AFB0-1E054166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7CA2B5-A995-4EC0-A79F-1386991E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E3145E-8DB8-4056-A70E-C31E13E6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868874-86D8-4538-8BF3-8DEC53636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686A61-ED99-4A82-8324-03CC563C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B7508F-1B36-4A8F-8E03-3BDB30EE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5032E8-24BF-43F2-988D-E803268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5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9843D-552E-40E4-9301-4E16387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87F98F-0B8E-4BF7-BD60-05123FD4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F3D536-E05D-4454-B783-03DF55D6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037F0C-6086-4C77-8D5C-E574627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40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48FB01-5050-40FA-A763-B00A0C7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1F2803-8349-4E94-9E78-487392EF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AA0E0-88F5-448D-B9C6-7C1E62C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39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29D3D-1236-4CF0-8154-F4B57BE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2D532-04AA-4F96-A788-9546FB93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7E08B2-6432-449D-86B3-F3566524C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2A608C-6219-4E39-99B8-D644AA68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CFD6EB-2633-4727-B210-DAD9DB9F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A61C1D-CE1A-46E6-A2AF-9AB13CA5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20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EE052-89A8-4EB7-9754-472A883D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F73D87-466B-45FF-B0C0-B79EA24D2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2A0F2B-CB82-4E2A-A67B-418D12F87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E19B5-7D0C-4A99-B580-E89940F5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A5F6FE-3230-4928-AB56-832AC068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96D34E-EFE1-4FE4-91EA-C69600FB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84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89B1EF3-B06A-427E-9E3A-F3B5242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B2F7EB-E687-488B-AC23-FF2A988C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6B981C-7CC2-453D-A453-243F2C6E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6243-02A2-457F-AF51-69C47512F14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586378-7C41-483E-A78F-1186B43B1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788BD-216D-4B4B-858E-83E99E09A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C0D3-D376-44CC-AD29-9003F37B20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6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70B04C-54E0-409B-97AC-31921DD89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968"/>
            <a:ext cx="9144000" cy="3387932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/>
            </a:r>
            <a:br>
              <a:rPr lang="en-IN" sz="5400" b="1" dirty="0"/>
            </a:br>
            <a:r>
              <a:rPr lang="en-IN" sz="5400" b="1" u="sng" dirty="0"/>
              <a:t>Linear Discriminant Analysis</a:t>
            </a:r>
            <a:r>
              <a:rPr lang="en-IN" sz="5400" b="1" dirty="0"/>
              <a:t/>
            </a:r>
            <a:br>
              <a:rPr lang="en-IN" sz="5400" b="1" dirty="0"/>
            </a:br>
            <a:r>
              <a:rPr lang="en-IN" sz="5400" b="1" dirty="0"/>
              <a:t> </a:t>
            </a:r>
            <a:br>
              <a:rPr lang="en-IN" sz="5400" b="1" dirty="0"/>
            </a:br>
            <a:r>
              <a:rPr lang="en-IN" sz="4000" b="1" dirty="0"/>
              <a:t>GROUP NO : 3</a:t>
            </a:r>
            <a:br>
              <a:rPr lang="en-IN" sz="4000" b="1" dirty="0"/>
            </a:br>
            <a:r>
              <a:rPr lang="en-IN" sz="5400" b="1" dirty="0"/>
              <a:t/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32C69C7-B530-4543-ABAD-3493831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1385"/>
            <a:ext cx="9144000" cy="291803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MEMBERS:</a:t>
            </a:r>
          </a:p>
          <a:p>
            <a:endParaRPr lang="en-IN" b="1" dirty="0"/>
          </a:p>
          <a:p>
            <a:r>
              <a:rPr lang="en-IN" dirty="0" err="1"/>
              <a:t>Muskan</a:t>
            </a:r>
            <a:r>
              <a:rPr lang="en-IN" dirty="0"/>
              <a:t> </a:t>
            </a:r>
            <a:r>
              <a:rPr lang="en-IN" dirty="0" err="1"/>
              <a:t>Matwani</a:t>
            </a:r>
            <a:r>
              <a:rPr lang="en-IN" dirty="0"/>
              <a:t> – AU1741027</a:t>
            </a:r>
          </a:p>
          <a:p>
            <a:r>
              <a:rPr lang="en-IN" dirty="0"/>
              <a:t>Kevin </a:t>
            </a:r>
            <a:r>
              <a:rPr lang="en-IN" dirty="0" err="1"/>
              <a:t>Kukadiya</a:t>
            </a:r>
            <a:r>
              <a:rPr lang="en-IN" dirty="0"/>
              <a:t> – AU1741066</a:t>
            </a:r>
          </a:p>
          <a:p>
            <a:r>
              <a:rPr lang="en-IN" dirty="0"/>
              <a:t>Yesha Shastri – AU1741035</a:t>
            </a:r>
          </a:p>
          <a:p>
            <a:r>
              <a:rPr lang="en-IN" dirty="0"/>
              <a:t>Mihir </a:t>
            </a:r>
            <a:r>
              <a:rPr lang="en-IN" dirty="0" err="1"/>
              <a:t>Kanjaria</a:t>
            </a:r>
            <a:r>
              <a:rPr lang="en-IN" dirty="0"/>
              <a:t> – AU1741065</a:t>
            </a:r>
          </a:p>
          <a:p>
            <a:r>
              <a:rPr lang="en-IN" dirty="0"/>
              <a:t>Krushna Shah – AU1741086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513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9A850-D26F-4D91-9480-6336F56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80"/>
            <a:ext cx="10515600" cy="808382"/>
          </a:xfrm>
        </p:spPr>
        <p:txBody>
          <a:bodyPr/>
          <a:lstStyle/>
          <a:p>
            <a:pPr algn="ctr"/>
            <a:r>
              <a:rPr lang="en-IN" b="1" dirty="0"/>
              <a:t>Implementation of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51C43C-2141-490F-AD13-1B14A215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2"/>
            <a:ext cx="10515600" cy="5877338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algn="ctr"/>
            <a:r>
              <a:rPr lang="en-IN" sz="2700" dirty="0"/>
              <a:t>FPU module requires one clock cycle to compute above operations whereas IP core requires approximately 40 clock cycles.</a:t>
            </a:r>
          </a:p>
          <a:p>
            <a:pPr algn="ctr"/>
            <a:r>
              <a:rPr lang="en-IN" sz="2700" dirty="0"/>
              <a:t>Since operation of square-root is not defined in FPU we have implemented it through IP core.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4FC988F-828A-43C7-8D98-D940DA992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9050210"/>
              </p:ext>
            </p:extLst>
          </p:nvPr>
        </p:nvGraphicFramePr>
        <p:xfrm>
          <a:off x="2484782" y="1382644"/>
          <a:ext cx="7222436" cy="29117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11218">
                  <a:extLst>
                    <a:ext uri="{9D8B030D-6E8A-4147-A177-3AD203B41FA5}">
                      <a16:colId xmlns:a16="http://schemas.microsoft.com/office/drawing/2014/main" xmlns="" val="214135812"/>
                    </a:ext>
                  </a:extLst>
                </a:gridCol>
                <a:gridCol w="3611218">
                  <a:extLst>
                    <a:ext uri="{9D8B030D-6E8A-4147-A177-3AD203B41FA5}">
                      <a16:colId xmlns:a16="http://schemas.microsoft.com/office/drawing/2014/main" xmlns="" val="2127715833"/>
                    </a:ext>
                  </a:extLst>
                </a:gridCol>
              </a:tblGrid>
              <a:tr h="89562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Floating Point Unit (FPU)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Intellectual Property Core (IP 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7474419"/>
                  </a:ext>
                </a:extLst>
              </a:tr>
              <a:tr h="6556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9985971"/>
                  </a:ext>
                </a:extLst>
              </a:tr>
              <a:tr h="6556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Square-root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6000484"/>
                  </a:ext>
                </a:extLst>
              </a:tr>
              <a:tr h="6556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84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1643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10861-AD55-4C6C-B13A-85E2BC14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pic>
        <p:nvPicPr>
          <p:cNvPr id="1026" name="Picture 2" descr="C:\Users\Dell\Desktop\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314" y="1671638"/>
            <a:ext cx="10827657" cy="4366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32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751D5-41AD-4077-8D34-EC165E2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MODULES</a:t>
            </a:r>
          </a:p>
        </p:txBody>
      </p:sp>
      <p:pic>
        <p:nvPicPr>
          <p:cNvPr id="2050" name="Picture 2" descr="C:\Users\Dell\Desktop\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19249"/>
            <a:ext cx="10987313" cy="4505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45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F12C0-4AAC-46D7-93DC-3661D885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Working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ll\Downloads\Flowchart_final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687" y="1219201"/>
            <a:ext cx="10784114" cy="5356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170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87DEB-B9D0-4DAF-99FA-28D67DEC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pPr algn="ctr"/>
            <a:r>
              <a:rPr lang="en-IN" b="1" dirty="0"/>
              <a:t>Working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D36D15-EC81-492A-84A5-5DFC8C12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4565" y="1675569"/>
            <a:ext cx="10162870" cy="4817306"/>
          </a:xfrm>
        </p:spPr>
      </p:pic>
    </p:spTree>
    <p:extLst>
      <p:ext uri="{BB962C8B-B14F-4D97-AF65-F5344CB8AC3E}">
        <p14:creationId xmlns:p14="http://schemas.microsoft.com/office/powerpoint/2010/main" xmlns="" val="178075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9D1D0-5038-4F52-97AA-917054B5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403D8A-1429-4BD2-92BF-A1123B62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457"/>
            <a:ext cx="10515600" cy="486954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Input is a clock </a:t>
            </a:r>
            <a:r>
              <a:rPr lang="en-IN" dirty="0" smtClean="0"/>
              <a:t>and </a:t>
            </a:r>
            <a:r>
              <a:rPr lang="en-IN" dirty="0"/>
              <a:t>32*32 </a:t>
            </a:r>
            <a:r>
              <a:rPr lang="en-IN" dirty="0" smtClean="0"/>
              <a:t>image matrix is defined inside LDA main .v file.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Eigen value 1</a:t>
            </a:r>
          </a:p>
          <a:p>
            <a:pPr marL="0" indent="0">
              <a:buNone/>
            </a:pPr>
            <a:r>
              <a:rPr lang="en-IN" dirty="0"/>
              <a:t>                               Clock                                            E    Eigen value 2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</a:t>
            </a:r>
            <a:r>
              <a:rPr lang="en-IN" dirty="0" err="1"/>
              <a:t>Eig</a:t>
            </a:r>
            <a:r>
              <a:rPr lang="en-IN" dirty="0"/>
              <a:t>  Eigen vector 1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</a:t>
            </a:r>
            <a:r>
              <a:rPr lang="en-IN" dirty="0" err="1"/>
              <a:t>Eig</a:t>
            </a:r>
            <a:r>
              <a:rPr lang="en-IN" dirty="0"/>
              <a:t>  Eigen vector 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main module calls all other modules which are described above for computing the LDA.</a:t>
            </a:r>
          </a:p>
          <a:p>
            <a:pPr marL="0" indent="0">
              <a:buNone/>
            </a:pPr>
            <a:endParaRPr lang="en-IN" dirty="0"/>
          </a:p>
          <a:p>
            <a:pPr marL="2743200" lvl="6" indent="0">
              <a:buNone/>
            </a:pPr>
            <a:r>
              <a:rPr lang="en-IN" sz="2800" dirty="0"/>
              <a:t>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294D13-3AF2-4255-8491-17A1C16AAC76}"/>
              </a:ext>
            </a:extLst>
          </p:cNvPr>
          <p:cNvSpPr/>
          <p:nvPr/>
        </p:nvSpPr>
        <p:spPr>
          <a:xfrm>
            <a:off x="4862286" y="3120572"/>
            <a:ext cx="2743200" cy="1712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LDA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4831B4C-D31B-48C6-AF7D-C8A7A0CEE1AB}"/>
              </a:ext>
            </a:extLst>
          </p:cNvPr>
          <p:cNvCxnSpPr>
            <a:cxnSpLocks/>
          </p:cNvCxnSpPr>
          <p:nvPr/>
        </p:nvCxnSpPr>
        <p:spPr>
          <a:xfrm>
            <a:off x="3164114" y="3875314"/>
            <a:ext cx="169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D299A59-D1C8-4BA2-B1DC-28A0498FA7C6}"/>
              </a:ext>
            </a:extLst>
          </p:cNvPr>
          <p:cNvCxnSpPr>
            <a:cxnSpLocks/>
          </p:cNvCxnSpPr>
          <p:nvPr/>
        </p:nvCxnSpPr>
        <p:spPr>
          <a:xfrm>
            <a:off x="7605486" y="4185329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B358F5C-E724-49CC-9A03-8E9964862E14}"/>
              </a:ext>
            </a:extLst>
          </p:cNvPr>
          <p:cNvCxnSpPr>
            <a:cxnSpLocks/>
          </p:cNvCxnSpPr>
          <p:nvPr/>
        </p:nvCxnSpPr>
        <p:spPr>
          <a:xfrm>
            <a:off x="7605486" y="4644568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E291F34-08EA-46BF-B793-EC49F31D3E21}"/>
              </a:ext>
            </a:extLst>
          </p:cNvPr>
          <p:cNvCxnSpPr>
            <a:cxnSpLocks/>
          </p:cNvCxnSpPr>
          <p:nvPr/>
        </p:nvCxnSpPr>
        <p:spPr>
          <a:xfrm>
            <a:off x="7605486" y="3294743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0712E3F-1BC2-4DD7-9B08-DF928F9868D1}"/>
              </a:ext>
            </a:extLst>
          </p:cNvPr>
          <p:cNvCxnSpPr>
            <a:cxnSpLocks/>
          </p:cNvCxnSpPr>
          <p:nvPr/>
        </p:nvCxnSpPr>
        <p:spPr>
          <a:xfrm>
            <a:off x="7605486" y="3744685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924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2D0BB-53B6-4B1A-9123-B0FB271D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E43AB-BD0A-4CE1-9FA9-2AE59764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IN" dirty="0"/>
          </a:p>
          <a:p>
            <a:pPr marL="514350" indent="-514350"/>
            <a:r>
              <a:rPr lang="en-IN" dirty="0" smtClean="0"/>
              <a:t>Clock </a:t>
            </a:r>
            <a:r>
              <a:rPr lang="en-IN" dirty="0"/>
              <a:t>width : 10 ns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/>
            <a:r>
              <a:rPr lang="en-IN" dirty="0"/>
              <a:t>Total time taken </a:t>
            </a:r>
            <a:r>
              <a:rPr lang="en-IN" dirty="0" smtClean="0"/>
              <a:t>: approximately 30 microseconds in behavioural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102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6AA55-1033-410D-AE74-9EC4FFE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Earlier</a:t>
            </a:r>
            <a:r>
              <a:rPr lang="en-IN" dirty="0">
                <a:latin typeface="Bahnschrift SemiBold Condensed" panose="020B0502040204020203" pitchFamily="34" charset="0"/>
              </a:rPr>
              <a:t> </a:t>
            </a:r>
            <a:r>
              <a:rPr lang="en-IN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2E60F-0E22-4E5A-9E85-AA27F5CC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70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Above values are for a 32*32 matrix. We have obtained same values in both cases so by mean-square error method the final error is zero.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17609CB-367E-4874-A75B-450B64BA7A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6417" y="1975899"/>
          <a:ext cx="8119165" cy="2906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5966">
                  <a:extLst>
                    <a:ext uri="{9D8B030D-6E8A-4147-A177-3AD203B41FA5}">
                      <a16:colId xmlns:a16="http://schemas.microsoft.com/office/drawing/2014/main" xmlns="" val="2951911117"/>
                    </a:ext>
                  </a:extLst>
                </a:gridCol>
                <a:gridCol w="2573866">
                  <a:extLst>
                    <a:ext uri="{9D8B030D-6E8A-4147-A177-3AD203B41FA5}">
                      <a16:colId xmlns:a16="http://schemas.microsoft.com/office/drawing/2014/main" xmlns="" val="5434721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611603187"/>
                    </a:ext>
                  </a:extLst>
                </a:gridCol>
              </a:tblGrid>
              <a:tr h="874644"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          </a:t>
                      </a:r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In-built 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User-defined 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347337"/>
                  </a:ext>
                </a:extLst>
              </a:tr>
              <a:tr h="1007165">
                <a:tc>
                  <a:txBody>
                    <a:bodyPr/>
                    <a:lstStyle/>
                    <a:p>
                      <a:r>
                        <a:rPr lang="en-IN" sz="2800" dirty="0"/>
                        <a:t>    Eigen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1) 0.1798</a:t>
                      </a:r>
                    </a:p>
                    <a:p>
                      <a:r>
                        <a:rPr lang="en-IN" dirty="0"/>
                        <a:t>    </a:t>
                      </a:r>
                    </a:p>
                    <a:p>
                      <a:r>
                        <a:rPr lang="en-IN" dirty="0"/>
                        <a:t>    2) 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1) 0.1798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2) 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4132187"/>
                  </a:ext>
                </a:extLst>
              </a:tr>
              <a:tr h="954157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n-IN" sz="2800" dirty="0"/>
                        <a:t>Eigen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1) [0.9931 ; 0.1170]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2) [-0.8230 ; 0.5681]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1) [0.9931 ; 0.1170]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2) [-0.8230 ; 0.5681]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717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478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F54B6-F056-47B2-A58E-3A7236C4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Earlier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5328B5-A415-4E0D-8AAE-8609BA04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26" y="1577009"/>
            <a:ext cx="10789674" cy="47791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</a:t>
            </a:r>
            <a:r>
              <a:rPr lang="en-IN" b="1" dirty="0"/>
              <a:t>32*32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F8D59B-CE72-402E-B314-5B42B10A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78927"/>
            <a:ext cx="4848902" cy="3781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350199-2167-4B77-8E75-4E1CC16F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4900" y="2478927"/>
            <a:ext cx="480127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63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03554-618F-4F61-97EC-84AA22D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632"/>
          </a:xfrm>
        </p:spPr>
        <p:txBody>
          <a:bodyPr/>
          <a:lstStyle/>
          <a:p>
            <a:r>
              <a:rPr lang="en-IN" dirty="0"/>
              <a:t>                               </a:t>
            </a:r>
            <a:r>
              <a:rPr lang="en-IN" b="1" dirty="0">
                <a:latin typeface="+mn-lt"/>
              </a:rPr>
              <a:t>Earlier</a:t>
            </a:r>
            <a:r>
              <a:rPr lang="en-IN" dirty="0">
                <a:latin typeface="+mn-lt"/>
              </a:rPr>
              <a:t> </a:t>
            </a:r>
            <a:r>
              <a:rPr lang="en-IN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22CC0-7BDA-47F4-A718-ACE28232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11" y="1563757"/>
            <a:ext cx="10821063" cy="5043432"/>
          </a:xfrm>
        </p:spPr>
        <p:txBody>
          <a:bodyPr/>
          <a:lstStyle/>
          <a:p>
            <a:r>
              <a:rPr lang="en-IN" dirty="0"/>
              <a:t>For test case data samples :</a:t>
            </a:r>
          </a:p>
          <a:p>
            <a:pPr marL="0" indent="0">
              <a:buNone/>
            </a:pPr>
            <a:r>
              <a:rPr lang="en-IN" dirty="0"/>
              <a:t>  c1[4 2; 2 4; 2 3; 3 6; 4 4] and c2[9 10; 6 8; 9 5; 8 7 ; 10 8]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B01E30-4D13-4762-A83C-9C7C82DB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626" y="2758553"/>
            <a:ext cx="4801270" cy="379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C996FAC-09FA-43FC-8116-EE3BB9BEF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8670" y="2701394"/>
            <a:ext cx="471553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09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7B675-AB09-4EF6-84C2-6A211BD4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F0D35-4F02-403A-B2E5-BB0919A3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Objective of LDA : Dimensionality reduction by preserving much of the class discriminatory information.</a:t>
            </a:r>
          </a:p>
          <a:p>
            <a:r>
              <a:rPr lang="en-IN" dirty="0"/>
              <a:t>Used to find linear combination of features that characterise or separate two or more classes.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</a:t>
            </a:r>
            <a:r>
              <a:rPr lang="en-IN" sz="3600" b="1" dirty="0"/>
              <a:t>USES</a:t>
            </a:r>
          </a:p>
          <a:p>
            <a:r>
              <a:rPr lang="en-IN" dirty="0"/>
              <a:t>Statistics</a:t>
            </a:r>
          </a:p>
          <a:p>
            <a:r>
              <a:rPr lang="en-IN" dirty="0"/>
              <a:t>Pattern recognition</a:t>
            </a:r>
          </a:p>
          <a:p>
            <a:r>
              <a:rPr lang="en-IN" dirty="0"/>
              <a:t>Machine learning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5596B4-9525-4AF4-8E75-DF7BAE3F1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2922" y="3551583"/>
            <a:ext cx="4408586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98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240E8-F94C-4100-A891-E49EF189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Verilog</a:t>
            </a:r>
            <a:r>
              <a:rPr lang="en-IN" b="1" dirty="0" smtClean="0"/>
              <a:t> Results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455885"/>
            <a:ext cx="10515600" cy="2206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 Matrix (Binary Image) : </a:t>
            </a:r>
          </a:p>
          <a:p>
            <a:r>
              <a:rPr lang="en-US" sz="2400" dirty="0" smtClean="0"/>
              <a:t>ev1 and ev2 are our two </a:t>
            </a:r>
            <a:r>
              <a:rPr lang="en-US" sz="2400" dirty="0" err="1" smtClean="0"/>
              <a:t>eigen</a:t>
            </a:r>
            <a:r>
              <a:rPr lang="en-US" sz="2400" dirty="0" smtClean="0"/>
              <a:t> values </a:t>
            </a:r>
          </a:p>
          <a:p>
            <a:r>
              <a:rPr lang="en-US" sz="2400" dirty="0" smtClean="0"/>
              <a:t>v</a:t>
            </a:r>
            <a:r>
              <a:rPr lang="en-US" sz="2400" dirty="0" smtClean="0"/>
              <a:t>1x and v1y makes the first vector corresponding to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 ev1</a:t>
            </a:r>
          </a:p>
          <a:p>
            <a:r>
              <a:rPr lang="en-US" sz="2400" dirty="0" smtClean="0"/>
              <a:t>V2x and v2y makes the second vector corresponding to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 ev2.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 descr="C:\Users\Dell\Downloads\res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058" y="1640114"/>
            <a:ext cx="5950858" cy="21900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75770" y="2104572"/>
            <a:ext cx="2177144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‘-E’ denotes the negative power of 2</a:t>
            </a:r>
          </a:p>
          <a:p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910286" y="1706637"/>
          <a:ext cx="3904343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04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+0.0083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+7.9958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-0.9943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-0.0005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690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0EAD5-C271-4A91-BA42-4069DC76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Waveforms of the above 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603A3-E0C3-4AC9-B4E5-8FF6972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1314"/>
            <a:ext cx="10515600" cy="1596572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 smtClean="0"/>
              <a:t>sign component of all values is the sign bit (denoting positive or negative).</a:t>
            </a:r>
          </a:p>
          <a:p>
            <a:r>
              <a:rPr lang="en-IN" sz="2600" dirty="0" err="1" smtClean="0"/>
              <a:t>a</a:t>
            </a:r>
            <a:r>
              <a:rPr lang="en-IN" sz="2600" dirty="0" err="1" smtClean="0"/>
              <a:t>ns</a:t>
            </a:r>
            <a:r>
              <a:rPr lang="en-IN" sz="2600" dirty="0" smtClean="0"/>
              <a:t> component of all values is the Integer value denoted in the previous slide.</a:t>
            </a:r>
          </a:p>
          <a:p>
            <a:r>
              <a:rPr lang="en-IN" sz="2600" dirty="0" smtClean="0"/>
              <a:t>Temp component of all values is the power part denoted after ‘E’ in the previous slide.</a:t>
            </a:r>
          </a:p>
          <a:p>
            <a:endParaRPr lang="en-IN" sz="26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3" name="Picture 3" descr="C:\Users\Dell\Downloads\resul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9" y="1356633"/>
            <a:ext cx="8594725" cy="304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370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240E8-F94C-4100-A891-E49EF189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Comparison with the </a:t>
            </a:r>
            <a:r>
              <a:rPr lang="en-IN" b="1" dirty="0" err="1" smtClean="0"/>
              <a:t>Matlab</a:t>
            </a:r>
            <a:r>
              <a:rPr lang="en-IN" b="1" dirty="0" smtClean="0"/>
              <a:t> 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C4582F-9E7B-4874-A774-2DA31062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   </a:t>
            </a:r>
            <a:r>
              <a:rPr lang="en-IN" dirty="0" err="1" smtClean="0"/>
              <a:t>Matlab</a:t>
            </a:r>
            <a:r>
              <a:rPr lang="en-IN" dirty="0" smtClean="0"/>
              <a:t> answers:                 Error:</a:t>
            </a:r>
          </a:p>
          <a:p>
            <a:pPr algn="ctr">
              <a:buNone/>
            </a:pPr>
            <a:endParaRPr lang="en-IN" dirty="0" smtClean="0"/>
          </a:p>
          <a:p>
            <a:pPr algn="ctr"/>
            <a:r>
              <a:rPr lang="en-IN" dirty="0" smtClean="0"/>
              <a:t>Ev1 = 0.0083                         No error</a:t>
            </a:r>
          </a:p>
          <a:p>
            <a:pPr algn="ctr"/>
            <a:r>
              <a:rPr lang="en-IN" dirty="0" smtClean="0"/>
              <a:t>Ev2 = 7.995                           No error</a:t>
            </a:r>
          </a:p>
          <a:p>
            <a:pPr algn="ctr"/>
            <a:r>
              <a:rPr lang="en-IN" dirty="0" smtClean="0"/>
              <a:t>V1x = -1                                 0.001</a:t>
            </a:r>
          </a:p>
          <a:p>
            <a:pPr algn="ctr"/>
            <a:r>
              <a:rPr lang="en-IN" dirty="0" smtClean="0"/>
              <a:t>V1y = 1			      No Error</a:t>
            </a:r>
          </a:p>
          <a:p>
            <a:pPr algn="ctr">
              <a:buNone/>
            </a:pPr>
            <a:r>
              <a:rPr lang="en-IN" dirty="0" smtClean="0"/>
              <a:t>This is our LDA computation</a:t>
            </a:r>
          </a:p>
          <a:p>
            <a:pPr algn="ctr"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697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9A850-D26F-4D91-9480-6336F561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hnschrift SemiBold Condensed" panose="020B0502040204020203" pitchFamily="34" charset="0"/>
              </a:rPr>
              <a:t>  DIFFICULTIES</a:t>
            </a:r>
            <a:r>
              <a:rPr lang="en-IN" b="1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</a:t>
            </a:r>
            <a:endParaRPr lang="en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EFBC2C-CF42-43BC-AFA2-C28D037E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IN" dirty="0"/>
              <a:t>Division operation defined in FPU module was not producing</a:t>
            </a:r>
          </a:p>
          <a:p>
            <a:pPr marL="0" indent="0">
              <a:buNone/>
            </a:pPr>
            <a:r>
              <a:rPr lang="en-IN" dirty="0"/>
              <a:t>correct output so we had chosen IP core to make our task easier.</a:t>
            </a:r>
          </a:p>
          <a:p>
            <a:r>
              <a:rPr lang="en-IN" dirty="0"/>
              <a:t>Reason to go manually in Verilog is because HDL only converts LDA</a:t>
            </a:r>
          </a:p>
          <a:p>
            <a:pPr marL="0" indent="0">
              <a:buNone/>
            </a:pPr>
            <a:r>
              <a:rPr lang="en-IN" dirty="0"/>
              <a:t>code of defined matrices (not generalised) into Verilog code.</a:t>
            </a:r>
          </a:p>
          <a:p>
            <a:r>
              <a:rPr lang="en-IN" dirty="0"/>
              <a:t>Since computing scatter matrix (</a:t>
            </a:r>
            <a:r>
              <a:rPr lang="en-IN" dirty="0" err="1"/>
              <a:t>Sw</a:t>
            </a:r>
            <a:r>
              <a:rPr lang="en-IN" dirty="0"/>
              <a:t>) needs calculation of</a:t>
            </a:r>
          </a:p>
          <a:p>
            <a:pPr marL="0" indent="0">
              <a:buNone/>
            </a:pPr>
            <a:r>
              <a:rPr lang="en-IN" dirty="0"/>
              <a:t>covariance, i.e. (x-mu1)*(x-mu1)’ where ‘x’ is my data sample and</a:t>
            </a:r>
          </a:p>
          <a:p>
            <a:pPr marL="0" indent="0">
              <a:buNone/>
            </a:pPr>
            <a:r>
              <a:rPr lang="en-IN" dirty="0"/>
              <a:t>mu1 is my mean of first class, It takes many clock cycles to</a:t>
            </a:r>
          </a:p>
          <a:p>
            <a:pPr marL="0" indent="0">
              <a:buNone/>
            </a:pPr>
            <a:r>
              <a:rPr lang="en-IN" dirty="0"/>
              <a:t>complete as there are 1024 data samples in total. Hence, whole</a:t>
            </a:r>
          </a:p>
          <a:p>
            <a:pPr marL="0" indent="0">
              <a:buNone/>
            </a:pPr>
            <a:r>
              <a:rPr lang="en-IN" dirty="0"/>
              <a:t>process takes a longer period of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41178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7428F-39E3-4970-B91F-DAE132E1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513DF-F982-420F-B26D-58B76755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Devadasi, Ruby. </a:t>
            </a:r>
            <a:r>
              <a:rPr lang="en-IN" i="1" dirty="0"/>
              <a:t>Developing an efficient IEEE754 compliant FPU in </a:t>
            </a:r>
            <a:r>
              <a:rPr lang="en-IN" i="1" dirty="0" err="1"/>
              <a:t>verilog</a:t>
            </a:r>
            <a:r>
              <a:rPr lang="en-IN" dirty="0"/>
              <a:t>. Diss. 2012.</a:t>
            </a:r>
          </a:p>
          <a:p>
            <a:r>
              <a:rPr lang="en-IN" dirty="0"/>
              <a:t>Malik, Sunita. "Design and Analysis of Multimode Single Precision Floating Point Arithmetic Unit Using Verilog." </a:t>
            </a:r>
            <a:r>
              <a:rPr lang="en-IN" i="1" dirty="0"/>
              <a:t>International Journal of Scientific Research and Management</a:t>
            </a:r>
            <a:r>
              <a:rPr lang="en-IN" dirty="0"/>
              <a:t> 5.5 (2017): 5331-5335. </a:t>
            </a:r>
          </a:p>
          <a:p>
            <a:r>
              <a:rPr lang="en-IN" dirty="0" err="1"/>
              <a:t>Ushasree</a:t>
            </a:r>
            <a:r>
              <a:rPr lang="en-IN" dirty="0"/>
              <a:t>, G., and R. </a:t>
            </a:r>
            <a:r>
              <a:rPr lang="en-IN" dirty="0" err="1"/>
              <a:t>Dhanabal</a:t>
            </a:r>
            <a:r>
              <a:rPr lang="en-IN" dirty="0"/>
              <a:t>. "VLSI implementation of a high speed single precision floating point unit using </a:t>
            </a:r>
            <a:r>
              <a:rPr lang="en-IN" dirty="0" err="1"/>
              <a:t>verilog</a:t>
            </a:r>
            <a:r>
              <a:rPr lang="en-IN" dirty="0"/>
              <a:t>." </a:t>
            </a:r>
            <a:r>
              <a:rPr lang="en-IN" i="1" dirty="0"/>
              <a:t>Information &amp; Communication Technologies (ICT), 2013 IEEE Conference on</a:t>
            </a:r>
            <a:r>
              <a:rPr lang="en-IN" dirty="0"/>
              <a:t>. IEEE, 2013.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466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08AF0-5975-4758-AD69-30183A16357F}"/>
              </a:ext>
            </a:extLst>
          </p:cNvPr>
          <p:cNvSpPr/>
          <p:nvPr/>
        </p:nvSpPr>
        <p:spPr>
          <a:xfrm>
            <a:off x="4027837" y="2967335"/>
            <a:ext cx="413632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44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067F6-7431-45A8-A926-A339B71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431AE-E61F-412C-B924-71AB928D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                                                     Why LDA?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5C2F55-7A84-414C-B8B2-4B369E87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492375"/>
            <a:ext cx="60032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8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46030-202C-4966-8720-43B456AA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Earlier Approach (</a:t>
            </a:r>
            <a:r>
              <a:rPr lang="en-IN" b="1" dirty="0" err="1"/>
              <a:t>Matlab</a:t>
            </a:r>
            <a:r>
              <a:rPr lang="en-IN" b="1" dirty="0"/>
              <a:t> Scripting)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7A422-9CA6-4C1D-A04E-00F7295C2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Features – Coordinates of pixels; hence two.</a:t>
                </a:r>
              </a:p>
              <a:p>
                <a:r>
                  <a:rPr lang="en-IN" dirty="0"/>
                  <a:t>Two Classes – One for white pixel and other for black.</a:t>
                </a:r>
              </a:p>
              <a:p>
                <a:r>
                  <a:rPr lang="en-IN" dirty="0"/>
                  <a:t>Found the difference of mean of original class and projected class (J(w)).</a:t>
                </a:r>
              </a:p>
              <a:p>
                <a:r>
                  <a:rPr lang="en-IN" dirty="0"/>
                  <a:t> Calculated within-class-scatter matrix (</a:t>
                </a:r>
                <a:r>
                  <a:rPr lang="en-IN" dirty="0" err="1"/>
                  <a:t>Sw</a:t>
                </a:r>
                <a:r>
                  <a:rPr lang="en-IN" dirty="0"/>
                  <a:t>) and between-class scatter matrix (Sb).</a:t>
                </a:r>
              </a:p>
              <a:p>
                <a:r>
                  <a:rPr lang="en-IN" dirty="0"/>
                  <a:t>Then, we found the solution to objective function (J(w)).</a:t>
                </a:r>
              </a:p>
              <a:p>
                <a:r>
                  <a:rPr lang="en-IN" dirty="0"/>
                  <a:t>Ultimately, we found the eigen values of the matrix ((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)*(Sb)) and their corresponding eigen vectors.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2F7A422-9CA6-4C1D-A04E-00F7295C2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298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E2681-43AE-4EE5-9969-7154FB2C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5531"/>
            <a:ext cx="9616177" cy="132521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HDL Coder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F8F78FD-7CD6-4491-9CF7-E8D8593F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4857" y="1736034"/>
            <a:ext cx="4281714" cy="42389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AEA9D2-987C-46A9-A4C2-5D38435F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111" y="1736034"/>
            <a:ext cx="6785746" cy="437321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Matlab</a:t>
            </a:r>
            <a:r>
              <a:rPr lang="en-IN" sz="2400" dirty="0"/>
              <a:t> has inbuilt HDL Coder which coverts the </a:t>
            </a:r>
            <a:r>
              <a:rPr lang="en-IN" sz="2400" dirty="0" err="1"/>
              <a:t>Matlab</a:t>
            </a:r>
            <a:r>
              <a:rPr lang="en-IN" sz="2400" dirty="0"/>
              <a:t> script to Verilog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It uses fixed-point conversion to handle floating point operations and values.</a:t>
            </a:r>
          </a:p>
          <a:p>
            <a:pPr algn="ctr"/>
            <a:r>
              <a:rPr lang="en-IN" sz="2400" b="1" dirty="0"/>
              <a:t>DRAWBACK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can compute only for a given particular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matrix cannot be given as an input nor can be obtained as an output.</a:t>
            </a:r>
          </a:p>
          <a:p>
            <a:pPr algn="ctr"/>
            <a:r>
              <a:rPr lang="en-IN" sz="2400" b="1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overcome the drawbacks of HDL Coder, we proceeded towards writing the Verilog code manually that will generalise the code for any given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788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4FFBE5F-ED60-4D10-911B-D6166F58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MANAGING FLOATING POINT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4E7D12-75FF-49CA-8539-317302D7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279526"/>
            <a:ext cx="10515600" cy="5436106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FCA0BAA-227C-433E-BA59-30984CCA5A90}"/>
              </a:ext>
            </a:extLst>
          </p:cNvPr>
          <p:cNvCxnSpPr>
            <a:cxnSpLocks/>
          </p:cNvCxnSpPr>
          <p:nvPr/>
        </p:nvCxnSpPr>
        <p:spPr>
          <a:xfrm flipH="1">
            <a:off x="4151087" y="2295647"/>
            <a:ext cx="1487712" cy="165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88BB397-A6F4-4BB1-851B-27B6BD50F7A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53202" y="2295647"/>
            <a:ext cx="1999344" cy="161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7F9A452-8F33-4E9A-8D76-BC256704FF89}"/>
              </a:ext>
            </a:extLst>
          </p:cNvPr>
          <p:cNvSpPr/>
          <p:nvPr/>
        </p:nvSpPr>
        <p:spPr>
          <a:xfrm>
            <a:off x="2576285" y="3881923"/>
            <a:ext cx="2264228" cy="1472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978FC08-03F4-4754-92C0-E9F9F47B7F47}"/>
              </a:ext>
            </a:extLst>
          </p:cNvPr>
          <p:cNvSpPr/>
          <p:nvPr/>
        </p:nvSpPr>
        <p:spPr>
          <a:xfrm>
            <a:off x="7351488" y="3913530"/>
            <a:ext cx="2402115" cy="14094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IP-Core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F71948A-E13C-41C4-BE38-219B21B6B490}"/>
              </a:ext>
            </a:extLst>
          </p:cNvPr>
          <p:cNvSpPr/>
          <p:nvPr/>
        </p:nvSpPr>
        <p:spPr>
          <a:xfrm>
            <a:off x="5096328" y="1357138"/>
            <a:ext cx="211727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METHODS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14710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79D82-4249-4770-9E71-DC59746C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FPU – Floating Point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CF1FF-7125-47C5-AA33-3B464200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module to handle floating point operations in single clock cycle.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INPUTS – Two floating point operands in IEEE-754 format.                                     	     -   an opcode for operation to be performed                             	  -  	     -   clock</a:t>
            </a:r>
          </a:p>
          <a:p>
            <a:r>
              <a:rPr lang="en-IN" dirty="0"/>
              <a:t>OUTPUT – A floating point number in IEEE-754 format.  </a:t>
            </a:r>
          </a:p>
          <a:p>
            <a:endParaRPr lang="en-IN" dirty="0"/>
          </a:p>
          <a:p>
            <a:r>
              <a:rPr lang="en-IN" dirty="0"/>
              <a:t>Representation -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BE5DF4-8AD4-457F-8F95-122142B0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4859867"/>
            <a:ext cx="7620000" cy="9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19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90C78F-A998-4C56-9F66-44FC0CD8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07" y="453"/>
            <a:ext cx="12192807" cy="68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56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574E-FF08-4982-904C-19C8EBB4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4"/>
            <a:ext cx="10515600" cy="914400"/>
          </a:xfrm>
        </p:spPr>
        <p:txBody>
          <a:bodyPr/>
          <a:lstStyle/>
          <a:p>
            <a:pPr algn="ctr"/>
            <a:r>
              <a:rPr lang="en-IN" b="1" dirty="0"/>
              <a:t>IP-Core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AE32D0-58AF-48B4-846D-E7A3CA1D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914"/>
            <a:ext cx="10515600" cy="5929086"/>
          </a:xfrm>
        </p:spPr>
        <p:txBody>
          <a:bodyPr/>
          <a:lstStyle/>
          <a:p>
            <a:r>
              <a:rPr lang="en-IN" dirty="0"/>
              <a:t>Xilinx provides a wide selection of IP that is optimized for Xilinx </a:t>
            </a:r>
            <a:r>
              <a:rPr lang="en-IN" dirty="0" err="1"/>
              <a:t>fpga</a:t>
            </a:r>
            <a:r>
              <a:rPr lang="en-IN" dirty="0"/>
              <a:t>.</a:t>
            </a:r>
          </a:p>
          <a:p>
            <a:r>
              <a:rPr lang="en-IN" dirty="0"/>
              <a:t>IP refers to the preconfigured logic functions that can be used in our design. </a:t>
            </a:r>
          </a:p>
          <a:p>
            <a:r>
              <a:rPr lang="en-IN" dirty="0"/>
              <a:t>Input and Output – 32 bit floating point (IEEE 754 format)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4638DF-0BEA-48E2-B798-EE99AF6C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2525" y="3033486"/>
            <a:ext cx="7749865" cy="36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60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782</Words>
  <Application>Microsoft Office PowerPoint</Application>
  <PresentationFormat>Custom</PresentationFormat>
  <Paragraphs>159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Linear Discriminant Analysis   GROUP NO : 3  </vt:lpstr>
      <vt:lpstr>                              Introduction</vt:lpstr>
      <vt:lpstr>                                Introduction</vt:lpstr>
      <vt:lpstr>Earlier Approach (Matlab Scripting)</vt:lpstr>
      <vt:lpstr>HDL Coder</vt:lpstr>
      <vt:lpstr>MANAGING FLOATING POINT VALUES</vt:lpstr>
      <vt:lpstr>FPU – Floating Point Unit</vt:lpstr>
      <vt:lpstr>Slide 8</vt:lpstr>
      <vt:lpstr>IP-Core</vt:lpstr>
      <vt:lpstr>Implementation of operations</vt:lpstr>
      <vt:lpstr>MODULES</vt:lpstr>
      <vt:lpstr>MODULES</vt:lpstr>
      <vt:lpstr>Working</vt:lpstr>
      <vt:lpstr>Working (Cont’d)</vt:lpstr>
      <vt:lpstr>MAIN MODULE</vt:lpstr>
      <vt:lpstr>SPECIFICATIONS</vt:lpstr>
      <vt:lpstr>Earlier Results</vt:lpstr>
      <vt:lpstr>                               Earlier Results</vt:lpstr>
      <vt:lpstr>                               Earlier Results</vt:lpstr>
      <vt:lpstr>Verilog Results</vt:lpstr>
      <vt:lpstr>Waveforms of the above results</vt:lpstr>
      <vt:lpstr>Comparison with the Matlab Results</vt:lpstr>
      <vt:lpstr>  DIFFICULTIES</vt:lpstr>
      <vt:lpstr>References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   GROUP NO : 3</dc:title>
  <dc:creator>yesha</dc:creator>
  <cp:lastModifiedBy>Windows User</cp:lastModifiedBy>
  <cp:revision>114</cp:revision>
  <dcterms:created xsi:type="dcterms:W3CDTF">2018-11-13T11:22:00Z</dcterms:created>
  <dcterms:modified xsi:type="dcterms:W3CDTF">2018-11-16T03:09:05Z</dcterms:modified>
</cp:coreProperties>
</file>