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B765362-EA08-4934-AEF9-A1BE76AFC464}">
  <a:tblStyle styleId="{8B765362-EA08-4934-AEF9-A1BE76AFC46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fill>
          <a:solidFill>
            <a:srgbClr val="E0E0E0"/>
          </a:solidFill>
        </a:fill>
      </a:tcStyle>
    </a:band1H>
    <a:band2H>
      <a:tcTxStyle/>
    </a:band2H>
    <a:band1V>
      <a:tcTxStyle/>
      <a:tcStyle>
        <a:fill>
          <a:solidFill>
            <a:srgbClr val="E0E0E0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Relationship Id="rId4" Type="http://schemas.openxmlformats.org/officeDocument/2006/relationships/image" Target="../media/image11.jpg"/><Relationship Id="rId5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-26521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IN" sz="5400"/>
              <a:t>GROUP NO : 3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011385"/>
            <a:ext cx="9144000" cy="291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IN"/>
              <a:t>MEMBERS: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Muskan Matwani – AU1741027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Kevin Kukadiya – AU1741066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Yesha Shastri – AU1741035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Mihir Kanjaria – AU1741065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Krushna Shah – AU1741086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                                 </a:t>
            </a:r>
            <a:r>
              <a:rPr b="1" lang="en-IN"/>
              <a:t>Results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838200" y="1690687"/>
            <a:ext cx="10515600" cy="4670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IN" sz="2590"/>
              <a:t>                                                                                   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IN" sz="2590"/>
              <a:t>Above values are for a 32*32 matrix. We have obtained same values in both cases so by mean-square error method the final error is zero.</a:t>
            </a:r>
            <a:endParaRPr/>
          </a:p>
        </p:txBody>
      </p:sp>
      <p:graphicFrame>
        <p:nvGraphicFramePr>
          <p:cNvPr id="154" name="Google Shape;154;p22"/>
          <p:cNvGraphicFramePr/>
          <p:nvPr/>
        </p:nvGraphicFramePr>
        <p:xfrm>
          <a:off x="2036417" y="19758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{8B765362-EA08-4934-AEF9-A1BE76AFC464}</a:tableStyleId>
              </a:tblPr>
              <a:tblGrid>
                <a:gridCol w="2835975"/>
                <a:gridCol w="2573875"/>
                <a:gridCol w="2709325"/>
              </a:tblGrid>
              <a:tr h="874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cap="none" strike="noStrike"/>
                        <a:t>                       </a:t>
                      </a:r>
                      <a:r>
                        <a:rPr lang="en-IN" sz="2800" u="none" cap="none" strike="noStrike">
                          <a:solidFill>
                            <a:schemeClr val="lt1"/>
                          </a:solidFill>
                        </a:rPr>
                        <a:t>Properties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/>
                        <a:t>  In-built  functions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/>
                        <a:t>User-defined  functions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0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/>
                        <a:t>    Eigen values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    1) 0.1798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  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    2) 0.0000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     1) 0.1798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     2) 0.0000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954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      </a:t>
                      </a:r>
                      <a:r>
                        <a:rPr lang="en-IN" sz="2800"/>
                        <a:t>Eigen vectors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    1) [0.9931 ; 0.1170]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    2) [-0.8230 ; 0.5681]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     1) [0.9931 ; 0.1170]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     2) [-0.8230 ; 0.5681]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                               </a:t>
            </a:r>
            <a:r>
              <a:rPr b="1" lang="en-IN"/>
              <a:t>Results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564126" y="1577009"/>
            <a:ext cx="10789674" cy="4779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                                                  </a:t>
            </a:r>
            <a:r>
              <a:rPr b="1" lang="en-IN"/>
              <a:t>32*32 matrix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478927"/>
            <a:ext cx="4848902" cy="3781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4900" y="2478927"/>
            <a:ext cx="4801270" cy="3877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                                 </a:t>
            </a:r>
            <a:r>
              <a:rPr b="1" lang="en-IN"/>
              <a:t>Results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628311" y="1563757"/>
            <a:ext cx="10821063" cy="5043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For test case data samples 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 c1[4 2; 2 4; 2 3; 3 6; 4 4] and c2[9 10; 6 8; 9 5; 8 7 ; 10 8]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626" y="2758553"/>
            <a:ext cx="4801270" cy="3791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8670" y="2701394"/>
            <a:ext cx="4715533" cy="3905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                               </a:t>
            </a:r>
            <a:r>
              <a:rPr b="1" lang="en-IN"/>
              <a:t>References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Shireen Elhabian and Aly A. Farag University of</a:t>
            </a:r>
            <a:br>
              <a:rPr lang="en-IN"/>
            </a:br>
            <a:r>
              <a:rPr lang="en-IN"/>
              <a:t>Louisville, CVIP Lab September 2009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IEEE TRANSACTIONS ON SYSTEMS, MAN, AND CYBERNETICS—PART B: CYBERNETICS, VOL. 35, NO. 5, OCTOBER 2005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/>
          <p:nvPr/>
        </p:nvSpPr>
        <p:spPr>
          <a:xfrm>
            <a:off x="4027837" y="2967335"/>
            <a:ext cx="413632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                              </a:t>
            </a:r>
            <a:r>
              <a:rPr b="1" lang="en-IN"/>
              <a:t>Introduction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4"/>
            <a:ext cx="10515600" cy="503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Objective of LDA : Dimensionality reduction by preserving much of the class discriminatory information.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Used to find linear combination of features that characterise or separate two or more classes.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                                                   </a:t>
            </a:r>
            <a:r>
              <a:rPr b="1" lang="en-IN" sz="3600"/>
              <a:t>USES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Statistics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Pattern recognition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Machine learning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2922" y="3551583"/>
            <a:ext cx="4408586" cy="3107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                                Introduction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/>
              <a:t>                                                      Why LDA?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2492375"/>
            <a:ext cx="6003235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                        </a:t>
            </a:r>
            <a:r>
              <a:rPr b="1" lang="en-IN"/>
              <a:t>Existing Approaches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838199" y="1825624"/>
            <a:ext cx="10651435" cy="503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                                                        LDA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IN" sz="2400"/>
              <a:t>Class dependent transformation                     Class independent transformation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/>
              <a:t>Involves maximizing the ratio of                  - Involves maximising the ratio of overall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between class variance to within                      variance to within class variance.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class variance.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/>
              <a:t>It uses two optimizing criteria                     - Uses only one optimizing criterion to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for transforming the data sets                           transform the data sets.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Independently.</a:t>
            </a:r>
            <a:endParaRPr/>
          </a:p>
        </p:txBody>
      </p:sp>
      <p:cxnSp>
        <p:nvCxnSpPr>
          <p:cNvPr id="106" name="Google Shape;106;p16"/>
          <p:cNvCxnSpPr/>
          <p:nvPr/>
        </p:nvCxnSpPr>
        <p:spPr>
          <a:xfrm flipH="1">
            <a:off x="4505739" y="2213113"/>
            <a:ext cx="954158" cy="50358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7" name="Google Shape;107;p16"/>
          <p:cNvCxnSpPr/>
          <p:nvPr/>
        </p:nvCxnSpPr>
        <p:spPr>
          <a:xfrm>
            <a:off x="6248401" y="2213113"/>
            <a:ext cx="934277" cy="50358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5539" y="5845026"/>
            <a:ext cx="3234566" cy="698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5056" y="5989292"/>
            <a:ext cx="3350683" cy="553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                         </a:t>
            </a:r>
            <a:r>
              <a:rPr b="1" lang="en-IN"/>
              <a:t>Existing Approaches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838200" y="1825624"/>
            <a:ext cx="10515600" cy="4469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Here, features of class are the coordinates of pixels present in our image matrix. Hence, we obtain two features.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We have created two classes ; one corresponding to pixel value of black colour and other corresponding to that of white colour.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 In order to define a measure of separation between the projections we have found the mean of original class and that of projected class.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4748" y="4590290"/>
            <a:ext cx="652462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838200" y="365126"/>
            <a:ext cx="10515600" cy="1264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                          </a:t>
            </a:r>
            <a:r>
              <a:rPr b="1" lang="en-IN"/>
              <a:t>Existing Approaches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838200" y="1444488"/>
            <a:ext cx="10515600" cy="5208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We now have computed difference between the projected means.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Now we found within-class-scatter matrix which measure the variability within the two classes.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For between-class-scatter matrix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8125" y="3948199"/>
            <a:ext cx="409575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2702" y="5748424"/>
            <a:ext cx="398145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9425" y="2195980"/>
            <a:ext cx="615315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                        </a:t>
            </a:r>
            <a:r>
              <a:rPr b="1" lang="en-IN"/>
              <a:t>Existing Approaches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Objective function now becomes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To find the maximum of this function, we differentiate it and then equate it to zero.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Solution turns out to be : 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6712" y="2286000"/>
            <a:ext cx="383857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0264" y="5064400"/>
            <a:ext cx="6296025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                         </a:t>
            </a:r>
            <a:r>
              <a:rPr b="1" lang="en-IN"/>
              <a:t>Existing Approaches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838200" y="1825625"/>
            <a:ext cx="10515600" cy="4098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We now find eigen values of the obtained matrix.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We have then obtained eigen vectors corresponding to the eigen values.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1561" y="2619788"/>
            <a:ext cx="4879050" cy="1803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                      </a:t>
            </a:r>
            <a:r>
              <a:rPr b="1" lang="en-IN"/>
              <a:t> Existing Approaches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838200" y="1825624"/>
            <a:ext cx="10515600" cy="503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Ultimately, we have found projections corresponding to the projection vectors and classes.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Here y is the projection, w is a matrix of projection vectors and x is the class.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7320" y="2963310"/>
            <a:ext cx="529590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