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y="5143500" cx="9144000"/>
  <p:notesSz cx="6858000" cy="9144000"/>
  <p:embeddedFontLst>
    <p:embeddedFont>
      <p:font typeface="Raleway"/>
      <p:regular r:id="rId45"/>
      <p:bold r:id="rId46"/>
      <p:italic r:id="rId47"/>
      <p:boldItalic r:id="rId48"/>
    </p:embeddedFont>
    <p:embeddedFont>
      <p:font typeface="Playfair Display"/>
      <p:regular r:id="rId49"/>
      <p:bold r:id="rId50"/>
      <p:italic r:id="rId51"/>
      <p:boldItalic r:id="rId52"/>
    </p:embeddedFont>
    <p:embeddedFont>
      <p:font typeface="La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09DB10F-1EF3-4181-A95E-4FFE3A17E360}">
  <a:tblStyle styleId="{E09DB10F-1EF3-4181-A95E-4FFE3A17E3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PlayfairDisplay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PlayfairDisplay-italic.fntdata"/><Relationship Id="rId50" Type="http://schemas.openxmlformats.org/officeDocument/2006/relationships/font" Target="fonts/PlayfairDisplay-bold.fntdata"/><Relationship Id="rId53" Type="http://schemas.openxmlformats.org/officeDocument/2006/relationships/font" Target="fonts/Lato-regular.fntdata"/><Relationship Id="rId52" Type="http://schemas.openxmlformats.org/officeDocument/2006/relationships/font" Target="fonts/PlayfairDisplay-boldItalic.fntdata"/><Relationship Id="rId11" Type="http://schemas.openxmlformats.org/officeDocument/2006/relationships/slide" Target="slides/slide4.xml"/><Relationship Id="rId55" Type="http://schemas.openxmlformats.org/officeDocument/2006/relationships/font" Target="fonts/Lato-italic.fntdata"/><Relationship Id="rId10" Type="http://schemas.openxmlformats.org/officeDocument/2006/relationships/slide" Target="slides/slide3.xml"/><Relationship Id="rId54" Type="http://schemas.openxmlformats.org/officeDocument/2006/relationships/font" Target="fonts/Lat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56" Type="http://schemas.openxmlformats.org/officeDocument/2006/relationships/font" Target="fonts/Lato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87f688b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87f688b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8821996f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8821996f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87f688ba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87f688ba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8821996f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8821996f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87f688ba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87f688ba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8821996f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8821996f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87f688ba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87f688ba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8821996f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8821996f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87f688ba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87f688ba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8821996f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8821996f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87f688ba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87f688ba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87f688b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87f688b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87f688ba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87f688ba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87f688ba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87f688ba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87f688ba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87f688ba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87f688ba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87f688ba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87f688ba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87f688ba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87f688ba9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87f688ba9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87f688ba9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87f688ba9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8821996f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8821996f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8821996f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8821996f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8821996f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8821996f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8821996fc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8821996fc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8821996f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8821996f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8821996f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8821996f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8821996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8821996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8821996f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8821996f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8821996f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8821996f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8821996f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8821996f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8821996f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8821996f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87f688ba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87f688ba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8821996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8821996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87f688ba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87f688b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8821996f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8821996f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87f688ba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87f688ba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8821996f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8821996f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87f688ba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87f688ba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researchgate.net/publication/283778569_Pipelined_MIPS_processor_with_cache_controller_using_VHDL_implementation_for_educational_purpos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7950" y="1315050"/>
            <a:ext cx="7688100" cy="9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COMPUTER ORGANIZATION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729450" y="2626775"/>
            <a:ext cx="7688100" cy="20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GROUP - 9</a:t>
            </a:r>
            <a:r>
              <a:rPr lang="en"/>
              <a:t> 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MUSKAN MATWANI     			 AU1741027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JAYDEEP MODI                 			 AU1741070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DHRUVIL SHAH                			 AU1741024</a:t>
            </a:r>
            <a:endParaRPr sz="1800"/>
          </a:p>
        </p:txBody>
      </p:sp>
      <p:sp>
        <p:nvSpPr>
          <p:cNvPr id="133" name="Google Shape;133;p25"/>
          <p:cNvSpPr txBox="1"/>
          <p:nvPr/>
        </p:nvSpPr>
        <p:spPr>
          <a:xfrm>
            <a:off x="4307225" y="2035200"/>
            <a:ext cx="40260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Course Instructor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:- Prof. Pratik Trivedi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727650" y="542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Memory Block</a:t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75" y="1320300"/>
            <a:ext cx="4572050" cy="3773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" name="Google Shape;196;p34"/>
          <p:cNvGraphicFramePr/>
          <p:nvPr/>
        </p:nvGraphicFramePr>
        <p:xfrm>
          <a:off x="5038475" y="68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{E09DB10F-1EF3-4181-A95E-4FFE3A17E360}</a:tableStyleId>
              </a:tblPr>
              <a:tblGrid>
                <a:gridCol w="1948825"/>
                <a:gridCol w="1573375"/>
              </a:tblGrid>
              <a:tr h="49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INPUTS            BITS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OUTPUTS  BITS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9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Ans_ex              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Ans_dm         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DM_data            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9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Mem_en_ex      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9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Mem_rw_ex       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9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Mem_mux_sel_dm   1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9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Reset                  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9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Clk                       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662300" y="580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Memory Block</a:t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178600" y="1303200"/>
            <a:ext cx="8356200" cy="3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Data Memory is designed by IP-Core. It’s a 65536x16 RAM with R/W and enable signal.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Generates data stored at the address given by ans_ex, if mem_rw_ex is 0 (read operation), else data (DM_data) is stored at the location specified by ans_ex (data write).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Register is used to delay the ALU output to 1 clock cycle.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2X1 Mux is used to select between answer from execution block and memory block by the signal mem_mux_sel_dm.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727650" y="55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Stall Control Block</a:t>
            </a:r>
            <a:endParaRPr/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575" y="553175"/>
            <a:ext cx="4873426" cy="4432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9" name="Google Shape;209;p36"/>
          <p:cNvGraphicFramePr/>
          <p:nvPr/>
        </p:nvGraphicFramePr>
        <p:xfrm>
          <a:off x="476925" y="179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{E09DB10F-1EF3-4181-A95E-4FFE3A17E360}</a:tableStyleId>
              </a:tblPr>
              <a:tblGrid>
                <a:gridCol w="1692275"/>
                <a:gridCol w="1692275"/>
              </a:tblGrid>
              <a:tr h="642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INPUTS        BITS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OUTPUTS   BITS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42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Opcode          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Stall               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2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Clk                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Stall_pm        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2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Reset            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727650" y="553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Stall Control Block</a:t>
            </a:r>
            <a:endParaRPr/>
          </a:p>
        </p:txBody>
      </p: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202400" y="1463825"/>
            <a:ext cx="8470200" cy="3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Stall Control Block is used to stall the pipeline for one or two clock cycles dependent on the opcode given.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This is used to overcome RAW data hazard created by Load and control hazards created by Conditional Jump.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Also, this block stall pipeline forever when ‘HLT’ instruction is executed.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654350" y="55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Dependency Block</a:t>
            </a:r>
            <a:endParaRPr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25" y="1655600"/>
            <a:ext cx="4592850" cy="2837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2" name="Google Shape;222;p38"/>
          <p:cNvGraphicFramePr/>
          <p:nvPr/>
        </p:nvGraphicFramePr>
        <p:xfrm>
          <a:off x="4993325" y="9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{E09DB10F-1EF3-4181-A95E-4FFE3A17E360}</a:tableStyleId>
              </a:tblPr>
              <a:tblGrid>
                <a:gridCol w="1930050"/>
                <a:gridCol w="19300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INPUTS           BITS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OUTPUTS     BITS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Clk                     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Imm                        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Instruction           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Opcode                   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Reset                  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RW_dm                   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mux_sel_A             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mux_sel_B             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Imm_sel                 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Mem_rw_ex           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Mem_en_ex           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Mem_mux_sel_dm  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648850" y="539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Dependency Block</a:t>
            </a:r>
            <a:endParaRPr/>
          </a:p>
        </p:txBody>
      </p:sp>
      <p:sp>
        <p:nvSpPr>
          <p:cNvPr id="228" name="Google Shape;228;p39"/>
          <p:cNvSpPr txBox="1"/>
          <p:nvPr>
            <p:ph idx="1" type="body"/>
          </p:nvPr>
        </p:nvSpPr>
        <p:spPr>
          <a:xfrm>
            <a:off x="285750" y="1410100"/>
            <a:ext cx="7961400" cy="3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Data Dependency Block handles data hazard in pipeline processor. It checks data dependency between current and previous three instructions and enable the signals Mux_sel_A and Mux_sel_B accordingly.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It also generates 6-bit opcode, Memory control and Immediate control signals.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727650" y="53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Jump Control Block</a:t>
            </a:r>
            <a:endParaRPr/>
          </a:p>
        </p:txBody>
      </p:sp>
      <p:pic>
        <p:nvPicPr>
          <p:cNvPr id="234" name="Google Shape;2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50" y="1898425"/>
            <a:ext cx="4726800" cy="2124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5" name="Google Shape;235;p40"/>
          <p:cNvGraphicFramePr/>
          <p:nvPr/>
        </p:nvGraphicFramePr>
        <p:xfrm>
          <a:off x="5000925" y="10654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{E09DB10F-1EF3-4181-A95E-4FFE3A17E360}</a:tableStyleId>
              </a:tblPr>
              <a:tblGrid>
                <a:gridCol w="1983250"/>
                <a:gridCol w="1983250"/>
              </a:tblGrid>
              <a:tr h="458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INPUTS            BITS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OUTPUT           BITS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62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Jmp_address_pm   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Jmp_loc               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2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Current_address     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Pc_mux_sel          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Opcode                   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Flag_ex                  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Interrupt                 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Clk                          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Interrupt                  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727650" y="553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Jump Control Block</a:t>
            </a:r>
            <a:endParaRPr/>
          </a:p>
        </p:txBody>
      </p:sp>
      <p:sp>
        <p:nvSpPr>
          <p:cNvPr id="241" name="Google Shape;241;p41"/>
          <p:cNvSpPr txBox="1"/>
          <p:nvPr>
            <p:ph idx="1" type="body"/>
          </p:nvPr>
        </p:nvSpPr>
        <p:spPr>
          <a:xfrm>
            <a:off x="226225" y="1436950"/>
            <a:ext cx="81210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Jump Control Block is used to generate jump location (jmp_loc) and mux control signal (pc_mux_sel)  for Program Memory Block.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Pc_mux_sel will be 1 when the instruction is of unconditional and conditional jumps, interrupt, or RET.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interrupt is 1, we store the current address and flag_ex in the system and it jumps to another location. When RET instruction is executed, it reproduce current address and flag_ex stored in the system.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type="title"/>
          </p:nvPr>
        </p:nvSpPr>
        <p:spPr>
          <a:xfrm>
            <a:off x="729450" y="517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Back Block</a:t>
            </a:r>
            <a:endParaRPr/>
          </a:p>
        </p:txBody>
      </p:sp>
      <p:pic>
        <p:nvPicPr>
          <p:cNvPr id="247" name="Google Shape;2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75" y="1630425"/>
            <a:ext cx="4264600" cy="2947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8" name="Google Shape;248;p42"/>
          <p:cNvGraphicFramePr/>
          <p:nvPr/>
        </p:nvGraphicFramePr>
        <p:xfrm>
          <a:off x="518865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{E09DB10F-1EF3-4181-A95E-4FFE3A17E360}</a:tableStyleId>
              </a:tblPr>
              <a:tblGrid>
                <a:gridCol w="1742350"/>
                <a:gridCol w="1742350"/>
              </a:tblGrid>
              <a:tr h="69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INPUTS          BITS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OUTPUTS      BITS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9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Ans_dm            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Ans_wb            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Reset                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9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Clk                     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49" name="Google Shape;249;p42"/>
          <p:cNvCxnSpPr/>
          <p:nvPr/>
        </p:nvCxnSpPr>
        <p:spPr>
          <a:xfrm>
            <a:off x="6172200" y="1813175"/>
            <a:ext cx="0" cy="27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42"/>
          <p:cNvCxnSpPr/>
          <p:nvPr/>
        </p:nvCxnSpPr>
        <p:spPr>
          <a:xfrm flipH="1">
            <a:off x="8014875" y="1813175"/>
            <a:ext cx="7500" cy="27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727650" y="553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Back Block</a:t>
            </a:r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357200" y="1504100"/>
            <a:ext cx="7688700" cy="28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Write Back Block is used to delay answer from data memory block  for one clock cycle.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This block helps to resolve read after write hazard in instruction decode stage.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729450" y="5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and Language used in Designing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729450" y="1428750"/>
            <a:ext cx="7688700" cy="3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Software used in designing is XILINX ISE design suite for programming.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Programming language for the designing of processor was VERILOG.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Processor Instructions to compute Addition and Multiplication was dumped on FPGAs (field programmable gate arrays).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programming of 8085 was done on the 8085 kit.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Programming Language for 8085 instructions was ASSEMBLY language.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1661475" y="532750"/>
            <a:ext cx="70305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Route Simulation</a:t>
            </a:r>
            <a:endParaRPr/>
          </a:p>
        </p:txBody>
      </p:sp>
      <p:pic>
        <p:nvPicPr>
          <p:cNvPr id="262" name="Google Shape;2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8425"/>
            <a:ext cx="9144001" cy="12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60350"/>
            <a:ext cx="9143998" cy="15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4"/>
          <p:cNvSpPr txBox="1"/>
          <p:nvPr/>
        </p:nvSpPr>
        <p:spPr>
          <a:xfrm>
            <a:off x="3849575" y="3214750"/>
            <a:ext cx="2267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Addition</a:t>
            </a:r>
            <a:endParaRPr b="1" sz="1800"/>
          </a:p>
        </p:txBody>
      </p:sp>
      <p:sp>
        <p:nvSpPr>
          <p:cNvPr id="265" name="Google Shape;265;p44"/>
          <p:cNvSpPr txBox="1"/>
          <p:nvPr/>
        </p:nvSpPr>
        <p:spPr>
          <a:xfrm>
            <a:off x="3593800" y="1234538"/>
            <a:ext cx="2267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Multiplication</a:t>
            </a:r>
            <a:endParaRPr b="1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type="title"/>
          </p:nvPr>
        </p:nvSpPr>
        <p:spPr>
          <a:xfrm>
            <a:off x="729450" y="474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results (multiplication)</a:t>
            </a:r>
            <a:endParaRPr/>
          </a:p>
        </p:txBody>
      </p:sp>
      <p:sp>
        <p:nvSpPr>
          <p:cNvPr id="271" name="Google Shape;271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043500"/>
            <a:ext cx="9144001" cy="41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>
            <p:ph type="title"/>
          </p:nvPr>
        </p:nvSpPr>
        <p:spPr>
          <a:xfrm>
            <a:off x="729450" y="586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results (addition)</a:t>
            </a:r>
            <a:endParaRPr/>
          </a:p>
        </p:txBody>
      </p:sp>
      <p:sp>
        <p:nvSpPr>
          <p:cNvPr id="278" name="Google Shape;278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2125"/>
            <a:ext cx="9143998" cy="38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/>
          <p:nvPr>
            <p:ph type="title"/>
          </p:nvPr>
        </p:nvSpPr>
        <p:spPr>
          <a:xfrm>
            <a:off x="727650" y="534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 </a:t>
            </a:r>
            <a:endParaRPr/>
          </a:p>
        </p:txBody>
      </p:sp>
      <p:sp>
        <p:nvSpPr>
          <p:cNvPr id="285" name="Google Shape;285;p47"/>
          <p:cNvSpPr txBox="1"/>
          <p:nvPr/>
        </p:nvSpPr>
        <p:spPr>
          <a:xfrm>
            <a:off x="321500" y="1297800"/>
            <a:ext cx="82509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multiplication simulation, desired output 48 by multiplying 6 and 8 was not coming due to an extra delay generated by inputting opcode in blocks instead of instruction. The problem was resolved by inputting MSB 6 bits of instruction.</a:t>
            </a:r>
            <a:endParaRPr sz="15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Verilog doesn’t generate errors when the variables are not declared and hence, it was sometimes difficult to debug the code.</a:t>
            </a:r>
            <a:endParaRPr sz="15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was difficult to convert behavioral code into structural / data-flow whenever required. </a:t>
            </a:r>
            <a:endParaRPr sz="1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"/>
          <p:cNvSpPr txBox="1"/>
          <p:nvPr>
            <p:ph type="title"/>
          </p:nvPr>
        </p:nvSpPr>
        <p:spPr>
          <a:xfrm>
            <a:off x="727650" y="563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8085 MICROPROCESSOR                                         Our Processor(MIPS)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1" name="Google Shape;291;p48"/>
          <p:cNvGraphicFramePr/>
          <p:nvPr/>
        </p:nvGraphicFramePr>
        <p:xfrm>
          <a:off x="0" y="132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{E09DB10F-1EF3-4181-A95E-4FFE3A17E360}</a:tableStyleId>
              </a:tblPr>
              <a:tblGrid>
                <a:gridCol w="4572000"/>
                <a:gridCol w="4572000"/>
              </a:tblGrid>
              <a:tr h="5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"/>
                        <a:t>t is Semi-CISC architecture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 is RISC based architecture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07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Consists of a Single Memory for instructions and Data (Von Neuman)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Consists of Two seperate memories for Data and Instructions (Harvard)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accumulator,6 registers and 1 flag register are present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 than accumulator, each and every register are used for operation.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6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interrupts RST 5.5,6.5,7.5 (maskable and vectored) , INTR (Non-vectored), TRAP(non-maskable) and 8 software interrupts (RST0-RST7)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Only one interrupt is used for going back to current address from jump location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00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bus and address bus are multiplexed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Both (Data and Address) buses are seperate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2" name="Google Shape;292;p48"/>
          <p:cNvSpPr txBox="1"/>
          <p:nvPr/>
        </p:nvSpPr>
        <p:spPr>
          <a:xfrm>
            <a:off x="1309700" y="0"/>
            <a:ext cx="6000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COMPARISONS</a:t>
            </a:r>
            <a:endParaRPr b="1" sz="1800"/>
          </a:p>
        </p:txBody>
      </p:sp>
      <p:graphicFrame>
        <p:nvGraphicFramePr>
          <p:cNvPr id="293" name="Google Shape;293;p48"/>
          <p:cNvGraphicFramePr/>
          <p:nvPr/>
        </p:nvGraphicFramePr>
        <p:xfrm>
          <a:off x="0" y="520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{E09DB10F-1EF3-4181-A95E-4FFE3A17E360}</a:tableStyleId>
              </a:tblPr>
              <a:tblGrid>
                <a:gridCol w="4572000"/>
                <a:gridCol w="4572000"/>
              </a:tblGrid>
              <a:tr h="47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/>
          <p:nvPr>
            <p:ph type="title"/>
          </p:nvPr>
        </p:nvSpPr>
        <p:spPr>
          <a:xfrm>
            <a:off x="729450" y="60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Comparisons (contd.)</a:t>
            </a:r>
            <a:endParaRPr/>
          </a:p>
        </p:txBody>
      </p:sp>
      <p:graphicFrame>
        <p:nvGraphicFramePr>
          <p:cNvPr id="299" name="Google Shape;299;p49"/>
          <p:cNvGraphicFramePr/>
          <p:nvPr/>
        </p:nvGraphicFramePr>
        <p:xfrm>
          <a:off x="-25" y="125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{E09DB10F-1EF3-4181-A95E-4FFE3A17E360}</a:tableStyleId>
              </a:tblPr>
              <a:tblGrid>
                <a:gridCol w="4572000"/>
                <a:gridCol w="4572000"/>
              </a:tblGrid>
              <a:tr h="59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Single cycle CPU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Pipelined processor is present.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Consists of 5 stages.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5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Clock frequency : 3-6 MHz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Clock frequency :  1 MHz (artix 7)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5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 has total 246 opcodes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 has total 28 opcodes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8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machine control instruction - HLT,NOP,PUSH,POP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Only 1 machine control instruction  -HLT (HALT)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5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Instruction is of 8 bits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Instruction is of 32 bits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5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 a Stack Pointer 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Doesn’t have a Stack Pointer Register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 pin Dual Line structure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pins used ~ 70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/>
          <p:nvPr>
            <p:ph type="title"/>
          </p:nvPr>
        </p:nvSpPr>
        <p:spPr>
          <a:xfrm>
            <a:off x="658000" y="5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05" name="Google Shape;305;p50"/>
          <p:cNvSpPr txBox="1"/>
          <p:nvPr>
            <p:ph idx="1" type="body"/>
          </p:nvPr>
        </p:nvSpPr>
        <p:spPr>
          <a:xfrm>
            <a:off x="729450" y="1440650"/>
            <a:ext cx="7688700" cy="28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WAYS  TO  IMPROVE  PERFORMANCE  OF  THE  MIPS  PROCESSOR: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Applying Branch Prediction technique to reduce the delay from 2 cycles to zero cycles.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Adding faster and temporary memory, Cache before the Data Memory for the faster retrieval and storage of data.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Increasing the number of opcodes by inserting a multiplication opcode  and applying Booth Algorithm.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1"/>
          <p:cNvSpPr txBox="1"/>
          <p:nvPr>
            <p:ph type="title"/>
          </p:nvPr>
        </p:nvSpPr>
        <p:spPr>
          <a:xfrm>
            <a:off x="727650" y="571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11" name="Google Shape;311;p51"/>
          <p:cNvSpPr txBox="1"/>
          <p:nvPr>
            <p:ph idx="1" type="body"/>
          </p:nvPr>
        </p:nvSpPr>
        <p:spPr>
          <a:xfrm>
            <a:off x="595325" y="1517525"/>
            <a:ext cx="7821000" cy="3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Adding small and a  temporary memory called, Cache before the Data Memory to make the retrieval or storage of data faster. </a:t>
            </a:r>
            <a:endParaRPr b="1"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SPECIFICATIONS :        Block Size = 4 words,    One word contains 2 Bytes.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               </a:t>
            </a:r>
            <a:r>
              <a:rPr b="1" lang="en" sz="1400"/>
              <a:t>  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    CACHE MEMORY    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n" sz="1200"/>
              <a:t>                                                             </a:t>
            </a:r>
            <a:r>
              <a:rPr b="1" lang="en" sz="1400"/>
              <a:t>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DATA MEMORY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  <p:graphicFrame>
        <p:nvGraphicFramePr>
          <p:cNvPr id="312" name="Google Shape;312;p51"/>
          <p:cNvGraphicFramePr/>
          <p:nvPr/>
        </p:nvGraphicFramePr>
        <p:xfrm>
          <a:off x="952500" y="31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{E09DB10F-1EF3-4181-A95E-4FFE3A17E360}</a:tableStyleId>
              </a:tblPr>
              <a:tblGrid>
                <a:gridCol w="3548050"/>
                <a:gridCol w="3690950"/>
              </a:tblGrid>
              <a:tr h="723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 Bytes of cache memory is used.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 of Data Memory is: 131072 Bytes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23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Cache Blocks: 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Memory Blocks: 16384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 txBox="1"/>
          <p:nvPr>
            <p:ph type="title"/>
          </p:nvPr>
        </p:nvSpPr>
        <p:spPr>
          <a:xfrm>
            <a:off x="669900" y="568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(contd.)</a:t>
            </a:r>
            <a:endParaRPr/>
          </a:p>
        </p:txBody>
      </p:sp>
      <p:sp>
        <p:nvSpPr>
          <p:cNvPr id="318" name="Google Shape;318;p52"/>
          <p:cNvSpPr txBox="1"/>
          <p:nvPr>
            <p:ph idx="1" type="body"/>
          </p:nvPr>
        </p:nvSpPr>
        <p:spPr>
          <a:xfrm>
            <a:off x="729450" y="1393025"/>
            <a:ext cx="7688700" cy="29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Mapping Function :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Direct Mapped Mapping can be used as there are fewer cache blocks.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Tag field Size: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One cache block is connected to 1024 MBs. So, 10 bits.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Address Format :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                                                              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/>
          </a:p>
        </p:txBody>
      </p:sp>
      <p:graphicFrame>
        <p:nvGraphicFramePr>
          <p:cNvPr id="319" name="Google Shape;319;p52"/>
          <p:cNvGraphicFramePr/>
          <p:nvPr/>
        </p:nvGraphicFramePr>
        <p:xfrm>
          <a:off x="952500" y="301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{E09DB10F-1EF3-4181-A95E-4FFE3A17E360}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Tag (10 bits)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CB field (4 bits)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 (2 bits)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0" name="Google Shape;320;p52"/>
          <p:cNvCxnSpPr/>
          <p:nvPr/>
        </p:nvCxnSpPr>
        <p:spPr>
          <a:xfrm flipH="1">
            <a:off x="952500" y="2856875"/>
            <a:ext cx="27621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52"/>
          <p:cNvSpPr txBox="1"/>
          <p:nvPr/>
        </p:nvSpPr>
        <p:spPr>
          <a:xfrm>
            <a:off x="3810000" y="2571750"/>
            <a:ext cx="857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 Bits</a:t>
            </a:r>
            <a:endParaRPr/>
          </a:p>
        </p:txBody>
      </p:sp>
      <p:cxnSp>
        <p:nvCxnSpPr>
          <p:cNvPr id="322" name="Google Shape;322;p52"/>
          <p:cNvCxnSpPr/>
          <p:nvPr/>
        </p:nvCxnSpPr>
        <p:spPr>
          <a:xfrm>
            <a:off x="4667400" y="2852375"/>
            <a:ext cx="3452700" cy="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>
            <p:ph idx="1" type="body"/>
          </p:nvPr>
        </p:nvSpPr>
        <p:spPr>
          <a:xfrm>
            <a:off x="729450" y="1524000"/>
            <a:ext cx="7688700" cy="28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225" y="-25"/>
            <a:ext cx="9144000" cy="5159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864625" y="2374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0" y="0"/>
            <a:ext cx="91440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MIPS  PROCESSOR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3193950" y="4134300"/>
            <a:ext cx="19149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</a:rPr>
              <a:t>Program Memory </a:t>
            </a:r>
            <a:endParaRPr b="1" sz="1100">
              <a:solidFill>
                <a:schemeClr val="accen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</a:rPr>
              <a:t>Register Bank</a:t>
            </a:r>
            <a:endParaRPr b="1" sz="1100">
              <a:solidFill>
                <a:schemeClr val="accen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</a:rPr>
              <a:t>Execution </a:t>
            </a:r>
            <a:endParaRPr b="1" sz="1100">
              <a:solidFill>
                <a:schemeClr val="accen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</a:rPr>
              <a:t>Data Memory </a:t>
            </a:r>
            <a:endParaRPr b="1" sz="11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0" name="Google Shape;150;p27"/>
          <p:cNvSpPr txBox="1"/>
          <p:nvPr/>
        </p:nvSpPr>
        <p:spPr>
          <a:xfrm>
            <a:off x="5185300" y="4134300"/>
            <a:ext cx="19149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</a:rPr>
              <a:t>Data Dependency </a:t>
            </a:r>
            <a:endParaRPr b="1" sz="1100">
              <a:solidFill>
                <a:schemeClr val="accen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</a:rPr>
              <a:t>Jump Control </a:t>
            </a:r>
            <a:endParaRPr b="1" sz="1100">
              <a:solidFill>
                <a:schemeClr val="accen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</a:rPr>
              <a:t>Stall Control </a:t>
            </a:r>
            <a:endParaRPr b="1" sz="1100">
              <a:solidFill>
                <a:schemeClr val="accen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</a:rPr>
              <a:t>Writeback  </a:t>
            </a:r>
            <a:endParaRPr b="1" sz="11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4"/>
          <p:cNvSpPr txBox="1"/>
          <p:nvPr>
            <p:ph type="title"/>
          </p:nvPr>
        </p:nvSpPr>
        <p:spPr>
          <a:xfrm>
            <a:off x="729450" y="568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(contd.)</a:t>
            </a:r>
            <a:endParaRPr/>
          </a:p>
        </p:txBody>
      </p:sp>
      <p:sp>
        <p:nvSpPr>
          <p:cNvPr id="334" name="Google Shape;334;p54"/>
          <p:cNvSpPr txBox="1"/>
          <p:nvPr>
            <p:ph idx="1" type="body"/>
          </p:nvPr>
        </p:nvSpPr>
        <p:spPr>
          <a:xfrm>
            <a:off x="5250600" y="1103750"/>
            <a:ext cx="3893400" cy="3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FINITE STATE MACHINE:</a:t>
            </a:r>
            <a:endParaRPr b="1"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HIT and READ: </a:t>
            </a:r>
            <a:r>
              <a:rPr lang="en" sz="1500"/>
              <a:t>cache is read and no memory signal is used.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READ, MISS and NOT DIRTY:</a:t>
            </a:r>
            <a:r>
              <a:rPr lang="en" sz="1500"/>
              <a:t> Corresponding memory block is copied into cache block and then read is performed.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WRITE andHIT: </a:t>
            </a:r>
            <a:r>
              <a:rPr lang="en" sz="1500"/>
              <a:t>write is performed.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MISS and DIRTY: </a:t>
            </a:r>
            <a:r>
              <a:rPr lang="en" sz="1500"/>
              <a:t>contents of cache block is written into memory block and then either of the function is performed.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335" name="Google Shape;33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50" y="1568200"/>
            <a:ext cx="4988650" cy="32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5"/>
          <p:cNvSpPr txBox="1"/>
          <p:nvPr>
            <p:ph idx="1" type="subTitle"/>
          </p:nvPr>
        </p:nvSpPr>
        <p:spPr>
          <a:xfrm>
            <a:off x="99075" y="499475"/>
            <a:ext cx="8733300" cy="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</a:t>
            </a:r>
            <a:endParaRPr sz="1400"/>
          </a:p>
        </p:txBody>
      </p:sp>
      <p:graphicFrame>
        <p:nvGraphicFramePr>
          <p:cNvPr id="341" name="Google Shape;341;p55"/>
          <p:cNvGraphicFramePr/>
          <p:nvPr/>
        </p:nvGraphicFramePr>
        <p:xfrm>
          <a:off x="11100" y="-131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{E09DB10F-1EF3-4181-A95E-4FFE3A17E360}</a:tableStyleId>
              </a:tblPr>
              <a:tblGrid>
                <a:gridCol w="1096725"/>
                <a:gridCol w="431050"/>
                <a:gridCol w="578525"/>
                <a:gridCol w="646650"/>
                <a:gridCol w="576750"/>
                <a:gridCol w="548225"/>
                <a:gridCol w="744775"/>
                <a:gridCol w="751625"/>
                <a:gridCol w="604800"/>
                <a:gridCol w="639675"/>
                <a:gridCol w="674925"/>
                <a:gridCol w="718275"/>
                <a:gridCol w="656125"/>
                <a:gridCol w="464775"/>
              </a:tblGrid>
              <a:tr h="651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Write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Dirty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Cache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Cache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C_data_src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M_addr_src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Rst_dly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wsel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Start(st0)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7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Write  Cache(st1)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WW0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     or     1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WW1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     or     1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WW2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     or     1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WW3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     or     1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RW0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RW1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RW2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RW3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6"/>
          <p:cNvSpPr txBox="1"/>
          <p:nvPr>
            <p:ph type="title"/>
          </p:nvPr>
        </p:nvSpPr>
        <p:spPr>
          <a:xfrm>
            <a:off x="727650" y="544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Prediction Technique</a:t>
            </a:r>
            <a:endParaRPr/>
          </a:p>
        </p:txBody>
      </p:sp>
      <p:sp>
        <p:nvSpPr>
          <p:cNvPr id="347" name="Google Shape;347;p56"/>
          <p:cNvSpPr txBox="1"/>
          <p:nvPr>
            <p:ph idx="1" type="body"/>
          </p:nvPr>
        </p:nvSpPr>
        <p:spPr>
          <a:xfrm>
            <a:off x="550350" y="1328700"/>
            <a:ext cx="8043300" cy="3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BASIC  IDEA:  </a:t>
            </a:r>
            <a:r>
              <a:rPr lang="en" sz="1600"/>
              <a:t>To use the past branch behavior to predict the future.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We use hardware to dynamically predict the outcome of a branch : the prediction will depend on the behavior of the branch at run time and will change if the branch changes its behavior during execution. 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Branch Prediction Block is inserted in the Instruction Fetch Stage.  It is based on two interacting schemes: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BRANCH OUTCOME PREDICTOR: to predict the direction of the branch (taken/not taken).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BRANCH TARGET PREDICTOR: to predict the branch target address in case of taken branch.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/>
          <p:nvPr>
            <p:ph type="title"/>
          </p:nvPr>
        </p:nvSpPr>
        <p:spPr>
          <a:xfrm>
            <a:off x="729450" y="542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Target and Prediction Buffer</a:t>
            </a:r>
            <a:endParaRPr/>
          </a:p>
        </p:txBody>
      </p:sp>
      <p:sp>
        <p:nvSpPr>
          <p:cNvPr id="353" name="Google Shape;353;p57"/>
          <p:cNvSpPr txBox="1"/>
          <p:nvPr>
            <p:ph idx="1" type="body"/>
          </p:nvPr>
        </p:nvSpPr>
        <p:spPr>
          <a:xfrm>
            <a:off x="5631575" y="1303000"/>
            <a:ext cx="3354000" cy="3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following block is in IF stage. PC goes in the buffer and uses lower order bits as index and corresponding Predict bits are taken.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PREDICTION: </a:t>
            </a:r>
            <a:r>
              <a:rPr lang="en" sz="1600"/>
              <a:t>we assume it to be correct and fetching begins in the predicted direction.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(If hint turns out to be wrong, prediction bit is updated, pipeline is flushed and correct sequence is executed.)</a:t>
            </a:r>
            <a:endParaRPr sz="1600"/>
          </a:p>
        </p:txBody>
      </p:sp>
      <p:pic>
        <p:nvPicPr>
          <p:cNvPr id="354" name="Google Shape;35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25" y="1620750"/>
            <a:ext cx="5429250" cy="28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 txBox="1"/>
          <p:nvPr>
            <p:ph type="title"/>
          </p:nvPr>
        </p:nvSpPr>
        <p:spPr>
          <a:xfrm>
            <a:off x="727650" y="542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2-Bit Branch Prediction  </a:t>
            </a:r>
            <a:endParaRPr/>
          </a:p>
        </p:txBody>
      </p:sp>
      <p:sp>
        <p:nvSpPr>
          <p:cNvPr id="360" name="Google Shape;360;p58"/>
          <p:cNvSpPr txBox="1"/>
          <p:nvPr>
            <p:ph idx="1" type="body"/>
          </p:nvPr>
        </p:nvSpPr>
        <p:spPr>
          <a:xfrm>
            <a:off x="4930750" y="1439175"/>
            <a:ext cx="3929700" cy="32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prediction must miss twice before it is changed.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For each index in the table, the 2 bits are used to encode the four states of a finite state machine.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9175"/>
            <a:ext cx="4355374" cy="32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9"/>
          <p:cNvSpPr txBox="1"/>
          <p:nvPr>
            <p:ph type="title"/>
          </p:nvPr>
        </p:nvSpPr>
        <p:spPr>
          <a:xfrm>
            <a:off x="727650" y="542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Multiplication Operation</a:t>
            </a:r>
            <a:endParaRPr/>
          </a:p>
        </p:txBody>
      </p:sp>
      <p:sp>
        <p:nvSpPr>
          <p:cNvPr id="367" name="Google Shape;367;p59"/>
          <p:cNvSpPr txBox="1"/>
          <p:nvPr>
            <p:ph idx="1" type="body"/>
          </p:nvPr>
        </p:nvSpPr>
        <p:spPr>
          <a:xfrm>
            <a:off x="729450" y="1501750"/>
            <a:ext cx="7688700" cy="3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REASONS TO ADD MULTIPLICATION OPCODE IN THE OPERATIONS: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Multiplication can be directly computed without recursive additions.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Reduces the time required and improves performance.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WHAT TO BE USED TO COMPUTE MULTIPLICATION: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Booth Algorithm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WHERE TO BE INSERTED?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Booth’s Architecture will be placed inside ALU to compute multiplication when the respective opcode comes.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0"/>
          <p:cNvSpPr txBox="1"/>
          <p:nvPr>
            <p:ph type="title"/>
          </p:nvPr>
        </p:nvSpPr>
        <p:spPr>
          <a:xfrm>
            <a:off x="727650" y="542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Booth Architecture</a:t>
            </a:r>
            <a:endParaRPr/>
          </a:p>
        </p:txBody>
      </p:sp>
      <p:pic>
        <p:nvPicPr>
          <p:cNvPr id="373" name="Google Shape;37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000" y="1175050"/>
            <a:ext cx="2861026" cy="376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1175050"/>
            <a:ext cx="3728715" cy="376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1"/>
          <p:cNvSpPr txBox="1"/>
          <p:nvPr>
            <p:ph type="title"/>
          </p:nvPr>
        </p:nvSpPr>
        <p:spPr>
          <a:xfrm>
            <a:off x="729450" y="548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80" name="Google Shape;380;p61"/>
          <p:cNvSpPr txBox="1"/>
          <p:nvPr>
            <p:ph idx="1" type="body"/>
          </p:nvPr>
        </p:nvSpPr>
        <p:spPr>
          <a:xfrm>
            <a:off x="729450" y="1429125"/>
            <a:ext cx="7688700" cy="29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Lab material - Block diagrams and explanation provided in the lab material.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User Manual DYNA-8085 for 8085 Microprocessor.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Pipelined MIPS Processor with Cache Controller, by Hadeel Sh. Mahmood and Safaa S. Omran,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https://www.researchgate.net/publication/283778569_Pipelined_MIPS_processor_with_cache_controller_using_VHDL_implementation_for_educational_purposes</a:t>
            </a:r>
            <a:r>
              <a:rPr lang="en"/>
              <a:t>, 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December 2014.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Thank You !!!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669925" y="604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Memory Block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400" y="902350"/>
            <a:ext cx="4369599" cy="40029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7" name="Google Shape;157;p28"/>
          <p:cNvGraphicFramePr/>
          <p:nvPr/>
        </p:nvGraphicFramePr>
        <p:xfrm>
          <a:off x="916775" y="154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{E09DB10F-1EF3-4181-A95E-4FFE3A17E360}</a:tableStyleId>
              </a:tblPr>
              <a:tblGrid>
                <a:gridCol w="1687725"/>
                <a:gridCol w="1687725"/>
              </a:tblGrid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INPUTS        BITS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OUTPUTS     BITS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Jmp_loc            16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Current_addr     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Pc_mux_sel      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                     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Stall                   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Stall_pm            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Reset                 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Clk                     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648875" y="539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Memory Block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166700" y="1383250"/>
            <a:ext cx="8394000" cy="3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Program Memory Block size - 65536 X 32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This is used in Instruction Fetch stage. The motive of this block is to generate instructions for the further blocks. 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Stall and stall_pm signal comes from stall control block and used to hold the previous address and instruction respectively.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Pc_mux_sel decides to pass either the current address or jump location address provided by jump control block.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Program Counter is a combination of increment and register and points to next instruction.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610375" y="616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Block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 rotWithShape="1">
          <a:blip r:embed="rId3">
            <a:alphaModFix/>
          </a:blip>
          <a:srcRect b="-9411" l="0" r="0" t="-9268"/>
          <a:stretch/>
        </p:blipFill>
        <p:spPr>
          <a:xfrm>
            <a:off x="0" y="1381125"/>
            <a:ext cx="4498900" cy="3865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0" name="Google Shape;170;p30"/>
          <p:cNvGraphicFramePr/>
          <p:nvPr/>
        </p:nvGraphicFramePr>
        <p:xfrm>
          <a:off x="4718025" y="61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{E09DB10F-1EF3-4181-A95E-4FFE3A17E360}</a:tableStyleId>
              </a:tblPr>
              <a:tblGrid>
                <a:gridCol w="1949650"/>
                <a:gridCol w="1949650"/>
              </a:tblGrid>
              <a:tr h="36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INPUTS              BITS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OUTPUTS          BITS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3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Ans_ex                 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                         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7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Ans_dm                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                           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Ans_wb                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Imm                      16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                         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RB                         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Imm_sel                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RW_dm                  5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mux_sel_A              1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mux_sel_B             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Clk                          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728550" y="512875"/>
            <a:ext cx="768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Block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142875" y="1423525"/>
            <a:ext cx="87801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Register Block generates operands for the Execution Block based on the input addresses RA (5bit)  and RB(5 bit) generated from the instruction in Program Memory Block.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Two 4X1 Muxes are used to forward the data from execution, data memory and write back block based on the value of the signal : Mux_sel_A and Mux_sel_B.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If the instruction is of I-type, then immediate value is passed as the second operand.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727650" y="580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Block</a:t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450" y="970350"/>
            <a:ext cx="4250549" cy="3807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3" name="Google Shape;183;p32"/>
          <p:cNvGraphicFramePr/>
          <p:nvPr/>
        </p:nvGraphicFramePr>
        <p:xfrm>
          <a:off x="564550" y="157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{E09DB10F-1EF3-4181-A95E-4FFE3A17E360}</a:tableStyleId>
              </a:tblPr>
              <a:tblGrid>
                <a:gridCol w="1809750"/>
                <a:gridCol w="1809750"/>
              </a:tblGrid>
              <a:tr h="47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INPUTS           BITS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OUTPUTS       BITS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7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                      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Ans_ex              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                       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DM_data            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Data_in             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Data_out            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Opcode             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Flag_ex             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Clk                    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7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Reset                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635450" y="580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Block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142875" y="1484575"/>
            <a:ext cx="8429700" cy="3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Execution Block takes in operands A and B each of 16 bits and an opcode of 6 bit 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Generates  execution block output, data for data memory block and data to external output port.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ALU performs 28 operations (arithmetic, logical, branch , Input/output etc) and generates  address for branch and memory related instructions.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Register is used to delay the process to 1 clock cycle for pipeline processing and to store the output of the ALU.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