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60" r:id="rId4"/>
    <p:sldId id="262" r:id="rId5"/>
    <p:sldId id="265" r:id="rId6"/>
    <p:sldId id="271" r:id="rId7"/>
    <p:sldId id="272" r:id="rId8"/>
    <p:sldId id="270" r:id="rId9"/>
    <p:sldId id="274" r:id="rId10"/>
    <p:sldId id="266" r:id="rId11"/>
    <p:sldId id="275" r:id="rId12"/>
    <p:sldId id="276" r:id="rId13"/>
    <p:sldId id="277" r:id="rId14"/>
    <p:sldId id="267" r:id="rId15"/>
    <p:sldId id="278" r:id="rId16"/>
    <p:sldId id="268" r:id="rId17"/>
    <p:sldId id="279" r:id="rId18"/>
    <p:sldId id="283" r:id="rId19"/>
    <p:sldId id="282" r:id="rId20"/>
    <p:sldId id="287" r:id="rId21"/>
    <p:sldId id="280" r:id="rId22"/>
    <p:sldId id="269" r:id="rId23"/>
    <p:sldId id="281" r:id="rId24"/>
    <p:sldId id="284" r:id="rId25"/>
    <p:sldId id="285" r:id="rId26"/>
    <p:sldId id="28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IT\Downloads\application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128" b="0" i="0" u="none" strike="noStrike" baseline="0" dirty="0">
                <a:effectLst/>
              </a:rPr>
              <a:t> PROPORTION OF MISSING VALUES FOR EACH VARIABLE</a:t>
            </a:r>
            <a:endParaRPr lang="en-I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'MISSING PROP GRAPH'!$A$3</c:f>
              <c:strCache>
                <c:ptCount val="1"/>
                <c:pt idx="0">
                  <c:v>MISSING VALUES 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'MISSING PROP GRAPH'!$B$2:$DS$2</c:f>
              <c:strCache>
                <c:ptCount val="122"/>
                <c:pt idx="0">
                  <c:v>SK_ID_CURR</c:v>
                </c:pt>
                <c:pt idx="1">
                  <c:v>TARGET</c:v>
                </c:pt>
                <c:pt idx="2">
                  <c:v>NAME_CONTRACT_TYPE</c:v>
                </c:pt>
                <c:pt idx="3">
                  <c:v>CODE_GENDER</c:v>
                </c:pt>
                <c:pt idx="4">
                  <c:v>FLAG_OWN_CAR</c:v>
                </c:pt>
                <c:pt idx="5">
                  <c:v>FLAG_OWN_REALTY</c:v>
                </c:pt>
                <c:pt idx="6">
                  <c:v>CNT_CHILDREN</c:v>
                </c:pt>
                <c:pt idx="7">
                  <c:v>AMT_INCOME_TOTAL</c:v>
                </c:pt>
                <c:pt idx="8">
                  <c:v>AMT_CREDIT</c:v>
                </c:pt>
                <c:pt idx="9">
                  <c:v>AMT_ANNUITY</c:v>
                </c:pt>
                <c:pt idx="10">
                  <c:v>AMT_GOODS_PRICE</c:v>
                </c:pt>
                <c:pt idx="11">
                  <c:v>NAME_TYPE_SUITE</c:v>
                </c:pt>
                <c:pt idx="12">
                  <c:v>NAME_INCOME_TYPE</c:v>
                </c:pt>
                <c:pt idx="13">
                  <c:v>NAME_EDUCATION_TYPE</c:v>
                </c:pt>
                <c:pt idx="14">
                  <c:v>NAME_FAMILY_STATUS</c:v>
                </c:pt>
                <c:pt idx="15">
                  <c:v>NAME_HOUSING_TYPE</c:v>
                </c:pt>
                <c:pt idx="16">
                  <c:v>REGION_POPULATION_RELATIVE</c:v>
                </c:pt>
                <c:pt idx="17">
                  <c:v>DAYS_BIRTH</c:v>
                </c:pt>
                <c:pt idx="18">
                  <c:v>DAYS_EMPLOYED</c:v>
                </c:pt>
                <c:pt idx="19">
                  <c:v>DAYS_REGISTRATION</c:v>
                </c:pt>
                <c:pt idx="20">
                  <c:v>DAYS_ID_PUBLISH</c:v>
                </c:pt>
                <c:pt idx="21">
                  <c:v>OWN_CAR_AGE</c:v>
                </c:pt>
                <c:pt idx="22">
                  <c:v>FLAG_MOBIL</c:v>
                </c:pt>
                <c:pt idx="23">
                  <c:v>FLAG_EMP_PHONE</c:v>
                </c:pt>
                <c:pt idx="24">
                  <c:v>FLAG_WORK_PHONE</c:v>
                </c:pt>
                <c:pt idx="25">
                  <c:v>FLAG_CONT_MOBILE</c:v>
                </c:pt>
                <c:pt idx="26">
                  <c:v>FLAG_PHONE</c:v>
                </c:pt>
                <c:pt idx="27">
                  <c:v>FLAG_EMAIL</c:v>
                </c:pt>
                <c:pt idx="28">
                  <c:v>OCCUPATION_TYPE</c:v>
                </c:pt>
                <c:pt idx="29">
                  <c:v>CNT_FAM_MEMBERS</c:v>
                </c:pt>
                <c:pt idx="30">
                  <c:v>REGION_RATING_CLIENT</c:v>
                </c:pt>
                <c:pt idx="31">
                  <c:v>REGION_RATING_CLIENT_W_CITY</c:v>
                </c:pt>
                <c:pt idx="32">
                  <c:v>WEEKDAY_APPR_PROCESS_START</c:v>
                </c:pt>
                <c:pt idx="33">
                  <c:v>HOUR_APPR_PROCESS_START</c:v>
                </c:pt>
                <c:pt idx="34">
                  <c:v>REG_REGION_NOT_LIVE_REGION</c:v>
                </c:pt>
                <c:pt idx="35">
                  <c:v>REG_REGION_NOT_WORK_REGION</c:v>
                </c:pt>
                <c:pt idx="36">
                  <c:v>LIVE_REGION_NOT_WORK_REGION</c:v>
                </c:pt>
                <c:pt idx="37">
                  <c:v>REG_CITY_NOT_LIVE_CITY</c:v>
                </c:pt>
                <c:pt idx="38">
                  <c:v>REG_CITY_NOT_WORK_CITY</c:v>
                </c:pt>
                <c:pt idx="39">
                  <c:v>LIVE_CITY_NOT_WORK_CITY</c:v>
                </c:pt>
                <c:pt idx="40">
                  <c:v>ORGANIZATION_TYPE</c:v>
                </c:pt>
                <c:pt idx="41">
                  <c:v>EXT_SOURCE_1</c:v>
                </c:pt>
                <c:pt idx="42">
                  <c:v>EXT_SOURCE_2</c:v>
                </c:pt>
                <c:pt idx="43">
                  <c:v>EXT_SOURCE_3</c:v>
                </c:pt>
                <c:pt idx="44">
                  <c:v>APARTMENTS_AVG</c:v>
                </c:pt>
                <c:pt idx="45">
                  <c:v>BASEMENTAREA_AVG</c:v>
                </c:pt>
                <c:pt idx="46">
                  <c:v>YEARS_BEGINEXPLUATATION_AVG</c:v>
                </c:pt>
                <c:pt idx="47">
                  <c:v>YEARS_BUILD_AVG</c:v>
                </c:pt>
                <c:pt idx="48">
                  <c:v>COMMONAREA_AVG</c:v>
                </c:pt>
                <c:pt idx="49">
                  <c:v>ELEVATORS_AVG</c:v>
                </c:pt>
                <c:pt idx="50">
                  <c:v>ENTRANCES_AVG</c:v>
                </c:pt>
                <c:pt idx="51">
                  <c:v>FLOORSMAX_AVG</c:v>
                </c:pt>
                <c:pt idx="52">
                  <c:v>FLOORSMIN_AVG</c:v>
                </c:pt>
                <c:pt idx="53">
                  <c:v>LANDAREA_AVG</c:v>
                </c:pt>
                <c:pt idx="54">
                  <c:v>LIVINGAPARTMENTS_AVG</c:v>
                </c:pt>
                <c:pt idx="55">
                  <c:v>LIVINGAREA_AVG</c:v>
                </c:pt>
                <c:pt idx="56">
                  <c:v>NONLIVINGAPARTMENTS_AVG</c:v>
                </c:pt>
                <c:pt idx="57">
                  <c:v>NONLIVINGAREA_AVG</c:v>
                </c:pt>
                <c:pt idx="58">
                  <c:v>APARTMENTS_MODE</c:v>
                </c:pt>
                <c:pt idx="59">
                  <c:v>BASEMENTAREA_MODE</c:v>
                </c:pt>
                <c:pt idx="60">
                  <c:v>YEARS_BEGINEXPLUATATION_MODE</c:v>
                </c:pt>
                <c:pt idx="61">
                  <c:v>YEARS_BUILD_MODE</c:v>
                </c:pt>
                <c:pt idx="62">
                  <c:v>COMMONAREA_MODE</c:v>
                </c:pt>
                <c:pt idx="63">
                  <c:v>ELEVATORS_MODE</c:v>
                </c:pt>
                <c:pt idx="64">
                  <c:v>ENTRANCES_MODE</c:v>
                </c:pt>
                <c:pt idx="65">
                  <c:v>FLOORSMAX_MODE</c:v>
                </c:pt>
                <c:pt idx="66">
                  <c:v>FLOORSMIN_MODE</c:v>
                </c:pt>
                <c:pt idx="67">
                  <c:v>LANDAREA_MODE</c:v>
                </c:pt>
                <c:pt idx="68">
                  <c:v>LIVINGAPARTMENTS_MODE</c:v>
                </c:pt>
                <c:pt idx="69">
                  <c:v>LIVINGAREA_MODE</c:v>
                </c:pt>
                <c:pt idx="70">
                  <c:v>NONLIVINGAPARTMENTS_MODE</c:v>
                </c:pt>
                <c:pt idx="71">
                  <c:v>NONLIVINGAREA_MODE</c:v>
                </c:pt>
                <c:pt idx="72">
                  <c:v>APARTMENTS_MEDI</c:v>
                </c:pt>
                <c:pt idx="73">
                  <c:v>BASEMENTAREA_MEDI</c:v>
                </c:pt>
                <c:pt idx="74">
                  <c:v>YEARS_BEGINEXPLUATATION_MEDI</c:v>
                </c:pt>
                <c:pt idx="75">
                  <c:v>YEARS_BUILD_MEDI</c:v>
                </c:pt>
                <c:pt idx="76">
                  <c:v>COMMONAREA_MEDI</c:v>
                </c:pt>
                <c:pt idx="77">
                  <c:v>ELEVATORS_MEDI</c:v>
                </c:pt>
                <c:pt idx="78">
                  <c:v>ENTRANCES_MEDI</c:v>
                </c:pt>
                <c:pt idx="79">
                  <c:v>FLOORSMAX_MEDI</c:v>
                </c:pt>
                <c:pt idx="80">
                  <c:v>FLOORSMIN_MEDI</c:v>
                </c:pt>
                <c:pt idx="81">
                  <c:v>LANDAREA_MEDI</c:v>
                </c:pt>
                <c:pt idx="82">
                  <c:v>LIVINGAPARTMENTS_MEDI</c:v>
                </c:pt>
                <c:pt idx="83">
                  <c:v>LIVINGAREA_MEDI</c:v>
                </c:pt>
                <c:pt idx="84">
                  <c:v>NONLIVINGAPARTMENTS_MEDI</c:v>
                </c:pt>
                <c:pt idx="85">
                  <c:v>NONLIVINGAREA_MEDI</c:v>
                </c:pt>
                <c:pt idx="86">
                  <c:v>FONDKAPREMONT_MODE</c:v>
                </c:pt>
                <c:pt idx="87">
                  <c:v>HOUSETYPE_MODE</c:v>
                </c:pt>
                <c:pt idx="88">
                  <c:v>TOTALAREA_MODE</c:v>
                </c:pt>
                <c:pt idx="89">
                  <c:v>WALLSMATERIAL_MODE</c:v>
                </c:pt>
                <c:pt idx="90">
                  <c:v>EMERGENCYSTATE_MODE</c:v>
                </c:pt>
                <c:pt idx="91">
                  <c:v>OBS_30_CNT_SOCIAL_CIRCLE</c:v>
                </c:pt>
                <c:pt idx="92">
                  <c:v>DEF_30_CNT_SOCIAL_CIRCLE</c:v>
                </c:pt>
                <c:pt idx="93">
                  <c:v>OBS_60_CNT_SOCIAL_CIRCLE</c:v>
                </c:pt>
                <c:pt idx="94">
                  <c:v>DEF_60_CNT_SOCIAL_CIRCLE</c:v>
                </c:pt>
                <c:pt idx="95">
                  <c:v>DAYS_LAST_PHONE_CHANGE</c:v>
                </c:pt>
                <c:pt idx="96">
                  <c:v>FLAG_DOCUMENT_2</c:v>
                </c:pt>
                <c:pt idx="97">
                  <c:v>FLAG_DOCUMENT_3</c:v>
                </c:pt>
                <c:pt idx="98">
                  <c:v>FLAG_DOCUMENT_4</c:v>
                </c:pt>
                <c:pt idx="99">
                  <c:v>FLAG_DOCUMENT_5</c:v>
                </c:pt>
                <c:pt idx="100">
                  <c:v>FLAG_DOCUMENT_6</c:v>
                </c:pt>
                <c:pt idx="101">
                  <c:v>FLAG_DOCUMENT_7</c:v>
                </c:pt>
                <c:pt idx="102">
                  <c:v>FLAG_DOCUMENT_8</c:v>
                </c:pt>
                <c:pt idx="103">
                  <c:v>FLAG_DOCUMENT_9</c:v>
                </c:pt>
                <c:pt idx="104">
                  <c:v>FLAG_DOCUMENT_10</c:v>
                </c:pt>
                <c:pt idx="105">
                  <c:v>FLAG_DOCUMENT_11</c:v>
                </c:pt>
                <c:pt idx="106">
                  <c:v>FLAG_DOCUMENT_12</c:v>
                </c:pt>
                <c:pt idx="107">
                  <c:v>FLAG_DOCUMENT_13</c:v>
                </c:pt>
                <c:pt idx="108">
                  <c:v>FLAG_DOCUMENT_14</c:v>
                </c:pt>
                <c:pt idx="109">
                  <c:v>FLAG_DOCUMENT_15</c:v>
                </c:pt>
                <c:pt idx="110">
                  <c:v>FLAG_DOCUMENT_16</c:v>
                </c:pt>
                <c:pt idx="111">
                  <c:v>FLAG_DOCUMENT_17</c:v>
                </c:pt>
                <c:pt idx="112">
                  <c:v>FLAG_DOCUMENT_18</c:v>
                </c:pt>
                <c:pt idx="113">
                  <c:v>FLAG_DOCUMENT_19</c:v>
                </c:pt>
                <c:pt idx="114">
                  <c:v>FLAG_DOCUMENT_20</c:v>
                </c:pt>
                <c:pt idx="115">
                  <c:v>FLAG_DOCUMENT_21</c:v>
                </c:pt>
                <c:pt idx="116">
                  <c:v>AMT_REQ_CREDIT_BUREAU_HOUR</c:v>
                </c:pt>
                <c:pt idx="117">
                  <c:v>AMT_REQ_CREDIT_BUREAU_DAY</c:v>
                </c:pt>
                <c:pt idx="118">
                  <c:v>AMT_REQ_CREDIT_BUREAU_WEEK</c:v>
                </c:pt>
                <c:pt idx="119">
                  <c:v>AMT_REQ_CREDIT_BUREAU_MON</c:v>
                </c:pt>
                <c:pt idx="120">
                  <c:v>AMT_REQ_CREDIT_BUREAU_QRT</c:v>
                </c:pt>
                <c:pt idx="121">
                  <c:v>AMT_REQ_CREDIT_BUREAU_YEAR</c:v>
                </c:pt>
              </c:strCache>
            </c:strRef>
          </c:cat>
          <c:val>
            <c:numRef>
              <c:f>'MISSING PROP GRAPH'!$B$3:$DS$3</c:f>
              <c:numCache>
                <c:formatCode>General</c:formatCode>
                <c:ptCount val="122"/>
                <c:pt idx="0">
                  <c:v>0</c:v>
                </c:pt>
                <c:pt idx="1">
                  <c:v>0</c:v>
                </c:pt>
                <c:pt idx="2">
                  <c:v>0</c:v>
                </c:pt>
                <c:pt idx="3">
                  <c:v>0</c:v>
                </c:pt>
                <c:pt idx="4">
                  <c:v>0</c:v>
                </c:pt>
                <c:pt idx="5">
                  <c:v>0</c:v>
                </c:pt>
                <c:pt idx="6">
                  <c:v>0</c:v>
                </c:pt>
                <c:pt idx="7">
                  <c:v>0</c:v>
                </c:pt>
                <c:pt idx="8">
                  <c:v>0</c:v>
                </c:pt>
                <c:pt idx="9">
                  <c:v>1</c:v>
                </c:pt>
                <c:pt idx="10">
                  <c:v>38</c:v>
                </c:pt>
                <c:pt idx="11">
                  <c:v>192</c:v>
                </c:pt>
                <c:pt idx="12">
                  <c:v>0</c:v>
                </c:pt>
                <c:pt idx="13">
                  <c:v>0</c:v>
                </c:pt>
                <c:pt idx="14">
                  <c:v>0</c:v>
                </c:pt>
                <c:pt idx="15">
                  <c:v>0</c:v>
                </c:pt>
                <c:pt idx="16">
                  <c:v>0</c:v>
                </c:pt>
                <c:pt idx="17">
                  <c:v>0</c:v>
                </c:pt>
                <c:pt idx="18">
                  <c:v>0</c:v>
                </c:pt>
                <c:pt idx="19">
                  <c:v>0</c:v>
                </c:pt>
                <c:pt idx="20">
                  <c:v>0</c:v>
                </c:pt>
                <c:pt idx="21">
                  <c:v>32948</c:v>
                </c:pt>
                <c:pt idx="22">
                  <c:v>0</c:v>
                </c:pt>
                <c:pt idx="23">
                  <c:v>0</c:v>
                </c:pt>
                <c:pt idx="24">
                  <c:v>0</c:v>
                </c:pt>
                <c:pt idx="25">
                  <c:v>0</c:v>
                </c:pt>
                <c:pt idx="26">
                  <c:v>0</c:v>
                </c:pt>
                <c:pt idx="27">
                  <c:v>0</c:v>
                </c:pt>
                <c:pt idx="28">
                  <c:v>15653</c:v>
                </c:pt>
                <c:pt idx="29">
                  <c:v>1</c:v>
                </c:pt>
                <c:pt idx="30">
                  <c:v>0</c:v>
                </c:pt>
                <c:pt idx="31">
                  <c:v>0</c:v>
                </c:pt>
                <c:pt idx="32">
                  <c:v>0</c:v>
                </c:pt>
                <c:pt idx="33">
                  <c:v>0</c:v>
                </c:pt>
                <c:pt idx="34">
                  <c:v>0</c:v>
                </c:pt>
                <c:pt idx="35">
                  <c:v>0</c:v>
                </c:pt>
                <c:pt idx="36">
                  <c:v>0</c:v>
                </c:pt>
                <c:pt idx="37">
                  <c:v>0</c:v>
                </c:pt>
                <c:pt idx="38">
                  <c:v>0</c:v>
                </c:pt>
                <c:pt idx="39">
                  <c:v>0</c:v>
                </c:pt>
                <c:pt idx="40">
                  <c:v>0</c:v>
                </c:pt>
                <c:pt idx="41">
                  <c:v>28171</c:v>
                </c:pt>
                <c:pt idx="42">
                  <c:v>126</c:v>
                </c:pt>
                <c:pt idx="43">
                  <c:v>9944</c:v>
                </c:pt>
                <c:pt idx="44">
                  <c:v>25384</c:v>
                </c:pt>
                <c:pt idx="45">
                  <c:v>29198</c:v>
                </c:pt>
                <c:pt idx="46">
                  <c:v>24393</c:v>
                </c:pt>
                <c:pt idx="47">
                  <c:v>33237</c:v>
                </c:pt>
                <c:pt idx="48">
                  <c:v>34958</c:v>
                </c:pt>
                <c:pt idx="49">
                  <c:v>26649</c:v>
                </c:pt>
                <c:pt idx="50">
                  <c:v>25194</c:v>
                </c:pt>
                <c:pt idx="51">
                  <c:v>24874</c:v>
                </c:pt>
                <c:pt idx="52">
                  <c:v>33892</c:v>
                </c:pt>
                <c:pt idx="53">
                  <c:v>29719</c:v>
                </c:pt>
                <c:pt idx="54">
                  <c:v>34224</c:v>
                </c:pt>
                <c:pt idx="55">
                  <c:v>25136</c:v>
                </c:pt>
                <c:pt idx="56">
                  <c:v>34712</c:v>
                </c:pt>
                <c:pt idx="57">
                  <c:v>27571</c:v>
                </c:pt>
                <c:pt idx="58">
                  <c:v>25384</c:v>
                </c:pt>
                <c:pt idx="59">
                  <c:v>29198</c:v>
                </c:pt>
                <c:pt idx="60">
                  <c:v>24393</c:v>
                </c:pt>
                <c:pt idx="61">
                  <c:v>33237</c:v>
                </c:pt>
                <c:pt idx="62">
                  <c:v>34958</c:v>
                </c:pt>
                <c:pt idx="63">
                  <c:v>26649</c:v>
                </c:pt>
                <c:pt idx="64">
                  <c:v>25194</c:v>
                </c:pt>
                <c:pt idx="65">
                  <c:v>24874</c:v>
                </c:pt>
                <c:pt idx="66">
                  <c:v>33892</c:v>
                </c:pt>
                <c:pt idx="67">
                  <c:v>29719</c:v>
                </c:pt>
                <c:pt idx="68">
                  <c:v>34224</c:v>
                </c:pt>
                <c:pt idx="69">
                  <c:v>25136</c:v>
                </c:pt>
                <c:pt idx="70">
                  <c:v>34712</c:v>
                </c:pt>
                <c:pt idx="71">
                  <c:v>27571</c:v>
                </c:pt>
                <c:pt idx="72">
                  <c:v>25384</c:v>
                </c:pt>
                <c:pt idx="73">
                  <c:v>29198</c:v>
                </c:pt>
                <c:pt idx="74">
                  <c:v>24393</c:v>
                </c:pt>
                <c:pt idx="75">
                  <c:v>33237</c:v>
                </c:pt>
                <c:pt idx="76">
                  <c:v>34958</c:v>
                </c:pt>
                <c:pt idx="77">
                  <c:v>26649</c:v>
                </c:pt>
                <c:pt idx="78">
                  <c:v>25194</c:v>
                </c:pt>
                <c:pt idx="79">
                  <c:v>24874</c:v>
                </c:pt>
                <c:pt idx="80">
                  <c:v>33892</c:v>
                </c:pt>
                <c:pt idx="81">
                  <c:v>29719</c:v>
                </c:pt>
                <c:pt idx="82">
                  <c:v>34224</c:v>
                </c:pt>
                <c:pt idx="83">
                  <c:v>25136</c:v>
                </c:pt>
                <c:pt idx="84">
                  <c:v>34712</c:v>
                </c:pt>
                <c:pt idx="85">
                  <c:v>27571</c:v>
                </c:pt>
                <c:pt idx="86">
                  <c:v>34189</c:v>
                </c:pt>
                <c:pt idx="87">
                  <c:v>25073</c:v>
                </c:pt>
                <c:pt idx="88">
                  <c:v>24147</c:v>
                </c:pt>
                <c:pt idx="89">
                  <c:v>25458</c:v>
                </c:pt>
                <c:pt idx="90">
                  <c:v>23697</c:v>
                </c:pt>
                <c:pt idx="91">
                  <c:v>168</c:v>
                </c:pt>
                <c:pt idx="92">
                  <c:v>168</c:v>
                </c:pt>
                <c:pt idx="93">
                  <c:v>168</c:v>
                </c:pt>
                <c:pt idx="94">
                  <c:v>168</c:v>
                </c:pt>
                <c:pt idx="95">
                  <c:v>1</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6734</c:v>
                </c:pt>
                <c:pt idx="117">
                  <c:v>6734</c:v>
                </c:pt>
                <c:pt idx="118">
                  <c:v>6734</c:v>
                </c:pt>
                <c:pt idx="119">
                  <c:v>6734</c:v>
                </c:pt>
                <c:pt idx="120">
                  <c:v>6734</c:v>
                </c:pt>
                <c:pt idx="121">
                  <c:v>6734</c:v>
                </c:pt>
              </c:numCache>
            </c:numRef>
          </c:val>
          <c:extLst>
            <c:ext xmlns:c16="http://schemas.microsoft.com/office/drawing/2014/chart" uri="{C3380CC4-5D6E-409C-BE32-E72D297353CC}">
              <c16:uniqueId val="{00000000-A863-4E7F-BDF3-747785950E4A}"/>
            </c:ext>
          </c:extLst>
        </c:ser>
        <c:ser>
          <c:idx val="1"/>
          <c:order val="1"/>
          <c:tx>
            <c:strRef>
              <c:f>'MISSING PROP GRAPH'!$A$4</c:f>
              <c:strCache>
                <c:ptCount val="1"/>
                <c:pt idx="0">
                  <c:v>MISSING PROPORTION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'MISSING PROP GRAPH'!$B$2:$DS$2</c:f>
              <c:strCache>
                <c:ptCount val="122"/>
                <c:pt idx="0">
                  <c:v>SK_ID_CURR</c:v>
                </c:pt>
                <c:pt idx="1">
                  <c:v>TARGET</c:v>
                </c:pt>
                <c:pt idx="2">
                  <c:v>NAME_CONTRACT_TYPE</c:v>
                </c:pt>
                <c:pt idx="3">
                  <c:v>CODE_GENDER</c:v>
                </c:pt>
                <c:pt idx="4">
                  <c:v>FLAG_OWN_CAR</c:v>
                </c:pt>
                <c:pt idx="5">
                  <c:v>FLAG_OWN_REALTY</c:v>
                </c:pt>
                <c:pt idx="6">
                  <c:v>CNT_CHILDREN</c:v>
                </c:pt>
                <c:pt idx="7">
                  <c:v>AMT_INCOME_TOTAL</c:v>
                </c:pt>
                <c:pt idx="8">
                  <c:v>AMT_CREDIT</c:v>
                </c:pt>
                <c:pt idx="9">
                  <c:v>AMT_ANNUITY</c:v>
                </c:pt>
                <c:pt idx="10">
                  <c:v>AMT_GOODS_PRICE</c:v>
                </c:pt>
                <c:pt idx="11">
                  <c:v>NAME_TYPE_SUITE</c:v>
                </c:pt>
                <c:pt idx="12">
                  <c:v>NAME_INCOME_TYPE</c:v>
                </c:pt>
                <c:pt idx="13">
                  <c:v>NAME_EDUCATION_TYPE</c:v>
                </c:pt>
                <c:pt idx="14">
                  <c:v>NAME_FAMILY_STATUS</c:v>
                </c:pt>
                <c:pt idx="15">
                  <c:v>NAME_HOUSING_TYPE</c:v>
                </c:pt>
                <c:pt idx="16">
                  <c:v>REGION_POPULATION_RELATIVE</c:v>
                </c:pt>
                <c:pt idx="17">
                  <c:v>DAYS_BIRTH</c:v>
                </c:pt>
                <c:pt idx="18">
                  <c:v>DAYS_EMPLOYED</c:v>
                </c:pt>
                <c:pt idx="19">
                  <c:v>DAYS_REGISTRATION</c:v>
                </c:pt>
                <c:pt idx="20">
                  <c:v>DAYS_ID_PUBLISH</c:v>
                </c:pt>
                <c:pt idx="21">
                  <c:v>OWN_CAR_AGE</c:v>
                </c:pt>
                <c:pt idx="22">
                  <c:v>FLAG_MOBIL</c:v>
                </c:pt>
                <c:pt idx="23">
                  <c:v>FLAG_EMP_PHONE</c:v>
                </c:pt>
                <c:pt idx="24">
                  <c:v>FLAG_WORK_PHONE</c:v>
                </c:pt>
                <c:pt idx="25">
                  <c:v>FLAG_CONT_MOBILE</c:v>
                </c:pt>
                <c:pt idx="26">
                  <c:v>FLAG_PHONE</c:v>
                </c:pt>
                <c:pt idx="27">
                  <c:v>FLAG_EMAIL</c:v>
                </c:pt>
                <c:pt idx="28">
                  <c:v>OCCUPATION_TYPE</c:v>
                </c:pt>
                <c:pt idx="29">
                  <c:v>CNT_FAM_MEMBERS</c:v>
                </c:pt>
                <c:pt idx="30">
                  <c:v>REGION_RATING_CLIENT</c:v>
                </c:pt>
                <c:pt idx="31">
                  <c:v>REGION_RATING_CLIENT_W_CITY</c:v>
                </c:pt>
                <c:pt idx="32">
                  <c:v>WEEKDAY_APPR_PROCESS_START</c:v>
                </c:pt>
                <c:pt idx="33">
                  <c:v>HOUR_APPR_PROCESS_START</c:v>
                </c:pt>
                <c:pt idx="34">
                  <c:v>REG_REGION_NOT_LIVE_REGION</c:v>
                </c:pt>
                <c:pt idx="35">
                  <c:v>REG_REGION_NOT_WORK_REGION</c:v>
                </c:pt>
                <c:pt idx="36">
                  <c:v>LIVE_REGION_NOT_WORK_REGION</c:v>
                </c:pt>
                <c:pt idx="37">
                  <c:v>REG_CITY_NOT_LIVE_CITY</c:v>
                </c:pt>
                <c:pt idx="38">
                  <c:v>REG_CITY_NOT_WORK_CITY</c:v>
                </c:pt>
                <c:pt idx="39">
                  <c:v>LIVE_CITY_NOT_WORK_CITY</c:v>
                </c:pt>
                <c:pt idx="40">
                  <c:v>ORGANIZATION_TYPE</c:v>
                </c:pt>
                <c:pt idx="41">
                  <c:v>EXT_SOURCE_1</c:v>
                </c:pt>
                <c:pt idx="42">
                  <c:v>EXT_SOURCE_2</c:v>
                </c:pt>
                <c:pt idx="43">
                  <c:v>EXT_SOURCE_3</c:v>
                </c:pt>
                <c:pt idx="44">
                  <c:v>APARTMENTS_AVG</c:v>
                </c:pt>
                <c:pt idx="45">
                  <c:v>BASEMENTAREA_AVG</c:v>
                </c:pt>
                <c:pt idx="46">
                  <c:v>YEARS_BEGINEXPLUATATION_AVG</c:v>
                </c:pt>
                <c:pt idx="47">
                  <c:v>YEARS_BUILD_AVG</c:v>
                </c:pt>
                <c:pt idx="48">
                  <c:v>COMMONAREA_AVG</c:v>
                </c:pt>
                <c:pt idx="49">
                  <c:v>ELEVATORS_AVG</c:v>
                </c:pt>
                <c:pt idx="50">
                  <c:v>ENTRANCES_AVG</c:v>
                </c:pt>
                <c:pt idx="51">
                  <c:v>FLOORSMAX_AVG</c:v>
                </c:pt>
                <c:pt idx="52">
                  <c:v>FLOORSMIN_AVG</c:v>
                </c:pt>
                <c:pt idx="53">
                  <c:v>LANDAREA_AVG</c:v>
                </c:pt>
                <c:pt idx="54">
                  <c:v>LIVINGAPARTMENTS_AVG</c:v>
                </c:pt>
                <c:pt idx="55">
                  <c:v>LIVINGAREA_AVG</c:v>
                </c:pt>
                <c:pt idx="56">
                  <c:v>NONLIVINGAPARTMENTS_AVG</c:v>
                </c:pt>
                <c:pt idx="57">
                  <c:v>NONLIVINGAREA_AVG</c:v>
                </c:pt>
                <c:pt idx="58">
                  <c:v>APARTMENTS_MODE</c:v>
                </c:pt>
                <c:pt idx="59">
                  <c:v>BASEMENTAREA_MODE</c:v>
                </c:pt>
                <c:pt idx="60">
                  <c:v>YEARS_BEGINEXPLUATATION_MODE</c:v>
                </c:pt>
                <c:pt idx="61">
                  <c:v>YEARS_BUILD_MODE</c:v>
                </c:pt>
                <c:pt idx="62">
                  <c:v>COMMONAREA_MODE</c:v>
                </c:pt>
                <c:pt idx="63">
                  <c:v>ELEVATORS_MODE</c:v>
                </c:pt>
                <c:pt idx="64">
                  <c:v>ENTRANCES_MODE</c:v>
                </c:pt>
                <c:pt idx="65">
                  <c:v>FLOORSMAX_MODE</c:v>
                </c:pt>
                <c:pt idx="66">
                  <c:v>FLOORSMIN_MODE</c:v>
                </c:pt>
                <c:pt idx="67">
                  <c:v>LANDAREA_MODE</c:v>
                </c:pt>
                <c:pt idx="68">
                  <c:v>LIVINGAPARTMENTS_MODE</c:v>
                </c:pt>
                <c:pt idx="69">
                  <c:v>LIVINGAREA_MODE</c:v>
                </c:pt>
                <c:pt idx="70">
                  <c:v>NONLIVINGAPARTMENTS_MODE</c:v>
                </c:pt>
                <c:pt idx="71">
                  <c:v>NONLIVINGAREA_MODE</c:v>
                </c:pt>
                <c:pt idx="72">
                  <c:v>APARTMENTS_MEDI</c:v>
                </c:pt>
                <c:pt idx="73">
                  <c:v>BASEMENTAREA_MEDI</c:v>
                </c:pt>
                <c:pt idx="74">
                  <c:v>YEARS_BEGINEXPLUATATION_MEDI</c:v>
                </c:pt>
                <c:pt idx="75">
                  <c:v>YEARS_BUILD_MEDI</c:v>
                </c:pt>
                <c:pt idx="76">
                  <c:v>COMMONAREA_MEDI</c:v>
                </c:pt>
                <c:pt idx="77">
                  <c:v>ELEVATORS_MEDI</c:v>
                </c:pt>
                <c:pt idx="78">
                  <c:v>ENTRANCES_MEDI</c:v>
                </c:pt>
                <c:pt idx="79">
                  <c:v>FLOORSMAX_MEDI</c:v>
                </c:pt>
                <c:pt idx="80">
                  <c:v>FLOORSMIN_MEDI</c:v>
                </c:pt>
                <c:pt idx="81">
                  <c:v>LANDAREA_MEDI</c:v>
                </c:pt>
                <c:pt idx="82">
                  <c:v>LIVINGAPARTMENTS_MEDI</c:v>
                </c:pt>
                <c:pt idx="83">
                  <c:v>LIVINGAREA_MEDI</c:v>
                </c:pt>
                <c:pt idx="84">
                  <c:v>NONLIVINGAPARTMENTS_MEDI</c:v>
                </c:pt>
                <c:pt idx="85">
                  <c:v>NONLIVINGAREA_MEDI</c:v>
                </c:pt>
                <c:pt idx="86">
                  <c:v>FONDKAPREMONT_MODE</c:v>
                </c:pt>
                <c:pt idx="87">
                  <c:v>HOUSETYPE_MODE</c:v>
                </c:pt>
                <c:pt idx="88">
                  <c:v>TOTALAREA_MODE</c:v>
                </c:pt>
                <c:pt idx="89">
                  <c:v>WALLSMATERIAL_MODE</c:v>
                </c:pt>
                <c:pt idx="90">
                  <c:v>EMERGENCYSTATE_MODE</c:v>
                </c:pt>
                <c:pt idx="91">
                  <c:v>OBS_30_CNT_SOCIAL_CIRCLE</c:v>
                </c:pt>
                <c:pt idx="92">
                  <c:v>DEF_30_CNT_SOCIAL_CIRCLE</c:v>
                </c:pt>
                <c:pt idx="93">
                  <c:v>OBS_60_CNT_SOCIAL_CIRCLE</c:v>
                </c:pt>
                <c:pt idx="94">
                  <c:v>DEF_60_CNT_SOCIAL_CIRCLE</c:v>
                </c:pt>
                <c:pt idx="95">
                  <c:v>DAYS_LAST_PHONE_CHANGE</c:v>
                </c:pt>
                <c:pt idx="96">
                  <c:v>FLAG_DOCUMENT_2</c:v>
                </c:pt>
                <c:pt idx="97">
                  <c:v>FLAG_DOCUMENT_3</c:v>
                </c:pt>
                <c:pt idx="98">
                  <c:v>FLAG_DOCUMENT_4</c:v>
                </c:pt>
                <c:pt idx="99">
                  <c:v>FLAG_DOCUMENT_5</c:v>
                </c:pt>
                <c:pt idx="100">
                  <c:v>FLAG_DOCUMENT_6</c:v>
                </c:pt>
                <c:pt idx="101">
                  <c:v>FLAG_DOCUMENT_7</c:v>
                </c:pt>
                <c:pt idx="102">
                  <c:v>FLAG_DOCUMENT_8</c:v>
                </c:pt>
                <c:pt idx="103">
                  <c:v>FLAG_DOCUMENT_9</c:v>
                </c:pt>
                <c:pt idx="104">
                  <c:v>FLAG_DOCUMENT_10</c:v>
                </c:pt>
                <c:pt idx="105">
                  <c:v>FLAG_DOCUMENT_11</c:v>
                </c:pt>
                <c:pt idx="106">
                  <c:v>FLAG_DOCUMENT_12</c:v>
                </c:pt>
                <c:pt idx="107">
                  <c:v>FLAG_DOCUMENT_13</c:v>
                </c:pt>
                <c:pt idx="108">
                  <c:v>FLAG_DOCUMENT_14</c:v>
                </c:pt>
                <c:pt idx="109">
                  <c:v>FLAG_DOCUMENT_15</c:v>
                </c:pt>
                <c:pt idx="110">
                  <c:v>FLAG_DOCUMENT_16</c:v>
                </c:pt>
                <c:pt idx="111">
                  <c:v>FLAG_DOCUMENT_17</c:v>
                </c:pt>
                <c:pt idx="112">
                  <c:v>FLAG_DOCUMENT_18</c:v>
                </c:pt>
                <c:pt idx="113">
                  <c:v>FLAG_DOCUMENT_19</c:v>
                </c:pt>
                <c:pt idx="114">
                  <c:v>FLAG_DOCUMENT_20</c:v>
                </c:pt>
                <c:pt idx="115">
                  <c:v>FLAG_DOCUMENT_21</c:v>
                </c:pt>
                <c:pt idx="116">
                  <c:v>AMT_REQ_CREDIT_BUREAU_HOUR</c:v>
                </c:pt>
                <c:pt idx="117">
                  <c:v>AMT_REQ_CREDIT_BUREAU_DAY</c:v>
                </c:pt>
                <c:pt idx="118">
                  <c:v>AMT_REQ_CREDIT_BUREAU_WEEK</c:v>
                </c:pt>
                <c:pt idx="119">
                  <c:v>AMT_REQ_CREDIT_BUREAU_MON</c:v>
                </c:pt>
                <c:pt idx="120">
                  <c:v>AMT_REQ_CREDIT_BUREAU_QRT</c:v>
                </c:pt>
                <c:pt idx="121">
                  <c:v>AMT_REQ_CREDIT_BUREAU_YEAR</c:v>
                </c:pt>
              </c:strCache>
            </c:strRef>
          </c:cat>
          <c:val>
            <c:numRef>
              <c:f>'MISSING PROP GRAPH'!$B$4:$DS$4</c:f>
              <c:numCache>
                <c:formatCode>0.000000</c:formatCode>
                <c:ptCount val="122"/>
                <c:pt idx="0">
                  <c:v>0</c:v>
                </c:pt>
                <c:pt idx="1">
                  <c:v>0</c:v>
                </c:pt>
                <c:pt idx="2">
                  <c:v>0</c:v>
                </c:pt>
                <c:pt idx="3">
                  <c:v>0</c:v>
                </c:pt>
                <c:pt idx="4">
                  <c:v>0</c:v>
                </c:pt>
                <c:pt idx="5">
                  <c:v>0</c:v>
                </c:pt>
                <c:pt idx="6">
                  <c:v>0</c:v>
                </c:pt>
                <c:pt idx="7">
                  <c:v>0</c:v>
                </c:pt>
                <c:pt idx="8">
                  <c:v>0</c:v>
                </c:pt>
                <c:pt idx="9">
                  <c:v>2.0000400008000161E-5</c:v>
                </c:pt>
                <c:pt idx="10">
                  <c:v>7.6001520030400608E-4</c:v>
                </c:pt>
                <c:pt idx="11">
                  <c:v>3.8400768015360307E-3</c:v>
                </c:pt>
                <c:pt idx="12">
                  <c:v>0</c:v>
                </c:pt>
                <c:pt idx="13">
                  <c:v>0</c:v>
                </c:pt>
                <c:pt idx="14">
                  <c:v>0</c:v>
                </c:pt>
                <c:pt idx="15">
                  <c:v>0</c:v>
                </c:pt>
                <c:pt idx="16">
                  <c:v>0</c:v>
                </c:pt>
                <c:pt idx="17">
                  <c:v>0</c:v>
                </c:pt>
                <c:pt idx="18">
                  <c:v>0</c:v>
                </c:pt>
                <c:pt idx="19">
                  <c:v>0</c:v>
                </c:pt>
                <c:pt idx="20">
                  <c:v>0</c:v>
                </c:pt>
                <c:pt idx="21">
                  <c:v>0.65897317946358924</c:v>
                </c:pt>
                <c:pt idx="22">
                  <c:v>0</c:v>
                </c:pt>
                <c:pt idx="23">
                  <c:v>0</c:v>
                </c:pt>
                <c:pt idx="24">
                  <c:v>0</c:v>
                </c:pt>
                <c:pt idx="25">
                  <c:v>0</c:v>
                </c:pt>
                <c:pt idx="26">
                  <c:v>0</c:v>
                </c:pt>
                <c:pt idx="27">
                  <c:v>0</c:v>
                </c:pt>
                <c:pt idx="28">
                  <c:v>0.31306626132522652</c:v>
                </c:pt>
                <c:pt idx="29">
                  <c:v>2.0000400008000161E-5</c:v>
                </c:pt>
                <c:pt idx="30">
                  <c:v>0</c:v>
                </c:pt>
                <c:pt idx="31">
                  <c:v>0</c:v>
                </c:pt>
                <c:pt idx="32">
                  <c:v>0</c:v>
                </c:pt>
                <c:pt idx="33">
                  <c:v>0</c:v>
                </c:pt>
                <c:pt idx="34">
                  <c:v>0</c:v>
                </c:pt>
                <c:pt idx="35">
                  <c:v>0</c:v>
                </c:pt>
                <c:pt idx="36">
                  <c:v>0</c:v>
                </c:pt>
                <c:pt idx="37">
                  <c:v>0</c:v>
                </c:pt>
                <c:pt idx="38">
                  <c:v>0</c:v>
                </c:pt>
                <c:pt idx="39">
                  <c:v>0</c:v>
                </c:pt>
                <c:pt idx="40">
                  <c:v>0</c:v>
                </c:pt>
                <c:pt idx="41">
                  <c:v>0.56343126862537252</c:v>
                </c:pt>
                <c:pt idx="42">
                  <c:v>2.52005040100802E-3</c:v>
                </c:pt>
                <c:pt idx="43">
                  <c:v>0.1988839776795536</c:v>
                </c:pt>
                <c:pt idx="44">
                  <c:v>0.50769015380307603</c:v>
                </c:pt>
                <c:pt idx="45">
                  <c:v>0.58397167943358863</c:v>
                </c:pt>
                <c:pt idx="46">
                  <c:v>0.48786975739514793</c:v>
                </c:pt>
                <c:pt idx="47">
                  <c:v>0.66475329506590131</c:v>
                </c:pt>
                <c:pt idx="48">
                  <c:v>0.69917398347966964</c:v>
                </c:pt>
                <c:pt idx="49">
                  <c:v>0.53299065981319627</c:v>
                </c:pt>
                <c:pt idx="50">
                  <c:v>0.50389007780155604</c:v>
                </c:pt>
                <c:pt idx="51">
                  <c:v>0.49748994979899597</c:v>
                </c:pt>
                <c:pt idx="52">
                  <c:v>0.67785355707114148</c:v>
                </c:pt>
                <c:pt idx="53">
                  <c:v>0.59439188783775676</c:v>
                </c:pt>
                <c:pt idx="54">
                  <c:v>0.68449368987379744</c:v>
                </c:pt>
                <c:pt idx="55">
                  <c:v>0.50273005460109199</c:v>
                </c:pt>
                <c:pt idx="56">
                  <c:v>0.69425388507770158</c:v>
                </c:pt>
                <c:pt idx="57">
                  <c:v>0.55143102862057236</c:v>
                </c:pt>
                <c:pt idx="58">
                  <c:v>0.50769015380307603</c:v>
                </c:pt>
                <c:pt idx="59">
                  <c:v>0.58397167943358863</c:v>
                </c:pt>
                <c:pt idx="60">
                  <c:v>0.48786975739514793</c:v>
                </c:pt>
                <c:pt idx="61">
                  <c:v>0.66475329506590131</c:v>
                </c:pt>
                <c:pt idx="62">
                  <c:v>0.69917398347966964</c:v>
                </c:pt>
                <c:pt idx="63">
                  <c:v>0.53299065981319627</c:v>
                </c:pt>
                <c:pt idx="64">
                  <c:v>0.50389007780155604</c:v>
                </c:pt>
                <c:pt idx="65">
                  <c:v>0.49748994979899597</c:v>
                </c:pt>
                <c:pt idx="66">
                  <c:v>0.67785355707114148</c:v>
                </c:pt>
                <c:pt idx="67">
                  <c:v>0.59439188783775676</c:v>
                </c:pt>
                <c:pt idx="68">
                  <c:v>0.68449368987379744</c:v>
                </c:pt>
                <c:pt idx="69">
                  <c:v>0.50273005460109199</c:v>
                </c:pt>
                <c:pt idx="70">
                  <c:v>0.69425388507770158</c:v>
                </c:pt>
                <c:pt idx="71">
                  <c:v>0.55143102862057236</c:v>
                </c:pt>
                <c:pt idx="72">
                  <c:v>0.50769015380307603</c:v>
                </c:pt>
                <c:pt idx="73">
                  <c:v>0.58397167943358863</c:v>
                </c:pt>
                <c:pt idx="74">
                  <c:v>0.48786975739514793</c:v>
                </c:pt>
                <c:pt idx="75">
                  <c:v>0.66475329506590131</c:v>
                </c:pt>
                <c:pt idx="76">
                  <c:v>0.69917398347966964</c:v>
                </c:pt>
                <c:pt idx="77">
                  <c:v>0.53299065981319627</c:v>
                </c:pt>
                <c:pt idx="78">
                  <c:v>0.50389007780155604</c:v>
                </c:pt>
                <c:pt idx="79">
                  <c:v>0.49748994979899597</c:v>
                </c:pt>
                <c:pt idx="80">
                  <c:v>0.67785355707114148</c:v>
                </c:pt>
                <c:pt idx="81">
                  <c:v>0.59439188783775676</c:v>
                </c:pt>
                <c:pt idx="82">
                  <c:v>0.68449368987379744</c:v>
                </c:pt>
                <c:pt idx="83">
                  <c:v>0.50273005460109199</c:v>
                </c:pt>
                <c:pt idx="84">
                  <c:v>0.69425388507770158</c:v>
                </c:pt>
                <c:pt idx="85">
                  <c:v>0.55143102862057236</c:v>
                </c:pt>
                <c:pt idx="86">
                  <c:v>0.68379367587351747</c:v>
                </c:pt>
                <c:pt idx="87">
                  <c:v>0.50147002940058805</c:v>
                </c:pt>
                <c:pt idx="88">
                  <c:v>0.48294965899317988</c:v>
                </c:pt>
                <c:pt idx="89">
                  <c:v>0.50917018340366804</c:v>
                </c:pt>
                <c:pt idx="90">
                  <c:v>0.47394947898957979</c:v>
                </c:pt>
                <c:pt idx="91">
                  <c:v>3.360067201344027E-3</c:v>
                </c:pt>
                <c:pt idx="92">
                  <c:v>3.360067201344027E-3</c:v>
                </c:pt>
                <c:pt idx="93">
                  <c:v>3.360067201344027E-3</c:v>
                </c:pt>
                <c:pt idx="94">
                  <c:v>3.360067201344027E-3</c:v>
                </c:pt>
                <c:pt idx="95">
                  <c:v>2.0000400008000161E-5</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0.13468269365387309</c:v>
                </c:pt>
                <c:pt idx="117">
                  <c:v>0.13468269365387309</c:v>
                </c:pt>
                <c:pt idx="118">
                  <c:v>0.13468269365387309</c:v>
                </c:pt>
                <c:pt idx="119">
                  <c:v>0.13468269365387309</c:v>
                </c:pt>
                <c:pt idx="120">
                  <c:v>0.13468269365387309</c:v>
                </c:pt>
                <c:pt idx="121">
                  <c:v>0.13468269365387309</c:v>
                </c:pt>
              </c:numCache>
            </c:numRef>
          </c:val>
          <c:extLst>
            <c:ext xmlns:c16="http://schemas.microsoft.com/office/drawing/2014/chart" uri="{C3380CC4-5D6E-409C-BE32-E72D297353CC}">
              <c16:uniqueId val="{00000001-A863-4E7F-BDF3-747785950E4A}"/>
            </c:ext>
          </c:extLst>
        </c:ser>
        <c:dLbls>
          <c:showLegendKey val="0"/>
          <c:showVal val="0"/>
          <c:showCatName val="0"/>
          <c:showSerName val="0"/>
          <c:showPercent val="0"/>
          <c:showBubbleSize val="0"/>
        </c:dLbls>
        <c:gapWidth val="115"/>
        <c:overlap val="-20"/>
        <c:axId val="1332431888"/>
        <c:axId val="1332429008"/>
      </c:barChart>
      <c:catAx>
        <c:axId val="133243188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32429008"/>
        <c:crosses val="autoZero"/>
        <c:auto val="1"/>
        <c:lblAlgn val="ctr"/>
        <c:lblOffset val="100"/>
        <c:noMultiLvlLbl val="0"/>
      </c:catAx>
      <c:valAx>
        <c:axId val="133242900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32431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CCE24-82C3-4A26-84FB-EDE56BA01FF3}"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D288E-65B5-478B-A055-9FF9F008F8E7}" type="slidenum">
              <a:rPr lang="en-IN" smtClean="0"/>
              <a:t>‹#›</a:t>
            </a:fld>
            <a:endParaRPr lang="en-IN"/>
          </a:p>
        </p:txBody>
      </p:sp>
    </p:spTree>
    <p:extLst>
      <p:ext uri="{BB962C8B-B14F-4D97-AF65-F5344CB8AC3E}">
        <p14:creationId xmlns:p14="http://schemas.microsoft.com/office/powerpoint/2010/main" val="86548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 </a:t>
            </a:r>
            <a:r>
              <a:rPr lang="en-IN" dirty="0" err="1"/>
              <a:t>trainity</a:t>
            </a:r>
            <a:r>
              <a:rPr lang="en-IN" dirty="0"/>
              <a:t> team, </a:t>
            </a:r>
            <a:r>
              <a:rPr lang="en-IN" dirty="0" err="1"/>
              <a:t>im</a:t>
            </a:r>
            <a:r>
              <a:rPr lang="en-IN" dirty="0"/>
              <a:t> here </a:t>
            </a:r>
            <a:r>
              <a:rPr lang="en-IN" dirty="0" err="1"/>
              <a:t>infront</a:t>
            </a:r>
            <a:r>
              <a:rPr lang="en-IN" dirty="0"/>
              <a:t> of u all to put up a presentation about the project that I made named bank loan case study. </a:t>
            </a:r>
            <a:r>
              <a:rPr lang="en-IN" dirty="0" err="1"/>
              <a:t>Im</a:t>
            </a:r>
            <a:r>
              <a:rPr lang="en-IN" dirty="0"/>
              <a:t> </a:t>
            </a:r>
            <a:r>
              <a:rPr lang="en-IN" dirty="0" err="1"/>
              <a:t>muskan</a:t>
            </a:r>
            <a:r>
              <a:rPr lang="en-IN" dirty="0"/>
              <a:t> Pritam, and lets dive into it. </a:t>
            </a:r>
          </a:p>
        </p:txBody>
      </p:sp>
      <p:sp>
        <p:nvSpPr>
          <p:cNvPr id="4" name="Slide Number Placeholder 3"/>
          <p:cNvSpPr>
            <a:spLocks noGrp="1"/>
          </p:cNvSpPr>
          <p:nvPr>
            <p:ph type="sldNum" sz="quarter" idx="5"/>
          </p:nvPr>
        </p:nvSpPr>
        <p:spPr/>
        <p:txBody>
          <a:bodyPr/>
          <a:lstStyle/>
          <a:p>
            <a:fld id="{134D288E-65B5-478B-A055-9FF9F008F8E7}" type="slidenum">
              <a:rPr lang="en-IN" smtClean="0"/>
              <a:t>1</a:t>
            </a:fld>
            <a:endParaRPr lang="en-IN"/>
          </a:p>
        </p:txBody>
      </p:sp>
    </p:spTree>
    <p:extLst>
      <p:ext uri="{BB962C8B-B14F-4D97-AF65-F5344CB8AC3E}">
        <p14:creationId xmlns:p14="http://schemas.microsoft.com/office/powerpoint/2010/main" val="112187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at last, I would like to thank you all for the patience hearing.</a:t>
            </a:r>
          </a:p>
        </p:txBody>
      </p:sp>
      <p:sp>
        <p:nvSpPr>
          <p:cNvPr id="4" name="Slide Number Placeholder 3"/>
          <p:cNvSpPr>
            <a:spLocks noGrp="1"/>
          </p:cNvSpPr>
          <p:nvPr>
            <p:ph type="sldNum" sz="quarter" idx="5"/>
          </p:nvPr>
        </p:nvSpPr>
        <p:spPr/>
        <p:txBody>
          <a:bodyPr/>
          <a:lstStyle/>
          <a:p>
            <a:fld id="{134D288E-65B5-478B-A055-9FF9F008F8E7}" type="slidenum">
              <a:rPr lang="en-IN" smtClean="0"/>
              <a:t>27</a:t>
            </a:fld>
            <a:endParaRPr lang="en-IN"/>
          </a:p>
        </p:txBody>
      </p:sp>
    </p:spTree>
    <p:extLst>
      <p:ext uri="{BB962C8B-B14F-4D97-AF65-F5344CB8AC3E}">
        <p14:creationId xmlns:p14="http://schemas.microsoft.com/office/powerpoint/2010/main" val="398905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6835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5485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56736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4405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350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623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5197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944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7360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42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10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67716150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lculator on a notebook">
            <a:extLst>
              <a:ext uri="{FF2B5EF4-FFF2-40B4-BE49-F238E27FC236}">
                <a16:creationId xmlns:a16="http://schemas.microsoft.com/office/drawing/2014/main" id="{CE776024-7B68-A96C-4AE0-CC197AC27F3C}"/>
              </a:ext>
            </a:extLst>
          </p:cNvPr>
          <p:cNvPicPr>
            <a:picLocks noChangeAspect="1"/>
          </p:cNvPicPr>
          <p:nvPr/>
        </p:nvPicPr>
        <p:blipFill rotWithShape="1">
          <a:blip r:embed="rId4">
            <a:alphaModFix amt="50000"/>
          </a:blip>
          <a:srcRect t="15709" r="-1" b="-1"/>
          <a:stretch/>
        </p:blipFill>
        <p:spPr>
          <a:xfrm>
            <a:off x="3070" y="10"/>
            <a:ext cx="12188930" cy="6857990"/>
          </a:xfrm>
          <a:prstGeom prst="rect">
            <a:avLst/>
          </a:prstGeom>
        </p:spPr>
      </p:pic>
      <p:sp>
        <p:nvSpPr>
          <p:cNvPr id="2" name="Title 1">
            <a:extLst>
              <a:ext uri="{FF2B5EF4-FFF2-40B4-BE49-F238E27FC236}">
                <a16:creationId xmlns:a16="http://schemas.microsoft.com/office/drawing/2014/main" id="{0BD9A30A-1575-FE14-D2CE-2F7F150588CC}"/>
              </a:ext>
            </a:extLst>
          </p:cNvPr>
          <p:cNvSpPr>
            <a:spLocks noGrp="1"/>
          </p:cNvSpPr>
          <p:nvPr>
            <p:ph type="ctrTitle"/>
          </p:nvPr>
        </p:nvSpPr>
        <p:spPr>
          <a:xfrm>
            <a:off x="1524000" y="1122363"/>
            <a:ext cx="9144000" cy="3063240"/>
          </a:xfrm>
        </p:spPr>
        <p:txBody>
          <a:bodyPr>
            <a:normAutofit/>
          </a:bodyPr>
          <a:lstStyle/>
          <a:p>
            <a:pPr algn="ctr">
              <a:lnSpc>
                <a:spcPct val="90000"/>
              </a:lnSpc>
            </a:pPr>
            <a:r>
              <a:rPr lang="en-IN" sz="6700" b="1" i="0" dirty="0">
                <a:solidFill>
                  <a:schemeClr val="tx1">
                    <a:lumMod val="50000"/>
                  </a:schemeClr>
                </a:solidFill>
                <a:effectLst/>
                <a:highlight>
                  <a:srgbClr val="FFFF00"/>
                </a:highlight>
                <a:latin typeface="ADLaM Display" panose="02010000000000000000" pitchFamily="2" charset="0"/>
                <a:ea typeface="ADLaM Display" panose="02010000000000000000" pitchFamily="2" charset="0"/>
                <a:cs typeface="ADLaM Display" panose="02010000000000000000" pitchFamily="2" charset="0"/>
              </a:rPr>
              <a:t>Bank Loan Case Study</a:t>
            </a:r>
            <a:br>
              <a:rPr lang="en-IN" sz="6700" b="1" i="0" dirty="0">
                <a:effectLst/>
                <a:highlight>
                  <a:srgbClr val="FFFFFF"/>
                </a:highlight>
              </a:rPr>
            </a:br>
            <a:endParaRPr lang="en-IN" sz="6700" dirty="0"/>
          </a:p>
        </p:txBody>
      </p:sp>
      <p:sp>
        <p:nvSpPr>
          <p:cNvPr id="3" name="Subtitle 2">
            <a:extLst>
              <a:ext uri="{FF2B5EF4-FFF2-40B4-BE49-F238E27FC236}">
                <a16:creationId xmlns:a16="http://schemas.microsoft.com/office/drawing/2014/main" id="{25F7C5D3-AB33-DAD7-94AA-C5EE753505D4}"/>
              </a:ext>
            </a:extLst>
          </p:cNvPr>
          <p:cNvSpPr>
            <a:spLocks noGrp="1"/>
          </p:cNvSpPr>
          <p:nvPr>
            <p:ph type="subTitle" idx="1"/>
          </p:nvPr>
        </p:nvSpPr>
        <p:spPr>
          <a:xfrm>
            <a:off x="1524000" y="4599432"/>
            <a:ext cx="9144000" cy="1225296"/>
          </a:xfrm>
        </p:spPr>
        <p:txBody>
          <a:bodyPr>
            <a:normAutofit/>
          </a:bodyPr>
          <a:lstStyle/>
          <a:p>
            <a:pPr algn="ctr"/>
            <a:r>
              <a:rPr lang="en-IN" sz="3200" b="1" dirty="0">
                <a:solidFill>
                  <a:schemeClr val="bg1">
                    <a:lumMod val="95000"/>
                    <a:lumOff val="5000"/>
                  </a:schemeClr>
                </a:solidFill>
                <a:highlight>
                  <a:srgbClr val="808080"/>
                </a:highlight>
                <a:latin typeface="Amasis MT Pro Light" panose="020F0502020204030204" pitchFamily="18" charset="0"/>
              </a:rPr>
              <a:t>Name : Muskan Pritam</a:t>
            </a:r>
          </a:p>
        </p:txBody>
      </p:sp>
      <p:sp>
        <p:nvSpPr>
          <p:cNvPr id="11"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329157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 2.96296E-6 L 0 -0.06598 " pathEditMode="relative" rAng="0" ptsTypes="AA">
                                      <p:cBhvr>
                                        <p:cTn id="6" dur="250" accel="50000" decel="50000" autoRev="1" fill="hold">
                                          <p:stCondLst>
                                            <p:cond delay="0"/>
                                          </p:stCondLst>
                                        </p:cTn>
                                        <p:tgtEl>
                                          <p:spTgt spid="2"/>
                                        </p:tgtEl>
                                        <p:attrNameLst>
                                          <p:attrName>ppt_x</p:attrName>
                                          <p:attrName>ppt_y</p:attrName>
                                        </p:attrNameLst>
                                      </p:cBhvr>
                                      <p:rCtr x="0" y="-3310"/>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A012-F153-1E4E-2202-BE8D40410553}"/>
              </a:ext>
            </a:extLst>
          </p:cNvPr>
          <p:cNvSpPr>
            <a:spLocks noGrp="1"/>
          </p:cNvSpPr>
          <p:nvPr>
            <p:ph type="title"/>
          </p:nvPr>
        </p:nvSpPr>
        <p:spPr/>
        <p:txBody>
          <a:bodyPr/>
          <a:lstStyle/>
          <a:p>
            <a:r>
              <a:rPr lang="en-IN" dirty="0"/>
              <a:t>TASK 2:</a:t>
            </a:r>
          </a:p>
        </p:txBody>
      </p:sp>
      <p:sp>
        <p:nvSpPr>
          <p:cNvPr id="3" name="Content Placeholder 2">
            <a:extLst>
              <a:ext uri="{FF2B5EF4-FFF2-40B4-BE49-F238E27FC236}">
                <a16:creationId xmlns:a16="http://schemas.microsoft.com/office/drawing/2014/main" id="{47951621-1645-E157-8DAE-A148564BD122}"/>
              </a:ext>
            </a:extLst>
          </p:cNvPr>
          <p:cNvSpPr>
            <a:spLocks noGrp="1"/>
          </p:cNvSpPr>
          <p:nvPr>
            <p:ph idx="1"/>
          </p:nvPr>
        </p:nvSpPr>
        <p:spPr/>
        <p:txBody>
          <a:bodyPr/>
          <a:lstStyle/>
          <a:p>
            <a:pPr marL="0" indent="0" algn="l">
              <a:buNone/>
            </a:pPr>
            <a:r>
              <a:rPr lang="en-US" b="1" i="1" u="sng" dirty="0">
                <a:effectLst/>
                <a:highlight>
                  <a:srgbClr val="FFFFFF"/>
                </a:highlight>
                <a:latin typeface="Lucida Sans" panose="020B0602030504020204" pitchFamily="34" charset="0"/>
              </a:rPr>
              <a:t>Identify Outliers in the Dataset:</a:t>
            </a:r>
            <a:r>
              <a:rPr lang="en-US" b="0" i="1" u="sng" dirty="0">
                <a:effectLst/>
                <a:highlight>
                  <a:srgbClr val="FFFFFF"/>
                </a:highlight>
                <a:latin typeface="Lucida Sans" panose="020B0602030504020204" pitchFamily="34" charset="0"/>
              </a:rPr>
              <a:t> </a:t>
            </a:r>
            <a:r>
              <a:rPr lang="en-US" b="0" i="0" dirty="0">
                <a:effectLst/>
                <a:highlight>
                  <a:srgbClr val="FFFFFF"/>
                </a:highlight>
                <a:latin typeface="Lucida Sans" panose="020B0602030504020204" pitchFamily="34" charset="0"/>
              </a:rPr>
              <a:t>Outliers can significantly impact the analysis and distort the results. You need to identify outliers in the loan application dataset.</a:t>
            </a:r>
          </a:p>
          <a:p>
            <a:pPr marL="0" indent="0" algn="l">
              <a:buNone/>
            </a:pPr>
            <a:r>
              <a:rPr lang="en-US" b="1" i="1" u="sng" dirty="0">
                <a:effectLst/>
                <a:highlight>
                  <a:srgbClr val="FFFFFF"/>
                </a:highlight>
                <a:latin typeface="Lucida Sans" panose="020B0602030504020204" pitchFamily="34" charset="0"/>
              </a:rPr>
              <a:t>Task:</a:t>
            </a:r>
            <a:r>
              <a:rPr lang="en-US" b="0" i="1" u="sng" dirty="0">
                <a:effectLst/>
                <a:highlight>
                  <a:srgbClr val="FFFFFF"/>
                </a:highlight>
                <a:latin typeface="Lucida Sans" panose="020B0602030504020204" pitchFamily="34" charset="0"/>
              </a:rPr>
              <a:t> </a:t>
            </a:r>
            <a:r>
              <a:rPr lang="en-US" b="0" i="0" dirty="0">
                <a:effectLst/>
                <a:highlight>
                  <a:srgbClr val="FFFFFF"/>
                </a:highlight>
                <a:latin typeface="Lucida Sans" panose="020B0602030504020204" pitchFamily="34" charset="0"/>
              </a:rPr>
              <a:t>Detect and identify outliers in the dataset using Excel statistical functions and features, focusing on numerical variables.</a:t>
            </a:r>
          </a:p>
          <a:p>
            <a:pPr marL="0" indent="0">
              <a:buNone/>
            </a:pPr>
            <a:endParaRPr lang="en-IN" dirty="0">
              <a:latin typeface="Lucida Sans" panose="020B0602030504020204" pitchFamily="34" charset="0"/>
            </a:endParaRPr>
          </a:p>
        </p:txBody>
      </p:sp>
    </p:spTree>
    <p:extLst>
      <p:ext uri="{BB962C8B-B14F-4D97-AF65-F5344CB8AC3E}">
        <p14:creationId xmlns:p14="http://schemas.microsoft.com/office/powerpoint/2010/main" val="16782126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867C29-7367-7C63-8858-EE42F448A237}"/>
              </a:ext>
            </a:extLst>
          </p:cNvPr>
          <p:cNvPicPr>
            <a:picLocks noChangeAspect="1"/>
          </p:cNvPicPr>
          <p:nvPr/>
        </p:nvPicPr>
        <p:blipFill>
          <a:blip r:embed="rId2"/>
          <a:stretch>
            <a:fillRect/>
          </a:stretch>
        </p:blipFill>
        <p:spPr>
          <a:xfrm>
            <a:off x="0" y="0"/>
            <a:ext cx="9265126" cy="4426177"/>
          </a:xfrm>
          <a:prstGeom prst="rect">
            <a:avLst/>
          </a:prstGeom>
        </p:spPr>
      </p:pic>
      <p:pic>
        <p:nvPicPr>
          <p:cNvPr id="5" name="Picture 4">
            <a:extLst>
              <a:ext uri="{FF2B5EF4-FFF2-40B4-BE49-F238E27FC236}">
                <a16:creationId xmlns:a16="http://schemas.microsoft.com/office/drawing/2014/main" id="{89EDA265-5CE7-A880-77BB-350E1131BBD4}"/>
              </a:ext>
            </a:extLst>
          </p:cNvPr>
          <p:cNvPicPr>
            <a:picLocks noChangeAspect="1"/>
          </p:cNvPicPr>
          <p:nvPr/>
        </p:nvPicPr>
        <p:blipFill>
          <a:blip r:embed="rId3"/>
          <a:stretch>
            <a:fillRect/>
          </a:stretch>
        </p:blipFill>
        <p:spPr>
          <a:xfrm>
            <a:off x="9409234" y="2678744"/>
            <a:ext cx="895358" cy="1043512"/>
          </a:xfrm>
          <a:prstGeom prst="rect">
            <a:avLst/>
          </a:prstGeom>
        </p:spPr>
      </p:pic>
      <p:sp>
        <p:nvSpPr>
          <p:cNvPr id="6" name="TextBox 5">
            <a:extLst>
              <a:ext uri="{FF2B5EF4-FFF2-40B4-BE49-F238E27FC236}">
                <a16:creationId xmlns:a16="http://schemas.microsoft.com/office/drawing/2014/main" id="{EB17104A-F1B5-A5B9-1F8F-C2BBE9CDC3C2}"/>
              </a:ext>
            </a:extLst>
          </p:cNvPr>
          <p:cNvSpPr txBox="1"/>
          <p:nvPr/>
        </p:nvSpPr>
        <p:spPr>
          <a:xfrm>
            <a:off x="0" y="4426177"/>
            <a:ext cx="6825673" cy="2062103"/>
          </a:xfrm>
          <a:prstGeom prst="rect">
            <a:avLst/>
          </a:prstGeom>
          <a:noFill/>
        </p:spPr>
        <p:txBody>
          <a:bodyPr wrap="square" rtlCol="0">
            <a:spAutoFit/>
          </a:bodyPr>
          <a:lstStyle/>
          <a:p>
            <a:r>
              <a:rPr lang="en-IN" sz="1600" dirty="0">
                <a:highlight>
                  <a:srgbClr val="FFFF00"/>
                </a:highlight>
                <a:latin typeface="Abadi" panose="020B0604020104020204" pitchFamily="34" charset="0"/>
              </a:rPr>
              <a:t>MINIMUM= MIN(A2:A50000)</a:t>
            </a:r>
          </a:p>
          <a:p>
            <a:r>
              <a:rPr lang="en-IN" sz="1600" dirty="0">
                <a:highlight>
                  <a:srgbClr val="FFFF00"/>
                </a:highlight>
                <a:latin typeface="Abadi" panose="020B0604020104020204" pitchFamily="34" charset="0"/>
              </a:rPr>
              <a:t>Q1= IFERROR(QUARTILE.INC(A2:A50000,1),0)</a:t>
            </a:r>
          </a:p>
          <a:p>
            <a:r>
              <a:rPr lang="en-IN" sz="1600" dirty="0">
                <a:highlight>
                  <a:srgbClr val="FFFF00"/>
                </a:highlight>
                <a:latin typeface="Abadi" panose="020B0604020104020204" pitchFamily="34" charset="0"/>
              </a:rPr>
              <a:t>Q2(MEDIAN)= IFERROR(QUARTILE.INC(A2:A50000,2),0)</a:t>
            </a:r>
          </a:p>
          <a:p>
            <a:r>
              <a:rPr lang="en-IN" sz="1600" dirty="0">
                <a:highlight>
                  <a:srgbClr val="FFFF00"/>
                </a:highlight>
                <a:latin typeface="Abadi" panose="020B0604020104020204" pitchFamily="34" charset="0"/>
              </a:rPr>
              <a:t>Q3= IFERROR(QUARTILE.INC(A2:A50000,3),0)</a:t>
            </a:r>
          </a:p>
          <a:p>
            <a:r>
              <a:rPr lang="en-IN" sz="1600" dirty="0">
                <a:highlight>
                  <a:srgbClr val="FFFF00"/>
                </a:highlight>
                <a:latin typeface="Abadi" panose="020B0604020104020204" pitchFamily="34" charset="0"/>
              </a:rPr>
              <a:t>MAXIMUM=</a:t>
            </a:r>
            <a:r>
              <a:rPr lang="pt-BR" sz="1600" dirty="0">
                <a:highlight>
                  <a:srgbClr val="FFFF00"/>
                </a:highlight>
                <a:latin typeface="Abadi" panose="020B0604020104020204" pitchFamily="34" charset="0"/>
              </a:rPr>
              <a:t> IFERROR(MAX(A2:A50000),0)</a:t>
            </a:r>
            <a:endParaRPr lang="en-IN" sz="1600" dirty="0">
              <a:highlight>
                <a:srgbClr val="FFFF00"/>
              </a:highlight>
              <a:latin typeface="Abadi" panose="020B0604020104020204" pitchFamily="34" charset="0"/>
            </a:endParaRPr>
          </a:p>
          <a:p>
            <a:r>
              <a:rPr lang="en-IN" sz="1600" dirty="0">
                <a:highlight>
                  <a:srgbClr val="FFFF00"/>
                </a:highlight>
                <a:latin typeface="Abadi" panose="020B0604020104020204" pitchFamily="34" charset="0"/>
              </a:rPr>
              <a:t>IQR= A50005-A50003</a:t>
            </a:r>
          </a:p>
          <a:p>
            <a:r>
              <a:rPr lang="en-IN" sz="1600" dirty="0">
                <a:highlight>
                  <a:srgbClr val="FFFF00"/>
                </a:highlight>
                <a:latin typeface="Abadi" panose="020B0604020104020204" pitchFamily="34" charset="0"/>
              </a:rPr>
              <a:t>LOWER WHISKER=</a:t>
            </a:r>
            <a:r>
              <a:rPr lang="pt-BR" sz="1600" dirty="0">
                <a:highlight>
                  <a:srgbClr val="FFFF00"/>
                </a:highlight>
                <a:latin typeface="Abadi" panose="020B0604020104020204" pitchFamily="34" charset="0"/>
              </a:rPr>
              <a:t> MAX(MIN(A2:A50000),A50003-1.5*(A50005-A50003))</a:t>
            </a:r>
            <a:endParaRPr lang="en-IN" sz="1600" dirty="0">
              <a:highlight>
                <a:srgbClr val="FFFF00"/>
              </a:highlight>
              <a:latin typeface="Abadi" panose="020B0604020104020204" pitchFamily="34" charset="0"/>
            </a:endParaRPr>
          </a:p>
          <a:p>
            <a:r>
              <a:rPr lang="en-IN" sz="1600" dirty="0">
                <a:highlight>
                  <a:srgbClr val="FFFF00"/>
                </a:highlight>
                <a:latin typeface="Abadi" panose="020B0604020104020204" pitchFamily="34" charset="0"/>
              </a:rPr>
              <a:t>UPPER WHISKER=</a:t>
            </a:r>
            <a:r>
              <a:rPr lang="pt-BR" sz="1600" dirty="0">
                <a:highlight>
                  <a:srgbClr val="FFFF00"/>
                </a:highlight>
                <a:latin typeface="Abadi" panose="020B0604020104020204" pitchFamily="34" charset="0"/>
              </a:rPr>
              <a:t> MIN(MAX(A2:A50000),A50005+1.5*(A50005-A50003))</a:t>
            </a:r>
            <a:endParaRPr lang="en-IN" sz="1600" dirty="0">
              <a:highlight>
                <a:srgbClr val="FFFF00"/>
              </a:highlight>
              <a:latin typeface="Abadi" panose="020B0604020104020204" pitchFamily="34" charset="0"/>
            </a:endParaRPr>
          </a:p>
        </p:txBody>
      </p:sp>
      <p:sp>
        <p:nvSpPr>
          <p:cNvPr id="2" name="TextBox 1">
            <a:extLst>
              <a:ext uri="{FF2B5EF4-FFF2-40B4-BE49-F238E27FC236}">
                <a16:creationId xmlns:a16="http://schemas.microsoft.com/office/drawing/2014/main" id="{2D7A5394-05A7-06D5-D6A2-6DE3DB491D7E}"/>
              </a:ext>
            </a:extLst>
          </p:cNvPr>
          <p:cNvSpPr txBox="1"/>
          <p:nvPr/>
        </p:nvSpPr>
        <p:spPr>
          <a:xfrm>
            <a:off x="6640942" y="4426176"/>
            <a:ext cx="5551058" cy="2308324"/>
          </a:xfrm>
          <a:prstGeom prst="rect">
            <a:avLst/>
          </a:prstGeom>
          <a:noFill/>
        </p:spPr>
        <p:txBody>
          <a:bodyPr wrap="square" rtlCol="0">
            <a:spAutoFit/>
          </a:bodyPr>
          <a:lstStyle/>
          <a:p>
            <a:r>
              <a:rPr lang="en-IN" dirty="0">
                <a:latin typeface="Agency FB" panose="020B0503020202020204" pitchFamily="34" charset="0"/>
              </a:rPr>
              <a:t>In task we are required to find outliers in the given data after transforming it by removing the unrequired columns having blank cells more than 45%. So in order to find the outlier we need to find few values related, to make a box plot and calculate outliers in the particular column. And those values are minimum, Q1, Q2, Q3, maximum, IQR, lower whisker, upper whisker. To calculate all these we need to use the functions given on the left side of this slide. we also used </a:t>
            </a:r>
            <a:r>
              <a:rPr lang="en-IN" dirty="0" err="1">
                <a:latin typeface="Agency FB" panose="020B0503020202020204" pitchFamily="34" charset="0"/>
              </a:rPr>
              <a:t>iferror</a:t>
            </a:r>
            <a:r>
              <a:rPr lang="en-IN" dirty="0">
                <a:latin typeface="Agency FB" panose="020B0503020202020204" pitchFamily="34" charset="0"/>
              </a:rPr>
              <a:t> function to remove the #NUM! Error during the calculation. </a:t>
            </a:r>
          </a:p>
        </p:txBody>
      </p:sp>
    </p:spTree>
    <p:extLst>
      <p:ext uri="{BB962C8B-B14F-4D97-AF65-F5344CB8AC3E}">
        <p14:creationId xmlns:p14="http://schemas.microsoft.com/office/powerpoint/2010/main" val="8538207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CF0A86-2358-F376-399A-F9A7C29A8466}"/>
              </a:ext>
            </a:extLst>
          </p:cNvPr>
          <p:cNvPicPr>
            <a:picLocks noChangeAspect="1"/>
          </p:cNvPicPr>
          <p:nvPr/>
        </p:nvPicPr>
        <p:blipFill>
          <a:blip r:embed="rId2"/>
          <a:stretch>
            <a:fillRect/>
          </a:stretch>
        </p:blipFill>
        <p:spPr>
          <a:xfrm>
            <a:off x="-54490" y="255638"/>
            <a:ext cx="12246489" cy="4841947"/>
          </a:xfrm>
          <a:prstGeom prst="rect">
            <a:avLst/>
          </a:prstGeom>
        </p:spPr>
      </p:pic>
      <p:sp>
        <p:nvSpPr>
          <p:cNvPr id="2" name="TextBox 1">
            <a:extLst>
              <a:ext uri="{FF2B5EF4-FFF2-40B4-BE49-F238E27FC236}">
                <a16:creationId xmlns:a16="http://schemas.microsoft.com/office/drawing/2014/main" id="{5D21BD48-CDC8-FCCD-79C4-5C2E46D5F47C}"/>
              </a:ext>
            </a:extLst>
          </p:cNvPr>
          <p:cNvSpPr txBox="1"/>
          <p:nvPr/>
        </p:nvSpPr>
        <p:spPr>
          <a:xfrm>
            <a:off x="-54489" y="5304063"/>
            <a:ext cx="12246489" cy="1477328"/>
          </a:xfrm>
          <a:prstGeom prst="rect">
            <a:avLst/>
          </a:prstGeom>
          <a:noFill/>
        </p:spPr>
        <p:txBody>
          <a:bodyPr wrap="square" rtlCol="0">
            <a:spAutoFit/>
          </a:bodyPr>
          <a:lstStyle/>
          <a:p>
            <a:r>
              <a:rPr lang="en-IN" dirty="0">
                <a:latin typeface="Agency FB" panose="020B0503020202020204" pitchFamily="34" charset="0"/>
              </a:rPr>
              <a:t>Here we can see few of the box plot charts showing that the columns have outliers and few don‘t. We can create a box plot chart by selecting the range of cells we want to use to make a box plot then by going to insert on the ribbon then in the chart section we can see there is a drop down beside a histogram icon so by clicking that we get an option of box and whiskers and after that we get a box plot for the following range we selected. Also we can do some alteration in the chart if we need. In this </a:t>
            </a:r>
            <a:r>
              <a:rPr lang="en-IN" dirty="0" err="1">
                <a:latin typeface="Agency FB" panose="020B0503020202020204" pitchFamily="34" charset="0"/>
              </a:rPr>
              <a:t>cnt_children</a:t>
            </a:r>
            <a:r>
              <a:rPr lang="en-IN" dirty="0">
                <a:latin typeface="Agency FB" panose="020B0503020202020204" pitchFamily="34" charset="0"/>
              </a:rPr>
              <a:t> graph we can see that there is an outlier having value 11 as it's much more than the required range of that </a:t>
            </a:r>
            <a:r>
              <a:rPr lang="en-IN" dirty="0" err="1">
                <a:latin typeface="Agency FB" panose="020B0503020202020204" pitchFamily="34" charset="0"/>
              </a:rPr>
              <a:t>cnt_children</a:t>
            </a:r>
            <a:r>
              <a:rPr lang="en-IN" dirty="0">
                <a:latin typeface="Agency FB" panose="020B0503020202020204" pitchFamily="34" charset="0"/>
              </a:rPr>
              <a:t> column, also in the chart beside that named </a:t>
            </a:r>
            <a:r>
              <a:rPr lang="en-IN" dirty="0" err="1">
                <a:latin typeface="Agency FB" panose="020B0503020202020204" pitchFamily="34" charset="0"/>
              </a:rPr>
              <a:t>amt_income_total</a:t>
            </a:r>
            <a:r>
              <a:rPr lang="en-IN" dirty="0">
                <a:latin typeface="Agency FB" panose="020B0503020202020204" pitchFamily="34" charset="0"/>
              </a:rPr>
              <a:t> we can see that there is also an outlier which is much higher than the expected range of that column.</a:t>
            </a:r>
          </a:p>
        </p:txBody>
      </p:sp>
    </p:spTree>
    <p:extLst>
      <p:ext uri="{BB962C8B-B14F-4D97-AF65-F5344CB8AC3E}">
        <p14:creationId xmlns:p14="http://schemas.microsoft.com/office/powerpoint/2010/main" val="289938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925448-CA53-18BD-7FC6-8D6D2ABA54E8}"/>
              </a:ext>
            </a:extLst>
          </p:cNvPr>
          <p:cNvPicPr>
            <a:picLocks noChangeAspect="1"/>
          </p:cNvPicPr>
          <p:nvPr/>
        </p:nvPicPr>
        <p:blipFill>
          <a:blip r:embed="rId2"/>
          <a:stretch>
            <a:fillRect/>
          </a:stretch>
        </p:blipFill>
        <p:spPr>
          <a:xfrm>
            <a:off x="0" y="412955"/>
            <a:ext cx="12192000" cy="4632158"/>
          </a:xfrm>
          <a:prstGeom prst="rect">
            <a:avLst/>
          </a:prstGeom>
        </p:spPr>
      </p:pic>
      <p:sp>
        <p:nvSpPr>
          <p:cNvPr id="2" name="TextBox 1">
            <a:extLst>
              <a:ext uri="{FF2B5EF4-FFF2-40B4-BE49-F238E27FC236}">
                <a16:creationId xmlns:a16="http://schemas.microsoft.com/office/drawing/2014/main" id="{311FE4E7-E83B-E299-B381-2EE267401218}"/>
              </a:ext>
            </a:extLst>
          </p:cNvPr>
          <p:cNvSpPr txBox="1"/>
          <p:nvPr/>
        </p:nvSpPr>
        <p:spPr>
          <a:xfrm>
            <a:off x="0" y="5289755"/>
            <a:ext cx="12103510" cy="1200329"/>
          </a:xfrm>
          <a:prstGeom prst="rect">
            <a:avLst/>
          </a:prstGeom>
          <a:noFill/>
        </p:spPr>
        <p:txBody>
          <a:bodyPr wrap="square" rtlCol="0">
            <a:spAutoFit/>
          </a:bodyPr>
          <a:lstStyle/>
          <a:p>
            <a:r>
              <a:rPr lang="en-IN" dirty="0">
                <a:latin typeface="Agency FB" panose="020B0503020202020204" pitchFamily="34" charset="0"/>
              </a:rPr>
              <a:t>In this slide too we can see at there are few of the graphs which show the outliers namely </a:t>
            </a:r>
            <a:r>
              <a:rPr lang="en-IN" dirty="0" err="1">
                <a:latin typeface="Agency FB" panose="020B0503020202020204" pitchFamily="34" charset="0"/>
              </a:rPr>
              <a:t>cnt_fam_members</a:t>
            </a:r>
            <a:r>
              <a:rPr lang="en-IN" dirty="0">
                <a:latin typeface="Agency FB" panose="020B0503020202020204" pitchFamily="34" charset="0"/>
              </a:rPr>
              <a:t> also </a:t>
            </a:r>
            <a:r>
              <a:rPr lang="en-IN" dirty="0" err="1">
                <a:latin typeface="Agency FB" panose="020B0503020202020204" pitchFamily="34" charset="0"/>
              </a:rPr>
              <a:t>amt_req_credit_hour</a:t>
            </a:r>
            <a:r>
              <a:rPr lang="en-IN" dirty="0">
                <a:latin typeface="Agency FB" panose="020B0503020202020204" pitchFamily="34" charset="0"/>
              </a:rPr>
              <a:t> Also few more graphs. by seeing all these graphs in this slide and the slide before we can conclude that there are few of the columns in transformed data of application data given to us by the </a:t>
            </a:r>
            <a:r>
              <a:rPr lang="en-IN" dirty="0" err="1">
                <a:latin typeface="Agency FB" panose="020B0503020202020204" pitchFamily="34" charset="0"/>
              </a:rPr>
              <a:t>Trainity</a:t>
            </a:r>
            <a:r>
              <a:rPr lang="en-IN" dirty="0">
                <a:latin typeface="Agency FB" panose="020B0503020202020204" pitchFamily="34" charset="0"/>
              </a:rPr>
              <a:t> that does not fit in the required range and the can create alteration in the accuracy of the calculation that we need, so we can remove these outliers to perform a better calculation and thus work properly.</a:t>
            </a:r>
          </a:p>
        </p:txBody>
      </p:sp>
    </p:spTree>
    <p:extLst>
      <p:ext uri="{BB962C8B-B14F-4D97-AF65-F5344CB8AC3E}">
        <p14:creationId xmlns:p14="http://schemas.microsoft.com/office/powerpoint/2010/main" val="406279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43CE-9118-8D63-76CB-7B48578D2093}"/>
              </a:ext>
            </a:extLst>
          </p:cNvPr>
          <p:cNvSpPr>
            <a:spLocks noGrp="1"/>
          </p:cNvSpPr>
          <p:nvPr>
            <p:ph type="title"/>
          </p:nvPr>
        </p:nvSpPr>
        <p:spPr/>
        <p:txBody>
          <a:bodyPr/>
          <a:lstStyle/>
          <a:p>
            <a:r>
              <a:rPr lang="en-IN" dirty="0"/>
              <a:t>TASK 3:</a:t>
            </a:r>
          </a:p>
        </p:txBody>
      </p:sp>
      <p:sp>
        <p:nvSpPr>
          <p:cNvPr id="3" name="Content Placeholder 2">
            <a:extLst>
              <a:ext uri="{FF2B5EF4-FFF2-40B4-BE49-F238E27FC236}">
                <a16:creationId xmlns:a16="http://schemas.microsoft.com/office/drawing/2014/main" id="{0DFBCDD9-2D8B-2740-90B9-42B2EE77D319}"/>
              </a:ext>
            </a:extLst>
          </p:cNvPr>
          <p:cNvSpPr>
            <a:spLocks noGrp="1"/>
          </p:cNvSpPr>
          <p:nvPr>
            <p:ph idx="1"/>
          </p:nvPr>
        </p:nvSpPr>
        <p:spPr/>
        <p:txBody>
          <a:bodyPr/>
          <a:lstStyle/>
          <a:p>
            <a:pPr marL="0" indent="0" algn="l">
              <a:buNone/>
            </a:pPr>
            <a:r>
              <a:rPr lang="en-US" b="1" i="1" u="sng" dirty="0">
                <a:effectLst/>
                <a:highlight>
                  <a:srgbClr val="FFFFFF"/>
                </a:highlight>
                <a:latin typeface="Lucida Sans" panose="020B0602030504020204" pitchFamily="34" charset="0"/>
              </a:rPr>
              <a:t>Analyze Data Imbalance:</a:t>
            </a:r>
            <a:r>
              <a:rPr lang="en-US" b="0" i="1" u="sng" dirty="0">
                <a:effectLst/>
                <a:highlight>
                  <a:srgbClr val="FFFFFF"/>
                </a:highlight>
                <a:latin typeface="Lucida Sans" panose="020B0602030504020204" pitchFamily="34" charset="0"/>
              </a:rPr>
              <a:t> </a:t>
            </a:r>
            <a:r>
              <a:rPr lang="en-US" b="0" i="0" dirty="0">
                <a:effectLst/>
                <a:highlight>
                  <a:srgbClr val="FFFFFF"/>
                </a:highlight>
                <a:latin typeface="Lucida Sans" panose="020B0602030504020204" pitchFamily="34" charset="0"/>
              </a:rPr>
              <a:t>Data imbalance can affect the accuracy of the analysis, especially for binary classification problems. Understanding the data distribution is crucial for building reliable models.</a:t>
            </a:r>
          </a:p>
          <a:p>
            <a:pPr marL="0" indent="0" algn="l">
              <a:buNone/>
            </a:pPr>
            <a:r>
              <a:rPr lang="en-US" b="1" i="1" u="sng" dirty="0">
                <a:effectLst/>
                <a:highlight>
                  <a:srgbClr val="FFFFFF"/>
                </a:highlight>
                <a:latin typeface="Lucida Sans" panose="020B0602030504020204" pitchFamily="34" charset="0"/>
              </a:rPr>
              <a:t>Task: </a:t>
            </a:r>
            <a:r>
              <a:rPr lang="en-US" b="0" i="0" dirty="0">
                <a:effectLst/>
                <a:highlight>
                  <a:srgbClr val="FFFFFF"/>
                </a:highlight>
                <a:latin typeface="Lucida Sans" panose="020B0602030504020204" pitchFamily="34" charset="0"/>
              </a:rPr>
              <a:t>Determine if there is data imbalance in the loan application dataset and calculate the ratio of data imbalance using Excel functions.</a:t>
            </a:r>
          </a:p>
          <a:p>
            <a:endParaRPr lang="en-IN" dirty="0"/>
          </a:p>
        </p:txBody>
      </p:sp>
    </p:spTree>
    <p:extLst>
      <p:ext uri="{BB962C8B-B14F-4D97-AF65-F5344CB8AC3E}">
        <p14:creationId xmlns:p14="http://schemas.microsoft.com/office/powerpoint/2010/main" val="3270628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528D5D-B121-1B4B-9785-7B92F7F82037}"/>
              </a:ext>
            </a:extLst>
          </p:cNvPr>
          <p:cNvPicPr>
            <a:picLocks noChangeAspect="1"/>
          </p:cNvPicPr>
          <p:nvPr/>
        </p:nvPicPr>
        <p:blipFill>
          <a:blip r:embed="rId2"/>
          <a:stretch>
            <a:fillRect/>
          </a:stretch>
        </p:blipFill>
        <p:spPr>
          <a:xfrm>
            <a:off x="0" y="0"/>
            <a:ext cx="6651057" cy="6006164"/>
          </a:xfrm>
          <a:prstGeom prst="rect">
            <a:avLst/>
          </a:prstGeom>
        </p:spPr>
      </p:pic>
      <p:sp>
        <p:nvSpPr>
          <p:cNvPr id="4" name="TextBox 3">
            <a:extLst>
              <a:ext uri="{FF2B5EF4-FFF2-40B4-BE49-F238E27FC236}">
                <a16:creationId xmlns:a16="http://schemas.microsoft.com/office/drawing/2014/main" id="{59CE2AE6-270F-AC5F-F875-E6778B54E6CF}"/>
              </a:ext>
            </a:extLst>
          </p:cNvPr>
          <p:cNvSpPr txBox="1"/>
          <p:nvPr/>
        </p:nvSpPr>
        <p:spPr>
          <a:xfrm>
            <a:off x="6949440" y="336884"/>
            <a:ext cx="4918509" cy="1200329"/>
          </a:xfrm>
          <a:prstGeom prst="rect">
            <a:avLst/>
          </a:prstGeom>
          <a:noFill/>
        </p:spPr>
        <p:txBody>
          <a:bodyPr wrap="square" rtlCol="0">
            <a:spAutoFit/>
          </a:bodyPr>
          <a:lstStyle/>
          <a:p>
            <a:r>
              <a:rPr lang="en-IN" dirty="0">
                <a:highlight>
                  <a:srgbClr val="FFFF00"/>
                </a:highlight>
                <a:latin typeface="Abadi" panose="020B0604020104020204" pitchFamily="34" charset="0"/>
              </a:rPr>
              <a:t>FORMULAS USED:</a:t>
            </a:r>
          </a:p>
          <a:p>
            <a:r>
              <a:rPr lang="en-IN" dirty="0">
                <a:highlight>
                  <a:srgbClr val="FFFF00"/>
                </a:highlight>
                <a:latin typeface="Abadi" panose="020B0604020104020204" pitchFamily="34" charset="0"/>
              </a:rPr>
              <a:t>CLASS 0: =COUNTIF(A2:A50000,0)</a:t>
            </a:r>
          </a:p>
          <a:p>
            <a:r>
              <a:rPr lang="en-IN" dirty="0">
                <a:highlight>
                  <a:srgbClr val="FFFF00"/>
                </a:highlight>
                <a:latin typeface="Abadi" panose="020B0604020104020204" pitchFamily="34" charset="0"/>
              </a:rPr>
              <a:t>CLASS 1: =COUNTIF(A2:A50000,1)</a:t>
            </a:r>
          </a:p>
          <a:p>
            <a:r>
              <a:rPr lang="en-IN" dirty="0">
                <a:highlight>
                  <a:srgbClr val="FFFF00"/>
                </a:highlight>
                <a:latin typeface="Abadi" panose="020B0604020104020204" pitchFamily="34" charset="0"/>
              </a:rPr>
              <a:t>RATIO: =B2/C2</a:t>
            </a:r>
          </a:p>
        </p:txBody>
      </p:sp>
      <p:sp>
        <p:nvSpPr>
          <p:cNvPr id="2" name="TextBox 1">
            <a:extLst>
              <a:ext uri="{FF2B5EF4-FFF2-40B4-BE49-F238E27FC236}">
                <a16:creationId xmlns:a16="http://schemas.microsoft.com/office/drawing/2014/main" id="{0866CF6F-7CC1-F340-2C93-EBA75590FBD6}"/>
              </a:ext>
            </a:extLst>
          </p:cNvPr>
          <p:cNvSpPr txBox="1"/>
          <p:nvPr/>
        </p:nvSpPr>
        <p:spPr>
          <a:xfrm>
            <a:off x="6949440" y="1691148"/>
            <a:ext cx="5242560" cy="4801314"/>
          </a:xfrm>
          <a:prstGeom prst="rect">
            <a:avLst/>
          </a:prstGeom>
          <a:noFill/>
        </p:spPr>
        <p:txBody>
          <a:bodyPr wrap="square" rtlCol="0">
            <a:spAutoFit/>
          </a:bodyPr>
          <a:lstStyle/>
          <a:p>
            <a:r>
              <a:rPr lang="en-IN" dirty="0">
                <a:latin typeface="Agency FB" panose="020B0503020202020204" pitchFamily="34" charset="0"/>
              </a:rPr>
              <a:t>In this task Required to determine the data imbalance in the loan application data set and also calculate the ratio of data imbalance using the excel functions.</a:t>
            </a:r>
          </a:p>
          <a:p>
            <a:r>
              <a:rPr lang="en-IN" dirty="0">
                <a:latin typeface="Agency FB" panose="020B0503020202020204" pitchFamily="34" charset="0"/>
              </a:rPr>
              <a:t>So as we can see in the screenshot beside we took the column target in a different sheet and performed calculation on it. target contains values Such as 0 and 1. 0 means that there is no payment difficulties and 1 means that there is payment difficulties. So in next column we counted the class 0, that is, people having no payment difficulties using the </a:t>
            </a:r>
            <a:r>
              <a:rPr lang="en-IN" dirty="0" err="1">
                <a:latin typeface="Agency FB" panose="020B0503020202020204" pitchFamily="34" charset="0"/>
              </a:rPr>
              <a:t>countif</a:t>
            </a:r>
            <a:r>
              <a:rPr lang="en-IN" dirty="0">
                <a:latin typeface="Agency FB" panose="020B0503020202020204" pitchFamily="34" charset="0"/>
              </a:rPr>
              <a:t> function with range and Criteria. In the next column we calculated the class 1, that is, people having payment difficulties so by using both of the classes, class 0 and class 1 we found out the ratio of data imbalance by dividing class 0 and class 1 which came out to be 11.419 , it shows that there is a little imbalance in data but not much. so by using all the 3 columns, class 0 ,class 1 and ratio we inserted a pie chart to analyse properly. In the pie chart we can see that most of the space is taken by class 0 and little angle is taken by class 1 resulting in imbalance of data.</a:t>
            </a:r>
          </a:p>
        </p:txBody>
      </p:sp>
    </p:spTree>
    <p:extLst>
      <p:ext uri="{BB962C8B-B14F-4D97-AF65-F5344CB8AC3E}">
        <p14:creationId xmlns:p14="http://schemas.microsoft.com/office/powerpoint/2010/main" val="30208302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545F-0BB8-3A97-6E05-BBB4278A1C9C}"/>
              </a:ext>
            </a:extLst>
          </p:cNvPr>
          <p:cNvSpPr>
            <a:spLocks noGrp="1"/>
          </p:cNvSpPr>
          <p:nvPr>
            <p:ph type="title"/>
          </p:nvPr>
        </p:nvSpPr>
        <p:spPr/>
        <p:txBody>
          <a:bodyPr/>
          <a:lstStyle/>
          <a:p>
            <a:r>
              <a:rPr lang="en-IN" dirty="0"/>
              <a:t>TASK 4:</a:t>
            </a:r>
          </a:p>
        </p:txBody>
      </p:sp>
      <p:sp>
        <p:nvSpPr>
          <p:cNvPr id="3" name="Content Placeholder 2">
            <a:extLst>
              <a:ext uri="{FF2B5EF4-FFF2-40B4-BE49-F238E27FC236}">
                <a16:creationId xmlns:a16="http://schemas.microsoft.com/office/drawing/2014/main" id="{582C0024-7777-EE48-7562-D8ECED0FE547}"/>
              </a:ext>
            </a:extLst>
          </p:cNvPr>
          <p:cNvSpPr>
            <a:spLocks noGrp="1"/>
          </p:cNvSpPr>
          <p:nvPr>
            <p:ph idx="1"/>
          </p:nvPr>
        </p:nvSpPr>
        <p:spPr/>
        <p:txBody>
          <a:bodyPr>
            <a:normAutofit fontScale="92500"/>
          </a:bodyPr>
          <a:lstStyle/>
          <a:p>
            <a:pPr marL="0" indent="0" algn="l">
              <a:buNone/>
            </a:pPr>
            <a:r>
              <a:rPr lang="en-US" b="1" i="1" u="sng" dirty="0">
                <a:effectLst/>
                <a:highlight>
                  <a:srgbClr val="FFFFFF"/>
                </a:highlight>
                <a:latin typeface="Lucida Sans" panose="020B0602030504020204" pitchFamily="34" charset="0"/>
              </a:rPr>
              <a:t>Perform Univariate, Segmented Univariate, and Bivariate Analysis: </a:t>
            </a:r>
            <a:r>
              <a:rPr lang="en-US" b="0" i="0" dirty="0">
                <a:effectLst/>
                <a:highlight>
                  <a:srgbClr val="FFFFFF"/>
                </a:highlight>
                <a:latin typeface="Lucida Sans" panose="020B0602030504020204" pitchFamily="34" charset="0"/>
              </a:rPr>
              <a:t>To gain insights into the driving factors of loan default, it is important to conduct various analyses on consumer and loan attributes.</a:t>
            </a:r>
          </a:p>
          <a:p>
            <a:pPr marL="0" indent="0" algn="l">
              <a:buNone/>
            </a:pPr>
            <a:r>
              <a:rPr lang="en-US" b="1" i="1" u="sng" dirty="0">
                <a:effectLst/>
                <a:highlight>
                  <a:srgbClr val="FFFFFF"/>
                </a:highlight>
                <a:latin typeface="Lucida Sans" panose="020B0602030504020204" pitchFamily="34" charset="0"/>
              </a:rPr>
              <a:t>Task:</a:t>
            </a:r>
            <a:r>
              <a:rPr lang="en-US" b="0" i="1" u="sng" dirty="0">
                <a:effectLst/>
                <a:highlight>
                  <a:srgbClr val="FFFFFF"/>
                </a:highlight>
                <a:latin typeface="Lucida Sans" panose="020B0602030504020204" pitchFamily="34" charset="0"/>
              </a:rPr>
              <a:t> </a:t>
            </a:r>
            <a:r>
              <a:rPr lang="en-US" b="0" i="0" dirty="0">
                <a:effectLst/>
                <a:highlight>
                  <a:srgbClr val="FFFFFF"/>
                </a:highlight>
                <a:latin typeface="Lucida Sans" panose="020B0602030504020204" pitchFamily="34" charset="0"/>
              </a:rPr>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a:p>
            <a:pPr marL="0" indent="0">
              <a:buNone/>
            </a:pPr>
            <a:endParaRPr lang="en-IN" dirty="0"/>
          </a:p>
        </p:txBody>
      </p:sp>
    </p:spTree>
    <p:extLst>
      <p:ext uri="{BB962C8B-B14F-4D97-AF65-F5344CB8AC3E}">
        <p14:creationId xmlns:p14="http://schemas.microsoft.com/office/powerpoint/2010/main" val="6158500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D6927-4D90-31BB-D916-8518B14391C8}"/>
              </a:ext>
            </a:extLst>
          </p:cNvPr>
          <p:cNvPicPr>
            <a:picLocks noChangeAspect="1"/>
          </p:cNvPicPr>
          <p:nvPr/>
        </p:nvPicPr>
        <p:blipFill>
          <a:blip r:embed="rId2"/>
          <a:stretch>
            <a:fillRect/>
          </a:stretch>
        </p:blipFill>
        <p:spPr>
          <a:xfrm>
            <a:off x="0" y="913257"/>
            <a:ext cx="8111613" cy="5222071"/>
          </a:xfrm>
          <a:prstGeom prst="rect">
            <a:avLst/>
          </a:prstGeom>
        </p:spPr>
      </p:pic>
      <p:sp>
        <p:nvSpPr>
          <p:cNvPr id="2" name="TextBox 1">
            <a:extLst>
              <a:ext uri="{FF2B5EF4-FFF2-40B4-BE49-F238E27FC236}">
                <a16:creationId xmlns:a16="http://schemas.microsoft.com/office/drawing/2014/main" id="{D2E552E6-4B2B-E15A-7EB1-BE4C99B259DB}"/>
              </a:ext>
            </a:extLst>
          </p:cNvPr>
          <p:cNvSpPr txBox="1"/>
          <p:nvPr/>
        </p:nvSpPr>
        <p:spPr>
          <a:xfrm>
            <a:off x="0" y="186813"/>
            <a:ext cx="8288594" cy="584775"/>
          </a:xfrm>
          <a:prstGeom prst="rect">
            <a:avLst/>
          </a:prstGeom>
          <a:noFill/>
        </p:spPr>
        <p:txBody>
          <a:bodyPr wrap="square" rtlCol="0">
            <a:spAutoFit/>
          </a:bodyPr>
          <a:lstStyle/>
          <a:p>
            <a:pPr algn="ctr"/>
            <a:r>
              <a:rPr lang="en-IN" sz="3200" dirty="0">
                <a:latin typeface="+mj-lt"/>
              </a:rPr>
              <a:t>UNIVARIATE</a:t>
            </a:r>
          </a:p>
        </p:txBody>
      </p:sp>
      <p:sp>
        <p:nvSpPr>
          <p:cNvPr id="4" name="TextBox 3">
            <a:extLst>
              <a:ext uri="{FF2B5EF4-FFF2-40B4-BE49-F238E27FC236}">
                <a16:creationId xmlns:a16="http://schemas.microsoft.com/office/drawing/2014/main" id="{A999226F-32B8-4CFF-AE8A-25EF7D0EE4CA}"/>
              </a:ext>
            </a:extLst>
          </p:cNvPr>
          <p:cNvSpPr txBox="1"/>
          <p:nvPr/>
        </p:nvSpPr>
        <p:spPr>
          <a:xfrm>
            <a:off x="8180438" y="0"/>
            <a:ext cx="4011561" cy="6740307"/>
          </a:xfrm>
          <a:prstGeom prst="rect">
            <a:avLst/>
          </a:prstGeom>
          <a:noFill/>
        </p:spPr>
        <p:txBody>
          <a:bodyPr wrap="square" rtlCol="0">
            <a:spAutoFit/>
          </a:bodyPr>
          <a:lstStyle/>
          <a:p>
            <a:r>
              <a:rPr lang="en-IN" dirty="0">
                <a:latin typeface="Agency FB" panose="020B0503020202020204" pitchFamily="34" charset="0"/>
              </a:rPr>
              <a:t>In this task we were asked to find the univariate analysis to understand the distribution of individual variables to gain insight into the driving factors of loan application. </a:t>
            </a:r>
            <a:r>
              <a:rPr lang="en-US" dirty="0">
                <a:latin typeface="Agency FB" panose="020B0503020202020204" pitchFamily="34" charset="0"/>
              </a:rPr>
              <a:t>Univariate analysis focuses on examining the distribution and summary statistics of a single variable at a time.</a:t>
            </a:r>
          </a:p>
          <a:p>
            <a:r>
              <a:rPr lang="en-IN" dirty="0">
                <a:latin typeface="Agency FB" panose="020B0503020202020204" pitchFamily="34" charset="0"/>
              </a:rPr>
              <a:t>In this we took the column target with the column </a:t>
            </a:r>
            <a:r>
              <a:rPr lang="en-IN" dirty="0" err="1">
                <a:latin typeface="Agency FB" panose="020B0503020202020204" pitchFamily="34" charset="0"/>
              </a:rPr>
              <a:t>code_gender</a:t>
            </a:r>
            <a:r>
              <a:rPr lang="en-IN" dirty="0">
                <a:latin typeface="Agency FB" panose="020B0503020202020204" pitchFamily="34" charset="0"/>
              </a:rPr>
              <a:t> and performed the calculations such as counting the number of payment difficulties for only males similarly for females too. Also we calculated for people who are not facing any payment difficulties individually for males and females.</a:t>
            </a:r>
          </a:p>
          <a:p>
            <a:r>
              <a:rPr lang="en-IN" dirty="0">
                <a:highlight>
                  <a:srgbClr val="FFFF00"/>
                </a:highlight>
                <a:latin typeface="Agency FB" panose="020B0503020202020204" pitchFamily="34" charset="0"/>
              </a:rPr>
              <a:t>Formulas: 1.for males and no payment difficulties:</a:t>
            </a:r>
            <a:r>
              <a:rPr lang="en-US" dirty="0">
                <a:highlight>
                  <a:srgbClr val="FFFF00"/>
                </a:highlight>
                <a:latin typeface="Agency FB" panose="020B0503020202020204" pitchFamily="34" charset="0"/>
              </a:rPr>
              <a:t> =COUNTIFS($B$2:$B$50000,"M",$A$2:$A$50000,"0")</a:t>
            </a:r>
          </a:p>
          <a:p>
            <a:r>
              <a:rPr lang="en-US" dirty="0">
                <a:highlight>
                  <a:srgbClr val="FFFF00"/>
                </a:highlight>
                <a:latin typeface="Agency FB" panose="020B0503020202020204" pitchFamily="34" charset="0"/>
              </a:rPr>
              <a:t>2.Count of males: =COUNTIF($B$2:$B$50000,"M")</a:t>
            </a:r>
          </a:p>
          <a:p>
            <a:r>
              <a:rPr lang="en-US" dirty="0">
                <a:highlight>
                  <a:srgbClr val="FFFF00"/>
                </a:highlight>
                <a:latin typeface="Agency FB" panose="020B0503020202020204" pitchFamily="34" charset="0"/>
              </a:rPr>
              <a:t>3. Percentage of male having no difficulties:</a:t>
            </a:r>
          </a:p>
          <a:p>
            <a:r>
              <a:rPr lang="en-IN" dirty="0">
                <a:highlight>
                  <a:srgbClr val="FFFF00"/>
                </a:highlight>
                <a:latin typeface="Agency FB" panose="020B0503020202020204" pitchFamily="34" charset="0"/>
              </a:rPr>
              <a:t>=(D8/(D8+E8))</a:t>
            </a:r>
          </a:p>
          <a:p>
            <a:r>
              <a:rPr lang="en-IN" dirty="0">
                <a:highlight>
                  <a:srgbClr val="FFFF00"/>
                </a:highlight>
                <a:latin typeface="Agency FB" panose="020B0503020202020204" pitchFamily="34" charset="0"/>
              </a:rPr>
              <a:t>Similarly we can do this for females.</a:t>
            </a:r>
          </a:p>
          <a:p>
            <a:r>
              <a:rPr lang="en-IN" dirty="0">
                <a:latin typeface="Agency FB" panose="020B0503020202020204" pitchFamily="34" charset="0"/>
              </a:rPr>
              <a:t> We plotted the horizontal bar graph for males and females having payment difficulties and not having payment difficulties. Also Plotted a pie chart for the count of males and females and clearly we can see that there are more number of males than females.</a:t>
            </a:r>
          </a:p>
        </p:txBody>
      </p:sp>
    </p:spTree>
    <p:extLst>
      <p:ext uri="{BB962C8B-B14F-4D97-AF65-F5344CB8AC3E}">
        <p14:creationId xmlns:p14="http://schemas.microsoft.com/office/powerpoint/2010/main" val="11614719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4ACA2E-1C9C-FEFC-4465-F7E25B394219}"/>
              </a:ext>
            </a:extLst>
          </p:cNvPr>
          <p:cNvPicPr>
            <a:picLocks noChangeAspect="1"/>
          </p:cNvPicPr>
          <p:nvPr/>
        </p:nvPicPr>
        <p:blipFill>
          <a:blip r:embed="rId2"/>
          <a:stretch>
            <a:fillRect/>
          </a:stretch>
        </p:blipFill>
        <p:spPr>
          <a:xfrm>
            <a:off x="0" y="815856"/>
            <a:ext cx="8042786" cy="5230983"/>
          </a:xfrm>
          <a:prstGeom prst="rect">
            <a:avLst/>
          </a:prstGeom>
        </p:spPr>
      </p:pic>
      <p:sp>
        <p:nvSpPr>
          <p:cNvPr id="2" name="TextBox 1">
            <a:extLst>
              <a:ext uri="{FF2B5EF4-FFF2-40B4-BE49-F238E27FC236}">
                <a16:creationId xmlns:a16="http://schemas.microsoft.com/office/drawing/2014/main" id="{7E6C4667-F3D8-75BB-E5C4-E807C6917E7A}"/>
              </a:ext>
            </a:extLst>
          </p:cNvPr>
          <p:cNvSpPr txBox="1"/>
          <p:nvPr/>
        </p:nvSpPr>
        <p:spPr>
          <a:xfrm>
            <a:off x="8042786" y="0"/>
            <a:ext cx="4296698" cy="6463308"/>
          </a:xfrm>
          <a:prstGeom prst="rect">
            <a:avLst/>
          </a:prstGeom>
          <a:noFill/>
        </p:spPr>
        <p:txBody>
          <a:bodyPr wrap="square" rtlCol="0">
            <a:spAutoFit/>
          </a:bodyPr>
          <a:lstStyle/>
          <a:p>
            <a:r>
              <a:rPr lang="en-IN" dirty="0">
                <a:latin typeface="Agency FB" panose="020B0503020202020204" pitchFamily="34" charset="0"/>
              </a:rPr>
              <a:t>In this we took the columns </a:t>
            </a:r>
            <a:r>
              <a:rPr lang="en-IN" dirty="0" err="1">
                <a:latin typeface="Agency FB" panose="020B0503020202020204" pitchFamily="34" charset="0"/>
              </a:rPr>
              <a:t>flag_own_car</a:t>
            </a:r>
            <a:r>
              <a:rPr lang="en-IN" dirty="0">
                <a:latin typeface="Agency FB" panose="020B0503020202020204" pitchFamily="34" charset="0"/>
              </a:rPr>
              <a:t>, </a:t>
            </a:r>
            <a:r>
              <a:rPr lang="en-IN" dirty="0" err="1">
                <a:latin typeface="Agency FB" panose="020B0503020202020204" pitchFamily="34" charset="0"/>
              </a:rPr>
              <a:t>flag_own_realty</a:t>
            </a:r>
            <a:r>
              <a:rPr lang="en-IN" dirty="0">
                <a:latin typeface="Agency FB" panose="020B0503020202020204" pitchFamily="34" charset="0"/>
              </a:rPr>
              <a:t>, </a:t>
            </a:r>
            <a:r>
              <a:rPr lang="en-IN" dirty="0" err="1">
                <a:latin typeface="Agency FB" panose="020B0503020202020204" pitchFamily="34" charset="0"/>
              </a:rPr>
              <a:t>cnt_children</a:t>
            </a:r>
            <a:r>
              <a:rPr lang="en-IN" dirty="0">
                <a:latin typeface="Agency FB" panose="020B0503020202020204" pitchFamily="34" charset="0"/>
              </a:rPr>
              <a:t> along with target column. We used these columns to calculate an analysis such as in the first table we can see that we counted the number of people who owns a car also who did not. We also counted the defaulters and non defaulters and also the defaulters percentage using the formulas given below. Similarly in the next table we calculated the number of people who own a home , also someone who owns a home but also a defaulter or a non defaulter along with defaulter percentage. In the 3rd column we can see that we have the interval of children starting with the age zero to the age 12. we counted the number of children that lie between these intervals along with the people having children between these interval and also are non defaulter or defaulter also calculated the defaulter percentage. And thus using these tables we plotted the graphs and analysed how many are the defaulters and non defaulters in the table graphically.</a:t>
            </a:r>
          </a:p>
          <a:p>
            <a:r>
              <a:rPr lang="en-IN" dirty="0">
                <a:highlight>
                  <a:srgbClr val="FFFF00"/>
                </a:highlight>
                <a:latin typeface="Agency FB" panose="020B0503020202020204" pitchFamily="34" charset="0"/>
              </a:rPr>
              <a:t>Formulas used: 1.</a:t>
            </a:r>
            <a:r>
              <a:rPr lang="fr-FR" dirty="0">
                <a:highlight>
                  <a:srgbClr val="FFFF00"/>
                </a:highlight>
                <a:latin typeface="Agency FB" panose="020B0503020202020204" pitchFamily="34" charset="0"/>
              </a:rPr>
              <a:t> =COUNTIFS($T$2:$T$50000,"Y")</a:t>
            </a:r>
          </a:p>
          <a:p>
            <a:r>
              <a:rPr lang="fr-FR" dirty="0">
                <a:highlight>
                  <a:srgbClr val="FFFF00"/>
                </a:highlight>
                <a:latin typeface="Agency FB" panose="020B0503020202020204" pitchFamily="34" charset="0"/>
              </a:rPr>
              <a:t>2. =COUNTIFS($T$2:$T$50000,"Y",$S$2:$S$50000,"0")</a:t>
            </a:r>
            <a:endParaRPr lang="en-IN" dirty="0">
              <a:highlight>
                <a:srgbClr val="FFFF00"/>
              </a:highlight>
              <a:latin typeface="Agency FB" panose="020B0503020202020204" pitchFamily="34" charset="0"/>
            </a:endParaRPr>
          </a:p>
          <a:p>
            <a:r>
              <a:rPr lang="en-IN" dirty="0">
                <a:highlight>
                  <a:srgbClr val="FFFF00"/>
                </a:highlight>
                <a:latin typeface="Agency FB" panose="020B0503020202020204" pitchFamily="34" charset="0"/>
              </a:rPr>
              <a:t>3. =COUNTIFS($T$2:$T$50000,"Y",$S$2:$S$50000,"1")</a:t>
            </a:r>
          </a:p>
          <a:p>
            <a:r>
              <a:rPr lang="en-IN" dirty="0">
                <a:highlight>
                  <a:srgbClr val="FFFF00"/>
                </a:highlight>
                <a:latin typeface="Agency FB" panose="020B0503020202020204" pitchFamily="34" charset="0"/>
              </a:rPr>
              <a:t>4. =AB3/(AB3+AA3)</a:t>
            </a:r>
          </a:p>
        </p:txBody>
      </p:sp>
    </p:spTree>
    <p:extLst>
      <p:ext uri="{BB962C8B-B14F-4D97-AF65-F5344CB8AC3E}">
        <p14:creationId xmlns:p14="http://schemas.microsoft.com/office/powerpoint/2010/main" val="88513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83527F-B2BB-85EA-238F-2B52ADE90F72}"/>
              </a:ext>
            </a:extLst>
          </p:cNvPr>
          <p:cNvPicPr>
            <a:picLocks noChangeAspect="1"/>
          </p:cNvPicPr>
          <p:nvPr/>
        </p:nvPicPr>
        <p:blipFill>
          <a:blip r:embed="rId2"/>
          <a:stretch>
            <a:fillRect/>
          </a:stretch>
        </p:blipFill>
        <p:spPr>
          <a:xfrm>
            <a:off x="0" y="747252"/>
            <a:ext cx="8308258" cy="5407742"/>
          </a:xfrm>
          <a:prstGeom prst="rect">
            <a:avLst/>
          </a:prstGeom>
        </p:spPr>
      </p:pic>
      <p:sp>
        <p:nvSpPr>
          <p:cNvPr id="4" name="TextBox 3">
            <a:extLst>
              <a:ext uri="{FF2B5EF4-FFF2-40B4-BE49-F238E27FC236}">
                <a16:creationId xmlns:a16="http://schemas.microsoft.com/office/drawing/2014/main" id="{9354D459-D660-CECA-7FDB-E5F34EBC36B2}"/>
              </a:ext>
            </a:extLst>
          </p:cNvPr>
          <p:cNvSpPr txBox="1"/>
          <p:nvPr/>
        </p:nvSpPr>
        <p:spPr>
          <a:xfrm>
            <a:off x="-9832" y="108155"/>
            <a:ext cx="8308257" cy="523220"/>
          </a:xfrm>
          <a:prstGeom prst="rect">
            <a:avLst/>
          </a:prstGeom>
          <a:noFill/>
        </p:spPr>
        <p:txBody>
          <a:bodyPr wrap="square">
            <a:spAutoFit/>
          </a:bodyPr>
          <a:lstStyle/>
          <a:p>
            <a:pPr algn="ctr"/>
            <a:r>
              <a:rPr lang="en-IN" sz="2800" dirty="0">
                <a:latin typeface="+mj-lt"/>
              </a:rPr>
              <a:t>SEGMENTED UNIVARIATE</a:t>
            </a:r>
          </a:p>
        </p:txBody>
      </p:sp>
      <p:sp>
        <p:nvSpPr>
          <p:cNvPr id="6" name="TextBox 5">
            <a:extLst>
              <a:ext uri="{FF2B5EF4-FFF2-40B4-BE49-F238E27FC236}">
                <a16:creationId xmlns:a16="http://schemas.microsoft.com/office/drawing/2014/main" id="{D1AB9241-BEF2-5491-F5AF-E0CD3653B6EE}"/>
              </a:ext>
            </a:extLst>
          </p:cNvPr>
          <p:cNvSpPr txBox="1"/>
          <p:nvPr/>
        </p:nvSpPr>
        <p:spPr>
          <a:xfrm>
            <a:off x="8298425" y="1"/>
            <a:ext cx="3893575" cy="6463308"/>
          </a:xfrm>
          <a:prstGeom prst="rect">
            <a:avLst/>
          </a:prstGeom>
          <a:noFill/>
        </p:spPr>
        <p:txBody>
          <a:bodyPr wrap="square" rtlCol="0">
            <a:spAutoFit/>
          </a:bodyPr>
          <a:lstStyle/>
          <a:p>
            <a:r>
              <a:rPr lang="en-IN" dirty="0">
                <a:latin typeface="Agency FB" panose="020B0503020202020204" pitchFamily="34" charset="0"/>
              </a:rPr>
              <a:t>Segmented univariate is </a:t>
            </a:r>
            <a:r>
              <a:rPr lang="en-US" dirty="0">
                <a:latin typeface="Agency FB" panose="020B0503020202020204" pitchFamily="34" charset="0"/>
              </a:rPr>
              <a:t>Analyzing a single variable separately within different segments or groups of another variable.</a:t>
            </a:r>
            <a:endParaRPr lang="en-IN" dirty="0">
              <a:latin typeface="Agency FB" panose="020B0503020202020204" pitchFamily="34" charset="0"/>
            </a:endParaRPr>
          </a:p>
          <a:p>
            <a:r>
              <a:rPr lang="en-IN" dirty="0">
                <a:latin typeface="Agency FB" panose="020B0503020202020204" pitchFamily="34" charset="0"/>
              </a:rPr>
              <a:t>So In this we see that we have created bins for the calculation of defaulters, non defaulters along with their count. We can create the bins by selecting the range of data than creating a pivot table, now we need to drag the column name in the Row after which we need to select column according to which we need to make the bins then click on the group selection and then select the starting and ending points for the bins then click OK ,we will get the bins according to the interval we selected.</a:t>
            </a:r>
          </a:p>
          <a:p>
            <a:r>
              <a:rPr lang="en-IN" dirty="0">
                <a:highlight>
                  <a:srgbClr val="FFFF00"/>
                </a:highlight>
                <a:latin typeface="Agency FB" panose="020B0503020202020204" pitchFamily="34" charset="0"/>
              </a:rPr>
              <a:t>Formulas: </a:t>
            </a:r>
          </a:p>
          <a:p>
            <a:pPr marL="342900" indent="-342900">
              <a:buAutoNum type="arabicPeriod"/>
            </a:pPr>
            <a:r>
              <a:rPr lang="en-IN" dirty="0">
                <a:highlight>
                  <a:srgbClr val="FFFF00"/>
                </a:highlight>
                <a:latin typeface="Agency FB" panose="020B0503020202020204" pitchFamily="34" charset="0"/>
              </a:rPr>
              <a:t>defaulters: =COUNTIFS($B$2:$B$50000,"1",$A$2:$A$50000,"&gt;=25650",$A$2:$A$50000,"&lt;1025650")</a:t>
            </a:r>
          </a:p>
          <a:p>
            <a:pPr marL="342900" indent="-342900">
              <a:buAutoNum type="arabicPeriod"/>
            </a:pPr>
            <a:r>
              <a:rPr lang="en-IN" dirty="0">
                <a:highlight>
                  <a:srgbClr val="FFFF00"/>
                </a:highlight>
                <a:latin typeface="Agency FB" panose="020B0503020202020204" pitchFamily="34" charset="0"/>
              </a:rPr>
              <a:t>Non defaulters: =COUNTIFS($B$2:$B$50000,"0",$A$2:$A$50000,"&gt;=25650",$A$2:$A$50000,"&lt;1025650")</a:t>
            </a:r>
          </a:p>
          <a:p>
            <a:endParaRPr lang="en-IN" dirty="0">
              <a:highlight>
                <a:srgbClr val="FFFF00"/>
              </a:highlight>
              <a:latin typeface="Agency FB" panose="020B0503020202020204" pitchFamily="34" charset="0"/>
            </a:endParaRPr>
          </a:p>
          <a:p>
            <a:endParaRPr lang="en-IN" dirty="0">
              <a:latin typeface="Agency FB" panose="020B0503020202020204" pitchFamily="34" charset="0"/>
            </a:endParaRPr>
          </a:p>
          <a:p>
            <a:pPr marL="342900" indent="-342900">
              <a:buAutoNum type="arabicPeriod"/>
            </a:pPr>
            <a:endParaRPr lang="en-IN" dirty="0">
              <a:latin typeface="Agency FB" panose="020B0503020202020204" pitchFamily="34" charset="0"/>
            </a:endParaRPr>
          </a:p>
        </p:txBody>
      </p:sp>
    </p:spTree>
    <p:extLst>
      <p:ext uri="{BB962C8B-B14F-4D97-AF65-F5344CB8AC3E}">
        <p14:creationId xmlns:p14="http://schemas.microsoft.com/office/powerpoint/2010/main" val="389383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BDAF4-F3FB-61B3-92C5-28CFEE97CC6F}"/>
              </a:ext>
            </a:extLst>
          </p:cNvPr>
          <p:cNvSpPr>
            <a:spLocks noGrp="1"/>
          </p:cNvSpPr>
          <p:nvPr>
            <p:ph type="title"/>
          </p:nvPr>
        </p:nvSpPr>
        <p:spPr>
          <a:xfrm>
            <a:off x="5297593" y="461772"/>
            <a:ext cx="6251110" cy="1783080"/>
          </a:xfrm>
        </p:spPr>
        <p:txBody>
          <a:bodyPr anchor="b">
            <a:normAutofit/>
          </a:bodyPr>
          <a:lstStyle/>
          <a:p>
            <a:pPr>
              <a:lnSpc>
                <a:spcPct val="90000"/>
              </a:lnSpc>
            </a:pPr>
            <a:r>
              <a:rPr lang="en-IN" sz="6100" dirty="0"/>
              <a:t>INTRODUCTION</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DF3045-E599-675B-4E40-97161892D0E4}"/>
              </a:ext>
            </a:extLst>
          </p:cNvPr>
          <p:cNvSpPr>
            <a:spLocks noGrp="1"/>
          </p:cNvSpPr>
          <p:nvPr>
            <p:ph idx="1"/>
          </p:nvPr>
        </p:nvSpPr>
        <p:spPr>
          <a:xfrm>
            <a:off x="5412862" y="2710950"/>
            <a:ext cx="6250941" cy="4041648"/>
          </a:xfrm>
        </p:spPr>
        <p:txBody>
          <a:bodyPr>
            <a:normAutofit fontScale="92500"/>
          </a:bodyPr>
          <a:lstStyle/>
          <a:p>
            <a:pPr marL="0" indent="0">
              <a:lnSpc>
                <a:spcPct val="100000"/>
              </a:lnSpc>
              <a:buNone/>
            </a:pPr>
            <a:r>
              <a:rPr lang="en-US" sz="2600" b="1" dirty="0">
                <a:latin typeface="+mj-lt"/>
              </a:rPr>
              <a:t>Risks in Loan Approval:</a:t>
            </a:r>
          </a:p>
          <a:p>
            <a:pPr>
              <a:lnSpc>
                <a:spcPct val="100000"/>
              </a:lnSpc>
              <a:buFont typeface="+mj-lt"/>
              <a:buAutoNum type="arabicPeriod"/>
            </a:pPr>
            <a:r>
              <a:rPr lang="en-US" sz="2600" b="1" dirty="0"/>
              <a:t>Lost Business:</a:t>
            </a:r>
            <a:r>
              <a:rPr lang="en-US" sz="2600" dirty="0"/>
              <a:t> Rejecting capable applicants.</a:t>
            </a:r>
          </a:p>
          <a:p>
            <a:pPr>
              <a:lnSpc>
                <a:spcPct val="100000"/>
              </a:lnSpc>
              <a:buFont typeface="+mj-lt"/>
              <a:buAutoNum type="arabicPeriod"/>
            </a:pPr>
            <a:r>
              <a:rPr lang="en-US" sz="2600" b="1" dirty="0"/>
              <a:t>Financial Loss:</a:t>
            </a:r>
            <a:r>
              <a:rPr lang="en-US" sz="2600" dirty="0"/>
              <a:t> Approving applicants who are </a:t>
            </a:r>
            <a:r>
              <a:rPr lang="en-US" sz="2600" dirty="0" err="1"/>
              <a:t>defaultars</a:t>
            </a:r>
            <a:r>
              <a:rPr lang="en-US" sz="2600" dirty="0"/>
              <a:t>.</a:t>
            </a:r>
          </a:p>
          <a:p>
            <a:pPr marL="0" indent="0">
              <a:lnSpc>
                <a:spcPct val="100000"/>
              </a:lnSpc>
              <a:buNone/>
            </a:pPr>
            <a:r>
              <a:rPr lang="en-US" sz="2600" dirty="0">
                <a:latin typeface="+mj-lt"/>
              </a:rPr>
              <a:t>Possible Outcomes for Loan Applications:</a:t>
            </a:r>
          </a:p>
          <a:p>
            <a:pPr>
              <a:lnSpc>
                <a:spcPct val="100000"/>
              </a:lnSpc>
              <a:buFont typeface="+mj-lt"/>
              <a:buAutoNum type="arabicPeriod"/>
            </a:pPr>
            <a:r>
              <a:rPr lang="en-US" sz="2600" b="1" dirty="0"/>
              <a:t>Approved:</a:t>
            </a:r>
            <a:r>
              <a:rPr lang="en-US" sz="2600" dirty="0"/>
              <a:t> Loan application approved.</a:t>
            </a:r>
          </a:p>
          <a:p>
            <a:pPr>
              <a:lnSpc>
                <a:spcPct val="100000"/>
              </a:lnSpc>
              <a:buFont typeface="+mj-lt"/>
              <a:buAutoNum type="arabicPeriod"/>
            </a:pPr>
            <a:r>
              <a:rPr lang="en-US" sz="2600" b="1" dirty="0"/>
              <a:t>Cancelled:</a:t>
            </a:r>
            <a:r>
              <a:rPr lang="en-US" sz="2600" dirty="0"/>
              <a:t> Customer cancelled application.</a:t>
            </a:r>
          </a:p>
          <a:p>
            <a:pPr>
              <a:lnSpc>
                <a:spcPct val="100000"/>
              </a:lnSpc>
              <a:buFont typeface="+mj-lt"/>
              <a:buAutoNum type="arabicPeriod"/>
            </a:pPr>
            <a:r>
              <a:rPr lang="en-US" sz="2600" b="1" dirty="0"/>
              <a:t>Refused:</a:t>
            </a:r>
            <a:r>
              <a:rPr lang="en-US" sz="2600" dirty="0"/>
              <a:t> Company rejected the loan.</a:t>
            </a:r>
          </a:p>
          <a:p>
            <a:pPr>
              <a:lnSpc>
                <a:spcPct val="100000"/>
              </a:lnSpc>
              <a:buFont typeface="+mj-lt"/>
              <a:buAutoNum type="arabicPeriod"/>
            </a:pPr>
            <a:r>
              <a:rPr lang="en-US" sz="2600" b="1" dirty="0"/>
              <a:t>Unused Offer:</a:t>
            </a:r>
            <a:r>
              <a:rPr lang="en-US" sz="2600" dirty="0"/>
              <a:t> Loan approved but not used by the customer.</a:t>
            </a:r>
          </a:p>
          <a:p>
            <a:pPr>
              <a:lnSpc>
                <a:spcPct val="100000"/>
              </a:lnSpc>
            </a:pPr>
            <a:endParaRPr lang="en-IN" sz="2000" dirty="0"/>
          </a:p>
        </p:txBody>
      </p:sp>
      <p:pic>
        <p:nvPicPr>
          <p:cNvPr id="15" name="Picture 14" descr="Pen placed on top of a signature line">
            <a:extLst>
              <a:ext uri="{FF2B5EF4-FFF2-40B4-BE49-F238E27FC236}">
                <a16:creationId xmlns:a16="http://schemas.microsoft.com/office/drawing/2014/main" id="{8E9D0472-BCEE-8865-C1C9-C7DAA58E293C}"/>
              </a:ext>
            </a:extLst>
          </p:cNvPr>
          <p:cNvPicPr>
            <a:picLocks noChangeAspect="1"/>
          </p:cNvPicPr>
          <p:nvPr/>
        </p:nvPicPr>
        <p:blipFill rotWithShape="1">
          <a:blip r:embed="rId3"/>
          <a:srcRect l="52282" r="238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custDataLst>
      <p:tags r:id="rId1"/>
    </p:custDataLst>
    <p:extLst>
      <p:ext uri="{BB962C8B-B14F-4D97-AF65-F5344CB8AC3E}">
        <p14:creationId xmlns:p14="http://schemas.microsoft.com/office/powerpoint/2010/main" val="177411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68271-739F-91F0-D3E3-A0E58F917004}"/>
              </a:ext>
            </a:extLst>
          </p:cNvPr>
          <p:cNvPicPr>
            <a:picLocks noChangeAspect="1"/>
          </p:cNvPicPr>
          <p:nvPr/>
        </p:nvPicPr>
        <p:blipFill>
          <a:blip r:embed="rId2"/>
          <a:stretch>
            <a:fillRect/>
          </a:stretch>
        </p:blipFill>
        <p:spPr>
          <a:xfrm>
            <a:off x="0" y="857239"/>
            <a:ext cx="8138160" cy="5381001"/>
          </a:xfrm>
          <a:prstGeom prst="rect">
            <a:avLst/>
          </a:prstGeom>
        </p:spPr>
      </p:pic>
      <p:sp>
        <p:nvSpPr>
          <p:cNvPr id="3" name="TextBox 2">
            <a:extLst>
              <a:ext uri="{FF2B5EF4-FFF2-40B4-BE49-F238E27FC236}">
                <a16:creationId xmlns:a16="http://schemas.microsoft.com/office/drawing/2014/main" id="{1110B8E1-B184-6727-D88B-0D60FBE9D530}"/>
              </a:ext>
            </a:extLst>
          </p:cNvPr>
          <p:cNvSpPr txBox="1"/>
          <p:nvPr/>
        </p:nvSpPr>
        <p:spPr>
          <a:xfrm>
            <a:off x="8138160" y="1017343"/>
            <a:ext cx="4053840" cy="2031325"/>
          </a:xfrm>
          <a:prstGeom prst="rect">
            <a:avLst/>
          </a:prstGeom>
          <a:noFill/>
        </p:spPr>
        <p:txBody>
          <a:bodyPr wrap="square">
            <a:spAutoFit/>
          </a:bodyPr>
          <a:lstStyle/>
          <a:p>
            <a:r>
              <a:rPr lang="en-IN" dirty="0">
                <a:highlight>
                  <a:srgbClr val="FFFF00"/>
                </a:highlight>
                <a:latin typeface="Agency FB" panose="020B0503020202020204" pitchFamily="34" charset="0"/>
              </a:rPr>
              <a:t>Formulas used: </a:t>
            </a:r>
          </a:p>
          <a:p>
            <a:pPr marL="342900" indent="-342900">
              <a:buAutoNum type="arabicPeriod"/>
            </a:pPr>
            <a:r>
              <a:rPr lang="en-IN" dirty="0">
                <a:highlight>
                  <a:srgbClr val="FFFF00"/>
                </a:highlight>
                <a:latin typeface="Agency FB" panose="020B0503020202020204" pitchFamily="34" charset="0"/>
              </a:rPr>
              <a:t>defaulters: </a:t>
            </a:r>
            <a:r>
              <a:rPr lang="en-US" dirty="0">
                <a:highlight>
                  <a:srgbClr val="FFFF00"/>
                </a:highlight>
                <a:latin typeface="Agency FB" panose="020B0503020202020204" pitchFamily="34" charset="0"/>
              </a:rPr>
              <a:t>=COUNTIFS($K$2:$K$50000,"&gt;=45000",$K$2:$K$50000,"&lt;545000",$J$2:$J$50000,"1")</a:t>
            </a:r>
            <a:endParaRPr lang="en-IN" dirty="0">
              <a:highlight>
                <a:srgbClr val="FFFF00"/>
              </a:highlight>
              <a:latin typeface="Agency FB" panose="020B0503020202020204" pitchFamily="34" charset="0"/>
            </a:endParaRPr>
          </a:p>
          <a:p>
            <a:pPr marL="342900" indent="-342900">
              <a:buAutoNum type="arabicPeriod"/>
            </a:pPr>
            <a:r>
              <a:rPr lang="en-IN" dirty="0">
                <a:highlight>
                  <a:srgbClr val="FFFF00"/>
                </a:highlight>
                <a:latin typeface="Agency FB" panose="020B0503020202020204" pitchFamily="34" charset="0"/>
              </a:rPr>
              <a:t>Non- defaulters: </a:t>
            </a:r>
            <a:r>
              <a:rPr lang="en-US" dirty="0">
                <a:highlight>
                  <a:srgbClr val="FFFF00"/>
                </a:highlight>
                <a:latin typeface="Agency FB" panose="020B0503020202020204" pitchFamily="34" charset="0"/>
              </a:rPr>
              <a:t>=COUNTIFS($K$2:$K$50000,"&gt;=45000",$K$2:$K$50000,"&lt;545000",$J$2:$J$50000,"0")</a:t>
            </a:r>
            <a:endParaRPr lang="en-IN" dirty="0">
              <a:highlight>
                <a:srgbClr val="FFFF00"/>
              </a:highlight>
              <a:latin typeface="Agency FB" panose="020B0503020202020204" pitchFamily="34" charset="0"/>
            </a:endParaRPr>
          </a:p>
        </p:txBody>
      </p:sp>
    </p:spTree>
    <p:extLst>
      <p:ext uri="{BB962C8B-B14F-4D97-AF65-F5344CB8AC3E}">
        <p14:creationId xmlns:p14="http://schemas.microsoft.com/office/powerpoint/2010/main" val="293301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4434D1-C32F-4920-4C5B-B492BA6D4F8C}"/>
              </a:ext>
            </a:extLst>
          </p:cNvPr>
          <p:cNvPicPr>
            <a:picLocks noChangeAspect="1"/>
          </p:cNvPicPr>
          <p:nvPr/>
        </p:nvPicPr>
        <p:blipFill>
          <a:blip r:embed="rId2"/>
          <a:stretch>
            <a:fillRect/>
          </a:stretch>
        </p:blipFill>
        <p:spPr>
          <a:xfrm>
            <a:off x="0" y="668062"/>
            <a:ext cx="12192000" cy="4682417"/>
          </a:xfrm>
          <a:prstGeom prst="rect">
            <a:avLst/>
          </a:prstGeom>
        </p:spPr>
      </p:pic>
      <p:sp>
        <p:nvSpPr>
          <p:cNvPr id="4" name="TextBox 3">
            <a:extLst>
              <a:ext uri="{FF2B5EF4-FFF2-40B4-BE49-F238E27FC236}">
                <a16:creationId xmlns:a16="http://schemas.microsoft.com/office/drawing/2014/main" id="{1B6AE455-5605-96F7-5A7A-D873826C5DD5}"/>
              </a:ext>
            </a:extLst>
          </p:cNvPr>
          <p:cNvSpPr txBox="1"/>
          <p:nvPr/>
        </p:nvSpPr>
        <p:spPr>
          <a:xfrm>
            <a:off x="0" y="129966"/>
            <a:ext cx="12192000" cy="584775"/>
          </a:xfrm>
          <a:prstGeom prst="rect">
            <a:avLst/>
          </a:prstGeom>
          <a:noFill/>
        </p:spPr>
        <p:txBody>
          <a:bodyPr wrap="square">
            <a:spAutoFit/>
          </a:bodyPr>
          <a:lstStyle/>
          <a:p>
            <a:pPr algn="ctr"/>
            <a:r>
              <a:rPr lang="en-IN" sz="3200" dirty="0">
                <a:latin typeface="+mj-lt"/>
              </a:rPr>
              <a:t>BIVARIATE</a:t>
            </a:r>
          </a:p>
        </p:txBody>
      </p:sp>
      <p:sp>
        <p:nvSpPr>
          <p:cNvPr id="5" name="TextBox 4">
            <a:extLst>
              <a:ext uri="{FF2B5EF4-FFF2-40B4-BE49-F238E27FC236}">
                <a16:creationId xmlns:a16="http://schemas.microsoft.com/office/drawing/2014/main" id="{73755E74-BB1F-895E-E287-48E183AACD8A}"/>
              </a:ext>
            </a:extLst>
          </p:cNvPr>
          <p:cNvSpPr txBox="1"/>
          <p:nvPr/>
        </p:nvSpPr>
        <p:spPr>
          <a:xfrm>
            <a:off x="0" y="5356434"/>
            <a:ext cx="12192000" cy="369332"/>
          </a:xfrm>
          <a:prstGeom prst="rect">
            <a:avLst/>
          </a:prstGeom>
          <a:noFill/>
        </p:spPr>
        <p:txBody>
          <a:bodyPr wrap="square" rtlCol="0">
            <a:spAutoFit/>
          </a:bodyPr>
          <a:lstStyle/>
          <a:p>
            <a:r>
              <a:rPr lang="en-IN" dirty="0">
                <a:latin typeface="Agency FB" panose="020B0503020202020204" pitchFamily="34" charset="0"/>
              </a:rPr>
              <a:t>Bivariate analysis </a:t>
            </a:r>
            <a:r>
              <a:rPr lang="en-US" dirty="0">
                <a:latin typeface="Agency FB" panose="020B0503020202020204" pitchFamily="34" charset="0"/>
              </a:rPr>
              <a:t>Is used to analyze the relationship between two variables to determine if and how they are related.  </a:t>
            </a:r>
            <a:endParaRPr lang="en-IN" dirty="0">
              <a:latin typeface="Agency FB" panose="020B0503020202020204" pitchFamily="34" charset="0"/>
            </a:endParaRPr>
          </a:p>
        </p:txBody>
      </p:sp>
      <p:pic>
        <p:nvPicPr>
          <p:cNvPr id="13" name="Camera 12">
            <a:extLst>
              <a:ext uri="{FF2B5EF4-FFF2-40B4-BE49-F238E27FC236}">
                <a16:creationId xmlns:a16="http://schemas.microsoft.com/office/drawing/2014/main" id="{B222F4B1-1F71-55C4-5F46-0393AC8601E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63026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EFB4-132E-4E47-A4AB-81D4747FEE36}"/>
              </a:ext>
            </a:extLst>
          </p:cNvPr>
          <p:cNvSpPr>
            <a:spLocks noGrp="1"/>
          </p:cNvSpPr>
          <p:nvPr>
            <p:ph type="title"/>
          </p:nvPr>
        </p:nvSpPr>
        <p:spPr/>
        <p:txBody>
          <a:bodyPr/>
          <a:lstStyle/>
          <a:p>
            <a:r>
              <a:rPr lang="en-IN" dirty="0"/>
              <a:t>TASK 5:</a:t>
            </a:r>
          </a:p>
        </p:txBody>
      </p:sp>
      <p:sp>
        <p:nvSpPr>
          <p:cNvPr id="3" name="Content Placeholder 2">
            <a:extLst>
              <a:ext uri="{FF2B5EF4-FFF2-40B4-BE49-F238E27FC236}">
                <a16:creationId xmlns:a16="http://schemas.microsoft.com/office/drawing/2014/main" id="{983EF405-6505-FD56-4CF5-E3CB359D8E2F}"/>
              </a:ext>
            </a:extLst>
          </p:cNvPr>
          <p:cNvSpPr>
            <a:spLocks noGrp="1"/>
          </p:cNvSpPr>
          <p:nvPr>
            <p:ph idx="1"/>
          </p:nvPr>
        </p:nvSpPr>
        <p:spPr/>
        <p:txBody>
          <a:bodyPr/>
          <a:lstStyle/>
          <a:p>
            <a:pPr marL="0" indent="0" algn="l">
              <a:buNone/>
            </a:pPr>
            <a:r>
              <a:rPr lang="en-US" b="1" i="1" u="sng" dirty="0">
                <a:effectLst/>
                <a:highlight>
                  <a:srgbClr val="FFFFFF"/>
                </a:highlight>
                <a:latin typeface="Lucida Sans" panose="020B0602030504020204" pitchFamily="34" charset="0"/>
              </a:rPr>
              <a:t>Identify Top Correlations for Different Scenarios: </a:t>
            </a:r>
            <a:r>
              <a:rPr lang="en-US" b="0" i="0" dirty="0">
                <a:effectLst/>
                <a:highlight>
                  <a:srgbClr val="FFFFFF"/>
                </a:highlight>
                <a:latin typeface="Lucida Sans" panose="020B0602030504020204" pitchFamily="34" charset="0"/>
              </a:rPr>
              <a:t>Understanding the correlation between variables and the target variable can provide insights into strong indicators of loan default.</a:t>
            </a:r>
          </a:p>
          <a:p>
            <a:pPr marL="0" indent="0" algn="l">
              <a:buNone/>
            </a:pPr>
            <a:r>
              <a:rPr lang="en-US" b="1" i="1" u="sng" dirty="0">
                <a:effectLst/>
                <a:highlight>
                  <a:srgbClr val="FFFFFF"/>
                </a:highlight>
                <a:latin typeface="Lucida Sans" panose="020B0602030504020204" pitchFamily="34" charset="0"/>
              </a:rPr>
              <a:t>Task:</a:t>
            </a:r>
            <a:r>
              <a:rPr lang="en-US" b="0" i="1" u="sng" dirty="0">
                <a:effectLst/>
                <a:highlight>
                  <a:srgbClr val="FFFFFF"/>
                </a:highlight>
                <a:latin typeface="Lucida Sans" panose="020B0602030504020204" pitchFamily="34" charset="0"/>
              </a:rPr>
              <a:t> </a:t>
            </a:r>
            <a:r>
              <a:rPr lang="en-US" b="0" i="0" dirty="0">
                <a:effectLst/>
                <a:highlight>
                  <a:srgbClr val="FFFFFF"/>
                </a:highlight>
                <a:latin typeface="Lucida Sans" panose="020B0602030504020204" pitchFamily="34" charset="0"/>
              </a:rPr>
              <a:t>Segment the dataset based on different scenarios (e.g., clients with payment difficulties and all other cases) and identify the top correlations for each segmented data using Excel functions.</a:t>
            </a:r>
          </a:p>
          <a:p>
            <a:endParaRPr lang="en-IN" dirty="0">
              <a:latin typeface="Lucida Sans" panose="020B0602030504020204" pitchFamily="34" charset="0"/>
            </a:endParaRPr>
          </a:p>
        </p:txBody>
      </p:sp>
    </p:spTree>
    <p:extLst>
      <p:ext uri="{BB962C8B-B14F-4D97-AF65-F5344CB8AC3E}">
        <p14:creationId xmlns:p14="http://schemas.microsoft.com/office/powerpoint/2010/main" val="1216600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15DE3D-E553-D25F-1F3B-444778234887}"/>
              </a:ext>
            </a:extLst>
          </p:cNvPr>
          <p:cNvPicPr>
            <a:picLocks noChangeAspect="1"/>
          </p:cNvPicPr>
          <p:nvPr/>
        </p:nvPicPr>
        <p:blipFill>
          <a:blip r:embed="rId2"/>
          <a:stretch>
            <a:fillRect/>
          </a:stretch>
        </p:blipFill>
        <p:spPr>
          <a:xfrm>
            <a:off x="709190" y="491085"/>
            <a:ext cx="10458988" cy="4474205"/>
          </a:xfrm>
          <a:prstGeom prst="rect">
            <a:avLst/>
          </a:prstGeom>
        </p:spPr>
      </p:pic>
      <p:sp>
        <p:nvSpPr>
          <p:cNvPr id="2" name="TextBox 1">
            <a:extLst>
              <a:ext uri="{FF2B5EF4-FFF2-40B4-BE49-F238E27FC236}">
                <a16:creationId xmlns:a16="http://schemas.microsoft.com/office/drawing/2014/main" id="{98C0D6C2-2C47-C6E7-1436-0CCC038B49C1}"/>
              </a:ext>
            </a:extLst>
          </p:cNvPr>
          <p:cNvSpPr txBox="1"/>
          <p:nvPr/>
        </p:nvSpPr>
        <p:spPr>
          <a:xfrm>
            <a:off x="235974" y="5240594"/>
            <a:ext cx="11798710" cy="923330"/>
          </a:xfrm>
          <a:prstGeom prst="rect">
            <a:avLst/>
          </a:prstGeom>
          <a:noFill/>
        </p:spPr>
        <p:txBody>
          <a:bodyPr wrap="square" rtlCol="0">
            <a:spAutoFit/>
          </a:bodyPr>
          <a:lstStyle/>
          <a:p>
            <a:r>
              <a:rPr lang="en-IN" dirty="0">
                <a:latin typeface="Agency FB" panose="020B0503020202020204" pitchFamily="34" charset="0"/>
              </a:rPr>
              <a:t>In this task we were asked to find the correlation between the tables by using the target  column. So we copied all the original data from the transformed application data set and pasted in a new sheet then by using the filter and sort filtered out the target equals to zero only. Also by removed the column which were not required for the correlation function.</a:t>
            </a:r>
          </a:p>
        </p:txBody>
      </p:sp>
    </p:spTree>
    <p:extLst>
      <p:ext uri="{BB962C8B-B14F-4D97-AF65-F5344CB8AC3E}">
        <p14:creationId xmlns:p14="http://schemas.microsoft.com/office/powerpoint/2010/main" val="39642652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988D1-B7A4-89A3-9929-84A0D553E600}"/>
              </a:ext>
            </a:extLst>
          </p:cNvPr>
          <p:cNvPicPr>
            <a:picLocks noChangeAspect="1"/>
          </p:cNvPicPr>
          <p:nvPr/>
        </p:nvPicPr>
        <p:blipFill>
          <a:blip r:embed="rId2"/>
          <a:stretch>
            <a:fillRect/>
          </a:stretch>
        </p:blipFill>
        <p:spPr>
          <a:xfrm>
            <a:off x="350595" y="285136"/>
            <a:ext cx="11490809" cy="3143864"/>
          </a:xfrm>
          <a:prstGeom prst="rect">
            <a:avLst/>
          </a:prstGeom>
        </p:spPr>
      </p:pic>
      <p:sp>
        <p:nvSpPr>
          <p:cNvPr id="2" name="TextBox 1">
            <a:extLst>
              <a:ext uri="{FF2B5EF4-FFF2-40B4-BE49-F238E27FC236}">
                <a16:creationId xmlns:a16="http://schemas.microsoft.com/office/drawing/2014/main" id="{DEFDE648-E855-124C-86ED-BB9FA85851A9}"/>
              </a:ext>
            </a:extLst>
          </p:cNvPr>
          <p:cNvSpPr txBox="1"/>
          <p:nvPr/>
        </p:nvSpPr>
        <p:spPr>
          <a:xfrm>
            <a:off x="747252" y="3824748"/>
            <a:ext cx="10300269" cy="1754326"/>
          </a:xfrm>
          <a:prstGeom prst="rect">
            <a:avLst/>
          </a:prstGeom>
          <a:noFill/>
        </p:spPr>
        <p:txBody>
          <a:bodyPr wrap="square" rtlCol="0">
            <a:spAutoFit/>
          </a:bodyPr>
          <a:lstStyle/>
          <a:p>
            <a:r>
              <a:rPr lang="en-IN" dirty="0">
                <a:highlight>
                  <a:srgbClr val="FFFF00"/>
                </a:highlight>
                <a:latin typeface="Agency FB" panose="020B0503020202020204" pitchFamily="34" charset="0"/>
              </a:rPr>
              <a:t>Formula: </a:t>
            </a:r>
            <a:r>
              <a:rPr lang="en-US" dirty="0">
                <a:highlight>
                  <a:srgbClr val="FFFF00"/>
                </a:highlight>
                <a:latin typeface="Agency FB" panose="020B0503020202020204" pitchFamily="34" charset="0"/>
              </a:rPr>
              <a:t>=CORREL('target 0'!A:A,'target 0'!B:B)</a:t>
            </a:r>
            <a:r>
              <a:rPr lang="en-IN" dirty="0">
                <a:highlight>
                  <a:srgbClr val="FFFF00"/>
                </a:highlight>
                <a:latin typeface="Agency FB" panose="020B0503020202020204" pitchFamily="34" charset="0"/>
              </a:rPr>
              <a:t>   </a:t>
            </a:r>
          </a:p>
          <a:p>
            <a:r>
              <a:rPr lang="en-IN" dirty="0">
                <a:latin typeface="Agency FB" panose="020B0503020202020204" pitchFamily="34" charset="0"/>
              </a:rPr>
              <a:t>In a new sheet we manage to get the column names in the following format as seen above. We use the function </a:t>
            </a:r>
            <a:r>
              <a:rPr lang="en-IN" dirty="0" err="1">
                <a:latin typeface="Agency FB" panose="020B0503020202020204" pitchFamily="34" charset="0"/>
              </a:rPr>
              <a:t>correl</a:t>
            </a:r>
            <a:r>
              <a:rPr lang="en-IN" dirty="0">
                <a:latin typeface="Agency FB" panose="020B0503020202020204" pitchFamily="34" charset="0"/>
              </a:rPr>
              <a:t> with the values range for which we will need to find the correlation here. We were also asked to colour the cells differently for different correlation numbers. Here we can see the shades of green, yellow and red indicating that the green cells have the highest correlation then the yellow cells then we go to the Red cells. 1 is the highest correlation that two cells can have which means they are highly correlated with each other and the red cells we have here which shows -0.108 is the least correlated number that means these columns have no relation in between them.</a:t>
            </a:r>
          </a:p>
        </p:txBody>
      </p:sp>
    </p:spTree>
    <p:extLst>
      <p:ext uri="{BB962C8B-B14F-4D97-AF65-F5344CB8AC3E}">
        <p14:creationId xmlns:p14="http://schemas.microsoft.com/office/powerpoint/2010/main" val="2925591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D54F47-F42A-8440-2A28-E9D3CDE1CDA3}"/>
              </a:ext>
            </a:extLst>
          </p:cNvPr>
          <p:cNvPicPr>
            <a:picLocks noChangeAspect="1"/>
          </p:cNvPicPr>
          <p:nvPr/>
        </p:nvPicPr>
        <p:blipFill>
          <a:blip r:embed="rId2"/>
          <a:stretch>
            <a:fillRect/>
          </a:stretch>
        </p:blipFill>
        <p:spPr>
          <a:xfrm>
            <a:off x="545093" y="397057"/>
            <a:ext cx="11259129" cy="4864350"/>
          </a:xfrm>
          <a:prstGeom prst="rect">
            <a:avLst/>
          </a:prstGeom>
        </p:spPr>
      </p:pic>
      <p:sp>
        <p:nvSpPr>
          <p:cNvPr id="2" name="TextBox 1">
            <a:extLst>
              <a:ext uri="{FF2B5EF4-FFF2-40B4-BE49-F238E27FC236}">
                <a16:creationId xmlns:a16="http://schemas.microsoft.com/office/drawing/2014/main" id="{1F33FEF6-80C6-3487-7FFA-C63CBD00EC8E}"/>
              </a:ext>
            </a:extLst>
          </p:cNvPr>
          <p:cNvSpPr txBox="1"/>
          <p:nvPr/>
        </p:nvSpPr>
        <p:spPr>
          <a:xfrm>
            <a:off x="147484" y="5614219"/>
            <a:ext cx="11926529" cy="1200329"/>
          </a:xfrm>
          <a:prstGeom prst="rect">
            <a:avLst/>
          </a:prstGeom>
          <a:noFill/>
        </p:spPr>
        <p:txBody>
          <a:bodyPr wrap="square" rtlCol="0">
            <a:spAutoFit/>
          </a:bodyPr>
          <a:lstStyle/>
          <a:p>
            <a:r>
              <a:rPr lang="en-IN" dirty="0">
                <a:latin typeface="Agency FB" panose="020B0503020202020204" pitchFamily="34" charset="0"/>
              </a:rPr>
              <a:t>In this task we were asked to find the correlation between the tables by using the target  column. So we copied all the original data from the transformed application data set and pasted in a new sheet then by using the filter and sort, we filtered out the target equals to one only. Also we removed the column which were not required for the correlation function.</a:t>
            </a:r>
          </a:p>
          <a:p>
            <a:endParaRPr lang="en-IN" dirty="0"/>
          </a:p>
        </p:txBody>
      </p:sp>
    </p:spTree>
    <p:extLst>
      <p:ext uri="{BB962C8B-B14F-4D97-AF65-F5344CB8AC3E}">
        <p14:creationId xmlns:p14="http://schemas.microsoft.com/office/powerpoint/2010/main" val="2921110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A71589-2F47-7AD2-092E-49F1C1A93B05}"/>
              </a:ext>
            </a:extLst>
          </p:cNvPr>
          <p:cNvPicPr>
            <a:picLocks noChangeAspect="1"/>
          </p:cNvPicPr>
          <p:nvPr/>
        </p:nvPicPr>
        <p:blipFill>
          <a:blip r:embed="rId2"/>
          <a:stretch>
            <a:fillRect/>
          </a:stretch>
        </p:blipFill>
        <p:spPr>
          <a:xfrm>
            <a:off x="530942" y="334298"/>
            <a:ext cx="11198942" cy="2880850"/>
          </a:xfrm>
          <a:prstGeom prst="rect">
            <a:avLst/>
          </a:prstGeom>
        </p:spPr>
      </p:pic>
      <p:sp>
        <p:nvSpPr>
          <p:cNvPr id="4" name="TextBox 3">
            <a:extLst>
              <a:ext uri="{FF2B5EF4-FFF2-40B4-BE49-F238E27FC236}">
                <a16:creationId xmlns:a16="http://schemas.microsoft.com/office/drawing/2014/main" id="{B5FF4BCE-7AA6-597F-3021-C3FE1411DFB8}"/>
              </a:ext>
            </a:extLst>
          </p:cNvPr>
          <p:cNvSpPr txBox="1"/>
          <p:nvPr/>
        </p:nvSpPr>
        <p:spPr>
          <a:xfrm>
            <a:off x="442451" y="3689556"/>
            <a:ext cx="11198941" cy="1754326"/>
          </a:xfrm>
          <a:prstGeom prst="rect">
            <a:avLst/>
          </a:prstGeom>
          <a:noFill/>
        </p:spPr>
        <p:txBody>
          <a:bodyPr wrap="square">
            <a:spAutoFit/>
          </a:bodyPr>
          <a:lstStyle/>
          <a:p>
            <a:r>
              <a:rPr lang="en-US" dirty="0">
                <a:highlight>
                  <a:srgbClr val="FFFF00"/>
                </a:highlight>
                <a:latin typeface="Agency FB" panose="020B0503020202020204" pitchFamily="34" charset="0"/>
              </a:rPr>
              <a:t>Formula used: =CORREL('target 1'!A:A,'target 1'!B:B) </a:t>
            </a:r>
          </a:p>
          <a:p>
            <a:r>
              <a:rPr lang="en-IN" dirty="0">
                <a:latin typeface="Agency FB" panose="020B0503020202020204" pitchFamily="34" charset="0"/>
              </a:rPr>
              <a:t>In a new sheet we manage to get the column names in the following format as seen above. We use the function </a:t>
            </a:r>
            <a:r>
              <a:rPr lang="en-IN" dirty="0" err="1">
                <a:latin typeface="Agency FB" panose="020B0503020202020204" pitchFamily="34" charset="0"/>
              </a:rPr>
              <a:t>correl</a:t>
            </a:r>
            <a:r>
              <a:rPr lang="en-IN" dirty="0">
                <a:latin typeface="Agency FB" panose="020B0503020202020204" pitchFamily="34" charset="0"/>
              </a:rPr>
              <a:t> with the values range for which we will need to find the correlation here. We were also asked to colour the cells differently for different correlation numbers. Here we can see the shades of green, yellow and red indicating that the green cells have the highest correlation then the yellow cells then we go to the Red cells. 1 is the highest correlation that two cells can have which means they are highly correlated with each other and the red cells we have here which shows -0.108 is the least correlated number that means these columns have no relation in between them.</a:t>
            </a:r>
          </a:p>
        </p:txBody>
      </p:sp>
    </p:spTree>
    <p:extLst>
      <p:ext uri="{BB962C8B-B14F-4D97-AF65-F5344CB8AC3E}">
        <p14:creationId xmlns:p14="http://schemas.microsoft.com/office/powerpoint/2010/main" val="415737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5" name="Rectangle 10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descr="Magnifying glass on clear background">
            <a:extLst>
              <a:ext uri="{FF2B5EF4-FFF2-40B4-BE49-F238E27FC236}">
                <a16:creationId xmlns:a16="http://schemas.microsoft.com/office/drawing/2014/main" id="{CCBD8AAA-8BF4-3279-681B-F6A1B035F0AB}"/>
              </a:ext>
            </a:extLst>
          </p:cNvPr>
          <p:cNvPicPr>
            <a:picLocks noChangeAspect="1"/>
          </p:cNvPicPr>
          <p:nvPr/>
        </p:nvPicPr>
        <p:blipFill rotWithShape="1">
          <a:blip r:embed="rId3"/>
          <a:srcRect l="39947" r="1472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pic>
        <p:nvPicPr>
          <p:cNvPr id="3074" name="Picture 2" descr="Free Vector | Minimalist geometric background | Powerpoint background  design, Geometric background, Pastel color background">
            <a:extLst>
              <a:ext uri="{FF2B5EF4-FFF2-40B4-BE49-F238E27FC236}">
                <a16:creationId xmlns:a16="http://schemas.microsoft.com/office/drawing/2014/main" id="{6EF29209-FAD9-D1A4-4C39-9E4ECD640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 y="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9B5116-6006-6B97-3FCA-D7F61F52854F}"/>
              </a:ext>
            </a:extLst>
          </p:cNvPr>
          <p:cNvSpPr txBox="1"/>
          <p:nvPr/>
        </p:nvSpPr>
        <p:spPr>
          <a:xfrm>
            <a:off x="-3049" y="1508755"/>
            <a:ext cx="12192001" cy="3566160"/>
          </a:xfrm>
          <a:prstGeom prst="rect">
            <a:avLst/>
          </a:prstGeom>
        </p:spPr>
        <p:txBody>
          <a:bodyPr vert="horz" lIns="91440" tIns="45720" rIns="91440" bIns="45720" rtlCol="0" anchor="ctr">
            <a:normAutofit/>
          </a:bodyPr>
          <a:lstStyle/>
          <a:p>
            <a:pPr algn="ctr">
              <a:spcBef>
                <a:spcPct val="0"/>
              </a:spcBef>
              <a:spcAft>
                <a:spcPts val="600"/>
              </a:spcAft>
            </a:pPr>
            <a:r>
              <a:rPr lang="en-US" sz="9600" dirty="0">
                <a:latin typeface="+mj-lt"/>
                <a:ea typeface="+mj-ea"/>
                <a:cs typeface="+mj-cs"/>
              </a:rPr>
              <a:t>THANK YOU ALL</a:t>
            </a:r>
          </a:p>
        </p:txBody>
      </p:sp>
    </p:spTree>
    <p:extLst>
      <p:ext uri="{BB962C8B-B14F-4D97-AF65-F5344CB8AC3E}">
        <p14:creationId xmlns:p14="http://schemas.microsoft.com/office/powerpoint/2010/main" val="2037416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nodeType="after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750" fill="hold"/>
                                        <p:tgtEl>
                                          <p:spTgt spid="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2">
                                            <p:txEl>
                                              <p:pRg st="0" end="0"/>
                                            </p:txEl>
                                          </p:spTgt>
                                        </p:tgtEl>
                                        <p:attrNameLst>
                                          <p:attrName>ppt_y</p:attrName>
                                        </p:attrNameLst>
                                      </p:cBhvr>
                                      <p:tavLst>
                                        <p:tav tm="0">
                                          <p:val>
                                            <p:strVal val="#ppt_y"/>
                                          </p:val>
                                        </p:tav>
                                        <p:tav tm="100000">
                                          <p:val>
                                            <p:strVal val="#ppt_y"/>
                                          </p:val>
                                        </p:tav>
                                      </p:tavLst>
                                    </p:anim>
                                    <p:anim calcmode="lin" valueType="num">
                                      <p:cBhvr>
                                        <p:cTn id="9" dur="750" fill="hold"/>
                                        <p:tgtEl>
                                          <p:spTgt spid="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BDAF4-F3FB-61B3-92C5-28CFEE97CC6F}"/>
              </a:ext>
            </a:extLst>
          </p:cNvPr>
          <p:cNvSpPr>
            <a:spLocks noGrp="1"/>
          </p:cNvSpPr>
          <p:nvPr>
            <p:ph type="title"/>
          </p:nvPr>
        </p:nvSpPr>
        <p:spPr>
          <a:xfrm>
            <a:off x="5297593" y="461772"/>
            <a:ext cx="6251110" cy="1783080"/>
          </a:xfrm>
        </p:spPr>
        <p:txBody>
          <a:bodyPr anchor="b">
            <a:normAutofit/>
          </a:bodyPr>
          <a:lstStyle/>
          <a:p>
            <a:pPr>
              <a:lnSpc>
                <a:spcPct val="90000"/>
              </a:lnSpc>
            </a:pPr>
            <a:r>
              <a:rPr lang="en-IN" sz="6100" dirty="0"/>
              <a:t>INTRODUCTION</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A9C7F"/>
          </a:solidFill>
          <a:ln w="38100" cap="rnd">
            <a:solidFill>
              <a:srgbClr val="BA9C7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DF3045-E599-675B-4E40-97161892D0E4}"/>
              </a:ext>
            </a:extLst>
          </p:cNvPr>
          <p:cNvSpPr>
            <a:spLocks noGrp="1"/>
          </p:cNvSpPr>
          <p:nvPr>
            <p:ph idx="1"/>
          </p:nvPr>
        </p:nvSpPr>
        <p:spPr>
          <a:xfrm>
            <a:off x="5412862" y="2574036"/>
            <a:ext cx="6464506" cy="4507254"/>
          </a:xfrm>
        </p:spPr>
        <p:txBody>
          <a:bodyPr>
            <a:normAutofit/>
          </a:bodyPr>
          <a:lstStyle/>
          <a:p>
            <a:pPr marL="0" indent="0">
              <a:buNone/>
            </a:pPr>
            <a:r>
              <a:rPr lang="en-US" sz="2400" b="1" dirty="0">
                <a:latin typeface="+mj-lt"/>
              </a:rPr>
              <a:t>Goal of the Project:</a:t>
            </a:r>
          </a:p>
          <a:p>
            <a:pPr>
              <a:buFont typeface="Arial" panose="020B0604020202020204" pitchFamily="34" charset="0"/>
              <a:buChar char="•"/>
            </a:pPr>
            <a:r>
              <a:rPr lang="en-US" sz="2400" b="1" dirty="0"/>
              <a:t>Use Exploratory Data Analysis (EDA) to:</a:t>
            </a:r>
          </a:p>
          <a:p>
            <a:pPr marL="742950" lvl="1" indent="-285750">
              <a:buFont typeface="Arial" panose="020B0604020202020204" pitchFamily="34" charset="0"/>
              <a:buChar char="•"/>
            </a:pPr>
            <a:r>
              <a:rPr lang="en-US" b="1" dirty="0"/>
              <a:t>Understand customer and loan attributes.</a:t>
            </a:r>
          </a:p>
          <a:p>
            <a:pPr marL="742950" lvl="1" indent="-285750">
              <a:buFont typeface="Arial" panose="020B0604020202020204" pitchFamily="34" charset="0"/>
              <a:buChar char="•"/>
            </a:pPr>
            <a:r>
              <a:rPr lang="en-US" b="1" dirty="0"/>
              <a:t>Identify patterns indicating loan default risk.</a:t>
            </a:r>
          </a:p>
          <a:p>
            <a:pPr marL="0" indent="0">
              <a:buNone/>
            </a:pPr>
            <a:r>
              <a:rPr lang="en-US" sz="2400" b="1" dirty="0">
                <a:latin typeface="+mj-lt"/>
              </a:rPr>
              <a:t>Business Objectives:</a:t>
            </a:r>
          </a:p>
          <a:p>
            <a:pPr>
              <a:buFont typeface="+mj-lt"/>
              <a:buAutoNum type="arabicPeriod"/>
            </a:pPr>
            <a:r>
              <a:rPr lang="en-US" sz="2400" b="1" dirty="0"/>
              <a:t>Identify Patterns: </a:t>
            </a:r>
          </a:p>
          <a:p>
            <a:pPr>
              <a:buFont typeface="+mj-lt"/>
              <a:buAutoNum type="arabicPeriod"/>
            </a:pPr>
            <a:r>
              <a:rPr lang="en-US" sz="2400" b="1" dirty="0"/>
              <a:t>Make Informed Decisions: Deny risky loans, Adjust loan amounts, Adjust interest rates for risky applicants.</a:t>
            </a:r>
          </a:p>
          <a:p>
            <a:pPr>
              <a:lnSpc>
                <a:spcPct val="100000"/>
              </a:lnSpc>
            </a:pPr>
            <a:endParaRPr lang="en-IN" sz="2000" dirty="0"/>
          </a:p>
        </p:txBody>
      </p:sp>
      <p:pic>
        <p:nvPicPr>
          <p:cNvPr id="15" name="Picture 14" descr="Pen placed on top of a signature line">
            <a:extLst>
              <a:ext uri="{FF2B5EF4-FFF2-40B4-BE49-F238E27FC236}">
                <a16:creationId xmlns:a16="http://schemas.microsoft.com/office/drawing/2014/main" id="{8E9D0472-BCEE-8865-C1C9-C7DAA58E293C}"/>
              </a:ext>
            </a:extLst>
          </p:cNvPr>
          <p:cNvPicPr>
            <a:picLocks noChangeAspect="1"/>
          </p:cNvPicPr>
          <p:nvPr/>
        </p:nvPicPr>
        <p:blipFill rotWithShape="1">
          <a:blip r:embed="rId2"/>
          <a:srcRect l="52282" r="238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46985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7" name="Rectangle 4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oloured pins pinned on a calendar">
            <a:extLst>
              <a:ext uri="{FF2B5EF4-FFF2-40B4-BE49-F238E27FC236}">
                <a16:creationId xmlns:a16="http://schemas.microsoft.com/office/drawing/2014/main" id="{9C076FD1-8389-E021-8C5E-5E54863AC812}"/>
              </a:ext>
            </a:extLst>
          </p:cNvPr>
          <p:cNvPicPr>
            <a:picLocks noChangeAspect="1"/>
          </p:cNvPicPr>
          <p:nvPr/>
        </p:nvPicPr>
        <p:blipFill rotWithShape="1">
          <a:blip r:embed="rId2">
            <a:alphaModFix amt="50000"/>
          </a:blip>
          <a:srcRect t="7855" r="-1" b="7854"/>
          <a:stretch/>
        </p:blipFill>
        <p:spPr>
          <a:xfrm>
            <a:off x="20" y="10"/>
            <a:ext cx="12188931" cy="6857990"/>
          </a:xfrm>
          <a:prstGeom prst="rect">
            <a:avLst/>
          </a:prstGeom>
        </p:spPr>
      </p:pic>
      <p:sp>
        <p:nvSpPr>
          <p:cNvPr id="3" name="TextBox 2">
            <a:extLst>
              <a:ext uri="{FF2B5EF4-FFF2-40B4-BE49-F238E27FC236}">
                <a16:creationId xmlns:a16="http://schemas.microsoft.com/office/drawing/2014/main" id="{BD30C888-C90F-6DA4-0A08-D952DBCE8B73}"/>
              </a:ext>
            </a:extLst>
          </p:cNvPr>
          <p:cNvSpPr txBox="1"/>
          <p:nvPr/>
        </p:nvSpPr>
        <p:spPr>
          <a:xfrm>
            <a:off x="1527048" y="1124712"/>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700" dirty="0">
                <a:latin typeface="+mj-lt"/>
                <a:ea typeface="+mj-ea"/>
                <a:cs typeface="+mj-cs"/>
              </a:rPr>
              <a:t>LET’S START </a:t>
            </a:r>
          </a:p>
          <a:p>
            <a:pPr algn="ctr">
              <a:lnSpc>
                <a:spcPct val="90000"/>
              </a:lnSpc>
              <a:spcBef>
                <a:spcPct val="0"/>
              </a:spcBef>
              <a:spcAft>
                <a:spcPts val="600"/>
              </a:spcAft>
            </a:pPr>
            <a:r>
              <a:rPr lang="en-US" sz="6700" dirty="0">
                <a:latin typeface="+mj-lt"/>
                <a:ea typeface="+mj-ea"/>
                <a:cs typeface="+mj-cs"/>
              </a:rPr>
              <a:t>WITH THE TASKS GIVEN TO US</a:t>
            </a:r>
          </a:p>
        </p:txBody>
      </p:sp>
      <p:sp>
        <p:nvSpPr>
          <p:cNvPr id="48"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715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5E5B-6981-B919-79F1-0ACD0F036D66}"/>
              </a:ext>
            </a:extLst>
          </p:cNvPr>
          <p:cNvSpPr>
            <a:spLocks noGrp="1"/>
          </p:cNvSpPr>
          <p:nvPr>
            <p:ph type="title"/>
          </p:nvPr>
        </p:nvSpPr>
        <p:spPr/>
        <p:txBody>
          <a:bodyPr/>
          <a:lstStyle/>
          <a:p>
            <a:r>
              <a:rPr lang="en-IN" dirty="0"/>
              <a:t>TASK 1:</a:t>
            </a:r>
          </a:p>
        </p:txBody>
      </p:sp>
      <p:sp>
        <p:nvSpPr>
          <p:cNvPr id="3" name="Content Placeholder 2">
            <a:extLst>
              <a:ext uri="{FF2B5EF4-FFF2-40B4-BE49-F238E27FC236}">
                <a16:creationId xmlns:a16="http://schemas.microsoft.com/office/drawing/2014/main" id="{7A958198-F760-C8BE-0A69-7F7F54EC40CE}"/>
              </a:ext>
            </a:extLst>
          </p:cNvPr>
          <p:cNvSpPr>
            <a:spLocks noGrp="1"/>
          </p:cNvSpPr>
          <p:nvPr>
            <p:ph idx="1"/>
          </p:nvPr>
        </p:nvSpPr>
        <p:spPr/>
        <p:txBody>
          <a:bodyPr/>
          <a:lstStyle/>
          <a:p>
            <a:pPr marL="0" indent="0" algn="l">
              <a:buNone/>
            </a:pPr>
            <a:r>
              <a:rPr lang="en-US" b="1" i="1" u="sng" dirty="0">
                <a:effectLst/>
                <a:highlight>
                  <a:srgbClr val="FFFFFF"/>
                </a:highlight>
                <a:latin typeface="Lucida Sans" panose="020B0602030504020204" pitchFamily="34" charset="0"/>
              </a:rPr>
              <a:t>Identify Missing Data and Deal with it Appropriately:</a:t>
            </a:r>
            <a:r>
              <a:rPr lang="en-US" b="0" i="1" u="sng" dirty="0">
                <a:effectLst/>
                <a:highlight>
                  <a:srgbClr val="FFFFFF"/>
                </a:highlight>
                <a:latin typeface="Lucida Sans" panose="020B0602030504020204" pitchFamily="34" charset="0"/>
              </a:rPr>
              <a:t> </a:t>
            </a:r>
            <a:r>
              <a:rPr lang="en-US" b="0" i="0" dirty="0">
                <a:effectLst/>
                <a:highlight>
                  <a:srgbClr val="FFFFFF"/>
                </a:highlight>
                <a:latin typeface="Lucida Sans" panose="020B0602030504020204" pitchFamily="34" charset="0"/>
              </a:rPr>
              <a:t>As a data analyst, you come across missing data in the loan application dataset. It is essential to handle missing data effectively to ensure the accuracy of the analysis.</a:t>
            </a:r>
          </a:p>
          <a:p>
            <a:pPr marL="0" indent="0" algn="l">
              <a:buNone/>
            </a:pPr>
            <a:r>
              <a:rPr lang="en-US" b="1" i="1" u="sng" dirty="0">
                <a:effectLst/>
                <a:highlight>
                  <a:srgbClr val="FFFFFF"/>
                </a:highlight>
                <a:latin typeface="Lucida Sans" panose="020B0602030504020204" pitchFamily="34" charset="0"/>
              </a:rPr>
              <a:t>Task:</a:t>
            </a:r>
            <a:r>
              <a:rPr lang="en-US" b="0" i="1" u="sng" dirty="0">
                <a:effectLst/>
                <a:highlight>
                  <a:srgbClr val="FFFFFF"/>
                </a:highlight>
                <a:latin typeface="Lucida Sans" panose="020B0602030504020204" pitchFamily="34" charset="0"/>
              </a:rPr>
              <a:t> </a:t>
            </a:r>
            <a:r>
              <a:rPr lang="en-US" b="0" i="0" dirty="0">
                <a:effectLst/>
                <a:highlight>
                  <a:srgbClr val="FFFFFF"/>
                </a:highlight>
                <a:latin typeface="Lucida Sans" panose="020B0602030504020204" pitchFamily="34" charset="0"/>
              </a:rPr>
              <a:t>Identify the missing data in the dataset and decide on an appropriate method to deal with it using Excel built-in functions and features.</a:t>
            </a:r>
          </a:p>
          <a:p>
            <a:pPr marL="0" indent="0">
              <a:buNone/>
            </a:pPr>
            <a:endParaRPr lang="en-IN" dirty="0"/>
          </a:p>
        </p:txBody>
      </p:sp>
    </p:spTree>
    <p:extLst>
      <p:ext uri="{BB962C8B-B14F-4D97-AF65-F5344CB8AC3E}">
        <p14:creationId xmlns:p14="http://schemas.microsoft.com/office/powerpoint/2010/main" val="148015084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58A879-ED22-D365-F6FC-693828F29A5B}"/>
              </a:ext>
            </a:extLst>
          </p:cNvPr>
          <p:cNvPicPr>
            <a:picLocks noChangeAspect="1"/>
          </p:cNvPicPr>
          <p:nvPr/>
        </p:nvPicPr>
        <p:blipFill rotWithShape="1">
          <a:blip r:embed="rId2"/>
          <a:srcRect l="-1" r="-75"/>
          <a:stretch/>
        </p:blipFill>
        <p:spPr>
          <a:xfrm>
            <a:off x="78658" y="2047384"/>
            <a:ext cx="12182788" cy="4730993"/>
          </a:xfrm>
          <a:prstGeom prst="rect">
            <a:avLst/>
          </a:prstGeom>
        </p:spPr>
      </p:pic>
      <p:sp>
        <p:nvSpPr>
          <p:cNvPr id="2" name="TextBox 1">
            <a:extLst>
              <a:ext uri="{FF2B5EF4-FFF2-40B4-BE49-F238E27FC236}">
                <a16:creationId xmlns:a16="http://schemas.microsoft.com/office/drawing/2014/main" id="{2868E806-97A1-9340-EA83-5EC3A69800C4}"/>
              </a:ext>
            </a:extLst>
          </p:cNvPr>
          <p:cNvSpPr txBox="1"/>
          <p:nvPr/>
        </p:nvSpPr>
        <p:spPr>
          <a:xfrm>
            <a:off x="0" y="79623"/>
            <a:ext cx="11995355" cy="1754326"/>
          </a:xfrm>
          <a:prstGeom prst="rect">
            <a:avLst/>
          </a:prstGeom>
          <a:noFill/>
        </p:spPr>
        <p:txBody>
          <a:bodyPr wrap="square" rtlCol="0">
            <a:spAutoFit/>
          </a:bodyPr>
          <a:lstStyle/>
          <a:p>
            <a:r>
              <a:rPr lang="en-IN" dirty="0">
                <a:latin typeface="Agency FB" panose="020B0503020202020204" pitchFamily="34" charset="0"/>
              </a:rPr>
              <a:t>In this task we need to Identify the missing data And use the appropriate methods and functions we need to use in order to deal with the bulky amount of data given to us in excel sheet. As we can see below it's the original data given to us by the </a:t>
            </a:r>
            <a:r>
              <a:rPr lang="en-IN" dirty="0" err="1">
                <a:latin typeface="Agency FB" panose="020B0503020202020204" pitchFamily="34" charset="0"/>
              </a:rPr>
              <a:t>Trainity</a:t>
            </a:r>
            <a:r>
              <a:rPr lang="en-IN" dirty="0">
                <a:latin typeface="Agency FB" panose="020B0503020202020204" pitchFamily="34" charset="0"/>
              </a:rPr>
              <a:t> so I added the first 2 rows one with the proportion of blank cells in a particular column and row 2 with the count of blank cells with range using the function ‘</a:t>
            </a:r>
            <a:r>
              <a:rPr lang="en-IN" dirty="0" err="1">
                <a:latin typeface="Agency FB" panose="020B0503020202020204" pitchFamily="34" charset="0"/>
              </a:rPr>
              <a:t>countblank</a:t>
            </a:r>
            <a:r>
              <a:rPr lang="en-IN" dirty="0">
                <a:latin typeface="Agency FB" panose="020B0503020202020204" pitchFamily="34" charset="0"/>
              </a:rPr>
              <a:t>’ . </a:t>
            </a:r>
          </a:p>
          <a:p>
            <a:r>
              <a:rPr lang="en-IN" dirty="0">
                <a:highlight>
                  <a:srgbClr val="FFFF00"/>
                </a:highlight>
                <a:latin typeface="Agency FB" panose="020B0503020202020204" pitchFamily="34" charset="0"/>
              </a:rPr>
              <a:t>The formulas used here are:</a:t>
            </a:r>
          </a:p>
          <a:p>
            <a:r>
              <a:rPr lang="en-IN" dirty="0">
                <a:highlight>
                  <a:srgbClr val="FFFF00"/>
                </a:highlight>
                <a:latin typeface="Agency FB" panose="020B0503020202020204" pitchFamily="34" charset="0"/>
              </a:rPr>
              <a:t>1. =COUNTBLANK(A4:A50002) : this function indicates to find the number of blank cells for the column A with range A4:A50002.</a:t>
            </a:r>
          </a:p>
          <a:p>
            <a:r>
              <a:rPr lang="en-IN" dirty="0">
                <a:highlight>
                  <a:srgbClr val="FFFF00"/>
                </a:highlight>
                <a:latin typeface="Agency FB" panose="020B0503020202020204" pitchFamily="34" charset="0"/>
              </a:rPr>
              <a:t>2. =A2/49999 : This function indicates how to find the blank proportion of that column which is having a total number of 49999 number of cells.</a:t>
            </a:r>
          </a:p>
        </p:txBody>
      </p:sp>
    </p:spTree>
    <p:extLst>
      <p:ext uri="{BB962C8B-B14F-4D97-AF65-F5344CB8AC3E}">
        <p14:creationId xmlns:p14="http://schemas.microsoft.com/office/powerpoint/2010/main" val="27797952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D5BC9E-E264-AA50-F6D6-565AF7775B66}"/>
              </a:ext>
            </a:extLst>
          </p:cNvPr>
          <p:cNvPicPr>
            <a:picLocks noChangeAspect="1"/>
          </p:cNvPicPr>
          <p:nvPr/>
        </p:nvPicPr>
        <p:blipFill rotWithShape="1">
          <a:blip r:embed="rId2"/>
          <a:srcRect b="47855"/>
          <a:stretch/>
        </p:blipFill>
        <p:spPr>
          <a:xfrm>
            <a:off x="-1" y="0"/>
            <a:ext cx="8790039" cy="2556387"/>
          </a:xfrm>
          <a:prstGeom prst="rect">
            <a:avLst/>
          </a:prstGeom>
        </p:spPr>
      </p:pic>
      <p:sp>
        <p:nvSpPr>
          <p:cNvPr id="2" name="TextBox 1">
            <a:extLst>
              <a:ext uri="{FF2B5EF4-FFF2-40B4-BE49-F238E27FC236}">
                <a16:creationId xmlns:a16="http://schemas.microsoft.com/office/drawing/2014/main" id="{37A531DE-6B76-534C-0067-A8EF2DF9A5D5}"/>
              </a:ext>
            </a:extLst>
          </p:cNvPr>
          <p:cNvSpPr txBox="1"/>
          <p:nvPr/>
        </p:nvSpPr>
        <p:spPr>
          <a:xfrm>
            <a:off x="8875937" y="236094"/>
            <a:ext cx="3316063" cy="1200329"/>
          </a:xfrm>
          <a:prstGeom prst="rect">
            <a:avLst/>
          </a:prstGeom>
          <a:noFill/>
        </p:spPr>
        <p:txBody>
          <a:bodyPr wrap="square" rtlCol="0">
            <a:spAutoFit/>
          </a:bodyPr>
          <a:lstStyle/>
          <a:p>
            <a:r>
              <a:rPr lang="en-IN" dirty="0">
                <a:latin typeface="Agency FB" panose="020B0503020202020204" pitchFamily="34" charset="0"/>
              </a:rPr>
              <a:t>Here in this screenshot we can see the other formula that we discussed in the previous slide to find the proportion of blank cells. </a:t>
            </a:r>
          </a:p>
        </p:txBody>
      </p:sp>
      <p:pic>
        <p:nvPicPr>
          <p:cNvPr id="4" name="Picture 3">
            <a:extLst>
              <a:ext uri="{FF2B5EF4-FFF2-40B4-BE49-F238E27FC236}">
                <a16:creationId xmlns:a16="http://schemas.microsoft.com/office/drawing/2014/main" id="{3FBF9EBC-FB02-4CC8-0073-F2FAD806D944}"/>
              </a:ext>
            </a:extLst>
          </p:cNvPr>
          <p:cNvPicPr>
            <a:picLocks noChangeAspect="1"/>
          </p:cNvPicPr>
          <p:nvPr/>
        </p:nvPicPr>
        <p:blipFill rotWithShape="1">
          <a:blip r:embed="rId3"/>
          <a:srcRect r="12308" b="25951"/>
          <a:stretch/>
        </p:blipFill>
        <p:spPr>
          <a:xfrm>
            <a:off x="0" y="2782529"/>
            <a:ext cx="9556955" cy="3991897"/>
          </a:xfrm>
          <a:prstGeom prst="rect">
            <a:avLst/>
          </a:prstGeom>
        </p:spPr>
      </p:pic>
      <p:sp>
        <p:nvSpPr>
          <p:cNvPr id="5" name="TextBox 4">
            <a:extLst>
              <a:ext uri="{FF2B5EF4-FFF2-40B4-BE49-F238E27FC236}">
                <a16:creationId xmlns:a16="http://schemas.microsoft.com/office/drawing/2014/main" id="{DF1420D9-41F3-3F5D-0E10-038E375765C0}"/>
              </a:ext>
            </a:extLst>
          </p:cNvPr>
          <p:cNvSpPr txBox="1"/>
          <p:nvPr/>
        </p:nvSpPr>
        <p:spPr>
          <a:xfrm>
            <a:off x="9556955" y="2969342"/>
            <a:ext cx="2635045" cy="3693319"/>
          </a:xfrm>
          <a:prstGeom prst="rect">
            <a:avLst/>
          </a:prstGeom>
          <a:noFill/>
        </p:spPr>
        <p:txBody>
          <a:bodyPr wrap="square" rtlCol="0">
            <a:spAutoFit/>
          </a:bodyPr>
          <a:lstStyle/>
          <a:p>
            <a:r>
              <a:rPr lang="en-IN" dirty="0">
                <a:latin typeface="Agency FB" panose="020B0503020202020204" pitchFamily="34" charset="0"/>
              </a:rPr>
              <a:t>In this screenshot beside we can  see that I marked the columns in red were there are the proportion of blank cells more than 45% as those </a:t>
            </a:r>
            <a:r>
              <a:rPr lang="en-IN" dirty="0" err="1">
                <a:latin typeface="Agency FB" panose="020B0503020202020204" pitchFamily="34" charset="0"/>
              </a:rPr>
              <a:t>datas</a:t>
            </a:r>
            <a:r>
              <a:rPr lang="en-IN" dirty="0">
                <a:latin typeface="Agency FB" panose="020B0503020202020204" pitchFamily="34" charset="0"/>
              </a:rPr>
              <a:t> are not of much use because they are almost half empty. And it won't help if we fill those blank cells with its median or average so instead we deleted those columns to make our data more appropriate to work with unless it's an important column to keep.</a:t>
            </a:r>
          </a:p>
        </p:txBody>
      </p:sp>
    </p:spTree>
    <p:extLst>
      <p:ext uri="{BB962C8B-B14F-4D97-AF65-F5344CB8AC3E}">
        <p14:creationId xmlns:p14="http://schemas.microsoft.com/office/powerpoint/2010/main" val="106932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74EC03-9978-396A-6606-11F30FB718F5}"/>
              </a:ext>
            </a:extLst>
          </p:cNvPr>
          <p:cNvPicPr>
            <a:picLocks noChangeAspect="1"/>
          </p:cNvPicPr>
          <p:nvPr/>
        </p:nvPicPr>
        <p:blipFill>
          <a:blip r:embed="rId2"/>
          <a:stretch>
            <a:fillRect/>
          </a:stretch>
        </p:blipFill>
        <p:spPr>
          <a:xfrm>
            <a:off x="12074" y="180852"/>
            <a:ext cx="12179926" cy="4769095"/>
          </a:xfrm>
          <a:prstGeom prst="rect">
            <a:avLst/>
          </a:prstGeom>
        </p:spPr>
      </p:pic>
      <p:sp>
        <p:nvSpPr>
          <p:cNvPr id="2" name="TextBox 1">
            <a:extLst>
              <a:ext uri="{FF2B5EF4-FFF2-40B4-BE49-F238E27FC236}">
                <a16:creationId xmlns:a16="http://schemas.microsoft.com/office/drawing/2014/main" id="{02231608-2E1E-8D90-EA3A-D6F27E049A9B}"/>
              </a:ext>
            </a:extLst>
          </p:cNvPr>
          <p:cNvSpPr txBox="1"/>
          <p:nvPr/>
        </p:nvSpPr>
        <p:spPr>
          <a:xfrm>
            <a:off x="12074" y="4949947"/>
            <a:ext cx="12081603" cy="1754326"/>
          </a:xfrm>
          <a:prstGeom prst="rect">
            <a:avLst/>
          </a:prstGeom>
          <a:noFill/>
        </p:spPr>
        <p:txBody>
          <a:bodyPr wrap="square" rtlCol="0">
            <a:spAutoFit/>
          </a:bodyPr>
          <a:lstStyle/>
          <a:p>
            <a:r>
              <a:rPr lang="en-IN" dirty="0">
                <a:latin typeface="Agency FB" panose="020B0503020202020204" pitchFamily="34" charset="0"/>
              </a:rPr>
              <a:t>After deleting all the unrequired columns having blank proportion more than 45% , we are left with this transformed data of original application data. So as we can see there are 4 columns named </a:t>
            </a:r>
            <a:r>
              <a:rPr lang="en-IN" dirty="0" err="1">
                <a:latin typeface="Agency FB" panose="020B0503020202020204" pitchFamily="34" charset="0"/>
              </a:rPr>
              <a:t>days_birth</a:t>
            </a:r>
            <a:r>
              <a:rPr lang="en-IN" dirty="0">
                <a:latin typeface="Agency FB" panose="020B0503020202020204" pitchFamily="34" charset="0"/>
              </a:rPr>
              <a:t> ,</a:t>
            </a:r>
            <a:r>
              <a:rPr lang="en-IN" dirty="0" err="1">
                <a:latin typeface="Agency FB" panose="020B0503020202020204" pitchFamily="34" charset="0"/>
              </a:rPr>
              <a:t>days_employed</a:t>
            </a:r>
            <a:r>
              <a:rPr lang="en-IN" dirty="0">
                <a:latin typeface="Agency FB" panose="020B0503020202020204" pitchFamily="34" charset="0"/>
              </a:rPr>
              <a:t>, </a:t>
            </a:r>
            <a:r>
              <a:rPr lang="en-IN" dirty="0" err="1">
                <a:latin typeface="Agency FB" panose="020B0503020202020204" pitchFamily="34" charset="0"/>
              </a:rPr>
              <a:t>days_registration</a:t>
            </a:r>
            <a:r>
              <a:rPr lang="en-IN" dirty="0">
                <a:latin typeface="Agency FB" panose="020B0503020202020204" pitchFamily="34" charset="0"/>
              </a:rPr>
              <a:t>, </a:t>
            </a:r>
            <a:r>
              <a:rPr lang="en-IN" dirty="0" err="1">
                <a:latin typeface="Agency FB" panose="020B0503020202020204" pitchFamily="34" charset="0"/>
              </a:rPr>
              <a:t>days_ID_publish</a:t>
            </a:r>
            <a:r>
              <a:rPr lang="en-IN" dirty="0">
                <a:latin typeface="Agency FB" panose="020B0503020202020204" pitchFamily="34" charset="0"/>
              </a:rPr>
              <a:t> having number of days in negative also positive and the number of days are much high which may be inconvenient to work with so we inserted new columns beside those and used the formula given below along with absolute function to remove the negative sign and divided the days with the number of total days in a year that is 365 to get those column values into years.</a:t>
            </a:r>
          </a:p>
          <a:p>
            <a:r>
              <a:rPr lang="en-IN" dirty="0">
                <a:highlight>
                  <a:srgbClr val="FFFF00"/>
                </a:highlight>
                <a:latin typeface="Agency FB" panose="020B0503020202020204" pitchFamily="34" charset="0"/>
              </a:rPr>
              <a:t>=(ABS(R2/365)) </a:t>
            </a:r>
            <a:r>
              <a:rPr lang="en-IN" dirty="0">
                <a:latin typeface="Agency FB" panose="020B0503020202020204" pitchFamily="34" charset="0"/>
              </a:rPr>
              <a:t>: this is used to convert the days column with negative values also positive values into all positive and also to convert days to years by dividing it by the total number of days in year that is 365.</a:t>
            </a:r>
            <a:endParaRPr lang="en-IN" dirty="0"/>
          </a:p>
        </p:txBody>
      </p:sp>
    </p:spTree>
    <p:extLst>
      <p:ext uri="{BB962C8B-B14F-4D97-AF65-F5344CB8AC3E}">
        <p14:creationId xmlns:p14="http://schemas.microsoft.com/office/powerpoint/2010/main" val="323923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DC50DB-45B4-8429-4EDC-3B2AFC584AF7}"/>
              </a:ext>
            </a:extLst>
          </p:cNvPr>
          <p:cNvPicPr>
            <a:picLocks noChangeAspect="1"/>
          </p:cNvPicPr>
          <p:nvPr/>
        </p:nvPicPr>
        <p:blipFill rotWithShape="1">
          <a:blip r:embed="rId2"/>
          <a:srcRect r="25073" b="-15642"/>
          <a:stretch/>
        </p:blipFill>
        <p:spPr>
          <a:xfrm>
            <a:off x="0" y="165091"/>
            <a:ext cx="12192000" cy="525789"/>
          </a:xfrm>
          <a:prstGeom prst="rect">
            <a:avLst/>
          </a:prstGeom>
        </p:spPr>
      </p:pic>
      <p:graphicFrame>
        <p:nvGraphicFramePr>
          <p:cNvPr id="4" name="Chart 3">
            <a:extLst>
              <a:ext uri="{FF2B5EF4-FFF2-40B4-BE49-F238E27FC236}">
                <a16:creationId xmlns:a16="http://schemas.microsoft.com/office/drawing/2014/main" id="{10B8CC7A-1EC6-BA5B-424F-6E2BA9EF194B}"/>
              </a:ext>
            </a:extLst>
          </p:cNvPr>
          <p:cNvGraphicFramePr>
            <a:graphicFrameLocks/>
          </p:cNvGraphicFramePr>
          <p:nvPr>
            <p:extLst>
              <p:ext uri="{D42A27DB-BD31-4B8C-83A1-F6EECF244321}">
                <p14:modId xmlns:p14="http://schemas.microsoft.com/office/powerpoint/2010/main" val="3410694201"/>
              </p:ext>
            </p:extLst>
          </p:nvPr>
        </p:nvGraphicFramePr>
        <p:xfrm>
          <a:off x="0" y="690880"/>
          <a:ext cx="6482080" cy="616712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EE529E3D-CDA3-F97A-79FD-0039FF84D216}"/>
              </a:ext>
            </a:extLst>
          </p:cNvPr>
          <p:cNvSpPr txBox="1"/>
          <p:nvPr/>
        </p:nvSpPr>
        <p:spPr>
          <a:xfrm>
            <a:off x="6482080" y="914400"/>
            <a:ext cx="5709920" cy="2308324"/>
          </a:xfrm>
          <a:prstGeom prst="rect">
            <a:avLst/>
          </a:prstGeom>
          <a:noFill/>
        </p:spPr>
        <p:txBody>
          <a:bodyPr wrap="square" rtlCol="0">
            <a:spAutoFit/>
          </a:bodyPr>
          <a:lstStyle/>
          <a:p>
            <a:r>
              <a:rPr lang="en-IN" dirty="0">
                <a:latin typeface="Agency FB" panose="020B0503020202020204" pitchFamily="34" charset="0"/>
              </a:rPr>
              <a:t>In a new sheet we took all the column names in one row and in second row we calculated the missing values count and the 3rd row we calculated the missing proportion using the formulas discussed before. now we inserted a table using all these columns and rows and got the chart as we can see on the left side. If we analyse this chart properly we can see that few of the columns have missing values more than the rest of columns so we need to delete few columns in order to work in a better way to get a better result without any hindrance.</a:t>
            </a:r>
          </a:p>
        </p:txBody>
      </p:sp>
    </p:spTree>
    <p:extLst>
      <p:ext uri="{BB962C8B-B14F-4D97-AF65-F5344CB8AC3E}">
        <p14:creationId xmlns:p14="http://schemas.microsoft.com/office/powerpoint/2010/main" val="405880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7"/>
</p:tagLst>
</file>

<file path=ppt/tags/tag2.xml><?xml version="1.0" encoding="utf-8"?>
<p:tagLst xmlns:a="http://schemas.openxmlformats.org/drawingml/2006/main" xmlns:r="http://schemas.openxmlformats.org/officeDocument/2006/relationships" xmlns:p="http://schemas.openxmlformats.org/presentationml/2006/main">
  <p:tag name="TIMING" val="|3.3"/>
</p:tagLst>
</file>

<file path=ppt/theme/theme1.xml><?xml version="1.0" encoding="utf-8"?>
<a:theme xmlns:a="http://schemas.openxmlformats.org/drawingml/2006/main" name="SketchyVTI">
  <a:themeElements>
    <a:clrScheme name="AnalogousFromLightSeed_2SEEDS">
      <a:dk1>
        <a:srgbClr val="000000"/>
      </a:dk1>
      <a:lt1>
        <a:srgbClr val="FFFFFF"/>
      </a:lt1>
      <a:dk2>
        <a:srgbClr val="243641"/>
      </a:dk2>
      <a:lt2>
        <a:srgbClr val="E2E5E8"/>
      </a:lt2>
      <a:accent1>
        <a:srgbClr val="BA9C7F"/>
      </a:accent1>
      <a:accent2>
        <a:srgbClr val="C59793"/>
      </a:accent2>
      <a:accent3>
        <a:srgbClr val="A6A27D"/>
      </a:accent3>
      <a:accent4>
        <a:srgbClr val="75ACAA"/>
      </a:accent4>
      <a:accent5>
        <a:srgbClr val="83A6BC"/>
      </a:accent5>
      <a:accent6>
        <a:srgbClr val="7F8BBA"/>
      </a:accent6>
      <a:hlink>
        <a:srgbClr val="5F84A9"/>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8946</TotalTime>
  <Words>3024</Words>
  <Application>Microsoft Office PowerPoint</Application>
  <PresentationFormat>Widescreen</PresentationFormat>
  <Paragraphs>100</Paragraphs>
  <Slides>27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Abadi</vt:lpstr>
      <vt:lpstr>ADLaM Display</vt:lpstr>
      <vt:lpstr>Agency FB</vt:lpstr>
      <vt:lpstr>Amasis MT Pro Light</vt:lpstr>
      <vt:lpstr>Aptos</vt:lpstr>
      <vt:lpstr>Arial</vt:lpstr>
      <vt:lpstr>Lucida Sans</vt:lpstr>
      <vt:lpstr>Modern Love</vt:lpstr>
      <vt:lpstr>The Hand</vt:lpstr>
      <vt:lpstr>SketchyVTI</vt:lpstr>
      <vt:lpstr>Bank Loan Case Study </vt:lpstr>
      <vt:lpstr>INTRODUCTION</vt:lpstr>
      <vt:lpstr>INTRODUCTION</vt:lpstr>
      <vt:lpstr>PowerPoint Presentation</vt:lpstr>
      <vt:lpstr>TASK 1:</vt:lpstr>
      <vt:lpstr>PowerPoint Presentation</vt:lpstr>
      <vt:lpstr>PowerPoint Presentation</vt:lpstr>
      <vt:lpstr>PowerPoint Presentation</vt:lpstr>
      <vt:lpstr>PowerPoint Presentation</vt:lpstr>
      <vt:lpstr>TASK 2:</vt:lpstr>
      <vt:lpstr>PowerPoint Presentation</vt:lpstr>
      <vt:lpstr>PowerPoint Presentation</vt:lpstr>
      <vt:lpstr>PowerPoint Presentation</vt:lpstr>
      <vt:lpstr>TASK 3:</vt:lpstr>
      <vt:lpstr>PowerPoint Presentation</vt:lpstr>
      <vt:lpstr>TASK 4:</vt:lpstr>
      <vt:lpstr>PowerPoint Presentation</vt:lpstr>
      <vt:lpstr>PowerPoint Presentation</vt:lpstr>
      <vt:lpstr>PowerPoint Presentation</vt:lpstr>
      <vt:lpstr>PowerPoint Presentation</vt:lpstr>
      <vt:lpstr>PowerPoint Presentation</vt:lpstr>
      <vt:lpstr>TASK 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A2198</dc:creator>
  <cp:lastModifiedBy>A2198</cp:lastModifiedBy>
  <cp:revision>12</cp:revision>
  <dcterms:created xsi:type="dcterms:W3CDTF">2024-06-24T15:45:38Z</dcterms:created>
  <dcterms:modified xsi:type="dcterms:W3CDTF">2024-07-01T13:21:33Z</dcterms:modified>
</cp:coreProperties>
</file>