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3.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2" r:id="rId5"/>
    <p:sldId id="261" r:id="rId6"/>
    <p:sldId id="260" r:id="rId7"/>
    <p:sldId id="259" r:id="rId8"/>
    <p:sldId id="258" r:id="rId9"/>
    <p:sldId id="257" r:id="rId10"/>
    <p:sldId id="264"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1000"/>
          </a:blip>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webp"/></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7414895" y="0"/>
            <a:ext cx="4777105" cy="6857365"/>
          </a:xfrm>
          <a:prstGeom prst="rect">
            <a:avLst/>
          </a:prstGeom>
          <a:noFill/>
          <a:ln w="9525">
            <a:noFill/>
          </a:ln>
        </p:spPr>
      </p:pic>
      <p:sp>
        <p:nvSpPr>
          <p:cNvPr id="4" name="Rounded Rectangle 3"/>
          <p:cNvSpPr/>
          <p:nvPr/>
        </p:nvSpPr>
        <p:spPr>
          <a:xfrm>
            <a:off x="635" y="1856105"/>
            <a:ext cx="7414260" cy="3146425"/>
          </a:xfrm>
          <a:prstGeom prst="round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itle 1"/>
          <p:cNvSpPr>
            <a:spLocks noGrp="1"/>
          </p:cNvSpPr>
          <p:nvPr>
            <p:ph type="ctrTitle"/>
          </p:nvPr>
        </p:nvSpPr>
        <p:spPr>
          <a:xfrm>
            <a:off x="635" y="1717040"/>
            <a:ext cx="7388860" cy="2387600"/>
          </a:xfrm>
        </p:spPr>
        <p:txBody>
          <a:bodyPr/>
          <a:lstStyle/>
          <a:p>
            <a:r>
              <a:rPr lang="en-IN" altLang="en-US" b="1" dirty="0"/>
              <a:t>REAL LIFE SCENARIO CASE STUDY</a:t>
            </a:r>
            <a:endParaRPr lang="en-IN" altLang="en-US" b="1" dirty="0"/>
          </a:p>
        </p:txBody>
      </p:sp>
      <p:sp>
        <p:nvSpPr>
          <p:cNvPr id="3" name="Subtitle 2"/>
          <p:cNvSpPr>
            <a:spLocks noGrp="1"/>
          </p:cNvSpPr>
          <p:nvPr>
            <p:ph type="subTitle" idx="1"/>
          </p:nvPr>
        </p:nvSpPr>
        <p:spPr>
          <a:xfrm>
            <a:off x="605790" y="4104640"/>
            <a:ext cx="6440805" cy="452755"/>
          </a:xfrm>
        </p:spPr>
        <p:txBody>
          <a:bodyPr>
            <a:noAutofit/>
          </a:bodyPr>
          <a:lstStyle/>
          <a:p>
            <a:r>
              <a:rPr lang="en-IN" altLang="en-US" sz="3200"/>
              <a:t>TOPIC : HOME RENOVATION</a:t>
            </a:r>
            <a:endParaRPr lang="en-IN" altLang="en-US" sz="3200"/>
          </a:p>
        </p:txBody>
      </p:sp>
      <p:sp>
        <p:nvSpPr>
          <p:cNvPr id="5" name="Text Box 4"/>
          <p:cNvSpPr txBox="1"/>
          <p:nvPr/>
        </p:nvSpPr>
        <p:spPr>
          <a:xfrm>
            <a:off x="1155065" y="5002530"/>
            <a:ext cx="5080000" cy="521970"/>
          </a:xfrm>
          <a:prstGeom prst="rect">
            <a:avLst/>
          </a:prstGeom>
          <a:solidFill>
            <a:schemeClr val="bg2">
              <a:lumMod val="90000"/>
            </a:schemeClr>
          </a:solidFill>
          <a:effectLst>
            <a:softEdge rad="50800"/>
          </a:effectLst>
        </p:spPr>
        <p:style>
          <a:lnRef idx="0">
            <a:srgbClr val="FFFFFF"/>
          </a:lnRef>
          <a:fillRef idx="1">
            <a:schemeClr val="accent4"/>
          </a:fillRef>
          <a:effectRef idx="0">
            <a:srgbClr val="FFFFFF"/>
          </a:effectRef>
          <a:fontRef idx="minor">
            <a:schemeClr val="lt1"/>
          </a:fontRef>
        </p:style>
        <p:txBody>
          <a:bodyPr wrap="square" rtlCol="0">
            <a:spAutoFit/>
          </a:bodyPr>
          <a:p>
            <a:r>
              <a:rPr lang="en-IN" altLang="en-US" sz="2800">
                <a:ln>
                  <a:solidFill>
                    <a:schemeClr val="tx1">
                      <a:lumMod val="65000"/>
                      <a:lumOff val="35000"/>
                    </a:schemeClr>
                  </a:solidFill>
                </a:ln>
              </a:rPr>
              <a:t>PRESENTED BY: MUSKAN PRITAM</a:t>
            </a:r>
            <a:endParaRPr lang="en-IN" altLang="en-US" sz="2800">
              <a:ln>
                <a:solidFill>
                  <a:schemeClr val="tx1">
                    <a:lumMod val="65000"/>
                    <a:lumOff val="35000"/>
                  </a:schemeClr>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2" name="Content Placeholder 131"/>
          <p:cNvPicPr>
            <a:picLocks noChangeAspect="1"/>
          </p:cNvPicPr>
          <p:nvPr>
            <p:ph idx="1"/>
          </p:nvPr>
        </p:nvPicPr>
        <p:blipFill>
          <a:blip r:embed="rId1"/>
          <a:stretch>
            <a:fillRect/>
          </a:stretch>
        </p:blipFill>
        <p:spPr>
          <a:xfrm>
            <a:off x="-635" y="635"/>
            <a:ext cx="12193270" cy="6887845"/>
          </a:xfrm>
          <a:prstGeom prst="rect">
            <a:avLst/>
          </a:prstGeom>
          <a:noFill/>
          <a:ln w="9525">
            <a:noFill/>
          </a:ln>
        </p:spPr>
      </p:pic>
      <p:sp>
        <p:nvSpPr>
          <p:cNvPr id="2" name="Title 1"/>
          <p:cNvSpPr>
            <a:spLocks noGrp="1"/>
          </p:cNvSpPr>
          <p:nvPr>
            <p:ph type="title"/>
          </p:nvPr>
        </p:nvSpPr>
        <p:spPr>
          <a:xfrm>
            <a:off x="838200" y="631825"/>
            <a:ext cx="10515600" cy="1325563"/>
          </a:xfrm>
        </p:spPr>
        <p:txBody>
          <a:bodyPr/>
          <a:p>
            <a:pPr algn="ctr"/>
            <a:r>
              <a:rPr lang="en-IN" altLang="en-US">
                <a:latin typeface="Arial Black" panose="020B0A04020102020204" charset="0"/>
                <a:cs typeface="Arial Black" panose="020B0A04020102020204" charset="0"/>
              </a:rPr>
              <a:t>CONCLUSION</a:t>
            </a:r>
            <a:endParaRPr lang="en-IN" altLang="en-US">
              <a:latin typeface="Arial Black" panose="020B0A04020102020204" charset="0"/>
              <a:cs typeface="Arial Black" panose="020B0A04020102020204" charset="0"/>
            </a:endParaRPr>
          </a:p>
        </p:txBody>
      </p:sp>
      <p:sp>
        <p:nvSpPr>
          <p:cNvPr id="6" name="Text Box 5"/>
          <p:cNvSpPr txBox="1"/>
          <p:nvPr/>
        </p:nvSpPr>
        <p:spPr>
          <a:xfrm>
            <a:off x="1955165" y="1957705"/>
            <a:ext cx="7760335" cy="3329940"/>
          </a:xfrm>
          <a:prstGeom prst="rect">
            <a:avLst/>
          </a:prstGeom>
          <a:solidFill>
            <a:schemeClr val="bg2">
              <a:lumMod val="40000"/>
              <a:lumOff val="60000"/>
            </a:schemeClr>
          </a:solidFill>
        </p:spPr>
        <p:txBody>
          <a:bodyPr wrap="square" rtlCol="0">
            <a:noAutofit/>
          </a:bodyPr>
          <a:p>
            <a:r>
              <a:rPr lang="en-IN" altLang="en-US" sz="2000"/>
              <a:t>LASTLY I WOULD LIKE TO CONCLUDE THIS PRESENTATION. </a:t>
            </a:r>
            <a:endParaRPr lang="en-IN" altLang="en-US" sz="2000"/>
          </a:p>
          <a:p>
            <a:r>
              <a:rPr lang="en-IN" altLang="en-US" sz="2000"/>
              <a:t>THIS CONCLUSION INTEGRATES THE CASE STUDY TO ILLUSTRATE THE REAL WORLD IMPACT OF DATA DRIVEN DECISION MAKING IN HOME RENOVATION.  WITH DATA-DRIVEN INSIGHTS, WE CAN TURN THEIR RENOVATION DREAMS INTO REALITY WHILE MAXIMIZING VALUE AND SATISFACTION.</a:t>
            </a:r>
            <a:endParaRPr lang="en-IN" altLang="en-US" sz="2000"/>
          </a:p>
          <a:p>
            <a:r>
              <a:rPr lang="en-IN" altLang="en-US" sz="2000"/>
              <a:t>AS WE LOOK AHEAD , DATA ANALYSIS WILL CONTINUE TO PLAY A PIVOTAL ROLE IN SHAPING THE FUTURE WITH ITS WIDE AND EASY USE FOR BETTER PRODUCTIVITY.</a:t>
            </a:r>
            <a:endParaRPr lang="en-IN" altLang="en-US" sz="2000"/>
          </a:p>
          <a:p>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1" name="Content Placeholder 130"/>
          <p:cNvPicPr>
            <a:picLocks noChangeAspect="1"/>
          </p:cNvPicPr>
          <p:nvPr>
            <p:ph idx="1"/>
          </p:nvPr>
        </p:nvPicPr>
        <p:blipFill>
          <a:blip r:embed="rId1"/>
          <a:stretch>
            <a:fillRect/>
          </a:stretch>
        </p:blipFill>
        <p:spPr>
          <a:xfrm>
            <a:off x="635" y="635"/>
            <a:ext cx="12192000" cy="6858000"/>
          </a:xfrm>
          <a:prstGeom prst="rect">
            <a:avLst/>
          </a:prstGeom>
          <a:noFill/>
          <a:ln w="9525">
            <a:noFill/>
          </a:ln>
        </p:spPr>
      </p:pic>
      <p:sp>
        <p:nvSpPr>
          <p:cNvPr id="5" name="Text Box 4"/>
          <p:cNvSpPr txBox="1"/>
          <p:nvPr/>
        </p:nvSpPr>
        <p:spPr>
          <a:xfrm>
            <a:off x="2120900" y="1606550"/>
            <a:ext cx="7493000" cy="3046095"/>
          </a:xfrm>
          <a:prstGeom prst="rect">
            <a:avLst/>
          </a:prstGeom>
          <a:noFill/>
        </p:spPr>
        <p:txBody>
          <a:bodyPr wrap="square" rtlCol="0">
            <a:spAutoFit/>
          </a:bodyPr>
          <a:p>
            <a:pPr algn="ctr"/>
            <a:r>
              <a:rPr lang="en-IN" altLang="en-US" sz="9600">
                <a:ln>
                  <a:solidFill>
                    <a:schemeClr val="tx2">
                      <a:lumMod val="75000"/>
                    </a:schemeClr>
                  </a:solidFill>
                </a:ln>
                <a:solidFill>
                  <a:schemeClr val="tx2">
                    <a:lumMod val="75000"/>
                  </a:schemeClr>
                </a:solidFill>
              </a:rPr>
              <a:t>THANK</a:t>
            </a:r>
            <a:endParaRPr lang="en-IN" altLang="en-US" sz="9600">
              <a:ln>
                <a:solidFill>
                  <a:schemeClr val="tx2">
                    <a:lumMod val="75000"/>
                  </a:schemeClr>
                </a:solidFill>
              </a:ln>
              <a:solidFill>
                <a:schemeClr val="tx2">
                  <a:lumMod val="75000"/>
                </a:schemeClr>
              </a:solidFill>
            </a:endParaRPr>
          </a:p>
          <a:p>
            <a:pPr algn="ctr"/>
            <a:r>
              <a:rPr lang="en-IN" altLang="en-US" sz="9600">
                <a:ln>
                  <a:solidFill>
                    <a:schemeClr val="tx2">
                      <a:lumMod val="75000"/>
                    </a:schemeClr>
                  </a:solidFill>
                </a:ln>
                <a:solidFill>
                  <a:schemeClr val="tx2">
                    <a:lumMod val="75000"/>
                  </a:schemeClr>
                </a:solidFill>
              </a:rPr>
              <a:t>YOU</a:t>
            </a:r>
            <a:endParaRPr lang="en-IN" altLang="en-US" sz="9600">
              <a:ln>
                <a:solidFill>
                  <a:schemeClr val="tx2">
                    <a:lumMod val="75000"/>
                  </a:schemeClr>
                </a:solidFill>
              </a:ln>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barn(inVertical)">
                                      <p:cBhvr>
                                        <p:cTn id="1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 name="Content Placeholder 132"/>
          <p:cNvPicPr>
            <a:picLocks noChangeAspect="1"/>
          </p:cNvPicPr>
          <p:nvPr>
            <p:ph sz="half" idx="2"/>
          </p:nvPr>
        </p:nvPicPr>
        <p:blipFill>
          <a:blip r:embed="rId1"/>
          <a:stretch>
            <a:fillRect/>
          </a:stretch>
        </p:blipFill>
        <p:spPr>
          <a:xfrm>
            <a:off x="635" y="-20955"/>
            <a:ext cx="12191365" cy="6878955"/>
          </a:xfrm>
          <a:prstGeom prst="rect">
            <a:avLst/>
          </a:prstGeom>
          <a:noFill/>
          <a:ln w="9525">
            <a:noFill/>
          </a:ln>
        </p:spPr>
      </p:pic>
      <p:sp>
        <p:nvSpPr>
          <p:cNvPr id="2" name="Title 1"/>
          <p:cNvSpPr>
            <a:spLocks noGrp="1"/>
          </p:cNvSpPr>
          <p:nvPr>
            <p:ph type="title"/>
          </p:nvPr>
        </p:nvSpPr>
        <p:spPr/>
        <p:txBody>
          <a:bodyPr/>
          <a:p>
            <a:pPr algn="ctr"/>
            <a:r>
              <a:rPr lang="en-IN" altLang="en-US" b="1">
                <a:latin typeface="Arial Black" panose="020B0A04020102020204" charset="0"/>
                <a:cs typeface="Arial Black" panose="020B0A04020102020204" charset="0"/>
              </a:rPr>
              <a:t>INTRODUCTION</a:t>
            </a:r>
            <a:endParaRPr lang="en-IN" altLang="en-US" b="1">
              <a:latin typeface="Arial Black" panose="020B0A04020102020204" charset="0"/>
              <a:cs typeface="Arial Black" panose="020B0A04020102020204" charset="0"/>
            </a:endParaRPr>
          </a:p>
        </p:txBody>
      </p:sp>
      <p:sp>
        <p:nvSpPr>
          <p:cNvPr id="3" name="Content Placeholder 2"/>
          <p:cNvSpPr>
            <a:spLocks noGrp="1"/>
          </p:cNvSpPr>
          <p:nvPr>
            <p:ph sz="half" idx="1"/>
          </p:nvPr>
        </p:nvSpPr>
        <p:spPr>
          <a:xfrm>
            <a:off x="838200" y="1825625"/>
            <a:ext cx="10516235" cy="4351655"/>
          </a:xfrm>
          <a:solidFill>
            <a:schemeClr val="bg2">
              <a:alpha val="69000"/>
            </a:schemeClr>
          </a:solidFill>
        </p:spPr>
        <p:txBody>
          <a:bodyPr>
            <a:normAutofit fontScale="40000"/>
          </a:bodyPr>
          <a:p>
            <a:pPr marL="0" indent="0" fontAlgn="base">
              <a:buNone/>
            </a:pPr>
            <a:r>
              <a:rPr lang="en-US" sz="6000"/>
              <a:t>We use Data Analytics in everyday life without even knowing it.</a:t>
            </a:r>
            <a:r>
              <a:rPr lang="en-IN" altLang="en-US" sz="6000"/>
              <a:t> There are so many instances where we use data analytics to plan and prepare the data given, to convert that data into information for using it in preparation of better future outcomes, such as while buying a car, choosing the best supplier for package delivery on time, choosing which career path to go for, etc. </a:t>
            </a:r>
            <a:endParaRPr lang="en-IN" altLang="en-US" sz="6000"/>
          </a:p>
          <a:p>
            <a:pPr marL="0" indent="457200" fontAlgn="base">
              <a:buNone/>
            </a:pPr>
            <a:r>
              <a:rPr lang="en-IN" altLang="en-US" sz="6000"/>
              <a:t>One of the example we will see in this presentation related to real life Data Analysis is when we want to renovate our home according to our needs. There are multiple steps involved in this which we go through without even knowing them, such as planning what we actually want, preparing the items, money or any ideas that can be helpful, start the process of searching , analyzing among the idea which will fit the best, sharing and communicating with the family members and friends for feedbacks and suggestions , then at last we start the action. </a:t>
            </a:r>
            <a:endParaRPr lang="en-IN" altLang="en-US" sz="6000"/>
          </a:p>
        </p:txBody>
      </p:sp>
      <p:sp>
        <p:nvSpPr>
          <p:cNvPr id="4" name="Text Box 3"/>
          <p:cNvSpPr txBox="1"/>
          <p:nvPr/>
        </p:nvSpPr>
        <p:spPr>
          <a:xfrm>
            <a:off x="11711305" y="265620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ound Same Side Corner Rectangle 6"/>
          <p:cNvSpPr/>
          <p:nvPr/>
        </p:nvSpPr>
        <p:spPr>
          <a:xfrm>
            <a:off x="9330690" y="2908935"/>
            <a:ext cx="1578610"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ACTION</a:t>
            </a:r>
            <a:endParaRPr lang="en-IN" altLang="en-US"/>
          </a:p>
        </p:txBody>
      </p:sp>
      <p:sp>
        <p:nvSpPr>
          <p:cNvPr id="9" name="Round Same Side Corner Rectangle 8"/>
          <p:cNvSpPr/>
          <p:nvPr/>
        </p:nvSpPr>
        <p:spPr>
          <a:xfrm>
            <a:off x="7564755" y="2200275"/>
            <a:ext cx="1623060"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SHARE</a:t>
            </a:r>
            <a:endParaRPr lang="en-IN" altLang="en-US"/>
          </a:p>
        </p:txBody>
      </p:sp>
      <p:sp>
        <p:nvSpPr>
          <p:cNvPr id="10" name="Round Same Side Corner Rectangle 9"/>
          <p:cNvSpPr/>
          <p:nvPr/>
        </p:nvSpPr>
        <p:spPr>
          <a:xfrm>
            <a:off x="5600065" y="2915285"/>
            <a:ext cx="1611630"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ANALYZE</a:t>
            </a:r>
            <a:endParaRPr lang="en-IN" altLang="en-US"/>
          </a:p>
        </p:txBody>
      </p:sp>
      <p:sp>
        <p:nvSpPr>
          <p:cNvPr id="11" name="Round Same Side Corner Rectangle 10"/>
          <p:cNvSpPr/>
          <p:nvPr/>
        </p:nvSpPr>
        <p:spPr>
          <a:xfrm>
            <a:off x="3747770" y="2200275"/>
            <a:ext cx="1623060"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PROCESS</a:t>
            </a:r>
            <a:endParaRPr lang="en-IN" altLang="en-US"/>
          </a:p>
        </p:txBody>
      </p:sp>
      <p:sp>
        <p:nvSpPr>
          <p:cNvPr id="12" name="Round Same Side Corner Rectangle 11"/>
          <p:cNvSpPr/>
          <p:nvPr/>
        </p:nvSpPr>
        <p:spPr>
          <a:xfrm>
            <a:off x="2144395" y="2908935"/>
            <a:ext cx="1543685"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PREPARE</a:t>
            </a:r>
            <a:endParaRPr lang="en-IN" altLang="en-US"/>
          </a:p>
        </p:txBody>
      </p:sp>
      <p:sp>
        <p:nvSpPr>
          <p:cNvPr id="13" name="Round Same Side Corner Rectangle 12"/>
          <p:cNvSpPr/>
          <p:nvPr/>
        </p:nvSpPr>
        <p:spPr>
          <a:xfrm>
            <a:off x="531495" y="2200275"/>
            <a:ext cx="1553845"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PLAN</a:t>
            </a:r>
            <a:endParaRPr lang="en-IN" altLang="en-US"/>
          </a:p>
        </p:txBody>
      </p:sp>
      <p:sp>
        <p:nvSpPr>
          <p:cNvPr id="14" name="Round Same Side Corner Rectangle 13"/>
          <p:cNvSpPr/>
          <p:nvPr/>
        </p:nvSpPr>
        <p:spPr>
          <a:xfrm>
            <a:off x="4594860" y="579755"/>
            <a:ext cx="2616835" cy="513715"/>
          </a:xfrm>
          <a:prstGeom prst="round2SameRect">
            <a:avLst/>
          </a:prstGeom>
          <a:blipFill>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bg1"/>
                </a:solidFill>
              </a:rPr>
              <a:t>STEPS</a:t>
            </a:r>
            <a:endParaRPr lang="en-IN" altLang="en-US" sz="2400">
              <a:solidFill>
                <a:schemeClr val="bg1"/>
              </a:solidFill>
            </a:endParaRPr>
          </a:p>
        </p:txBody>
      </p:sp>
      <p:cxnSp>
        <p:nvCxnSpPr>
          <p:cNvPr id="16" name="Straight Connector 15"/>
          <p:cNvCxnSpPr/>
          <p:nvPr/>
        </p:nvCxnSpPr>
        <p:spPr>
          <a:xfrm flipV="1">
            <a:off x="1279525" y="1457325"/>
            <a:ext cx="9070975" cy="80010"/>
          </a:xfrm>
          <a:prstGeom prst="line">
            <a:avLst/>
          </a:prstGeom>
          <a:ln w="28575" cmpd="sng">
            <a:solidFill>
              <a:schemeClr val="tx1"/>
            </a:solidFill>
            <a:prstDash val="solid"/>
          </a:ln>
        </p:spPr>
        <p:style>
          <a:lnRef idx="3">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H="1" flipV="1">
            <a:off x="1297305" y="1457325"/>
            <a:ext cx="1905" cy="69723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p:nvPr/>
        </p:nvCxnSpPr>
        <p:spPr>
          <a:xfrm flipH="1" flipV="1">
            <a:off x="4533900" y="1503045"/>
            <a:ext cx="1905" cy="69723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p:nvPr/>
        </p:nvCxnSpPr>
        <p:spPr>
          <a:xfrm flipH="1" flipV="1">
            <a:off x="8479155" y="1445895"/>
            <a:ext cx="1905" cy="69723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p:nvPr/>
        </p:nvCxnSpPr>
        <p:spPr>
          <a:xfrm flipH="1" flipV="1">
            <a:off x="2912110" y="1537335"/>
            <a:ext cx="8890" cy="140589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p:nvPr/>
        </p:nvCxnSpPr>
        <p:spPr>
          <a:xfrm flipH="1" flipV="1">
            <a:off x="6503035" y="1457325"/>
            <a:ext cx="8890" cy="140589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24" name="Straight Arrow Connector 23"/>
          <p:cNvCxnSpPr/>
          <p:nvPr/>
        </p:nvCxnSpPr>
        <p:spPr>
          <a:xfrm flipH="1" flipV="1">
            <a:off x="10341610" y="1445895"/>
            <a:ext cx="8890" cy="1405890"/>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cxnSp>
        <p:nvCxnSpPr>
          <p:cNvPr id="25" name="Straight Arrow Connector 24"/>
          <p:cNvCxnSpPr>
            <a:stCxn id="14" idx="1"/>
          </p:cNvCxnSpPr>
          <p:nvPr/>
        </p:nvCxnSpPr>
        <p:spPr>
          <a:xfrm>
            <a:off x="5903595" y="1093470"/>
            <a:ext cx="1905" cy="38671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pic>
        <p:nvPicPr>
          <p:cNvPr id="102" name="Content Placeholder 101"/>
          <p:cNvPicPr>
            <a:picLocks noChangeAspect="1"/>
          </p:cNvPicPr>
          <p:nvPr>
            <p:ph sz="half" idx="1"/>
          </p:nvPr>
        </p:nvPicPr>
        <p:blipFill>
          <a:blip r:embed="rId2"/>
          <a:srcRect l="14133" t="12852" r="20849" b="24222"/>
          <a:stretch>
            <a:fillRect/>
          </a:stretch>
        </p:blipFill>
        <p:spPr>
          <a:xfrm>
            <a:off x="911225" y="4168775"/>
            <a:ext cx="2084070" cy="1529080"/>
          </a:xfrm>
          <a:prstGeom prst="rect">
            <a:avLst/>
          </a:prstGeom>
          <a:noFill/>
          <a:ln w="9525">
            <a:noFill/>
          </a:ln>
        </p:spPr>
      </p:pic>
      <p:pic>
        <p:nvPicPr>
          <p:cNvPr id="103" name="Content Placeholder 102"/>
          <p:cNvPicPr>
            <a:picLocks noChangeAspect="1"/>
          </p:cNvPicPr>
          <p:nvPr>
            <p:ph sz="half" idx="2"/>
          </p:nvPr>
        </p:nvPicPr>
        <p:blipFill>
          <a:blip r:embed="rId3"/>
          <a:srcRect l="8811" r="9570"/>
          <a:stretch>
            <a:fillRect/>
          </a:stretch>
        </p:blipFill>
        <p:spPr>
          <a:xfrm>
            <a:off x="4939030" y="4725035"/>
            <a:ext cx="1881505" cy="1298575"/>
          </a:xfrm>
          <a:prstGeom prst="rect">
            <a:avLst/>
          </a:prstGeom>
          <a:noFill/>
          <a:ln w="9525">
            <a:noFill/>
          </a:ln>
        </p:spPr>
      </p:pic>
      <p:pic>
        <p:nvPicPr>
          <p:cNvPr id="104" name="Picture 103"/>
          <p:cNvPicPr/>
          <p:nvPr/>
        </p:nvPicPr>
        <p:blipFill>
          <a:blip r:embed="rId4"/>
          <a:stretch>
            <a:fillRect/>
          </a:stretch>
        </p:blipFill>
        <p:spPr>
          <a:xfrm>
            <a:off x="3905885" y="3427730"/>
            <a:ext cx="1257300" cy="1024255"/>
          </a:xfrm>
          <a:prstGeom prst="rect">
            <a:avLst/>
          </a:prstGeom>
          <a:noFill/>
          <a:ln w="9525">
            <a:noFill/>
          </a:ln>
        </p:spPr>
      </p:pic>
      <p:pic>
        <p:nvPicPr>
          <p:cNvPr id="105" name="Picture 104"/>
          <p:cNvPicPr/>
          <p:nvPr/>
        </p:nvPicPr>
        <p:blipFill>
          <a:blip r:embed="rId5"/>
          <a:stretch>
            <a:fillRect/>
          </a:stretch>
        </p:blipFill>
        <p:spPr>
          <a:xfrm>
            <a:off x="7211695" y="3596005"/>
            <a:ext cx="2391410" cy="1343025"/>
          </a:xfrm>
          <a:prstGeom prst="rect">
            <a:avLst/>
          </a:prstGeom>
          <a:noFill/>
          <a:ln w="9525">
            <a:noFill/>
          </a:ln>
        </p:spPr>
      </p:pic>
      <p:pic>
        <p:nvPicPr>
          <p:cNvPr id="106" name="Picture 105"/>
          <p:cNvPicPr/>
          <p:nvPr/>
        </p:nvPicPr>
        <p:blipFill>
          <a:blip r:embed="rId6"/>
          <a:srcRect l="25068" r="23262" b="16055"/>
          <a:stretch>
            <a:fillRect/>
          </a:stretch>
        </p:blipFill>
        <p:spPr>
          <a:xfrm>
            <a:off x="10054590" y="4912995"/>
            <a:ext cx="1784985" cy="14370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1" grpId="0" animBg="1"/>
      <p:bldP spid="11" grpId="1" animBg="1"/>
      <p:bldP spid="10" grpId="0" animBg="1"/>
      <p:bldP spid="10" grpId="1" animBg="1"/>
      <p:bldP spid="9" grpId="0" animBg="1"/>
      <p:bldP spid="9" grpId="1" animBg="1"/>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359400" cy="1325880"/>
          </a:xfrm>
          <a:effectLst>
            <a:glow rad="228600">
              <a:schemeClr val="accent5">
                <a:satMod val="175000"/>
                <a:alpha val="40000"/>
              </a:schemeClr>
            </a:glow>
            <a:reflection blurRad="6350" stA="50000" endA="300" endPos="90000" dir="5400000" sy="-100000" algn="bl" rotWithShape="0"/>
          </a:effectLst>
          <a:scene3d>
            <a:camera prst="orthographicFront"/>
            <a:lightRig rig="threePt" dir="t"/>
          </a:scene3d>
          <a:sp3d/>
        </p:spPr>
        <p:txBody>
          <a:bodyPr/>
          <a:p>
            <a:r>
              <a:rPr lang="en-IN" altLang="en-US" b="1" u="sng"/>
              <a:t>PLAN</a:t>
            </a:r>
            <a:endParaRPr lang="en-IN" altLang="en-US" b="1" u="sng"/>
          </a:p>
        </p:txBody>
      </p:sp>
      <p:sp>
        <p:nvSpPr>
          <p:cNvPr id="3" name="Content Placeholder 2"/>
          <p:cNvSpPr>
            <a:spLocks noGrp="1"/>
          </p:cNvSpPr>
          <p:nvPr>
            <p:ph sz="half" idx="1"/>
          </p:nvPr>
        </p:nvSpPr>
        <p:spPr>
          <a:xfrm>
            <a:off x="838200" y="1825625"/>
            <a:ext cx="5181600" cy="4389755"/>
          </a:xfrm>
          <a:solidFill>
            <a:schemeClr val="bg2"/>
          </a:solidFill>
        </p:spPr>
        <p:txBody>
          <a:bodyPr>
            <a:normAutofit/>
          </a:bodyPr>
          <a:p>
            <a:r>
              <a:rPr lang="en-IN" altLang="en-US" sz="2000" b="1">
                <a:latin typeface="Artifakt Element Thin" panose="020B0203050000020004" charset="0"/>
                <a:cs typeface="Artifakt Element Thin" panose="020B0203050000020004" charset="0"/>
              </a:rPr>
              <a:t>THE FIRST STEP WILL BE TO PLAN AND DEFINE WHAT ARE THE INITIAL THINGS WE NEED BEFORE STARTING THE RENOVATION OF OUR HOMES.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IDENTIFY WHAT WE WANT TO ACHIEVE WITH OUR RENOVATION AND DOES IT ALIGN WITH THE FINAL OUTPUT WE WANT.</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IDENTIFY WHAT ARE THE THINGS THAT WE WILL NEED TO BUY.TO START IT.</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IDENTIFY THE WALL PAINT COLOURS.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IDENTIFY THE HOME FURNITURES, ONE NEEDS TO BUY</a:t>
            </a:r>
            <a:endParaRPr lang="en-IN" altLang="en-US" sz="2000" b="1">
              <a:latin typeface="Artifakt Element Thin" panose="020B0203050000020004" charset="0"/>
              <a:cs typeface="Artifakt Element Thin" panose="020B0203050000020004" charset="0"/>
            </a:endParaRPr>
          </a:p>
        </p:txBody>
      </p:sp>
      <p:pic>
        <p:nvPicPr>
          <p:cNvPr id="107" name="Content Placeholder 106"/>
          <p:cNvPicPr>
            <a:picLocks noChangeAspect="1"/>
          </p:cNvPicPr>
          <p:nvPr>
            <p:ph sz="half" idx="2"/>
          </p:nvPr>
        </p:nvPicPr>
        <p:blipFill>
          <a:blip r:embed="rId1"/>
          <a:stretch>
            <a:fillRect/>
          </a:stretch>
        </p:blipFill>
        <p:spPr>
          <a:xfrm>
            <a:off x="6819265" y="1824990"/>
            <a:ext cx="5372735" cy="328612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838200" y="365125"/>
            <a:ext cx="6303645" cy="1325880"/>
          </a:xfrm>
        </p:spPr>
        <p:txBody>
          <a:bodyPr/>
          <a:p>
            <a:r>
              <a:rPr lang="en-IN" altLang="en-US" b="1" u="sng"/>
              <a:t>PREPARE</a:t>
            </a:r>
            <a:endParaRPr lang="en-IN" altLang="en-US" b="1" u="sng"/>
          </a:p>
        </p:txBody>
      </p:sp>
      <p:pic>
        <p:nvPicPr>
          <p:cNvPr id="111" name="Content Placeholder 110"/>
          <p:cNvPicPr>
            <a:picLocks noChangeAspect="1"/>
          </p:cNvPicPr>
          <p:nvPr>
            <p:ph sz="half" idx="2"/>
          </p:nvPr>
        </p:nvPicPr>
        <p:blipFill>
          <a:blip r:embed="rId1"/>
          <a:stretch>
            <a:fillRect/>
          </a:stretch>
        </p:blipFill>
        <p:spPr>
          <a:xfrm>
            <a:off x="6761480" y="1826260"/>
            <a:ext cx="5050155" cy="4271010"/>
          </a:xfrm>
          <a:prstGeom prst="rect">
            <a:avLst/>
          </a:prstGeom>
          <a:noFill/>
          <a:ln w="9525">
            <a:noFill/>
          </a:ln>
        </p:spPr>
      </p:pic>
      <p:sp>
        <p:nvSpPr>
          <p:cNvPr id="12" name="Content Placeholder 2"/>
          <p:cNvSpPr>
            <a:spLocks noGrp="1"/>
          </p:cNvSpPr>
          <p:nvPr/>
        </p:nvSpPr>
        <p:spPr>
          <a:xfrm>
            <a:off x="838200" y="1826260"/>
            <a:ext cx="5181600" cy="5031105"/>
          </a:xfrm>
          <a:prstGeom prst="rect">
            <a:avLst/>
          </a:prstGeom>
          <a:solidFill>
            <a:schemeClr val="bg2"/>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b="1">
                <a:latin typeface="Artifakt Element Thin" panose="020B0203050000020004" charset="0"/>
                <a:cs typeface="Artifakt Element Thin" panose="020B0203050000020004" charset="0"/>
              </a:rPr>
              <a:t>THE SECOND STEP WILL BE TO PREPARE FOR THE RENOVATION ACCORDING TO THE PLAN WE MADE IN THE FIRST STEP.</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DETERMINE OUR BUDGET ALLOCATION FOR MATERIALS, LABOR AND UNEXPECTED COSTS.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GATHER DESIGN IDEAS FROM VARIOUS SOURCES AND CREATE A MOOD BOARD FOR INSPIRATION.</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DECIDE IF WE NEED PROFESSIONALS LIKE ARCHITECTS OR CONTRACTORS.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CHOOSE MATERIAL AND FINALIZE DESIGN DETAILS KEEPING DURABILITY,COST AND AESTHETICS IN MIND.</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PREPARE THE MIND AND HOUSE FOR RENOVATION.</a:t>
            </a:r>
            <a:endParaRPr lang="en-IN" altLang="en-US" sz="2000" b="1">
              <a:latin typeface="Artifakt Element Thin" panose="020B0203050000020004" charset="0"/>
              <a:cs typeface="Artifakt Element Thin" panose="020B020305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PROCESS</a:t>
            </a:r>
            <a:endParaRPr lang="en-IN" altLang="en-US" b="1" u="sng"/>
          </a:p>
        </p:txBody>
      </p:sp>
      <p:pic>
        <p:nvPicPr>
          <p:cNvPr id="114" name="Content Placeholder 113"/>
          <p:cNvPicPr>
            <a:picLocks noChangeAspect="1"/>
          </p:cNvPicPr>
          <p:nvPr>
            <p:ph sz="half" idx="2"/>
          </p:nvPr>
        </p:nvPicPr>
        <p:blipFill>
          <a:blip r:embed="rId1"/>
          <a:stretch>
            <a:fillRect/>
          </a:stretch>
        </p:blipFill>
        <p:spPr>
          <a:xfrm>
            <a:off x="6987540" y="1691005"/>
            <a:ext cx="5204460" cy="3462020"/>
          </a:xfrm>
          <a:prstGeom prst="rect">
            <a:avLst/>
          </a:prstGeom>
          <a:noFill/>
          <a:ln w="9525">
            <a:noFill/>
          </a:ln>
        </p:spPr>
      </p:pic>
      <p:sp>
        <p:nvSpPr>
          <p:cNvPr id="4" name="Content Placeholder 2"/>
          <p:cNvSpPr>
            <a:spLocks noGrp="1"/>
          </p:cNvSpPr>
          <p:nvPr/>
        </p:nvSpPr>
        <p:spPr>
          <a:xfrm>
            <a:off x="838200" y="1825625"/>
            <a:ext cx="5181600" cy="452056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b="1">
                <a:latin typeface="Artifakt Element Thin" panose="020B0203050000020004" charset="0"/>
                <a:cs typeface="Artifakt Element Thin" panose="020B0203050000020004" charset="0"/>
              </a:rPr>
              <a:t>THE THIRD STEP WILL BE TO START THE PROCESS OF RENOVATING THE HOME.</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CLEAR THE SPACE AND PROTECT BELONGINGS. CAN ARRANGE TEMPORARY LIVING IF NEEDED.</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INSPECT THE PROCESS REGULARLY TO MAINTAIN QUALITY AND ADDRESS ISSUES PROMPTLY.</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SEE FOR CONTRACTOR OR ARCHITECT AVAILABILITY.</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WORK TOGETHER TO SEE WHAT TYPE OF DESIGN WE WANT IN DIFFERENT AREAS OF THE HOUSE.</a:t>
            </a:r>
            <a:endParaRPr lang="en-IN" altLang="en-US" sz="2000" b="1">
              <a:latin typeface="Artifakt Element Thin" panose="020B0203050000020004" charset="0"/>
              <a:cs typeface="Artifakt Element Thin" panose="020B020305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ANALYZE</a:t>
            </a:r>
            <a:endParaRPr lang="en-IN" altLang="en-US" b="1" u="sng"/>
          </a:p>
        </p:txBody>
      </p:sp>
      <p:pic>
        <p:nvPicPr>
          <p:cNvPr id="115" name="Content Placeholder 114"/>
          <p:cNvPicPr>
            <a:picLocks noChangeAspect="1"/>
          </p:cNvPicPr>
          <p:nvPr>
            <p:ph sz="half" idx="2"/>
          </p:nvPr>
        </p:nvPicPr>
        <p:blipFill>
          <a:blip r:embed="rId1"/>
          <a:stretch>
            <a:fillRect/>
          </a:stretch>
        </p:blipFill>
        <p:spPr>
          <a:xfrm>
            <a:off x="6955790" y="1825625"/>
            <a:ext cx="5236210" cy="3536950"/>
          </a:xfrm>
          <a:prstGeom prst="rect">
            <a:avLst/>
          </a:prstGeom>
          <a:noFill/>
          <a:ln w="9525">
            <a:noFill/>
          </a:ln>
        </p:spPr>
      </p:pic>
      <p:sp>
        <p:nvSpPr>
          <p:cNvPr id="4" name="Content Placeholder 2"/>
          <p:cNvSpPr>
            <a:spLocks noGrp="1"/>
          </p:cNvSpPr>
          <p:nvPr/>
        </p:nvSpPr>
        <p:spPr>
          <a:xfrm>
            <a:off x="571500" y="1825625"/>
            <a:ext cx="5765800" cy="4694555"/>
          </a:xfrm>
          <a:prstGeom prst="rect">
            <a:avLst/>
          </a:prstGeom>
          <a:solidFill>
            <a:schemeClr val="bg2"/>
          </a:solidFill>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b="1">
                <a:latin typeface="Artifakt Element Thin" panose="020B0203050000020004" charset="0"/>
                <a:cs typeface="Artifakt Element Thin" panose="020B0203050000020004" charset="0"/>
              </a:rPr>
              <a:t>THE FOURTH STEP WILL BE TO ANALYZE THE PLANNING AND PROCESS THOROUGHLY FOR ANY MISUNDERSTANDINGS OR ANY .</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ANALYZE AND DEVELOP A TIMELINE CONSIDERING PERMITS, MATERIAL DELIVERY.</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DISTINGUISH BETWEEN ESSENTIAL IMPROVEMENTS FOR FUNCTIONALITY AND OPTIONAL UPGRADES FOR AESTHETICS.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SEE FOR TRENDY OPTIONS RATHER THAN STANDARD ONES AVAILABLE IN MARKET.</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SEE AND ANALYZE IF THE COLOR COMBINATION MATCHES WITH THE FURNITURE AND WALL ALONG WITH THE DESIGNS.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ANALYZE DIFFERENT PERSPECTIVES AND IDEAS</a:t>
            </a:r>
            <a:endParaRPr lang="en-IN" altLang="en-US" sz="2000" b="1">
              <a:latin typeface="Artifakt Element Thin" panose="020B0203050000020004" charset="0"/>
              <a:cs typeface="Artifakt Element Thin" panose="020B020305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SHARE</a:t>
            </a:r>
            <a:endParaRPr lang="en-IN" altLang="en-US" b="1" u="sng"/>
          </a:p>
        </p:txBody>
      </p:sp>
      <p:pic>
        <p:nvPicPr>
          <p:cNvPr id="117" name="Content Placeholder 116"/>
          <p:cNvPicPr>
            <a:picLocks noChangeAspect="1"/>
          </p:cNvPicPr>
          <p:nvPr>
            <p:ph sz="half" idx="2"/>
          </p:nvPr>
        </p:nvPicPr>
        <p:blipFill>
          <a:blip r:embed="rId1"/>
          <a:stretch>
            <a:fillRect/>
          </a:stretch>
        </p:blipFill>
        <p:spPr>
          <a:xfrm>
            <a:off x="6760845" y="1825625"/>
            <a:ext cx="5418455" cy="3655695"/>
          </a:xfrm>
          <a:prstGeom prst="rect">
            <a:avLst/>
          </a:prstGeom>
          <a:noFill/>
          <a:ln w="9525">
            <a:noFill/>
          </a:ln>
        </p:spPr>
      </p:pic>
      <p:sp>
        <p:nvSpPr>
          <p:cNvPr id="4" name="Content Placeholder 2"/>
          <p:cNvSpPr>
            <a:spLocks noGrp="1"/>
          </p:cNvSpPr>
          <p:nvPr/>
        </p:nvSpPr>
        <p:spPr>
          <a:xfrm>
            <a:off x="838200" y="1825625"/>
            <a:ext cx="5181600" cy="4782820"/>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b="1">
                <a:latin typeface="Artifakt Element Thin" panose="020B0203050000020004" charset="0"/>
                <a:cs typeface="Artifakt Element Thin" panose="020B0203050000020004" charset="0"/>
              </a:rPr>
              <a:t>THE FIFTH STEP WILL BE TO SHARE THE IDEAS AND PROGRESS WITH FAMILY MEMBERS AND FRIENDS.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THIS PROCESS IS IMPORTANT AS WE SHOULD TAKE FEEDBACKS FROM EVERYONE TO GET THE BEST OUTPUT.</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CAN BE HELPFUL AND CHOOSING WHAT FITS THE BEST AND IS AVAILABLE IN LOW PRICE.</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OTHER MEMBERS MAY GIVE THEIR INPUTS FOR THEIR SPACES IN THE HOME ACCORDING TO THEIR CHOICES</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SHOULD COMMUNICATE WITH THE ARCHITECT WHAT SHOULD BE THE BEST TO DO.</a:t>
            </a:r>
            <a:endParaRPr lang="en-IN" altLang="en-US" sz="2000" b="1">
              <a:latin typeface="Artifakt Element Thin" panose="020B0203050000020004" charset="0"/>
              <a:cs typeface="Artifakt Element Thin" panose="020B020305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350000" cy="1325880"/>
          </a:xfrm>
        </p:spPr>
        <p:txBody>
          <a:bodyPr/>
          <a:p>
            <a:pPr algn="l"/>
            <a:r>
              <a:rPr lang="en-IN" altLang="en-US" b="1" u="sng"/>
              <a:t>ACTION</a:t>
            </a:r>
            <a:endParaRPr lang="en-IN" altLang="en-US" b="1" u="sng"/>
          </a:p>
        </p:txBody>
      </p:sp>
      <p:pic>
        <p:nvPicPr>
          <p:cNvPr id="118" name="Content Placeholder 117"/>
          <p:cNvPicPr>
            <a:picLocks noChangeAspect="1"/>
          </p:cNvPicPr>
          <p:nvPr>
            <p:ph sz="half" idx="1"/>
          </p:nvPr>
        </p:nvPicPr>
        <p:blipFill>
          <a:blip r:embed="rId1"/>
          <a:stretch>
            <a:fillRect/>
          </a:stretch>
        </p:blipFill>
        <p:spPr>
          <a:xfrm>
            <a:off x="7010400" y="1691005"/>
            <a:ext cx="5181600" cy="3295650"/>
          </a:xfrm>
          <a:prstGeom prst="rect">
            <a:avLst/>
          </a:prstGeom>
          <a:noFill/>
          <a:ln w="9525">
            <a:noFill/>
          </a:ln>
        </p:spPr>
      </p:pic>
      <p:sp>
        <p:nvSpPr>
          <p:cNvPr id="4" name="Content Placeholder 2"/>
          <p:cNvSpPr>
            <a:spLocks noGrp="1"/>
          </p:cNvSpPr>
          <p:nvPr/>
        </p:nvSpPr>
        <p:spPr>
          <a:xfrm>
            <a:off x="838200" y="1741805"/>
            <a:ext cx="5998845" cy="3589655"/>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b="1">
                <a:latin typeface="Artifakt Element Thin" panose="020B0203050000020004" charset="0"/>
                <a:cs typeface="Artifakt Element Thin" panose="020B0203050000020004" charset="0"/>
              </a:rPr>
              <a:t>THE SIXTH AND LAST STEP WILL BE TO EXECUTE THE PLAN MADE.</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START THE RENOVATION KEEPING IN MIND THE ANALYSIS WE DID REGARDING THIS RENOVATION.</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GO AHEAD AND MAKE YOUR HOUSE A DREAM HOME JUST WITH A FEW RENOVATIONS HERE AND THERE.</a:t>
            </a:r>
            <a:endParaRPr lang="en-IN" altLang="en-US" sz="2000" b="1">
              <a:latin typeface="Artifakt Element Thin" panose="020B0203050000020004" charset="0"/>
              <a:cs typeface="Artifakt Element Thin" panose="020B0203050000020004" charset="0"/>
            </a:endParaRPr>
          </a:p>
          <a:p>
            <a:r>
              <a:rPr lang="en-IN" altLang="en-US" sz="2000" b="1">
                <a:latin typeface="Artifakt Element Thin" panose="020B0203050000020004" charset="0"/>
                <a:cs typeface="Artifakt Element Thin" panose="020B0203050000020004" charset="0"/>
              </a:rPr>
              <a:t>GO SIDE BY SIDE WITH THE ARCITECT TO SEE IF ALL THE ACTIONS ARE GOING IN A RIGHT WAY OR NOT.</a:t>
            </a:r>
            <a:endParaRPr lang="en-IN" altLang="en-US" sz="2000" b="1">
              <a:latin typeface="Artifakt Element Thin" panose="020B0203050000020004" charset="0"/>
              <a:cs typeface="Artifakt Element Thin" panose="020B0203050000020004" charset="0"/>
            </a:endParaRPr>
          </a:p>
        </p:txBody>
      </p:sp>
      <p:pic>
        <p:nvPicPr>
          <p:cNvPr id="127" name="Picture 126"/>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3935</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 Light</vt:lpstr>
      <vt:lpstr>Calibri</vt:lpstr>
      <vt:lpstr>Microsoft YaHei</vt:lpstr>
      <vt:lpstr>Arial Unicode MS</vt:lpstr>
      <vt:lpstr>Arial Black</vt:lpstr>
      <vt:lpstr>Artifakt Element Thin</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LIFE SCENARIO CASE STUDY</dc:title>
  <dc:creator/>
  <cp:lastModifiedBy>Muskan Pritam</cp:lastModifiedBy>
  <cp:revision>2</cp:revision>
  <dcterms:created xsi:type="dcterms:W3CDTF">2024-05-03T20:25:22Z</dcterms:created>
  <dcterms:modified xsi:type="dcterms:W3CDTF">2024-05-04T07:44:51Z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501504B04D59422AACEB53B561E833D3_11</vt:lpwstr>
  </property>
  <property fmtid="{D5CDD505-2E9C-101B-9397-08002B2CF9AE}" pid="3" name="KSOProductBuildVer">
    <vt:lpwstr>1033-12.2.0.16731</vt:lpwstr>
  </property>
</Properties>
</file>