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38"/>
  </p:normalViewPr>
  <p:slideViewPr>
    <p:cSldViewPr snapToGrid="0">
      <p:cViewPr varScale="1">
        <p:scale>
          <a:sx n="95" d="100"/>
          <a:sy n="95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050921-D201-48E9-A449-3E39E712915A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7C45C5E-1ECC-4EE9-8E9F-B305AE71A24B}">
      <dgm:prSet/>
      <dgm:spPr/>
      <dgm:t>
        <a:bodyPr/>
        <a:lstStyle/>
        <a:p>
          <a:r>
            <a:rPr lang="en-US" b="1"/>
            <a:t>Jupyter Notebook - Python</a:t>
          </a:r>
          <a:r>
            <a:rPr lang="en-US"/>
            <a:t>: For data analytics and machine learning</a:t>
          </a:r>
        </a:p>
      </dgm:t>
    </dgm:pt>
    <dgm:pt modelId="{F98B7AAB-4B2C-4E21-BFEA-870991759418}" type="parTrans" cxnId="{66507BB4-1D67-42BC-8F08-208B1D733F6D}">
      <dgm:prSet/>
      <dgm:spPr/>
      <dgm:t>
        <a:bodyPr/>
        <a:lstStyle/>
        <a:p>
          <a:endParaRPr lang="en-US"/>
        </a:p>
      </dgm:t>
    </dgm:pt>
    <dgm:pt modelId="{24335ED0-D77C-4094-A24B-7AC067410F1D}" type="sibTrans" cxnId="{66507BB4-1D67-42BC-8F08-208B1D733F6D}">
      <dgm:prSet/>
      <dgm:spPr/>
      <dgm:t>
        <a:bodyPr/>
        <a:lstStyle/>
        <a:p>
          <a:endParaRPr lang="en-US"/>
        </a:p>
      </dgm:t>
    </dgm:pt>
    <dgm:pt modelId="{86C7B616-CB0D-4DCD-8FA8-3230874C1ED5}">
      <dgm:prSet/>
      <dgm:spPr/>
      <dgm:t>
        <a:bodyPr/>
        <a:lstStyle/>
        <a:p>
          <a:r>
            <a:rPr lang="en-US" b="1"/>
            <a:t>Libraries Used</a:t>
          </a:r>
          <a:r>
            <a:rPr lang="en-US"/>
            <a:t>: NumPy, Pandas, Scikit-Learn</a:t>
          </a:r>
        </a:p>
      </dgm:t>
    </dgm:pt>
    <dgm:pt modelId="{B48E6155-DF7C-4314-AB08-FF957ECA89BD}" type="parTrans" cxnId="{A418C89A-40B9-4D53-96A9-961B245939F9}">
      <dgm:prSet/>
      <dgm:spPr/>
      <dgm:t>
        <a:bodyPr/>
        <a:lstStyle/>
        <a:p>
          <a:endParaRPr lang="en-US"/>
        </a:p>
      </dgm:t>
    </dgm:pt>
    <dgm:pt modelId="{DAB1E2FF-E21D-44BB-93EB-22993B479434}" type="sibTrans" cxnId="{A418C89A-40B9-4D53-96A9-961B245939F9}">
      <dgm:prSet/>
      <dgm:spPr/>
      <dgm:t>
        <a:bodyPr/>
        <a:lstStyle/>
        <a:p>
          <a:endParaRPr lang="en-US"/>
        </a:p>
      </dgm:t>
    </dgm:pt>
    <dgm:pt modelId="{C51617BC-4637-4C45-8F24-DA275A945075}">
      <dgm:prSet/>
      <dgm:spPr/>
      <dgm:t>
        <a:bodyPr/>
        <a:lstStyle/>
        <a:p>
          <a:r>
            <a:rPr lang="en-US" b="1"/>
            <a:t>PHP - Frontend</a:t>
          </a:r>
          <a:r>
            <a:rPr lang="en-US"/>
            <a:t>: For web application and user interface</a:t>
          </a:r>
        </a:p>
      </dgm:t>
    </dgm:pt>
    <dgm:pt modelId="{1D0E26D2-D8DF-4E3B-98B6-2A58B5B35F49}" type="parTrans" cxnId="{D2C4D69B-9278-4796-97D8-B2480FF42094}">
      <dgm:prSet/>
      <dgm:spPr/>
      <dgm:t>
        <a:bodyPr/>
        <a:lstStyle/>
        <a:p>
          <a:endParaRPr lang="en-US"/>
        </a:p>
      </dgm:t>
    </dgm:pt>
    <dgm:pt modelId="{FC2CB2E7-15CD-448A-835D-EE0656406036}" type="sibTrans" cxnId="{D2C4D69B-9278-4796-97D8-B2480FF42094}">
      <dgm:prSet/>
      <dgm:spPr/>
      <dgm:t>
        <a:bodyPr/>
        <a:lstStyle/>
        <a:p>
          <a:endParaRPr lang="en-US"/>
        </a:p>
      </dgm:t>
    </dgm:pt>
    <dgm:pt modelId="{883CF746-82CB-4F80-9133-EFC5F3E176EE}">
      <dgm:prSet/>
      <dgm:spPr/>
      <dgm:t>
        <a:bodyPr/>
        <a:lstStyle/>
        <a:p>
          <a:r>
            <a:rPr lang="en-US" b="1"/>
            <a:t>MySQL - Database</a:t>
          </a:r>
          <a:r>
            <a:rPr lang="en-US"/>
            <a:t>: For data storage and retrieval</a:t>
          </a:r>
        </a:p>
      </dgm:t>
    </dgm:pt>
    <dgm:pt modelId="{F77E0257-4E25-41E3-8517-686F84E30BC2}" type="parTrans" cxnId="{F567FD73-A727-4FA2-992F-ABB2DBCE3F96}">
      <dgm:prSet/>
      <dgm:spPr/>
      <dgm:t>
        <a:bodyPr/>
        <a:lstStyle/>
        <a:p>
          <a:endParaRPr lang="en-US"/>
        </a:p>
      </dgm:t>
    </dgm:pt>
    <dgm:pt modelId="{E2D188E3-8DEB-440D-AFC0-4F67C0CE0E23}" type="sibTrans" cxnId="{F567FD73-A727-4FA2-992F-ABB2DBCE3F96}">
      <dgm:prSet/>
      <dgm:spPr/>
      <dgm:t>
        <a:bodyPr/>
        <a:lstStyle/>
        <a:p>
          <a:endParaRPr lang="en-US"/>
        </a:p>
      </dgm:t>
    </dgm:pt>
    <dgm:pt modelId="{CE4D7BE1-85CD-8044-827B-34D5D051474B}" type="pres">
      <dgm:prSet presAssocID="{EC050921-D201-48E9-A449-3E39E712915A}" presName="cycle" presStyleCnt="0">
        <dgm:presLayoutVars>
          <dgm:dir/>
          <dgm:resizeHandles val="exact"/>
        </dgm:presLayoutVars>
      </dgm:prSet>
      <dgm:spPr/>
    </dgm:pt>
    <dgm:pt modelId="{5E49DCF5-2AF5-944D-848D-E6690F427C56}" type="pres">
      <dgm:prSet presAssocID="{F7C45C5E-1ECC-4EE9-8E9F-B305AE71A24B}" presName="dummy" presStyleCnt="0"/>
      <dgm:spPr/>
    </dgm:pt>
    <dgm:pt modelId="{4E733112-4274-A949-B358-60C42961CA6E}" type="pres">
      <dgm:prSet presAssocID="{F7C45C5E-1ECC-4EE9-8E9F-B305AE71A24B}" presName="node" presStyleLbl="revTx" presStyleIdx="0" presStyleCnt="4">
        <dgm:presLayoutVars>
          <dgm:bulletEnabled val="1"/>
        </dgm:presLayoutVars>
      </dgm:prSet>
      <dgm:spPr/>
    </dgm:pt>
    <dgm:pt modelId="{E96AC17D-0DED-BE4E-B8C4-0ECAB694F59B}" type="pres">
      <dgm:prSet presAssocID="{24335ED0-D77C-4094-A24B-7AC067410F1D}" presName="sibTrans" presStyleLbl="node1" presStyleIdx="0" presStyleCnt="4"/>
      <dgm:spPr/>
    </dgm:pt>
    <dgm:pt modelId="{C8025857-A27A-384A-8A3C-725A88407306}" type="pres">
      <dgm:prSet presAssocID="{86C7B616-CB0D-4DCD-8FA8-3230874C1ED5}" presName="dummy" presStyleCnt="0"/>
      <dgm:spPr/>
    </dgm:pt>
    <dgm:pt modelId="{ECA339E4-FDFA-B54C-B6F7-128A79AD65DC}" type="pres">
      <dgm:prSet presAssocID="{86C7B616-CB0D-4DCD-8FA8-3230874C1ED5}" presName="node" presStyleLbl="revTx" presStyleIdx="1" presStyleCnt="4">
        <dgm:presLayoutVars>
          <dgm:bulletEnabled val="1"/>
        </dgm:presLayoutVars>
      </dgm:prSet>
      <dgm:spPr/>
    </dgm:pt>
    <dgm:pt modelId="{3DC9B712-287C-9F4B-8175-72B235E38D74}" type="pres">
      <dgm:prSet presAssocID="{DAB1E2FF-E21D-44BB-93EB-22993B479434}" presName="sibTrans" presStyleLbl="node1" presStyleIdx="1" presStyleCnt="4"/>
      <dgm:spPr/>
    </dgm:pt>
    <dgm:pt modelId="{4B13FAC7-64BB-054E-806A-65A986824748}" type="pres">
      <dgm:prSet presAssocID="{C51617BC-4637-4C45-8F24-DA275A945075}" presName="dummy" presStyleCnt="0"/>
      <dgm:spPr/>
    </dgm:pt>
    <dgm:pt modelId="{EC52AB6E-F96D-2447-8652-8964D92B9E5F}" type="pres">
      <dgm:prSet presAssocID="{C51617BC-4637-4C45-8F24-DA275A945075}" presName="node" presStyleLbl="revTx" presStyleIdx="2" presStyleCnt="4">
        <dgm:presLayoutVars>
          <dgm:bulletEnabled val="1"/>
        </dgm:presLayoutVars>
      </dgm:prSet>
      <dgm:spPr/>
    </dgm:pt>
    <dgm:pt modelId="{79A6C75E-27E8-F64D-AABB-774B922E1D55}" type="pres">
      <dgm:prSet presAssocID="{FC2CB2E7-15CD-448A-835D-EE0656406036}" presName="sibTrans" presStyleLbl="node1" presStyleIdx="2" presStyleCnt="4"/>
      <dgm:spPr/>
    </dgm:pt>
    <dgm:pt modelId="{3F465945-9867-2D4B-8174-D0CFC3BB4515}" type="pres">
      <dgm:prSet presAssocID="{883CF746-82CB-4F80-9133-EFC5F3E176EE}" presName="dummy" presStyleCnt="0"/>
      <dgm:spPr/>
    </dgm:pt>
    <dgm:pt modelId="{8F11EDFC-50EB-FA46-A97B-9A35887CD35F}" type="pres">
      <dgm:prSet presAssocID="{883CF746-82CB-4F80-9133-EFC5F3E176EE}" presName="node" presStyleLbl="revTx" presStyleIdx="3" presStyleCnt="4">
        <dgm:presLayoutVars>
          <dgm:bulletEnabled val="1"/>
        </dgm:presLayoutVars>
      </dgm:prSet>
      <dgm:spPr/>
    </dgm:pt>
    <dgm:pt modelId="{DDA0538F-F2C7-6241-BC5C-314189203F11}" type="pres">
      <dgm:prSet presAssocID="{E2D188E3-8DEB-440D-AFC0-4F67C0CE0E23}" presName="sibTrans" presStyleLbl="node1" presStyleIdx="3" presStyleCnt="4"/>
      <dgm:spPr/>
    </dgm:pt>
  </dgm:ptLst>
  <dgm:cxnLst>
    <dgm:cxn modelId="{F8EEE14D-BA76-9747-A9B9-88E901DADCD9}" type="presOf" srcId="{86C7B616-CB0D-4DCD-8FA8-3230874C1ED5}" destId="{ECA339E4-FDFA-B54C-B6F7-128A79AD65DC}" srcOrd="0" destOrd="0" presId="urn:microsoft.com/office/officeart/2005/8/layout/cycle1"/>
    <dgm:cxn modelId="{F0BDC754-2962-CA48-A5D0-8A2F7F78C799}" type="presOf" srcId="{24335ED0-D77C-4094-A24B-7AC067410F1D}" destId="{E96AC17D-0DED-BE4E-B8C4-0ECAB694F59B}" srcOrd="0" destOrd="0" presId="urn:microsoft.com/office/officeart/2005/8/layout/cycle1"/>
    <dgm:cxn modelId="{2780D564-845C-D94B-8340-AAA9B3140D69}" type="presOf" srcId="{883CF746-82CB-4F80-9133-EFC5F3E176EE}" destId="{8F11EDFC-50EB-FA46-A97B-9A35887CD35F}" srcOrd="0" destOrd="0" presId="urn:microsoft.com/office/officeart/2005/8/layout/cycle1"/>
    <dgm:cxn modelId="{F567FD73-A727-4FA2-992F-ABB2DBCE3F96}" srcId="{EC050921-D201-48E9-A449-3E39E712915A}" destId="{883CF746-82CB-4F80-9133-EFC5F3E176EE}" srcOrd="3" destOrd="0" parTransId="{F77E0257-4E25-41E3-8517-686F84E30BC2}" sibTransId="{E2D188E3-8DEB-440D-AFC0-4F67C0CE0E23}"/>
    <dgm:cxn modelId="{E49AE775-0275-1E45-928F-C0DC5DA7005E}" type="presOf" srcId="{F7C45C5E-1ECC-4EE9-8E9F-B305AE71A24B}" destId="{4E733112-4274-A949-B358-60C42961CA6E}" srcOrd="0" destOrd="0" presId="urn:microsoft.com/office/officeart/2005/8/layout/cycle1"/>
    <dgm:cxn modelId="{A418C89A-40B9-4D53-96A9-961B245939F9}" srcId="{EC050921-D201-48E9-A449-3E39E712915A}" destId="{86C7B616-CB0D-4DCD-8FA8-3230874C1ED5}" srcOrd="1" destOrd="0" parTransId="{B48E6155-DF7C-4314-AB08-FF957ECA89BD}" sibTransId="{DAB1E2FF-E21D-44BB-93EB-22993B479434}"/>
    <dgm:cxn modelId="{D2C4D69B-9278-4796-97D8-B2480FF42094}" srcId="{EC050921-D201-48E9-A449-3E39E712915A}" destId="{C51617BC-4637-4C45-8F24-DA275A945075}" srcOrd="2" destOrd="0" parTransId="{1D0E26D2-D8DF-4E3B-98B6-2A58B5B35F49}" sibTransId="{FC2CB2E7-15CD-448A-835D-EE0656406036}"/>
    <dgm:cxn modelId="{97237C9E-CC9F-6D4E-B73D-F7B14ACF0558}" type="presOf" srcId="{FC2CB2E7-15CD-448A-835D-EE0656406036}" destId="{79A6C75E-27E8-F64D-AABB-774B922E1D55}" srcOrd="0" destOrd="0" presId="urn:microsoft.com/office/officeart/2005/8/layout/cycle1"/>
    <dgm:cxn modelId="{66507BB4-1D67-42BC-8F08-208B1D733F6D}" srcId="{EC050921-D201-48E9-A449-3E39E712915A}" destId="{F7C45C5E-1ECC-4EE9-8E9F-B305AE71A24B}" srcOrd="0" destOrd="0" parTransId="{F98B7AAB-4B2C-4E21-BFEA-870991759418}" sibTransId="{24335ED0-D77C-4094-A24B-7AC067410F1D}"/>
    <dgm:cxn modelId="{26E6E9E2-8AA8-CF43-B581-F20C9E0F57C9}" type="presOf" srcId="{C51617BC-4637-4C45-8F24-DA275A945075}" destId="{EC52AB6E-F96D-2447-8652-8964D92B9E5F}" srcOrd="0" destOrd="0" presId="urn:microsoft.com/office/officeart/2005/8/layout/cycle1"/>
    <dgm:cxn modelId="{C2029DE5-9F8C-FC48-9C3D-A57B5BBC57B5}" type="presOf" srcId="{E2D188E3-8DEB-440D-AFC0-4F67C0CE0E23}" destId="{DDA0538F-F2C7-6241-BC5C-314189203F11}" srcOrd="0" destOrd="0" presId="urn:microsoft.com/office/officeart/2005/8/layout/cycle1"/>
    <dgm:cxn modelId="{17AD49F9-447C-C043-B486-A7D29EACE899}" type="presOf" srcId="{DAB1E2FF-E21D-44BB-93EB-22993B479434}" destId="{3DC9B712-287C-9F4B-8175-72B235E38D74}" srcOrd="0" destOrd="0" presId="urn:microsoft.com/office/officeart/2005/8/layout/cycle1"/>
    <dgm:cxn modelId="{6CB36FFA-7489-974A-BD57-2C957B3AA131}" type="presOf" srcId="{EC050921-D201-48E9-A449-3E39E712915A}" destId="{CE4D7BE1-85CD-8044-827B-34D5D051474B}" srcOrd="0" destOrd="0" presId="urn:microsoft.com/office/officeart/2005/8/layout/cycle1"/>
    <dgm:cxn modelId="{E279E600-93D9-5945-8050-2160C507875F}" type="presParOf" srcId="{CE4D7BE1-85CD-8044-827B-34D5D051474B}" destId="{5E49DCF5-2AF5-944D-848D-E6690F427C56}" srcOrd="0" destOrd="0" presId="urn:microsoft.com/office/officeart/2005/8/layout/cycle1"/>
    <dgm:cxn modelId="{6AF627A7-012A-7B45-A6D6-704FFA44E802}" type="presParOf" srcId="{CE4D7BE1-85CD-8044-827B-34D5D051474B}" destId="{4E733112-4274-A949-B358-60C42961CA6E}" srcOrd="1" destOrd="0" presId="urn:microsoft.com/office/officeart/2005/8/layout/cycle1"/>
    <dgm:cxn modelId="{7B52E9BD-5B91-1943-BBAE-4484C2F885BF}" type="presParOf" srcId="{CE4D7BE1-85CD-8044-827B-34D5D051474B}" destId="{E96AC17D-0DED-BE4E-B8C4-0ECAB694F59B}" srcOrd="2" destOrd="0" presId="urn:microsoft.com/office/officeart/2005/8/layout/cycle1"/>
    <dgm:cxn modelId="{47E4BDA7-30F2-0148-BCDE-E36D03741E3F}" type="presParOf" srcId="{CE4D7BE1-85CD-8044-827B-34D5D051474B}" destId="{C8025857-A27A-384A-8A3C-725A88407306}" srcOrd="3" destOrd="0" presId="urn:microsoft.com/office/officeart/2005/8/layout/cycle1"/>
    <dgm:cxn modelId="{925D0956-8308-1845-A822-E4F17921BE49}" type="presParOf" srcId="{CE4D7BE1-85CD-8044-827B-34D5D051474B}" destId="{ECA339E4-FDFA-B54C-B6F7-128A79AD65DC}" srcOrd="4" destOrd="0" presId="urn:microsoft.com/office/officeart/2005/8/layout/cycle1"/>
    <dgm:cxn modelId="{4E354E3F-385C-2444-A3C5-F75DD83CCB97}" type="presParOf" srcId="{CE4D7BE1-85CD-8044-827B-34D5D051474B}" destId="{3DC9B712-287C-9F4B-8175-72B235E38D74}" srcOrd="5" destOrd="0" presId="urn:microsoft.com/office/officeart/2005/8/layout/cycle1"/>
    <dgm:cxn modelId="{C76DC47C-2D74-8044-B0D2-13569E87E26E}" type="presParOf" srcId="{CE4D7BE1-85CD-8044-827B-34D5D051474B}" destId="{4B13FAC7-64BB-054E-806A-65A986824748}" srcOrd="6" destOrd="0" presId="urn:microsoft.com/office/officeart/2005/8/layout/cycle1"/>
    <dgm:cxn modelId="{B1271360-6EFC-A449-B002-CFA25BD1C3EC}" type="presParOf" srcId="{CE4D7BE1-85CD-8044-827B-34D5D051474B}" destId="{EC52AB6E-F96D-2447-8652-8964D92B9E5F}" srcOrd="7" destOrd="0" presId="urn:microsoft.com/office/officeart/2005/8/layout/cycle1"/>
    <dgm:cxn modelId="{3B830479-5E71-1C40-8B6F-042D65842A5D}" type="presParOf" srcId="{CE4D7BE1-85CD-8044-827B-34D5D051474B}" destId="{79A6C75E-27E8-F64D-AABB-774B922E1D55}" srcOrd="8" destOrd="0" presId="urn:microsoft.com/office/officeart/2005/8/layout/cycle1"/>
    <dgm:cxn modelId="{A7747E14-2025-E148-9D19-C7A5C4F12905}" type="presParOf" srcId="{CE4D7BE1-85CD-8044-827B-34D5D051474B}" destId="{3F465945-9867-2D4B-8174-D0CFC3BB4515}" srcOrd="9" destOrd="0" presId="urn:microsoft.com/office/officeart/2005/8/layout/cycle1"/>
    <dgm:cxn modelId="{A994F004-4A3A-A240-A3C1-7BF29866E56C}" type="presParOf" srcId="{CE4D7BE1-85CD-8044-827B-34D5D051474B}" destId="{8F11EDFC-50EB-FA46-A97B-9A35887CD35F}" srcOrd="10" destOrd="0" presId="urn:microsoft.com/office/officeart/2005/8/layout/cycle1"/>
    <dgm:cxn modelId="{FFB771AC-635D-C445-95A5-AA164EC507E3}" type="presParOf" srcId="{CE4D7BE1-85CD-8044-827B-34D5D051474B}" destId="{DDA0538F-F2C7-6241-BC5C-314189203F11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33112-4274-A949-B358-60C42961CA6E}">
      <dsp:nvSpPr>
        <dsp:cNvPr id="0" name=""/>
        <dsp:cNvSpPr/>
      </dsp:nvSpPr>
      <dsp:spPr>
        <a:xfrm>
          <a:off x="2769036" y="510599"/>
          <a:ext cx="1571592" cy="1571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Jupyter Notebook - Python</a:t>
          </a:r>
          <a:r>
            <a:rPr lang="en-US" sz="1900" kern="1200"/>
            <a:t>: For data analytics and machine learning</a:t>
          </a:r>
        </a:p>
      </dsp:txBody>
      <dsp:txXfrm>
        <a:off x="2769036" y="510599"/>
        <a:ext cx="1571592" cy="1571592"/>
      </dsp:txXfrm>
    </dsp:sp>
    <dsp:sp modelId="{E96AC17D-0DED-BE4E-B8C4-0ECAB694F59B}">
      <dsp:nvSpPr>
        <dsp:cNvPr id="0" name=""/>
        <dsp:cNvSpPr/>
      </dsp:nvSpPr>
      <dsp:spPr>
        <a:xfrm>
          <a:off x="-367" y="411383"/>
          <a:ext cx="4440212" cy="4440212"/>
        </a:xfrm>
        <a:prstGeom prst="circularArrow">
          <a:avLst>
            <a:gd name="adj1" fmla="val 6902"/>
            <a:gd name="adj2" fmla="val 465342"/>
            <a:gd name="adj3" fmla="val 549458"/>
            <a:gd name="adj4" fmla="val 20585200"/>
            <a:gd name="adj5" fmla="val 805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A339E4-FDFA-B54C-B6F7-128A79AD65DC}">
      <dsp:nvSpPr>
        <dsp:cNvPr id="0" name=""/>
        <dsp:cNvSpPr/>
      </dsp:nvSpPr>
      <dsp:spPr>
        <a:xfrm>
          <a:off x="2769036" y="3180786"/>
          <a:ext cx="1571592" cy="1571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Libraries Used</a:t>
          </a:r>
          <a:r>
            <a:rPr lang="en-US" sz="1900" kern="1200"/>
            <a:t>: NumPy, Pandas, Scikit-Learn</a:t>
          </a:r>
        </a:p>
      </dsp:txBody>
      <dsp:txXfrm>
        <a:off x="2769036" y="3180786"/>
        <a:ext cx="1571592" cy="1571592"/>
      </dsp:txXfrm>
    </dsp:sp>
    <dsp:sp modelId="{3DC9B712-287C-9F4B-8175-72B235E38D74}">
      <dsp:nvSpPr>
        <dsp:cNvPr id="0" name=""/>
        <dsp:cNvSpPr/>
      </dsp:nvSpPr>
      <dsp:spPr>
        <a:xfrm>
          <a:off x="-367" y="411383"/>
          <a:ext cx="4440212" cy="4440212"/>
        </a:xfrm>
        <a:prstGeom prst="circularArrow">
          <a:avLst>
            <a:gd name="adj1" fmla="val 6902"/>
            <a:gd name="adj2" fmla="val 465342"/>
            <a:gd name="adj3" fmla="val 5949458"/>
            <a:gd name="adj4" fmla="val 4385200"/>
            <a:gd name="adj5" fmla="val 805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52AB6E-F96D-2447-8652-8964D92B9E5F}">
      <dsp:nvSpPr>
        <dsp:cNvPr id="0" name=""/>
        <dsp:cNvSpPr/>
      </dsp:nvSpPr>
      <dsp:spPr>
        <a:xfrm>
          <a:off x="98849" y="3180786"/>
          <a:ext cx="1571592" cy="1571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PHP - Frontend</a:t>
          </a:r>
          <a:r>
            <a:rPr lang="en-US" sz="1900" kern="1200"/>
            <a:t>: For web application and user interface</a:t>
          </a:r>
        </a:p>
      </dsp:txBody>
      <dsp:txXfrm>
        <a:off x="98849" y="3180786"/>
        <a:ext cx="1571592" cy="1571592"/>
      </dsp:txXfrm>
    </dsp:sp>
    <dsp:sp modelId="{79A6C75E-27E8-F64D-AABB-774B922E1D55}">
      <dsp:nvSpPr>
        <dsp:cNvPr id="0" name=""/>
        <dsp:cNvSpPr/>
      </dsp:nvSpPr>
      <dsp:spPr>
        <a:xfrm>
          <a:off x="-367" y="411383"/>
          <a:ext cx="4440212" cy="4440212"/>
        </a:xfrm>
        <a:prstGeom prst="circularArrow">
          <a:avLst>
            <a:gd name="adj1" fmla="val 6902"/>
            <a:gd name="adj2" fmla="val 465342"/>
            <a:gd name="adj3" fmla="val 11349458"/>
            <a:gd name="adj4" fmla="val 9785200"/>
            <a:gd name="adj5" fmla="val 805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11EDFC-50EB-FA46-A97B-9A35887CD35F}">
      <dsp:nvSpPr>
        <dsp:cNvPr id="0" name=""/>
        <dsp:cNvSpPr/>
      </dsp:nvSpPr>
      <dsp:spPr>
        <a:xfrm>
          <a:off x="98849" y="510599"/>
          <a:ext cx="1571592" cy="1571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MySQL - Database</a:t>
          </a:r>
          <a:r>
            <a:rPr lang="en-US" sz="1900" kern="1200"/>
            <a:t>: For data storage and retrieval</a:t>
          </a:r>
        </a:p>
      </dsp:txBody>
      <dsp:txXfrm>
        <a:off x="98849" y="510599"/>
        <a:ext cx="1571592" cy="1571592"/>
      </dsp:txXfrm>
    </dsp:sp>
    <dsp:sp modelId="{DDA0538F-F2C7-6241-BC5C-314189203F11}">
      <dsp:nvSpPr>
        <dsp:cNvPr id="0" name=""/>
        <dsp:cNvSpPr/>
      </dsp:nvSpPr>
      <dsp:spPr>
        <a:xfrm>
          <a:off x="-367" y="411383"/>
          <a:ext cx="4440212" cy="4440212"/>
        </a:xfrm>
        <a:prstGeom prst="circularArrow">
          <a:avLst>
            <a:gd name="adj1" fmla="val 6902"/>
            <a:gd name="adj2" fmla="val 465342"/>
            <a:gd name="adj3" fmla="val 16749458"/>
            <a:gd name="adj4" fmla="val 15185200"/>
            <a:gd name="adj5" fmla="val 805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BE15F-C9A3-D213-A0C7-369AFA153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GB" sz="3800" b="1"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Urban Resilience Assessment through Data Analytics: Predicting Carbon Emission Value for Future</a:t>
            </a:r>
            <a:br>
              <a:rPr lang="en-IE" sz="38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3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797B5-81E0-78DB-A345-AC0B7B918B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>
                    <a:alpha val="70000"/>
                  </a:srgbClr>
                </a:solidFill>
              </a:rPr>
              <a:t>Presented By: Muskan Patel (3110495)</a:t>
            </a:r>
          </a:p>
          <a:p>
            <a:pPr algn="l"/>
            <a:r>
              <a:rPr lang="en-US">
                <a:solidFill>
                  <a:srgbClr val="FFFFFF">
                    <a:alpha val="70000"/>
                  </a:srgbClr>
                </a:solidFill>
              </a:rPr>
              <a:t>Under Supervision of Aqeel Kazmi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77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38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66" name="Rectangle 50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52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228D71-B586-B5B7-136C-83265263864A}"/>
              </a:ext>
            </a:extLst>
          </p:cNvPr>
          <p:cNvSpPr txBox="1"/>
          <p:nvPr/>
        </p:nvSpPr>
        <p:spPr>
          <a:xfrm>
            <a:off x="4419136" y="1020871"/>
            <a:ext cx="6960759" cy="28496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77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17AA30-AC21-FF8D-8635-4D91E8B47DB7}"/>
              </a:ext>
            </a:extLst>
          </p:cNvPr>
          <p:cNvSpPr txBox="1"/>
          <p:nvPr/>
        </p:nvSpPr>
        <p:spPr>
          <a:xfrm>
            <a:off x="7885043" y="185530"/>
            <a:ext cx="4015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accent2">
                    <a:lumMod val="50000"/>
                  </a:schemeClr>
                </a:solidFill>
              </a:rPr>
              <a:t>Concept &amp; Objective</a:t>
            </a:r>
            <a:endParaRPr lang="en-U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Picture 4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B4B28233-A5ED-EE6F-7A02-DEA84204A2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33" b="3609"/>
          <a:stretch/>
        </p:blipFill>
        <p:spPr>
          <a:xfrm>
            <a:off x="344557" y="1205948"/>
            <a:ext cx="11555896" cy="24914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7E5120-D082-D123-5E0D-CAF6428AAF66}"/>
              </a:ext>
            </a:extLst>
          </p:cNvPr>
          <p:cNvSpPr txBox="1"/>
          <p:nvPr/>
        </p:nvSpPr>
        <p:spPr>
          <a:xfrm>
            <a:off x="377687" y="3827734"/>
            <a:ext cx="11436626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accent1"/>
                </a:solidFill>
              </a:rPr>
              <a:t>Objective:</a:t>
            </a:r>
          </a:p>
          <a:p>
            <a:endParaRPr lang="en-US" sz="2000" b="1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Utilize data analytics to improve urban resilience and preparedness.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Predict future carbon emissions to guide sustainable urban planning.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165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32B74B-1C7C-DA2F-7513-4E21691EDBD8}"/>
              </a:ext>
            </a:extLst>
          </p:cNvPr>
          <p:cNvSpPr txBox="1"/>
          <p:nvPr/>
        </p:nvSpPr>
        <p:spPr>
          <a:xfrm>
            <a:off x="291548" y="198783"/>
            <a:ext cx="4863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Need for Enhancing Urban Resilience in Modern Cities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78C072-A029-0708-2E35-7FC4774CFFFB}"/>
              </a:ext>
            </a:extLst>
          </p:cNvPr>
          <p:cNvSpPr txBox="1"/>
          <p:nvPr/>
        </p:nvSpPr>
        <p:spPr>
          <a:xfrm>
            <a:off x="291549" y="993913"/>
            <a:ext cx="37172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Increasing Urbanization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Natural Disasters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Climate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Resource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Economic Importance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Technology Dependency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Public Health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32F05B-6587-A045-634C-DD27F5E9B44A}"/>
              </a:ext>
            </a:extLst>
          </p:cNvPr>
          <p:cNvSpPr txBox="1"/>
          <p:nvPr/>
        </p:nvSpPr>
        <p:spPr>
          <a:xfrm>
            <a:off x="291548" y="3180522"/>
            <a:ext cx="37172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Prediction of Carbon Emission in Future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C9F987-88EA-AA6B-2547-970631A6D6E1}"/>
              </a:ext>
            </a:extLst>
          </p:cNvPr>
          <p:cNvSpPr txBox="1"/>
          <p:nvPr/>
        </p:nvSpPr>
        <p:spPr>
          <a:xfrm>
            <a:off x="291548" y="3946602"/>
            <a:ext cx="37172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E" b="0" i="0" u="none" strike="noStrike" dirty="0">
                <a:effectLst/>
                <a:cs typeface="Times New Roman" panose="02020603050405020304" pitchFamily="18" charset="0"/>
              </a:rPr>
              <a:t>Increasing Levels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E" b="0" i="0" u="none" strike="noStrike" dirty="0">
                <a:effectLst/>
                <a:cs typeface="Times New Roman" panose="02020603050405020304" pitchFamily="18" charset="0"/>
              </a:rPr>
              <a:t>Transportation Sector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E" b="0" i="0" u="none" strike="noStrike" dirty="0">
                <a:effectLst/>
                <a:cs typeface="Times New Roman" panose="02020603050405020304" pitchFamily="18" charset="0"/>
              </a:rPr>
              <a:t>Industrial Growth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E" b="0" i="0" u="none" strike="noStrike" dirty="0">
                <a:effectLst/>
                <a:cs typeface="Times New Roman" panose="02020603050405020304" pitchFamily="18" charset="0"/>
              </a:rPr>
              <a:t>Energy Use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E" b="0" i="0" u="none" strike="noStrike" dirty="0">
                <a:effectLst/>
                <a:cs typeface="Times New Roman" panose="02020603050405020304" pitchFamily="18" charset="0"/>
              </a:rPr>
              <a:t>Forest Loss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E" b="0" i="0" u="none" strike="noStrike" dirty="0">
                <a:effectLst/>
                <a:cs typeface="Times New Roman" panose="02020603050405020304" pitchFamily="18" charset="0"/>
              </a:rPr>
              <a:t>Regulatory Shifts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E" b="0" i="0" u="none" strike="noStrike" dirty="0">
                <a:effectLst/>
                <a:cs typeface="Times New Roman" panose="02020603050405020304" pitchFamily="18" charset="0"/>
              </a:rPr>
              <a:t>Climate Change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E" b="0" i="0" u="none" strike="noStrike" dirty="0">
                <a:effectLst/>
                <a:cs typeface="Times New Roman" panose="02020603050405020304" pitchFamily="18" charset="0"/>
              </a:rPr>
              <a:t>Health Hazards</a:t>
            </a:r>
          </a:p>
          <a:p>
            <a:br>
              <a:rPr lang="en-IE" dirty="0">
                <a:cs typeface="Times New Roman" panose="02020603050405020304" pitchFamily="18" charset="0"/>
              </a:rPr>
            </a:b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C46EFF-6B43-FC01-A47F-5FEC369856CD}"/>
              </a:ext>
            </a:extLst>
          </p:cNvPr>
          <p:cNvSpPr txBox="1"/>
          <p:nvPr/>
        </p:nvSpPr>
        <p:spPr>
          <a:xfrm>
            <a:off x="5565913" y="198783"/>
            <a:ext cx="6281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BACKGROUND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04C8D2C5-A532-4B84-7E99-A53162689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782" y="1089654"/>
            <a:ext cx="8037443" cy="516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968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A8AF79-AF20-2C0E-131C-3AA4ACFE0D60}"/>
              </a:ext>
            </a:extLst>
          </p:cNvPr>
          <p:cNvSpPr txBox="1"/>
          <p:nvPr/>
        </p:nvSpPr>
        <p:spPr>
          <a:xfrm>
            <a:off x="530087" y="331304"/>
            <a:ext cx="4823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Technology Used: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9DA5E-EEA6-7171-2B67-848AC7FE300A}"/>
              </a:ext>
            </a:extLst>
          </p:cNvPr>
          <p:cNvSpPr txBox="1"/>
          <p:nvPr/>
        </p:nvSpPr>
        <p:spPr>
          <a:xfrm>
            <a:off x="6441141" y="387685"/>
            <a:ext cx="3106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DATASET USED: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6772A8-2D11-5B82-E0AC-73D0C84B9413}"/>
              </a:ext>
            </a:extLst>
          </p:cNvPr>
          <p:cNvSpPr txBox="1"/>
          <p:nvPr/>
        </p:nvSpPr>
        <p:spPr>
          <a:xfrm>
            <a:off x="6441141" y="1113183"/>
            <a:ext cx="34827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CITIES DISCLOSING (2020, 2019,2018)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CITIES RESPONSES (2020,2019,2018)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CITIES QUESTIONNAIRES (2020,2019,2018)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Data.csv for CO2 emission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F9FECF-6463-A4DC-3414-1999928CDD3B}"/>
              </a:ext>
            </a:extLst>
          </p:cNvPr>
          <p:cNvSpPr txBox="1"/>
          <p:nvPr/>
        </p:nvSpPr>
        <p:spPr>
          <a:xfrm>
            <a:off x="6441141" y="3744672"/>
            <a:ext cx="3106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WHERE TO FIND DATASET: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E4A3B8-1C15-D59A-D9B6-E49D49D711E5}"/>
              </a:ext>
            </a:extLst>
          </p:cNvPr>
          <p:cNvSpPr txBox="1"/>
          <p:nvPr/>
        </p:nvSpPr>
        <p:spPr>
          <a:xfrm>
            <a:off x="6441141" y="4729556"/>
            <a:ext cx="3307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https://data.cdp.net</a:t>
            </a:r>
          </a:p>
        </p:txBody>
      </p:sp>
      <p:graphicFrame>
        <p:nvGraphicFramePr>
          <p:cNvPr id="9" name="TextBox 2">
            <a:extLst>
              <a:ext uri="{FF2B5EF4-FFF2-40B4-BE49-F238E27FC236}">
                <a16:creationId xmlns:a16="http://schemas.microsoft.com/office/drawing/2014/main" id="{737BF4C5-60B6-A677-A818-513A3B8BB4EA}"/>
              </a:ext>
            </a:extLst>
          </p:cNvPr>
          <p:cNvGraphicFramePr/>
          <p:nvPr/>
        </p:nvGraphicFramePr>
        <p:xfrm>
          <a:off x="662609" y="1113183"/>
          <a:ext cx="4439478" cy="5262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8810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967E-E630-0C26-759D-E121F89653BC}"/>
              </a:ext>
            </a:extLst>
          </p:cNvPr>
          <p:cNvSpPr txBox="1"/>
          <p:nvPr/>
        </p:nvSpPr>
        <p:spPr>
          <a:xfrm>
            <a:off x="318052" y="198783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IMPLEMENTATION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05F47D0-FE73-B6F6-65D4-830B9AEFD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48" y="1418800"/>
            <a:ext cx="5565913" cy="2743199"/>
          </a:xfrm>
          <a:prstGeom prst="rect">
            <a:avLst/>
          </a:prstGeom>
        </p:spPr>
      </p:pic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8B70C10A-FDE6-54A9-E1FA-5DB04E478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141" y="1418799"/>
            <a:ext cx="5565913" cy="2743199"/>
          </a:xfrm>
          <a:prstGeom prst="rect">
            <a:avLst/>
          </a:prstGeom>
        </p:spPr>
      </p:pic>
      <p:pic>
        <p:nvPicPr>
          <p:cNvPr id="8" name="Picture 7" descr="A screenshot of a phone&#10;&#10;Description automatically generated">
            <a:extLst>
              <a:ext uri="{FF2B5EF4-FFF2-40B4-BE49-F238E27FC236}">
                <a16:creationId xmlns:a16="http://schemas.microsoft.com/office/drawing/2014/main" id="{2FA8B1B0-DE16-D408-BF2F-5E2823DA11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331" y="4797241"/>
            <a:ext cx="11039060" cy="18619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C1DABB-D57D-E9A9-FE7D-8CEDC45EC584}"/>
              </a:ext>
            </a:extLst>
          </p:cNvPr>
          <p:cNvSpPr txBox="1"/>
          <p:nvPr/>
        </p:nvSpPr>
        <p:spPr>
          <a:xfrm>
            <a:off x="490331" y="1046922"/>
            <a:ext cx="2358886" cy="371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CE1F64-CB5A-5FCA-BEE0-836794F76490}"/>
              </a:ext>
            </a:extLst>
          </p:cNvPr>
          <p:cNvSpPr txBox="1"/>
          <p:nvPr/>
        </p:nvSpPr>
        <p:spPr>
          <a:xfrm>
            <a:off x="6182141" y="1049467"/>
            <a:ext cx="347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CLEANING &amp; PRE-PROCESSING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4B93D3-B1B3-02E7-358A-EC48A48AF3A0}"/>
              </a:ext>
            </a:extLst>
          </p:cNvPr>
          <p:cNvSpPr txBox="1"/>
          <p:nvPr/>
        </p:nvSpPr>
        <p:spPr>
          <a:xfrm>
            <a:off x="490331" y="4427909"/>
            <a:ext cx="433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DATA ANALYSIS &amp; VISUALIZATION</a:t>
            </a:r>
          </a:p>
        </p:txBody>
      </p:sp>
    </p:spTree>
    <p:extLst>
      <p:ext uri="{BB962C8B-B14F-4D97-AF65-F5344CB8AC3E}">
        <p14:creationId xmlns:p14="http://schemas.microsoft.com/office/powerpoint/2010/main" val="4254431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1">
            <a:extLst>
              <a:ext uri="{FF2B5EF4-FFF2-40B4-BE49-F238E27FC236}">
                <a16:creationId xmlns:a16="http://schemas.microsoft.com/office/drawing/2014/main" id="{BFDC535F-AC0A-417D-96AB-6706BECAC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97AAAF8E-31DB-4148-8FCA-4D8233D69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953" y="484068"/>
            <a:ext cx="6898027" cy="588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city&#10;&#10;Description automatically generated">
            <a:extLst>
              <a:ext uri="{FF2B5EF4-FFF2-40B4-BE49-F238E27FC236}">
                <a16:creationId xmlns:a16="http://schemas.microsoft.com/office/drawing/2014/main" id="{20D5A256-6E18-1BC7-99F0-66FE7C09D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37" y="1474638"/>
            <a:ext cx="6253058" cy="3908161"/>
          </a:xfrm>
          <a:prstGeom prst="rect">
            <a:avLst/>
          </a:prstGeom>
        </p:spPr>
      </p:pic>
      <p:sp>
        <p:nvSpPr>
          <p:cNvPr id="28" name="Rectangle 15">
            <a:extLst>
              <a:ext uri="{FF2B5EF4-FFF2-40B4-BE49-F238E27FC236}">
                <a16:creationId xmlns:a16="http://schemas.microsoft.com/office/drawing/2014/main" id="{AA274328-4774-4DF9-BA53-45256512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1393" y="484069"/>
            <a:ext cx="4145975" cy="34998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79D72DD-4BA5-E478-F8C6-552A7E95F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059" y="1253278"/>
            <a:ext cx="3502643" cy="1961479"/>
          </a:xfrm>
          <a:prstGeom prst="rect">
            <a:avLst/>
          </a:prstGeom>
        </p:spPr>
      </p:pic>
      <p:sp>
        <p:nvSpPr>
          <p:cNvPr id="29" name="Rectangle 17">
            <a:extLst>
              <a:ext uri="{FF2B5EF4-FFF2-40B4-BE49-F238E27FC236}">
                <a16:creationId xmlns:a16="http://schemas.microsoft.com/office/drawing/2014/main" id="{01C7B46D-2FEF-4FAA-915B-8B21A66BB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1393" y="4144834"/>
            <a:ext cx="4145975" cy="22115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5FF4E63F-4CE1-3691-6CAE-DC69C625D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3059" y="4843410"/>
            <a:ext cx="3502643" cy="81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181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427AA0-0566-FE45-5F9D-6076462DF485}"/>
              </a:ext>
            </a:extLst>
          </p:cNvPr>
          <p:cNvSpPr txBox="1"/>
          <p:nvPr/>
        </p:nvSpPr>
        <p:spPr>
          <a:xfrm>
            <a:off x="344557" y="212035"/>
            <a:ext cx="5645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MACHINE LEARNING</a:t>
            </a:r>
            <a:endParaRPr lang="en-US" sz="3200" dirty="0">
              <a:solidFill>
                <a:schemeClr val="accent1"/>
              </a:solidFill>
            </a:endParaRPr>
          </a:p>
        </p:txBody>
      </p:sp>
      <p:pic>
        <p:nvPicPr>
          <p:cNvPr id="8" name="Picture 7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E72E97D8-4FB2-B809-5720-B612D744D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55" y="796810"/>
            <a:ext cx="10611310" cy="2204123"/>
          </a:xfrm>
          <a:prstGeom prst="rect">
            <a:avLst/>
          </a:prstGeom>
        </p:spPr>
      </p:pic>
      <p:pic>
        <p:nvPicPr>
          <p:cNvPr id="22" name="Picture 21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A3C3C2AA-5495-07A0-C379-89EE9CBEC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56" y="3169478"/>
            <a:ext cx="10611309" cy="3476487"/>
          </a:xfrm>
          <a:prstGeom prst="rect">
            <a:avLst/>
          </a:prstGeom>
        </p:spPr>
      </p:pic>
      <p:sp>
        <p:nvSpPr>
          <p:cNvPr id="24" name="Bent Arrow 23">
            <a:extLst>
              <a:ext uri="{FF2B5EF4-FFF2-40B4-BE49-F238E27FC236}">
                <a16:creationId xmlns:a16="http://schemas.microsoft.com/office/drawing/2014/main" id="{674B8CE7-A486-F98F-93F0-C5443C6706FA}"/>
              </a:ext>
            </a:extLst>
          </p:cNvPr>
          <p:cNvSpPr/>
          <p:nvPr/>
        </p:nvSpPr>
        <p:spPr>
          <a:xfrm>
            <a:off x="6732104" y="3299791"/>
            <a:ext cx="1126435" cy="308775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B84000F-D013-06F1-746B-52595099F09A}"/>
              </a:ext>
            </a:extLst>
          </p:cNvPr>
          <p:cNvSpPr/>
          <p:nvPr/>
        </p:nvSpPr>
        <p:spPr>
          <a:xfrm>
            <a:off x="8044069" y="3000933"/>
            <a:ext cx="1470991" cy="1190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0439D9-B6F3-C0C9-43C2-70804B9BC68F}"/>
              </a:ext>
            </a:extLst>
          </p:cNvPr>
          <p:cNvSpPr txBox="1"/>
          <p:nvPr/>
        </p:nvSpPr>
        <p:spPr>
          <a:xfrm>
            <a:off x="8176591" y="3299791"/>
            <a:ext cx="1338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/>
              <a:t>99.20</a:t>
            </a:r>
            <a:r>
              <a:rPr lang="en-US" sz="2400" dirty="0"/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377090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phone&#10;&#10;Description automatically generated">
            <a:extLst>
              <a:ext uri="{FF2B5EF4-FFF2-40B4-BE49-F238E27FC236}">
                <a16:creationId xmlns:a16="http://schemas.microsoft.com/office/drawing/2014/main" id="{73F0380F-78A6-9EC3-A20D-FD8686236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26" y="213139"/>
            <a:ext cx="3108187" cy="5962374"/>
          </a:xfrm>
          <a:prstGeom prst="rect">
            <a:avLst/>
          </a:prstGeom>
        </p:spPr>
      </p:pic>
      <p:pic>
        <p:nvPicPr>
          <p:cNvPr id="13" name="Picture 12" descr="A screenshot of a phone&#10;&#10;Description automatically generated">
            <a:extLst>
              <a:ext uri="{FF2B5EF4-FFF2-40B4-BE49-F238E27FC236}">
                <a16:creationId xmlns:a16="http://schemas.microsoft.com/office/drawing/2014/main" id="{5A30450B-F0CB-EC36-E4E3-EB39E50EA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315" y="324125"/>
            <a:ext cx="3304117" cy="5851387"/>
          </a:xfrm>
          <a:prstGeom prst="rect">
            <a:avLst/>
          </a:prstGeom>
        </p:spPr>
      </p:pic>
      <p:pic>
        <p:nvPicPr>
          <p:cNvPr id="17" name="Picture 16" descr="A screenshot of a phone&#10;&#10;Description automatically generated">
            <a:extLst>
              <a:ext uri="{FF2B5EF4-FFF2-40B4-BE49-F238E27FC236}">
                <a16:creationId xmlns:a16="http://schemas.microsoft.com/office/drawing/2014/main" id="{B70384B3-3F51-108B-F9DB-9A4536FFC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3374" y="324125"/>
            <a:ext cx="4254500" cy="585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845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0E34AB-EFF8-BC0A-E703-314F64FF5B9E}"/>
              </a:ext>
            </a:extLst>
          </p:cNvPr>
          <p:cNvSpPr txBox="1"/>
          <p:nvPr/>
        </p:nvSpPr>
        <p:spPr>
          <a:xfrm>
            <a:off x="7181723" y="609600"/>
            <a:ext cx="4512989" cy="22277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 &amp; FUTURE WORKS</a:t>
            </a:r>
          </a:p>
        </p:txBody>
      </p:sp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C70170AB-8DDB-CC39-21A2-3BEDAE0E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78" y="609600"/>
            <a:ext cx="3316896" cy="55456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3A9690-CBF9-E979-3778-669697ED1537}"/>
              </a:ext>
            </a:extLst>
          </p:cNvPr>
          <p:cNvSpPr txBox="1"/>
          <p:nvPr/>
        </p:nvSpPr>
        <p:spPr>
          <a:xfrm>
            <a:off x="7181725" y="2837329"/>
            <a:ext cx="4512988" cy="33179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500" dirty="0">
              <a:solidFill>
                <a:srgbClr val="FFFFFF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rgbClr val="FFFFFF"/>
                </a:solidFill>
              </a:rPr>
              <a:t>Extend prediction models to other KPIs like Air Quality, Energy Use, Waste Recycling, etc.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500" dirty="0">
                <a:solidFill>
                  <a:srgbClr val="FFFFFF"/>
                </a:solidFill>
              </a:rPr>
              <a:t>  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rgbClr val="FFFFFF"/>
                </a:solidFill>
              </a:rPr>
              <a:t>Identify sources responsible for KPIs to pinpoint root causes for targeted action.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500" dirty="0">
                <a:solidFill>
                  <a:srgbClr val="FFFFFF"/>
                </a:solidFill>
              </a:rPr>
              <a:t>  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rgbClr val="FFFFFF"/>
                </a:solidFill>
              </a:rPr>
              <a:t>Implement preventive measures to mitigate urbanization problems and promote sustainability.</a:t>
            </a:r>
          </a:p>
        </p:txBody>
      </p:sp>
    </p:spTree>
    <p:extLst>
      <p:ext uri="{BB962C8B-B14F-4D97-AF65-F5344CB8AC3E}">
        <p14:creationId xmlns:p14="http://schemas.microsoft.com/office/powerpoint/2010/main" val="40185638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608</TotalTime>
  <Words>241</Words>
  <Application>Microsoft Macintosh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Times New Roman</vt:lpstr>
      <vt:lpstr>Trebuchet MS</vt:lpstr>
      <vt:lpstr>Wingdings 3</vt:lpstr>
      <vt:lpstr>Facet</vt:lpstr>
      <vt:lpstr>Urban Resilience Assessment through Data Analytics: Predicting Carbon Emission Value for Future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Urban Resilience through Data Analytics: Predicting Carbon Emission Value for Future </dc:title>
  <dc:creator>Muskan Patel</dc:creator>
  <cp:lastModifiedBy>Muskan Patel</cp:lastModifiedBy>
  <cp:revision>6</cp:revision>
  <dcterms:created xsi:type="dcterms:W3CDTF">2023-09-01T20:55:10Z</dcterms:created>
  <dcterms:modified xsi:type="dcterms:W3CDTF">2023-09-06T18:14:59Z</dcterms:modified>
</cp:coreProperties>
</file>