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0" r:id="rId4"/>
    <p:sldId id="259"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2"/>
    <a:srgbClr val="FFAA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91"/>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3E9F-1791-446F-B003-FB9D9C602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05F469-3278-4978-87B4-839DA51B4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CD93F-609A-4886-97BE-B27736C816FC}"/>
              </a:ext>
            </a:extLst>
          </p:cNvPr>
          <p:cNvSpPr>
            <a:spLocks noGrp="1"/>
          </p:cNvSpPr>
          <p:nvPr>
            <p:ph type="dt" sz="half" idx="10"/>
          </p:nvPr>
        </p:nvSpPr>
        <p:spPr/>
        <p:txBody>
          <a:bodyPr/>
          <a:lstStyle/>
          <a:p>
            <a:fld id="{D387F001-4320-461F-8788-93F2133AA4E1}" type="datetimeFigureOut">
              <a:rPr lang="en-US" smtClean="0"/>
              <a:t>11/7/2024</a:t>
            </a:fld>
            <a:endParaRPr lang="en-US"/>
          </a:p>
        </p:txBody>
      </p:sp>
      <p:sp>
        <p:nvSpPr>
          <p:cNvPr id="5" name="Footer Placeholder 4">
            <a:extLst>
              <a:ext uri="{FF2B5EF4-FFF2-40B4-BE49-F238E27FC236}">
                <a16:creationId xmlns:a16="http://schemas.microsoft.com/office/drawing/2014/main" id="{7F4093B9-CE29-497A-99BF-101264E6E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6D2E6-B23B-49F3-9C03-7F432CD5349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22501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C3C0-C4DF-4E12-B5C9-2B1F53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C8955-4ADD-405F-B8AF-AD073C5F2A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1D0DF-9D0B-4498-97DD-96FDC61E36DC}"/>
              </a:ext>
            </a:extLst>
          </p:cNvPr>
          <p:cNvSpPr>
            <a:spLocks noGrp="1"/>
          </p:cNvSpPr>
          <p:nvPr>
            <p:ph type="dt" sz="half" idx="10"/>
          </p:nvPr>
        </p:nvSpPr>
        <p:spPr/>
        <p:txBody>
          <a:bodyPr/>
          <a:lstStyle/>
          <a:p>
            <a:fld id="{D387F001-4320-461F-8788-93F2133AA4E1}" type="datetimeFigureOut">
              <a:rPr lang="en-US" smtClean="0"/>
              <a:t>11/7/2024</a:t>
            </a:fld>
            <a:endParaRPr lang="en-US"/>
          </a:p>
        </p:txBody>
      </p:sp>
      <p:sp>
        <p:nvSpPr>
          <p:cNvPr id="5" name="Footer Placeholder 4">
            <a:extLst>
              <a:ext uri="{FF2B5EF4-FFF2-40B4-BE49-F238E27FC236}">
                <a16:creationId xmlns:a16="http://schemas.microsoft.com/office/drawing/2014/main" id="{2F247FA5-CBB9-44A1-9CB4-1F74E9FBC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5F99E-F915-4454-BB7C-D5F060B9A305}"/>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29212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C206F-9910-4855-A829-2B69364FA9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776CC0-0DC0-469E-8307-1D993F0081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5FD04-853F-4C53-BD5F-E5F692361E7E}"/>
              </a:ext>
            </a:extLst>
          </p:cNvPr>
          <p:cNvSpPr>
            <a:spLocks noGrp="1"/>
          </p:cNvSpPr>
          <p:nvPr>
            <p:ph type="dt" sz="half" idx="10"/>
          </p:nvPr>
        </p:nvSpPr>
        <p:spPr/>
        <p:txBody>
          <a:bodyPr/>
          <a:lstStyle/>
          <a:p>
            <a:fld id="{D387F001-4320-461F-8788-93F2133AA4E1}" type="datetimeFigureOut">
              <a:rPr lang="en-US" smtClean="0"/>
              <a:t>11/7/2024</a:t>
            </a:fld>
            <a:endParaRPr lang="en-US"/>
          </a:p>
        </p:txBody>
      </p:sp>
      <p:sp>
        <p:nvSpPr>
          <p:cNvPr id="5" name="Footer Placeholder 4">
            <a:extLst>
              <a:ext uri="{FF2B5EF4-FFF2-40B4-BE49-F238E27FC236}">
                <a16:creationId xmlns:a16="http://schemas.microsoft.com/office/drawing/2014/main" id="{0C4F86BF-B5CB-4796-9708-CAEBB21AD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D6DE6-8003-4545-9906-22BE254290CC}"/>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45790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1365-90ED-4604-8F3D-5E2E66661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F6FB4-B556-4857-BDF8-7980FB3C8A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C046C-6DD9-410D-A165-16DF215A65A8}"/>
              </a:ext>
            </a:extLst>
          </p:cNvPr>
          <p:cNvSpPr>
            <a:spLocks noGrp="1"/>
          </p:cNvSpPr>
          <p:nvPr>
            <p:ph type="dt" sz="half" idx="10"/>
          </p:nvPr>
        </p:nvSpPr>
        <p:spPr/>
        <p:txBody>
          <a:bodyPr/>
          <a:lstStyle/>
          <a:p>
            <a:fld id="{D387F001-4320-461F-8788-93F2133AA4E1}" type="datetimeFigureOut">
              <a:rPr lang="en-US" smtClean="0"/>
              <a:t>11/7/2024</a:t>
            </a:fld>
            <a:endParaRPr lang="en-US"/>
          </a:p>
        </p:txBody>
      </p:sp>
      <p:sp>
        <p:nvSpPr>
          <p:cNvPr id="5" name="Footer Placeholder 4">
            <a:extLst>
              <a:ext uri="{FF2B5EF4-FFF2-40B4-BE49-F238E27FC236}">
                <a16:creationId xmlns:a16="http://schemas.microsoft.com/office/drawing/2014/main" id="{AD71C228-F04E-40D7-A949-50218D436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8EE30-9B66-457B-A310-0509AE5CB70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77824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52D0-8D83-407D-80BE-1F941FA37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E78FB3-6AC6-4665-A7EA-A4048C453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C86AA9-3D75-4458-8F26-8B78C54ACF7D}"/>
              </a:ext>
            </a:extLst>
          </p:cNvPr>
          <p:cNvSpPr>
            <a:spLocks noGrp="1"/>
          </p:cNvSpPr>
          <p:nvPr>
            <p:ph type="dt" sz="half" idx="10"/>
          </p:nvPr>
        </p:nvSpPr>
        <p:spPr/>
        <p:txBody>
          <a:bodyPr/>
          <a:lstStyle/>
          <a:p>
            <a:fld id="{D387F001-4320-461F-8788-93F2133AA4E1}" type="datetimeFigureOut">
              <a:rPr lang="en-US" smtClean="0"/>
              <a:t>11/7/2024</a:t>
            </a:fld>
            <a:endParaRPr lang="en-US"/>
          </a:p>
        </p:txBody>
      </p:sp>
      <p:sp>
        <p:nvSpPr>
          <p:cNvPr id="5" name="Footer Placeholder 4">
            <a:extLst>
              <a:ext uri="{FF2B5EF4-FFF2-40B4-BE49-F238E27FC236}">
                <a16:creationId xmlns:a16="http://schemas.microsoft.com/office/drawing/2014/main" id="{ED048D38-6F49-4432-870D-9529D52D7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366E7-47BF-4354-A391-F2255B798544}"/>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205183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08BD-7ADE-4C9D-913F-2CAD321F3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D877E-AA97-4E33-80A8-CB5C34CF2F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F36D55-BC69-4D00-BA28-40E764627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AEA0D-F6EC-484C-B72B-E3DA48AD68CC}"/>
              </a:ext>
            </a:extLst>
          </p:cNvPr>
          <p:cNvSpPr>
            <a:spLocks noGrp="1"/>
          </p:cNvSpPr>
          <p:nvPr>
            <p:ph type="dt" sz="half" idx="10"/>
          </p:nvPr>
        </p:nvSpPr>
        <p:spPr/>
        <p:txBody>
          <a:bodyPr/>
          <a:lstStyle/>
          <a:p>
            <a:fld id="{D387F001-4320-461F-8788-93F2133AA4E1}" type="datetimeFigureOut">
              <a:rPr lang="en-US" smtClean="0"/>
              <a:t>11/7/2024</a:t>
            </a:fld>
            <a:endParaRPr lang="en-US"/>
          </a:p>
        </p:txBody>
      </p:sp>
      <p:sp>
        <p:nvSpPr>
          <p:cNvPr id="6" name="Footer Placeholder 5">
            <a:extLst>
              <a:ext uri="{FF2B5EF4-FFF2-40B4-BE49-F238E27FC236}">
                <a16:creationId xmlns:a16="http://schemas.microsoft.com/office/drawing/2014/main" id="{BD8AC498-3F90-4665-BE5D-A052FEBFB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BC7BD-3DA9-475E-B4E9-A9D0FB78DE24}"/>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93661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1F94-5B33-42B8-8717-1F92A0231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0A69DA-590E-4B28-BA3C-5CAA38585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FDF5BE-FEBE-4039-B0CD-CBAB302CC3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3F2BD7-7189-4EEE-987C-EB515BC7A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ECFC44-7712-4F21-B448-FF79D37E20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8FBE02-5719-4938-ABE0-A3B4A36F3629}"/>
              </a:ext>
            </a:extLst>
          </p:cNvPr>
          <p:cNvSpPr>
            <a:spLocks noGrp="1"/>
          </p:cNvSpPr>
          <p:nvPr>
            <p:ph type="dt" sz="half" idx="10"/>
          </p:nvPr>
        </p:nvSpPr>
        <p:spPr/>
        <p:txBody>
          <a:bodyPr/>
          <a:lstStyle/>
          <a:p>
            <a:fld id="{D387F001-4320-461F-8788-93F2133AA4E1}" type="datetimeFigureOut">
              <a:rPr lang="en-US" smtClean="0"/>
              <a:t>11/7/2024</a:t>
            </a:fld>
            <a:endParaRPr lang="en-US"/>
          </a:p>
        </p:txBody>
      </p:sp>
      <p:sp>
        <p:nvSpPr>
          <p:cNvPr id="8" name="Footer Placeholder 7">
            <a:extLst>
              <a:ext uri="{FF2B5EF4-FFF2-40B4-BE49-F238E27FC236}">
                <a16:creationId xmlns:a16="http://schemas.microsoft.com/office/drawing/2014/main" id="{94104D29-69EE-455C-B2AA-74F9995F54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B8E674-4FB6-406F-83A1-91EB7AAB9E2D}"/>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76131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9A68-45A6-4AF3-85DA-D6FB82C0AF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93C106-7FA0-444A-8085-FC362A303509}"/>
              </a:ext>
            </a:extLst>
          </p:cNvPr>
          <p:cNvSpPr>
            <a:spLocks noGrp="1"/>
          </p:cNvSpPr>
          <p:nvPr>
            <p:ph type="dt" sz="half" idx="10"/>
          </p:nvPr>
        </p:nvSpPr>
        <p:spPr/>
        <p:txBody>
          <a:bodyPr/>
          <a:lstStyle/>
          <a:p>
            <a:fld id="{D387F001-4320-461F-8788-93F2133AA4E1}" type="datetimeFigureOut">
              <a:rPr lang="en-US" smtClean="0"/>
              <a:t>11/7/2024</a:t>
            </a:fld>
            <a:endParaRPr lang="en-US"/>
          </a:p>
        </p:txBody>
      </p:sp>
      <p:sp>
        <p:nvSpPr>
          <p:cNvPr id="4" name="Footer Placeholder 3">
            <a:extLst>
              <a:ext uri="{FF2B5EF4-FFF2-40B4-BE49-F238E27FC236}">
                <a16:creationId xmlns:a16="http://schemas.microsoft.com/office/drawing/2014/main" id="{711D17C3-918B-424D-AFB8-777EA39D4C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E342B9-6B26-44AA-8003-EEC5DAD37760}"/>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29032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D7E68-88CE-4FDF-BED2-203C0816577B}"/>
              </a:ext>
            </a:extLst>
          </p:cNvPr>
          <p:cNvSpPr>
            <a:spLocks noGrp="1"/>
          </p:cNvSpPr>
          <p:nvPr>
            <p:ph type="dt" sz="half" idx="10"/>
          </p:nvPr>
        </p:nvSpPr>
        <p:spPr/>
        <p:txBody>
          <a:bodyPr/>
          <a:lstStyle/>
          <a:p>
            <a:fld id="{D387F001-4320-461F-8788-93F2133AA4E1}" type="datetimeFigureOut">
              <a:rPr lang="en-US" smtClean="0"/>
              <a:t>11/7/2024</a:t>
            </a:fld>
            <a:endParaRPr lang="en-US"/>
          </a:p>
        </p:txBody>
      </p:sp>
      <p:sp>
        <p:nvSpPr>
          <p:cNvPr id="3" name="Footer Placeholder 2">
            <a:extLst>
              <a:ext uri="{FF2B5EF4-FFF2-40B4-BE49-F238E27FC236}">
                <a16:creationId xmlns:a16="http://schemas.microsoft.com/office/drawing/2014/main" id="{EEA2EE83-CE1D-40CB-A6FA-C3A4ADABE3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88EC3-247F-424D-9A8C-8713E4AF883E}"/>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90012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0082-DDBF-4B13-A3F0-DDE20618C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9EBE30-1CDC-4A56-9E8B-6F84B04FC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C01F7-BD40-4BFF-B02E-DBAA89423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25E088-1D06-4D1A-B4E3-95FE77AE8E29}"/>
              </a:ext>
            </a:extLst>
          </p:cNvPr>
          <p:cNvSpPr>
            <a:spLocks noGrp="1"/>
          </p:cNvSpPr>
          <p:nvPr>
            <p:ph type="dt" sz="half" idx="10"/>
          </p:nvPr>
        </p:nvSpPr>
        <p:spPr/>
        <p:txBody>
          <a:bodyPr/>
          <a:lstStyle/>
          <a:p>
            <a:fld id="{D387F001-4320-461F-8788-93F2133AA4E1}" type="datetimeFigureOut">
              <a:rPr lang="en-US" smtClean="0"/>
              <a:t>11/7/2024</a:t>
            </a:fld>
            <a:endParaRPr lang="en-US"/>
          </a:p>
        </p:txBody>
      </p:sp>
      <p:sp>
        <p:nvSpPr>
          <p:cNvPr id="6" name="Footer Placeholder 5">
            <a:extLst>
              <a:ext uri="{FF2B5EF4-FFF2-40B4-BE49-F238E27FC236}">
                <a16:creationId xmlns:a16="http://schemas.microsoft.com/office/drawing/2014/main" id="{1F28E5C4-6D17-49AF-AFF5-1E7BE017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BAB792-65BF-4A67-85FB-DC3BF99F06EC}"/>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81819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3D46-F693-4A9C-B7F6-09D4D12F8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1DA29-A1B5-433C-BAB6-C64E31BC3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3D1410-81CA-4AE1-B335-15A7B0727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E43E8B-F6E1-4E07-97B3-435DE49DD446}"/>
              </a:ext>
            </a:extLst>
          </p:cNvPr>
          <p:cNvSpPr>
            <a:spLocks noGrp="1"/>
          </p:cNvSpPr>
          <p:nvPr>
            <p:ph type="dt" sz="half" idx="10"/>
          </p:nvPr>
        </p:nvSpPr>
        <p:spPr/>
        <p:txBody>
          <a:bodyPr/>
          <a:lstStyle/>
          <a:p>
            <a:fld id="{D387F001-4320-461F-8788-93F2133AA4E1}" type="datetimeFigureOut">
              <a:rPr lang="en-US" smtClean="0"/>
              <a:t>11/7/2024</a:t>
            </a:fld>
            <a:endParaRPr lang="en-US"/>
          </a:p>
        </p:txBody>
      </p:sp>
      <p:sp>
        <p:nvSpPr>
          <p:cNvPr id="6" name="Footer Placeholder 5">
            <a:extLst>
              <a:ext uri="{FF2B5EF4-FFF2-40B4-BE49-F238E27FC236}">
                <a16:creationId xmlns:a16="http://schemas.microsoft.com/office/drawing/2014/main" id="{06D8BC34-F121-4201-BA48-E930912CA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56E81-A7CA-48E5-A61E-3BF94161810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24286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8EB6B-2CA8-4A3A-810F-DB7FEA098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2E912-E666-4667-AE4A-54FE23D55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FF52B-744A-4DFB-B38A-3EEC2AC2A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7F001-4320-461F-8788-93F2133AA4E1}" type="datetimeFigureOut">
              <a:rPr lang="en-US" smtClean="0"/>
              <a:t>11/7/2024</a:t>
            </a:fld>
            <a:endParaRPr lang="en-US"/>
          </a:p>
        </p:txBody>
      </p:sp>
      <p:sp>
        <p:nvSpPr>
          <p:cNvPr id="5" name="Footer Placeholder 4">
            <a:extLst>
              <a:ext uri="{FF2B5EF4-FFF2-40B4-BE49-F238E27FC236}">
                <a16:creationId xmlns:a16="http://schemas.microsoft.com/office/drawing/2014/main" id="{53D38BBD-D3E0-4878-AA7E-E586FE5BF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AC835F-4A62-4EB7-8E7B-DE868C3B5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D9934-D54C-4BD8-82B9-16D54B613FC2}" type="slidenum">
              <a:rPr lang="en-US" smtClean="0"/>
              <a:t>‹#›</a:t>
            </a:fld>
            <a:endParaRPr lang="en-US"/>
          </a:p>
        </p:txBody>
      </p:sp>
    </p:spTree>
    <p:extLst>
      <p:ext uri="{BB962C8B-B14F-4D97-AF65-F5344CB8AC3E}">
        <p14:creationId xmlns:p14="http://schemas.microsoft.com/office/powerpoint/2010/main" val="3121699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92242" y="1400322"/>
            <a:ext cx="11407515" cy="133085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b="1" dirty="0">
                <a:latin typeface="+mn-lt"/>
              </a:rPr>
              <a:t>FARMCONNECT -</a:t>
            </a:r>
            <a:r>
              <a:rPr lang="en-US" sz="4100" b="1" dirty="0"/>
              <a:t> Direct Market Access for Farmers Background</a:t>
            </a:r>
            <a:endParaRPr lang="en-US" sz="4100" b="1" dirty="0">
              <a:latin typeface="+mn-lt"/>
            </a:endParaRPr>
          </a:p>
        </p:txBody>
      </p:sp>
      <p:sp>
        <p:nvSpPr>
          <p:cNvPr id="5" name="Subtitle 2">
            <a:extLst>
              <a:ext uri="{FF2B5EF4-FFF2-40B4-BE49-F238E27FC236}">
                <a16:creationId xmlns:a16="http://schemas.microsoft.com/office/drawing/2014/main" id="{E71EE9B0-9A70-419E-B207-5E84C013EDE7}"/>
              </a:ext>
            </a:extLst>
          </p:cNvPr>
          <p:cNvSpPr txBox="1">
            <a:spLocks/>
          </p:cNvSpPr>
          <p:nvPr/>
        </p:nvSpPr>
        <p:spPr>
          <a:xfrm>
            <a:off x="1301568" y="4340016"/>
            <a:ext cx="2288920" cy="1475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16210"/>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504949" y="-16210"/>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a:t>
            </a:r>
          </a:p>
          <a:p>
            <a:pPr algn="ctr" fontAlgn="base"/>
            <a:r>
              <a:rPr lang="en-IN" sz="2800" b="1" dirty="0">
                <a:solidFill>
                  <a:schemeClr val="bg1"/>
                </a:solidFill>
                <a:latin typeface="Times New Roman" panose="02020603050405020304" pitchFamily="18" charset="0"/>
                <a:cs typeface="Times New Roman" panose="02020603050405020304" pitchFamily="18" charset="0"/>
              </a:rPr>
              <a:t>JAVA PROJECT</a:t>
            </a:r>
          </a:p>
          <a:p>
            <a:pPr algn="ctr" fontAlgn="base"/>
            <a:r>
              <a:rPr lang="en-IN" sz="2800" b="1" dirty="0">
                <a:solidFill>
                  <a:schemeClr val="bg1"/>
                </a:solidFill>
                <a:latin typeface="Times New Roman" panose="02020603050405020304" pitchFamily="18" charset="0"/>
                <a:cs typeface="Times New Roman" panose="02020603050405020304" pitchFamily="18" charset="0"/>
              </a:rPr>
              <a:t>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   </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60E0E0-0257-DD16-B3AB-0AED0147D480}"/>
              </a:ext>
            </a:extLst>
          </p:cNvPr>
          <p:cNvSpPr txBox="1">
            <a:spLocks/>
          </p:cNvSpPr>
          <p:nvPr/>
        </p:nvSpPr>
        <p:spPr>
          <a:xfrm>
            <a:off x="639130" y="3984928"/>
            <a:ext cx="7499030" cy="20703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spcAft>
                <a:spcPts val="10"/>
              </a:spcAft>
              <a:buNone/>
            </a:pPr>
            <a:r>
              <a:rPr lang="en-US" sz="2000" b="1" dirty="0"/>
              <a:t>Presented By:</a:t>
            </a:r>
          </a:p>
          <a:p>
            <a:pPr marL="0" indent="0">
              <a:lnSpc>
                <a:spcPct val="100000"/>
              </a:lnSpc>
              <a:spcBef>
                <a:spcPts val="100"/>
              </a:spcBef>
              <a:spcAft>
                <a:spcPts val="10"/>
              </a:spcAft>
              <a:buNone/>
            </a:pPr>
            <a:r>
              <a:rPr lang="en-US" sz="2000" dirty="0"/>
              <a:t>AYUSH KAPRI     –   23SCSE1180147</a:t>
            </a:r>
          </a:p>
          <a:p>
            <a:pPr marL="0" indent="0">
              <a:lnSpc>
                <a:spcPct val="100000"/>
              </a:lnSpc>
              <a:spcBef>
                <a:spcPts val="100"/>
              </a:spcBef>
              <a:spcAft>
                <a:spcPts val="10"/>
              </a:spcAft>
              <a:buNone/>
            </a:pPr>
            <a:r>
              <a:rPr lang="en-US" sz="2000" dirty="0"/>
              <a:t>ABHAY PRASAD –   23SCSE1180591</a:t>
            </a:r>
          </a:p>
          <a:p>
            <a:pPr marL="0" indent="0">
              <a:lnSpc>
                <a:spcPct val="100000"/>
              </a:lnSpc>
              <a:spcBef>
                <a:spcPts val="100"/>
              </a:spcBef>
              <a:spcAft>
                <a:spcPts val="10"/>
              </a:spcAft>
              <a:buNone/>
            </a:pPr>
            <a:r>
              <a:rPr lang="en-US" sz="2000" dirty="0"/>
              <a:t>MAYANK SINGH –  23SCSE1180466</a:t>
            </a:r>
          </a:p>
          <a:p>
            <a:pPr marL="0" indent="0">
              <a:lnSpc>
                <a:spcPct val="100000"/>
              </a:lnSpc>
              <a:spcBef>
                <a:spcPts val="100"/>
              </a:spcBef>
              <a:spcAft>
                <a:spcPts val="10"/>
              </a:spcAft>
              <a:buNone/>
            </a:pPr>
            <a:r>
              <a:rPr lang="en-US" sz="2000" dirty="0"/>
              <a:t>MUSKAN SAINI  –  23SCSE1180137</a:t>
            </a:r>
          </a:p>
          <a:p>
            <a:pPr marL="0" indent="0">
              <a:lnSpc>
                <a:spcPct val="100000"/>
              </a:lnSpc>
              <a:spcBef>
                <a:spcPts val="100"/>
              </a:spcBef>
              <a:spcAft>
                <a:spcPts val="10"/>
              </a:spcAft>
              <a:buNone/>
            </a:pPr>
            <a:endParaRPr lang="en-US" dirty="0"/>
          </a:p>
        </p:txBody>
      </p:sp>
    </p:spTree>
    <p:extLst>
      <p:ext uri="{BB962C8B-B14F-4D97-AF65-F5344CB8AC3E}">
        <p14:creationId xmlns:p14="http://schemas.microsoft.com/office/powerpoint/2010/main" val="45563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725763" y="958971"/>
            <a:ext cx="4740474"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800" b="1" dirty="0">
                <a:latin typeface="+mn-lt"/>
              </a:rPr>
              <a:t>OBJECTIVE</a:t>
            </a: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20692"/>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504949" y="-11447"/>
            <a:ext cx="10687051" cy="1108653"/>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algn="ctr" fontAlgn="base"/>
            <a:r>
              <a:rPr lang="en-IN" sz="2800" b="1" dirty="0">
                <a:solidFill>
                  <a:schemeClr val="bg1"/>
                </a:solidFill>
                <a:latin typeface="Times New Roman" panose="02020603050405020304" pitchFamily="18" charset="0"/>
                <a:cs typeface="Times New Roman" panose="02020603050405020304" pitchFamily="18" charset="0"/>
              </a:rPr>
              <a:t>JAVA PROJECT</a:t>
            </a:r>
          </a:p>
          <a:p>
            <a:pPr algn="ctr" fontAlgn="base"/>
            <a:endParaRPr lang="en-IN" sz="2800" b="1" dirty="0">
              <a:solidFill>
                <a:schemeClr val="bg1"/>
              </a:solidFill>
              <a:latin typeface="Times New Roman" panose="02020603050405020304" pitchFamily="18" charset="0"/>
              <a:cs typeface="Times New Roman" panose="02020603050405020304" pitchFamily="18" charset="0"/>
            </a:endParaRPr>
          </a:p>
          <a:p>
            <a:pPr fontAlgn="base"/>
            <a:r>
              <a:rPr lang="en-IN" sz="2000" b="1" dirty="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 </a:t>
            </a:r>
          </a:p>
          <a:p>
            <a:pPr algn="ctr" fontAlgn="base"/>
            <a:r>
              <a:rPr lang="en-IN" sz="2000" b="1" dirty="0">
                <a:solidFill>
                  <a:schemeClr val="bg1"/>
                </a:solidFill>
                <a:latin typeface="Times New Roman" panose="02020603050405020304" pitchFamily="18" charset="0"/>
                <a:cs typeface="Times New Roman" panose="02020603050405020304" pitchFamily="18" charset="0"/>
              </a:rPr>
              <a:t>	</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49A0F52-85A8-9C85-875B-DC91DB1AAAC2}"/>
              </a:ext>
            </a:extLst>
          </p:cNvPr>
          <p:cNvSpPr txBox="1"/>
          <p:nvPr/>
        </p:nvSpPr>
        <p:spPr>
          <a:xfrm>
            <a:off x="1085850" y="2289823"/>
            <a:ext cx="10020300"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a:t>To develop a user interaction app specifically designed for farmers and consumers/retailers.</a:t>
            </a:r>
          </a:p>
          <a:p>
            <a:pPr marL="457200" indent="-457200">
              <a:buFont typeface="Arial" panose="020B0604020202020204" pitchFamily="34" charset="0"/>
              <a:buChar char="•"/>
            </a:pPr>
            <a:r>
              <a:rPr lang="en-US" sz="2400" dirty="0"/>
              <a:t>Eliminate middlemen, providing farmers with greater independence and control over their sales.</a:t>
            </a:r>
          </a:p>
          <a:p>
            <a:pPr marL="457200" indent="-457200">
              <a:buFont typeface="Arial" panose="020B0604020202020204" pitchFamily="34" charset="0"/>
              <a:buChar char="•"/>
            </a:pPr>
            <a:r>
              <a:rPr lang="en-US" sz="2400" dirty="0"/>
              <a:t>Allow farmers to register, list their products, and engage directly with consumers.</a:t>
            </a:r>
          </a:p>
          <a:p>
            <a:pPr marL="457200" indent="-457200">
              <a:buFont typeface="Arial" panose="020B0604020202020204" pitchFamily="34" charset="0"/>
              <a:buChar char="•"/>
            </a:pPr>
            <a:r>
              <a:rPr lang="en-US" sz="2400" dirty="0"/>
              <a:t>Facilitate direct bargaining between farmers and consumers to promote fair pricing.</a:t>
            </a:r>
            <a:endParaRPr lang="en-IN" sz="2400" dirty="0"/>
          </a:p>
        </p:txBody>
      </p:sp>
    </p:spTree>
    <p:extLst>
      <p:ext uri="{BB962C8B-B14F-4D97-AF65-F5344CB8AC3E}">
        <p14:creationId xmlns:p14="http://schemas.microsoft.com/office/powerpoint/2010/main" val="43460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92242" y="603400"/>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24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1" y="3088"/>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504949" y="-24945"/>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a:t>
            </a:r>
          </a:p>
          <a:p>
            <a:pPr algn="ctr" fontAlgn="base"/>
            <a:r>
              <a:rPr lang="en-IN" sz="2800" b="1" dirty="0">
                <a:solidFill>
                  <a:schemeClr val="bg1"/>
                </a:solidFill>
                <a:latin typeface="Times New Roman" panose="02020603050405020304" pitchFamily="18" charset="0"/>
                <a:cs typeface="Times New Roman" panose="02020603050405020304" pitchFamily="18" charset="0"/>
              </a:rPr>
              <a:t>JAVA PROJECT</a:t>
            </a:r>
          </a:p>
          <a:p>
            <a:pPr fontAlgn="base"/>
            <a:r>
              <a:rPr lang="en-IN" sz="2000" b="1" dirty="0">
                <a:solidFill>
                  <a:schemeClr val="bg1"/>
                </a:solidFill>
                <a:latin typeface="Times New Roman" panose="02020603050405020304" pitchFamily="18" charset="0"/>
                <a:cs typeface="Times New Roman" panose="02020603050405020304" pitchFamily="18" charset="0"/>
              </a:rPr>
              <a:t>					</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9C6600C-D2AE-9516-8F51-F3AF5C7E5F78}"/>
              </a:ext>
            </a:extLst>
          </p:cNvPr>
          <p:cNvSpPr txBox="1"/>
          <p:nvPr/>
        </p:nvSpPr>
        <p:spPr>
          <a:xfrm>
            <a:off x="3048760" y="1122421"/>
            <a:ext cx="6094476" cy="878830"/>
          </a:xfrm>
          <a:prstGeom prst="rect">
            <a:avLst/>
          </a:prstGeom>
          <a:noFill/>
        </p:spPr>
        <p:txBody>
          <a:bodyPr wrap="square">
            <a:spAutoFit/>
          </a:bodyPr>
          <a:lstStyle/>
          <a:p>
            <a:pPr algn="ctr">
              <a:lnSpc>
                <a:spcPct val="150000"/>
              </a:lnSpc>
            </a:pPr>
            <a:r>
              <a:rPr lang="en-US" sz="3800" b="1" dirty="0"/>
              <a:t>PROBLEM STATEMENT</a:t>
            </a:r>
            <a:endParaRPr lang="en-US" sz="3800" b="1" dirty="0">
              <a:latin typeface="+mn-lt"/>
            </a:endParaRPr>
          </a:p>
        </p:txBody>
      </p:sp>
      <p:sp>
        <p:nvSpPr>
          <p:cNvPr id="10" name="TextBox 9">
            <a:extLst>
              <a:ext uri="{FF2B5EF4-FFF2-40B4-BE49-F238E27FC236}">
                <a16:creationId xmlns:a16="http://schemas.microsoft.com/office/drawing/2014/main" id="{5D1355F9-78BB-8871-319F-A5CDE1FCFF39}"/>
              </a:ext>
            </a:extLst>
          </p:cNvPr>
          <p:cNvSpPr txBox="1"/>
          <p:nvPr/>
        </p:nvSpPr>
        <p:spPr>
          <a:xfrm>
            <a:off x="559306" y="2579771"/>
            <a:ext cx="11073383" cy="1569660"/>
          </a:xfrm>
          <a:prstGeom prst="rect">
            <a:avLst/>
          </a:prstGeom>
          <a:noFill/>
        </p:spPr>
        <p:txBody>
          <a:bodyPr wrap="square">
            <a:spAutoFit/>
          </a:bodyPr>
          <a:lstStyle/>
          <a:p>
            <a:pPr algn="ctr"/>
            <a:r>
              <a:rPr lang="en-US" sz="2400" dirty="0"/>
              <a:t>Farmers struggle with limited market access and price instability due to reliance on middlemen, resulting in lower incomes and restricted ability to sell produce at fair prices. Consequently, consumers lack direct access to fresh produce and often pay higher prices because of these intermediaries.</a:t>
            </a:r>
            <a:endParaRPr lang="en-US" sz="2400" dirty="0">
              <a:latin typeface="+mn-lt"/>
            </a:endParaRPr>
          </a:p>
        </p:txBody>
      </p:sp>
    </p:spTree>
    <p:extLst>
      <p:ext uri="{BB962C8B-B14F-4D97-AF65-F5344CB8AC3E}">
        <p14:creationId xmlns:p14="http://schemas.microsoft.com/office/powerpoint/2010/main" val="55989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297351" y="933103"/>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800" b="1" dirty="0">
                <a:latin typeface="+mn-lt"/>
              </a:rPr>
              <a:t>TECHNOLOGY</a:t>
            </a:r>
            <a:r>
              <a:rPr lang="en-US" sz="2400" b="1" dirty="0">
                <a:latin typeface="+mn-lt"/>
              </a:rPr>
              <a:t> </a:t>
            </a:r>
            <a:r>
              <a:rPr lang="en-US" sz="3800" b="1" dirty="0">
                <a:latin typeface="+mn-lt"/>
              </a:rPr>
              <a:t>USED</a:t>
            </a: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25885"/>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504949" y="-25885"/>
            <a:ext cx="10687051" cy="1041654"/>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a:t>
            </a:r>
          </a:p>
          <a:p>
            <a:pPr algn="ctr" fontAlgn="base"/>
            <a:r>
              <a:rPr lang="en-IN" sz="2800" b="1" dirty="0">
                <a:solidFill>
                  <a:schemeClr val="bg1"/>
                </a:solidFill>
                <a:latin typeface="Times New Roman" panose="02020603050405020304" pitchFamily="18" charset="0"/>
                <a:cs typeface="Times New Roman" panose="02020603050405020304" pitchFamily="18" charset="0"/>
              </a:rPr>
              <a:t>JAVA PROJECT </a:t>
            </a:r>
          </a:p>
          <a:p>
            <a:pPr fontAlgn="base"/>
            <a:r>
              <a:rPr lang="en-IN" sz="2000" b="1" dirty="0">
                <a:solidFill>
                  <a:schemeClr val="bg1"/>
                </a:solidFill>
                <a:latin typeface="Times New Roman" panose="02020603050405020304" pitchFamily="18" charset="0"/>
                <a:cs typeface="Times New Roman" panose="02020603050405020304" pitchFamily="18" charset="0"/>
              </a:rPr>
              <a:t>					</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636E7C08-5F52-5E88-A6C6-3EB18D611F58}"/>
              </a:ext>
            </a:extLst>
          </p:cNvPr>
          <p:cNvSpPr txBox="1">
            <a:spLocks/>
          </p:cNvSpPr>
          <p:nvPr/>
        </p:nvSpPr>
        <p:spPr>
          <a:xfrm>
            <a:off x="786384" y="2442550"/>
            <a:ext cx="10918483" cy="2159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en-US" sz="2400" b="1" dirty="0">
                <a:latin typeface="+mn-lt"/>
              </a:rPr>
              <a:t>Java</a:t>
            </a:r>
            <a:r>
              <a:rPr lang="en-US" sz="2400" dirty="0">
                <a:latin typeface="+mn-lt"/>
              </a:rPr>
              <a:t>: As a primary programming language for Android development.</a:t>
            </a:r>
          </a:p>
          <a:p>
            <a:pPr marL="342900" indent="-342900">
              <a:lnSpc>
                <a:spcPct val="150000"/>
              </a:lnSpc>
              <a:buFont typeface="Arial" panose="020B0604020202020204" pitchFamily="34" charset="0"/>
              <a:buChar char="•"/>
            </a:pPr>
            <a:r>
              <a:rPr lang="en-US" sz="2400" b="1" dirty="0">
                <a:latin typeface="+mn-lt"/>
              </a:rPr>
              <a:t>Firebase</a:t>
            </a:r>
            <a:r>
              <a:rPr lang="en-US" sz="2400" dirty="0">
                <a:latin typeface="+mn-lt"/>
              </a:rPr>
              <a:t>: For comprehensive backend.</a:t>
            </a:r>
          </a:p>
          <a:p>
            <a:pPr marL="342900" indent="-342900">
              <a:lnSpc>
                <a:spcPct val="150000"/>
              </a:lnSpc>
              <a:buFont typeface="Arial" panose="020B0604020202020204" pitchFamily="34" charset="0"/>
              <a:buChar char="•"/>
            </a:pPr>
            <a:r>
              <a:rPr lang="en-US" sz="2400" b="1" dirty="0">
                <a:latin typeface="+mn-lt"/>
              </a:rPr>
              <a:t>Figma</a:t>
            </a:r>
            <a:r>
              <a:rPr lang="en-US" sz="2400" dirty="0">
                <a:latin typeface="+mn-lt"/>
              </a:rPr>
              <a:t>: For creating user interfaces and prototypes.</a:t>
            </a:r>
          </a:p>
          <a:p>
            <a:pPr algn="ctr">
              <a:lnSpc>
                <a:spcPct val="150000"/>
              </a:lnSpc>
            </a:pPr>
            <a:endParaRPr lang="en-US" sz="2400" dirty="0">
              <a:latin typeface="+mn-lt"/>
            </a:endParaRPr>
          </a:p>
        </p:txBody>
      </p:sp>
    </p:spTree>
    <p:extLst>
      <p:ext uri="{BB962C8B-B14F-4D97-AF65-F5344CB8AC3E}">
        <p14:creationId xmlns:p14="http://schemas.microsoft.com/office/powerpoint/2010/main" val="196101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297352" y="936599"/>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800" b="1" dirty="0">
                <a:latin typeface="+mn-lt"/>
              </a:rPr>
              <a:t>IMPACT</a:t>
            </a:r>
            <a:r>
              <a:rPr lang="en-US" sz="2400" b="1" dirty="0">
                <a:latin typeface="+mn-lt"/>
              </a:rPr>
              <a:t> </a:t>
            </a:r>
            <a:r>
              <a:rPr lang="en-US" sz="3800" b="1" dirty="0">
                <a:latin typeface="+mn-lt"/>
              </a:rPr>
              <a:t>AND</a:t>
            </a:r>
            <a:r>
              <a:rPr lang="en-US" sz="2400" b="1" dirty="0">
                <a:latin typeface="+mn-lt"/>
              </a:rPr>
              <a:t> </a:t>
            </a:r>
            <a:r>
              <a:rPr lang="en-US" sz="3800" b="1" dirty="0">
                <a:latin typeface="+mn-lt"/>
              </a:rPr>
              <a:t>BENEFITS</a:t>
            </a: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3109"/>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504949" y="-6416"/>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a:t>
            </a:r>
          </a:p>
          <a:p>
            <a:pPr algn="ctr" fontAlgn="base"/>
            <a:r>
              <a:rPr lang="en-IN" sz="2800" b="1" dirty="0">
                <a:solidFill>
                  <a:schemeClr val="bg1"/>
                </a:solidFill>
                <a:latin typeface="Times New Roman" panose="02020603050405020304" pitchFamily="18" charset="0"/>
                <a:cs typeface="Times New Roman" panose="02020603050405020304" pitchFamily="18" charset="0"/>
              </a:rPr>
              <a:t>JAVA PROJECT </a:t>
            </a:r>
          </a:p>
          <a:p>
            <a:pPr fontAlgn="base"/>
            <a:r>
              <a:rPr lang="en-IN" sz="2000" b="1" dirty="0">
                <a:solidFill>
                  <a:schemeClr val="bg1"/>
                </a:solidFill>
                <a:latin typeface="Times New Roman" panose="02020603050405020304" pitchFamily="18" charset="0"/>
                <a:cs typeface="Times New Roman" panose="02020603050405020304" pitchFamily="18" charset="0"/>
              </a:rPr>
              <a:t>					</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90A419-78D3-05BE-0521-25F4AD70C5F1}"/>
              </a:ext>
            </a:extLst>
          </p:cNvPr>
          <p:cNvSpPr txBox="1"/>
          <p:nvPr/>
        </p:nvSpPr>
        <p:spPr>
          <a:xfrm>
            <a:off x="1197864" y="2331042"/>
            <a:ext cx="9884664" cy="3724096"/>
          </a:xfrm>
          <a:prstGeom prst="rect">
            <a:avLst/>
          </a:prstGeom>
          <a:noFill/>
        </p:spPr>
        <p:txBody>
          <a:bodyPr wrap="square">
            <a:spAutoFit/>
          </a:bodyPr>
          <a:lstStyle/>
          <a:p>
            <a:r>
              <a:rPr lang="en-US" sz="2800" b="1" u="sng" dirty="0"/>
              <a:t>Potential impact on the target audience:</a:t>
            </a:r>
          </a:p>
          <a:p>
            <a:r>
              <a:rPr lang="en-US" sz="2000" dirty="0"/>
              <a:t>• Increased Market Access. </a:t>
            </a:r>
          </a:p>
          <a:p>
            <a:r>
              <a:rPr lang="en-US" sz="2000" dirty="0"/>
              <a:t>• Enhanced Communication and Engagement. </a:t>
            </a:r>
          </a:p>
          <a:p>
            <a:r>
              <a:rPr lang="en-US" sz="2000" dirty="0"/>
              <a:t>• Economic Empowerment. </a:t>
            </a:r>
          </a:p>
          <a:p>
            <a:r>
              <a:rPr lang="en-US" sz="2000" dirty="0"/>
              <a:t>• Innovation and Technology Adoption.</a:t>
            </a:r>
          </a:p>
          <a:p>
            <a:r>
              <a:rPr lang="en-US" sz="2000" dirty="0"/>
              <a:t> </a:t>
            </a:r>
          </a:p>
          <a:p>
            <a:r>
              <a:rPr lang="en-US" sz="2800" b="1" u="sng" dirty="0"/>
              <a:t>Benefits of the solution: </a:t>
            </a:r>
          </a:p>
          <a:p>
            <a:r>
              <a:rPr lang="en-US" sz="2000" dirty="0"/>
              <a:t>• This will reduce the middlemen system and provides Direct Market Access. </a:t>
            </a:r>
          </a:p>
          <a:p>
            <a:r>
              <a:rPr lang="en-US" sz="2000" dirty="0"/>
              <a:t>• Improved Pricing. </a:t>
            </a:r>
          </a:p>
          <a:p>
            <a:r>
              <a:rPr lang="en-US" sz="2000" dirty="0"/>
              <a:t>• Support for Local Farmers. </a:t>
            </a:r>
          </a:p>
          <a:p>
            <a:r>
              <a:rPr lang="en-US" sz="2000" dirty="0"/>
              <a:t>• Convenience and Efficiency. </a:t>
            </a:r>
            <a:endParaRPr lang="en-IN" sz="2000" dirty="0"/>
          </a:p>
        </p:txBody>
      </p:sp>
    </p:spTree>
    <p:extLst>
      <p:ext uri="{BB962C8B-B14F-4D97-AF65-F5344CB8AC3E}">
        <p14:creationId xmlns:p14="http://schemas.microsoft.com/office/powerpoint/2010/main" val="3230489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1747</TotalTime>
  <Words>399</Words>
  <Application>Microsoft Office PowerPoint</Application>
  <PresentationFormat>Widescreen</PresentationFormat>
  <Paragraphs>57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Tinos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Prabu K</dc:creator>
  <cp:lastModifiedBy>MUSKAN SAINI</cp:lastModifiedBy>
  <cp:revision>171</cp:revision>
  <dcterms:created xsi:type="dcterms:W3CDTF">2023-11-05T07:10:02Z</dcterms:created>
  <dcterms:modified xsi:type="dcterms:W3CDTF">2024-11-07T17:28:01Z</dcterms:modified>
</cp:coreProperties>
</file>