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8" r:id="rId2"/>
    <p:sldId id="259" r:id="rId3"/>
    <p:sldId id="264" r:id="rId4"/>
    <p:sldId id="262" r:id="rId5"/>
    <p:sldId id="270" r:id="rId6"/>
    <p:sldId id="271" r:id="rId7"/>
    <p:sldId id="272" r:id="rId8"/>
    <p:sldId id="273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F6"/>
    <a:srgbClr val="4013FD"/>
    <a:srgbClr val="FFFFFF"/>
    <a:srgbClr val="252222"/>
    <a:srgbClr val="C58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6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EAFAC-4B2E-4D12-AB9D-98A8079DA1CB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9B4A8-E828-45D3-848A-42D6B8208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80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9B4A8-E828-45D3-848A-42D6B82084B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5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86BBE-9DDF-E29A-8197-018D5CA6D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F8538-4271-1F55-0C97-8829069F2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22D8A-B5BD-DF95-E2E5-0772AD19A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F578E-1C03-4992-0F86-E725755D8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9B4A8-E828-45D3-848A-42D6B82084B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35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EC4E2-F46B-5B10-EB86-D05D49040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7764F-A916-DD69-A2E3-0A535143D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1304D-91E8-0690-C2FC-134ADF950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3FBDD-1B3D-4A9D-A46C-3008A0750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9B4A8-E828-45D3-848A-42D6B82084B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74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48D55-C53E-E5CF-1C6C-FDBE2130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B78141-7AA9-16CD-ADA3-BC7E00CAC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3990C-632C-A3D1-D135-8144ECF86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67DE2-4875-8DAC-6B19-E63039D62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9B4A8-E828-45D3-848A-42D6B82084B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21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1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5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2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108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6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2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9.xml"/><Relationship Id="rId7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slide" Target="slide10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9.xml"/><Relationship Id="rId10" Type="http://schemas.openxmlformats.org/officeDocument/2006/relationships/image" Target="../media/image14.png"/><Relationship Id="rId4" Type="http://schemas.openxmlformats.org/officeDocument/2006/relationships/slide" Target="slide4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4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robot with human face">
            <a:extLst>
              <a:ext uri="{FF2B5EF4-FFF2-40B4-BE49-F238E27FC236}">
                <a16:creationId xmlns:a16="http://schemas.microsoft.com/office/drawing/2014/main" id="{6CE8DC92-AAB5-07A5-715D-5109171EC2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B0229-DA8A-BA29-F227-935DFBCA4FBA}"/>
              </a:ext>
            </a:extLst>
          </p:cNvPr>
          <p:cNvSpPr txBox="1"/>
          <p:nvPr/>
        </p:nvSpPr>
        <p:spPr>
          <a:xfrm>
            <a:off x="6095999" y="3352800"/>
            <a:ext cx="5618431" cy="1278675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SKIN AI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73B836-DB16-7F35-217D-C8D89DAF7CBA}"/>
              </a:ext>
            </a:extLst>
          </p:cNvPr>
          <p:cNvSpPr txBox="1"/>
          <p:nvPr/>
        </p:nvSpPr>
        <p:spPr>
          <a:xfrm>
            <a:off x="6126080" y="4631475"/>
            <a:ext cx="5588349" cy="115020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930"/>
              </a:spcBef>
            </a:pPr>
            <a:r>
              <a:rPr lang="en-US" sz="2000" i="0" spc="150" dirty="0">
                <a:solidFill>
                  <a:schemeClr val="bg1"/>
                </a:solidFill>
                <a:effectLst/>
              </a:rPr>
              <a:t>AI Powered </a:t>
            </a:r>
            <a:r>
              <a:rPr lang="en-US" sz="2000" i="0" spc="150" dirty="0" err="1">
                <a:solidFill>
                  <a:schemeClr val="bg1"/>
                </a:solidFill>
                <a:effectLst/>
              </a:rPr>
              <a:t>dermitologist</a:t>
            </a:r>
            <a:r>
              <a:rPr lang="en-US" sz="2000" i="0" spc="150" dirty="0">
                <a:solidFill>
                  <a:schemeClr val="bg1"/>
                </a:solidFill>
                <a:effectLst/>
              </a:rPr>
              <a:t> and bridging gap in remote health care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22331B-9D25-BEBC-ECA2-6CC3677D1F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0240" y="-1345269"/>
            <a:ext cx="8770571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IN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3086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358E6B0C-FFBE-EA37-11F9-1FAF5E80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 b="191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06057-D951-63A8-81AF-EB69952E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346268"/>
            <a:ext cx="5618431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8267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B168F72-A342-4B52-B314-F53AC19A4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6E92082-8FC1-49D3-A908-48C155A81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F2CC012-05E5-4253-848D-2541E40D1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6EE615D-2A6D-42F8-909C-488E4AA8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9513" y="1120112"/>
            <a:ext cx="4619072" cy="434218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7890" y="1265946"/>
            <a:ext cx="4488025" cy="407467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62976" y="963016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54A80-2458-98B4-38B3-F00ABF6A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084" y="1713144"/>
            <a:ext cx="3954144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000"/>
              <a:t>Objectives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A5160F0-6244-48E8-9E71-1F51EA90C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25292" y="527598"/>
            <a:ext cx="2843929" cy="255632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BDFF5CA-602C-465F-8BC3-59C996302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486838" y="398665"/>
            <a:ext cx="3172430" cy="28871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4041E28-8C2B-4859-A3F3-186FF4469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102514" y="456107"/>
            <a:ext cx="2537979" cy="2944580"/>
            <a:chOff x="8710178" y="2989859"/>
            <a:chExt cx="2537979" cy="294458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3F731C-DC92-4415-AA62-2F59B0795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10178" y="2989859"/>
              <a:ext cx="2537979" cy="2944580"/>
            </a:xfrm>
            <a:custGeom>
              <a:avLst/>
              <a:gdLst>
                <a:gd name="connsiteX0" fmla="*/ 1448892 w 2805016"/>
                <a:gd name="connsiteY0" fmla="*/ 1295 h 3049345"/>
                <a:gd name="connsiteX1" fmla="*/ 1762036 w 2805016"/>
                <a:gd name="connsiteY1" fmla="*/ 37054 h 3049345"/>
                <a:gd name="connsiteX2" fmla="*/ 2172496 w 2805016"/>
                <a:gd name="connsiteY2" fmla="*/ 276646 h 3049345"/>
                <a:gd name="connsiteX3" fmla="*/ 2494528 w 2805016"/>
                <a:gd name="connsiteY3" fmla="*/ 816190 h 3049345"/>
                <a:gd name="connsiteX4" fmla="*/ 2553622 w 2805016"/>
                <a:gd name="connsiteY4" fmla="*/ 932591 h 3049345"/>
                <a:gd name="connsiteX5" fmla="*/ 2789833 w 2805016"/>
                <a:gd name="connsiteY5" fmla="*/ 1841650 h 3049345"/>
                <a:gd name="connsiteX6" fmla="*/ 1939259 w 2805016"/>
                <a:gd name="connsiteY6" fmla="*/ 2818274 h 3049345"/>
                <a:gd name="connsiteX7" fmla="*/ 1752834 w 2805016"/>
                <a:gd name="connsiteY7" fmla="*/ 2904144 h 3049345"/>
                <a:gd name="connsiteX8" fmla="*/ 1191447 w 2805016"/>
                <a:gd name="connsiteY8" fmla="*/ 3038170 h 3049345"/>
                <a:gd name="connsiteX9" fmla="*/ 661126 w 2805016"/>
                <a:gd name="connsiteY9" fmla="*/ 2791872 h 3049345"/>
                <a:gd name="connsiteX10" fmla="*/ 256115 w 2805016"/>
                <a:gd name="connsiteY10" fmla="*/ 2313690 h 3049345"/>
                <a:gd name="connsiteX11" fmla="*/ 30620 w 2805016"/>
                <a:gd name="connsiteY11" fmla="*/ 1690804 h 3049345"/>
                <a:gd name="connsiteX12" fmla="*/ 29591 w 2805016"/>
                <a:gd name="connsiteY12" fmla="*/ 1037726 h 3049345"/>
                <a:gd name="connsiteX13" fmla="*/ 244525 w 2805016"/>
                <a:gd name="connsiteY13" fmla="*/ 519197 h 3049345"/>
                <a:gd name="connsiteX14" fmla="*/ 622356 w 2805016"/>
                <a:gd name="connsiteY14" fmla="*/ 183048 h 3049345"/>
                <a:gd name="connsiteX15" fmla="*/ 1448892 w 2805016"/>
                <a:gd name="connsiteY15" fmla="*/ 1295 h 304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5016" h="3049345">
                  <a:moveTo>
                    <a:pt x="1448892" y="1295"/>
                  </a:moveTo>
                  <a:cubicBezTo>
                    <a:pt x="1551302" y="5038"/>
                    <a:pt x="1656071" y="16908"/>
                    <a:pt x="1762036" y="37054"/>
                  </a:cubicBezTo>
                  <a:cubicBezTo>
                    <a:pt x="1931145" y="69206"/>
                    <a:pt x="2057720" y="143119"/>
                    <a:pt x="2172496" y="276646"/>
                  </a:cubicBezTo>
                  <a:cubicBezTo>
                    <a:pt x="2292557" y="416316"/>
                    <a:pt x="2390672" y="610536"/>
                    <a:pt x="2494528" y="816190"/>
                  </a:cubicBezTo>
                  <a:cubicBezTo>
                    <a:pt x="2513659" y="854126"/>
                    <a:pt x="2533480" y="893328"/>
                    <a:pt x="2553622" y="932591"/>
                  </a:cubicBezTo>
                  <a:cubicBezTo>
                    <a:pt x="2733870" y="1284027"/>
                    <a:pt x="2847724" y="1537159"/>
                    <a:pt x="2789833" y="1841650"/>
                  </a:cubicBezTo>
                  <a:cubicBezTo>
                    <a:pt x="2701624" y="2305599"/>
                    <a:pt x="2447254" y="2597690"/>
                    <a:pt x="1939259" y="2818274"/>
                  </a:cubicBezTo>
                  <a:cubicBezTo>
                    <a:pt x="1872770" y="2847138"/>
                    <a:pt x="1811781" y="2876114"/>
                    <a:pt x="1752834" y="2904144"/>
                  </a:cubicBezTo>
                  <a:cubicBezTo>
                    <a:pt x="1508432" y="3020297"/>
                    <a:pt x="1382512" y="3074496"/>
                    <a:pt x="1191447" y="3038170"/>
                  </a:cubicBezTo>
                  <a:cubicBezTo>
                    <a:pt x="1001732" y="3002100"/>
                    <a:pt x="823313" y="2919199"/>
                    <a:pt x="661126" y="2791872"/>
                  </a:cubicBezTo>
                  <a:cubicBezTo>
                    <a:pt x="502474" y="2667286"/>
                    <a:pt x="366163" y="2506376"/>
                    <a:pt x="256115" y="2313690"/>
                  </a:cubicBezTo>
                  <a:cubicBezTo>
                    <a:pt x="147904" y="2124290"/>
                    <a:pt x="69906" y="1908939"/>
                    <a:pt x="30620" y="1690804"/>
                  </a:cubicBezTo>
                  <a:cubicBezTo>
                    <a:pt x="-9871" y="1466769"/>
                    <a:pt x="-10191" y="1246967"/>
                    <a:pt x="29591" y="1037726"/>
                  </a:cubicBezTo>
                  <a:cubicBezTo>
                    <a:pt x="67109" y="840400"/>
                    <a:pt x="139452" y="665977"/>
                    <a:pt x="244525" y="519197"/>
                  </a:cubicBezTo>
                  <a:cubicBezTo>
                    <a:pt x="343054" y="381648"/>
                    <a:pt x="470192" y="268558"/>
                    <a:pt x="622356" y="183048"/>
                  </a:cubicBezTo>
                  <a:cubicBezTo>
                    <a:pt x="855671" y="51991"/>
                    <a:pt x="1141662" y="-9932"/>
                    <a:pt x="1448892" y="1295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2A7EB63-5C8C-4ED5-8977-8567680EB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16819" y="3163968"/>
              <a:ext cx="2323437" cy="2595038"/>
            </a:xfrm>
            <a:custGeom>
              <a:avLst/>
              <a:gdLst>
                <a:gd name="connsiteX0" fmla="*/ 1177679 w 2567901"/>
                <a:gd name="connsiteY0" fmla="*/ 1063 h 2687367"/>
                <a:gd name="connsiteX1" fmla="*/ 1603094 w 2567901"/>
                <a:gd name="connsiteY1" fmla="*/ 35223 h 2687367"/>
                <a:gd name="connsiteX2" fmla="*/ 1980105 w 2567901"/>
                <a:gd name="connsiteY2" fmla="*/ 249099 h 2687367"/>
                <a:gd name="connsiteX3" fmla="*/ 2278200 w 2567901"/>
                <a:gd name="connsiteY3" fmla="*/ 726784 h 2687367"/>
                <a:gd name="connsiteX4" fmla="*/ 2333016 w 2567901"/>
                <a:gd name="connsiteY4" fmla="*/ 829771 h 2687367"/>
                <a:gd name="connsiteX5" fmla="*/ 2555036 w 2567901"/>
                <a:gd name="connsiteY5" fmla="*/ 1632596 h 2687367"/>
                <a:gd name="connsiteX6" fmla="*/ 1783436 w 2567901"/>
                <a:gd name="connsiteY6" fmla="*/ 2487849 h 2687367"/>
                <a:gd name="connsiteX7" fmla="*/ 1613480 w 2567901"/>
                <a:gd name="connsiteY7" fmla="*/ 2562316 h 2687367"/>
                <a:gd name="connsiteX8" fmla="*/ 1100869 w 2567901"/>
                <a:gd name="connsiteY8" fmla="*/ 2676769 h 2687367"/>
                <a:gd name="connsiteX9" fmla="*/ 614178 w 2567901"/>
                <a:gd name="connsiteY9" fmla="*/ 2456196 h 2687367"/>
                <a:gd name="connsiteX10" fmla="*/ 240586 w 2567901"/>
                <a:gd name="connsiteY10" fmla="*/ 2032054 h 2687367"/>
                <a:gd name="connsiteX11" fmla="*/ 30245 w 2567901"/>
                <a:gd name="connsiteY11" fmla="*/ 1481541 h 2687367"/>
                <a:gd name="connsiteX12" fmla="*/ 25021 w 2567901"/>
                <a:gd name="connsiteY12" fmla="*/ 905889 h 2687367"/>
                <a:gd name="connsiteX13" fmla="*/ 218217 w 2567901"/>
                <a:gd name="connsiteY13" fmla="*/ 450248 h 2687367"/>
                <a:gd name="connsiteX14" fmla="*/ 561607 w 2567901"/>
                <a:gd name="connsiteY14" fmla="*/ 156432 h 2687367"/>
                <a:gd name="connsiteX15" fmla="*/ 1177679 w 2567901"/>
                <a:gd name="connsiteY15" fmla="*/ 1063 h 268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7901" h="2687367">
                  <a:moveTo>
                    <a:pt x="1177679" y="1063"/>
                  </a:moveTo>
                  <a:cubicBezTo>
                    <a:pt x="1314507" y="-3704"/>
                    <a:pt x="1457510" y="7543"/>
                    <a:pt x="1603094" y="35223"/>
                  </a:cubicBezTo>
                  <a:cubicBezTo>
                    <a:pt x="1757985" y="64671"/>
                    <a:pt x="1874247" y="130651"/>
                    <a:pt x="1980105" y="249099"/>
                  </a:cubicBezTo>
                  <a:cubicBezTo>
                    <a:pt x="2090840" y="372996"/>
                    <a:pt x="2181857" y="544832"/>
                    <a:pt x="2278200" y="726784"/>
                  </a:cubicBezTo>
                  <a:cubicBezTo>
                    <a:pt x="2295948" y="760348"/>
                    <a:pt x="2314335" y="795032"/>
                    <a:pt x="2333016" y="829771"/>
                  </a:cubicBezTo>
                  <a:cubicBezTo>
                    <a:pt x="2500190" y="1140721"/>
                    <a:pt x="2605991" y="1364587"/>
                    <a:pt x="2555036" y="1632596"/>
                  </a:cubicBezTo>
                  <a:cubicBezTo>
                    <a:pt x="2477395" y="2040959"/>
                    <a:pt x="2246644" y="2296751"/>
                    <a:pt x="1783436" y="2487849"/>
                  </a:cubicBezTo>
                  <a:cubicBezTo>
                    <a:pt x="1722809" y="2512855"/>
                    <a:pt x="1667214" y="2537996"/>
                    <a:pt x="1613480" y="2562316"/>
                  </a:cubicBezTo>
                  <a:cubicBezTo>
                    <a:pt x="1390692" y="2663095"/>
                    <a:pt x="1275870" y="2710042"/>
                    <a:pt x="1100869" y="2676769"/>
                  </a:cubicBezTo>
                  <a:cubicBezTo>
                    <a:pt x="927103" y="2643732"/>
                    <a:pt x="763363" y="2569490"/>
                    <a:pt x="614178" y="2456196"/>
                  </a:cubicBezTo>
                  <a:cubicBezTo>
                    <a:pt x="468245" y="2345340"/>
                    <a:pt x="342509" y="2202615"/>
                    <a:pt x="240586" y="2032054"/>
                  </a:cubicBezTo>
                  <a:cubicBezTo>
                    <a:pt x="140365" y="1864400"/>
                    <a:pt x="67610" y="1674071"/>
                    <a:pt x="30245" y="1481541"/>
                  </a:cubicBezTo>
                  <a:cubicBezTo>
                    <a:pt x="-8261" y="1283803"/>
                    <a:pt x="-9994" y="1090060"/>
                    <a:pt x="25021" y="905889"/>
                  </a:cubicBezTo>
                  <a:cubicBezTo>
                    <a:pt x="58043" y="732204"/>
                    <a:pt x="123071" y="578936"/>
                    <a:pt x="218217" y="450248"/>
                  </a:cubicBezTo>
                  <a:cubicBezTo>
                    <a:pt x="307436" y="329654"/>
                    <a:pt x="422987" y="230806"/>
                    <a:pt x="561607" y="156432"/>
                  </a:cubicBezTo>
                  <a:cubicBezTo>
                    <a:pt x="738731" y="61442"/>
                    <a:pt x="949631" y="9010"/>
                    <a:pt x="1177679" y="1063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289228A-771B-48F6-B5DF-7A63EA3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618541" y="3857527"/>
            <a:ext cx="2685902" cy="247174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1D5EF21-94C4-481A-BD01-3D29FB305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382851" y="3715214"/>
            <a:ext cx="3051507" cy="275636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7E7D330-ACE5-4CC8-8604-9E2198D7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V="1">
            <a:off x="8685286" y="3149080"/>
            <a:ext cx="2537979" cy="2944580"/>
            <a:chOff x="8710178" y="2989859"/>
            <a:chExt cx="2537979" cy="2944580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D630302-107E-4EBA-85EA-D47D0223E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10178" y="2989859"/>
              <a:ext cx="2537979" cy="2944580"/>
            </a:xfrm>
            <a:custGeom>
              <a:avLst/>
              <a:gdLst>
                <a:gd name="connsiteX0" fmla="*/ 1448892 w 2805016"/>
                <a:gd name="connsiteY0" fmla="*/ 1295 h 3049345"/>
                <a:gd name="connsiteX1" fmla="*/ 1762036 w 2805016"/>
                <a:gd name="connsiteY1" fmla="*/ 37054 h 3049345"/>
                <a:gd name="connsiteX2" fmla="*/ 2172496 w 2805016"/>
                <a:gd name="connsiteY2" fmla="*/ 276646 h 3049345"/>
                <a:gd name="connsiteX3" fmla="*/ 2494528 w 2805016"/>
                <a:gd name="connsiteY3" fmla="*/ 816190 h 3049345"/>
                <a:gd name="connsiteX4" fmla="*/ 2553622 w 2805016"/>
                <a:gd name="connsiteY4" fmla="*/ 932591 h 3049345"/>
                <a:gd name="connsiteX5" fmla="*/ 2789833 w 2805016"/>
                <a:gd name="connsiteY5" fmla="*/ 1841650 h 3049345"/>
                <a:gd name="connsiteX6" fmla="*/ 1939259 w 2805016"/>
                <a:gd name="connsiteY6" fmla="*/ 2818274 h 3049345"/>
                <a:gd name="connsiteX7" fmla="*/ 1752834 w 2805016"/>
                <a:gd name="connsiteY7" fmla="*/ 2904144 h 3049345"/>
                <a:gd name="connsiteX8" fmla="*/ 1191447 w 2805016"/>
                <a:gd name="connsiteY8" fmla="*/ 3038170 h 3049345"/>
                <a:gd name="connsiteX9" fmla="*/ 661126 w 2805016"/>
                <a:gd name="connsiteY9" fmla="*/ 2791872 h 3049345"/>
                <a:gd name="connsiteX10" fmla="*/ 256115 w 2805016"/>
                <a:gd name="connsiteY10" fmla="*/ 2313690 h 3049345"/>
                <a:gd name="connsiteX11" fmla="*/ 30620 w 2805016"/>
                <a:gd name="connsiteY11" fmla="*/ 1690804 h 3049345"/>
                <a:gd name="connsiteX12" fmla="*/ 29591 w 2805016"/>
                <a:gd name="connsiteY12" fmla="*/ 1037726 h 3049345"/>
                <a:gd name="connsiteX13" fmla="*/ 244525 w 2805016"/>
                <a:gd name="connsiteY13" fmla="*/ 519197 h 3049345"/>
                <a:gd name="connsiteX14" fmla="*/ 622356 w 2805016"/>
                <a:gd name="connsiteY14" fmla="*/ 183048 h 3049345"/>
                <a:gd name="connsiteX15" fmla="*/ 1448892 w 2805016"/>
                <a:gd name="connsiteY15" fmla="*/ 1295 h 304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5016" h="3049345">
                  <a:moveTo>
                    <a:pt x="1448892" y="1295"/>
                  </a:moveTo>
                  <a:cubicBezTo>
                    <a:pt x="1551302" y="5038"/>
                    <a:pt x="1656071" y="16908"/>
                    <a:pt x="1762036" y="37054"/>
                  </a:cubicBezTo>
                  <a:cubicBezTo>
                    <a:pt x="1931145" y="69206"/>
                    <a:pt x="2057720" y="143119"/>
                    <a:pt x="2172496" y="276646"/>
                  </a:cubicBezTo>
                  <a:cubicBezTo>
                    <a:pt x="2292557" y="416316"/>
                    <a:pt x="2390672" y="610536"/>
                    <a:pt x="2494528" y="816190"/>
                  </a:cubicBezTo>
                  <a:cubicBezTo>
                    <a:pt x="2513659" y="854126"/>
                    <a:pt x="2533480" y="893328"/>
                    <a:pt x="2553622" y="932591"/>
                  </a:cubicBezTo>
                  <a:cubicBezTo>
                    <a:pt x="2733870" y="1284027"/>
                    <a:pt x="2847724" y="1537159"/>
                    <a:pt x="2789833" y="1841650"/>
                  </a:cubicBezTo>
                  <a:cubicBezTo>
                    <a:pt x="2701624" y="2305599"/>
                    <a:pt x="2447254" y="2597690"/>
                    <a:pt x="1939259" y="2818274"/>
                  </a:cubicBezTo>
                  <a:cubicBezTo>
                    <a:pt x="1872770" y="2847138"/>
                    <a:pt x="1811781" y="2876114"/>
                    <a:pt x="1752834" y="2904144"/>
                  </a:cubicBezTo>
                  <a:cubicBezTo>
                    <a:pt x="1508432" y="3020297"/>
                    <a:pt x="1382512" y="3074496"/>
                    <a:pt x="1191447" y="3038170"/>
                  </a:cubicBezTo>
                  <a:cubicBezTo>
                    <a:pt x="1001732" y="3002100"/>
                    <a:pt x="823313" y="2919199"/>
                    <a:pt x="661126" y="2791872"/>
                  </a:cubicBezTo>
                  <a:cubicBezTo>
                    <a:pt x="502474" y="2667286"/>
                    <a:pt x="366163" y="2506376"/>
                    <a:pt x="256115" y="2313690"/>
                  </a:cubicBezTo>
                  <a:cubicBezTo>
                    <a:pt x="147904" y="2124290"/>
                    <a:pt x="69906" y="1908939"/>
                    <a:pt x="30620" y="1690804"/>
                  </a:cubicBezTo>
                  <a:cubicBezTo>
                    <a:pt x="-9871" y="1466769"/>
                    <a:pt x="-10191" y="1246967"/>
                    <a:pt x="29591" y="1037726"/>
                  </a:cubicBezTo>
                  <a:cubicBezTo>
                    <a:pt x="67109" y="840400"/>
                    <a:pt x="139452" y="665977"/>
                    <a:pt x="244525" y="519197"/>
                  </a:cubicBezTo>
                  <a:cubicBezTo>
                    <a:pt x="343054" y="381648"/>
                    <a:pt x="470192" y="268558"/>
                    <a:pt x="622356" y="183048"/>
                  </a:cubicBezTo>
                  <a:cubicBezTo>
                    <a:pt x="855671" y="51991"/>
                    <a:pt x="1141662" y="-9932"/>
                    <a:pt x="1448892" y="1295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1B4A1B8-693E-41B7-A632-902BE0819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16819" y="3163968"/>
              <a:ext cx="2323437" cy="2595038"/>
            </a:xfrm>
            <a:custGeom>
              <a:avLst/>
              <a:gdLst>
                <a:gd name="connsiteX0" fmla="*/ 1177679 w 2567901"/>
                <a:gd name="connsiteY0" fmla="*/ 1063 h 2687367"/>
                <a:gd name="connsiteX1" fmla="*/ 1603094 w 2567901"/>
                <a:gd name="connsiteY1" fmla="*/ 35223 h 2687367"/>
                <a:gd name="connsiteX2" fmla="*/ 1980105 w 2567901"/>
                <a:gd name="connsiteY2" fmla="*/ 249099 h 2687367"/>
                <a:gd name="connsiteX3" fmla="*/ 2278200 w 2567901"/>
                <a:gd name="connsiteY3" fmla="*/ 726784 h 2687367"/>
                <a:gd name="connsiteX4" fmla="*/ 2333016 w 2567901"/>
                <a:gd name="connsiteY4" fmla="*/ 829771 h 2687367"/>
                <a:gd name="connsiteX5" fmla="*/ 2555036 w 2567901"/>
                <a:gd name="connsiteY5" fmla="*/ 1632596 h 2687367"/>
                <a:gd name="connsiteX6" fmla="*/ 1783436 w 2567901"/>
                <a:gd name="connsiteY6" fmla="*/ 2487849 h 2687367"/>
                <a:gd name="connsiteX7" fmla="*/ 1613480 w 2567901"/>
                <a:gd name="connsiteY7" fmla="*/ 2562316 h 2687367"/>
                <a:gd name="connsiteX8" fmla="*/ 1100869 w 2567901"/>
                <a:gd name="connsiteY8" fmla="*/ 2676769 h 2687367"/>
                <a:gd name="connsiteX9" fmla="*/ 614178 w 2567901"/>
                <a:gd name="connsiteY9" fmla="*/ 2456196 h 2687367"/>
                <a:gd name="connsiteX10" fmla="*/ 240586 w 2567901"/>
                <a:gd name="connsiteY10" fmla="*/ 2032054 h 2687367"/>
                <a:gd name="connsiteX11" fmla="*/ 30245 w 2567901"/>
                <a:gd name="connsiteY11" fmla="*/ 1481541 h 2687367"/>
                <a:gd name="connsiteX12" fmla="*/ 25021 w 2567901"/>
                <a:gd name="connsiteY12" fmla="*/ 905889 h 2687367"/>
                <a:gd name="connsiteX13" fmla="*/ 218217 w 2567901"/>
                <a:gd name="connsiteY13" fmla="*/ 450248 h 2687367"/>
                <a:gd name="connsiteX14" fmla="*/ 561607 w 2567901"/>
                <a:gd name="connsiteY14" fmla="*/ 156432 h 2687367"/>
                <a:gd name="connsiteX15" fmla="*/ 1177679 w 2567901"/>
                <a:gd name="connsiteY15" fmla="*/ 1063 h 268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7901" h="2687367">
                  <a:moveTo>
                    <a:pt x="1177679" y="1063"/>
                  </a:moveTo>
                  <a:cubicBezTo>
                    <a:pt x="1314507" y="-3704"/>
                    <a:pt x="1457510" y="7543"/>
                    <a:pt x="1603094" y="35223"/>
                  </a:cubicBezTo>
                  <a:cubicBezTo>
                    <a:pt x="1757985" y="64671"/>
                    <a:pt x="1874247" y="130651"/>
                    <a:pt x="1980105" y="249099"/>
                  </a:cubicBezTo>
                  <a:cubicBezTo>
                    <a:pt x="2090840" y="372996"/>
                    <a:pt x="2181857" y="544832"/>
                    <a:pt x="2278200" y="726784"/>
                  </a:cubicBezTo>
                  <a:cubicBezTo>
                    <a:pt x="2295948" y="760348"/>
                    <a:pt x="2314335" y="795032"/>
                    <a:pt x="2333016" y="829771"/>
                  </a:cubicBezTo>
                  <a:cubicBezTo>
                    <a:pt x="2500190" y="1140721"/>
                    <a:pt x="2605991" y="1364587"/>
                    <a:pt x="2555036" y="1632596"/>
                  </a:cubicBezTo>
                  <a:cubicBezTo>
                    <a:pt x="2477395" y="2040959"/>
                    <a:pt x="2246644" y="2296751"/>
                    <a:pt x="1783436" y="2487849"/>
                  </a:cubicBezTo>
                  <a:cubicBezTo>
                    <a:pt x="1722809" y="2512855"/>
                    <a:pt x="1667214" y="2537996"/>
                    <a:pt x="1613480" y="2562316"/>
                  </a:cubicBezTo>
                  <a:cubicBezTo>
                    <a:pt x="1390692" y="2663095"/>
                    <a:pt x="1275870" y="2710042"/>
                    <a:pt x="1100869" y="2676769"/>
                  </a:cubicBezTo>
                  <a:cubicBezTo>
                    <a:pt x="927103" y="2643732"/>
                    <a:pt x="763363" y="2569490"/>
                    <a:pt x="614178" y="2456196"/>
                  </a:cubicBezTo>
                  <a:cubicBezTo>
                    <a:pt x="468245" y="2345340"/>
                    <a:pt x="342509" y="2202615"/>
                    <a:pt x="240586" y="2032054"/>
                  </a:cubicBezTo>
                  <a:cubicBezTo>
                    <a:pt x="140365" y="1864400"/>
                    <a:pt x="67610" y="1674071"/>
                    <a:pt x="30245" y="1481541"/>
                  </a:cubicBezTo>
                  <a:cubicBezTo>
                    <a:pt x="-8261" y="1283803"/>
                    <a:pt x="-9994" y="1090060"/>
                    <a:pt x="25021" y="905889"/>
                  </a:cubicBezTo>
                  <a:cubicBezTo>
                    <a:pt x="58043" y="732204"/>
                    <a:pt x="123071" y="578936"/>
                    <a:pt x="218217" y="450248"/>
                  </a:cubicBezTo>
                  <a:cubicBezTo>
                    <a:pt x="307436" y="329654"/>
                    <a:pt x="422987" y="230806"/>
                    <a:pt x="561607" y="156432"/>
                  </a:cubicBezTo>
                  <a:cubicBezTo>
                    <a:pt x="738731" y="61442"/>
                    <a:pt x="949631" y="9010"/>
                    <a:pt x="1177679" y="1063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9F72D5-EF43-757C-A525-C62E88515F55}"/>
              </a:ext>
            </a:extLst>
          </p:cNvPr>
          <p:cNvGrpSpPr/>
          <p:nvPr/>
        </p:nvGrpSpPr>
        <p:grpSpPr>
          <a:xfrm>
            <a:off x="9194056" y="3983603"/>
            <a:ext cx="1497995" cy="1410832"/>
            <a:chOff x="2401714" y="2778571"/>
            <a:chExt cx="1800000" cy="2089082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8A2F72C0-97ED-A07D-71AD-329776EF53AF}"/>
                </a:ext>
              </a:extLst>
            </p:cNvPr>
            <p:cNvSpPr/>
            <p:nvPr/>
          </p:nvSpPr>
          <p:spPr>
            <a:xfrm>
              <a:off x="2752714" y="27785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Rectangle 10" descr="Head with Gears">
              <a:extLst>
                <a:ext uri="{FF2B5EF4-FFF2-40B4-BE49-F238E27FC236}">
                  <a16:creationId xmlns:a16="http://schemas.microsoft.com/office/drawing/2014/main" id="{D2D72F75-17A2-8932-4ADF-053E339BB4D4}"/>
                </a:ext>
              </a:extLst>
            </p:cNvPr>
            <p:cNvSpPr/>
            <p:nvPr/>
          </p:nvSpPr>
          <p:spPr>
            <a:xfrm>
              <a:off x="2986714" y="3012571"/>
              <a:ext cx="630000" cy="630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F16992-B0D7-0251-5E31-BA471DC9CE27}"/>
                </a:ext>
              </a:extLst>
            </p:cNvPr>
            <p:cNvSpPr/>
            <p:nvPr/>
          </p:nvSpPr>
          <p:spPr>
            <a:xfrm>
              <a:off x="2401714" y="4218571"/>
              <a:ext cx="1800000" cy="649082"/>
            </a:xfrm>
            <a:custGeom>
              <a:avLst/>
              <a:gdLst>
                <a:gd name="connsiteX0" fmla="*/ 0 w 1800000"/>
                <a:gd name="connsiteY0" fmla="*/ 0 h 1237016"/>
                <a:gd name="connsiteX1" fmla="*/ 1800000 w 1800000"/>
                <a:gd name="connsiteY1" fmla="*/ 0 h 1237016"/>
                <a:gd name="connsiteX2" fmla="*/ 1800000 w 1800000"/>
                <a:gd name="connsiteY2" fmla="*/ 1237016 h 1237016"/>
                <a:gd name="connsiteX3" fmla="*/ 0 w 1800000"/>
                <a:gd name="connsiteY3" fmla="*/ 1237016 h 1237016"/>
                <a:gd name="connsiteX4" fmla="*/ 0 w 1800000"/>
                <a:gd name="connsiteY4" fmla="*/ 0 h 123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1237016">
                  <a:moveTo>
                    <a:pt x="0" y="0"/>
                  </a:moveTo>
                  <a:lnTo>
                    <a:pt x="1800000" y="0"/>
                  </a:lnTo>
                  <a:lnTo>
                    <a:pt x="1800000" y="1237016"/>
                  </a:lnTo>
                  <a:lnTo>
                    <a:pt x="0" y="12370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41071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924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Provide AI-driven skin analysis. condition</a:t>
              </a:r>
              <a:endParaRPr lang="en-US" sz="1100" kern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74B7C1-10DD-C16C-1AAF-E0A3E342C8DB}"/>
              </a:ext>
            </a:extLst>
          </p:cNvPr>
          <p:cNvGrpSpPr/>
          <p:nvPr/>
        </p:nvGrpSpPr>
        <p:grpSpPr>
          <a:xfrm>
            <a:off x="6277608" y="1083237"/>
            <a:ext cx="1505193" cy="1517997"/>
            <a:chOff x="4516714" y="2778571"/>
            <a:chExt cx="1800000" cy="2017462"/>
          </a:xfrm>
        </p:grpSpPr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72BB4B1C-70AB-8FA6-CC1E-79B62D6B1815}"/>
                </a:ext>
              </a:extLst>
            </p:cNvPr>
            <p:cNvSpPr/>
            <p:nvPr/>
          </p:nvSpPr>
          <p:spPr>
            <a:xfrm>
              <a:off x="4867714" y="27785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 descr="Stethoscope">
              <a:extLst>
                <a:ext uri="{FF2B5EF4-FFF2-40B4-BE49-F238E27FC236}">
                  <a16:creationId xmlns:a16="http://schemas.microsoft.com/office/drawing/2014/main" id="{9BA827C8-A7DD-EE98-1F7D-29E3680D02DF}"/>
                </a:ext>
              </a:extLst>
            </p:cNvPr>
            <p:cNvSpPr/>
            <p:nvPr/>
          </p:nvSpPr>
          <p:spPr>
            <a:xfrm>
              <a:off x="5101714" y="3012571"/>
              <a:ext cx="630000" cy="63000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05EF9FD-635B-69AD-FA7C-C887086E8CFE}"/>
                </a:ext>
              </a:extLst>
            </p:cNvPr>
            <p:cNvSpPr/>
            <p:nvPr/>
          </p:nvSpPr>
          <p:spPr>
            <a:xfrm>
              <a:off x="4516714" y="4218571"/>
              <a:ext cx="1800000" cy="577462"/>
            </a:xfrm>
            <a:custGeom>
              <a:avLst/>
              <a:gdLst>
                <a:gd name="connsiteX0" fmla="*/ 0 w 1800000"/>
                <a:gd name="connsiteY0" fmla="*/ 0 h 1237016"/>
                <a:gd name="connsiteX1" fmla="*/ 1800000 w 1800000"/>
                <a:gd name="connsiteY1" fmla="*/ 0 h 1237016"/>
                <a:gd name="connsiteX2" fmla="*/ 1800000 w 1800000"/>
                <a:gd name="connsiteY2" fmla="*/ 1237016 h 1237016"/>
                <a:gd name="connsiteX3" fmla="*/ 0 w 1800000"/>
                <a:gd name="connsiteY3" fmla="*/ 1237016 h 1237016"/>
                <a:gd name="connsiteX4" fmla="*/ 0 w 1800000"/>
                <a:gd name="connsiteY4" fmla="*/ 0 h 123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1237016">
                  <a:moveTo>
                    <a:pt x="0" y="0"/>
                  </a:moveTo>
                  <a:lnTo>
                    <a:pt x="1800000" y="0"/>
                  </a:lnTo>
                  <a:lnTo>
                    <a:pt x="1800000" y="1237016"/>
                  </a:lnTo>
                  <a:lnTo>
                    <a:pt x="0" y="12370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40582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913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Offer preliminary health insights and precautions.</a:t>
              </a:r>
              <a:endParaRPr lang="en-US" sz="1100" kern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4C7745-FF33-1893-C14A-8CDD8B5AC9C0}"/>
              </a:ext>
            </a:extLst>
          </p:cNvPr>
          <p:cNvGrpSpPr/>
          <p:nvPr/>
        </p:nvGrpSpPr>
        <p:grpSpPr>
          <a:xfrm>
            <a:off x="6224083" y="4132336"/>
            <a:ext cx="1602128" cy="1867573"/>
            <a:chOff x="6631714" y="2778571"/>
            <a:chExt cx="1800000" cy="2331888"/>
          </a:xfrm>
        </p:grpSpPr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0CA44DFA-14CB-6655-095E-19154D24BACA}"/>
                </a:ext>
              </a:extLst>
            </p:cNvPr>
            <p:cNvSpPr/>
            <p:nvPr/>
          </p:nvSpPr>
          <p:spPr>
            <a:xfrm>
              <a:off x="6982714" y="27785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Rectangle 20" descr="Remote control">
              <a:extLst>
                <a:ext uri="{FF2B5EF4-FFF2-40B4-BE49-F238E27FC236}">
                  <a16:creationId xmlns:a16="http://schemas.microsoft.com/office/drawing/2014/main" id="{B4667431-831F-1A77-4234-394F691E3635}"/>
                </a:ext>
              </a:extLst>
            </p:cNvPr>
            <p:cNvSpPr/>
            <p:nvPr/>
          </p:nvSpPr>
          <p:spPr>
            <a:xfrm>
              <a:off x="7216714" y="3012571"/>
              <a:ext cx="630000" cy="63000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383F79C-4082-5EAD-9842-73BD7DA57A9F}"/>
                </a:ext>
              </a:extLst>
            </p:cNvPr>
            <p:cNvSpPr/>
            <p:nvPr/>
          </p:nvSpPr>
          <p:spPr>
            <a:xfrm>
              <a:off x="6631714" y="4218571"/>
              <a:ext cx="1800000" cy="891888"/>
            </a:xfrm>
            <a:custGeom>
              <a:avLst/>
              <a:gdLst>
                <a:gd name="connsiteX0" fmla="*/ 0 w 1800000"/>
                <a:gd name="connsiteY0" fmla="*/ 0 h 1237016"/>
                <a:gd name="connsiteX1" fmla="*/ 1800000 w 1800000"/>
                <a:gd name="connsiteY1" fmla="*/ 0 h 1237016"/>
                <a:gd name="connsiteX2" fmla="*/ 1800000 w 1800000"/>
                <a:gd name="connsiteY2" fmla="*/ 1237016 h 1237016"/>
                <a:gd name="connsiteX3" fmla="*/ 0 w 1800000"/>
                <a:gd name="connsiteY3" fmla="*/ 1237016 h 1237016"/>
                <a:gd name="connsiteX4" fmla="*/ 0 w 1800000"/>
                <a:gd name="connsiteY4" fmla="*/ 0 h 123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1237016">
                  <a:moveTo>
                    <a:pt x="0" y="0"/>
                  </a:moveTo>
                  <a:lnTo>
                    <a:pt x="1800000" y="0"/>
                  </a:lnTo>
                  <a:lnTo>
                    <a:pt x="1800000" y="1237016"/>
                  </a:lnTo>
                  <a:lnTo>
                    <a:pt x="0" y="12370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43516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979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Increase accessibility to dermatological insights in remote areas.</a:t>
              </a:r>
              <a:endParaRPr lang="en-US" sz="1100" kern="12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69D009-F7E1-8FD2-4C52-2E32CB2FB3F5}"/>
              </a:ext>
            </a:extLst>
          </p:cNvPr>
          <p:cNvGrpSpPr/>
          <p:nvPr/>
        </p:nvGrpSpPr>
        <p:grpSpPr>
          <a:xfrm>
            <a:off x="9718658" y="1083236"/>
            <a:ext cx="1380651" cy="1517998"/>
            <a:chOff x="8746714" y="2778571"/>
            <a:chExt cx="1800000" cy="2199451"/>
          </a:xfrm>
        </p:grpSpPr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FE93074A-FF4E-9F32-EED1-4FBB56703710}"/>
                </a:ext>
              </a:extLst>
            </p:cNvPr>
            <p:cNvSpPr/>
            <p:nvPr/>
          </p:nvSpPr>
          <p:spPr>
            <a:xfrm>
              <a:off x="9097714" y="27785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Rectangle 23" descr="Hospital">
              <a:extLst>
                <a:ext uri="{FF2B5EF4-FFF2-40B4-BE49-F238E27FC236}">
                  <a16:creationId xmlns:a16="http://schemas.microsoft.com/office/drawing/2014/main" id="{E4D62C7C-4B92-1EE8-EA51-5B94613B6BFD}"/>
                </a:ext>
              </a:extLst>
            </p:cNvPr>
            <p:cNvSpPr/>
            <p:nvPr/>
          </p:nvSpPr>
          <p:spPr>
            <a:xfrm>
              <a:off x="9331714" y="3012571"/>
              <a:ext cx="630000" cy="630000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1F7A712-816A-D131-C83D-A6974DEA0FB0}"/>
                </a:ext>
              </a:extLst>
            </p:cNvPr>
            <p:cNvSpPr/>
            <p:nvPr/>
          </p:nvSpPr>
          <p:spPr>
            <a:xfrm>
              <a:off x="8746714" y="4218572"/>
              <a:ext cx="1800000" cy="759450"/>
            </a:xfrm>
            <a:custGeom>
              <a:avLst/>
              <a:gdLst>
                <a:gd name="connsiteX0" fmla="*/ 0 w 1800000"/>
                <a:gd name="connsiteY0" fmla="*/ 0 h 1237016"/>
                <a:gd name="connsiteX1" fmla="*/ 1800000 w 1800000"/>
                <a:gd name="connsiteY1" fmla="*/ 0 h 1237016"/>
                <a:gd name="connsiteX2" fmla="*/ 1800000 w 1800000"/>
                <a:gd name="connsiteY2" fmla="*/ 1237016 h 1237016"/>
                <a:gd name="connsiteX3" fmla="*/ 0 w 1800000"/>
                <a:gd name="connsiteY3" fmla="*/ 1237016 h 1237016"/>
                <a:gd name="connsiteX4" fmla="*/ 0 w 1800000"/>
                <a:gd name="connsiteY4" fmla="*/ 0 h 123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1237016">
                  <a:moveTo>
                    <a:pt x="0" y="0"/>
                  </a:moveTo>
                  <a:lnTo>
                    <a:pt x="1800000" y="0"/>
                  </a:lnTo>
                  <a:lnTo>
                    <a:pt x="1800000" y="1237016"/>
                  </a:lnTo>
                  <a:lnTo>
                    <a:pt x="0" y="123701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37160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836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Encourage users to seek professional medical advice when needed. </a:t>
              </a:r>
              <a:endParaRPr 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84879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15F6F-966D-4800-BC3D-57E9FFE45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1B5CE3E-A96A-B040-2FDE-D24040FD4523}"/>
              </a:ext>
            </a:extLst>
          </p:cNvPr>
          <p:cNvGrpSpPr/>
          <p:nvPr/>
        </p:nvGrpSpPr>
        <p:grpSpPr>
          <a:xfrm>
            <a:off x="-2397922" y="0"/>
            <a:ext cx="3170655" cy="6858000"/>
            <a:chOff x="-11178" y="0"/>
            <a:chExt cx="3170655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6BB5A7-21BC-B9AA-F88E-0EAAF3591F46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C7768D-BE95-2A77-9D91-5789C2C2C8FA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Tools</a:t>
              </a: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5B5DDE1-5561-CED7-9735-9801948B012E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07295C-8F32-B90C-5D7B-EF916A4381AA}"/>
              </a:ext>
            </a:extLst>
          </p:cNvPr>
          <p:cNvGrpSpPr/>
          <p:nvPr/>
        </p:nvGrpSpPr>
        <p:grpSpPr>
          <a:xfrm>
            <a:off x="-2600682" y="0"/>
            <a:ext cx="3170655" cy="6858000"/>
            <a:chOff x="-11178" y="0"/>
            <a:chExt cx="3170655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6F0436-1E79-DE31-EFD7-BD4C4D708505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4F02D8-87D0-0728-4418-277009E3C5F2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AI/ML</a:t>
              </a: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2A7A14A-FEF8-F8C2-F2D8-5B38265137C6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845ED7-4F39-D6EE-B6A7-9F358DAD1005}"/>
              </a:ext>
            </a:extLst>
          </p:cNvPr>
          <p:cNvGrpSpPr/>
          <p:nvPr/>
        </p:nvGrpSpPr>
        <p:grpSpPr>
          <a:xfrm>
            <a:off x="-2772962" y="3605"/>
            <a:ext cx="3170655" cy="6858000"/>
            <a:chOff x="-11178" y="0"/>
            <a:chExt cx="3170655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FE8CFBC-3E87-E004-E454-5FB410F7FE6A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3DB63D-68D6-F860-2CC6-2B71F586FD24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Backend</a:t>
              </a: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467D1B-0A99-8A5C-4BAD-61D4338BFBB9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F4B993-C0DC-2CBA-11ED-71B646C167BF}"/>
              </a:ext>
            </a:extLst>
          </p:cNvPr>
          <p:cNvGrpSpPr/>
          <p:nvPr/>
        </p:nvGrpSpPr>
        <p:grpSpPr>
          <a:xfrm>
            <a:off x="-2945242" y="0"/>
            <a:ext cx="3170655" cy="6858000"/>
            <a:chOff x="-11178" y="0"/>
            <a:chExt cx="317065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342380-3BC9-69D8-A883-7AC4D354934A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FCB4CC-A4A6-F14A-3C3B-CAA6236EA61A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Frontend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2E6548F-6099-BB48-404A-AD21CEAF57D2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EA8DE0-23E6-4C84-38DB-9010691ABCE7}"/>
              </a:ext>
            </a:extLst>
          </p:cNvPr>
          <p:cNvSpPr txBox="1"/>
          <p:nvPr/>
        </p:nvSpPr>
        <p:spPr>
          <a:xfrm>
            <a:off x="3599728" y="206012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Tech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A38FF3-E2D0-69AB-011B-B989877954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0240" y="-1345269"/>
            <a:ext cx="8770571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IN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868774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E7C9B1F-E15E-5460-3F75-41646F82890F}"/>
              </a:ext>
            </a:extLst>
          </p:cNvPr>
          <p:cNvGrpSpPr/>
          <p:nvPr/>
        </p:nvGrpSpPr>
        <p:grpSpPr>
          <a:xfrm>
            <a:off x="9128762" y="-4316"/>
            <a:ext cx="3170655" cy="6858000"/>
            <a:chOff x="-11178" y="0"/>
            <a:chExt cx="3170655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Rectangle 31">
              <a:hlinkClick r:id="rId2" action="ppaction://hlinksldjump"/>
              <a:extLst>
                <a:ext uri="{FF2B5EF4-FFF2-40B4-BE49-F238E27FC236}">
                  <a16:creationId xmlns:a16="http://schemas.microsoft.com/office/drawing/2014/main" id="{AD3C5A50-C854-4D80-6EC2-B60839EDEEE8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TextBox 32">
              <a:hlinkClick r:id="rId3" action="ppaction://hlinksldjump"/>
              <a:extLst>
                <a:ext uri="{FF2B5EF4-FFF2-40B4-BE49-F238E27FC236}">
                  <a16:creationId xmlns:a16="http://schemas.microsoft.com/office/drawing/2014/main" id="{54879560-6D3F-FE12-95D6-418A44A72471}"/>
                </a:ext>
              </a:extLst>
            </p:cNvPr>
            <p:cNvSpPr txBox="1"/>
            <p:nvPr/>
          </p:nvSpPr>
          <p:spPr>
            <a:xfrm>
              <a:off x="210415" y="488544"/>
              <a:ext cx="2783543" cy="5539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3000" b="1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34" name="Isosceles Triangle 33">
              <a:hlinkClick r:id="rId2" action="ppaction://hlinksldjump"/>
              <a:extLst>
                <a:ext uri="{FF2B5EF4-FFF2-40B4-BE49-F238E27FC236}">
                  <a16:creationId xmlns:a16="http://schemas.microsoft.com/office/drawing/2014/main" id="{9F2F60E0-5542-3402-8198-701F5CD7907F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5C7ECA-3A46-350D-F45C-6EB906D63540}"/>
              </a:ext>
            </a:extLst>
          </p:cNvPr>
          <p:cNvGrpSpPr/>
          <p:nvPr/>
        </p:nvGrpSpPr>
        <p:grpSpPr>
          <a:xfrm>
            <a:off x="6096000" y="0"/>
            <a:ext cx="3170655" cy="6858000"/>
            <a:chOff x="-11178" y="0"/>
            <a:chExt cx="3170655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Rectangle 27">
              <a:hlinkClick r:id="rId4" action="ppaction://hlinksldjump"/>
              <a:extLst>
                <a:ext uri="{FF2B5EF4-FFF2-40B4-BE49-F238E27FC236}">
                  <a16:creationId xmlns:a16="http://schemas.microsoft.com/office/drawing/2014/main" id="{71AF00CB-94C3-79DE-DF42-0D2EB5379771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TextBox 28">
              <a:hlinkClick r:id="rId3" action="ppaction://hlinksldjump"/>
              <a:extLst>
                <a:ext uri="{FF2B5EF4-FFF2-40B4-BE49-F238E27FC236}">
                  <a16:creationId xmlns:a16="http://schemas.microsoft.com/office/drawing/2014/main" id="{6DA328DB-8298-6513-08C7-3D96C2A1B380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AI/ML</a:t>
              </a:r>
            </a:p>
          </p:txBody>
        </p:sp>
        <p:sp>
          <p:nvSpPr>
            <p:cNvPr id="30" name="Isosceles Triangle 29">
              <a:hlinkClick r:id="rId4" action="ppaction://hlinksldjump"/>
              <a:extLst>
                <a:ext uri="{FF2B5EF4-FFF2-40B4-BE49-F238E27FC236}">
                  <a16:creationId xmlns:a16="http://schemas.microsoft.com/office/drawing/2014/main" id="{DC516EE7-5E7C-A5C6-29B6-9F3BC1B461CB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0085C1-CE08-7CEE-4B8C-96EEC76149EB}"/>
              </a:ext>
            </a:extLst>
          </p:cNvPr>
          <p:cNvGrpSpPr/>
          <p:nvPr/>
        </p:nvGrpSpPr>
        <p:grpSpPr>
          <a:xfrm>
            <a:off x="3063240" y="0"/>
            <a:ext cx="3170655" cy="6858000"/>
            <a:chOff x="-11178" y="0"/>
            <a:chExt cx="3170655" cy="6858000"/>
          </a:xfrm>
        </p:grpSpPr>
        <p:sp>
          <p:nvSpPr>
            <p:cNvPr id="24" name="Rectangle 23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BCC97DD7-03BD-52AF-3F91-28A15CD82EDC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4FBBD5C5-1A51-673D-384F-12A4552CB886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Backend</a:t>
              </a:r>
            </a:p>
          </p:txBody>
        </p:sp>
        <p:sp>
          <p:nvSpPr>
            <p:cNvPr id="26" name="Isosceles Triangle 25">
              <a:hlinkClick r:id="rId5" action="ppaction://hlinksldjump"/>
              <a:extLst>
                <a:ext uri="{FF2B5EF4-FFF2-40B4-BE49-F238E27FC236}">
                  <a16:creationId xmlns:a16="http://schemas.microsoft.com/office/drawing/2014/main" id="{79B253F6-BAF8-295C-961E-206A62C3CF4F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346CAE-ED65-A557-105B-A536A3C58210}"/>
              </a:ext>
            </a:extLst>
          </p:cNvPr>
          <p:cNvGrpSpPr/>
          <p:nvPr/>
        </p:nvGrpSpPr>
        <p:grpSpPr>
          <a:xfrm>
            <a:off x="0" y="0"/>
            <a:ext cx="3170655" cy="6858000"/>
            <a:chOff x="-11178" y="0"/>
            <a:chExt cx="3170655" cy="6858000"/>
          </a:xfrm>
        </p:grpSpPr>
        <p:sp>
          <p:nvSpPr>
            <p:cNvPr id="2" name="Rectangle 1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8B72DE8F-7B26-E79C-26B6-6C4E4DD14103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Box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C136151B-11A3-E32B-7816-F798BDADF98C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Frontend</a:t>
              </a:r>
            </a:p>
          </p:txBody>
        </p:sp>
        <p:sp>
          <p:nvSpPr>
            <p:cNvPr id="6" name="Isosceles Triangle 5">
              <a:hlinkClick r:id="rId6" action="ppaction://hlinksldjump"/>
              <a:extLst>
                <a:ext uri="{FF2B5EF4-FFF2-40B4-BE49-F238E27FC236}">
                  <a16:creationId xmlns:a16="http://schemas.microsoft.com/office/drawing/2014/main" id="{926E1E9D-832A-A6E7-C188-F733A8D5AAF7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667DA58-1D16-D73C-468E-2C9CBBBA61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0240" y="-1345269"/>
            <a:ext cx="8770571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IN" dirty="0"/>
              <a:t>Stack Home</a:t>
            </a:r>
          </a:p>
        </p:txBody>
      </p:sp>
    </p:spTree>
    <p:extLst>
      <p:ext uri="{BB962C8B-B14F-4D97-AF65-F5344CB8AC3E}">
        <p14:creationId xmlns:p14="http://schemas.microsoft.com/office/powerpoint/2010/main" val="839939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0488F-2841-98A1-1002-D87A87A39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6842E53-6D0D-924F-94DB-CFA48147711D}"/>
              </a:ext>
            </a:extLst>
          </p:cNvPr>
          <p:cNvGrpSpPr/>
          <p:nvPr/>
        </p:nvGrpSpPr>
        <p:grpSpPr>
          <a:xfrm>
            <a:off x="965282" y="0"/>
            <a:ext cx="3170655" cy="6858000"/>
            <a:chOff x="-11178" y="0"/>
            <a:chExt cx="3170655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Rectangle 31">
              <a:hlinkClick r:id="rId3" action="ppaction://hlinksldjump"/>
              <a:extLst>
                <a:ext uri="{FF2B5EF4-FFF2-40B4-BE49-F238E27FC236}">
                  <a16:creationId xmlns:a16="http://schemas.microsoft.com/office/drawing/2014/main" id="{32BA8BC4-8CA2-5991-00A2-A1AC41033F91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TextBox 32">
              <a:hlinkClick r:id="rId4" action="ppaction://hlinksldjump"/>
              <a:extLst>
                <a:ext uri="{FF2B5EF4-FFF2-40B4-BE49-F238E27FC236}">
                  <a16:creationId xmlns:a16="http://schemas.microsoft.com/office/drawing/2014/main" id="{E61710AB-3BA2-E046-F484-9E99BB7E46D6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Tools</a:t>
              </a:r>
            </a:p>
          </p:txBody>
        </p:sp>
        <p:sp>
          <p:nvSpPr>
            <p:cNvPr id="34" name="Isosceles Triangle 33">
              <a:hlinkClick r:id="rId3" action="ppaction://hlinksldjump"/>
              <a:extLst>
                <a:ext uri="{FF2B5EF4-FFF2-40B4-BE49-F238E27FC236}">
                  <a16:creationId xmlns:a16="http://schemas.microsoft.com/office/drawing/2014/main" id="{E2DC9492-B5CA-A356-87E8-8C542AD172C7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EF7655-8B36-3BAB-CE85-9482E663D642}"/>
              </a:ext>
            </a:extLst>
          </p:cNvPr>
          <p:cNvGrpSpPr/>
          <p:nvPr/>
        </p:nvGrpSpPr>
        <p:grpSpPr>
          <a:xfrm>
            <a:off x="614760" y="4316"/>
            <a:ext cx="3170655" cy="6858000"/>
            <a:chOff x="-11178" y="0"/>
            <a:chExt cx="3170655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Rectangle 27">
              <a:hlinkClick r:id="rId5" action="ppaction://hlinksldjump"/>
              <a:extLst>
                <a:ext uri="{FF2B5EF4-FFF2-40B4-BE49-F238E27FC236}">
                  <a16:creationId xmlns:a16="http://schemas.microsoft.com/office/drawing/2014/main" id="{C6CE4A4A-5F60-725F-3869-21C1C1334AA1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TextBox 28">
              <a:hlinkClick r:id="rId4" action="ppaction://hlinksldjump"/>
              <a:extLst>
                <a:ext uri="{FF2B5EF4-FFF2-40B4-BE49-F238E27FC236}">
                  <a16:creationId xmlns:a16="http://schemas.microsoft.com/office/drawing/2014/main" id="{67BB7542-24B7-5656-E58D-357AEFF0DD45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AI/ML</a:t>
              </a:r>
            </a:p>
          </p:txBody>
        </p:sp>
        <p:sp>
          <p:nvSpPr>
            <p:cNvPr id="30" name="Isosceles Triangle 29">
              <a:hlinkClick r:id="rId5" action="ppaction://hlinksldjump"/>
              <a:extLst>
                <a:ext uri="{FF2B5EF4-FFF2-40B4-BE49-F238E27FC236}">
                  <a16:creationId xmlns:a16="http://schemas.microsoft.com/office/drawing/2014/main" id="{706311B2-1D19-5D49-4F77-09436D430DC4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54BC0E-98DC-5DD0-8287-CEFC4661FE5E}"/>
              </a:ext>
            </a:extLst>
          </p:cNvPr>
          <p:cNvGrpSpPr/>
          <p:nvPr/>
        </p:nvGrpSpPr>
        <p:grpSpPr>
          <a:xfrm>
            <a:off x="243738" y="0"/>
            <a:ext cx="3170655" cy="6858000"/>
            <a:chOff x="-11178" y="0"/>
            <a:chExt cx="3170655" cy="6858000"/>
          </a:xfrm>
        </p:grpSpPr>
        <p:sp>
          <p:nvSpPr>
            <p:cNvPr id="24" name="Rectangle 23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67B7AF02-E017-FA26-0010-B13AC8C82E8A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hlinkClick r:id="rId4" action="ppaction://hlinksldjump"/>
              <a:extLst>
                <a:ext uri="{FF2B5EF4-FFF2-40B4-BE49-F238E27FC236}">
                  <a16:creationId xmlns:a16="http://schemas.microsoft.com/office/drawing/2014/main" id="{4774855D-B8A4-B6BF-31AE-A98FBF0B10A7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Backend</a:t>
              </a:r>
            </a:p>
          </p:txBody>
        </p:sp>
        <p:sp>
          <p:nvSpPr>
            <p:cNvPr id="26" name="Isosceles Triangle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2AF54FBC-223F-0439-A4B3-877E4A4C9928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FDFA58-4CAD-0DEC-B3C2-6F3EED677805}"/>
              </a:ext>
            </a:extLst>
          </p:cNvPr>
          <p:cNvGrpSpPr/>
          <p:nvPr/>
        </p:nvGrpSpPr>
        <p:grpSpPr>
          <a:xfrm>
            <a:off x="0" y="0"/>
            <a:ext cx="3170655" cy="6858000"/>
            <a:chOff x="-11178" y="0"/>
            <a:chExt cx="3170655" cy="6858000"/>
          </a:xfrm>
        </p:grpSpPr>
        <p:sp>
          <p:nvSpPr>
            <p:cNvPr id="2" name="Rectangle 1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9A3885B9-52F3-6176-520A-448F21FB6A25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97E7BA02-5DDE-F6B3-ECA0-032E5E000E3B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Frontend</a:t>
              </a:r>
            </a:p>
          </p:txBody>
        </p:sp>
        <p:sp>
          <p:nvSpPr>
            <p:cNvPr id="6" name="Isosceles Triangle 5">
              <a:hlinkClick r:id="rId7" action="ppaction://hlinksldjump"/>
              <a:extLst>
                <a:ext uri="{FF2B5EF4-FFF2-40B4-BE49-F238E27FC236}">
                  <a16:creationId xmlns:a16="http://schemas.microsoft.com/office/drawing/2014/main" id="{0587B2C5-C4D4-AA39-E0AC-D12996BBA9AC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64A6C8-F756-FAE1-53A0-9315875FAC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0240" y="-1345269"/>
            <a:ext cx="8770571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IN" dirty="0"/>
              <a:t>Stack Frontend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92978-B71B-6B87-4A03-ED4F293F5C6A}"/>
              </a:ext>
            </a:extLst>
          </p:cNvPr>
          <p:cNvSpPr txBox="1"/>
          <p:nvPr/>
        </p:nvSpPr>
        <p:spPr>
          <a:xfrm>
            <a:off x="4566791" y="306697"/>
            <a:ext cx="7864409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Tech Used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TypeScript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Tailwind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Axios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Working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User-friendly interface for uploading skin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feedback and recommendations powered by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design for seamless use across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85A8A-5069-E395-D36D-917B99A7D2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4867" y="4548497"/>
            <a:ext cx="3405226" cy="1424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91737-E03F-C768-4CC1-16DE7EE8A8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6409" y="4548497"/>
            <a:ext cx="2988474" cy="151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33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4872D-D052-EE5D-056E-8E89E7C2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622C70F-BF19-F224-FBBB-ECDF6D54A2DF}"/>
              </a:ext>
            </a:extLst>
          </p:cNvPr>
          <p:cNvGrpSpPr/>
          <p:nvPr/>
        </p:nvGrpSpPr>
        <p:grpSpPr>
          <a:xfrm>
            <a:off x="965282" y="0"/>
            <a:ext cx="3170655" cy="6858000"/>
            <a:chOff x="-11178" y="0"/>
            <a:chExt cx="3170655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Rectangle 31">
              <a:hlinkClick r:id="rId3" action="ppaction://hlinksldjump"/>
              <a:extLst>
                <a:ext uri="{FF2B5EF4-FFF2-40B4-BE49-F238E27FC236}">
                  <a16:creationId xmlns:a16="http://schemas.microsoft.com/office/drawing/2014/main" id="{11249240-1517-8B32-274B-BC08E83EC46F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TextBox 32">
              <a:hlinkClick r:id="rId4" action="ppaction://hlinksldjump"/>
              <a:extLst>
                <a:ext uri="{FF2B5EF4-FFF2-40B4-BE49-F238E27FC236}">
                  <a16:creationId xmlns:a16="http://schemas.microsoft.com/office/drawing/2014/main" id="{54249581-3696-01EB-AAA0-257B5E1E2D8E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Tools</a:t>
              </a:r>
            </a:p>
          </p:txBody>
        </p:sp>
        <p:sp>
          <p:nvSpPr>
            <p:cNvPr id="34" name="Isosceles Triangle 33">
              <a:hlinkClick r:id="rId3" action="ppaction://hlinksldjump"/>
              <a:extLst>
                <a:ext uri="{FF2B5EF4-FFF2-40B4-BE49-F238E27FC236}">
                  <a16:creationId xmlns:a16="http://schemas.microsoft.com/office/drawing/2014/main" id="{4C07DDE9-E8D1-A50F-B728-31A41AD69115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151095-86D5-8862-5BAD-B5761A09D0C5}"/>
              </a:ext>
            </a:extLst>
          </p:cNvPr>
          <p:cNvGrpSpPr/>
          <p:nvPr/>
        </p:nvGrpSpPr>
        <p:grpSpPr>
          <a:xfrm>
            <a:off x="614760" y="4316"/>
            <a:ext cx="3170655" cy="6858000"/>
            <a:chOff x="-11178" y="0"/>
            <a:chExt cx="3170655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Rectangle 27">
              <a:hlinkClick r:id="rId5" action="ppaction://hlinksldjump"/>
              <a:extLst>
                <a:ext uri="{FF2B5EF4-FFF2-40B4-BE49-F238E27FC236}">
                  <a16:creationId xmlns:a16="http://schemas.microsoft.com/office/drawing/2014/main" id="{80518A48-49D2-ABBD-931E-E0FBAD05BC3D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TextBox 28">
              <a:hlinkClick r:id="rId4" action="ppaction://hlinksldjump"/>
              <a:extLst>
                <a:ext uri="{FF2B5EF4-FFF2-40B4-BE49-F238E27FC236}">
                  <a16:creationId xmlns:a16="http://schemas.microsoft.com/office/drawing/2014/main" id="{7C3E2D8F-43D8-FFBC-126B-3F7C7A12732C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AI/ML</a:t>
              </a:r>
            </a:p>
          </p:txBody>
        </p:sp>
        <p:sp>
          <p:nvSpPr>
            <p:cNvPr id="30" name="Isosceles Triangle 29">
              <a:hlinkClick r:id="rId5" action="ppaction://hlinksldjump"/>
              <a:extLst>
                <a:ext uri="{FF2B5EF4-FFF2-40B4-BE49-F238E27FC236}">
                  <a16:creationId xmlns:a16="http://schemas.microsoft.com/office/drawing/2014/main" id="{408BFB82-4E54-F89E-4365-121096481ACB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03938C-189E-7678-C54C-79E9C1312A16}"/>
              </a:ext>
            </a:extLst>
          </p:cNvPr>
          <p:cNvGrpSpPr/>
          <p:nvPr/>
        </p:nvGrpSpPr>
        <p:grpSpPr>
          <a:xfrm>
            <a:off x="243738" y="0"/>
            <a:ext cx="3170655" cy="6858000"/>
            <a:chOff x="-11178" y="0"/>
            <a:chExt cx="3170655" cy="6858000"/>
          </a:xfrm>
        </p:grpSpPr>
        <p:sp>
          <p:nvSpPr>
            <p:cNvPr id="24" name="Rectangle 23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3CC63605-86AB-1C9A-D6A3-A55E7C5E3050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hlinkClick r:id="rId4" action="ppaction://hlinksldjump"/>
              <a:extLst>
                <a:ext uri="{FF2B5EF4-FFF2-40B4-BE49-F238E27FC236}">
                  <a16:creationId xmlns:a16="http://schemas.microsoft.com/office/drawing/2014/main" id="{6F241892-EDB0-3BEE-6E19-C0B8DB4DB0D1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Backend</a:t>
              </a:r>
            </a:p>
          </p:txBody>
        </p:sp>
        <p:sp>
          <p:nvSpPr>
            <p:cNvPr id="26" name="Isosceles Triangle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43E99329-2C4C-DD51-2A07-C69AE4BD88F2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8ECFB0-501F-46B0-BC3C-EB53F8C6393E}"/>
              </a:ext>
            </a:extLst>
          </p:cNvPr>
          <p:cNvGrpSpPr/>
          <p:nvPr/>
        </p:nvGrpSpPr>
        <p:grpSpPr>
          <a:xfrm>
            <a:off x="-2667000" y="0"/>
            <a:ext cx="3170655" cy="6858000"/>
            <a:chOff x="-11178" y="0"/>
            <a:chExt cx="3170655" cy="6858000"/>
          </a:xfrm>
        </p:grpSpPr>
        <p:sp>
          <p:nvSpPr>
            <p:cNvPr id="2" name="Rectangle 1">
              <a:hlinkClick r:id="rId7" action="ppaction://hlinksldjump" highlightClick="1"/>
              <a:extLst>
                <a:ext uri="{FF2B5EF4-FFF2-40B4-BE49-F238E27FC236}">
                  <a16:creationId xmlns:a16="http://schemas.microsoft.com/office/drawing/2014/main" id="{D47F7E80-A61A-FF74-854D-B0163B22FD32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Box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665FEC9A-BD4D-FC5F-BB0B-B40F7E940441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Frontend</a:t>
              </a:r>
            </a:p>
          </p:txBody>
        </p:sp>
        <p:sp>
          <p:nvSpPr>
            <p:cNvPr id="6" name="Isosceles Triangle 5">
              <a:hlinkClick r:id="rId7" action="ppaction://hlinksldjump"/>
              <a:extLst>
                <a:ext uri="{FF2B5EF4-FFF2-40B4-BE49-F238E27FC236}">
                  <a16:creationId xmlns:a16="http://schemas.microsoft.com/office/drawing/2014/main" id="{4E7EB555-7E38-D8E4-1DA6-792AF4BCECEC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D15F5CF-AD1C-522B-636E-CEA396B75C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0240" y="-1345269"/>
            <a:ext cx="8770571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IN" dirty="0"/>
              <a:t>Stack Backend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E140A-E0C9-FEE5-F4C1-5186A9CEF997}"/>
              </a:ext>
            </a:extLst>
          </p:cNvPr>
          <p:cNvSpPr txBox="1"/>
          <p:nvPr/>
        </p:nvSpPr>
        <p:spPr>
          <a:xfrm>
            <a:off x="4231511" y="306697"/>
            <a:ext cx="7864409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Tech Used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Nodemailer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Working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Secure API endpoints to handle image uploads.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Backend logic to preprocess and send data to the AI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Real-time feedback and recommendations powered by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Email notifications for detailed insights via </a:t>
            </a:r>
            <a:r>
              <a:rPr lang="en-US" dirty="0" err="1"/>
              <a:t>Nodemailer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9" name="Picture 8" descr="A screenshot of a login page&#10;&#10;Description automatically generated">
            <a:extLst>
              <a:ext uri="{FF2B5EF4-FFF2-40B4-BE49-F238E27FC236}">
                <a16:creationId xmlns:a16="http://schemas.microsoft.com/office/drawing/2014/main" id="{6A2783AA-D61E-90CA-DF7D-C13D0B7BB4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6" b="15699"/>
          <a:stretch/>
        </p:blipFill>
        <p:spPr>
          <a:xfrm>
            <a:off x="4520140" y="4337923"/>
            <a:ext cx="1180047" cy="1876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3955C-CAF8-19DF-C4CC-21E741CDF1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4459" y="4294691"/>
            <a:ext cx="4078512" cy="1893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005CF2-AFF3-E152-062F-3B07EFA86E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7011" y="4320316"/>
            <a:ext cx="1333708" cy="18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86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B231E-F7BE-92B4-2CBD-CD28195E8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66D4CDE-EEB3-91E1-A2FE-A4C85CEF8BC4}"/>
              </a:ext>
            </a:extLst>
          </p:cNvPr>
          <p:cNvGrpSpPr/>
          <p:nvPr/>
        </p:nvGrpSpPr>
        <p:grpSpPr>
          <a:xfrm>
            <a:off x="965282" y="0"/>
            <a:ext cx="3170655" cy="6858000"/>
            <a:chOff x="-11178" y="0"/>
            <a:chExt cx="3170655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Rectangle 31">
              <a:hlinkClick r:id="" action="ppaction://noaction"/>
              <a:extLst>
                <a:ext uri="{FF2B5EF4-FFF2-40B4-BE49-F238E27FC236}">
                  <a16:creationId xmlns:a16="http://schemas.microsoft.com/office/drawing/2014/main" id="{ED1E8F8A-747B-1368-C444-520794C3591C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TextBox 32">
              <a:hlinkClick r:id="rId3" action="ppaction://hlinksldjump"/>
              <a:extLst>
                <a:ext uri="{FF2B5EF4-FFF2-40B4-BE49-F238E27FC236}">
                  <a16:creationId xmlns:a16="http://schemas.microsoft.com/office/drawing/2014/main" id="{C14D3405-F664-25D3-0781-45B16A60E090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Tools</a:t>
              </a:r>
            </a:p>
          </p:txBody>
        </p:sp>
        <p:sp>
          <p:nvSpPr>
            <p:cNvPr id="34" name="Isosceles Triangle 33">
              <a:hlinkClick r:id="" action="ppaction://noaction"/>
              <a:extLst>
                <a:ext uri="{FF2B5EF4-FFF2-40B4-BE49-F238E27FC236}">
                  <a16:creationId xmlns:a16="http://schemas.microsoft.com/office/drawing/2014/main" id="{E978B611-1857-49DC-4CB0-41C02B0807B2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2ACCFB-64B6-40DF-9E76-FBE4AAD27D3F}"/>
              </a:ext>
            </a:extLst>
          </p:cNvPr>
          <p:cNvGrpSpPr/>
          <p:nvPr/>
        </p:nvGrpSpPr>
        <p:grpSpPr>
          <a:xfrm>
            <a:off x="594440" y="4316"/>
            <a:ext cx="3170655" cy="6858000"/>
            <a:chOff x="-11178" y="0"/>
            <a:chExt cx="3170655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Rectangle 27">
              <a:hlinkClick r:id="rId4" action="ppaction://hlinksldjump"/>
              <a:extLst>
                <a:ext uri="{FF2B5EF4-FFF2-40B4-BE49-F238E27FC236}">
                  <a16:creationId xmlns:a16="http://schemas.microsoft.com/office/drawing/2014/main" id="{A017B944-A9FF-F658-A33A-944426D5A0A5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TextBox 28">
              <a:hlinkClick r:id="rId3" action="ppaction://hlinksldjump"/>
              <a:extLst>
                <a:ext uri="{FF2B5EF4-FFF2-40B4-BE49-F238E27FC236}">
                  <a16:creationId xmlns:a16="http://schemas.microsoft.com/office/drawing/2014/main" id="{12C602AE-305A-2EC1-8D09-0A31A508DA45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AI/ML</a:t>
              </a:r>
            </a:p>
          </p:txBody>
        </p:sp>
        <p:sp>
          <p:nvSpPr>
            <p:cNvPr id="30" name="Isosceles Triangle 29">
              <a:hlinkClick r:id="rId4" action="ppaction://hlinksldjump"/>
              <a:extLst>
                <a:ext uri="{FF2B5EF4-FFF2-40B4-BE49-F238E27FC236}">
                  <a16:creationId xmlns:a16="http://schemas.microsoft.com/office/drawing/2014/main" id="{F433D058-C5E0-9480-47DE-0440F4B92D39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275B45-BA73-0EB3-8DE3-0D0947CD8836}"/>
              </a:ext>
            </a:extLst>
          </p:cNvPr>
          <p:cNvGrpSpPr/>
          <p:nvPr/>
        </p:nvGrpSpPr>
        <p:grpSpPr>
          <a:xfrm>
            <a:off x="-2453742" y="0"/>
            <a:ext cx="3170655" cy="6858000"/>
            <a:chOff x="-11178" y="0"/>
            <a:chExt cx="3170655" cy="6858000"/>
          </a:xfrm>
        </p:grpSpPr>
        <p:sp>
          <p:nvSpPr>
            <p:cNvPr id="24" name="Rectangle 23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78D3380A-95D2-06B5-4999-946D2A7CB658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7C9A1D70-A29A-75AD-7708-809E57CE1EB8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Backend</a:t>
              </a:r>
            </a:p>
          </p:txBody>
        </p:sp>
        <p:sp>
          <p:nvSpPr>
            <p:cNvPr id="26" name="Isosceles Triangle 25">
              <a:hlinkClick r:id="rId5" action="ppaction://hlinksldjump"/>
              <a:extLst>
                <a:ext uri="{FF2B5EF4-FFF2-40B4-BE49-F238E27FC236}">
                  <a16:creationId xmlns:a16="http://schemas.microsoft.com/office/drawing/2014/main" id="{8E561F90-964B-5F60-3C33-C040E17ECD50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B19A0B-98CF-4E79-E554-A6EF44EDEC20}"/>
              </a:ext>
            </a:extLst>
          </p:cNvPr>
          <p:cNvGrpSpPr/>
          <p:nvPr/>
        </p:nvGrpSpPr>
        <p:grpSpPr>
          <a:xfrm>
            <a:off x="-2667000" y="0"/>
            <a:ext cx="3170655" cy="6858000"/>
            <a:chOff x="-11178" y="0"/>
            <a:chExt cx="3170655" cy="6858000"/>
          </a:xfrm>
        </p:grpSpPr>
        <p:sp>
          <p:nvSpPr>
            <p:cNvPr id="2" name="Rectangle 1">
              <a:hlinkClick r:id="rId6" action="ppaction://hlinksldjump" highlightClick="1"/>
              <a:extLst>
                <a:ext uri="{FF2B5EF4-FFF2-40B4-BE49-F238E27FC236}">
                  <a16:creationId xmlns:a16="http://schemas.microsoft.com/office/drawing/2014/main" id="{F774D5EB-90F7-81EF-02F1-F20C7619E1E7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Box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C1ACC2BD-ED54-4D4D-9A87-D709CBF3ED8B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Frontend</a:t>
              </a:r>
            </a:p>
          </p:txBody>
        </p:sp>
        <p:sp>
          <p:nvSpPr>
            <p:cNvPr id="6" name="Isosceles Triangle 5">
              <a:hlinkClick r:id="rId6" action="ppaction://hlinksldjump"/>
              <a:extLst>
                <a:ext uri="{FF2B5EF4-FFF2-40B4-BE49-F238E27FC236}">
                  <a16:creationId xmlns:a16="http://schemas.microsoft.com/office/drawing/2014/main" id="{3884B235-AF0F-DF24-198A-9C77C8B8C989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3BCAFEF-D01D-2A8F-565E-AA59C80539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0240" y="-1345269"/>
            <a:ext cx="8770571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IN" dirty="0"/>
              <a:t>Stack AI-ML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3AA37-8D7B-5841-71F3-B05BE7E855E5}"/>
              </a:ext>
            </a:extLst>
          </p:cNvPr>
          <p:cNvSpPr txBox="1"/>
          <p:nvPr/>
        </p:nvSpPr>
        <p:spPr>
          <a:xfrm>
            <a:off x="4428355" y="391895"/>
            <a:ext cx="786440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Tech Used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TensorFlow, OpenCV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Pre-trained Convolutional Neural Network (CNN) for classification.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Working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Uploaded skin images are preprocessed (resized, normalized).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CNN model categorizes the image into predefined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Predicted condition and severity score are sent to the frontend.</a:t>
            </a:r>
          </a:p>
        </p:txBody>
      </p:sp>
      <p:pic>
        <p:nvPicPr>
          <p:cNvPr id="5122" name="Picture 2" descr="Understanding ML Models: Types, Challenges, &amp; Considerations">
            <a:extLst>
              <a:ext uri="{FF2B5EF4-FFF2-40B4-BE49-F238E27FC236}">
                <a16:creationId xmlns:a16="http://schemas.microsoft.com/office/drawing/2014/main" id="{C62D3141-5780-D1C0-63B1-8E147F824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1726"/>
            <a:ext cx="3432173" cy="228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959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373B2-6122-303B-6476-C9EF502D9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0EFD8B0-9114-5CC8-622D-69BCB6DEC1BD}"/>
              </a:ext>
            </a:extLst>
          </p:cNvPr>
          <p:cNvGrpSpPr/>
          <p:nvPr/>
        </p:nvGrpSpPr>
        <p:grpSpPr>
          <a:xfrm>
            <a:off x="934802" y="0"/>
            <a:ext cx="3170655" cy="6858000"/>
            <a:chOff x="-11178" y="0"/>
            <a:chExt cx="3170655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Rectangle 31">
              <a:hlinkClick r:id="" action="ppaction://noaction"/>
              <a:extLst>
                <a:ext uri="{FF2B5EF4-FFF2-40B4-BE49-F238E27FC236}">
                  <a16:creationId xmlns:a16="http://schemas.microsoft.com/office/drawing/2014/main" id="{B97552BB-1930-A324-325D-F0FB903570DD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TextBox 32">
              <a:hlinkClick r:id="rId3" action="ppaction://hlinksldjump"/>
              <a:extLst>
                <a:ext uri="{FF2B5EF4-FFF2-40B4-BE49-F238E27FC236}">
                  <a16:creationId xmlns:a16="http://schemas.microsoft.com/office/drawing/2014/main" id="{100E0901-0980-1C1A-D4F7-FD8B6E9E4F24}"/>
                </a:ext>
              </a:extLst>
            </p:cNvPr>
            <p:cNvSpPr txBox="1"/>
            <p:nvPr/>
          </p:nvSpPr>
          <p:spPr>
            <a:xfrm>
              <a:off x="161103" y="391895"/>
              <a:ext cx="2933826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34" name="Isosceles Triangle 33">
              <a:hlinkClick r:id="" action="ppaction://noaction"/>
              <a:extLst>
                <a:ext uri="{FF2B5EF4-FFF2-40B4-BE49-F238E27FC236}">
                  <a16:creationId xmlns:a16="http://schemas.microsoft.com/office/drawing/2014/main" id="{87A05554-3FC8-AAA3-B3D6-B78D949781B0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1F03E7-31A0-C0C5-1821-4EC913EDC902}"/>
              </a:ext>
            </a:extLst>
          </p:cNvPr>
          <p:cNvGrpSpPr/>
          <p:nvPr/>
        </p:nvGrpSpPr>
        <p:grpSpPr>
          <a:xfrm>
            <a:off x="-2113200" y="4316"/>
            <a:ext cx="3170655" cy="6858000"/>
            <a:chOff x="-11178" y="0"/>
            <a:chExt cx="3170655" cy="6858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Rectangle 27">
              <a:hlinkClick r:id="" action="ppaction://noaction"/>
              <a:extLst>
                <a:ext uri="{FF2B5EF4-FFF2-40B4-BE49-F238E27FC236}">
                  <a16:creationId xmlns:a16="http://schemas.microsoft.com/office/drawing/2014/main" id="{F9675DB7-FF86-AD4F-6FDD-21868C94F6DE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TextBox 28">
              <a:hlinkClick r:id="rId3" action="ppaction://hlinksldjump"/>
              <a:extLst>
                <a:ext uri="{FF2B5EF4-FFF2-40B4-BE49-F238E27FC236}">
                  <a16:creationId xmlns:a16="http://schemas.microsoft.com/office/drawing/2014/main" id="{5AEBBF1C-234E-0248-A6E8-A17D1B7F0200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AI/ML</a:t>
              </a:r>
            </a:p>
          </p:txBody>
        </p:sp>
        <p:sp>
          <p:nvSpPr>
            <p:cNvPr id="30" name="Isosceles Triangle 29">
              <a:hlinkClick r:id="" action="ppaction://noaction"/>
              <a:extLst>
                <a:ext uri="{FF2B5EF4-FFF2-40B4-BE49-F238E27FC236}">
                  <a16:creationId xmlns:a16="http://schemas.microsoft.com/office/drawing/2014/main" id="{3B9D2735-C646-3084-E51C-EB8970247F6A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4E85F4-6391-633C-1EC9-452B97886AAA}"/>
              </a:ext>
            </a:extLst>
          </p:cNvPr>
          <p:cNvGrpSpPr/>
          <p:nvPr/>
        </p:nvGrpSpPr>
        <p:grpSpPr>
          <a:xfrm>
            <a:off x="-2453742" y="0"/>
            <a:ext cx="3170655" cy="6858000"/>
            <a:chOff x="-11178" y="0"/>
            <a:chExt cx="3170655" cy="6858000"/>
          </a:xfrm>
        </p:grpSpPr>
        <p:sp>
          <p:nvSpPr>
            <p:cNvPr id="24" name="Rectangle 23">
              <a:hlinkClick r:id="rId4" action="ppaction://hlinksldjump" highlightClick="1"/>
              <a:extLst>
                <a:ext uri="{FF2B5EF4-FFF2-40B4-BE49-F238E27FC236}">
                  <a16:creationId xmlns:a16="http://schemas.microsoft.com/office/drawing/2014/main" id="{C5C51771-DB28-C24A-CB04-6D7FF4C8AA6D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0EBAA3B5-24DA-2FE8-4315-7AD24644557B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Backend</a:t>
              </a:r>
            </a:p>
          </p:txBody>
        </p:sp>
        <p:sp>
          <p:nvSpPr>
            <p:cNvPr id="26" name="Isosceles Triangle 25">
              <a:hlinkClick r:id="rId4" action="ppaction://hlinksldjump"/>
              <a:extLst>
                <a:ext uri="{FF2B5EF4-FFF2-40B4-BE49-F238E27FC236}">
                  <a16:creationId xmlns:a16="http://schemas.microsoft.com/office/drawing/2014/main" id="{67B5A75A-853B-290C-625E-DFD4C37DFF50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F6EA11-D14C-8889-1B1A-B9AB6A75915A}"/>
              </a:ext>
            </a:extLst>
          </p:cNvPr>
          <p:cNvGrpSpPr/>
          <p:nvPr/>
        </p:nvGrpSpPr>
        <p:grpSpPr>
          <a:xfrm>
            <a:off x="-2667000" y="0"/>
            <a:ext cx="3170655" cy="6858000"/>
            <a:chOff x="-11178" y="0"/>
            <a:chExt cx="3170655" cy="6858000"/>
          </a:xfrm>
        </p:grpSpPr>
        <p:sp>
          <p:nvSpPr>
            <p:cNvPr id="2" name="Rectangle 1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428D8880-B8ED-FDC6-2D6F-78A52A6694B8}"/>
                </a:ext>
              </a:extLst>
            </p:cNvPr>
            <p:cNvSpPr/>
            <p:nvPr/>
          </p:nvSpPr>
          <p:spPr>
            <a:xfrm>
              <a:off x="-11178" y="0"/>
              <a:ext cx="306324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Box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F809729E-1BA8-4663-9840-4356AC3CF279}"/>
                </a:ext>
              </a:extLst>
            </p:cNvPr>
            <p:cNvSpPr txBox="1"/>
            <p:nvPr/>
          </p:nvSpPr>
          <p:spPr>
            <a:xfrm>
              <a:off x="161102" y="391895"/>
              <a:ext cx="2740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chemeClr val="bg1"/>
                  </a:solidFill>
                </a:rPr>
                <a:t>Frontend</a:t>
              </a:r>
            </a:p>
          </p:txBody>
        </p:sp>
        <p:sp>
          <p:nvSpPr>
            <p:cNvPr id="6" name="Isosceles Triangle 5">
              <a:hlinkClick r:id="rId5" action="ppaction://hlinksldjump"/>
              <a:extLst>
                <a:ext uri="{FF2B5EF4-FFF2-40B4-BE49-F238E27FC236}">
                  <a16:creationId xmlns:a16="http://schemas.microsoft.com/office/drawing/2014/main" id="{857FFE53-5F66-6233-A048-351215F251E8}"/>
                </a:ext>
              </a:extLst>
            </p:cNvPr>
            <p:cNvSpPr/>
            <p:nvPr/>
          </p:nvSpPr>
          <p:spPr>
            <a:xfrm rot="5400000">
              <a:off x="2746839" y="3177697"/>
              <a:ext cx="659757" cy="165518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65C05B1-0D8E-4353-FD15-2EB288AE60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0240" y="-1345269"/>
            <a:ext cx="8770571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IN" dirty="0"/>
              <a:t>Stack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4A737-D4B4-DDA3-5C8F-5DAD1FC86FF2}"/>
              </a:ext>
            </a:extLst>
          </p:cNvPr>
          <p:cNvSpPr txBox="1"/>
          <p:nvPr/>
        </p:nvSpPr>
        <p:spPr>
          <a:xfrm>
            <a:off x="4383911" y="306697"/>
            <a:ext cx="786440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Tech Used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Docker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Vercel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Figma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Working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Uploaded skin images are preprocessed (resized, normalized).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CNN model categorizes the image into predefined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Predicted condition and severity score are sent to the frontend.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F7F006-11CE-8EB7-139C-6311CCD616E8}"/>
              </a:ext>
            </a:extLst>
          </p:cNvPr>
          <p:cNvGrpSpPr/>
          <p:nvPr/>
        </p:nvGrpSpPr>
        <p:grpSpPr>
          <a:xfrm>
            <a:off x="4503103" y="4511674"/>
            <a:ext cx="1516697" cy="1457716"/>
            <a:chOff x="4274503" y="4511675"/>
            <a:chExt cx="2677855" cy="1637557"/>
          </a:xfrm>
        </p:grpSpPr>
        <p:pic>
          <p:nvPicPr>
            <p:cNvPr id="7" name="Picture 2" descr="Image">
              <a:extLst>
                <a:ext uri="{FF2B5EF4-FFF2-40B4-BE49-F238E27FC236}">
                  <a16:creationId xmlns:a16="http://schemas.microsoft.com/office/drawing/2014/main" id="{1917E500-2B4A-C90E-5D31-D425DA42C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503" y="4511675"/>
              <a:ext cx="2677855" cy="95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E71AC1-989A-7A6F-32B7-A78CC9C7ED6A}"/>
                </a:ext>
              </a:extLst>
            </p:cNvPr>
            <p:cNvSpPr txBox="1"/>
            <p:nvPr/>
          </p:nvSpPr>
          <p:spPr>
            <a:xfrm>
              <a:off x="4274503" y="5699760"/>
              <a:ext cx="2677855" cy="449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Containerization using Docker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A59BF0-CBE6-6C0C-DC9B-D6B1899569F0}"/>
              </a:ext>
            </a:extLst>
          </p:cNvPr>
          <p:cNvGrpSpPr/>
          <p:nvPr/>
        </p:nvGrpSpPr>
        <p:grpSpPr>
          <a:xfrm>
            <a:off x="6571073" y="4511674"/>
            <a:ext cx="1805847" cy="1568571"/>
            <a:chOff x="7416513" y="4379430"/>
            <a:chExt cx="2677855" cy="188155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A605FD9-2F87-9955-167B-91C6B29AA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61560" y="4379430"/>
              <a:ext cx="2099000" cy="9886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4CE311-7B2B-1964-FEA5-196202344A28}"/>
                </a:ext>
              </a:extLst>
            </p:cNvPr>
            <p:cNvSpPr txBox="1"/>
            <p:nvPr/>
          </p:nvSpPr>
          <p:spPr>
            <a:xfrm>
              <a:off x="7416513" y="5781041"/>
              <a:ext cx="2677855" cy="479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Project Deployment using </a:t>
              </a:r>
              <a:br>
                <a:rPr lang="en-IN" sz="1000" dirty="0"/>
              </a:br>
              <a:r>
                <a:rPr lang="en-IN" sz="1000" dirty="0" err="1"/>
                <a:t>Vercel</a:t>
              </a:r>
              <a:endParaRPr lang="en-IN" sz="10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752582-DE0C-6074-4725-8F12CDF0234E}"/>
              </a:ext>
            </a:extLst>
          </p:cNvPr>
          <p:cNvGrpSpPr/>
          <p:nvPr/>
        </p:nvGrpSpPr>
        <p:grpSpPr>
          <a:xfrm>
            <a:off x="8598590" y="4511674"/>
            <a:ext cx="2994065" cy="1566276"/>
            <a:chOff x="8369990" y="4511674"/>
            <a:chExt cx="2994065" cy="15662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2AD56F-3DD7-FDD2-BCEC-B43804602A19}"/>
                </a:ext>
              </a:extLst>
            </p:cNvPr>
            <p:cNvSpPr txBox="1"/>
            <p:nvPr/>
          </p:nvSpPr>
          <p:spPr>
            <a:xfrm>
              <a:off x="8567513" y="5831729"/>
              <a:ext cx="20258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Using Figma to design UI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FDF090D-DC01-A0DB-7413-78A0CAAAA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9990" y="4511674"/>
              <a:ext cx="2994065" cy="707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676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E4798-43E4-56FB-68B5-5598750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60" y="442913"/>
            <a:ext cx="7820569" cy="1344612"/>
          </a:xfrm>
        </p:spPr>
        <p:txBody>
          <a:bodyPr anchor="b">
            <a:normAutofit/>
          </a:bodyPr>
          <a:lstStyle/>
          <a:p>
            <a:r>
              <a:rPr lang="en-IN" dirty="0"/>
              <a:t>Outcomes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332301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994386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F305BB-A497-824F-A270-8BB9712943C5}"/>
              </a:ext>
            </a:extLst>
          </p:cNvPr>
          <p:cNvGrpSpPr/>
          <p:nvPr/>
        </p:nvGrpSpPr>
        <p:grpSpPr>
          <a:xfrm>
            <a:off x="1519013" y="2836834"/>
            <a:ext cx="1858744" cy="2230493"/>
            <a:chOff x="1519013" y="2836834"/>
            <a:chExt cx="1858744" cy="223049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21227F4-4C23-2FFF-E3D4-CF34308D5E6E}"/>
                </a:ext>
              </a:extLst>
            </p:cNvPr>
            <p:cNvSpPr/>
            <p:nvPr/>
          </p:nvSpPr>
          <p:spPr>
            <a:xfrm>
              <a:off x="1519013" y="2836834"/>
              <a:ext cx="1858744" cy="2230493"/>
            </a:xfrm>
            <a:custGeom>
              <a:avLst/>
              <a:gdLst>
                <a:gd name="connsiteX0" fmla="*/ 0 w 1858744"/>
                <a:gd name="connsiteY0" fmla="*/ 0 h 2230493"/>
                <a:gd name="connsiteX1" fmla="*/ 1858744 w 1858744"/>
                <a:gd name="connsiteY1" fmla="*/ 0 h 2230493"/>
                <a:gd name="connsiteX2" fmla="*/ 1858744 w 1858744"/>
                <a:gd name="connsiteY2" fmla="*/ 2230493 h 2230493"/>
                <a:gd name="connsiteX3" fmla="*/ 0 w 1858744"/>
                <a:gd name="connsiteY3" fmla="*/ 2230493 h 2230493"/>
                <a:gd name="connsiteX4" fmla="*/ 0 w 1858744"/>
                <a:gd name="connsiteY4" fmla="*/ 0 h 223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744" h="2230493">
                  <a:moveTo>
                    <a:pt x="0" y="0"/>
                  </a:moveTo>
                  <a:lnTo>
                    <a:pt x="1858744" y="0"/>
                  </a:lnTo>
                  <a:lnTo>
                    <a:pt x="1858744" y="2230493"/>
                  </a:lnTo>
                  <a:lnTo>
                    <a:pt x="0" y="22304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3603" tIns="892198" rIns="183603" bIns="330199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baseline="0" dirty="0"/>
                <a:t>Successful classification of skin conditions with accuracy.</a:t>
              </a:r>
              <a:endParaRPr lang="en-US" sz="11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DAD473-3C82-2E85-C399-243B2CB73AA4}"/>
                </a:ext>
              </a:extLst>
            </p:cNvPr>
            <p:cNvSpPr/>
            <p:nvPr/>
          </p:nvSpPr>
          <p:spPr>
            <a:xfrm>
              <a:off x="1519013" y="2836834"/>
              <a:ext cx="1858744" cy="892197"/>
            </a:xfrm>
            <a:custGeom>
              <a:avLst/>
              <a:gdLst>
                <a:gd name="connsiteX0" fmla="*/ 0 w 1858744"/>
                <a:gd name="connsiteY0" fmla="*/ 0 h 892197"/>
                <a:gd name="connsiteX1" fmla="*/ 1858744 w 1858744"/>
                <a:gd name="connsiteY1" fmla="*/ 0 h 892197"/>
                <a:gd name="connsiteX2" fmla="*/ 1858744 w 1858744"/>
                <a:gd name="connsiteY2" fmla="*/ 892197 h 892197"/>
                <a:gd name="connsiteX3" fmla="*/ 0 w 1858744"/>
                <a:gd name="connsiteY3" fmla="*/ 892197 h 892197"/>
                <a:gd name="connsiteX4" fmla="*/ 0 w 1858744"/>
                <a:gd name="connsiteY4" fmla="*/ 0 h 89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744" h="892197">
                  <a:moveTo>
                    <a:pt x="0" y="0"/>
                  </a:moveTo>
                  <a:lnTo>
                    <a:pt x="1858744" y="0"/>
                  </a:lnTo>
                  <a:lnTo>
                    <a:pt x="1858744" y="892197"/>
                  </a:lnTo>
                  <a:lnTo>
                    <a:pt x="0" y="8921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3603" tIns="165100" rIns="183603" bIns="16510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01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8975C2-7916-51FF-BB3B-130165945BCD}"/>
              </a:ext>
            </a:extLst>
          </p:cNvPr>
          <p:cNvGrpSpPr/>
          <p:nvPr/>
        </p:nvGrpSpPr>
        <p:grpSpPr>
          <a:xfrm>
            <a:off x="3526458" y="2836834"/>
            <a:ext cx="1858744" cy="2230493"/>
            <a:chOff x="3526458" y="2836834"/>
            <a:chExt cx="1858744" cy="223049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561743-1601-1E17-88C6-D9E1D584E6AC}"/>
                </a:ext>
              </a:extLst>
            </p:cNvPr>
            <p:cNvSpPr/>
            <p:nvPr/>
          </p:nvSpPr>
          <p:spPr>
            <a:xfrm>
              <a:off x="3526458" y="2836834"/>
              <a:ext cx="1858744" cy="2230493"/>
            </a:xfrm>
            <a:custGeom>
              <a:avLst/>
              <a:gdLst>
                <a:gd name="connsiteX0" fmla="*/ 0 w 1858744"/>
                <a:gd name="connsiteY0" fmla="*/ 0 h 2230493"/>
                <a:gd name="connsiteX1" fmla="*/ 1858744 w 1858744"/>
                <a:gd name="connsiteY1" fmla="*/ 0 h 2230493"/>
                <a:gd name="connsiteX2" fmla="*/ 1858744 w 1858744"/>
                <a:gd name="connsiteY2" fmla="*/ 2230493 h 2230493"/>
                <a:gd name="connsiteX3" fmla="*/ 0 w 1858744"/>
                <a:gd name="connsiteY3" fmla="*/ 2230493 h 2230493"/>
                <a:gd name="connsiteX4" fmla="*/ 0 w 1858744"/>
                <a:gd name="connsiteY4" fmla="*/ 0 h 223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744" h="2230493">
                  <a:moveTo>
                    <a:pt x="0" y="0"/>
                  </a:moveTo>
                  <a:lnTo>
                    <a:pt x="1858744" y="0"/>
                  </a:lnTo>
                  <a:lnTo>
                    <a:pt x="1858744" y="2230493"/>
                  </a:lnTo>
                  <a:lnTo>
                    <a:pt x="0" y="22304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3603" tIns="892198" rIns="183603" bIns="330199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baseline="0"/>
                <a:t>Increased awareness of skin health in underserved areas.</a:t>
              </a:r>
              <a:endParaRPr lang="en-US" sz="11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B8450E-237C-A8A3-9FC9-550C6738C2CA}"/>
                </a:ext>
              </a:extLst>
            </p:cNvPr>
            <p:cNvSpPr/>
            <p:nvPr/>
          </p:nvSpPr>
          <p:spPr>
            <a:xfrm>
              <a:off x="3526458" y="2836834"/>
              <a:ext cx="1858744" cy="892197"/>
            </a:xfrm>
            <a:custGeom>
              <a:avLst/>
              <a:gdLst>
                <a:gd name="connsiteX0" fmla="*/ 0 w 1858744"/>
                <a:gd name="connsiteY0" fmla="*/ 0 h 892197"/>
                <a:gd name="connsiteX1" fmla="*/ 1858744 w 1858744"/>
                <a:gd name="connsiteY1" fmla="*/ 0 h 892197"/>
                <a:gd name="connsiteX2" fmla="*/ 1858744 w 1858744"/>
                <a:gd name="connsiteY2" fmla="*/ 892197 h 892197"/>
                <a:gd name="connsiteX3" fmla="*/ 0 w 1858744"/>
                <a:gd name="connsiteY3" fmla="*/ 892197 h 892197"/>
                <a:gd name="connsiteX4" fmla="*/ 0 w 1858744"/>
                <a:gd name="connsiteY4" fmla="*/ 0 h 89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744" h="892197">
                  <a:moveTo>
                    <a:pt x="0" y="0"/>
                  </a:moveTo>
                  <a:lnTo>
                    <a:pt x="1858744" y="0"/>
                  </a:lnTo>
                  <a:lnTo>
                    <a:pt x="1858744" y="892197"/>
                  </a:lnTo>
                  <a:lnTo>
                    <a:pt x="0" y="8921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3603" tIns="165100" rIns="183603" bIns="16510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C560F6-2A54-C140-FF0B-3D525BB50C7D}"/>
              </a:ext>
            </a:extLst>
          </p:cNvPr>
          <p:cNvGrpSpPr/>
          <p:nvPr/>
        </p:nvGrpSpPr>
        <p:grpSpPr>
          <a:xfrm>
            <a:off x="5533902" y="2836834"/>
            <a:ext cx="1858744" cy="2230493"/>
            <a:chOff x="5533902" y="2836834"/>
            <a:chExt cx="1858744" cy="223049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83FF8D-273C-9DAB-B812-87BA98B8C1DB}"/>
                </a:ext>
              </a:extLst>
            </p:cNvPr>
            <p:cNvSpPr/>
            <p:nvPr/>
          </p:nvSpPr>
          <p:spPr>
            <a:xfrm>
              <a:off x="5533902" y="2836834"/>
              <a:ext cx="1858744" cy="2230493"/>
            </a:xfrm>
            <a:custGeom>
              <a:avLst/>
              <a:gdLst>
                <a:gd name="connsiteX0" fmla="*/ 0 w 1858744"/>
                <a:gd name="connsiteY0" fmla="*/ 0 h 2230493"/>
                <a:gd name="connsiteX1" fmla="*/ 1858744 w 1858744"/>
                <a:gd name="connsiteY1" fmla="*/ 0 h 2230493"/>
                <a:gd name="connsiteX2" fmla="*/ 1858744 w 1858744"/>
                <a:gd name="connsiteY2" fmla="*/ 2230493 h 2230493"/>
                <a:gd name="connsiteX3" fmla="*/ 0 w 1858744"/>
                <a:gd name="connsiteY3" fmla="*/ 2230493 h 2230493"/>
                <a:gd name="connsiteX4" fmla="*/ 0 w 1858744"/>
                <a:gd name="connsiteY4" fmla="*/ 0 h 223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744" h="2230493">
                  <a:moveTo>
                    <a:pt x="0" y="0"/>
                  </a:moveTo>
                  <a:lnTo>
                    <a:pt x="1858744" y="0"/>
                  </a:lnTo>
                  <a:lnTo>
                    <a:pt x="1858744" y="2230493"/>
                  </a:lnTo>
                  <a:lnTo>
                    <a:pt x="0" y="22304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3603" tIns="892198" rIns="183603" bIns="330199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baseline="0"/>
                <a:t>Positive user feedback for its accessibility and ease of use.</a:t>
              </a:r>
              <a:endParaRPr lang="en-US" sz="11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3C83AF-30FB-DB33-35B1-F9D7C2FDD8BA}"/>
                </a:ext>
              </a:extLst>
            </p:cNvPr>
            <p:cNvSpPr/>
            <p:nvPr/>
          </p:nvSpPr>
          <p:spPr>
            <a:xfrm>
              <a:off x="5533902" y="2836834"/>
              <a:ext cx="1858744" cy="892197"/>
            </a:xfrm>
            <a:custGeom>
              <a:avLst/>
              <a:gdLst>
                <a:gd name="connsiteX0" fmla="*/ 0 w 1858744"/>
                <a:gd name="connsiteY0" fmla="*/ 0 h 892197"/>
                <a:gd name="connsiteX1" fmla="*/ 1858744 w 1858744"/>
                <a:gd name="connsiteY1" fmla="*/ 0 h 892197"/>
                <a:gd name="connsiteX2" fmla="*/ 1858744 w 1858744"/>
                <a:gd name="connsiteY2" fmla="*/ 892197 h 892197"/>
                <a:gd name="connsiteX3" fmla="*/ 0 w 1858744"/>
                <a:gd name="connsiteY3" fmla="*/ 892197 h 892197"/>
                <a:gd name="connsiteX4" fmla="*/ 0 w 1858744"/>
                <a:gd name="connsiteY4" fmla="*/ 0 h 89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744" h="892197">
                  <a:moveTo>
                    <a:pt x="0" y="0"/>
                  </a:moveTo>
                  <a:lnTo>
                    <a:pt x="1858744" y="0"/>
                  </a:lnTo>
                  <a:lnTo>
                    <a:pt x="1858744" y="892197"/>
                  </a:lnTo>
                  <a:lnTo>
                    <a:pt x="0" y="8921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3603" tIns="165100" rIns="183603" bIns="16510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03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1A08A0-93D4-A4FD-1774-C0D5D0BF1D5D}"/>
              </a:ext>
            </a:extLst>
          </p:cNvPr>
          <p:cNvGrpSpPr/>
          <p:nvPr/>
        </p:nvGrpSpPr>
        <p:grpSpPr>
          <a:xfrm>
            <a:off x="7541346" y="2836834"/>
            <a:ext cx="1858744" cy="2230493"/>
            <a:chOff x="7541346" y="2836834"/>
            <a:chExt cx="1858744" cy="223049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941223-19A9-FD1E-5D46-B8A095E7C679}"/>
                </a:ext>
              </a:extLst>
            </p:cNvPr>
            <p:cNvSpPr/>
            <p:nvPr/>
          </p:nvSpPr>
          <p:spPr>
            <a:xfrm>
              <a:off x="7541346" y="2836834"/>
              <a:ext cx="1858744" cy="2230493"/>
            </a:xfrm>
            <a:custGeom>
              <a:avLst/>
              <a:gdLst>
                <a:gd name="connsiteX0" fmla="*/ 0 w 1858744"/>
                <a:gd name="connsiteY0" fmla="*/ 0 h 2230493"/>
                <a:gd name="connsiteX1" fmla="*/ 1858744 w 1858744"/>
                <a:gd name="connsiteY1" fmla="*/ 0 h 2230493"/>
                <a:gd name="connsiteX2" fmla="*/ 1858744 w 1858744"/>
                <a:gd name="connsiteY2" fmla="*/ 2230493 h 2230493"/>
                <a:gd name="connsiteX3" fmla="*/ 0 w 1858744"/>
                <a:gd name="connsiteY3" fmla="*/ 2230493 h 2230493"/>
                <a:gd name="connsiteX4" fmla="*/ 0 w 1858744"/>
                <a:gd name="connsiteY4" fmla="*/ 0 h 223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744" h="2230493">
                  <a:moveTo>
                    <a:pt x="0" y="0"/>
                  </a:moveTo>
                  <a:lnTo>
                    <a:pt x="1858744" y="0"/>
                  </a:lnTo>
                  <a:lnTo>
                    <a:pt x="1858744" y="2230493"/>
                  </a:lnTo>
                  <a:lnTo>
                    <a:pt x="0" y="22304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3603" tIns="892198" rIns="183603" bIns="330199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0" i="0" kern="1200" baseline="0"/>
                <a:t>Encouraged community contributions to enhance the model and features. </a:t>
              </a:r>
              <a:endParaRPr lang="en-US" sz="1100" kern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6528AC-BE88-236C-09E6-30D89CE170C0}"/>
                </a:ext>
              </a:extLst>
            </p:cNvPr>
            <p:cNvSpPr/>
            <p:nvPr/>
          </p:nvSpPr>
          <p:spPr>
            <a:xfrm>
              <a:off x="7541346" y="2836834"/>
              <a:ext cx="1858744" cy="892197"/>
            </a:xfrm>
            <a:custGeom>
              <a:avLst/>
              <a:gdLst>
                <a:gd name="connsiteX0" fmla="*/ 0 w 1858744"/>
                <a:gd name="connsiteY0" fmla="*/ 0 h 892197"/>
                <a:gd name="connsiteX1" fmla="*/ 1858744 w 1858744"/>
                <a:gd name="connsiteY1" fmla="*/ 0 h 892197"/>
                <a:gd name="connsiteX2" fmla="*/ 1858744 w 1858744"/>
                <a:gd name="connsiteY2" fmla="*/ 892197 h 892197"/>
                <a:gd name="connsiteX3" fmla="*/ 0 w 1858744"/>
                <a:gd name="connsiteY3" fmla="*/ 892197 h 892197"/>
                <a:gd name="connsiteX4" fmla="*/ 0 w 1858744"/>
                <a:gd name="connsiteY4" fmla="*/ 0 h 89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744" h="892197">
                  <a:moveTo>
                    <a:pt x="0" y="0"/>
                  </a:moveTo>
                  <a:lnTo>
                    <a:pt x="1858744" y="0"/>
                  </a:lnTo>
                  <a:lnTo>
                    <a:pt x="1858744" y="892197"/>
                  </a:lnTo>
                  <a:lnTo>
                    <a:pt x="0" y="8921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3603" tIns="165100" rIns="183603" bIns="16510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763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E2734"/>
      </a:dk2>
      <a:lt2>
        <a:srgbClr val="E2E5E8"/>
      </a:lt2>
      <a:accent1>
        <a:srgbClr val="C5864B"/>
      </a:accent1>
      <a:accent2>
        <a:srgbClr val="B34239"/>
      </a:accent2>
      <a:accent3>
        <a:srgbClr val="C54B75"/>
      </a:accent3>
      <a:accent4>
        <a:srgbClr val="B33996"/>
      </a:accent4>
      <a:accent5>
        <a:srgbClr val="AF4BC5"/>
      </a:accent5>
      <a:accent6>
        <a:srgbClr val="6A39B3"/>
      </a:accent6>
      <a:hlink>
        <a:srgbClr val="BD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343</Words>
  <Application>Microsoft Office PowerPoint</Application>
  <PresentationFormat>Widescreen</PresentationFormat>
  <Paragraphs>98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Aptos</vt:lpstr>
      <vt:lpstr>Arial</vt:lpstr>
      <vt:lpstr>Corbel</vt:lpstr>
      <vt:lpstr>SketchLinesVTI</vt:lpstr>
      <vt:lpstr>INTRO</vt:lpstr>
      <vt:lpstr>Objectives</vt:lpstr>
      <vt:lpstr>Tech Stack</vt:lpstr>
      <vt:lpstr>Stack Home</vt:lpstr>
      <vt:lpstr>Stack Frontend</vt:lpstr>
      <vt:lpstr>Stack Backend</vt:lpstr>
      <vt:lpstr>Stack AI-ML</vt:lpstr>
      <vt:lpstr>Stack Tools</vt:lpstr>
      <vt:lpstr>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shaik</dc:creator>
  <cp:lastModifiedBy>sameer shaik</cp:lastModifiedBy>
  <cp:revision>5</cp:revision>
  <dcterms:created xsi:type="dcterms:W3CDTF">2024-11-21T04:42:56Z</dcterms:created>
  <dcterms:modified xsi:type="dcterms:W3CDTF">2024-11-21T11:12:30Z</dcterms:modified>
</cp:coreProperties>
</file>