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sldIdLst>
    <p:sldId id="278" r:id="rId5"/>
    <p:sldId id="279" r:id="rId6"/>
    <p:sldId id="289" r:id="rId7"/>
    <p:sldId id="288" r:id="rId8"/>
    <p:sldId id="294" r:id="rId9"/>
    <p:sldId id="296" r:id="rId10"/>
    <p:sldId id="297" r:id="rId11"/>
    <p:sldId id="298" r:id="rId12"/>
    <p:sldId id="284" r:id="rId13"/>
    <p:sldId id="293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7F6"/>
    <a:srgbClr val="F5CDCE"/>
    <a:srgbClr val="202C8F"/>
    <a:srgbClr val="FDFBF6"/>
    <a:srgbClr val="AAC4E9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09" autoAdjust="0"/>
  </p:normalViewPr>
  <p:slideViewPr>
    <p:cSldViewPr snapToGrid="0" snapToObjects="1">
      <p:cViewPr>
        <p:scale>
          <a:sx n="75" d="100"/>
          <a:sy n="75" d="100"/>
        </p:scale>
        <p:origin x="208" y="-7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508760"/>
            <a:ext cx="5385816" cy="1225296"/>
          </a:xfrm>
        </p:spPr>
        <p:txBody>
          <a:bodyPr/>
          <a:lstStyle/>
          <a:p>
            <a:r>
              <a:rPr lang="en-US" dirty="0"/>
              <a:t>Attendance via face recognition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Muskan</a:t>
            </a:r>
          </a:p>
          <a:p>
            <a:r>
              <a:rPr lang="en-US" dirty="0"/>
              <a:t>Nikita </a:t>
            </a:r>
            <a:r>
              <a:rPr lang="en-US" dirty="0" err="1"/>
              <a:t>Tayade</a:t>
            </a:r>
            <a:endParaRPr lang="en-US" dirty="0"/>
          </a:p>
          <a:p>
            <a:r>
              <a:rPr lang="en-US" dirty="0"/>
              <a:t>Kanak Nagar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develop a machine learning algorithm that  can detect the faces of students in a classroom photo and mark the attendance.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42027341-30B3-44DB-373E-60B96EBF2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0149" y="2955718"/>
            <a:ext cx="1993392" cy="557784"/>
          </a:xfrm>
        </p:spPr>
        <p:txBody>
          <a:bodyPr/>
          <a:lstStyle/>
          <a:p>
            <a:pPr lvl="0"/>
            <a:r>
              <a:rPr lang="en-US" dirty="0" err="1"/>
              <a:t>Mtcnn</a:t>
            </a:r>
            <a:endParaRPr lang="en-US" dirty="0"/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49B99446-8DB8-EAE8-ADEB-8E02F160B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791343" y="2955718"/>
            <a:ext cx="1993392" cy="557784"/>
          </a:xfrm>
        </p:spPr>
        <p:txBody>
          <a:bodyPr/>
          <a:lstStyle/>
          <a:p>
            <a:pPr lvl="0"/>
            <a:r>
              <a:rPr lang="en-US" dirty="0"/>
              <a:t>face</a:t>
            </a:r>
          </a:p>
          <a:p>
            <a:pPr lvl="0"/>
            <a:r>
              <a:rPr lang="en-US" dirty="0"/>
              <a:t>recognition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F1381C5-2C37-6542-2CC4-2EBF6B0C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62537" y="2955718"/>
            <a:ext cx="1993392" cy="557784"/>
          </a:xfrm>
        </p:spPr>
        <p:txBody>
          <a:bodyPr/>
          <a:lstStyle/>
          <a:p>
            <a:pPr lvl="0"/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9348E88D-CFB1-4BF1-41EC-723BBD602A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8753" y="2955718"/>
            <a:ext cx="1993392" cy="557784"/>
          </a:xfrm>
        </p:spPr>
        <p:txBody>
          <a:bodyPr/>
          <a:lstStyle/>
          <a:p>
            <a:pPr lvl="0"/>
            <a:r>
              <a:rPr lang="en-US" dirty="0" err="1"/>
              <a:t>Opencv</a:t>
            </a:r>
            <a:r>
              <a:rPr lang="en-US" dirty="0"/>
              <a:t>(cv2)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E1B218F5-E615-C534-C7FC-E557815965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62537" y="4936791"/>
            <a:ext cx="1993392" cy="557784"/>
          </a:xfrm>
        </p:spPr>
        <p:txBody>
          <a:bodyPr/>
          <a:lstStyle/>
          <a:p>
            <a:pPr lvl="0"/>
            <a:r>
              <a:rPr lang="en-US" dirty="0"/>
              <a:t>matplotlib</a:t>
            </a:r>
          </a:p>
        </p:txBody>
      </p:sp>
      <p:sp>
        <p:nvSpPr>
          <p:cNvPr id="139" name="Rectangle 138" descr="Timeline marker">
            <a:extLst>
              <a:ext uri="{FF2B5EF4-FFF2-40B4-BE49-F238E27FC236}">
                <a16:creationId xmlns:a16="http://schemas.microsoft.com/office/drawing/2014/main" id="{632DC974-3AFC-3B05-984D-8920F2613BAB}"/>
              </a:ext>
            </a:extLst>
          </p:cNvPr>
          <p:cNvSpPr/>
          <p:nvPr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 descr="Timeline marker">
            <a:extLst>
              <a:ext uri="{FF2B5EF4-FFF2-40B4-BE49-F238E27FC236}">
                <a16:creationId xmlns:a16="http://schemas.microsoft.com/office/drawing/2014/main" id="{F2040969-B583-70C1-87C1-D19C7BB276E9}"/>
              </a:ext>
            </a:extLst>
          </p:cNvPr>
          <p:cNvSpPr/>
          <p:nvPr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 descr="Timeline marker">
            <a:extLst>
              <a:ext uri="{FF2B5EF4-FFF2-40B4-BE49-F238E27FC236}">
                <a16:creationId xmlns:a16="http://schemas.microsoft.com/office/drawing/2014/main" id="{916357F2-DD2F-AE73-F0FE-19F36A996C0A}"/>
              </a:ext>
            </a:extLst>
          </p:cNvPr>
          <p:cNvSpPr/>
          <p:nvPr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 descr="Timeline marker">
            <a:extLst>
              <a:ext uri="{FF2B5EF4-FFF2-40B4-BE49-F238E27FC236}">
                <a16:creationId xmlns:a16="http://schemas.microsoft.com/office/drawing/2014/main" id="{061F8191-7958-A3B6-D754-56FAB2742504}"/>
              </a:ext>
            </a:extLst>
          </p:cNvPr>
          <p:cNvSpPr/>
          <p:nvPr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 descr="Timeline marker">
            <a:extLst>
              <a:ext uri="{FF2B5EF4-FFF2-40B4-BE49-F238E27FC236}">
                <a16:creationId xmlns:a16="http://schemas.microsoft.com/office/drawing/2014/main" id="{FA6C0651-6CD9-1742-F030-13CC2F6DAC2F}"/>
              </a:ext>
            </a:extLst>
          </p:cNvPr>
          <p:cNvSpPr/>
          <p:nvPr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56">
            <a:extLst>
              <a:ext uri="{FF2B5EF4-FFF2-40B4-BE49-F238E27FC236}">
                <a16:creationId xmlns:a16="http://schemas.microsoft.com/office/drawing/2014/main" id="{03DE8D16-AC3A-AF68-435C-8A0186E955EA}"/>
              </a:ext>
            </a:extLst>
          </p:cNvPr>
          <p:cNvSpPr txBox="1">
            <a:spLocks/>
          </p:cNvSpPr>
          <p:nvPr/>
        </p:nvSpPr>
        <p:spPr>
          <a:xfrm>
            <a:off x="3791343" y="4935822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spc="0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Gradio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its works</a:t>
            </a:r>
          </a:p>
        </p:txBody>
      </p:sp>
      <p:sp>
        <p:nvSpPr>
          <p:cNvPr id="374" name="Slide Number Placeholder 373">
            <a:extLst>
              <a:ext uri="{FF2B5EF4-FFF2-40B4-BE49-F238E27FC236}">
                <a16:creationId xmlns:a16="http://schemas.microsoft.com/office/drawing/2014/main" id="{049B2870-98EC-2977-8CE4-A7AA3009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0C77AB-7E91-84A6-3E62-DAB80E1E4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Load known faces</a:t>
            </a:r>
          </a:p>
        </p:txBody>
      </p:sp>
      <p:pic>
        <p:nvPicPr>
          <p:cNvPr id="292" name="Picture Placeholder 291" descr="checklist icon">
            <a:extLst>
              <a:ext uri="{FF2B5EF4-FFF2-40B4-BE49-F238E27FC236}">
                <a16:creationId xmlns:a16="http://schemas.microsoft.com/office/drawing/2014/main" id="{8167DB44-EDED-0971-E35D-A5FA1E47C215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>
          <a:xfrm>
            <a:off x="1220262" y="2815146"/>
            <a:ext cx="704088" cy="704088"/>
          </a:xfr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5DD9AC8-4A5F-70DB-AA68-C461059D8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Generates encodings of them</a:t>
            </a:r>
          </a:p>
        </p:txBody>
      </p:sp>
      <p:pic>
        <p:nvPicPr>
          <p:cNvPr id="290" name="Picture Placeholder 289" descr="person with loud speaker icon">
            <a:extLst>
              <a:ext uri="{FF2B5EF4-FFF2-40B4-BE49-F238E27FC236}">
                <a16:creationId xmlns:a16="http://schemas.microsoft.com/office/drawing/2014/main" id="{E63515FB-9439-CCAE-C220-6F0E5ECB75E8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/>
          <a:srcRect t="113" b="113"/>
          <a:stretch/>
        </p:blipFill>
        <p:spPr>
          <a:xfrm>
            <a:off x="3529561" y="2815146"/>
            <a:ext cx="704088" cy="704088"/>
          </a:xfr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28A203B-0CF0-2AB0-5F54-07C8E30039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Detecting face in the input image</a:t>
            </a:r>
          </a:p>
          <a:p>
            <a:endParaRPr lang="en-US" dirty="0"/>
          </a:p>
        </p:txBody>
      </p:sp>
      <p:pic>
        <p:nvPicPr>
          <p:cNvPr id="288" name="Picture Placeholder 287" descr="blueprint icon">
            <a:extLst>
              <a:ext uri="{FF2B5EF4-FFF2-40B4-BE49-F238E27FC236}">
                <a16:creationId xmlns:a16="http://schemas.microsoft.com/office/drawing/2014/main" id="{A5707D4A-497A-679A-3ACA-721E8D0E269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4"/>
          <a:srcRect t="431" b="431"/>
          <a:stretch/>
        </p:blipFill>
        <p:spPr>
          <a:xfrm>
            <a:off x="5747837" y="2815146"/>
            <a:ext cx="704088" cy="704088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5BC0115-F702-2E0A-61A4-4A6CE33FD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Face encoding and match</a:t>
            </a:r>
          </a:p>
          <a:p>
            <a:endParaRPr lang="en-US" dirty="0"/>
          </a:p>
        </p:txBody>
      </p:sp>
      <p:pic>
        <p:nvPicPr>
          <p:cNvPr id="270" name="Picture Placeholder 269" descr="target icon">
            <a:extLst>
              <a:ext uri="{FF2B5EF4-FFF2-40B4-BE49-F238E27FC236}">
                <a16:creationId xmlns:a16="http://schemas.microsoft.com/office/drawing/2014/main" id="{DE7A4D25-3CA5-F92A-988A-F913C367D593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5"/>
          <a:srcRect t="113" b="113"/>
          <a:stretch/>
        </p:blipFill>
        <p:spPr>
          <a:xfrm>
            <a:off x="7960707" y="2815146"/>
            <a:ext cx="704088" cy="704088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D48D07F-2D5B-F0D5-4005-197607C4F1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Displaying results</a:t>
            </a:r>
          </a:p>
        </p:txBody>
      </p:sp>
      <p:pic>
        <p:nvPicPr>
          <p:cNvPr id="268" name="Picture Placeholder 267" descr="rocket icon">
            <a:extLst>
              <a:ext uri="{FF2B5EF4-FFF2-40B4-BE49-F238E27FC236}">
                <a16:creationId xmlns:a16="http://schemas.microsoft.com/office/drawing/2014/main" id="{1A522F41-60C1-3803-6132-18E154C0E32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6"/>
          <a:srcRect t="543" b="543"/>
          <a:stretch/>
        </p:blipFill>
        <p:spPr>
          <a:xfrm>
            <a:off x="10137417" y="2815146"/>
            <a:ext cx="704088" cy="704088"/>
          </a:xfrm>
        </p:spPr>
      </p:pic>
    </p:spTree>
    <p:extLst>
      <p:ext uri="{BB962C8B-B14F-4D97-AF65-F5344CB8AC3E}">
        <p14:creationId xmlns:p14="http://schemas.microsoft.com/office/powerpoint/2010/main" val="160049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4C9D-AFC4-B271-C8B8-4CA74AED5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 STRUCTURES USED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6287D-4129-8192-3709-1B1D9A2D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B97263-80FF-1E32-7ABC-0BF7407014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en-IN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8B4F26-3597-50B7-C530-A229370DB41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86EC42-0F67-852A-2497-EB5D3B381D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Stores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Known images face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Present_students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Known_faces</a:t>
            </a:r>
            <a:r>
              <a:rPr lang="en-US" dirty="0"/>
              <a:t> encodings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B7F560-B1E5-5021-0E3C-F3498E6C3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DICTIONARIES</a:t>
            </a:r>
            <a:endParaRPr lang="en-IN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46B6F11-D17A-FB64-B29C-C9B5CAF79F9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D30FB5A-1571-DF27-105E-464201FEBE0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Used to associate class name(</a:t>
            </a:r>
            <a:r>
              <a:rPr lang="en-US" dirty="0" err="1"/>
              <a:t>roll_no</a:t>
            </a:r>
            <a:r>
              <a:rPr lang="en-US" dirty="0"/>
              <a:t>) with their respective known face encodings</a:t>
            </a:r>
            <a:endParaRPr lang="en-IN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E21C3DA-197B-B357-870D-5783AF18E6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NUMPY</a:t>
            </a:r>
            <a:endParaRPr lang="en-IN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7505188-496A-64AE-B157-453D392BEAE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F0A6167-B01A-CA34-1044-5A8D8FCC05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Used to process and manipulate face encodings</a:t>
            </a:r>
            <a:endParaRPr lang="en-IN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C8399BB-196C-D44E-675D-D14B478593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CSV FILES</a:t>
            </a:r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20412CF-8D54-D1B5-B062-9B09978F626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96DAC0D-87D9-7B19-A33E-200BB82EA61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Stores the encoding and attendance 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B5F4E6-7327-25BC-C790-CE79FDDA0DC3}"/>
              </a:ext>
            </a:extLst>
          </p:cNvPr>
          <p:cNvSpPr/>
          <p:nvPr/>
        </p:nvSpPr>
        <p:spPr>
          <a:xfrm>
            <a:off x="9528048" y="3785616"/>
            <a:ext cx="2075688" cy="1531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BA5FEF-627B-81A4-5A89-7AB9160D2631}"/>
              </a:ext>
            </a:extLst>
          </p:cNvPr>
          <p:cNvSpPr/>
          <p:nvPr/>
        </p:nvSpPr>
        <p:spPr>
          <a:xfrm>
            <a:off x="10032331" y="1069848"/>
            <a:ext cx="2999232" cy="3255264"/>
          </a:xfrm>
          <a:prstGeom prst="ellipse">
            <a:avLst/>
          </a:prstGeom>
          <a:ln>
            <a:solidFill>
              <a:srgbClr val="F5CD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1673BC3-4734-A975-06E5-6B2400AA814D}"/>
              </a:ext>
            </a:extLst>
          </p:cNvPr>
          <p:cNvSpPr/>
          <p:nvPr/>
        </p:nvSpPr>
        <p:spPr>
          <a:xfrm>
            <a:off x="10652760" y="4462272"/>
            <a:ext cx="2378803" cy="2505456"/>
          </a:xfrm>
          <a:prstGeom prst="ellipse">
            <a:avLst/>
          </a:prstGeom>
          <a:solidFill>
            <a:srgbClr val="DDE7F6"/>
          </a:solidFill>
          <a:ln>
            <a:solidFill>
              <a:srgbClr val="DDE7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43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E3D388-0FE9-DCFF-F484-15235B3D9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18288"/>
            <a:ext cx="10671048" cy="768096"/>
          </a:xfrm>
        </p:spPr>
        <p:txBody>
          <a:bodyPr/>
          <a:lstStyle/>
          <a:p>
            <a:r>
              <a:rPr lang="en-US" dirty="0"/>
              <a:t>interface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C1D4AC-FF2B-CBA6-F910-794A138D1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63" y="1316736"/>
            <a:ext cx="7154470" cy="35753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6BC5CC-8647-35FD-AF85-3EBE5EED84CC}"/>
              </a:ext>
            </a:extLst>
          </p:cNvPr>
          <p:cNvSpPr txBox="1"/>
          <p:nvPr/>
        </p:nvSpPr>
        <p:spPr>
          <a:xfrm>
            <a:off x="3726180" y="5187321"/>
            <a:ext cx="4261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The interface asking to upload a photo </a:t>
            </a:r>
            <a:endParaRPr lang="en-IN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39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A596C-2181-AA85-7D05-83F912EC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44B692-485F-C11F-4BF4-6BE63F315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791" y="950976"/>
            <a:ext cx="8539029" cy="43159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73B050-ADCD-B9E7-11C7-C6F41A0E3736}"/>
              </a:ext>
            </a:extLst>
          </p:cNvPr>
          <p:cNvSpPr txBox="1"/>
          <p:nvPr/>
        </p:nvSpPr>
        <p:spPr>
          <a:xfrm>
            <a:off x="3896995" y="5713329"/>
            <a:ext cx="384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output displays the roll number of the student detected in the photo.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28246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5ED1F-8123-8031-0D21-CC99974E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0E7884-208D-A68E-DDFE-F3F77EF909FD}"/>
              </a:ext>
            </a:extLst>
          </p:cNvPr>
          <p:cNvSpPr txBox="1"/>
          <p:nvPr/>
        </p:nvSpPr>
        <p:spPr>
          <a:xfrm>
            <a:off x="3802380" y="5541264"/>
            <a:ext cx="4261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The detected and recognized faces in the uploaded image</a:t>
            </a:r>
            <a:endParaRPr lang="en-IN" sz="2000" b="1" dirty="0">
              <a:solidFill>
                <a:schemeClr val="tx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C38892-04EA-19DF-0BAA-44DE9E9E7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461" y="1044045"/>
            <a:ext cx="5750539" cy="424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1987" y="1295061"/>
            <a:ext cx="7013448" cy="1627632"/>
          </a:xfrm>
        </p:spPr>
        <p:txBody>
          <a:bodyPr/>
          <a:lstStyle/>
          <a:p>
            <a:r>
              <a:rPr lang="en-US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Accuracy 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91291-5089-E854-6CEB-1456F64D24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11319" y="2545396"/>
            <a:ext cx="5161280" cy="256847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Face Detection : 60%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Face-Recognition : 80%</a:t>
            </a:r>
            <a:endParaRPr lang="en-IN" sz="32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{A51F8244-7DBE-4A92-B056-7CC22FD63F3B}tf78438558_win32</Template>
  <TotalTime>137</TotalTime>
  <Words>164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Sabon Next LT</vt:lpstr>
      <vt:lpstr>Wingdings</vt:lpstr>
      <vt:lpstr>Office Theme</vt:lpstr>
      <vt:lpstr>Attendance via face recognition </vt:lpstr>
      <vt:lpstr>AGENDA</vt:lpstr>
      <vt:lpstr>Tech stack</vt:lpstr>
      <vt:lpstr>How its works</vt:lpstr>
      <vt:lpstr>DATA- STRUCTURES USED</vt:lpstr>
      <vt:lpstr>interface</vt:lpstr>
      <vt:lpstr>PowerPoint Presentation</vt:lpstr>
      <vt:lpstr>PowerPoint Presentation</vt:lpstr>
      <vt:lpstr>Accuracy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via face recognition </dc:title>
  <dc:subject/>
  <dc:creator>Kanak Nagar</dc:creator>
  <cp:lastModifiedBy>Kanak Nagar</cp:lastModifiedBy>
  <cp:revision>2</cp:revision>
  <dcterms:created xsi:type="dcterms:W3CDTF">2023-11-10T03:01:22Z</dcterms:created>
  <dcterms:modified xsi:type="dcterms:W3CDTF">2023-11-10T07:24:09Z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