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B0ED7-EF77-46C3-8D43-1779B91E645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C3D0A-83CC-451B-95FE-B1978AEA9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3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C3D0A-83CC-451B-95FE-B1978AEA90B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30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53A1-FA0F-B884-7447-76D11DCA5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D5BCC-949B-17F9-DEB4-D0FE7C944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47B1-E6E6-35A0-BE77-AEEF5A31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9B5-2D78-47A1-9180-F37745C550D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A1784-4F9E-387F-0696-91F88CE4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01B6-3639-1094-8079-922815E1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C18A-B108-47F4-9E6C-FCF0C3B2F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45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AEAB-2C02-9C2A-09B6-BC985B0B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67EC7-D674-02AB-4AD4-DB173F555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993C2-D44F-1F32-5E3E-3C817B43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9B5-2D78-47A1-9180-F37745C550D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CBD5-6FED-C191-7117-F1AD9D59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D4FA-47F2-161D-30A1-970952CC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C18A-B108-47F4-9E6C-FCF0C3B2F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3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75F7E-9D35-6532-13CE-6E2A56DA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2CFED-F610-BA38-124D-C21F504C0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60564-CBE7-BDC2-4D7E-3875A1E0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9B5-2D78-47A1-9180-F37745C550D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A9F6C-CA7E-605D-1DC1-3FFB170C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859C7-4AF3-9BFD-4E03-61D8A64B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C18A-B108-47F4-9E6C-FCF0C3B2F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C07D-0D37-C591-3AF2-DCD0698F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26F0-F7BD-E9ED-7E54-3D7CCD23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23271-1973-54B1-4C81-F03D2DE5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9B5-2D78-47A1-9180-F37745C550D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763E-5D8B-727E-59D8-9841346B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80A0-4186-2148-37F3-984601F5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C18A-B108-47F4-9E6C-FCF0C3B2F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25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CFF5-8C01-6348-C2A7-DE3BC289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C4725-650D-42E2-C74B-33D0182F8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8392-53CE-FB20-A91F-9C661348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9B5-2D78-47A1-9180-F37745C550D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197B6-D578-3640-D3BF-78D33807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FE0D9-D917-8ED3-2BE9-090F1D14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C18A-B108-47F4-9E6C-FCF0C3B2F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54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5028-3FFE-C502-09C8-4D87DC24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44BA-DB4F-8415-E036-26767B015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10816-4324-4CEB-BC54-447A70801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F87EE-9F5A-63BD-4D2D-5E7D5A93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9B5-2D78-47A1-9180-F37745C550D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0E2A5-219A-7123-1E50-0489704C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F9B32-4922-FA63-3D61-32AA536E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C18A-B108-47F4-9E6C-FCF0C3B2F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2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41CE-DC4C-5868-F501-AAC1DBA5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96D47-8AB5-107E-25E6-9E79FADB5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4F5D0-DA4E-679C-54FF-3DD540DAE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FA736-57E3-2FA1-ED79-8C7445411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1F4B9-1679-8452-2E83-9AD504601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0CD70-896B-FE63-F360-9724B700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9B5-2D78-47A1-9180-F37745C550D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188B5-2D47-C67F-4130-F94B7878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5E5C2-8624-4362-867C-D162A8C2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C18A-B108-47F4-9E6C-FCF0C3B2F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7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EBA5-64CE-01EB-2931-F46CDE5B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1C688-F31D-F74B-90A2-DDACA3C1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9B5-2D78-47A1-9180-F37745C550D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497EC-E5AB-7D90-8A2C-9CC1CC9B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EB0A8-37D1-29B3-DFDB-EEC86FEB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C18A-B108-47F4-9E6C-FCF0C3B2F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26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F3909-2406-D633-DC64-CCC8FCBE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9B5-2D78-47A1-9180-F37745C550D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67590-83EE-390E-BF6A-EB6F1E42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B8F40-153C-7AF2-2BAE-71675235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C18A-B108-47F4-9E6C-FCF0C3B2F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2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3E52-DFB2-4539-DBF7-25AE542B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F458-07C0-2A0F-71FA-FEABF727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99983-D93A-B6AC-0EDF-F9E016892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CA477-AEDD-186F-28DB-6479B89D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9B5-2D78-47A1-9180-F37745C550D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50C0A-187F-3677-FFE3-BAA98D47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BCB28-F31F-4CD4-936B-FE2E6D0F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C18A-B108-47F4-9E6C-FCF0C3B2F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0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23A8-7C32-EBB8-C219-290B08FD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DF127-C571-60AD-C95B-FDBDC9A3C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3AE05-53E6-844E-64CE-FD22FE1C8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42113-47DC-635E-4375-6343B496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9B5-2D78-47A1-9180-F37745C550D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13962-455E-F5D7-1802-2A15EA9C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A664F-8DF2-1AA6-744F-E90615C6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C18A-B108-47F4-9E6C-FCF0C3B2F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59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E1AE2-6780-AED3-41BD-963076FF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DE125-1DFB-4EA1-CAA8-2C94FEBF8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E3FD-6F67-A7F6-0D1C-C721766BC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E9B5-2D78-47A1-9180-F37745C550D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C95F5-FDAB-A29F-94C6-00312ED0C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3903A-ACC5-EA1D-6E96-38A5DB808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EC18A-B108-47F4-9E6C-FCF0C3B2F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sername@organization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organization.com" TargetMode="External"/><Relationship Id="rId2" Type="http://schemas.openxmlformats.org/officeDocument/2006/relationships/hyperlink" Target="https://developer.salesforce.com/signup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50EB-331C-D7E9-F4B1-0E8851591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HandsMen Threads: Elevating the Art of Sophistication in Men's Fashion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651E5-51D0-739C-D350-2ABC588A9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Salesforce Project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66809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3AD4AD-9D71-3F1C-90C7-9443917B9F54}"/>
              </a:ext>
            </a:extLst>
          </p:cNvPr>
          <p:cNvSpPr txBox="1"/>
          <p:nvPr/>
        </p:nvSpPr>
        <p:spPr>
          <a:xfrm>
            <a:off x="563418" y="180447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800" b="1" i="0" dirty="0">
                <a:solidFill>
                  <a:srgbClr val="3F3F3F"/>
                </a:solidFill>
                <a:effectLst/>
                <a:latin typeface="Inter"/>
              </a:rPr>
              <a:t>Creating Phone on HandsMen Customer Object</a:t>
            </a: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Go to setup → click on Object Manager → type object name(HandsMen Customer) in quick find bar→ click on the object. </a:t>
            </a: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Now click on “Fields &amp; Relationships” → New.</a:t>
            </a: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Select Data type as “Phone” and click Next.</a:t>
            </a:r>
            <a:br>
              <a:rPr lang="en-US" b="0" i="0" dirty="0">
                <a:solidFill>
                  <a:srgbClr val="3F3F3F"/>
                </a:solidFill>
                <a:effectLst/>
                <a:latin typeface="Inter"/>
              </a:rPr>
            </a:br>
            <a:endParaRPr lang="en-US" b="0" i="0" dirty="0">
              <a:solidFill>
                <a:srgbClr val="3F3F3F"/>
              </a:solidFill>
              <a:effectLst/>
              <a:latin typeface="In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C34E1-57BB-C607-C9F6-1642ECF6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2658883"/>
            <a:ext cx="10547928" cy="25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9B3959-5650-7F10-E6BE-D31A850FE8AC}"/>
              </a:ext>
            </a:extLst>
          </p:cNvPr>
          <p:cNvSpPr txBox="1"/>
          <p:nvPr/>
        </p:nvSpPr>
        <p:spPr>
          <a:xfrm>
            <a:off x="424873" y="28204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effectLst/>
              </a:rPr>
              <a:t>Click on Next.</a:t>
            </a:r>
          </a:p>
          <a:p>
            <a:pPr>
              <a:buNone/>
            </a:pPr>
            <a:r>
              <a:rPr lang="en-US" dirty="0">
                <a:effectLst/>
              </a:rPr>
              <a:t>Fill the above as following:</a:t>
            </a:r>
          </a:p>
          <a:p>
            <a:pPr>
              <a:buNone/>
            </a:pPr>
            <a:r>
              <a:rPr lang="en-US" dirty="0">
                <a:effectLst/>
              </a:rPr>
              <a:t>Field Label: Phone.</a:t>
            </a:r>
          </a:p>
          <a:p>
            <a:pPr>
              <a:buNone/>
            </a:pPr>
            <a:r>
              <a:rPr lang="en-US" dirty="0">
                <a:effectLst/>
              </a:rPr>
              <a:t>Field Name : gets auto generated.</a:t>
            </a:r>
          </a:p>
          <a:p>
            <a:pPr>
              <a:buNone/>
            </a:pPr>
            <a:r>
              <a:rPr lang="en-US" dirty="0">
                <a:effectLst/>
              </a:rPr>
              <a:t>Click on Next → Next → Save and new.</a:t>
            </a:r>
          </a:p>
          <a:p>
            <a:pPr>
              <a:buNone/>
            </a:pP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C8568-9B90-D225-A845-E9278E5C2F94}"/>
              </a:ext>
            </a:extLst>
          </p:cNvPr>
          <p:cNvSpPr txBox="1"/>
          <p:nvPr/>
        </p:nvSpPr>
        <p:spPr>
          <a:xfrm>
            <a:off x="424873" y="2000287"/>
            <a:ext cx="60960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effectLst/>
              </a:rPr>
              <a:t>Creating Picklist field on HandsMen Customer object.</a:t>
            </a:r>
          </a:p>
          <a:p>
            <a:pPr>
              <a:buNone/>
            </a:pPr>
            <a:r>
              <a:rPr lang="en-US" dirty="0">
                <a:effectLst/>
              </a:rPr>
              <a:t>Go to setup → click on Object Manager → type object name(HandsMen Customer) in quick find bar→ click on the object. </a:t>
            </a:r>
          </a:p>
          <a:p>
            <a:pPr>
              <a:buNone/>
            </a:pPr>
            <a:r>
              <a:rPr lang="en-US" dirty="0">
                <a:effectLst/>
              </a:rPr>
              <a:t>Now click on “Fields &amp; Relationships” → New.</a:t>
            </a:r>
          </a:p>
          <a:p>
            <a:pPr>
              <a:buNone/>
            </a:pPr>
            <a:r>
              <a:rPr lang="en-US" dirty="0">
                <a:effectLst/>
              </a:rPr>
              <a:t>Select Data type as “Picklist” and click Next.</a:t>
            </a:r>
          </a:p>
          <a:p>
            <a:pPr>
              <a:buNone/>
            </a:pPr>
            <a:r>
              <a:rPr lang="en-US" dirty="0">
                <a:effectLst/>
              </a:rPr>
              <a:t>Enter Field Label as “Loyalty Status”, under values select “Enter values, with each value separated by a new line" and enter values as shown below:</a:t>
            </a: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Gold</a:t>
            </a: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Silver</a:t>
            </a:r>
          </a:p>
          <a:p>
            <a:pPr algn="l">
              <a:buNone/>
            </a:pPr>
            <a:r>
              <a:rPr lang="en-US" dirty="0">
                <a:solidFill>
                  <a:srgbClr val="3F3F3F"/>
                </a:solidFill>
                <a:latin typeface="Inter"/>
              </a:rPr>
              <a:t>Bronze</a:t>
            </a:r>
            <a:endParaRPr lang="en-US" b="0" i="0" dirty="0">
              <a:solidFill>
                <a:srgbClr val="3F3F3F"/>
              </a:solidFill>
              <a:effectLst/>
              <a:latin typeface="Inter"/>
            </a:endParaRPr>
          </a:p>
          <a:p>
            <a:pPr>
              <a:buNone/>
            </a:pPr>
            <a:br>
              <a:rPr lang="en-US" b="0" i="0" dirty="0">
                <a:solidFill>
                  <a:srgbClr val="3F3F3F"/>
                </a:solidFill>
                <a:effectLst/>
                <a:latin typeface="Inter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35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752C0B-66E8-A77C-659D-2A47D5202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6" y="290608"/>
            <a:ext cx="10640291" cy="193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7D42C9-6671-DCA0-9994-46A5CAC4842C}"/>
              </a:ext>
            </a:extLst>
          </p:cNvPr>
          <p:cNvSpPr txBox="1"/>
          <p:nvPr/>
        </p:nvSpPr>
        <p:spPr>
          <a:xfrm>
            <a:off x="766618" y="2505670"/>
            <a:ext cx="104001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effectLst/>
              </a:rPr>
              <a:t>Click Next→ Next → Next → Save &amp; New.</a:t>
            </a:r>
          </a:p>
          <a:p>
            <a:br>
              <a:rPr lang="en-US" dirty="0">
                <a:effectLst/>
              </a:rPr>
            </a:br>
            <a:r>
              <a:rPr lang="en-US" b="1" dirty="0"/>
              <a:t>Unit 1 : Creating Lookup Relationship between Marketing Campaign and </a:t>
            </a:r>
            <a:r>
              <a:rPr lang="en-US" b="1" dirty="0" err="1"/>
              <a:t>HandsSome</a:t>
            </a:r>
            <a:r>
              <a:rPr lang="en-US" b="1" dirty="0"/>
              <a:t> Customer</a:t>
            </a:r>
          </a:p>
          <a:p>
            <a:r>
              <a:rPr lang="en-US" dirty="0"/>
              <a:t>To Create a lookup relationship </a:t>
            </a:r>
          </a:p>
          <a:p>
            <a:r>
              <a:rPr lang="en-US" dirty="0"/>
              <a:t>Go to the setup page → click on object manager → type object name(Marketing Campaign) in the quick find bar→ click on the object. </a:t>
            </a:r>
          </a:p>
          <a:p>
            <a:r>
              <a:rPr lang="en-US" dirty="0"/>
              <a:t>Click on fields &amp; relationship → click on New.</a:t>
            </a:r>
          </a:p>
          <a:p>
            <a:r>
              <a:rPr lang="en-US" dirty="0"/>
              <a:t>Select “lookup relationship” as data type and click Next.</a:t>
            </a:r>
          </a:p>
          <a:p>
            <a:r>
              <a:rPr lang="en-US" dirty="0"/>
              <a:t>For field label related to: select “HandsMen Customer” object and click Next.</a:t>
            </a:r>
          </a:p>
          <a:p>
            <a:r>
              <a:rPr lang="en-US" dirty="0"/>
              <a:t>Give Field Label as “HandsMen Customer” and click Next.</a:t>
            </a:r>
          </a:p>
          <a:p>
            <a:r>
              <a:rPr lang="en-US" dirty="0"/>
              <a:t>Next → Next → Save.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79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4B7BFC-B62B-CD61-5ADF-2D3F4EAF4A92}"/>
              </a:ext>
            </a:extLst>
          </p:cNvPr>
          <p:cNvSpPr txBox="1"/>
          <p:nvPr/>
        </p:nvSpPr>
        <p:spPr>
          <a:xfrm>
            <a:off x="332510" y="0"/>
            <a:ext cx="11111346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3F3F3F"/>
                </a:solidFill>
                <a:effectLst/>
                <a:latin typeface="Inter"/>
              </a:rPr>
              <a:t>Unit 2 : Creating Lookup Relationship between HandsMen Product and HandsMen Order</a:t>
            </a: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To Create a lookup relationship </a:t>
            </a: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Go to the setup page → click on object manager → type object name(HandsMen Product) in the quick find bar→ click on the object. </a:t>
            </a: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Click on fields &amp; relationship → click on New.</a:t>
            </a: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Select “lookup relationship” as data type and click Next.</a:t>
            </a: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For field label related to: select “HandsMen Order” object and click Next.</a:t>
            </a: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Give Field Label as “Order” and click Next.</a:t>
            </a:r>
          </a:p>
          <a:p>
            <a:br>
              <a:rPr lang="en-US" b="0" i="0" dirty="0">
                <a:solidFill>
                  <a:srgbClr val="3F3F3F"/>
                </a:solidFill>
                <a:effectLst/>
                <a:latin typeface="Inter"/>
              </a:rPr>
            </a:br>
            <a:r>
              <a:rPr lang="en-US" dirty="0"/>
              <a:t>Next → Next → Save.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Unit 3 : Creating Lookup Relationship between HandsMen Order and HandsMen Customer</a:t>
            </a:r>
          </a:p>
          <a:p>
            <a:r>
              <a:rPr lang="en-US" dirty="0"/>
              <a:t>To Create a lookup relationship </a:t>
            </a:r>
          </a:p>
          <a:p>
            <a:r>
              <a:rPr lang="en-US" dirty="0"/>
              <a:t>Go to the setup page → click on object manager → type object name(HandsMen Order) in the quick find bar→ click on the object. </a:t>
            </a:r>
          </a:p>
          <a:p>
            <a:r>
              <a:rPr lang="en-US" dirty="0"/>
              <a:t>Click on fields &amp; relationship → click on New.</a:t>
            </a:r>
          </a:p>
          <a:p>
            <a:r>
              <a:rPr lang="en-US" dirty="0"/>
              <a:t>Select “lookup relationship” as data type and click Next.</a:t>
            </a:r>
          </a:p>
          <a:p>
            <a:r>
              <a:rPr lang="en-US" dirty="0"/>
              <a:t>For field label related to: select “</a:t>
            </a:r>
            <a:r>
              <a:rPr lang="en-US" b="1" dirty="0"/>
              <a:t>HandsMen Customer</a:t>
            </a:r>
            <a:r>
              <a:rPr lang="en-US" dirty="0"/>
              <a:t>” object and click Next.</a:t>
            </a:r>
          </a:p>
          <a:p>
            <a:r>
              <a:rPr lang="en-US" dirty="0"/>
              <a:t>Give Field Label as “Customer” and click Next.</a:t>
            </a:r>
          </a:p>
          <a:p>
            <a:r>
              <a:rPr lang="en-US" dirty="0"/>
              <a:t>Next → Next → Save.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325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E0668A-42D6-92BE-64CC-EA28578D17B6}"/>
              </a:ext>
            </a:extLst>
          </p:cNvPr>
          <p:cNvSpPr txBox="1"/>
          <p:nvPr/>
        </p:nvSpPr>
        <p:spPr>
          <a:xfrm>
            <a:off x="360218" y="289679"/>
            <a:ext cx="113330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effectLst/>
              </a:rPr>
              <a:t>Unit 4 : Creating Master-Detail Relationship between Inventory and </a:t>
            </a:r>
            <a:r>
              <a:rPr lang="en-US" b="1" dirty="0" err="1">
                <a:effectLst/>
              </a:rPr>
              <a:t>HandsSome</a:t>
            </a:r>
            <a:r>
              <a:rPr lang="en-US" b="1" dirty="0">
                <a:effectLst/>
              </a:rPr>
              <a:t> Product</a:t>
            </a:r>
          </a:p>
          <a:p>
            <a:pPr>
              <a:buNone/>
            </a:pPr>
            <a:r>
              <a:rPr lang="en-US" dirty="0">
                <a:effectLst/>
              </a:rPr>
              <a:t>To Create a Master-Detail relationship </a:t>
            </a:r>
          </a:p>
          <a:p>
            <a:pPr>
              <a:buNone/>
            </a:pPr>
            <a:r>
              <a:rPr lang="en-US" dirty="0">
                <a:effectLst/>
              </a:rPr>
              <a:t>Go to the setup page → click on object manager → type object name(Inventory) in the quick find bar→ click on the object. </a:t>
            </a:r>
          </a:p>
          <a:p>
            <a:pPr>
              <a:buNone/>
            </a:pPr>
            <a:r>
              <a:rPr lang="en-US" dirty="0">
                <a:effectLst/>
              </a:rPr>
              <a:t>Click on fields &amp; relationship → click on New.</a:t>
            </a:r>
          </a:p>
          <a:p>
            <a:pPr>
              <a:buNone/>
            </a:pPr>
            <a:r>
              <a:rPr lang="en-US" dirty="0">
                <a:effectLst/>
              </a:rPr>
              <a:t>Select “</a:t>
            </a:r>
            <a:r>
              <a:rPr lang="en-US" b="1" dirty="0">
                <a:effectLst/>
              </a:rPr>
              <a:t>Master-Detail</a:t>
            </a:r>
            <a:r>
              <a:rPr lang="en-US" dirty="0">
                <a:effectLst/>
              </a:rPr>
              <a:t> relationship” as data type and click Next.</a:t>
            </a:r>
          </a:p>
          <a:p>
            <a:pPr>
              <a:buNone/>
            </a:pPr>
            <a:r>
              <a:rPr lang="en-US" dirty="0">
                <a:effectLst/>
              </a:rPr>
              <a:t>For field label related to: select “</a:t>
            </a:r>
            <a:r>
              <a:rPr lang="en-US" b="1" dirty="0">
                <a:effectLst/>
              </a:rPr>
              <a:t>HandsMen Product</a:t>
            </a:r>
            <a:r>
              <a:rPr lang="en-US" dirty="0">
                <a:effectLst/>
              </a:rPr>
              <a:t>” object and click Next.</a:t>
            </a:r>
          </a:p>
          <a:p>
            <a:pPr>
              <a:buNone/>
            </a:pPr>
            <a:r>
              <a:rPr lang="en-US" dirty="0">
                <a:effectLst/>
              </a:rPr>
              <a:t>Give Field Label as “Product” and click Next.</a:t>
            </a:r>
          </a:p>
          <a:p>
            <a:pPr>
              <a:buNone/>
            </a:pPr>
            <a:r>
              <a:rPr lang="en-US" dirty="0">
                <a:effectLst/>
              </a:rPr>
              <a:t>Next → Next → Save.</a:t>
            </a:r>
          </a:p>
          <a:p>
            <a:pPr>
              <a:buNone/>
            </a:pPr>
            <a:br>
              <a:rPr lang="en-US" dirty="0">
                <a:effectLst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E9D7F-2904-FDAF-57BA-02C6741E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3050929"/>
            <a:ext cx="10658765" cy="351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7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ockNote image">
            <a:extLst>
              <a:ext uri="{FF2B5EF4-FFF2-40B4-BE49-F238E27FC236}">
                <a16:creationId xmlns:a16="http://schemas.microsoft.com/office/drawing/2014/main" id="{871B6A89-1690-197A-A2CF-76CD46225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6" y="482907"/>
            <a:ext cx="11513112" cy="32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5074CF-7FED-1808-7C99-762C49D46BE9}"/>
              </a:ext>
            </a:extLst>
          </p:cNvPr>
          <p:cNvSpPr txBox="1"/>
          <p:nvPr/>
        </p:nvSpPr>
        <p:spPr>
          <a:xfrm>
            <a:off x="240146" y="69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3F3F3F"/>
                </a:solidFill>
                <a:effectLst/>
                <a:latin typeface="Inter"/>
              </a:rPr>
              <a:t>Creating Profile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5247A-4990-490E-83A3-25C67189999D}"/>
              </a:ext>
            </a:extLst>
          </p:cNvPr>
          <p:cNvSpPr txBox="1"/>
          <p:nvPr/>
        </p:nvSpPr>
        <p:spPr>
          <a:xfrm>
            <a:off x="240146" y="39773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3F3F3F"/>
                </a:solidFill>
                <a:effectLst/>
                <a:latin typeface="Inter"/>
              </a:rPr>
              <a:t>Create User</a:t>
            </a:r>
            <a:endParaRPr lang="en-IN" dirty="0"/>
          </a:p>
        </p:txBody>
      </p:sp>
      <p:pic>
        <p:nvPicPr>
          <p:cNvPr id="1028" name="Picture 4" descr="BlockNote image">
            <a:extLst>
              <a:ext uri="{FF2B5EF4-FFF2-40B4-BE49-F238E27FC236}">
                <a16:creationId xmlns:a16="http://schemas.microsoft.com/office/drawing/2014/main" id="{010DEC57-2A51-8680-82F4-762F4F8C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6" y="4382092"/>
            <a:ext cx="8940801" cy="240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76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37A2F-3818-B6F5-CF49-1DE20006F7F3}"/>
              </a:ext>
            </a:extLst>
          </p:cNvPr>
          <p:cNvSpPr txBox="1"/>
          <p:nvPr/>
        </p:nvSpPr>
        <p:spPr>
          <a:xfrm>
            <a:off x="378691" y="198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0A0A0A"/>
                </a:solidFill>
                <a:effectLst/>
                <a:latin typeface="Montserrat" panose="00000500000000000000" pitchFamily="2" charset="0"/>
              </a:rPr>
              <a:t>Permission set - Permission_Platform_1</a:t>
            </a:r>
          </a:p>
        </p:txBody>
      </p:sp>
      <p:pic>
        <p:nvPicPr>
          <p:cNvPr id="2050" name="Picture 2" descr="BlockNote image">
            <a:extLst>
              <a:ext uri="{FF2B5EF4-FFF2-40B4-BE49-F238E27FC236}">
                <a16:creationId xmlns:a16="http://schemas.microsoft.com/office/drawing/2014/main" id="{83139CC4-D685-B79C-ED77-B3D3491A4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667296"/>
            <a:ext cx="11396918" cy="325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833FF5-644D-7E6F-3FAA-60D75C3FB908}"/>
              </a:ext>
            </a:extLst>
          </p:cNvPr>
          <p:cNvSpPr txBox="1"/>
          <p:nvPr/>
        </p:nvSpPr>
        <p:spPr>
          <a:xfrm>
            <a:off x="498764" y="4436378"/>
            <a:ext cx="100583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3F3F3F"/>
                </a:solidFill>
                <a:effectLst/>
                <a:latin typeface="Inter"/>
              </a:rPr>
              <a:t>Steps to Create a Classic Email Template</a:t>
            </a: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Go to Salesforce Setup</a:t>
            </a: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Click on the Gear Icon (⚙) in the top-right corner and select Setup.</a:t>
            </a: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Navigate to Classic Email Templates</a:t>
            </a:r>
          </a:p>
          <a:p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In Quick Find, </a:t>
            </a:r>
            <a:r>
              <a:rPr lang="en-US" b="0" i="0" dirty="0" err="1">
                <a:solidFill>
                  <a:srgbClr val="3F3F3F"/>
                </a:solidFill>
                <a:effectLst/>
                <a:latin typeface="Inter"/>
              </a:rPr>
              <a:t>seClick</a:t>
            </a: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 "arch for Classic Email Templates and click on it.</a:t>
            </a: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New Template"</a:t>
            </a:r>
          </a:p>
        </p:txBody>
      </p:sp>
    </p:spTree>
    <p:extLst>
      <p:ext uri="{BB962C8B-B14F-4D97-AF65-F5344CB8AC3E}">
        <p14:creationId xmlns:p14="http://schemas.microsoft.com/office/powerpoint/2010/main" val="301178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DFCC51-2804-1EAA-0CEC-76DEC8ED9A04}"/>
              </a:ext>
            </a:extLst>
          </p:cNvPr>
          <p:cNvSpPr txBox="1"/>
          <p:nvPr/>
        </p:nvSpPr>
        <p:spPr>
          <a:xfrm>
            <a:off x="498764" y="1524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3F3F3F"/>
                </a:solidFill>
                <a:effectLst/>
                <a:latin typeface="Inter"/>
              </a:rPr>
              <a:t>Loyalty Status Update (Scheduled Flow)</a:t>
            </a:r>
          </a:p>
        </p:txBody>
      </p:sp>
      <p:pic>
        <p:nvPicPr>
          <p:cNvPr id="3074" name="Picture 2" descr="BlockNote image">
            <a:extLst>
              <a:ext uri="{FF2B5EF4-FFF2-40B4-BE49-F238E27FC236}">
                <a16:creationId xmlns:a16="http://schemas.microsoft.com/office/drawing/2014/main" id="{DD365440-C63B-E806-3F4B-65734DB9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5" y="738909"/>
            <a:ext cx="11737700" cy="573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44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D5F0F9-1BDA-C804-EBA9-7D55CC67E52B}"/>
              </a:ext>
            </a:extLst>
          </p:cNvPr>
          <p:cNvSpPr txBox="1"/>
          <p:nvPr/>
        </p:nvSpPr>
        <p:spPr>
          <a:xfrm>
            <a:off x="508000" y="369455"/>
            <a:ext cx="1065876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effectLst/>
              </a:rPr>
              <a:t>1. Project Phases</a:t>
            </a:r>
          </a:p>
          <a:p>
            <a:r>
              <a:rPr lang="en-US" b="1">
                <a:effectLst/>
              </a:rPr>
              <a:t>Phase 1: Architecture &amp; Planning</a:t>
            </a:r>
          </a:p>
          <a:p>
            <a:r>
              <a:rPr lang="en-US">
                <a:effectLst/>
              </a:rPr>
              <a:t>Define objects, fields, relationships, formula fields.</a:t>
            </a:r>
          </a:p>
          <a:p>
            <a:r>
              <a:rPr lang="en-US">
                <a:effectLst/>
              </a:rPr>
              <a:t>Establish validation rules, flows, Apex triggers, batch jobs.</a:t>
            </a:r>
          </a:p>
          <a:p>
            <a:r>
              <a:rPr lang="en-US">
                <a:effectLst/>
              </a:rPr>
              <a:t>Design email templates for notifications and customer communication.</a:t>
            </a:r>
          </a:p>
          <a:p>
            <a:r>
              <a:rPr lang="en-US" b="1">
                <a:effectLst/>
              </a:rPr>
              <a:t>Phase 2: Development</a:t>
            </a:r>
          </a:p>
          <a:p>
            <a:r>
              <a:rPr lang="en-US">
                <a:effectLst/>
              </a:rPr>
              <a:t>Object and field creation.</a:t>
            </a:r>
          </a:p>
          <a:p>
            <a:r>
              <a:rPr lang="en-US">
                <a:effectLst/>
              </a:rPr>
              <a:t>Implement automation (flows, process builders, Apex triggers).</a:t>
            </a:r>
          </a:p>
          <a:p>
            <a:r>
              <a:rPr lang="en-US">
                <a:effectLst/>
              </a:rPr>
              <a:t>Set up data security and sharing rules.</a:t>
            </a:r>
          </a:p>
          <a:p>
            <a:r>
              <a:rPr lang="en-US">
                <a:effectLst/>
              </a:rPr>
              <a:t>Develop batch jobs for scheduled processing.</a:t>
            </a:r>
          </a:p>
          <a:p>
            <a:r>
              <a:rPr lang="en-US">
                <a:effectLst/>
              </a:rPr>
              <a:t>Configure email templates and notifications.</a:t>
            </a:r>
          </a:p>
          <a:p>
            <a:r>
              <a:rPr lang="en-US" b="1">
                <a:effectLst/>
              </a:rPr>
              <a:t>Phase 3: Testing &amp; QA</a:t>
            </a:r>
          </a:p>
          <a:p>
            <a:r>
              <a:rPr lang="en-US">
                <a:effectLst/>
              </a:rPr>
              <a:t>Unit testing of objects and automation.</a:t>
            </a:r>
          </a:p>
          <a:p>
            <a:r>
              <a:rPr lang="en-US">
                <a:effectLst/>
              </a:rPr>
              <a:t>End-to-end testing with sample data.</a:t>
            </a:r>
          </a:p>
          <a:p>
            <a:r>
              <a:rPr lang="en-US">
                <a:effectLst/>
              </a:rPr>
              <a:t>Performance testing and security checks.</a:t>
            </a:r>
          </a:p>
          <a:p>
            <a:r>
              <a:rPr lang="en-US" b="1">
                <a:effectLst/>
              </a:rPr>
              <a:t>Phase 4: Deployment &amp; Training</a:t>
            </a:r>
          </a:p>
          <a:p>
            <a:r>
              <a:rPr lang="en-US">
                <a:effectLst/>
              </a:rPr>
              <a:t>Deploy to production.</a:t>
            </a:r>
          </a:p>
          <a:p>
            <a:r>
              <a:rPr lang="en-US">
                <a:effectLst/>
              </a:rPr>
              <a:t>Train users on new functionality.</a:t>
            </a:r>
          </a:p>
          <a:p>
            <a:r>
              <a:rPr lang="en-US">
                <a:effectLst/>
              </a:rPr>
              <a:t>Post-go-live support and monitoring</a:t>
            </a:r>
          </a:p>
          <a:p>
            <a:r>
              <a:rPr lang="en-US" b="1">
                <a:effectLst/>
              </a:rPr>
              <a:t>Deliverable:</a:t>
            </a:r>
            <a:br>
              <a:rPr lang="en-US">
                <a:effectLst/>
              </a:rPr>
            </a:br>
            <a:r>
              <a:rPr lang="en-US" b="1">
                <a:effectLst/>
              </a:rPr>
              <a:t>Solution Design Document</a:t>
            </a:r>
            <a:r>
              <a:rPr lang="en-US">
                <a:effectLst/>
              </a:rPr>
              <a:t> including Object Model, ERD, and Automation Strategy.</a:t>
            </a:r>
          </a:p>
          <a:p>
            <a:br>
              <a:rPr lang="en-US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6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AAEF5-02EF-4904-4088-1350804BE1FB}"/>
              </a:ext>
            </a:extLst>
          </p:cNvPr>
          <p:cNvSpPr txBox="1"/>
          <p:nvPr/>
        </p:nvSpPr>
        <p:spPr>
          <a:xfrm>
            <a:off x="2872509" y="1859339"/>
            <a:ext cx="69365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First name &amp; Last name </a:t>
            </a:r>
          </a:p>
          <a:p>
            <a:pPr>
              <a:buFont typeface="+mj-lt"/>
              <a:buAutoNum type="arabicPeriod"/>
            </a:pPr>
            <a:r>
              <a:rPr lang="en-US" dirty="0"/>
              <a:t>Email </a:t>
            </a:r>
          </a:p>
          <a:p>
            <a:pPr>
              <a:buFont typeface="+mj-lt"/>
              <a:buAutoNum type="arabicPeriod"/>
            </a:pPr>
            <a:r>
              <a:rPr lang="en-US" dirty="0"/>
              <a:t>Role : Developer 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Company : College Name </a:t>
            </a:r>
          </a:p>
          <a:p>
            <a:pPr>
              <a:buFont typeface="+mj-lt"/>
              <a:buAutoNum type="arabicPeriod"/>
            </a:pPr>
            <a:r>
              <a:rPr lang="en-US" dirty="0"/>
              <a:t>County : India </a:t>
            </a:r>
          </a:p>
          <a:p>
            <a:pPr>
              <a:buFont typeface="+mj-lt"/>
              <a:buAutoNum type="arabicPeriod"/>
            </a:pPr>
            <a:r>
              <a:rPr lang="en-US" dirty="0"/>
              <a:t>Postal Code : pin code 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Username : should be a combination of your name and company</a:t>
            </a:r>
          </a:p>
          <a:p>
            <a:pPr>
              <a:buNone/>
            </a:pPr>
            <a:r>
              <a:rPr lang="en-US" dirty="0"/>
              <a:t>This need not be an actual email id, you can give anything in the format : </a:t>
            </a:r>
            <a:r>
              <a:rPr lang="en-US" u="sng" dirty="0">
                <a:hlinkClick r:id="rId2"/>
              </a:rPr>
              <a:t>username@organization.com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Cl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15A9B-B7D6-4A65-79BA-A0E2002F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6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0248FA-ABE4-7A13-F5BD-8C62680818D7}"/>
              </a:ext>
            </a:extLst>
          </p:cNvPr>
          <p:cNvSpPr txBox="1"/>
          <p:nvPr/>
        </p:nvSpPr>
        <p:spPr>
          <a:xfrm>
            <a:off x="729673" y="873127"/>
            <a:ext cx="10686471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b="1" i="0" dirty="0">
                <a:solidFill>
                  <a:srgbClr val="3F3F3F"/>
                </a:solidFill>
                <a:effectLst/>
                <a:latin typeface="Inter"/>
              </a:rPr>
              <a:t>Creating Developer Account </a:t>
            </a: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Creating a developer org in salesforce. </a:t>
            </a: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Go to </a:t>
            </a:r>
            <a:r>
              <a:rPr lang="en-US" b="0" i="0" u="sng" dirty="0">
                <a:solidFill>
                  <a:srgbClr val="3F3F3F"/>
                </a:solidFill>
                <a:effectLst/>
                <a:latin typeface="Inter"/>
                <a:hlinkClick r:id="rId2"/>
              </a:rPr>
              <a:t>https://developer.salesforce.com/signup</a:t>
            </a:r>
            <a:endParaRPr lang="en-US" b="0" i="0" dirty="0">
              <a:solidFill>
                <a:srgbClr val="3F3F3F"/>
              </a:solidFill>
              <a:effectLst/>
              <a:latin typeface="Inter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On the sign up form, enter the following details :</a:t>
            </a:r>
          </a:p>
          <a:p>
            <a:r>
              <a:rPr lang="en-US" dirty="0"/>
              <a:t>First name &amp; Last name </a:t>
            </a:r>
          </a:p>
          <a:p>
            <a:r>
              <a:rPr lang="en-US" dirty="0"/>
              <a:t>Email </a:t>
            </a:r>
          </a:p>
          <a:p>
            <a:r>
              <a:rPr lang="en-US" dirty="0"/>
              <a:t>Role : Developer </a:t>
            </a:r>
          </a:p>
          <a:p>
            <a:r>
              <a:rPr lang="en-US" dirty="0"/>
              <a:t>Company : College Name </a:t>
            </a:r>
          </a:p>
          <a:p>
            <a:r>
              <a:rPr lang="en-US" dirty="0"/>
              <a:t>County : India </a:t>
            </a:r>
          </a:p>
          <a:p>
            <a:r>
              <a:rPr lang="en-US" dirty="0"/>
              <a:t>Postal Code : pin code </a:t>
            </a:r>
          </a:p>
          <a:p>
            <a:r>
              <a:rPr lang="en-US" dirty="0"/>
              <a:t>Username : should be a combination of your name and company</a:t>
            </a:r>
          </a:p>
          <a:p>
            <a:r>
              <a:rPr lang="en-US" dirty="0"/>
              <a:t>This need not be an actual email id, you can give anything in the format : </a:t>
            </a:r>
            <a:r>
              <a:rPr lang="en-US" u="sng" dirty="0">
                <a:hlinkClick r:id="rId3"/>
              </a:rPr>
              <a:t>username@organization.com</a:t>
            </a:r>
            <a:r>
              <a:rPr lang="en-US" dirty="0"/>
              <a:t> </a:t>
            </a:r>
          </a:p>
          <a:p>
            <a:r>
              <a:rPr lang="en-US" sz="2000" b="1" dirty="0"/>
              <a:t>Account Activation</a:t>
            </a:r>
          </a:p>
          <a:p>
            <a:r>
              <a:rPr lang="en-US" dirty="0"/>
              <a:t>Go to the inbox of the email that you used while signing up. Click on the verify account to activate your account. The email may take 5-10mins</a:t>
            </a:r>
          </a:p>
          <a:p>
            <a:endParaRPr lang="en-US" b="1" dirty="0"/>
          </a:p>
          <a:p>
            <a:pPr algn="l">
              <a:buNone/>
            </a:pP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 </a:t>
            </a:r>
          </a:p>
          <a:p>
            <a:pPr>
              <a:buNone/>
            </a:pPr>
            <a:br>
              <a:rPr lang="en-US" b="0" i="0" dirty="0">
                <a:solidFill>
                  <a:srgbClr val="3F3F3F"/>
                </a:solidFill>
                <a:effectLst/>
                <a:latin typeface="Inter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19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4C47CF-5020-81C6-4A99-E81D052E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9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C6E2DA-2D38-D22B-9612-FAC01405669C}"/>
              </a:ext>
            </a:extLst>
          </p:cNvPr>
          <p:cNvSpPr txBox="1"/>
          <p:nvPr/>
        </p:nvSpPr>
        <p:spPr>
          <a:xfrm>
            <a:off x="563418" y="485890"/>
            <a:ext cx="11065164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effectLst/>
              </a:rPr>
              <a:t>Data Management - Objects</a:t>
            </a:r>
          </a:p>
          <a:p>
            <a:pPr>
              <a:buNone/>
            </a:pPr>
            <a:r>
              <a:rPr lang="en-US" b="1" dirty="0">
                <a:effectLst/>
              </a:rPr>
              <a:t>Description</a:t>
            </a:r>
          </a:p>
          <a:p>
            <a:pPr>
              <a:buNone/>
            </a:pPr>
            <a:r>
              <a:rPr lang="en-US" b="0" dirty="0">
                <a:solidFill>
                  <a:srgbClr val="3F3F3F"/>
                </a:solidFill>
                <a:effectLst/>
                <a:latin typeface="Inter"/>
              </a:rPr>
              <a:t>The following are the Custom objects which we need to create</a:t>
            </a:r>
          </a:p>
          <a:p>
            <a:pPr>
              <a:buNone/>
            </a:pPr>
            <a:r>
              <a:rPr lang="en-US" b="0" dirty="0">
                <a:solidFill>
                  <a:srgbClr val="3F3F3F"/>
                </a:solidFill>
                <a:effectLst/>
                <a:latin typeface="Inter"/>
              </a:rPr>
              <a:t>HandsMen Customer</a:t>
            </a:r>
          </a:p>
          <a:p>
            <a:pPr>
              <a:buNone/>
            </a:pPr>
            <a:r>
              <a:rPr lang="en-US" b="0" dirty="0">
                <a:solidFill>
                  <a:srgbClr val="3F3F3F"/>
                </a:solidFill>
                <a:effectLst/>
                <a:latin typeface="Inter"/>
              </a:rPr>
              <a:t>HandsMen Order</a:t>
            </a:r>
          </a:p>
          <a:p>
            <a:pPr>
              <a:buNone/>
            </a:pPr>
            <a:r>
              <a:rPr lang="en-US" b="0" dirty="0">
                <a:solidFill>
                  <a:srgbClr val="3F3F3F"/>
                </a:solidFill>
                <a:effectLst/>
                <a:latin typeface="Inter"/>
              </a:rPr>
              <a:t>HandsMen Product</a:t>
            </a:r>
          </a:p>
          <a:p>
            <a:pPr>
              <a:buNone/>
            </a:pPr>
            <a:r>
              <a:rPr lang="en-US" b="0" dirty="0">
                <a:solidFill>
                  <a:srgbClr val="3F3F3F"/>
                </a:solidFill>
                <a:effectLst/>
                <a:latin typeface="Inter"/>
              </a:rPr>
              <a:t>Inventory</a:t>
            </a:r>
          </a:p>
          <a:p>
            <a:pPr>
              <a:buNone/>
            </a:pPr>
            <a:r>
              <a:rPr lang="en-US" b="0" dirty="0">
                <a:solidFill>
                  <a:srgbClr val="3F3F3F"/>
                </a:solidFill>
                <a:effectLst/>
                <a:latin typeface="Inter"/>
              </a:rPr>
              <a:t>Marketing Campaign</a:t>
            </a:r>
          </a:p>
          <a:p>
            <a:br>
              <a:rPr lang="en-US" b="0" dirty="0">
                <a:solidFill>
                  <a:srgbClr val="3F3F3F"/>
                </a:solidFill>
                <a:effectLst/>
                <a:latin typeface="Inter"/>
              </a:rPr>
            </a:br>
            <a:r>
              <a:rPr lang="en-US" sz="2400" b="1" dirty="0"/>
              <a:t>Create a Lightning App</a:t>
            </a:r>
          </a:p>
          <a:p>
            <a:r>
              <a:rPr lang="en-US" b="1" dirty="0"/>
              <a:t>To create a lightning app page:</a:t>
            </a:r>
            <a:endParaRPr lang="en-US" dirty="0"/>
          </a:p>
          <a:p>
            <a:r>
              <a:rPr lang="en-US" dirty="0"/>
              <a:t>Go to setup page → search “app manager” in quick find → select “app manager” → click on New lightning App.</a:t>
            </a:r>
          </a:p>
          <a:p>
            <a:r>
              <a:rPr lang="en-US" dirty="0"/>
              <a:t>Fill the app name in app details and branding as follow</a:t>
            </a:r>
            <a:br>
              <a:rPr lang="en-US" dirty="0"/>
            </a:br>
            <a:r>
              <a:rPr lang="en-US" dirty="0"/>
              <a:t>App Name : HandsMen Threads</a:t>
            </a:r>
            <a:br>
              <a:rPr lang="en-US" dirty="0"/>
            </a:br>
            <a:r>
              <a:rPr lang="en-US" dirty="0"/>
              <a:t>Developer Name : this will auto populated</a:t>
            </a:r>
            <a:br>
              <a:rPr lang="en-US" dirty="0"/>
            </a:br>
            <a:r>
              <a:rPr lang="en-US" dirty="0"/>
              <a:t>Description : Give a meaningful description</a:t>
            </a:r>
            <a:br>
              <a:rPr lang="en-US" dirty="0"/>
            </a:br>
            <a:r>
              <a:rPr lang="en-US" dirty="0"/>
              <a:t>Image : optional (if you want to give any image you can otherwise not mandatory)</a:t>
            </a:r>
            <a:br>
              <a:rPr lang="en-US" dirty="0"/>
            </a:br>
            <a:r>
              <a:rPr lang="en-US" dirty="0"/>
              <a:t>Primary color hex value : keep this default</a:t>
            </a:r>
          </a:p>
          <a:p>
            <a:r>
              <a:rPr lang="en-US" dirty="0"/>
              <a:t>Then click Next  → (App option page) keep it as default → Next → (Utility Items) keep it as default → Next.</a:t>
            </a:r>
          </a:p>
          <a:p>
            <a:endParaRPr lang="en-US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95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68EE82-275C-4293-4AE8-F15D17686D4D}"/>
              </a:ext>
            </a:extLst>
          </p:cNvPr>
          <p:cNvSpPr txBox="1"/>
          <p:nvPr/>
        </p:nvSpPr>
        <p:spPr>
          <a:xfrm>
            <a:off x="600298" y="761860"/>
            <a:ext cx="1085272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Search the items in the search bar(HandsMen Customer, HandsMen Order, Inventory, HandsMen Product, Reports, Dashboard, Account, Contact , Marketing Campaign) from the search bar and move it using the arrow button → Next.</a:t>
            </a:r>
            <a:br>
              <a:rPr lang="en-US" dirty="0"/>
            </a:br>
            <a:r>
              <a:rPr lang="en-US" b="1" i="0" dirty="0">
                <a:solidFill>
                  <a:srgbClr val="3F3F3F"/>
                </a:solidFill>
                <a:effectLst/>
                <a:latin typeface="Inter"/>
              </a:rPr>
              <a:t>Note</a:t>
            </a:r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: select the custom object which we have created in the previous activity.</a:t>
            </a:r>
          </a:p>
          <a:p>
            <a:r>
              <a:rPr lang="en-US" sz="2800" b="1" dirty="0"/>
              <a:t>Creating Field in HandsMen Customer Object</a:t>
            </a:r>
          </a:p>
          <a:p>
            <a:r>
              <a:rPr lang="en-US" dirty="0"/>
              <a:t>To create fields in an object:</a:t>
            </a:r>
          </a:p>
          <a:p>
            <a:r>
              <a:rPr lang="en-US" dirty="0"/>
              <a:t>Go to setup → click on Object Manager → type object name(HandsMen Customer) in quick find bar→ click on the object. </a:t>
            </a:r>
          </a:p>
          <a:p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BD4F8-CA29-7EC0-C5EA-6E8EC680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51" y="3507426"/>
            <a:ext cx="11351622" cy="25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5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518CBE-B1DA-F767-B2D1-DB11CE0693E1}"/>
              </a:ext>
            </a:extLst>
          </p:cNvPr>
          <p:cNvSpPr txBox="1"/>
          <p:nvPr/>
        </p:nvSpPr>
        <p:spPr>
          <a:xfrm>
            <a:off x="665018" y="4664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F3F3F"/>
                </a:solidFill>
                <a:effectLst/>
                <a:latin typeface="Inter"/>
              </a:rPr>
              <a:t>Now click on “Fields &amp; Relationships” → New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AFEB3-9B54-1646-87B0-C5B97A91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0" y="1112829"/>
            <a:ext cx="10575637" cy="2629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5D8F6E-7CAA-DF07-BB07-FFB7048EA223}"/>
              </a:ext>
            </a:extLst>
          </p:cNvPr>
          <p:cNvSpPr txBox="1"/>
          <p:nvPr/>
        </p:nvSpPr>
        <p:spPr>
          <a:xfrm>
            <a:off x="775855" y="392650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Data type as “Email”.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8C504-9817-39EA-56BE-1AC55C662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44" y="4455684"/>
            <a:ext cx="10751127" cy="20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1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CA6E25-EE33-430E-4FD6-6D5AF7772B85}"/>
              </a:ext>
            </a:extLst>
          </p:cNvPr>
          <p:cNvSpPr txBox="1"/>
          <p:nvPr/>
        </p:nvSpPr>
        <p:spPr>
          <a:xfrm>
            <a:off x="360218" y="2910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Click on Next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0FD40-0F7C-F219-7AFE-272068289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8" y="1017211"/>
            <a:ext cx="11545456" cy="2490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0F1F1-3EF6-6477-D4D8-54C44EE816BF}"/>
              </a:ext>
            </a:extLst>
          </p:cNvPr>
          <p:cNvSpPr txBox="1"/>
          <p:nvPr/>
        </p:nvSpPr>
        <p:spPr>
          <a:xfrm>
            <a:off x="498763" y="3948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effectLst/>
              </a:rPr>
              <a:t>Fill the above as following:</a:t>
            </a:r>
          </a:p>
          <a:p>
            <a:pPr>
              <a:buNone/>
            </a:pPr>
            <a:r>
              <a:rPr lang="en-US" dirty="0">
                <a:effectLst/>
              </a:rPr>
              <a:t>Field Label: Email</a:t>
            </a:r>
          </a:p>
          <a:p>
            <a:pPr>
              <a:buNone/>
            </a:pPr>
            <a:r>
              <a:rPr lang="en-US" dirty="0">
                <a:effectLst/>
              </a:rPr>
              <a:t>Field Name : gets auto generated</a:t>
            </a:r>
          </a:p>
          <a:p>
            <a:pPr>
              <a:buNone/>
            </a:pPr>
            <a:r>
              <a:rPr lang="en-US" dirty="0">
                <a:effectLst/>
              </a:rPr>
              <a:t>Click on Next → Next → Save and new.</a:t>
            </a:r>
          </a:p>
          <a:p>
            <a:pPr>
              <a:buNone/>
            </a:pPr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72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1302</Words>
  <Application>Microsoft Office PowerPoint</Application>
  <PresentationFormat>Widescreen</PresentationFormat>
  <Paragraphs>143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Inter</vt:lpstr>
      <vt:lpstr>Montserrat</vt:lpstr>
      <vt:lpstr>Office Theme</vt:lpstr>
      <vt:lpstr>HandsMen Threads: Elevating the Art of Sophistication in Men's Fashion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Dubey</dc:creator>
  <cp:lastModifiedBy>Anurag Dubey</cp:lastModifiedBy>
  <cp:revision>1</cp:revision>
  <dcterms:created xsi:type="dcterms:W3CDTF">2025-07-19T18:59:36Z</dcterms:created>
  <dcterms:modified xsi:type="dcterms:W3CDTF">2025-07-19T19:27:40Z</dcterms:modified>
</cp:coreProperties>
</file>