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3" r:id="rId17"/>
    <p:sldId id="271" r:id="rId18"/>
    <p:sldId id="272" r:id="rId19"/>
    <p:sldId id="280" r:id="rId20"/>
    <p:sldId id="281" r:id="rId21"/>
    <p:sldId id="283" r:id="rId22"/>
    <p:sldId id="277" r:id="rId23"/>
    <p:sldId id="262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CC03F-DCA1-BD58-FAA8-E073BE4B96ED}" v="111" dt="2022-04-26T00:56:37.045"/>
    <p1510:client id="{30F60459-B4A0-302A-BCD5-189E9A6A30E4}" v="355" dt="2022-04-26T22:53:49.511"/>
    <p1510:client id="{48CF9BB8-491E-6262-DAAC-2355F79A5A77}" v="48" dt="2022-04-27T01:22:39.209"/>
    <p1510:client id="{561B2BB1-7B1C-0582-C0B1-34E570ADB689}" v="245" dt="2022-04-27T01:59:18.480"/>
    <p1510:client id="{9F172BA6-54BB-5340-5119-E5115C859F60}" v="25" dt="2022-04-27T02:35:42.757"/>
    <p1510:client id="{C2D28687-143D-C131-1821-72D0BAF48D7D}" v="16" dt="2022-04-26T01:20:3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7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2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519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4/29/2022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8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Neon wave particles on a black background">
            <a:extLst>
              <a:ext uri="{FF2B5EF4-FFF2-40B4-BE49-F238E27FC236}">
                <a16:creationId xmlns:a16="http://schemas.microsoft.com/office/drawing/2014/main" id="{EB15959D-114E-9481-9AFF-1166670BF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6D7EE-6CAC-4D3C-859C-305344A2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6" y="2100845"/>
            <a:ext cx="5229137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XN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0C77D-3191-48ED-8758-76770726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" y="4372379"/>
            <a:ext cx="5617029" cy="540135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800"/>
              <a:t>Sarah Deitch, Bowen Ma, Erik Wilder, </a:t>
            </a:r>
            <a:r>
              <a:rPr lang="en-US" sz="2800" err="1"/>
              <a:t>Muskan</a:t>
            </a:r>
            <a:r>
              <a:rPr lang="en-US" sz="2800"/>
              <a:t> Yadav</a:t>
            </a:r>
          </a:p>
        </p:txBody>
      </p:sp>
    </p:spTree>
    <p:extLst>
      <p:ext uri="{BB962C8B-B14F-4D97-AF65-F5344CB8AC3E}">
        <p14:creationId xmlns:p14="http://schemas.microsoft.com/office/powerpoint/2010/main" val="246658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BB767-9E13-4DA2-9040-AB31E3F9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09612"/>
            <a:ext cx="10287000" cy="5438775"/>
          </a:xfrm>
          <a:prstGeom prst="rect">
            <a:avLst/>
          </a:prstGeom>
          <a:ln w="76200"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426809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22DBC-F66D-4ED7-8B48-15D5F124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704850"/>
            <a:ext cx="10277475" cy="5448300"/>
          </a:xfrm>
          <a:prstGeom prst="rect">
            <a:avLst/>
          </a:prstGeom>
          <a:ln w="76200"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44487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C0B6A-5E90-465C-B83E-914A9C9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CONVOLUTED NEURAL NETWORK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9F5D3A2-3C30-65E8-038E-1E423D85CEE3}"/>
              </a:ext>
            </a:extLst>
          </p:cNvPr>
          <p:cNvSpPr txBox="1">
            <a:spLocks/>
          </p:cNvSpPr>
          <p:nvPr/>
        </p:nvSpPr>
        <p:spPr>
          <a:xfrm>
            <a:off x="958409" y="4533574"/>
            <a:ext cx="10277273" cy="105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3-Layer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AD700A-5A4B-D413-6425-E1CA1A85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76364"/>
            <a:ext cx="4279106" cy="263789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C7EDB77-30AE-CB87-DAD2-A2F31126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968625"/>
            <a:ext cx="3302793" cy="3171031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E7873FE-0CD0-DBC9-C910-E76C73E8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3681227"/>
            <a:ext cx="7981949" cy="1543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B7D7B-E50C-12E9-BF4B-7DB5A1B10F2C}"/>
              </a:ext>
            </a:extLst>
          </p:cNvPr>
          <p:cNvSpPr txBox="1"/>
          <p:nvPr/>
        </p:nvSpPr>
        <p:spPr>
          <a:xfrm>
            <a:off x="5358107" y="1048177"/>
            <a:ext cx="490063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/>
              <a:t>Getting a random sample of different image types</a:t>
            </a:r>
          </a:p>
        </p:txBody>
      </p:sp>
    </p:spTree>
    <p:extLst>
      <p:ext uri="{BB962C8B-B14F-4D97-AF65-F5344CB8AC3E}">
        <p14:creationId xmlns:p14="http://schemas.microsoft.com/office/powerpoint/2010/main" val="90833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42B864-9169-0C62-F277-13B2F990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" y="2346964"/>
            <a:ext cx="4398168" cy="198895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D3CC885-26CE-A82D-7306-F288937E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8" y="4453690"/>
            <a:ext cx="2624138" cy="100370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F43098-E212-F20C-DE1C-8367E249D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62" y="220706"/>
            <a:ext cx="6505574" cy="5726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09CFF-E845-D715-8405-FF451D4C211F}"/>
              </a:ext>
            </a:extLst>
          </p:cNvPr>
          <p:cNvSpPr txBox="1"/>
          <p:nvPr/>
        </p:nvSpPr>
        <p:spPr>
          <a:xfrm>
            <a:off x="1214063" y="922961"/>
            <a:ext cx="239216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600" err="1"/>
              <a:t>Downsampling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098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176192B-811C-8003-DA85-30DBE4AC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58" y="264448"/>
            <a:ext cx="3836568" cy="4030663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A4E5326-3A87-8B39-F5A2-0DF2604B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45" y="3346465"/>
            <a:ext cx="5717488" cy="2960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4563C-6839-E124-6C05-6BD9BFD3FD62}"/>
              </a:ext>
            </a:extLst>
          </p:cNvPr>
          <p:cNvSpPr txBox="1"/>
          <p:nvPr/>
        </p:nvSpPr>
        <p:spPr>
          <a:xfrm>
            <a:off x="5580581" y="1710645"/>
            <a:ext cx="492645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/>
              <a:t>Removing incorrectly shaped images</a:t>
            </a:r>
          </a:p>
        </p:txBody>
      </p:sp>
    </p:spTree>
    <p:extLst>
      <p:ext uri="{BB962C8B-B14F-4D97-AF65-F5344CB8AC3E}">
        <p14:creationId xmlns:p14="http://schemas.microsoft.com/office/powerpoint/2010/main" val="11620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DCA89AE-86F1-177E-8E28-33CF8ABE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47" y="2361995"/>
            <a:ext cx="6003992" cy="3620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8134EB9-6457-AE73-93AE-523B34F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ResNet50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8542CD-EDA5-0E57-728A-2BDD6871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35" y="6133635"/>
            <a:ext cx="7900638" cy="426534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4258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65591C4-9924-FA4A-1719-50FF3C36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39" y="2343280"/>
            <a:ext cx="5757224" cy="44122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A6E6AD-733A-586D-43C8-DFCC3C19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299618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42F4E9E-0BF9-F852-4312-4B52AE8DF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79" b="249"/>
          <a:stretch/>
        </p:blipFill>
        <p:spPr>
          <a:xfrm>
            <a:off x="2885901" y="806334"/>
            <a:ext cx="5876086" cy="3722212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DCDF19E-7134-6067-31B2-4742817C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48" y="5144240"/>
            <a:ext cx="9941963" cy="555953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0148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C0B6A-5E90-465C-B83E-914A9C9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Logistic, LDA, &amp; QDA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9F5D3A2-3C30-65E8-038E-1E423D85CEE3}"/>
              </a:ext>
            </a:extLst>
          </p:cNvPr>
          <p:cNvSpPr txBox="1">
            <a:spLocks/>
          </p:cNvSpPr>
          <p:nvPr/>
        </p:nvSpPr>
        <p:spPr>
          <a:xfrm>
            <a:off x="958409" y="4533574"/>
            <a:ext cx="10277273" cy="105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3-Layer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E2037-4592-4299-B6EE-EF5A4BB7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27527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8B776-773B-8187-791F-CA133EEBBCAE}"/>
              </a:ext>
            </a:extLst>
          </p:cNvPr>
          <p:cNvSpPr txBox="1"/>
          <p:nvPr/>
        </p:nvSpPr>
        <p:spPr>
          <a:xfrm>
            <a:off x="4180115" y="2683328"/>
            <a:ext cx="3614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D510069-57FD-CE3D-8646-5CF95526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9" y="716350"/>
            <a:ext cx="9934574" cy="865206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A955EB-AC44-E7B2-0B59-581273238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8" r="-467" b="394"/>
          <a:stretch/>
        </p:blipFill>
        <p:spPr>
          <a:xfrm>
            <a:off x="914400" y="2521887"/>
            <a:ext cx="10244109" cy="2945495"/>
          </a:xfrm>
          <a:prstGeom prst="rect">
            <a:avLst/>
          </a:prstGeom>
          <a:ln w="57150">
            <a:solidFill>
              <a:srgbClr val="4472C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77567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80C37-9FF2-7F51-7DC1-2EBD576E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Categorized 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4A9D-B393-DE67-594D-8345CF07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43093"/>
            <a:ext cx="10268712" cy="1910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best Test Accuracy result came from the Constructed CNN for </a:t>
            </a:r>
            <a:r>
              <a:rPr lang="en-US" err="1"/>
              <a:t>Downsampled</a:t>
            </a:r>
            <a:r>
              <a:rPr lang="en-US"/>
              <a:t> 3-Layer Images:</a:t>
            </a:r>
          </a:p>
          <a:p>
            <a:pPr algn="ctr"/>
            <a:r>
              <a:rPr lang="en-US" sz="3600"/>
              <a:t>0.5893</a:t>
            </a:r>
          </a:p>
        </p:txBody>
      </p:sp>
    </p:spTree>
    <p:extLst>
      <p:ext uri="{BB962C8B-B14F-4D97-AF65-F5344CB8AC3E}">
        <p14:creationId xmlns:p14="http://schemas.microsoft.com/office/powerpoint/2010/main" val="36340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C0B6A-5E90-465C-B83E-914A9C9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0919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82C-2D19-4E1A-8F9B-D026DCEE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Attempt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7A07D-8B09-45F7-9689-4C22089D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8" y="2967644"/>
            <a:ext cx="5754050" cy="60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ACDF0-F68B-4062-A59C-C21CF531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711040"/>
            <a:ext cx="6047316" cy="1119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DD45A6-E112-4A71-81CF-4A8E01105373}"/>
              </a:ext>
            </a:extLst>
          </p:cNvPr>
          <p:cNvCxnSpPr>
            <a:cxnSpLocks/>
          </p:cNvCxnSpPr>
          <p:nvPr/>
        </p:nvCxnSpPr>
        <p:spPr>
          <a:xfrm>
            <a:off x="6087410" y="2161309"/>
            <a:ext cx="0" cy="4754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0C1C9E0-B799-4FEC-A771-DA3190E6D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277" y="3989555"/>
            <a:ext cx="5658208" cy="2167939"/>
          </a:xfrm>
          <a:prstGeom prst="rect">
            <a:avLst/>
          </a:prstGeom>
          <a:ln w="76200">
            <a:solidFill>
              <a:schemeClr val="tx1"/>
            </a:solidFill>
            <a:prstDash val="sysDot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A5CD4C-C14E-4FCF-AFB8-65573A5EE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26" y="3844293"/>
            <a:ext cx="2810638" cy="24584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906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2D3A817-8A3B-804F-1919-CE26494A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7" y="438364"/>
            <a:ext cx="2036735" cy="59042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498C048-A799-2730-AE99-65A61588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44" y="340322"/>
            <a:ext cx="2033428" cy="601979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4253FF8-5C19-4E77-154D-55E3AEA2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49" y="340112"/>
            <a:ext cx="1948861" cy="597333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02938D4-BBF0-9497-30D3-4AB83FB1DB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6" r="-417" b="147"/>
          <a:stretch/>
        </p:blipFill>
        <p:spPr>
          <a:xfrm>
            <a:off x="9126085" y="376608"/>
            <a:ext cx="2191532" cy="59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4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8-A66E-7D08-A4D2-9CABF799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1B91-E05D-A4F4-1944-7037D09C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NOW: </a:t>
            </a:r>
            <a:r>
              <a:rPr lang="en-US">
                <a:ea typeface="+mn-lt"/>
                <a:cs typeface="+mn-lt"/>
              </a:rPr>
              <a:t>We use 7 categories for classification.</a:t>
            </a:r>
          </a:p>
          <a:p>
            <a:r>
              <a:rPr lang="en-US"/>
              <a:t>NEW: </a:t>
            </a:r>
            <a:r>
              <a:rPr lang="en-US">
                <a:ea typeface="+mn-lt"/>
                <a:cs typeface="+mn-lt"/>
              </a:rPr>
              <a:t>We consider using only 5 diagnoses for classification, and each class is given a probability. </a:t>
            </a:r>
          </a:p>
          <a:p>
            <a:r>
              <a:rPr lang="en-US">
                <a:ea typeface="+mn-lt"/>
                <a:cs typeface="+mn-lt"/>
              </a:rPr>
              <a:t>For example: 0.8, 0.2, 0.1, 0.2, 0.3. </a:t>
            </a:r>
          </a:p>
          <a:p>
            <a:r>
              <a:rPr lang="en-US">
                <a:ea typeface="+mn-lt"/>
                <a:cs typeface="+mn-lt"/>
              </a:rPr>
              <a:t>Then give a standard such as 0.5. Above this probability think he has this disease. In this example, the person has disease 1.</a:t>
            </a:r>
          </a:p>
          <a:p>
            <a:r>
              <a:rPr lang="en-US"/>
              <a:t>TWO Advantages: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1. Avoid the interference of different multis.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2. Which kind of multi can be directly classified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ED816-750D-4BC2-8451-76A9830F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60" y="422307"/>
            <a:ext cx="6467678" cy="3006693"/>
          </a:xfrm>
          <a:prstGeom prst="rect">
            <a:avLst/>
          </a:prstGeom>
          <a:ln w="635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3F971-6324-4536-9924-E0DF2AD6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56" y="3716791"/>
            <a:ext cx="5200087" cy="26186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93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92B3F-32B6-4CC6-A55E-66D8CF67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15" y="401776"/>
            <a:ext cx="9096569" cy="2762662"/>
          </a:xfrm>
          <a:prstGeom prst="rect">
            <a:avLst/>
          </a:prstGeom>
          <a:ln w="762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FA94E-A50B-4D2E-BB52-D6D05C32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302" y="3429000"/>
            <a:ext cx="3843394" cy="29179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4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2EAEE-69B5-4CC8-8596-54F802B0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90" y="601077"/>
            <a:ext cx="9746019" cy="1926937"/>
          </a:xfrm>
          <a:prstGeom prst="rect">
            <a:avLst/>
          </a:prstGeom>
          <a:ln w="762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CD053-A569-4C2D-8FDD-17B52BC6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77" y="3021564"/>
            <a:ext cx="7878243" cy="28384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C0B6A-5E90-465C-B83E-914A9C9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Logistic, LDA, &amp; QDA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9F5D3A2-3C30-65E8-038E-1E423D85CEE3}"/>
              </a:ext>
            </a:extLst>
          </p:cNvPr>
          <p:cNvSpPr txBox="1">
            <a:spLocks/>
          </p:cNvSpPr>
          <p:nvPr/>
        </p:nvSpPr>
        <p:spPr>
          <a:xfrm>
            <a:off x="958409" y="4533574"/>
            <a:ext cx="10277273" cy="105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1-Layer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01B6-EBB6-4293-9A71-B23F1059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C36135-66CC-4AF1-BA2D-6278516F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597" y="3217777"/>
            <a:ext cx="3694176" cy="25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EBFDE-9CA0-4227-B7C0-06699E0FF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6240" y="2835776"/>
            <a:ext cx="5932591" cy="327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For the Logistic, LDA, &amp; QDA – we had sampled down to only 100 images to see if everything worked 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AE107-81DE-4EA2-BA99-B79CA172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716" y="5460624"/>
            <a:ext cx="5932591" cy="30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BCDF3-516B-41E4-A64C-D3E685A0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8" y="3858504"/>
            <a:ext cx="657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118BA-1699-4ABD-AE28-AEDEFAE5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6" y="630399"/>
            <a:ext cx="10220325" cy="451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4B924-E1B0-4AD1-937A-9207F3F4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6" y="5274032"/>
            <a:ext cx="10220325" cy="6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53DCD-7D84-4EA6-AECB-527AEFDD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94" y="514869"/>
            <a:ext cx="8597611" cy="717797"/>
          </a:xfrm>
          <a:prstGeom prst="rect">
            <a:avLst/>
          </a:prstGeom>
          <a:ln w="762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22E35-DA25-42DE-AA89-7D383658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194" y="1685145"/>
            <a:ext cx="4514850" cy="408622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989776-D879-4561-ABDC-682671D5A874}"/>
              </a:ext>
            </a:extLst>
          </p:cNvPr>
          <p:cNvSpPr txBox="1">
            <a:spLocks/>
          </p:cNvSpPr>
          <p:nvPr/>
        </p:nvSpPr>
        <p:spPr>
          <a:xfrm>
            <a:off x="6095999" y="2677834"/>
            <a:ext cx="5778783" cy="32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the Logistic, LDA, &amp; QDA – Images were imported with 1 layer (512, 512, 1)</a:t>
            </a:r>
          </a:p>
        </p:txBody>
      </p:sp>
    </p:spTree>
    <p:extLst>
      <p:ext uri="{BB962C8B-B14F-4D97-AF65-F5344CB8AC3E}">
        <p14:creationId xmlns:p14="http://schemas.microsoft.com/office/powerpoint/2010/main" val="302421312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_2SEEDS">
      <a:dk1>
        <a:srgbClr val="000000"/>
      </a:dk1>
      <a:lt1>
        <a:srgbClr val="FFFFFF"/>
      </a:lt1>
      <a:dk2>
        <a:srgbClr val="222C3B"/>
      </a:dk2>
      <a:lt2>
        <a:srgbClr val="E8E6E2"/>
      </a:lt2>
      <a:accent1>
        <a:srgbClr val="3B6BB1"/>
      </a:accent1>
      <a:accent2>
        <a:srgbClr val="4DAEC3"/>
      </a:accent2>
      <a:accent3>
        <a:srgbClr val="4E4DC3"/>
      </a:accent3>
      <a:accent4>
        <a:srgbClr val="B13B99"/>
      </a:accent4>
      <a:accent5>
        <a:srgbClr val="C34D79"/>
      </a:accent5>
      <a:accent6>
        <a:srgbClr val="B1403B"/>
      </a:accent6>
      <a:hlink>
        <a:srgbClr val="BF3FB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JuxtaposeVTI</vt:lpstr>
      <vt:lpstr>XN Project</vt:lpstr>
      <vt:lpstr>Data Preparation</vt:lpstr>
      <vt:lpstr>PowerPoint Presentation</vt:lpstr>
      <vt:lpstr>PowerPoint Presentation</vt:lpstr>
      <vt:lpstr>PowerPoint Presentation</vt:lpstr>
      <vt:lpstr>Logistic, LDA, &amp; QDA</vt:lpstr>
      <vt:lpstr>Sampled</vt:lpstr>
      <vt:lpstr>PowerPoint Presentation</vt:lpstr>
      <vt:lpstr>PowerPoint Presentation</vt:lpstr>
      <vt:lpstr>PowerPoint Presentation</vt:lpstr>
      <vt:lpstr>PowerPoint Presentation</vt:lpstr>
      <vt:lpstr>CONVOLUTED NEURAL NETWORK</vt:lpstr>
      <vt:lpstr>PowerPoint Presentation</vt:lpstr>
      <vt:lpstr>PowerPoint Presentation</vt:lpstr>
      <vt:lpstr>PowerPoint Presentation</vt:lpstr>
      <vt:lpstr>ResNet50</vt:lpstr>
      <vt:lpstr>CNN Model</vt:lpstr>
      <vt:lpstr>PowerPoint Presentation</vt:lpstr>
      <vt:lpstr>Logistic, LDA, &amp; QDA</vt:lpstr>
      <vt:lpstr>PowerPoint Presentation</vt:lpstr>
      <vt:lpstr>Categorized Conclusion</vt:lpstr>
      <vt:lpstr>Segmentation</vt:lpstr>
      <vt:lpstr>Segmentation Attempt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 Project</dc:title>
  <dc:creator>Erik Wilder</dc:creator>
  <cp:revision>2</cp:revision>
  <dcterms:created xsi:type="dcterms:W3CDTF">2022-04-24T15:23:54Z</dcterms:created>
  <dcterms:modified xsi:type="dcterms:W3CDTF">2022-04-29T14:37:03Z</dcterms:modified>
</cp:coreProperties>
</file>