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63" r:id="rId11"/>
    <p:sldId id="26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Merriweather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/>
    <p:restoredTop sz="91324"/>
  </p:normalViewPr>
  <p:slideViewPr>
    <p:cSldViewPr snapToGrid="0">
      <p:cViewPr varScale="1">
        <p:scale>
          <a:sx n="61" d="100"/>
          <a:sy n="61" d="100"/>
        </p:scale>
        <p:origin x="208" y="1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1:05:2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c29d451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c29d451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306a071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306a071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1426220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a1426220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ceeede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ceeede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ceeede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ceeede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5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14b9e7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c14b9e7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One Dimensional </a:t>
            </a:r>
            <a:r>
              <a:rPr lang="en" sz="4000" b="1" dirty="0" err="1"/>
              <a:t>Ising</a:t>
            </a:r>
            <a:r>
              <a:rPr lang="en" sz="4000" b="1" dirty="0"/>
              <a:t> Model</a:t>
            </a:r>
            <a:endParaRPr sz="4000"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52547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 dirty="0" err="1"/>
              <a:t>Muskan</a:t>
            </a:r>
            <a:r>
              <a:rPr lang="en" sz="5600" b="1" dirty="0"/>
              <a:t> Yadav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30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2"/>
                </a:solidFill>
              </a:rPr>
              <a:t>MATH8450 : Research Seminar in Mathematics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2"/>
                </a:solidFill>
              </a:rPr>
              <a:t>Instructor : Jonathan </a:t>
            </a:r>
            <a:r>
              <a:rPr lang="en-US" sz="4400" dirty="0" err="1">
                <a:solidFill>
                  <a:schemeClr val="bg2"/>
                </a:solidFill>
              </a:rPr>
              <a:t>Weitsman</a:t>
            </a:r>
            <a:r>
              <a:rPr lang="en-US" sz="4400" dirty="0">
                <a:solidFill>
                  <a:schemeClr val="bg2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2"/>
                </a:solidFill>
              </a:rPr>
              <a:t>December 7, 2021.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Interpretation of the result</a:t>
            </a:r>
            <a:endParaRPr sz="3200" dirty="0"/>
          </a:p>
        </p:txBody>
      </p:sp>
      <p:sp>
        <p:nvSpPr>
          <p:cNvPr id="99" name="Google Shape;99;p17"/>
          <p:cNvSpPr txBox="1"/>
          <p:nvPr/>
        </p:nvSpPr>
        <p:spPr>
          <a:xfrm>
            <a:off x="311700" y="1682441"/>
            <a:ext cx="8520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/>
              <a:t>From the proof above, we infer that M(</a:t>
            </a:r>
            <a:r>
              <a:rPr lang="en-US" sz="2400" dirty="0" err="1"/>
              <a:t>h,T</a:t>
            </a:r>
            <a:r>
              <a:rPr lang="en-US" sz="2400" dirty="0"/>
              <a:t>) is an analytical function for real h and positive T. We see that there is no magnetization at any finite temperature in one dimension, hence no nontrivial critical point. Therefore, the model admits </a:t>
            </a:r>
            <a:r>
              <a:rPr lang="en-US" sz="2400" b="1" dirty="0"/>
              <a:t>no phase transition</a:t>
            </a:r>
            <a:r>
              <a:rPr lang="en-US" sz="2400" dirty="0"/>
              <a:t> at any positive temperature. </a:t>
            </a:r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D3F2E4D5-7417-5046-B705-BD3F1A0DCDF5}"/>
              </a:ext>
            </a:extLst>
          </p:cNvPr>
          <p:cNvSpPr/>
          <p:nvPr/>
        </p:nvSpPr>
        <p:spPr>
          <a:xfrm>
            <a:off x="155850" y="1513081"/>
            <a:ext cx="8832300" cy="2370014"/>
          </a:xfrm>
          <a:prstGeom prst="round2Diag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1025750" y="1693000"/>
            <a:ext cx="61206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</a:t>
            </a:r>
            <a:r>
              <a:rPr lang="en" sz="4000" dirty="0">
                <a:solidFill>
                  <a:srgbClr val="073763"/>
                </a:solidFill>
              </a:rPr>
              <a:t>you!</a:t>
            </a:r>
            <a:endParaRPr sz="4000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71" name="Google Shape;71;p14"/>
          <p:cNvSpPr txBox="1"/>
          <p:nvPr/>
        </p:nvSpPr>
        <p:spPr>
          <a:xfrm>
            <a:off x="275510" y="1600617"/>
            <a:ext cx="8678367" cy="4575068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/>
              <a:t>Using the transfer matrix method we briefly review the solution of the one-dimensional </a:t>
            </a:r>
            <a:r>
              <a:rPr lang="en" sz="1500" dirty="0" err="1"/>
              <a:t>Ising</a:t>
            </a:r>
            <a:r>
              <a:rPr lang="en" sz="1500" dirty="0"/>
              <a:t> model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/>
              <a:t>We find the </a:t>
            </a:r>
            <a:r>
              <a:rPr lang="en" sz="1500" b="1" dirty="0"/>
              <a:t>thermodynamic limit of the partition function</a:t>
            </a:r>
            <a:r>
              <a:rPr lang="en" sz="1500" dirty="0"/>
              <a:t> under the one dimensional lattice with finite number of interacting neighbors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/>
              <a:t>Our main goal is to calculate the partition function </a:t>
            </a:r>
            <a:r>
              <a:rPr lang="en" sz="1500" i="1" dirty="0"/>
              <a:t>Z</a:t>
            </a:r>
            <a:endParaRPr sz="1500" dirty="0"/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/>
              <a:t>The partition function </a:t>
            </a:r>
            <a:r>
              <a:rPr lang="en" sz="1500" i="1" dirty="0"/>
              <a:t>Z</a:t>
            </a:r>
            <a:r>
              <a:rPr lang="en" sz="1500" dirty="0"/>
              <a:t>, then helps us to calculate the Free energy </a:t>
            </a:r>
            <a:r>
              <a:rPr lang="en" sz="1500" i="1" dirty="0"/>
              <a:t>F</a:t>
            </a:r>
            <a:r>
              <a:rPr lang="en" sz="1500" dirty="0"/>
              <a:t> and Magnetization </a:t>
            </a:r>
            <a:r>
              <a:rPr lang="en" sz="1500" i="1" dirty="0"/>
              <a:t>M</a:t>
            </a:r>
            <a:r>
              <a:rPr lang="en" sz="1500" dirty="0"/>
              <a:t> </a:t>
            </a:r>
            <a:endParaRPr sz="1500" dirty="0"/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1CEAF0-7332-0442-8D36-14A8C9B13F8B}"/>
              </a:ext>
            </a:extLst>
          </p:cNvPr>
          <p:cNvSpPr/>
          <p:nvPr/>
        </p:nvSpPr>
        <p:spPr>
          <a:xfrm>
            <a:off x="81481" y="1607824"/>
            <a:ext cx="8981038" cy="269977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Formulas</a:t>
            </a:r>
            <a:endParaRPr sz="3200" dirty="0"/>
          </a:p>
        </p:txBody>
      </p:sp>
      <p:sp>
        <p:nvSpPr>
          <p:cNvPr id="89" name="Google Shape;89;p16"/>
          <p:cNvSpPr txBox="1"/>
          <p:nvPr/>
        </p:nvSpPr>
        <p:spPr>
          <a:xfrm>
            <a:off x="311725" y="1690319"/>
            <a:ext cx="6019243" cy="273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Partition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Helmholtz free energy 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Magnetization 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25728D-570A-8A42-B8FC-802AB6BDB173}"/>
                  </a:ext>
                </a:extLst>
              </p:cNvPr>
              <p:cNvSpPr txBox="1"/>
              <p:nvPr/>
            </p:nvSpPr>
            <p:spPr>
              <a:xfrm>
                <a:off x="3151663" y="2092773"/>
                <a:ext cx="2006867" cy="478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Z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25728D-570A-8A42-B8FC-802AB6BDB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663" y="2092773"/>
                <a:ext cx="2006867" cy="478977"/>
              </a:xfrm>
              <a:prstGeom prst="rect">
                <a:avLst/>
              </a:prstGeom>
              <a:blipFill>
                <a:blip r:embed="rId3"/>
                <a:stretch>
                  <a:fillRect l="-5031" t="-112821" b="-1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DCEB7D-37F7-234D-9A57-F8E42BC59651}"/>
                  </a:ext>
                </a:extLst>
              </p:cNvPr>
              <p:cNvSpPr txBox="1"/>
              <p:nvPr/>
            </p:nvSpPr>
            <p:spPr>
              <a:xfrm>
                <a:off x="1869095" y="4096935"/>
                <a:ext cx="4572000" cy="678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DCEB7D-37F7-234D-9A57-F8E42BC5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95" y="4096935"/>
                <a:ext cx="4572000" cy="678519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69214A-12C5-804D-8474-E681FABD30AF}"/>
                  </a:ext>
                </a:extLst>
              </p:cNvPr>
              <p:cNvSpPr txBox="1"/>
              <p:nvPr/>
            </p:nvSpPr>
            <p:spPr>
              <a:xfrm>
                <a:off x="3093363" y="3113992"/>
                <a:ext cx="21234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 = −</a:t>
                </a:r>
                <a:r>
                  <a:rPr lang="en-US" sz="2400" dirty="0">
                    <a:solidFill>
                      <a:schemeClr val="accent3">
                        <a:lumMod val="1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69214A-12C5-804D-8474-E681FABD3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363" y="3113992"/>
                <a:ext cx="2123465" cy="461665"/>
              </a:xfrm>
              <a:prstGeom prst="rect">
                <a:avLst/>
              </a:prstGeom>
              <a:blipFill>
                <a:blip r:embed="rId5"/>
                <a:stretch>
                  <a:fillRect l="-4167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311725" y="1422839"/>
            <a:ext cx="8671813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73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Rewrite the Hamiltonian as a sum over </a:t>
            </a:r>
            <a:r>
              <a:rPr lang="en" sz="1600" b="1" dirty="0">
                <a:latin typeface="Georgia"/>
                <a:ea typeface="Georgia"/>
                <a:cs typeface="Georgia"/>
                <a:sym typeface="Georgia"/>
              </a:rPr>
              <a:t>all sites</a:t>
            </a: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3873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Focus on a particular site  and its neighboring bonds</a:t>
            </a:r>
          </a:p>
          <a:p>
            <a:pPr marL="3873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Write down a </a:t>
            </a:r>
            <a:r>
              <a:rPr lang="en" sz="1600" b="1" dirty="0">
                <a:latin typeface="Georgia"/>
                <a:ea typeface="Georgia"/>
                <a:cs typeface="Georgia"/>
                <a:sym typeface="Georgia"/>
              </a:rPr>
              <a:t>transfer matrix</a:t>
            </a: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 which represents site  </a:t>
            </a:r>
          </a:p>
          <a:p>
            <a:pPr marL="3873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Rewrite the entire sum as the trace of the  power of a transfer matrix which gives us the partition function</a:t>
            </a:r>
          </a:p>
          <a:p>
            <a:pPr marL="3873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We then calculate the trace of  a matrix by calculating the sum of its eigenvalues </a:t>
            </a:r>
          </a:p>
          <a:p>
            <a:pPr marL="3873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Lastly using the partition 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function,</a:t>
            </a: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 we calculate the Free energy and Magneti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600" dirty="0">
                <a:latin typeface="Georgia"/>
                <a:ea typeface="Georgia"/>
                <a:cs typeface="Georgia"/>
                <a:sym typeface="Georgia"/>
              </a:rPr>
              <a:t>ation of the model.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60462" y="1526305"/>
            <a:ext cx="8757295" cy="3114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50113A9-E71D-BD4D-9E18-56BFE2B442EB}"/>
                  </a:ext>
                </a:extLst>
              </p14:cNvPr>
              <p14:cNvContentPartPr/>
              <p14:nvPr/>
            </p14:nvContentPartPr>
            <p14:xfrm>
              <a:off x="288946" y="-692883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50113A9-E71D-BD4D-9E18-56BFE2B44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306" y="-7015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3148" y="29829"/>
            <a:ext cx="4305308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Transfer matrix method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Google Shape;100;p17"/>
              <p:cNvSpPr/>
              <p:nvPr/>
            </p:nvSpPr>
            <p:spPr>
              <a:xfrm>
                <a:off x="4324474" y="1601149"/>
                <a:ext cx="4644823" cy="3201794"/>
              </a:xfrm>
              <a:prstGeom prst="roundRect">
                <a:avLst>
                  <a:gd name="adj" fmla="val 9081"/>
                </a:avLst>
              </a:prstGeom>
              <a:solidFill>
                <a:srgbClr val="00206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Interaction of spins with the neighboring spins is given by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Interaction between spins and applied external field is given by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= -h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sz="1100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00" name="Google Shape;100;p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74" y="1601149"/>
                <a:ext cx="4644823" cy="3201794"/>
              </a:xfrm>
              <a:prstGeom prst="roundRect">
                <a:avLst>
                  <a:gd name="adj" fmla="val 9081"/>
                </a:avLst>
              </a:prstGeom>
              <a:blipFill>
                <a:blip r:embed="rId3"/>
                <a:stretch>
                  <a:fillRect b="-10630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Google Shape;101;p17"/>
          <p:cNvSpPr/>
          <p:nvPr/>
        </p:nvSpPr>
        <p:spPr>
          <a:xfrm>
            <a:off x="4393725" y="115594"/>
            <a:ext cx="4575573" cy="1304387"/>
          </a:xfrm>
          <a:prstGeom prst="roundRect">
            <a:avLst>
              <a:gd name="adj" fmla="val 13211"/>
            </a:avLst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Consider a one-dimensional lattice of N sites. Each site is labeled by an integer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. 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613CE9-B111-2A4B-9E8D-E3A6487B6F7A}"/>
              </a:ext>
            </a:extLst>
          </p:cNvPr>
          <p:cNvSpPr/>
          <p:nvPr/>
        </p:nvSpPr>
        <p:spPr>
          <a:xfrm>
            <a:off x="324460" y="1295137"/>
            <a:ext cx="3610642" cy="3631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C3C5FDB-662F-7B4A-A038-372F4D5D5045}"/>
              </a:ext>
            </a:extLst>
          </p:cNvPr>
          <p:cNvGrpSpPr/>
          <p:nvPr/>
        </p:nvGrpSpPr>
        <p:grpSpPr>
          <a:xfrm>
            <a:off x="1056575" y="1416166"/>
            <a:ext cx="2377968" cy="3297471"/>
            <a:chOff x="6646025" y="1658699"/>
            <a:chExt cx="2306768" cy="3336628"/>
          </a:xfrm>
          <a:noFill/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B56DD-D8A8-AB4E-861A-ACFE163D2C45}"/>
                </a:ext>
              </a:extLst>
            </p:cNvPr>
            <p:cNvGrpSpPr/>
            <p:nvPr/>
          </p:nvGrpSpPr>
          <p:grpSpPr>
            <a:xfrm>
              <a:off x="6646025" y="1658699"/>
              <a:ext cx="2053546" cy="2559340"/>
              <a:chOff x="6455589" y="1658699"/>
              <a:chExt cx="2243982" cy="2717502"/>
            </a:xfrm>
            <a:grpFill/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C00AA25-912F-D14F-8AF1-DD10581D6D81}"/>
                  </a:ext>
                </a:extLst>
              </p:cNvPr>
              <p:cNvGrpSpPr/>
              <p:nvPr/>
            </p:nvGrpSpPr>
            <p:grpSpPr>
              <a:xfrm>
                <a:off x="6486840" y="1658699"/>
                <a:ext cx="2212731" cy="2717502"/>
                <a:chOff x="5377284" y="1326605"/>
                <a:chExt cx="2212731" cy="2717502"/>
              </a:xfrm>
              <a:grpFill/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BCF4700-EC92-9747-A9AD-4BF20592F032}"/>
                    </a:ext>
                  </a:extLst>
                </p:cNvPr>
                <p:cNvGrpSpPr/>
                <p:nvPr/>
              </p:nvGrpSpPr>
              <p:grpSpPr>
                <a:xfrm>
                  <a:off x="5377284" y="1525351"/>
                  <a:ext cx="2212731" cy="2518756"/>
                  <a:chOff x="3095857" y="1406458"/>
                  <a:chExt cx="3063862" cy="3236117"/>
                </a:xfrm>
                <a:grpFill/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48AD0C53-EC1A-2B4A-9B0F-CCA71855DDAE}"/>
                      </a:ext>
                    </a:extLst>
                  </p:cNvPr>
                  <p:cNvGrpSpPr/>
                  <p:nvPr/>
                </p:nvGrpSpPr>
                <p:grpSpPr>
                  <a:xfrm>
                    <a:off x="4341443" y="3955793"/>
                    <a:ext cx="645203" cy="686782"/>
                    <a:chOff x="4486414" y="3972418"/>
                    <a:chExt cx="1063256" cy="939824"/>
                  </a:xfrm>
                  <a:grpFill/>
                </p:grpSpPr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3B04367D-3472-C749-AB61-6CC34E08A5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86414" y="4068111"/>
                      <a:ext cx="0" cy="844131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B8BB7F2D-6B6A-3643-844B-9EF64880CF6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549670" y="3972418"/>
                      <a:ext cx="0" cy="839972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7938CC2C-10B7-6242-B03B-679743D04C4E}"/>
                      </a:ext>
                    </a:extLst>
                  </p:cNvPr>
                  <p:cNvGrpSpPr/>
                  <p:nvPr/>
                </p:nvGrpSpPr>
                <p:grpSpPr>
                  <a:xfrm>
                    <a:off x="3095857" y="1406458"/>
                    <a:ext cx="3063862" cy="3000000"/>
                    <a:chOff x="2923427" y="776178"/>
                    <a:chExt cx="3687016" cy="3760661"/>
                  </a:xfrm>
                  <a:grpFill/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296C240B-E574-D14C-A342-FC7D485B3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4060" y="1032858"/>
                      <a:ext cx="3676383" cy="3503981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accent3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noFill/>
                      </a:endParaRPr>
                    </a:p>
                  </p:txBody>
                </p:sp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D9133417-9059-6549-8F0F-ED788DA541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729558" y="776178"/>
                      <a:ext cx="0" cy="956930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07003D06-1FCB-0949-ACBD-88B87B8563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89497" y="925034"/>
                      <a:ext cx="0" cy="946296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6A691030-FD3D-6145-8FCF-F092366DD4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7092" y="914400"/>
                      <a:ext cx="0" cy="888630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8D46B6E3-465D-E14F-8F44-B3B051EC23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23427" y="2118631"/>
                      <a:ext cx="0" cy="1200603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1BDB8ED6-5094-9E45-9FF5-D2FC11866D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99874" y="3479599"/>
                      <a:ext cx="0" cy="701238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A52FDC6F-16D0-4A48-A64D-48EC0631A8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11432" y="1490908"/>
                      <a:ext cx="0" cy="926872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670BBD9F-3F34-3243-8ADF-46A183CEA9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15739" y="3168502"/>
                      <a:ext cx="0" cy="1012160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5058CEA5-75EB-324A-B915-981BB48ED63C}"/>
                    </a:ext>
                  </a:extLst>
                </p:cNvPr>
                <p:cNvCxnSpPr/>
                <p:nvPr/>
              </p:nvCxnSpPr>
              <p:spPr>
                <a:xfrm flipV="1">
                  <a:off x="5986570" y="1596044"/>
                  <a:ext cx="329630" cy="107756"/>
                </a:xfrm>
                <a:prstGeom prst="straightConnector1">
                  <a:avLst/>
                </a:prstGeom>
                <a:grpFill/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25D621A9-2BAE-CA48-AB5F-A4DA002CEAC8}"/>
                    </a:ext>
                  </a:extLst>
                </p:cNvPr>
                <p:cNvCxnSpPr/>
                <p:nvPr/>
              </p:nvCxnSpPr>
              <p:spPr>
                <a:xfrm>
                  <a:off x="6583680" y="1525351"/>
                  <a:ext cx="501722" cy="178449"/>
                </a:xfrm>
                <a:prstGeom prst="straightConnector1">
                  <a:avLst/>
                </a:prstGeom>
                <a:grpFill/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B6E6666-D0CF-774B-92EF-DE8AA4307C31}"/>
                    </a:ext>
                  </a:extLst>
                </p:cNvPr>
                <p:cNvSpPr txBox="1"/>
                <p:nvPr/>
              </p:nvSpPr>
              <p:spPr>
                <a:xfrm rot="20315421">
                  <a:off x="5964119" y="1363656"/>
                  <a:ext cx="235522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J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DE2516C-93C3-E64E-960C-377C11F22A7F}"/>
                    </a:ext>
                  </a:extLst>
                </p:cNvPr>
                <p:cNvSpPr txBox="1"/>
                <p:nvPr/>
              </p:nvSpPr>
              <p:spPr>
                <a:xfrm rot="696286">
                  <a:off x="6715075" y="1326605"/>
                  <a:ext cx="235522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J</a:t>
                  </a:r>
                </a:p>
              </p:txBody>
            </p:sp>
          </p:grpSp>
          <p:sp>
            <p:nvSpPr>
              <p:cNvPr id="48" name="Connector 47">
                <a:extLst>
                  <a:ext uri="{FF2B5EF4-FFF2-40B4-BE49-F238E27FC236}">
                    <a16:creationId xmlns:a16="http://schemas.microsoft.com/office/drawing/2014/main" id="{28964EE8-FFFA-4B47-BB95-C2C78F4CDBF9}"/>
                  </a:ext>
                </a:extLst>
              </p:cNvPr>
              <p:cNvSpPr/>
              <p:nvPr/>
            </p:nvSpPr>
            <p:spPr>
              <a:xfrm>
                <a:off x="6455589" y="3058902"/>
                <a:ext cx="45719" cy="45719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F0DED56-4805-5D47-B918-865D868D5F19}"/>
                  </a:ext>
                </a:extLst>
              </p:cNvPr>
              <p:cNvGrpSpPr/>
              <p:nvPr/>
            </p:nvGrpSpPr>
            <p:grpSpPr>
              <a:xfrm>
                <a:off x="6629913" y="2023185"/>
                <a:ext cx="1655214" cy="2169240"/>
                <a:chOff x="6629913" y="2023185"/>
                <a:chExt cx="1655214" cy="2169240"/>
              </a:xfrm>
              <a:grpFill/>
            </p:grpSpPr>
            <p:sp>
              <p:nvSpPr>
                <p:cNvPr id="52" name="Connector 51">
                  <a:extLst>
                    <a:ext uri="{FF2B5EF4-FFF2-40B4-BE49-F238E27FC236}">
                      <a16:creationId xmlns:a16="http://schemas.microsoft.com/office/drawing/2014/main" id="{B19C24D4-8AA5-5041-9716-BCEA1EAB0890}"/>
                    </a:ext>
                  </a:extLst>
                </p:cNvPr>
                <p:cNvSpPr/>
                <p:nvPr/>
              </p:nvSpPr>
              <p:spPr>
                <a:xfrm>
                  <a:off x="6920540" y="2210660"/>
                  <a:ext cx="45719" cy="45719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onnector 52">
                  <a:extLst>
                    <a:ext uri="{FF2B5EF4-FFF2-40B4-BE49-F238E27FC236}">
                      <a16:creationId xmlns:a16="http://schemas.microsoft.com/office/drawing/2014/main" id="{00F37053-0CA8-3844-BF66-6B83430F472A}"/>
                    </a:ext>
                  </a:extLst>
                </p:cNvPr>
                <p:cNvSpPr/>
                <p:nvPr/>
              </p:nvSpPr>
              <p:spPr>
                <a:xfrm>
                  <a:off x="6629913" y="3657053"/>
                  <a:ext cx="45719" cy="45719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onnector 53">
                  <a:extLst>
                    <a:ext uri="{FF2B5EF4-FFF2-40B4-BE49-F238E27FC236}">
                      <a16:creationId xmlns:a16="http://schemas.microsoft.com/office/drawing/2014/main" id="{C5E7C446-3D99-9F42-8143-86E06C0AFBBB}"/>
                    </a:ext>
                  </a:extLst>
                </p:cNvPr>
                <p:cNvSpPr/>
                <p:nvPr/>
              </p:nvSpPr>
              <p:spPr>
                <a:xfrm>
                  <a:off x="7354056" y="4146706"/>
                  <a:ext cx="45719" cy="45719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onnector 54">
                  <a:extLst>
                    <a:ext uri="{FF2B5EF4-FFF2-40B4-BE49-F238E27FC236}">
                      <a16:creationId xmlns:a16="http://schemas.microsoft.com/office/drawing/2014/main" id="{7802BA30-4513-FA49-8214-7C8DA435F3C0}"/>
                    </a:ext>
                  </a:extLst>
                </p:cNvPr>
                <p:cNvSpPr/>
                <p:nvPr/>
              </p:nvSpPr>
              <p:spPr>
                <a:xfrm>
                  <a:off x="7826324" y="4136144"/>
                  <a:ext cx="45719" cy="45719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onnector 55">
                  <a:extLst>
                    <a:ext uri="{FF2B5EF4-FFF2-40B4-BE49-F238E27FC236}">
                      <a16:creationId xmlns:a16="http://schemas.microsoft.com/office/drawing/2014/main" id="{DA94F938-5741-6645-96A6-4511246E0114}"/>
                    </a:ext>
                  </a:extLst>
                </p:cNvPr>
                <p:cNvSpPr/>
                <p:nvPr/>
              </p:nvSpPr>
              <p:spPr>
                <a:xfrm>
                  <a:off x="7547487" y="2023185"/>
                  <a:ext cx="45719" cy="45719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onnector 56">
                  <a:extLst>
                    <a:ext uri="{FF2B5EF4-FFF2-40B4-BE49-F238E27FC236}">
                      <a16:creationId xmlns:a16="http://schemas.microsoft.com/office/drawing/2014/main" id="{58A5C553-42A2-7B45-83E0-E15EF24ADDA7}"/>
                    </a:ext>
                  </a:extLst>
                </p:cNvPr>
                <p:cNvSpPr/>
                <p:nvPr/>
              </p:nvSpPr>
              <p:spPr>
                <a:xfrm>
                  <a:off x="8239408" y="2210659"/>
                  <a:ext cx="45719" cy="45719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Connector 49">
                <a:extLst>
                  <a:ext uri="{FF2B5EF4-FFF2-40B4-BE49-F238E27FC236}">
                    <a16:creationId xmlns:a16="http://schemas.microsoft.com/office/drawing/2014/main" id="{9E6DB1C5-BFBE-DC41-83A2-327B96CF22F6}"/>
                  </a:ext>
                </a:extLst>
              </p:cNvPr>
              <p:cNvSpPr/>
              <p:nvPr/>
            </p:nvSpPr>
            <p:spPr>
              <a:xfrm>
                <a:off x="8557276" y="2588963"/>
                <a:ext cx="45719" cy="45719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Connector 50">
                <a:extLst>
                  <a:ext uri="{FF2B5EF4-FFF2-40B4-BE49-F238E27FC236}">
                    <a16:creationId xmlns:a16="http://schemas.microsoft.com/office/drawing/2014/main" id="{3B45B050-819F-524F-89C9-12899FE08772}"/>
                  </a:ext>
                </a:extLst>
              </p:cNvPr>
              <p:cNvSpPr/>
              <p:nvPr/>
            </p:nvSpPr>
            <p:spPr>
              <a:xfrm>
                <a:off x="8499847" y="3657052"/>
                <a:ext cx="45719" cy="45719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D89D-2796-7B47-A816-D051EF5D822C}"/>
                </a:ext>
              </a:extLst>
            </p:cNvPr>
            <p:cNvSpPr txBox="1"/>
            <p:nvPr/>
          </p:nvSpPr>
          <p:spPr>
            <a:xfrm>
              <a:off x="6666858" y="4256663"/>
              <a:ext cx="2285935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Figure shows the N lattice sites with either spin up or spin down. J being the interaction between the neighboring spins.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B10E8-81AF-6F49-9409-26F1095495C4}"/>
                  </a:ext>
                </a:extLst>
              </p:cNvPr>
              <p:cNvSpPr txBox="1"/>
              <p:nvPr/>
            </p:nvSpPr>
            <p:spPr>
              <a:xfrm>
                <a:off x="4848015" y="2492190"/>
                <a:ext cx="3759630" cy="454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= -J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B10E8-81AF-6F49-9409-26F109549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15" y="2492190"/>
                <a:ext cx="3759630" cy="454420"/>
              </a:xfrm>
              <a:prstGeom prst="rect">
                <a:avLst/>
              </a:prstGeom>
              <a:blipFill>
                <a:blip r:embed="rId4"/>
                <a:stretch>
                  <a:fillRect l="-3030" t="-155556" b="-2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2A8DB01-0035-2B4A-80BA-A0AD693572F1}"/>
                  </a:ext>
                </a:extLst>
              </p:cNvPr>
              <p:cNvSpPr txBox="1"/>
              <p:nvPr/>
            </p:nvSpPr>
            <p:spPr>
              <a:xfrm>
                <a:off x="4514850" y="2454549"/>
                <a:ext cx="4629150" cy="1035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Then the Hamiltonian function H is given by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-J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-h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2A8DB01-0035-2B4A-80BA-A0AD6935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0" y="2454549"/>
                <a:ext cx="4629150" cy="1035861"/>
              </a:xfrm>
              <a:prstGeom prst="rect">
                <a:avLst/>
              </a:prstGeom>
              <a:blipFill>
                <a:blip r:embed="rId5"/>
                <a:stretch>
                  <a:fillRect l="-548" t="-14458" b="-7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E5970-8F4F-D542-834B-9F1E7E705FFE}"/>
              </a:ext>
            </a:extLst>
          </p:cNvPr>
          <p:cNvSpPr txBox="1"/>
          <p:nvPr/>
        </p:nvSpPr>
        <p:spPr>
          <a:xfrm>
            <a:off x="314326" y="479255"/>
            <a:ext cx="424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case we have the partition function as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F33CD7-C507-5C4F-B414-8D8B6E7C19D3}"/>
                  </a:ext>
                </a:extLst>
              </p:cNvPr>
              <p:cNvSpPr txBox="1"/>
              <p:nvPr/>
            </p:nvSpPr>
            <p:spPr>
              <a:xfrm>
                <a:off x="314325" y="2004395"/>
                <a:ext cx="8515350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expand this summation in Boltzmann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only associated to the neighboring interactions as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F33CD7-C507-5C4F-B414-8D8B6E7C1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004395"/>
                <a:ext cx="8515350" cy="757067"/>
              </a:xfrm>
              <a:prstGeom prst="rect">
                <a:avLst/>
              </a:prstGeom>
              <a:blipFill>
                <a:blip r:embed="rId2"/>
                <a:stretch>
                  <a:fillRect l="-149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2B5F446-6C28-1445-B3D3-86E9A19BFCFD}"/>
              </a:ext>
            </a:extLst>
          </p:cNvPr>
          <p:cNvSpPr txBox="1"/>
          <p:nvPr/>
        </p:nvSpPr>
        <p:spPr>
          <a:xfrm>
            <a:off x="619172" y="3472239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define a function ′t′ such that 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5DAAC2-F722-5F4E-9A67-DCD71463D6D8}"/>
                  </a:ext>
                </a:extLst>
              </p:cNvPr>
              <p:cNvSpPr txBox="1"/>
              <p:nvPr/>
            </p:nvSpPr>
            <p:spPr>
              <a:xfrm>
                <a:off x="157162" y="916685"/>
                <a:ext cx="8515350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5DAAC2-F722-5F4E-9A67-DCD71463D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" y="916685"/>
                <a:ext cx="8515350" cy="896207"/>
              </a:xfrm>
              <a:prstGeom prst="rect">
                <a:avLst/>
              </a:prstGeom>
              <a:blipFill>
                <a:blip r:embed="rId3"/>
                <a:stretch>
                  <a:fillRect t="-150704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5D9AC2-C09E-9046-9B60-91B5A34C44A6}"/>
                  </a:ext>
                </a:extLst>
              </p:cNvPr>
              <p:cNvSpPr txBox="1"/>
              <p:nvPr/>
            </p:nvSpPr>
            <p:spPr>
              <a:xfrm>
                <a:off x="0" y="2398951"/>
                <a:ext cx="8829675" cy="988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+…]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5D9AC2-C09E-9046-9B60-91B5A34C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98951"/>
                <a:ext cx="8829675" cy="988540"/>
              </a:xfrm>
              <a:prstGeom prst="rect">
                <a:avLst/>
              </a:prstGeom>
              <a:blipFill>
                <a:blip r:embed="rId4"/>
                <a:stretch>
                  <a:fillRect t="-132051" b="-18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3EDAD4-F68B-BE42-A149-E4A09E55C9DC}"/>
                  </a:ext>
                </a:extLst>
              </p:cNvPr>
              <p:cNvSpPr txBox="1"/>
              <p:nvPr/>
            </p:nvSpPr>
            <p:spPr>
              <a:xfrm>
                <a:off x="1239804" y="2449209"/>
                <a:ext cx="7703128" cy="616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)]…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chemeClr val="accent3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3">
                                <a:lumMod val="10000"/>
                              </a:schemeClr>
                            </a:solidFill>
                          </a:rPr>
                          <m:t>J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3EDAD4-F68B-BE42-A149-E4A09E55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04" y="2449209"/>
                <a:ext cx="7703128" cy="616066"/>
              </a:xfrm>
              <a:prstGeom prst="rect">
                <a:avLst/>
              </a:prstGeom>
              <a:blipFill>
                <a:blip r:embed="rId5"/>
                <a:stretch>
                  <a:fillRect l="-164" t="-68000" b="-1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69841-F3EA-0A43-AEB7-EE4734BE0FDE}"/>
                  </a:ext>
                </a:extLst>
              </p:cNvPr>
              <p:cNvSpPr txBox="1"/>
              <p:nvPr/>
            </p:nvSpPr>
            <p:spPr>
              <a:xfrm>
                <a:off x="619172" y="3973550"/>
                <a:ext cx="3633694" cy="523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=</a:t>
                </a:r>
                <a:r>
                  <a:rPr lang="en-US" sz="2400" dirty="0">
                    <a:solidFill>
                      <a:schemeClr val="accent3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3">
                                <a:lumMod val="10000"/>
                              </a:schemeClr>
                            </a:solidFill>
                          </a:rPr>
                          <m:t>J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69841-F3EA-0A43-AEB7-EE4734BE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72" y="3973550"/>
                <a:ext cx="3633694" cy="523733"/>
              </a:xfrm>
              <a:prstGeom prst="rect">
                <a:avLst/>
              </a:prstGeom>
              <a:blipFill>
                <a:blip r:embed="rId6"/>
                <a:stretch>
                  <a:fillRect l="-2431" t="-2326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82450C-B955-EE44-9C5A-B191B9A7B8F2}"/>
                  </a:ext>
                </a:extLst>
              </p:cNvPr>
              <p:cNvSpPr txBox="1"/>
              <p:nvPr/>
            </p:nvSpPr>
            <p:spPr>
              <a:xfrm>
                <a:off x="619172" y="3868744"/>
                <a:ext cx="3525664" cy="616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chemeClr val="accent3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3">
                                <a:lumMod val="10000"/>
                              </a:schemeClr>
                            </a:solidFill>
                          </a:rPr>
                          <m:t>J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dirty="0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82450C-B955-EE44-9C5A-B191B9A7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72" y="3868744"/>
                <a:ext cx="3525664" cy="616066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AC5C5F-BF6A-BE4F-BC28-DB0F035B2AA8}"/>
                  </a:ext>
                </a:extLst>
              </p:cNvPr>
              <p:cNvSpPr txBox="1"/>
              <p:nvPr/>
            </p:nvSpPr>
            <p:spPr>
              <a:xfrm>
                <a:off x="1239804" y="3500561"/>
                <a:ext cx="7056536" cy="537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3">
                        <a:lumMod val="10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dirty="0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i="1" dirty="0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3200" b="0" i="1" dirty="0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b="0" i="1" dirty="0" smtClean="0">
                                    <a:solidFill>
                                      <a:schemeClr val="accent3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…..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accent3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AC5C5F-BF6A-BE4F-BC28-DB0F035B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04" y="3500561"/>
                <a:ext cx="7056536" cy="537070"/>
              </a:xfrm>
              <a:prstGeom prst="rect">
                <a:avLst/>
              </a:prstGeom>
              <a:blipFill>
                <a:blip r:embed="rId8"/>
                <a:stretch>
                  <a:fillRect l="-1975" t="-148837" b="-2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3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BFFC6-C2D6-9948-A9F7-FC4F6DB5C1C2}"/>
              </a:ext>
            </a:extLst>
          </p:cNvPr>
          <p:cNvSpPr txBox="1"/>
          <p:nvPr/>
        </p:nvSpPr>
        <p:spPr>
          <a:xfrm>
            <a:off x="557213" y="22860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as a 2X2 matrix with elements as all possible spin configurations given by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672F8-E346-EB46-8769-C37B996EAA74}"/>
              </a:ext>
            </a:extLst>
          </p:cNvPr>
          <p:cNvSpPr txBox="1"/>
          <p:nvPr/>
        </p:nvSpPr>
        <p:spPr>
          <a:xfrm>
            <a:off x="557213" y="1960795"/>
            <a:ext cx="614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summed over its respective spin variable then we see a matrix product as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37088-DFE9-9F41-829E-AB30F43E0D55}"/>
              </a:ext>
            </a:extLst>
          </p:cNvPr>
          <p:cNvSpPr txBox="1"/>
          <p:nvPr/>
        </p:nvSpPr>
        <p:spPr>
          <a:xfrm>
            <a:off x="783236" y="3653039"/>
            <a:ext cx="570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summation of a matrix is given by the trace of the power of the matrix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CC467-5B1B-5744-AA36-B19E70D1BF62}"/>
                  </a:ext>
                </a:extLst>
              </p:cNvPr>
              <p:cNvSpPr txBox="1"/>
              <p:nvPr/>
            </p:nvSpPr>
            <p:spPr>
              <a:xfrm>
                <a:off x="2566225" y="4126320"/>
                <a:ext cx="3920817" cy="744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800" dirty="0"/>
                        <m:t>+ 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CC467-5B1B-5744-AA36-B19E70D1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25" y="4126320"/>
                <a:ext cx="3920817" cy="744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07D48-D9D7-9541-9807-BCEEA2A1DB45}"/>
                  </a:ext>
                </a:extLst>
              </p:cNvPr>
              <p:cNvSpPr txBox="1"/>
              <p:nvPr/>
            </p:nvSpPr>
            <p:spPr>
              <a:xfrm flipH="1">
                <a:off x="2191652" y="716460"/>
                <a:ext cx="3447979" cy="81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t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07D48-D9D7-9541-9807-BCEEA2A1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91652" y="716460"/>
                <a:ext cx="3447979" cy="810030"/>
              </a:xfrm>
              <a:prstGeom prst="rect">
                <a:avLst/>
              </a:prstGeom>
              <a:blipFill>
                <a:blip r:embed="rId3"/>
                <a:stretch>
                  <a:fillRect l="-6227" t="-1538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870E3-625D-3744-9DC2-C316C713C412}"/>
                  </a:ext>
                </a:extLst>
              </p:cNvPr>
              <p:cNvSpPr txBox="1"/>
              <p:nvPr/>
            </p:nvSpPr>
            <p:spPr>
              <a:xfrm>
                <a:off x="1250528" y="2571750"/>
                <a:ext cx="5462537" cy="940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dirty="0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870E3-625D-3744-9DC2-C316C713C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528" y="2571750"/>
                <a:ext cx="5462537" cy="940001"/>
              </a:xfrm>
              <a:prstGeom prst="rect">
                <a:avLst/>
              </a:prstGeom>
              <a:blipFill>
                <a:blip r:embed="rId4"/>
                <a:stretch>
                  <a:fillRect t="-141333" b="-18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4A86C1-903E-A64A-AAAD-6296C46008AE}"/>
                  </a:ext>
                </a:extLst>
              </p:cNvPr>
              <p:cNvSpPr txBox="1"/>
              <p:nvPr/>
            </p:nvSpPr>
            <p:spPr>
              <a:xfrm>
                <a:off x="729085" y="2610201"/>
                <a:ext cx="8001000" cy="671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4A86C1-903E-A64A-AAAD-6296C460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85" y="2610201"/>
                <a:ext cx="8001000" cy="671146"/>
              </a:xfrm>
              <a:prstGeom prst="rect">
                <a:avLst/>
              </a:prstGeom>
              <a:blipFill>
                <a:blip r:embed="rId5"/>
                <a:stretch>
                  <a:fillRect t="-48148" b="-8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20AC95-65B1-184F-888B-B6CF4A36000F}"/>
                  </a:ext>
                </a:extLst>
              </p:cNvPr>
              <p:cNvSpPr txBox="1"/>
              <p:nvPr/>
            </p:nvSpPr>
            <p:spPr>
              <a:xfrm>
                <a:off x="729085" y="2533299"/>
                <a:ext cx="7303313" cy="1061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20AC95-65B1-184F-888B-B6CF4A36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85" y="2533299"/>
                <a:ext cx="7303313" cy="1061188"/>
              </a:xfrm>
              <a:prstGeom prst="rect">
                <a:avLst/>
              </a:prstGeom>
              <a:blipFill>
                <a:blip r:embed="rId6"/>
                <a:stretch>
                  <a:fillRect t="-118824" b="-16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646F9E-1EA7-074A-A355-B27CB535479E}"/>
                  </a:ext>
                </a:extLst>
              </p:cNvPr>
              <p:cNvSpPr txBox="1"/>
              <p:nvPr/>
            </p:nvSpPr>
            <p:spPr>
              <a:xfrm>
                <a:off x="2094741" y="4267832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646F9E-1EA7-074A-A355-B27CB5354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741" y="4267832"/>
                <a:ext cx="4572000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9CFE38-E50F-2E4F-BFFA-433DE3EB65A6}"/>
                  </a:ext>
                </a:extLst>
              </p:cNvPr>
              <p:cNvSpPr txBox="1"/>
              <p:nvPr/>
            </p:nvSpPr>
            <p:spPr>
              <a:xfrm>
                <a:off x="2128241" y="672281"/>
                <a:ext cx="4572000" cy="898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+1,+1</m:t>
                                  </m:r>
                                  <m:r>
                                    <a:rPr lang="en-US" sz="2800" i="1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9CFE38-E50F-2E4F-BFFA-433DE3EB6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41" y="672281"/>
                <a:ext cx="4572000" cy="898387"/>
              </a:xfrm>
              <a:prstGeom prst="rect">
                <a:avLst/>
              </a:prstGeom>
              <a:blipFill>
                <a:blip r:embed="rId8"/>
                <a:stretch>
                  <a:fillRect l="-2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3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0" grpId="1"/>
      <p:bldP spid="12" grpId="0"/>
      <p:bldP spid="1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FC4EAB0-3304-9B43-BB49-EC610C8C3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0637" y="361950"/>
                <a:ext cx="8222725" cy="4419599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For eigenvalues and hence the partition function we solve det(A −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I) = 0 .Then we get the quadratic equation as </a:t>
                </a:r>
              </a:p>
              <a:p>
                <a:pPr marL="146050" indent="0">
                  <a:buNone/>
                </a:pPr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)+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) = 0</a:t>
                </a:r>
              </a:p>
              <a:p>
                <a:pPr lvl="4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14605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4605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4605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Using the quadratic formula, we get </a:t>
                </a:r>
              </a:p>
              <a:p>
                <a:pPr marL="146050" indent="0">
                  <a:buNone/>
                </a:pPr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cosh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)±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𝑠𝑖𝑛h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14605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4605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Then we get the partition function as </a:t>
                </a:r>
              </a:p>
              <a:p>
                <a:pPr marL="14605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</a:rPr>
                          <m:t>cosh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rad>
                      </m:e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</a:rPr>
                          <m:t>cosh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rad>
                      </m:e>
                      <m:sup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)]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FC4EAB0-3304-9B43-BB49-EC610C8C3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0637" y="361950"/>
                <a:ext cx="8222725" cy="4419599"/>
              </a:xfrm>
              <a:blipFill>
                <a:blip r:embed="rId2"/>
                <a:stretch>
                  <a:fillRect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C90EBD-0DE5-6642-9862-5C014852508E}"/>
                  </a:ext>
                </a:extLst>
              </p:cNvPr>
              <p:cNvSpPr txBox="1"/>
              <p:nvPr/>
            </p:nvSpPr>
            <p:spPr>
              <a:xfrm>
                <a:off x="886151" y="1094901"/>
                <a:ext cx="6365676" cy="1080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We know that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sinh</a:t>
                </a:r>
                <a:r>
                  <a:rPr lang="en-US" sz="2000" dirty="0">
                    <a:solidFill>
                      <a:schemeClr val="bg1"/>
                    </a:solidFill>
                  </a:rPr>
                  <a:t>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cosh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bg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bg1"/>
                        </a:solidFill>
                      </a:rPr>
                      <m:t> =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C90EBD-0DE5-6642-9862-5C0148525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1" y="1094901"/>
                <a:ext cx="6365676" cy="1080039"/>
              </a:xfrm>
              <a:prstGeom prst="rect">
                <a:avLst/>
              </a:prstGeom>
              <a:blipFill>
                <a:blip r:embed="rId3"/>
                <a:stretch>
                  <a:fillRect l="-2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E6BDFF-630C-BC47-8C45-2B198EB05385}"/>
                  </a:ext>
                </a:extLst>
              </p:cNvPr>
              <p:cNvSpPr txBox="1"/>
              <p:nvPr/>
            </p:nvSpPr>
            <p:spPr>
              <a:xfrm>
                <a:off x="1341479" y="1248276"/>
                <a:ext cx="5455019" cy="386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cosh</a:t>
                </a:r>
                <a:r>
                  <a:rPr lang="en-US" sz="24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E6BDFF-630C-BC47-8C45-2B198EB05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79" y="1248276"/>
                <a:ext cx="5455019" cy="386644"/>
              </a:xfrm>
              <a:prstGeom prst="rect">
                <a:avLst/>
              </a:prstGeom>
              <a:blipFill>
                <a:blip r:embed="rId4"/>
                <a:stretch>
                  <a:fillRect l="-1856" t="-19355" r="-928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4F4359D-8FC3-BC40-90F3-D6F4CBF817FA}"/>
              </a:ext>
            </a:extLst>
          </p:cNvPr>
          <p:cNvSpPr/>
          <p:nvPr/>
        </p:nvSpPr>
        <p:spPr>
          <a:xfrm>
            <a:off x="570369" y="3960769"/>
            <a:ext cx="7705588" cy="602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462F85-B615-7348-872E-0423E22F4E7F}"/>
                  </a:ext>
                </a:extLst>
              </p:cNvPr>
              <p:cNvSpPr txBox="1"/>
              <p:nvPr/>
            </p:nvSpPr>
            <p:spPr>
              <a:xfrm>
                <a:off x="678022" y="307831"/>
                <a:ext cx="61558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the thermodynamic limit where N →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, free energy per spin is given by: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462F85-B615-7348-872E-0423E22F4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2" y="307831"/>
                <a:ext cx="6155852" cy="523220"/>
              </a:xfrm>
              <a:prstGeom prst="rect">
                <a:avLst/>
              </a:prstGeom>
              <a:blipFill>
                <a:blip r:embed="rId2"/>
                <a:stretch>
                  <a:fillRect l="-4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6323F-5996-B645-BA3F-474339560976}"/>
              </a:ext>
            </a:extLst>
          </p:cNvPr>
          <p:cNvSpPr txBox="1"/>
          <p:nvPr/>
        </p:nvSpPr>
        <p:spPr>
          <a:xfrm>
            <a:off x="697666" y="2310140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Magnetization M for the system of N particles is given by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7E4F4C-FEEC-E040-B7DB-7CE7C43229C7}"/>
                  </a:ext>
                </a:extLst>
              </p:cNvPr>
              <p:cNvSpPr txBox="1"/>
              <p:nvPr/>
            </p:nvSpPr>
            <p:spPr>
              <a:xfrm>
                <a:off x="1282275" y="1067953"/>
                <a:ext cx="4743991" cy="654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𝑙𝑛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m:rPr>
                        <m:nor/>
                      </m:rPr>
                      <a:rPr lang="en-US" sz="2400" dirty="0"/>
                      <m:t>+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/>
                  <a:t>)= ln[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m:rPr>
                        <m:nor/>
                      </m:rPr>
                      <a:rPr lang="en-US" sz="2400" dirty="0"/>
                      <m:t>+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7E4F4C-FEEC-E040-B7DB-7CE7C4322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275" y="1067953"/>
                <a:ext cx="4743991" cy="654859"/>
              </a:xfrm>
              <a:prstGeom prst="rect">
                <a:avLst/>
              </a:prstGeom>
              <a:blipFill>
                <a:blip r:embed="rId3"/>
                <a:stretch>
                  <a:fillRect l="-3733" r="-186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F701A-66BF-EF41-A65A-3908A78F79F5}"/>
                  </a:ext>
                </a:extLst>
              </p:cNvPr>
              <p:cNvSpPr txBox="1"/>
              <p:nvPr/>
            </p:nvSpPr>
            <p:spPr>
              <a:xfrm>
                <a:off x="1972224" y="1129208"/>
                <a:ext cx="3338080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f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/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F701A-66BF-EF41-A65A-3908A78F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224" y="1129208"/>
                <a:ext cx="3338080" cy="521553"/>
              </a:xfrm>
              <a:prstGeom prst="rect">
                <a:avLst/>
              </a:prstGeom>
              <a:blipFill>
                <a:blip r:embed="rId4"/>
                <a:stretch>
                  <a:fillRect l="-5682" t="-2326" r="-758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04E662-6451-0043-8A96-552416757B55}"/>
                  </a:ext>
                </a:extLst>
              </p:cNvPr>
              <p:cNvSpPr txBox="1"/>
              <p:nvPr/>
            </p:nvSpPr>
            <p:spPr>
              <a:xfrm>
                <a:off x="3113760" y="1271034"/>
                <a:ext cx="40580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f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ln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04E662-6451-0043-8A96-55241675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0" y="1271034"/>
                <a:ext cx="4058016" cy="369332"/>
              </a:xfrm>
              <a:prstGeom prst="rect">
                <a:avLst/>
              </a:prstGeom>
              <a:blipFill>
                <a:blip r:embed="rId5"/>
                <a:stretch>
                  <a:fillRect l="-4688" t="-2666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8A257-D72F-8C44-BA03-D689A61DEDC5}"/>
                  </a:ext>
                </a:extLst>
              </p:cNvPr>
              <p:cNvSpPr txBox="1"/>
              <p:nvPr/>
            </p:nvSpPr>
            <p:spPr>
              <a:xfrm>
                <a:off x="2819051" y="972177"/>
                <a:ext cx="3632789" cy="835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ln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(1</m:t>
                      </m:r>
                      <m:r>
                        <m:rPr>
                          <m:nor/>
                        </m:rPr>
                        <a:rPr lang="en-US" sz="2400" dirty="0"/>
                        <m:t>+ 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8A257-D72F-8C44-BA03-D689A61DE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051" y="972177"/>
                <a:ext cx="3632789" cy="835613"/>
              </a:xfrm>
              <a:prstGeom prst="rect">
                <a:avLst/>
              </a:prstGeom>
              <a:blipFill>
                <a:blip r:embed="rId6"/>
                <a:stretch>
                  <a:fillRect l="-348" r="-139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81D46-63A6-E846-A21E-831F9BB58937}"/>
                  </a:ext>
                </a:extLst>
              </p:cNvPr>
              <p:cNvSpPr txBox="1"/>
              <p:nvPr/>
            </p:nvSpPr>
            <p:spPr>
              <a:xfrm>
                <a:off x="657989" y="1155454"/>
                <a:ext cx="7988011" cy="755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46050" indent="0">
                  <a:buNone/>
                </a:pPr>
                <a:r>
                  <a:rPr lang="en-US" sz="2400" dirty="0">
                    <a:solidFill>
                      <a:schemeClr val="accent3">
                        <a:lumMod val="10000"/>
                      </a:schemeClr>
                    </a:solidFill>
                  </a:rPr>
                  <a:t>f(</a:t>
                </a:r>
                <a:r>
                  <a:rPr lang="en-US" sz="2400" dirty="0" err="1">
                    <a:solidFill>
                      <a:schemeClr val="accent3">
                        <a:lumMod val="10000"/>
                      </a:schemeClr>
                    </a:solidFill>
                  </a:rPr>
                  <a:t>h,T</a:t>
                </a:r>
                <a:r>
                  <a:rPr lang="en-US" sz="2400" dirty="0">
                    <a:solidFill>
                      <a:schemeClr val="accent3">
                        <a:lumMod val="10000"/>
                      </a:schemeClr>
                    </a:solidFill>
                  </a:rPr>
                  <a:t>) = </a:t>
                </a:r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3">
                        <a:lumMod val="1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3">
                        <a:lumMod val="10000"/>
                      </a:schemeClr>
                    </a:solidFill>
                  </a:rPr>
                  <a:t>cosh</a:t>
                </a:r>
                <a:r>
                  <a:rPr lang="en-US" sz="2400" dirty="0">
                    <a:solidFill>
                      <a:schemeClr val="accent3">
                        <a:lumMod val="1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solidFill>
                          <a:schemeClr val="accent3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chemeClr val="accent3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𝑠𝑖𝑛h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i="1">
                                <a:solidFill>
                                  <a:schemeClr val="accent3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solidFill>
                          <a:schemeClr val="accent3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14605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81D46-63A6-E846-A21E-831F9BB5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89" y="1155454"/>
                <a:ext cx="7988011" cy="755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ED025C-00A9-164C-AA34-E73E86EC2D00}"/>
                  </a:ext>
                </a:extLst>
              </p:cNvPr>
              <p:cNvSpPr txBox="1"/>
              <p:nvPr/>
            </p:nvSpPr>
            <p:spPr>
              <a:xfrm>
                <a:off x="2367464" y="2985061"/>
                <a:ext cx="215187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ED025C-00A9-164C-AA34-E73E86EC2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64" y="2985061"/>
                <a:ext cx="2151871" cy="819263"/>
              </a:xfrm>
              <a:prstGeom prst="rect">
                <a:avLst/>
              </a:prstGeom>
              <a:blipFill>
                <a:blip r:embed="rId8"/>
                <a:stretch>
                  <a:fillRect l="-2941" t="-1538" r="-5294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8FA0F5-F298-3E47-9093-15EC757B8F5E}"/>
                  </a:ext>
                </a:extLst>
              </p:cNvPr>
              <p:cNvSpPr txBox="1"/>
              <p:nvPr/>
            </p:nvSpPr>
            <p:spPr>
              <a:xfrm>
                <a:off x="1038358" y="2887208"/>
                <a:ext cx="5633850" cy="1066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8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dirty="0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2800" dirty="0" err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𝑠𝑖𝑛h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8FA0F5-F298-3E47-9093-15EC757B8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58" y="2887208"/>
                <a:ext cx="5633850" cy="1066959"/>
              </a:xfrm>
              <a:prstGeom prst="rect">
                <a:avLst/>
              </a:prstGeom>
              <a:blipFill>
                <a:blip r:embed="rId9"/>
                <a:stretch>
                  <a:fillRect l="-899" t="-4706" r="-449"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6" grpId="1"/>
      <p:bldP spid="7" grpId="0"/>
      <p:bldP spid="7" grpId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11636</TotalTime>
  <Words>672</Words>
  <Application>Microsoft Macintosh PowerPoint</Application>
  <PresentationFormat>On-screen Show (16:9)</PresentationFormat>
  <Paragraphs>107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Merriweather</vt:lpstr>
      <vt:lpstr>Roboto</vt:lpstr>
      <vt:lpstr>Georgia</vt:lpstr>
      <vt:lpstr>Cambria Math</vt:lpstr>
      <vt:lpstr>Arial</vt:lpstr>
      <vt:lpstr>Paradigm</vt:lpstr>
      <vt:lpstr>One Dimensional Ising Model</vt:lpstr>
      <vt:lpstr>Introduction</vt:lpstr>
      <vt:lpstr>Formulas</vt:lpstr>
      <vt:lpstr>Steps</vt:lpstr>
      <vt:lpstr>Transfer matrix method</vt:lpstr>
      <vt:lpstr>PowerPoint Presentation</vt:lpstr>
      <vt:lpstr>PowerPoint Presentation</vt:lpstr>
      <vt:lpstr>PowerPoint Presentation</vt:lpstr>
      <vt:lpstr>PowerPoint Presentation</vt:lpstr>
      <vt:lpstr>Interpretation of the 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Dimensional Ising Model</dc:title>
  <cp:lastModifiedBy>Muskan Yadav</cp:lastModifiedBy>
  <cp:revision>15</cp:revision>
  <dcterms:modified xsi:type="dcterms:W3CDTF">2021-12-07T14:58:47Z</dcterms:modified>
</cp:coreProperties>
</file>