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68" r:id="rId2"/>
    <p:sldId id="267" r:id="rId3"/>
    <p:sldId id="271" r:id="rId4"/>
    <p:sldId id="273" r:id="rId5"/>
    <p:sldId id="272" r:id="rId6"/>
    <p:sldId id="274" r:id="rId7"/>
    <p:sldId id="285" r:id="rId8"/>
    <p:sldId id="275" r:id="rId9"/>
    <p:sldId id="284" r:id="rId10"/>
    <p:sldId id="282" r:id="rId11"/>
    <p:sldId id="280" r:id="rId12"/>
    <p:sldId id="281" r:id="rId13"/>
    <p:sldId id="283" r:id="rId14"/>
    <p:sldId id="278" r:id="rId15"/>
    <p:sldId id="279"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am Kumar" initials="PK" lastIdx="1" clrIdx="0">
    <p:extLst>
      <p:ext uri="{19B8F6BF-5375-455C-9EA6-DF929625EA0E}">
        <p15:presenceInfo xmlns:p15="http://schemas.microsoft.com/office/powerpoint/2012/main" userId="818416031097b2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69" d="100"/>
          <a:sy n="69" d="100"/>
        </p:scale>
        <p:origin x="142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30E65-3FEF-49D9-9B38-BFAC67098BBC}" type="datetimeFigureOut">
              <a:rPr lang="en-IN" smtClean="0"/>
              <a:t>05-12-2023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E2F5F-F54A-43A4-91DE-E63523D8D257}" type="slidenum">
              <a:rPr lang="en-IN" smtClean="0"/>
              <a:t>‹#›</a:t>
            </a:fld>
            <a:endParaRPr lang="en-IN"/>
          </a:p>
        </p:txBody>
      </p:sp>
    </p:spTree>
    <p:extLst>
      <p:ext uri="{BB962C8B-B14F-4D97-AF65-F5344CB8AC3E}">
        <p14:creationId xmlns:p14="http://schemas.microsoft.com/office/powerpoint/2010/main" val="192002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1E2F5F-F54A-43A4-91DE-E63523D8D257}" type="slidenum">
              <a:rPr lang="en-IN" smtClean="0"/>
              <a:t>8</a:t>
            </a:fld>
            <a:endParaRPr lang="en-IN"/>
          </a:p>
        </p:txBody>
      </p:sp>
    </p:spTree>
    <p:extLst>
      <p:ext uri="{BB962C8B-B14F-4D97-AF65-F5344CB8AC3E}">
        <p14:creationId xmlns:p14="http://schemas.microsoft.com/office/powerpoint/2010/main" val="368179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12/5/2023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12/5/2023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ss-tricks.com/" TargetMode="External"/><Relationship Id="rId2" Type="http://schemas.openxmlformats.org/officeDocument/2006/relationships/hyperlink" Target="https://www.w3schools.com/html/default.asp%20/"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xmlns="" id="{39596CC0-0544-9FD2-7AFD-B23ECB7AE8F4}"/>
              </a:ext>
            </a:extLst>
          </p:cNvPr>
          <p:cNvSpPr txBox="1"/>
          <p:nvPr/>
        </p:nvSpPr>
        <p:spPr>
          <a:xfrm>
            <a:off x="2051720" y="2852936"/>
            <a:ext cx="5112568" cy="2800767"/>
          </a:xfrm>
          <a:prstGeom prst="rect">
            <a:avLst/>
          </a:prstGeom>
          <a:solidFill>
            <a:schemeClr val="accent6">
              <a:lumMod val="60000"/>
              <a:lumOff val="40000"/>
            </a:schemeClr>
          </a:solidFill>
        </p:spPr>
        <p:txBody>
          <a:bodyPr wrap="square" rtlCol="0">
            <a:spAutoFit/>
          </a:bodyPr>
          <a:lstStyle/>
          <a:p>
            <a:r>
              <a:rPr lang="en-US" sz="2000" b="1" dirty="0"/>
              <a:t>Team Details:</a:t>
            </a:r>
          </a:p>
          <a:p>
            <a:pPr marL="342900" indent="-342900">
              <a:buFont typeface="Wingdings" panose="05000000000000000000" pitchFamily="2" charset="2"/>
              <a:buChar char="Ø"/>
            </a:pPr>
            <a:r>
              <a:rPr lang="en-US" sz="2000" dirty="0"/>
              <a:t>Muskan 2310991365</a:t>
            </a:r>
          </a:p>
          <a:p>
            <a:pPr marL="342900" indent="-342900">
              <a:buFont typeface="Wingdings" panose="05000000000000000000" pitchFamily="2" charset="2"/>
              <a:buChar char="Ø"/>
            </a:pPr>
            <a:r>
              <a:rPr lang="en-US" sz="2000" dirty="0"/>
              <a:t>Pratham Kumar 2310991348</a:t>
            </a:r>
          </a:p>
          <a:p>
            <a:pPr marL="342900" indent="-342900">
              <a:buFont typeface="Wingdings" panose="05000000000000000000" pitchFamily="2" charset="2"/>
              <a:buChar char="Ø"/>
            </a:pPr>
            <a:r>
              <a:rPr lang="en-US" sz="2000" dirty="0"/>
              <a:t>Aditya Thakur 2310991383</a:t>
            </a:r>
          </a:p>
          <a:p>
            <a:endParaRPr lang="en-US" sz="2000" dirty="0"/>
          </a:p>
          <a:p>
            <a:endParaRPr lang="en-US" dirty="0">
              <a:solidFill>
                <a:schemeClr val="bg1"/>
              </a:solidFill>
            </a:endParaRPr>
          </a:p>
          <a:p>
            <a:r>
              <a:rPr lang="en-US" sz="2000" b="1" dirty="0">
                <a:latin typeface="Times New Roman" pitchFamily="18" charset="0"/>
                <a:cs typeface="Times New Roman" pitchFamily="18" charset="0"/>
              </a:rPr>
              <a:t>Faculty Coordinator:</a:t>
            </a:r>
          </a:p>
          <a:p>
            <a:r>
              <a:rPr lang="en-US" sz="2000" b="1" dirty="0">
                <a:solidFill>
                  <a:schemeClr val="bg1"/>
                </a:solidFill>
                <a:latin typeface="Times New Roman" pitchFamily="18" charset="0"/>
                <a:cs typeface="Times New Roman" pitchFamily="18" charset="0"/>
              </a:rPr>
              <a:t>		</a:t>
            </a:r>
            <a:r>
              <a:rPr lang="en-US" sz="2000" dirty="0">
                <a:latin typeface="Times New Roman" pitchFamily="18" charset="0"/>
                <a:cs typeface="Times New Roman" pitchFamily="18" charset="0"/>
              </a:rPr>
              <a:t>Mr. Neeraj Singla</a:t>
            </a:r>
            <a:endParaRPr lang="en-US" b="1" dirty="0"/>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9463014-1529-77EB-2F9B-53D61B0398F0}"/>
              </a:ext>
            </a:extLst>
          </p:cNvPr>
          <p:cNvSpPr txBox="1"/>
          <p:nvPr/>
        </p:nvSpPr>
        <p:spPr>
          <a:xfrm>
            <a:off x="467544" y="269311"/>
            <a:ext cx="4590854" cy="584775"/>
          </a:xfrm>
          <a:prstGeom prst="rect">
            <a:avLst/>
          </a:prstGeom>
          <a:noFill/>
        </p:spPr>
        <p:txBody>
          <a:bodyPr wrap="square">
            <a:spAutoFit/>
          </a:bodyPr>
          <a:lstStyle/>
          <a:p>
            <a:r>
              <a:rPr lang="en-US" sz="3200" b="1" dirty="0">
                <a:latin typeface="Times New Roman" pitchFamily="18" charset="0"/>
                <a:cs typeface="Times New Roman" pitchFamily="18" charset="0"/>
              </a:rPr>
              <a:t>Project Highlights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052736"/>
            <a:ext cx="5725324" cy="5315692"/>
          </a:xfrm>
          <a:prstGeom prst="rect">
            <a:avLst/>
          </a:prstGeom>
        </p:spPr>
      </p:pic>
    </p:spTree>
    <p:extLst>
      <p:ext uri="{BB962C8B-B14F-4D97-AF65-F5344CB8AC3E}">
        <p14:creationId xmlns:p14="http://schemas.microsoft.com/office/powerpoint/2010/main" val="3882395770"/>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C2ABA77-F174-D2A8-4B77-6E6C0010A348}"/>
              </a:ext>
            </a:extLst>
          </p:cNvPr>
          <p:cNvSpPr txBox="1"/>
          <p:nvPr/>
        </p:nvSpPr>
        <p:spPr>
          <a:xfrm>
            <a:off x="467544" y="234551"/>
            <a:ext cx="3794095" cy="584775"/>
          </a:xfrm>
          <a:prstGeom prst="rect">
            <a:avLst/>
          </a:prstGeom>
          <a:noFill/>
        </p:spPr>
        <p:txBody>
          <a:bodyPr wrap="square">
            <a:spAutoFit/>
          </a:bodyPr>
          <a:lstStyle/>
          <a:p>
            <a:r>
              <a:rPr lang="en-US" sz="3200" b="1"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xmlns="" id="{ACEA847B-465E-0F70-C2C7-4A50C1864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6827"/>
            <a:ext cx="9144000" cy="5895945"/>
          </a:xfrm>
          <a:prstGeom prst="rect">
            <a:avLst/>
          </a:prstGeom>
        </p:spPr>
      </p:pic>
    </p:spTree>
    <p:extLst>
      <p:ext uri="{BB962C8B-B14F-4D97-AF65-F5344CB8AC3E}">
        <p14:creationId xmlns:p14="http://schemas.microsoft.com/office/powerpoint/2010/main" val="1913600357"/>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67F5B25-EA52-D98A-108D-0B90BF5BDA51}"/>
              </a:ext>
            </a:extLst>
          </p:cNvPr>
          <p:cNvSpPr txBox="1"/>
          <p:nvPr/>
        </p:nvSpPr>
        <p:spPr>
          <a:xfrm>
            <a:off x="467544" y="260648"/>
            <a:ext cx="4590854" cy="584775"/>
          </a:xfrm>
          <a:prstGeom prst="rect">
            <a:avLst/>
          </a:prstGeom>
          <a:noFill/>
        </p:spPr>
        <p:txBody>
          <a:bodyPr wrap="square">
            <a:spAutoFit/>
          </a:bodyPr>
          <a:lstStyle/>
          <a:p>
            <a:r>
              <a:rPr lang="en-US" sz="3200" b="1"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xmlns="" id="{AAE38DBC-CDC4-691E-C209-384FB6FB9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5423"/>
            <a:ext cx="9144000" cy="5823937"/>
          </a:xfrm>
          <a:prstGeom prst="rect">
            <a:avLst/>
          </a:prstGeom>
        </p:spPr>
      </p:pic>
    </p:spTree>
    <p:extLst>
      <p:ext uri="{BB962C8B-B14F-4D97-AF65-F5344CB8AC3E}">
        <p14:creationId xmlns:p14="http://schemas.microsoft.com/office/powerpoint/2010/main" val="4048703073"/>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7CC7D79-3495-9214-97E5-26313839B656}"/>
              </a:ext>
            </a:extLst>
          </p:cNvPr>
          <p:cNvSpPr txBox="1"/>
          <p:nvPr/>
        </p:nvSpPr>
        <p:spPr>
          <a:xfrm>
            <a:off x="467544" y="251937"/>
            <a:ext cx="4590854" cy="584775"/>
          </a:xfrm>
          <a:prstGeom prst="rect">
            <a:avLst/>
          </a:prstGeom>
          <a:noFill/>
        </p:spPr>
        <p:txBody>
          <a:bodyPr wrap="square">
            <a:spAutoFit/>
          </a:bodyPr>
          <a:lstStyle/>
          <a:p>
            <a:r>
              <a:rPr lang="en-US" sz="3200" b="1"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xmlns="" id="{71D0735B-7F60-A3FE-227E-3BDDDE0D1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832648"/>
          </a:xfrm>
          <a:prstGeom prst="rect">
            <a:avLst/>
          </a:prstGeom>
        </p:spPr>
      </p:pic>
    </p:spTree>
    <p:extLst>
      <p:ext uri="{BB962C8B-B14F-4D97-AF65-F5344CB8AC3E}">
        <p14:creationId xmlns:p14="http://schemas.microsoft.com/office/powerpoint/2010/main" val="1695811793"/>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Conclusion</a:t>
            </a:r>
          </a:p>
        </p:txBody>
      </p:sp>
      <p:sp>
        <p:nvSpPr>
          <p:cNvPr id="3" name="Rectangle 2"/>
          <p:cNvSpPr/>
          <p:nvPr/>
        </p:nvSpPr>
        <p:spPr>
          <a:xfrm>
            <a:off x="395536" y="1196752"/>
            <a:ext cx="8136904" cy="5355312"/>
          </a:xfrm>
          <a:prstGeom prst="rect">
            <a:avLst/>
          </a:prstGeom>
        </p:spPr>
        <p:txBody>
          <a:bodyPr wrap="square">
            <a:spAutoFit/>
          </a:bodyPr>
          <a:lstStyle/>
          <a:p>
            <a:pPr marL="285750" indent="-285750" algn="l">
              <a:buFont typeface="Wingdings" panose="05000000000000000000" pitchFamily="2" charset="2"/>
              <a:buChar char="Ø"/>
            </a:pPr>
            <a:r>
              <a:rPr lang="en-IN" b="1" i="0" dirty="0">
                <a:effectLst/>
                <a:latin typeface="Söhne"/>
              </a:rPr>
              <a:t>Engagement and Anticipation:</a:t>
            </a:r>
            <a:r>
              <a:rPr lang="en-IN" dirty="0">
                <a:latin typeface="Söhne"/>
              </a:rPr>
              <a:t> </a:t>
            </a:r>
            <a:r>
              <a:rPr lang="en-IN" b="0" i="0" dirty="0">
                <a:effectLst/>
                <a:latin typeface="Söhne"/>
              </a:rPr>
              <a:t>A well-designed countdown timer serves as a focal point, capturing attention and instilling a sense of excitement. The visual representation of time ticking down creates a compelling narrative that keeps users engaged.</a:t>
            </a:r>
          </a:p>
          <a:p>
            <a:pPr marL="285750" indent="-285750" algn="l">
              <a:buFont typeface="Wingdings" panose="05000000000000000000" pitchFamily="2" charset="2"/>
              <a:buChar char="Ø"/>
            </a:pPr>
            <a:endParaRPr lang="en-IN" b="0" i="0" dirty="0">
              <a:effectLst/>
              <a:latin typeface="Söhne"/>
            </a:endParaRPr>
          </a:p>
          <a:p>
            <a:pPr marL="285750" indent="-285750" algn="l">
              <a:buFont typeface="Wingdings" panose="05000000000000000000" pitchFamily="2" charset="2"/>
              <a:buChar char="Ø"/>
            </a:pPr>
            <a:r>
              <a:rPr lang="en-IN" b="1" i="0" dirty="0">
                <a:effectLst/>
                <a:latin typeface="Söhne"/>
              </a:rPr>
              <a:t>User-Friendly Features:</a:t>
            </a:r>
            <a:r>
              <a:rPr lang="en-IN" dirty="0">
                <a:latin typeface="Söhne"/>
              </a:rPr>
              <a:t> </a:t>
            </a:r>
            <a:r>
              <a:rPr lang="en-IN" b="0" i="0" dirty="0">
                <a:effectLst/>
                <a:latin typeface="Söhne"/>
              </a:rPr>
              <a:t>Responsive layouts, multiple display formats, and intuitive features enhance the user experience. Enabling users to preview, pause, and restart the countdown contributes to a user-friendly interface.</a:t>
            </a:r>
          </a:p>
          <a:p>
            <a:pPr marL="285750" indent="-285750" algn="l">
              <a:buFont typeface="Wingdings" panose="05000000000000000000" pitchFamily="2" charset="2"/>
              <a:buChar char="Ø"/>
            </a:pPr>
            <a:endParaRPr lang="en-IN" b="0" i="0" dirty="0">
              <a:effectLst/>
              <a:latin typeface="Söhne"/>
            </a:endParaRPr>
          </a:p>
          <a:p>
            <a:pPr marL="285750" indent="-285750" algn="l">
              <a:buFont typeface="Wingdings" panose="05000000000000000000" pitchFamily="2" charset="2"/>
              <a:buChar char="Ø"/>
            </a:pPr>
            <a:r>
              <a:rPr lang="en-IN" b="1" i="0" dirty="0">
                <a:effectLst/>
                <a:latin typeface="Söhne"/>
              </a:rPr>
              <a:t>Social Media Integration and Sharing:</a:t>
            </a:r>
            <a:r>
              <a:rPr lang="en-IN" dirty="0">
                <a:latin typeface="Söhne"/>
              </a:rPr>
              <a:t> </a:t>
            </a:r>
            <a:r>
              <a:rPr lang="en-IN" b="0" i="0" dirty="0">
                <a:effectLst/>
                <a:latin typeface="Söhne"/>
              </a:rPr>
              <a:t>Social media integration facilitates organic promotion as users share the countdown with their networks. This viral effect extends the reach of the event and generates additional excitement.</a:t>
            </a:r>
          </a:p>
          <a:p>
            <a:pPr marL="285750" indent="-285750" algn="l">
              <a:buFont typeface="Wingdings" panose="05000000000000000000" pitchFamily="2" charset="2"/>
              <a:buChar char="Ø"/>
            </a:pPr>
            <a:endParaRPr lang="en-IN" dirty="0">
              <a:latin typeface="Söhne"/>
            </a:endParaRPr>
          </a:p>
          <a:p>
            <a:pPr marL="285750" indent="-285750" algn="l">
              <a:buFont typeface="Wingdings" panose="05000000000000000000" pitchFamily="2" charset="2"/>
              <a:buChar char="Ø"/>
            </a:pPr>
            <a:r>
              <a:rPr lang="en-IN" b="1" i="0" dirty="0">
                <a:effectLst/>
                <a:latin typeface="Söhne"/>
              </a:rPr>
              <a:t>Analytics and Insights:</a:t>
            </a:r>
            <a:r>
              <a:rPr lang="en-IN" dirty="0">
                <a:latin typeface="Söhne"/>
              </a:rPr>
              <a:t> </a:t>
            </a:r>
            <a:r>
              <a:rPr lang="en-IN" b="0" i="0" dirty="0">
                <a:effectLst/>
                <a:latin typeface="Söhne"/>
              </a:rPr>
              <a:t>Integration with analytics provides valuable insights into user engagement patterns. These data-driven observations enable organizers to fine-tune their strategies and understand the impact of the countdown on audience </a:t>
            </a:r>
            <a:r>
              <a:rPr lang="en-IN" b="0" i="0" dirty="0" err="1">
                <a:effectLst/>
                <a:latin typeface="Söhne"/>
              </a:rPr>
              <a:t>behavior</a:t>
            </a:r>
            <a:r>
              <a:rPr lang="en-IN" b="0" i="0" dirty="0">
                <a:effectLst/>
                <a:latin typeface="Söhne"/>
              </a:rPr>
              <a:t>.</a:t>
            </a:r>
          </a:p>
          <a:p>
            <a:pPr marL="285750" indent="-285750" algn="l">
              <a:buFont typeface="Wingdings" panose="05000000000000000000" pitchFamily="2" charset="2"/>
              <a:buChar char="Ø"/>
            </a:pPr>
            <a:endParaRPr lang="en-IN" b="0" i="0" dirty="0">
              <a:effectLst/>
              <a:latin typeface="Söhne"/>
            </a:endParaRPr>
          </a:p>
          <a:p>
            <a:pPr algn="l"/>
            <a:endParaRPr lang="en-IN" b="0" i="0" dirty="0">
              <a:effectLst/>
              <a:latin typeface="Söhne"/>
            </a:endParaRPr>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88640"/>
            <a:ext cx="756084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References/Links used</a:t>
            </a:r>
          </a:p>
        </p:txBody>
      </p:sp>
      <p:sp>
        <p:nvSpPr>
          <p:cNvPr id="4" name="TextBox 3">
            <a:extLst>
              <a:ext uri="{FF2B5EF4-FFF2-40B4-BE49-F238E27FC236}">
                <a16:creationId xmlns:a16="http://schemas.microsoft.com/office/drawing/2014/main" xmlns="" id="{5F0244DE-6507-CCDB-2A48-F141B2F6FEF1}"/>
              </a:ext>
            </a:extLst>
          </p:cNvPr>
          <p:cNvSpPr txBox="1"/>
          <p:nvPr/>
        </p:nvSpPr>
        <p:spPr>
          <a:xfrm>
            <a:off x="107504" y="1772816"/>
            <a:ext cx="8352928" cy="2426626"/>
          </a:xfrm>
          <a:prstGeom prst="rect">
            <a:avLst/>
          </a:prstGeom>
          <a:noFill/>
        </p:spPr>
        <p:txBody>
          <a:bodyPr wrap="square" rtlCol="0">
            <a:sp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W3 School:</a:t>
            </a:r>
            <a:endParaRPr lang="en-IN" sz="2800" b="1" dirty="0">
              <a:effectLst/>
              <a:latin typeface="Times New Roman" panose="02020603050405020304" pitchFamily="18" charset="0"/>
              <a:ea typeface="Times New Roman" panose="02020603050405020304" pitchFamily="18" charset="0"/>
            </a:endParaRPr>
          </a:p>
          <a:p>
            <a:pPr indent="457200">
              <a:lnSpc>
                <a:spcPct val="150000"/>
              </a:lnSpc>
            </a:pPr>
            <a:r>
              <a:rPr lang="en-US" sz="2400" dirty="0">
                <a:effectLst/>
                <a:latin typeface="Times New Roman" panose="02020603050405020304" pitchFamily="18" charset="0"/>
                <a:ea typeface="Times New Roman" panose="02020603050405020304" pitchFamily="18" charset="0"/>
              </a:rPr>
              <a:t>Html and CSS: </a:t>
            </a:r>
            <a:r>
              <a:rPr lang="en-IN" sz="2400" u="sng" dirty="0">
                <a:solidFill>
                  <a:srgbClr val="0000FF"/>
                </a:solidFill>
                <a:effectLst/>
                <a:latin typeface="Times New Roman" panose="02020603050405020304" pitchFamily="18" charset="0"/>
                <a:ea typeface="Times New Roman" panose="02020603050405020304" pitchFamily="18" charset="0"/>
                <a:hlinkClick r:id="rId2"/>
              </a:rPr>
              <a:t>https://www.w3schools.com/html/default.asp /</a:t>
            </a:r>
            <a:endParaRPr lang="en-IN" sz="2400" dirty="0">
              <a:effectLst/>
              <a:latin typeface="Times New Roman" panose="02020603050405020304" pitchFamily="18" charset="0"/>
              <a:ea typeface="Times New Roman" panose="02020603050405020304" pitchFamily="18" charset="0"/>
            </a:endParaRPr>
          </a:p>
          <a:p>
            <a:pPr>
              <a:lnSpc>
                <a:spcPct val="150000"/>
              </a:lnSpc>
            </a:pPr>
            <a:r>
              <a:rPr lang="en-US" sz="2800" b="1" dirty="0">
                <a:effectLst/>
                <a:latin typeface="Times New Roman" panose="02020603050405020304" pitchFamily="18" charset="0"/>
                <a:ea typeface="Times New Roman" panose="02020603050405020304" pitchFamily="18" charset="0"/>
              </a:rPr>
              <a:t>CSS Trick:</a:t>
            </a:r>
            <a:endParaRPr lang="en-IN" sz="2800" b="1" dirty="0">
              <a:effectLst/>
              <a:latin typeface="Times New Roman" panose="02020603050405020304" pitchFamily="18" charset="0"/>
              <a:ea typeface="Times New Roman" panose="02020603050405020304" pitchFamily="18" charset="0"/>
            </a:endParaRPr>
          </a:p>
          <a:p>
            <a:pPr indent="457200">
              <a:lnSpc>
                <a:spcPct val="150000"/>
              </a:lnSpc>
            </a:pPr>
            <a:r>
              <a:rPr lang="en-IN" sz="2400" dirty="0">
                <a:effectLst/>
                <a:latin typeface="Times New Roman" panose="02020603050405020304" pitchFamily="18" charset="0"/>
                <a:ea typeface="Times New Roman" panose="02020603050405020304" pitchFamily="18" charset="0"/>
              </a:rPr>
              <a:t>CSSTricks.com URL: </a:t>
            </a:r>
            <a:r>
              <a:rPr lang="en-IN" sz="2400" u="sng" dirty="0">
                <a:solidFill>
                  <a:srgbClr val="0000FF"/>
                </a:solidFill>
                <a:effectLst/>
                <a:latin typeface="Times New Roman" panose="02020603050405020304" pitchFamily="18" charset="0"/>
                <a:ea typeface="Times New Roman" panose="02020603050405020304" pitchFamily="18" charset="0"/>
                <a:hlinkClick r:id="rId3"/>
              </a:rPr>
              <a:t>https://css-tricks.com/</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3" name="Rectangle 2"/>
          <p:cNvSpPr/>
          <p:nvPr/>
        </p:nvSpPr>
        <p:spPr>
          <a:xfrm>
            <a:off x="462608" y="850684"/>
            <a:ext cx="8136904" cy="6678751"/>
          </a:xfrm>
          <a:prstGeom prst="rect">
            <a:avLst/>
          </a:prstGeom>
        </p:spPr>
        <p:txBody>
          <a:bodyPr wrap="square">
            <a:spAutoFit/>
          </a:bodyPr>
          <a:lstStyle/>
          <a:p>
            <a:pPr marL="285750" indent="-285750" algn="l">
              <a:buFont typeface="Wingdings" panose="05000000000000000000" pitchFamily="2" charset="2"/>
              <a:buChar char="Ø"/>
            </a:pPr>
            <a:r>
              <a:rPr lang="en-IN" b="1" i="0" dirty="0">
                <a:effectLst/>
                <a:latin typeface="Söhne"/>
              </a:rPr>
              <a:t>Purpose Definition: </a:t>
            </a:r>
            <a:r>
              <a:rPr lang="en-IN" b="0" i="0" dirty="0">
                <a:effectLst/>
                <a:latin typeface="Söhne"/>
              </a:rPr>
              <a:t>Clearly define the purpose of the special event. Whether it's a product launch, conference, birthday celebration, or any other significant occasion, make sure your audience understands why it's special.</a:t>
            </a:r>
          </a:p>
          <a:p>
            <a:pPr algn="l"/>
            <a:endParaRPr lang="en-IN" b="0" i="0" dirty="0">
              <a:effectLst/>
              <a:latin typeface="Söhne"/>
            </a:endParaRPr>
          </a:p>
          <a:p>
            <a:pPr marL="285750" indent="-285750" algn="l">
              <a:buFont typeface="Wingdings" panose="05000000000000000000" pitchFamily="2" charset="2"/>
              <a:buChar char="Ø"/>
            </a:pPr>
            <a:r>
              <a:rPr lang="en-IN" b="1" i="0" dirty="0">
                <a:effectLst/>
                <a:latin typeface="Söhne"/>
              </a:rPr>
              <a:t>Choose a Countdown Tool: </a:t>
            </a:r>
            <a:r>
              <a:rPr lang="en-IN" b="0" i="0" dirty="0">
                <a:effectLst/>
                <a:latin typeface="Söhne"/>
              </a:rPr>
              <a:t>Select a reliable countdown timer tool or widget. You can find various options online that allow you to customize the design and embed it on your website or share it through social media.</a:t>
            </a:r>
          </a:p>
          <a:p>
            <a:pPr algn="l"/>
            <a:endParaRPr lang="en-IN" b="0" i="0" dirty="0">
              <a:effectLst/>
              <a:latin typeface="Söhne"/>
            </a:endParaRPr>
          </a:p>
          <a:p>
            <a:pPr marL="285750" indent="-285750" algn="l">
              <a:buFont typeface="Wingdings" panose="05000000000000000000" pitchFamily="2" charset="2"/>
              <a:buChar char="Ø"/>
            </a:pPr>
            <a:r>
              <a:rPr lang="en-IN" b="1" i="0" dirty="0">
                <a:effectLst/>
                <a:latin typeface="Söhne"/>
              </a:rPr>
              <a:t>Website Integration: </a:t>
            </a:r>
            <a:r>
              <a:rPr lang="en-IN" b="0" i="0" dirty="0">
                <a:effectLst/>
                <a:latin typeface="Söhne"/>
              </a:rPr>
              <a:t>If you have a website, integrate the countdown timer prominently on your homepage or a dedicated event page. Ensure it's easily visible and accessible to your visitors.</a:t>
            </a:r>
          </a:p>
          <a:p>
            <a:pPr algn="l"/>
            <a:endParaRPr lang="en-IN" b="0" i="0" dirty="0">
              <a:effectLst/>
              <a:latin typeface="Söhne"/>
            </a:endParaRPr>
          </a:p>
          <a:p>
            <a:pPr marL="285750" indent="-285750" algn="l">
              <a:buFont typeface="Wingdings" panose="05000000000000000000" pitchFamily="2" charset="2"/>
              <a:buChar char="Ø"/>
            </a:pPr>
            <a:r>
              <a:rPr lang="en-IN" b="1" i="0" dirty="0">
                <a:effectLst/>
                <a:latin typeface="Söhne"/>
              </a:rPr>
              <a:t>Social Media Announcements:</a:t>
            </a:r>
            <a:r>
              <a:rPr lang="en-IN" dirty="0">
                <a:latin typeface="Söhne"/>
              </a:rPr>
              <a:t> </a:t>
            </a:r>
            <a:r>
              <a:rPr lang="en-IN" b="0" i="0" dirty="0">
                <a:effectLst/>
                <a:latin typeface="Söhne"/>
              </a:rPr>
              <a:t>Utilize your social media platforms to announce the upcoming special event and include the countdown timer. Share visually appealing graphics or posts to catch your audience's attention.</a:t>
            </a:r>
          </a:p>
          <a:p>
            <a:pPr algn="l"/>
            <a:endParaRPr lang="en-IN" b="0" i="0" dirty="0">
              <a:effectLst/>
              <a:latin typeface="Söhne"/>
            </a:endParaRPr>
          </a:p>
          <a:p>
            <a:pPr marL="285750" indent="-285750" algn="l">
              <a:buFont typeface="Wingdings" panose="05000000000000000000" pitchFamily="2" charset="2"/>
              <a:buChar char="Ø"/>
            </a:pPr>
            <a:r>
              <a:rPr lang="en-IN" b="1" i="0" dirty="0">
                <a:effectLst/>
                <a:latin typeface="Söhne"/>
              </a:rPr>
              <a:t>Email Campaigns:</a:t>
            </a:r>
            <a:r>
              <a:rPr lang="en-IN" dirty="0">
                <a:latin typeface="Söhne"/>
              </a:rPr>
              <a:t> </a:t>
            </a:r>
            <a:r>
              <a:rPr lang="en-IN" b="0" i="0" dirty="0">
                <a:effectLst/>
                <a:latin typeface="Söhne"/>
              </a:rPr>
              <a:t>If you have an email list, send out newsletters or emails announcing the event and include the countdown timer. Encourage your subscribers to mark their calendars.</a:t>
            </a:r>
          </a:p>
          <a:p>
            <a:pPr algn="l"/>
            <a:endParaRPr lang="en-IN" b="0" i="0" dirty="0">
              <a:solidFill>
                <a:srgbClr val="D1D5DB"/>
              </a:solidFill>
              <a:effectLst/>
              <a:latin typeface="Söhne"/>
            </a:endParaRPr>
          </a:p>
          <a:p>
            <a:pPr algn="l"/>
            <a:endParaRPr lang="en-IN" b="0" i="0" dirty="0">
              <a:effectLst/>
              <a:latin typeface="Söhne"/>
            </a:endParaRPr>
          </a:p>
          <a:p>
            <a:pPr algn="l"/>
            <a:endParaRPr lang="en-IN" b="0" i="0" dirty="0">
              <a:effectLst/>
              <a:latin typeface="Söhne"/>
            </a:endParaRPr>
          </a:p>
          <a:p>
            <a:pPr algn="ctr"/>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Problem Statement</a:t>
            </a:r>
          </a:p>
        </p:txBody>
      </p:sp>
      <p:sp>
        <p:nvSpPr>
          <p:cNvPr id="3" name="Rectangle 2"/>
          <p:cNvSpPr/>
          <p:nvPr/>
        </p:nvSpPr>
        <p:spPr>
          <a:xfrm>
            <a:off x="395536" y="1196752"/>
            <a:ext cx="8136904" cy="5570756"/>
          </a:xfrm>
          <a:prstGeom prst="rect">
            <a:avLst/>
          </a:prstGeom>
        </p:spPr>
        <p:txBody>
          <a:bodyPr wrap="square">
            <a:spAutoFit/>
          </a:bodyPr>
          <a:lstStyle/>
          <a:p>
            <a:pPr marL="285750" indent="-285750" algn="l">
              <a:buFont typeface="Wingdings" panose="05000000000000000000" pitchFamily="2" charset="2"/>
              <a:buChar char="Ø"/>
            </a:pPr>
            <a:r>
              <a:rPr lang="en-IN" b="1" i="0" dirty="0">
                <a:effectLst/>
                <a:latin typeface="Söhne"/>
              </a:rPr>
              <a:t>Limited Technical Resources</a:t>
            </a:r>
            <a:r>
              <a:rPr lang="en-IN" b="1" i="0">
                <a:effectLst/>
                <a:latin typeface="Söhne"/>
              </a:rPr>
              <a:t>:</a:t>
            </a:r>
            <a:r>
              <a:rPr lang="en-IN">
                <a:latin typeface="Söhne"/>
              </a:rPr>
              <a:t> </a:t>
            </a:r>
            <a:r>
              <a:rPr lang="en-IN" smtClean="0">
                <a:latin typeface="Söhne"/>
              </a:rPr>
              <a:t>Sm</a:t>
            </a:r>
            <a:r>
              <a:rPr lang="en-IN" b="0" i="0" smtClean="0">
                <a:effectLst/>
                <a:latin typeface="Söhne"/>
              </a:rPr>
              <a:t>all </a:t>
            </a:r>
            <a:r>
              <a:rPr lang="en-IN" b="0" i="0" dirty="0">
                <a:effectLst/>
                <a:latin typeface="Söhne"/>
              </a:rPr>
              <a:t>businesses or individuals may lack the technical expertise or resources to seamlessly integrate a countdown timer into their websites or promotional materials.</a:t>
            </a:r>
          </a:p>
          <a:p>
            <a:pPr algn="l">
              <a:buFont typeface="+mj-lt"/>
              <a:buAutoNum type="arabicPeriod"/>
            </a:pPr>
            <a:endParaRPr lang="en-IN" b="0" i="0" dirty="0">
              <a:effectLst/>
              <a:latin typeface="Söhne"/>
            </a:endParaRPr>
          </a:p>
          <a:p>
            <a:pPr marL="285750" indent="-285750" algn="l">
              <a:buFont typeface="Wingdings" panose="05000000000000000000" pitchFamily="2" charset="2"/>
              <a:buChar char="Ø"/>
            </a:pPr>
            <a:r>
              <a:rPr lang="en-IN" b="1" i="0" dirty="0">
                <a:effectLst/>
                <a:latin typeface="Söhne"/>
              </a:rPr>
              <a:t>Platform Compatibility:</a:t>
            </a:r>
            <a:r>
              <a:rPr lang="en-IN" dirty="0">
                <a:latin typeface="Söhne"/>
              </a:rPr>
              <a:t> </a:t>
            </a:r>
            <a:r>
              <a:rPr lang="en-IN" b="0" i="0" dirty="0">
                <a:effectLst/>
                <a:latin typeface="Söhne"/>
              </a:rPr>
              <a:t>The diverse range of platforms (websites, social media, emails) where the countdown needs to be displayed poses a challenge. Ensuring a consistent and visually appealing countdown across different platforms can be technically demanding.</a:t>
            </a:r>
          </a:p>
          <a:p>
            <a:pPr algn="l">
              <a:buFont typeface="+mj-lt"/>
              <a:buAutoNum type="arabicPeriod"/>
            </a:pPr>
            <a:endParaRPr lang="en-IN" b="0" i="0" dirty="0">
              <a:effectLst/>
              <a:latin typeface="Söhne"/>
            </a:endParaRPr>
          </a:p>
          <a:p>
            <a:pPr marL="285750" indent="-285750" algn="l">
              <a:buFont typeface="Wingdings" panose="05000000000000000000" pitchFamily="2" charset="2"/>
              <a:buChar char="Ø"/>
            </a:pPr>
            <a:r>
              <a:rPr lang="en-IN" b="1" i="0" dirty="0">
                <a:effectLst/>
                <a:latin typeface="Söhne"/>
              </a:rPr>
              <a:t>Engagement Decay: </a:t>
            </a:r>
            <a:r>
              <a:rPr lang="en-IN" b="0" i="0" dirty="0">
                <a:effectLst/>
                <a:latin typeface="Söhne"/>
              </a:rPr>
              <a:t>Maintaining audience interest over an extended countdown period can be challenging. The initial excitement may wane, leading to decreased engagement as the event approaches.</a:t>
            </a:r>
          </a:p>
          <a:p>
            <a:pPr algn="l">
              <a:buFont typeface="+mj-lt"/>
              <a:buAutoNum type="arabicPeriod"/>
            </a:pPr>
            <a:endParaRPr lang="en-IN" b="0" i="0" dirty="0">
              <a:effectLst/>
              <a:latin typeface="Söhne"/>
            </a:endParaRPr>
          </a:p>
          <a:p>
            <a:pPr marL="285750" indent="-285750" algn="l">
              <a:buFont typeface="Wingdings" panose="05000000000000000000" pitchFamily="2" charset="2"/>
              <a:buChar char="Ø"/>
            </a:pPr>
            <a:r>
              <a:rPr lang="en-IN" b="1" i="0" dirty="0">
                <a:effectLst/>
                <a:latin typeface="Söhne"/>
              </a:rPr>
              <a:t>Communication Strategy:</a:t>
            </a:r>
            <a:r>
              <a:rPr lang="en-IN" dirty="0">
                <a:latin typeface="Söhne"/>
              </a:rPr>
              <a:t> </a:t>
            </a:r>
            <a:r>
              <a:rPr lang="en-IN" b="0" i="0" dirty="0">
                <a:effectLst/>
                <a:latin typeface="Söhne"/>
              </a:rPr>
              <a:t>Effectively communicating the purpose and significance of the event through the countdown requires a well-thought-out strategy. Without a compelling narrative, the countdown may fail to generate the desired level of anticipation.</a:t>
            </a:r>
          </a:p>
          <a:p>
            <a:pPr algn="l"/>
            <a:endParaRPr lang="en-IN" b="0" i="0" dirty="0">
              <a:effectLst/>
              <a:latin typeface="Söhne"/>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9144000" cy="6401753"/>
          </a:xfrm>
          <a:prstGeom prst="rect">
            <a:avLst/>
          </a:prstGeom>
          <a:noFill/>
        </p:spPr>
        <p:txBody>
          <a:bodyPr wrap="square" rtlCol="0">
            <a:spAutoFit/>
          </a:bodyPr>
          <a:lstStyle/>
          <a:p>
            <a:r>
              <a:rPr lang="en-US" sz="2800" dirty="0">
                <a:latin typeface="Times New Roman" pitchFamily="18" charset="0"/>
                <a:cs typeface="Times New Roman" pitchFamily="18" charset="0"/>
              </a:rPr>
              <a:t>    </a:t>
            </a:r>
            <a:r>
              <a:rPr lang="en-US" sz="3200" b="1" dirty="0">
                <a:latin typeface="Times New Roman" pitchFamily="18" charset="0"/>
                <a:cs typeface="Times New Roman" pitchFamily="18" charset="0"/>
              </a:rPr>
              <a:t>Technical Details</a:t>
            </a:r>
          </a:p>
          <a:p>
            <a:endParaRPr lang="en-US" dirty="0">
              <a:latin typeface="Times New Roman" pitchFamily="18" charset="0"/>
              <a:cs typeface="Times New Roman" pitchFamily="18" charset="0"/>
            </a:endParaRPr>
          </a:p>
          <a:p>
            <a:pPr marL="742950" lvl="1" indent="-285750">
              <a:buFont typeface="Wingdings" panose="05000000000000000000" pitchFamily="2" charset="2"/>
              <a:buChar char="Ø"/>
            </a:pPr>
            <a:r>
              <a:rPr lang="en-US" b="1" dirty="0">
                <a:latin typeface="Times New Roman" pitchFamily="18" charset="0"/>
                <a:cs typeface="Times New Roman" pitchFamily="18" charset="0"/>
              </a:rPr>
              <a:t>Event Date Format: </a:t>
            </a:r>
          </a:p>
          <a:p>
            <a:pPr lvl="3"/>
            <a:r>
              <a:rPr lang="en-US" dirty="0">
                <a:latin typeface="Times New Roman" pitchFamily="18" charset="0"/>
                <a:cs typeface="Times New Roman" pitchFamily="18" charset="0"/>
              </a:rPr>
              <a:t>Ensure the event is the correct format (</a:t>
            </a:r>
            <a:r>
              <a:rPr lang="en-US" dirty="0" err="1">
                <a:latin typeface="Times New Roman" pitchFamily="18" charset="0"/>
                <a:cs typeface="Times New Roman" pitchFamily="18" charset="0"/>
              </a:rPr>
              <a:t>YYYY-MM-DDTHH:mm:ss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to be parsed correctly by JavaScript’s ‘Date’ object.</a:t>
            </a:r>
          </a:p>
          <a:p>
            <a:r>
              <a:rPr lang="en-US" dirty="0">
                <a:latin typeface="Times New Roman" pitchFamily="18" charset="0"/>
                <a:cs typeface="Times New Roman" pitchFamily="18" charset="0"/>
              </a:rPr>
              <a:t> </a:t>
            </a:r>
          </a:p>
          <a:p>
            <a:pPr marL="742950" lvl="1" indent="-285750">
              <a:buFont typeface="Wingdings" panose="05000000000000000000" pitchFamily="2" charset="2"/>
              <a:buChar char="Ø"/>
            </a:pPr>
            <a:r>
              <a:rPr lang="en-US" b="1" dirty="0">
                <a:latin typeface="Times New Roman" pitchFamily="18" charset="0"/>
                <a:cs typeface="Times New Roman" pitchFamily="18" charset="0"/>
              </a:rPr>
              <a:t>Responsive Design: </a:t>
            </a:r>
          </a:p>
          <a:p>
            <a:pPr lvl="3"/>
            <a:r>
              <a:rPr lang="en-US" dirty="0">
                <a:latin typeface="Times New Roman" pitchFamily="18" charset="0"/>
                <a:cs typeface="Times New Roman" pitchFamily="18" charset="0"/>
              </a:rPr>
              <a:t>Make sure the countdown timer is responsive by testing its appearances on various devices and screen sizes. You can use media queries in your CSS for responsiveness.</a:t>
            </a:r>
          </a:p>
          <a:p>
            <a:endParaRPr lang="en-US" dirty="0">
              <a:latin typeface="Times New Roman" pitchFamily="18" charset="0"/>
              <a:cs typeface="Times New Roman" pitchFamily="18" charset="0"/>
            </a:endParaRPr>
          </a:p>
          <a:p>
            <a:pPr marL="742950" lvl="1" indent="-285750">
              <a:buFont typeface="Wingdings" panose="05000000000000000000" pitchFamily="2" charset="2"/>
              <a:buChar char="Ø"/>
            </a:pPr>
            <a:r>
              <a:rPr lang="en-US" b="1" dirty="0">
                <a:latin typeface="Times New Roman" pitchFamily="18" charset="0"/>
                <a:cs typeface="Times New Roman" pitchFamily="18" charset="0"/>
              </a:rPr>
              <a:t>Browser Compatibility: </a:t>
            </a:r>
          </a:p>
          <a:p>
            <a:pPr lvl="3"/>
            <a:r>
              <a:rPr lang="en-US" dirty="0">
                <a:latin typeface="Times New Roman" pitchFamily="18" charset="0"/>
                <a:cs typeface="Times New Roman" pitchFamily="18" charset="0"/>
              </a:rPr>
              <a:t>Test the countdown timer on different browsers to ensure compatibility. Adjust your code if any browser-specific issues arise.</a:t>
            </a:r>
          </a:p>
          <a:p>
            <a:endParaRPr lang="en-US" dirty="0">
              <a:latin typeface="Times New Roman" pitchFamily="18" charset="0"/>
              <a:cs typeface="Times New Roman" pitchFamily="18" charset="0"/>
            </a:endParaRPr>
          </a:p>
          <a:p>
            <a:pPr marL="742950" lvl="1" indent="-285750">
              <a:buFont typeface="Wingdings" panose="05000000000000000000" pitchFamily="2" charset="2"/>
              <a:buChar char="Ø"/>
            </a:pPr>
            <a:r>
              <a:rPr lang="en-US" b="1" dirty="0">
                <a:latin typeface="Times New Roman" pitchFamily="18" charset="0"/>
                <a:cs typeface="Times New Roman" pitchFamily="18" charset="0"/>
              </a:rPr>
              <a:t>Accessibility Considerations: </a:t>
            </a:r>
          </a:p>
          <a:p>
            <a:pPr lvl="3"/>
            <a:r>
              <a:rPr lang="en-US" dirty="0">
                <a:latin typeface="Times New Roman" pitchFamily="18" charset="0"/>
                <a:cs typeface="Times New Roman" pitchFamily="18" charset="0"/>
              </a:rPr>
              <a:t>Ensure that your countdown timer is accessible by providing alternative text for screen readers and considering keyboard navigation.</a:t>
            </a:r>
          </a:p>
          <a:p>
            <a:pPr marL="457200" indent="-457200">
              <a:buFont typeface="Wingdings" panose="05000000000000000000" pitchFamily="2" charset="2"/>
              <a:buChar char="Ø"/>
            </a:pPr>
            <a:endParaRPr lang="en-US" dirty="0">
              <a:latin typeface="Times New Roman" pitchFamily="18" charset="0"/>
              <a:cs typeface="Times New Roman" pitchFamily="18" charset="0"/>
            </a:endParaRPr>
          </a:p>
          <a:p>
            <a:pPr marL="742950" lvl="1" indent="-285750">
              <a:buFont typeface="Wingdings" panose="05000000000000000000" pitchFamily="2" charset="2"/>
              <a:buChar char="Ø"/>
            </a:pPr>
            <a:r>
              <a:rPr lang="en-US" b="1" dirty="0">
                <a:latin typeface="Times New Roman" pitchFamily="18" charset="0"/>
                <a:cs typeface="Times New Roman" pitchFamily="18" charset="0"/>
              </a:rPr>
              <a:t>Countdown Pausing: </a:t>
            </a:r>
          </a:p>
          <a:p>
            <a:pPr lvl="3"/>
            <a:r>
              <a:rPr lang="en-US" dirty="0">
                <a:latin typeface="Times New Roman" pitchFamily="18" charset="0"/>
                <a:cs typeface="Times New Roman" pitchFamily="18" charset="0"/>
              </a:rPr>
              <a:t>Implement optional features like pausing or restarting the countdown if needed. This adds flexibility in case event details change. </a:t>
            </a:r>
          </a:p>
        </p:txBody>
      </p:sp>
    </p:spTree>
  </p:cSld>
  <p:clrMapOvr>
    <a:masterClrMapping/>
  </p:clrMapOvr>
  <p:transition advTm="4000">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3" name="Rectangle 2"/>
          <p:cNvSpPr/>
          <p:nvPr/>
        </p:nvSpPr>
        <p:spPr>
          <a:xfrm>
            <a:off x="395536" y="1196752"/>
            <a:ext cx="8136904" cy="5632311"/>
          </a:xfrm>
          <a:prstGeom prst="rect">
            <a:avLst/>
          </a:prstGeom>
        </p:spPr>
        <p:txBody>
          <a:bodyPr wrap="square">
            <a:spAutoFit/>
          </a:bodyPr>
          <a:lstStyle/>
          <a:p>
            <a:pPr marL="285750" indent="-285750" algn="l">
              <a:buFont typeface="Wingdings" panose="05000000000000000000" pitchFamily="2" charset="2"/>
              <a:buChar char="Ø"/>
            </a:pPr>
            <a:r>
              <a:rPr lang="en-IN" b="1" i="0" dirty="0">
                <a:effectLst/>
                <a:latin typeface="Söhne"/>
              </a:rPr>
              <a:t>Customizable Design: </a:t>
            </a:r>
            <a:r>
              <a:rPr lang="en-IN" i="0" dirty="0">
                <a:effectLst/>
                <a:latin typeface="Söhne"/>
              </a:rPr>
              <a:t>Allow users to customize the design of the countdown timer to match their website or event theme. This includes the ability to choose </a:t>
            </a:r>
            <a:r>
              <a:rPr lang="en-IN" i="0" dirty="0" err="1">
                <a:effectLst/>
                <a:latin typeface="Söhne"/>
              </a:rPr>
              <a:t>colors</a:t>
            </a:r>
            <a:r>
              <a:rPr lang="en-IN" i="0" dirty="0">
                <a:effectLst/>
                <a:latin typeface="Söhne"/>
              </a:rPr>
              <a:t>, fonts, and styles.</a:t>
            </a:r>
          </a:p>
          <a:p>
            <a:pPr algn="l"/>
            <a:endParaRPr lang="en-IN" i="0" dirty="0">
              <a:effectLst/>
              <a:latin typeface="Söhne"/>
            </a:endParaRPr>
          </a:p>
          <a:p>
            <a:pPr marL="285750" indent="-285750" algn="l">
              <a:buFont typeface="Wingdings" panose="05000000000000000000" pitchFamily="2" charset="2"/>
              <a:buChar char="Ø"/>
            </a:pPr>
            <a:r>
              <a:rPr lang="en-IN" b="1" i="0" dirty="0">
                <a:effectLst/>
                <a:latin typeface="Söhne"/>
              </a:rPr>
              <a:t>Responsive Layout: </a:t>
            </a:r>
            <a:r>
              <a:rPr lang="en-IN" i="0" dirty="0">
                <a:effectLst/>
                <a:latin typeface="Söhne"/>
              </a:rPr>
              <a:t>Ensure the countdown timer is responsive and adapts to different screen sizes and devices, providing a seamless user experience on desktops, tablets, and smartphones.</a:t>
            </a:r>
          </a:p>
          <a:p>
            <a:pPr algn="l"/>
            <a:endParaRPr lang="en-IN" i="0" dirty="0">
              <a:effectLst/>
              <a:latin typeface="Söhne"/>
            </a:endParaRPr>
          </a:p>
          <a:p>
            <a:pPr marL="285750" indent="-285750" algn="l">
              <a:buFont typeface="Wingdings" panose="05000000000000000000" pitchFamily="2" charset="2"/>
              <a:buChar char="Ø"/>
            </a:pPr>
            <a:r>
              <a:rPr lang="en-IN" b="1" i="0" dirty="0">
                <a:effectLst/>
                <a:latin typeface="Söhne"/>
              </a:rPr>
              <a:t>Multiple Display Formats: </a:t>
            </a:r>
            <a:r>
              <a:rPr lang="en-IN" i="0" dirty="0">
                <a:effectLst/>
                <a:latin typeface="Söhne"/>
              </a:rPr>
              <a:t>Offer various display formats for the countdown, such as days, hours, minutes, and seconds. Additionally, provide an option for different styles, like flip clocks, digital displays, or traditional numeric formats</a:t>
            </a:r>
          </a:p>
          <a:p>
            <a:pPr algn="l"/>
            <a:endParaRPr lang="en-IN" i="0" dirty="0">
              <a:effectLst/>
              <a:latin typeface="Söhne"/>
            </a:endParaRPr>
          </a:p>
          <a:p>
            <a:pPr marL="285750" indent="-285750" algn="l">
              <a:buFont typeface="Wingdings" panose="05000000000000000000" pitchFamily="2" charset="2"/>
              <a:buChar char="Ø"/>
            </a:pPr>
            <a:r>
              <a:rPr lang="en-IN" b="1" i="0" dirty="0">
                <a:effectLst/>
                <a:latin typeface="Söhne"/>
              </a:rPr>
              <a:t>Countdown Animation: </a:t>
            </a:r>
            <a:r>
              <a:rPr lang="en-IN" i="0" dirty="0">
                <a:effectLst/>
                <a:latin typeface="Söhne"/>
              </a:rPr>
              <a:t>Incorporate smooth animations to make the countdown visually appealing. Animations can include transitions between numbers or dynamic effects to draw attention.</a:t>
            </a:r>
          </a:p>
          <a:p>
            <a:pPr algn="l"/>
            <a:endParaRPr lang="en-IN" i="0" dirty="0">
              <a:effectLst/>
              <a:latin typeface="Söhne"/>
            </a:endParaRPr>
          </a:p>
          <a:p>
            <a:pPr marL="285750" indent="-285750" algn="l">
              <a:buFont typeface="Wingdings" panose="05000000000000000000" pitchFamily="2" charset="2"/>
              <a:buChar char="Ø"/>
            </a:pPr>
            <a:r>
              <a:rPr lang="en-IN" b="1" i="0" dirty="0">
                <a:effectLst/>
                <a:latin typeface="Söhne"/>
              </a:rPr>
              <a:t>Event Details: </a:t>
            </a:r>
            <a:r>
              <a:rPr lang="en-IN" i="0" dirty="0">
                <a:effectLst/>
                <a:latin typeface="Söhne"/>
              </a:rPr>
              <a:t>Include a section to display key details about the special event, such as the event name, date, time, and a brief description. This provides context for users who may be discovering the event for the first time.</a:t>
            </a:r>
          </a:p>
          <a:p>
            <a:pPr algn="l"/>
            <a:endParaRPr lang="en-IN" i="0" dirty="0">
              <a:effectLst/>
              <a:latin typeface="Söhne"/>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HIGHLIGHTS</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900" r="4325" b="-1589"/>
          <a:stretch/>
        </p:blipFill>
        <p:spPr>
          <a:xfrm>
            <a:off x="539552" y="1371600"/>
            <a:ext cx="8208912" cy="4721696"/>
          </a:xfrm>
          <a:prstGeom prst="rect">
            <a:avLst/>
          </a:prstGeom>
        </p:spPr>
      </p:pic>
    </p:spTree>
    <p:extLst>
      <p:ext uri="{BB962C8B-B14F-4D97-AF65-F5344CB8AC3E}">
        <p14:creationId xmlns:p14="http://schemas.microsoft.com/office/powerpoint/2010/main" val="1670509199"/>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xmlns="" id="{33D66217-C220-A7FD-8941-96408D3C1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5423"/>
            <a:ext cx="9144000" cy="5823937"/>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052736"/>
            <a:ext cx="7668695" cy="5239481"/>
          </a:xfrm>
          <a:prstGeom prst="rect">
            <a:avLst/>
          </a:prstGeom>
        </p:spPr>
      </p:pic>
    </p:spTree>
    <p:extLst>
      <p:ext uri="{BB962C8B-B14F-4D97-AF65-F5344CB8AC3E}">
        <p14:creationId xmlns:p14="http://schemas.microsoft.com/office/powerpoint/2010/main" val="3360325914"/>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TotalTime>
  <Words>743</Words>
  <Application>Microsoft Office PowerPoint</Application>
  <PresentationFormat>On-screen Show (4:3)</PresentationFormat>
  <Paragraphs>87</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ＭＳ Ｐゴシック</vt:lpstr>
      <vt:lpstr>Arial</vt:lpstr>
      <vt:lpstr>Arial Black</vt:lpstr>
      <vt:lpstr>Calibri</vt:lpstr>
      <vt:lpstr>Söhne</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PROJECT HIGHLIGHTS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pc</cp:lastModifiedBy>
  <cp:revision>37</cp:revision>
  <dcterms:created xsi:type="dcterms:W3CDTF">2022-12-12T14:14:34Z</dcterms:created>
  <dcterms:modified xsi:type="dcterms:W3CDTF">2023-12-05T05:04:50Z</dcterms:modified>
</cp:coreProperties>
</file>