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media/image8.jpg" ContentType="image/png"/>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72" r:id="rId2"/>
    <p:sldId id="259" r:id="rId3"/>
    <p:sldId id="261" r:id="rId4"/>
    <p:sldId id="266" r:id="rId5"/>
    <p:sldId id="264" r:id="rId6"/>
    <p:sldId id="262" r:id="rId7"/>
    <p:sldId id="263" r:id="rId8"/>
    <p:sldId id="271" r:id="rId9"/>
    <p:sldId id="267" r:id="rId10"/>
    <p:sldId id="268" r:id="rId11"/>
    <p:sldId id="269" r:id="rId12"/>
    <p:sldId id="270" r:id="rId13"/>
    <p:sldId id="273" r:id="rId14"/>
    <p:sldId id="274" r:id="rId15"/>
    <p:sldId id="275" r:id="rId16"/>
  </p:sldIdLst>
  <p:sldSz cx="18288000" cy="86868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72"/>
            <p14:sldId id="259"/>
            <p14:sldId id="261"/>
            <p14:sldId id="266"/>
            <p14:sldId id="264"/>
            <p14:sldId id="262"/>
            <p14:sldId id="263"/>
            <p14:sldId id="271"/>
            <p14:sldId id="267"/>
            <p14:sldId id="268"/>
            <p14:sldId id="269"/>
            <p14:sldId id="270"/>
            <p14:sldId id="273"/>
            <p14:sldId id="274"/>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00F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651" autoAdjust="0"/>
    <p:restoredTop sz="88187" autoAdjust="0"/>
  </p:normalViewPr>
  <p:slideViewPr>
    <p:cSldViewPr>
      <p:cViewPr varScale="1">
        <p:scale>
          <a:sx n="53" d="100"/>
          <a:sy n="53" d="100"/>
        </p:scale>
        <p:origin x="-736" y="-88"/>
      </p:cViewPr>
      <p:guideLst>
        <p:guide orient="horz" pos="2736"/>
        <p:guide orient="horz" pos="730"/>
        <p:guide pos="5760"/>
        <p:guide pos="5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D982B-F274-4BA3-8F19-028AA15117A4}" type="doc">
      <dgm:prSet loTypeId="urn:microsoft.com/office/officeart/2005/8/layout/chevron1" loCatId="process" qsTypeId="urn:microsoft.com/office/officeart/2005/8/quickstyle/3d1" qsCatId="3D" csTypeId="urn:microsoft.com/office/officeart/2005/8/colors/accent0_3" csCatId="mainScheme" phldr="1"/>
      <dgm:spPr/>
      <dgm:t>
        <a:bodyPr/>
        <a:lstStyle/>
        <a:p>
          <a:endParaRPr lang="en-US"/>
        </a:p>
      </dgm:t>
    </dgm:pt>
    <dgm:pt modelId="{7BF07599-40A3-43F8-B74C-B9C9D197B9C8}">
      <dgm:prSet phldrT="[Text]" custT="1"/>
      <dgm:spPr/>
      <dgm:t>
        <a:bodyPr/>
        <a:lstStyle/>
        <a:p>
          <a:r>
            <a:rPr lang="en-US" sz="2800" dirty="0" smtClean="0">
              <a:latin typeface="Times New Roman" pitchFamily="18" charset="0"/>
              <a:cs typeface="Times New Roman" pitchFamily="18" charset="0"/>
            </a:rPr>
            <a:t>EDA</a:t>
          </a:r>
          <a:endParaRPr lang="en-US" sz="2800" dirty="0">
            <a:latin typeface="Times New Roman" pitchFamily="18" charset="0"/>
            <a:cs typeface="Times New Roman" pitchFamily="18" charset="0"/>
          </a:endParaRPr>
        </a:p>
      </dgm:t>
    </dgm:pt>
    <dgm:pt modelId="{05A33227-C3A2-40A7-900E-1D070E545DAC}" type="parTrans" cxnId="{B0DAC2FD-EDA1-441B-A845-0C1964D6B924}">
      <dgm:prSet/>
      <dgm:spPr/>
      <dgm:t>
        <a:bodyPr/>
        <a:lstStyle/>
        <a:p>
          <a:endParaRPr lang="en-US" sz="2800"/>
        </a:p>
      </dgm:t>
    </dgm:pt>
    <dgm:pt modelId="{347A4B58-92E3-49B2-BBF5-15BF5A0F478B}" type="sibTrans" cxnId="{B0DAC2FD-EDA1-441B-A845-0C1964D6B924}">
      <dgm:prSet/>
      <dgm:spPr/>
      <dgm:t>
        <a:bodyPr/>
        <a:lstStyle/>
        <a:p>
          <a:endParaRPr lang="en-US" sz="2800"/>
        </a:p>
      </dgm:t>
    </dgm:pt>
    <dgm:pt modelId="{964A18CD-1B5D-4A7E-B182-2927E17348E0}">
      <dgm:prSet phldrT="[Text]" custT="1"/>
      <dgm:spPr/>
      <dgm:t>
        <a:bodyPr/>
        <a:lstStyle/>
        <a:p>
          <a:r>
            <a:rPr lang="en-US" sz="2800" dirty="0" smtClean="0">
              <a:latin typeface="Times New Roman" pitchFamily="18" charset="0"/>
              <a:cs typeface="Times New Roman" pitchFamily="18" charset="0"/>
            </a:rPr>
            <a:t>Feature engineering</a:t>
          </a:r>
          <a:endParaRPr lang="en-US" sz="2800" dirty="0">
            <a:latin typeface="Times New Roman" pitchFamily="18" charset="0"/>
            <a:cs typeface="Times New Roman" pitchFamily="18" charset="0"/>
          </a:endParaRPr>
        </a:p>
      </dgm:t>
    </dgm:pt>
    <dgm:pt modelId="{90C13AAE-4246-46D9-9B6E-D27D7FCA92D1}" type="parTrans" cxnId="{57D1E1FE-AB13-4507-B39B-15BDE576AB21}">
      <dgm:prSet/>
      <dgm:spPr/>
      <dgm:t>
        <a:bodyPr/>
        <a:lstStyle/>
        <a:p>
          <a:endParaRPr lang="en-US" sz="2800"/>
        </a:p>
      </dgm:t>
    </dgm:pt>
    <dgm:pt modelId="{63F601AF-EA35-4E0A-A9D9-C60ACFB6BC55}" type="sibTrans" cxnId="{57D1E1FE-AB13-4507-B39B-15BDE576AB21}">
      <dgm:prSet/>
      <dgm:spPr/>
      <dgm:t>
        <a:bodyPr/>
        <a:lstStyle/>
        <a:p>
          <a:endParaRPr lang="en-US" sz="2800"/>
        </a:p>
      </dgm:t>
    </dgm:pt>
    <dgm:pt modelId="{25761703-EE26-4CA8-B049-3F157889CE06}">
      <dgm:prSet phldrT="[Text]" custT="1"/>
      <dgm:spPr/>
      <dgm:t>
        <a:bodyPr/>
        <a:lstStyle/>
        <a:p>
          <a:r>
            <a:rPr lang="en-US" sz="2800" dirty="0" smtClean="0">
              <a:latin typeface="Times New Roman" pitchFamily="18" charset="0"/>
              <a:cs typeface="Times New Roman" pitchFamily="18" charset="0"/>
            </a:rPr>
            <a:t>machine learning model</a:t>
          </a:r>
          <a:endParaRPr lang="en-US" sz="2800" dirty="0">
            <a:latin typeface="Times New Roman" pitchFamily="18" charset="0"/>
            <a:cs typeface="Times New Roman" pitchFamily="18" charset="0"/>
          </a:endParaRPr>
        </a:p>
      </dgm:t>
    </dgm:pt>
    <dgm:pt modelId="{B74F6A51-714F-4AA7-B42B-E7F20847B954}" type="sibTrans" cxnId="{B4023F34-1758-4145-893F-044E6D16D52E}">
      <dgm:prSet/>
      <dgm:spPr/>
      <dgm:t>
        <a:bodyPr/>
        <a:lstStyle/>
        <a:p>
          <a:endParaRPr lang="en-US" sz="2800"/>
        </a:p>
      </dgm:t>
    </dgm:pt>
    <dgm:pt modelId="{5EE1D751-E7E3-4E30-AC49-4C8227478F52}" type="parTrans" cxnId="{B4023F34-1758-4145-893F-044E6D16D52E}">
      <dgm:prSet/>
      <dgm:spPr/>
      <dgm:t>
        <a:bodyPr/>
        <a:lstStyle/>
        <a:p>
          <a:endParaRPr lang="en-US" sz="2800"/>
        </a:p>
      </dgm:t>
    </dgm:pt>
    <dgm:pt modelId="{83BF0D0E-CEE2-4D71-A59A-24428141268C}" type="pres">
      <dgm:prSet presAssocID="{8BBD982B-F274-4BA3-8F19-028AA15117A4}" presName="Name0" presStyleCnt="0">
        <dgm:presLayoutVars>
          <dgm:dir/>
          <dgm:animLvl val="lvl"/>
          <dgm:resizeHandles val="exact"/>
        </dgm:presLayoutVars>
      </dgm:prSet>
      <dgm:spPr/>
      <dgm:t>
        <a:bodyPr/>
        <a:lstStyle/>
        <a:p>
          <a:endParaRPr lang="en-US"/>
        </a:p>
      </dgm:t>
    </dgm:pt>
    <dgm:pt modelId="{372AB35D-7F85-4F08-9397-AA61FB00442A}" type="pres">
      <dgm:prSet presAssocID="{7BF07599-40A3-43F8-B74C-B9C9D197B9C8}" presName="parTxOnly" presStyleLbl="node1" presStyleIdx="0" presStyleCnt="3" custScaleX="92317" custLinFactNeighborX="-21721">
        <dgm:presLayoutVars>
          <dgm:chMax val="0"/>
          <dgm:chPref val="0"/>
          <dgm:bulletEnabled val="1"/>
        </dgm:presLayoutVars>
      </dgm:prSet>
      <dgm:spPr/>
      <dgm:t>
        <a:bodyPr/>
        <a:lstStyle/>
        <a:p>
          <a:endParaRPr lang="en-US"/>
        </a:p>
      </dgm:t>
    </dgm:pt>
    <dgm:pt modelId="{1F777585-BE73-4FF0-B2F3-AF881F23F55D}" type="pres">
      <dgm:prSet presAssocID="{347A4B58-92E3-49B2-BBF5-15BF5A0F478B}" presName="parTxOnlySpace" presStyleCnt="0"/>
      <dgm:spPr/>
      <dgm:t>
        <a:bodyPr/>
        <a:lstStyle/>
        <a:p>
          <a:endParaRPr lang="en-US"/>
        </a:p>
      </dgm:t>
    </dgm:pt>
    <dgm:pt modelId="{43FF70E3-3B35-4DF9-A907-606680DFC178}" type="pres">
      <dgm:prSet presAssocID="{964A18CD-1B5D-4A7E-B182-2927E17348E0}" presName="parTxOnly" presStyleLbl="node1" presStyleIdx="1" presStyleCnt="3" custScaleX="103601">
        <dgm:presLayoutVars>
          <dgm:chMax val="0"/>
          <dgm:chPref val="0"/>
          <dgm:bulletEnabled val="1"/>
        </dgm:presLayoutVars>
      </dgm:prSet>
      <dgm:spPr/>
      <dgm:t>
        <a:bodyPr/>
        <a:lstStyle/>
        <a:p>
          <a:endParaRPr lang="en-US"/>
        </a:p>
      </dgm:t>
    </dgm:pt>
    <dgm:pt modelId="{9A80ACDF-AC15-4B39-99F9-7A6A02E1B5CD}" type="pres">
      <dgm:prSet presAssocID="{63F601AF-EA35-4E0A-A9D9-C60ACFB6BC55}" presName="parTxOnlySpace" presStyleCnt="0"/>
      <dgm:spPr/>
      <dgm:t>
        <a:bodyPr/>
        <a:lstStyle/>
        <a:p>
          <a:endParaRPr lang="en-US"/>
        </a:p>
      </dgm:t>
    </dgm:pt>
    <dgm:pt modelId="{40E75915-E9B1-4ABD-839B-3CFD5E25D23D}" type="pres">
      <dgm:prSet presAssocID="{25761703-EE26-4CA8-B049-3F157889CE06}" presName="parTxOnly" presStyleLbl="node1" presStyleIdx="2" presStyleCnt="3">
        <dgm:presLayoutVars>
          <dgm:chMax val="0"/>
          <dgm:chPref val="0"/>
          <dgm:bulletEnabled val="1"/>
        </dgm:presLayoutVars>
      </dgm:prSet>
      <dgm:spPr/>
      <dgm:t>
        <a:bodyPr/>
        <a:lstStyle/>
        <a:p>
          <a:endParaRPr lang="en-US"/>
        </a:p>
      </dgm:t>
    </dgm:pt>
  </dgm:ptLst>
  <dgm:cxnLst>
    <dgm:cxn modelId="{FA14256C-D0C1-4AE8-86E1-FCDD98CAED57}" type="presOf" srcId="{7BF07599-40A3-43F8-B74C-B9C9D197B9C8}" destId="{372AB35D-7F85-4F08-9397-AA61FB00442A}" srcOrd="0" destOrd="0" presId="urn:microsoft.com/office/officeart/2005/8/layout/chevron1"/>
    <dgm:cxn modelId="{57D1E1FE-AB13-4507-B39B-15BDE576AB21}" srcId="{8BBD982B-F274-4BA3-8F19-028AA15117A4}" destId="{964A18CD-1B5D-4A7E-B182-2927E17348E0}" srcOrd="1" destOrd="0" parTransId="{90C13AAE-4246-46D9-9B6E-D27D7FCA92D1}" sibTransId="{63F601AF-EA35-4E0A-A9D9-C60ACFB6BC55}"/>
    <dgm:cxn modelId="{61E93191-42D8-4310-AABD-F14895C93665}" type="presOf" srcId="{25761703-EE26-4CA8-B049-3F157889CE06}" destId="{40E75915-E9B1-4ABD-839B-3CFD5E25D23D}" srcOrd="0" destOrd="0" presId="urn:microsoft.com/office/officeart/2005/8/layout/chevron1"/>
    <dgm:cxn modelId="{B0DAC2FD-EDA1-441B-A845-0C1964D6B924}" srcId="{8BBD982B-F274-4BA3-8F19-028AA15117A4}" destId="{7BF07599-40A3-43F8-B74C-B9C9D197B9C8}" srcOrd="0" destOrd="0" parTransId="{05A33227-C3A2-40A7-900E-1D070E545DAC}" sibTransId="{347A4B58-92E3-49B2-BBF5-15BF5A0F478B}"/>
    <dgm:cxn modelId="{5BD3BC0C-F340-45F1-84AE-4BCFD4CE153D}" type="presOf" srcId="{964A18CD-1B5D-4A7E-B182-2927E17348E0}" destId="{43FF70E3-3B35-4DF9-A907-606680DFC178}" srcOrd="0" destOrd="0" presId="urn:microsoft.com/office/officeart/2005/8/layout/chevron1"/>
    <dgm:cxn modelId="{682E7548-4AF8-4921-B629-7B3FC43AEF53}" type="presOf" srcId="{8BBD982B-F274-4BA3-8F19-028AA15117A4}" destId="{83BF0D0E-CEE2-4D71-A59A-24428141268C}" srcOrd="0" destOrd="0" presId="urn:microsoft.com/office/officeart/2005/8/layout/chevron1"/>
    <dgm:cxn modelId="{B4023F34-1758-4145-893F-044E6D16D52E}" srcId="{8BBD982B-F274-4BA3-8F19-028AA15117A4}" destId="{25761703-EE26-4CA8-B049-3F157889CE06}" srcOrd="2" destOrd="0" parTransId="{5EE1D751-E7E3-4E30-AC49-4C8227478F52}" sibTransId="{B74F6A51-714F-4AA7-B42B-E7F20847B954}"/>
    <dgm:cxn modelId="{280D22C6-B6D2-4FD3-9121-2EFE14CE7E5B}" type="presParOf" srcId="{83BF0D0E-CEE2-4D71-A59A-24428141268C}" destId="{372AB35D-7F85-4F08-9397-AA61FB00442A}" srcOrd="0" destOrd="0" presId="urn:microsoft.com/office/officeart/2005/8/layout/chevron1"/>
    <dgm:cxn modelId="{83DC8695-2CAB-4356-AF12-3890FCC37D91}" type="presParOf" srcId="{83BF0D0E-CEE2-4D71-A59A-24428141268C}" destId="{1F777585-BE73-4FF0-B2F3-AF881F23F55D}" srcOrd="1" destOrd="0" presId="urn:microsoft.com/office/officeart/2005/8/layout/chevron1"/>
    <dgm:cxn modelId="{E1FB86A3-FC17-4D1C-A8E8-927A844C29BA}" type="presParOf" srcId="{83BF0D0E-CEE2-4D71-A59A-24428141268C}" destId="{43FF70E3-3B35-4DF9-A907-606680DFC178}" srcOrd="2" destOrd="0" presId="urn:microsoft.com/office/officeart/2005/8/layout/chevron1"/>
    <dgm:cxn modelId="{F99CD650-CFFC-4CDB-996A-F855E8179997}" type="presParOf" srcId="{83BF0D0E-CEE2-4D71-A59A-24428141268C}" destId="{9A80ACDF-AC15-4B39-99F9-7A6A02E1B5CD}" srcOrd="3" destOrd="0" presId="urn:microsoft.com/office/officeart/2005/8/layout/chevron1"/>
    <dgm:cxn modelId="{C6FA9EBA-14A9-48E5-B9BB-DA02EF6648A3}" type="presParOf" srcId="{83BF0D0E-CEE2-4D71-A59A-24428141268C}" destId="{40E75915-E9B1-4ABD-839B-3CFD5E25D23D}"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B35D-7F85-4F08-9397-AA61FB00442A}">
      <dsp:nvSpPr>
        <dsp:cNvPr id="0" name=""/>
        <dsp:cNvSpPr/>
      </dsp:nvSpPr>
      <dsp:spPr>
        <a:xfrm>
          <a:off x="0" y="266140"/>
          <a:ext cx="5677123" cy="2459838"/>
        </a:xfrm>
        <a:prstGeom prst="chevron">
          <a:avLst/>
        </a:prstGeom>
        <a:gradFill rotWithShape="0">
          <a:gsLst>
            <a:gs pos="0">
              <a:schemeClr val="dk2">
                <a:hueOff val="0"/>
                <a:satOff val="0"/>
                <a:lumOff val="0"/>
                <a:alphaOff val="0"/>
                <a:tint val="43000"/>
                <a:satMod val="165000"/>
              </a:schemeClr>
            </a:gs>
            <a:gs pos="55000">
              <a:schemeClr val="dk2">
                <a:hueOff val="0"/>
                <a:satOff val="0"/>
                <a:lumOff val="0"/>
                <a:alphaOff val="0"/>
                <a:tint val="83000"/>
                <a:satMod val="155000"/>
              </a:schemeClr>
            </a:gs>
            <a:gs pos="100000">
              <a:schemeClr val="dk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latin typeface="Times New Roman" pitchFamily="18" charset="0"/>
              <a:cs typeface="Times New Roman" pitchFamily="18" charset="0"/>
            </a:rPr>
            <a:t>EDA</a:t>
          </a:r>
          <a:endParaRPr lang="en-US" sz="2800" kern="1200" dirty="0">
            <a:latin typeface="Times New Roman" pitchFamily="18" charset="0"/>
            <a:cs typeface="Times New Roman" pitchFamily="18" charset="0"/>
          </a:endParaRPr>
        </a:p>
      </dsp:txBody>
      <dsp:txXfrm>
        <a:off x="1229919" y="266140"/>
        <a:ext cx="3217285" cy="2459838"/>
      </dsp:txXfrm>
    </dsp:sp>
    <dsp:sp modelId="{43FF70E3-3B35-4DF9-A907-606680DFC178}">
      <dsp:nvSpPr>
        <dsp:cNvPr id="0" name=""/>
        <dsp:cNvSpPr/>
      </dsp:nvSpPr>
      <dsp:spPr>
        <a:xfrm>
          <a:off x="5065016" y="266140"/>
          <a:ext cx="6371044" cy="2459838"/>
        </a:xfrm>
        <a:prstGeom prst="chevron">
          <a:avLst/>
        </a:prstGeom>
        <a:gradFill rotWithShape="0">
          <a:gsLst>
            <a:gs pos="0">
              <a:schemeClr val="dk2">
                <a:hueOff val="0"/>
                <a:satOff val="0"/>
                <a:lumOff val="0"/>
                <a:alphaOff val="0"/>
                <a:tint val="43000"/>
                <a:satMod val="165000"/>
              </a:schemeClr>
            </a:gs>
            <a:gs pos="55000">
              <a:schemeClr val="dk2">
                <a:hueOff val="0"/>
                <a:satOff val="0"/>
                <a:lumOff val="0"/>
                <a:alphaOff val="0"/>
                <a:tint val="83000"/>
                <a:satMod val="155000"/>
              </a:schemeClr>
            </a:gs>
            <a:gs pos="100000">
              <a:schemeClr val="dk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latin typeface="Times New Roman" pitchFamily="18" charset="0"/>
              <a:cs typeface="Times New Roman" pitchFamily="18" charset="0"/>
            </a:rPr>
            <a:t>Feature engineering</a:t>
          </a:r>
          <a:endParaRPr lang="en-US" sz="2800" kern="1200" dirty="0">
            <a:latin typeface="Times New Roman" pitchFamily="18" charset="0"/>
            <a:cs typeface="Times New Roman" pitchFamily="18" charset="0"/>
          </a:endParaRPr>
        </a:p>
      </dsp:txBody>
      <dsp:txXfrm>
        <a:off x="6294935" y="266140"/>
        <a:ext cx="3911206" cy="2459838"/>
      </dsp:txXfrm>
    </dsp:sp>
    <dsp:sp modelId="{40E75915-E9B1-4ABD-839B-3CFD5E25D23D}">
      <dsp:nvSpPr>
        <dsp:cNvPr id="0" name=""/>
        <dsp:cNvSpPr/>
      </dsp:nvSpPr>
      <dsp:spPr>
        <a:xfrm>
          <a:off x="10821101" y="266140"/>
          <a:ext cx="6149597" cy="2459838"/>
        </a:xfrm>
        <a:prstGeom prst="chevron">
          <a:avLst/>
        </a:prstGeom>
        <a:gradFill rotWithShape="0">
          <a:gsLst>
            <a:gs pos="0">
              <a:schemeClr val="dk2">
                <a:hueOff val="0"/>
                <a:satOff val="0"/>
                <a:lumOff val="0"/>
                <a:alphaOff val="0"/>
                <a:tint val="43000"/>
                <a:satMod val="165000"/>
              </a:schemeClr>
            </a:gs>
            <a:gs pos="55000">
              <a:schemeClr val="dk2">
                <a:hueOff val="0"/>
                <a:satOff val="0"/>
                <a:lumOff val="0"/>
                <a:alphaOff val="0"/>
                <a:tint val="83000"/>
                <a:satMod val="155000"/>
              </a:schemeClr>
            </a:gs>
            <a:gs pos="100000">
              <a:schemeClr val="dk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latin typeface="Times New Roman" pitchFamily="18" charset="0"/>
              <a:cs typeface="Times New Roman" pitchFamily="18" charset="0"/>
            </a:rPr>
            <a:t>machine learning model</a:t>
          </a:r>
          <a:endParaRPr lang="en-US" sz="2800" kern="1200" dirty="0">
            <a:latin typeface="Times New Roman" pitchFamily="18" charset="0"/>
            <a:cs typeface="Times New Roman" pitchFamily="18" charset="0"/>
          </a:endParaRPr>
        </a:p>
      </dsp:txBody>
      <dsp:txXfrm>
        <a:off x="12051020" y="266140"/>
        <a:ext cx="3689759" cy="24598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24506C0-3FFE-45A5-803D-9F4FC5464A70}" type="datetimeFigureOut">
              <a:rPr lang="en-US" smtClean="0"/>
              <a:t>10/7/2023</a:t>
            </a:fld>
            <a:endParaRPr lang="en-US"/>
          </a:p>
        </p:txBody>
      </p:sp>
      <p:sp>
        <p:nvSpPr>
          <p:cNvPr id="4" name="Slide Image Placeholder 3"/>
          <p:cNvSpPr>
            <a:spLocks noGrp="1" noRot="1" noChangeAspect="1"/>
          </p:cNvSpPr>
          <p:nvPr>
            <p:ph type="sldImg" idx="2"/>
          </p:nvPr>
        </p:nvSpPr>
        <p:spPr>
          <a:xfrm>
            <a:off x="1865313" y="514350"/>
            <a:ext cx="54133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1099687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514350"/>
            <a:ext cx="5413375" cy="25717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514350"/>
            <a:ext cx="5413375"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514350"/>
            <a:ext cx="5413375" cy="2571750"/>
          </a:xfrm>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0913" y="377825"/>
            <a:ext cx="3716337" cy="1765300"/>
          </a:xfrm>
        </p:spPr>
      </p:sp>
      <p:sp>
        <p:nvSpPr>
          <p:cNvPr id="3" name="Notes Placeholder 2"/>
          <p:cNvSpPr>
            <a:spLocks noGrp="1"/>
          </p:cNvSpPr>
          <p:nvPr>
            <p:ph type="body" idx="1"/>
          </p:nvPr>
        </p:nvSpPr>
        <p:spPr/>
        <p:txBody>
          <a:bodyPr>
            <a:normAutofit/>
          </a:bodyPr>
          <a:lstStyle/>
          <a:p>
            <a:endParaRPr lang="en-US" sz="1200"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514350"/>
            <a:ext cx="5413375" cy="2571750"/>
          </a:xfrm>
        </p:spPr>
      </p:sp>
      <p:sp>
        <p:nvSpPr>
          <p:cNvPr id="3" name="Notes Placeholder 2"/>
          <p:cNvSpPr>
            <a:spLocks noGrp="1"/>
          </p:cNvSpPr>
          <p:nvPr>
            <p:ph type="body" idx="1"/>
          </p:nvPr>
        </p:nvSpPr>
        <p:spPr/>
        <p:txBody>
          <a:bodyPr>
            <a:normAutofit/>
          </a:bodyPr>
          <a:lstStyle/>
          <a:p>
            <a:r>
              <a:rPr lang="en-US" dirty="0" smtClean="0"/>
              <a:t>The following slides</a:t>
            </a:r>
            <a:r>
              <a:rPr lang="en-US" baseline="0" dirty="0" smtClean="0"/>
              <a:t> show several examples of timelines using SmartArt graphics.</a:t>
            </a:r>
            <a:endParaRPr lang="en-US" dirty="0" smtClean="0"/>
          </a:p>
          <a:p>
            <a:r>
              <a:rPr lang="en-US" dirty="0" smtClean="0"/>
              <a:t>Include a timeline for the project, clearly marking milestones,</a:t>
            </a:r>
            <a:r>
              <a:rPr lang="en-US" baseline="0" dirty="0" smtClean="0"/>
              <a:t> important dates, </a:t>
            </a:r>
            <a:r>
              <a:rPr lang="en-US" dirty="0" smtClean="0"/>
              <a:t>and highlight where the project is now.</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514350"/>
            <a:ext cx="5413375" cy="2571750"/>
          </a:xfrm>
        </p:spPr>
      </p:sp>
      <p:sp>
        <p:nvSpPr>
          <p:cNvPr id="3" name="Notes Placeholder 2"/>
          <p:cNvSpPr>
            <a:spLocks noGrp="1"/>
          </p:cNvSpPr>
          <p:nvPr>
            <p:ph type="body" idx="1"/>
          </p:nvPr>
        </p:nvSpPr>
        <p:spPr/>
        <p:txBody>
          <a:bodyPr>
            <a:normAutofit/>
          </a:bodyPr>
          <a:lstStyle/>
          <a:p>
            <a:pPr>
              <a:buFont typeface="Arial" charset="0"/>
              <a:buNone/>
            </a:pPr>
            <a:r>
              <a:rPr lang="en-US" dirty="0" smtClean="0"/>
              <a:t>* If any of</a:t>
            </a:r>
            <a:r>
              <a:rPr lang="en-US" baseline="0" dirty="0" smtClean="0"/>
              <a:t> these issues caused a schedule delay or need to be discussed further, include details in next slide.</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514350"/>
            <a:ext cx="5413375" cy="2571750"/>
          </a:xfrm>
        </p:spPr>
      </p:sp>
      <p:sp>
        <p:nvSpPr>
          <p:cNvPr id="3" name="Notes Placeholder 2"/>
          <p:cNvSpPr>
            <a:spLocks noGrp="1"/>
          </p:cNvSpPr>
          <p:nvPr>
            <p:ph type="body" idx="1"/>
          </p:nvPr>
        </p:nvSpPr>
        <p:spPr/>
        <p:txBody>
          <a:bodyPr>
            <a:normAutofit/>
          </a:bodyPr>
          <a:lstStyle/>
          <a:p>
            <a:r>
              <a:rPr lang="en-US" baseline="0" dirty="0" smtClean="0"/>
              <a:t>Duplicate this slide as necessary if there is more than one issue.</a:t>
            </a:r>
          </a:p>
          <a:p>
            <a:r>
              <a:rPr lang="en-US" dirty="0" smtClean="0"/>
              <a:t>This and related slides</a:t>
            </a:r>
            <a:r>
              <a:rPr lang="en-US" baseline="0" dirty="0" smtClean="0"/>
              <a:t> can be moved to the appendix or hidden if necessary.</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0913" y="377825"/>
            <a:ext cx="3716337" cy="1765300"/>
          </a:xfrm>
        </p:spPr>
      </p:sp>
      <p:sp>
        <p:nvSpPr>
          <p:cNvPr id="3" name="Notes Placeholder 2"/>
          <p:cNvSpPr>
            <a:spLocks noGrp="1"/>
          </p:cNvSpPr>
          <p:nvPr>
            <p:ph type="body" idx="1"/>
          </p:nvPr>
        </p:nvSpPr>
        <p:spPr/>
        <p:txBody>
          <a:bodyPr>
            <a:normAutofit/>
          </a:bodyPr>
          <a:lstStyle/>
          <a:p>
            <a:endParaRPr lang="en-US" sz="1200"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514350"/>
            <a:ext cx="5413375" cy="2571750"/>
          </a:xfrm>
        </p:spPr>
      </p:sp>
      <p:sp>
        <p:nvSpPr>
          <p:cNvPr id="3" name="Notes Placeholder 2"/>
          <p:cNvSpPr>
            <a:spLocks noGrp="1"/>
          </p:cNvSpPr>
          <p:nvPr>
            <p:ph type="body" idx="1"/>
          </p:nvPr>
        </p:nvSpPr>
        <p:spPr/>
        <p:txBody>
          <a:bodyPr>
            <a:normAutofit/>
          </a:bodyPr>
          <a:lstStyle/>
          <a:p>
            <a:pPr lvl="0"/>
            <a:r>
              <a:rPr lang="en-US" dirty="0" smtClean="0"/>
              <a:t>What are the dependencies</a:t>
            </a:r>
            <a:r>
              <a:rPr lang="en-US" baseline="0" dirty="0" smtClean="0"/>
              <a:t> that affect the timeline, cost, and output of this </a:t>
            </a:r>
            <a:r>
              <a:rPr lang="en-US" baseline="0" smtClean="0"/>
              <a:t>project?</a:t>
            </a:r>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514350"/>
            <a:ext cx="5413375" cy="25717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slides for the appendix in</a:t>
            </a:r>
            <a:r>
              <a:rPr lang="en-US" baseline="0" dirty="0" smtClean="0"/>
              <a:t> the event that more details or supplemental slides are needed. The appendix is also useful if the presentation is distributed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928725"/>
            <a:ext cx="18288000" cy="7758076"/>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954003" y="1640843"/>
            <a:ext cx="1802746" cy="1141739"/>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11582406" y="2413004"/>
            <a:ext cx="2480921" cy="1571250"/>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13411200" y="2799081"/>
            <a:ext cx="3657600" cy="231648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762000" y="482607"/>
            <a:ext cx="15544800" cy="9651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879902" y="1544320"/>
            <a:ext cx="10550103" cy="164084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1158243"/>
            <a:ext cx="4114800" cy="660156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158243"/>
            <a:ext cx="12039600" cy="66015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27294" y="0"/>
            <a:ext cx="18315297" cy="7070878"/>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371600" y="1351282"/>
            <a:ext cx="3959840" cy="2550822"/>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7536608" y="2413003"/>
            <a:ext cx="10210800" cy="1447802"/>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620000" y="3860805"/>
            <a:ext cx="10210800" cy="190023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158241"/>
            <a:ext cx="16459200" cy="115824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4400" y="2316484"/>
            <a:ext cx="8077200" cy="544332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296400" y="2316484"/>
            <a:ext cx="8077200" cy="544332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1158240"/>
            <a:ext cx="16459200" cy="77216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14405" y="1944479"/>
            <a:ext cx="8080377" cy="810365"/>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5" y="2754843"/>
            <a:ext cx="8080377" cy="500496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290055" y="1944479"/>
            <a:ext cx="8083551" cy="810365"/>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0055" y="2754843"/>
            <a:ext cx="8083551" cy="500496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3" y="1158240"/>
            <a:ext cx="6016626" cy="9652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7150101" y="1158243"/>
            <a:ext cx="10223500" cy="6601566"/>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3" y="2219965"/>
            <a:ext cx="6016626" cy="55398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7" y="6080760"/>
            <a:ext cx="10972800" cy="71786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584577" y="776182"/>
            <a:ext cx="10972800" cy="52120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584577" y="6798629"/>
            <a:ext cx="10972800" cy="101949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158241"/>
            <a:ext cx="16459200" cy="115824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316484"/>
            <a:ext cx="16459200" cy="54433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14400" y="8051380"/>
            <a:ext cx="4267200" cy="462492"/>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10/7/2023</a:t>
            </a:fld>
            <a:endParaRPr lang="en-US"/>
          </a:p>
        </p:txBody>
      </p:sp>
      <p:sp>
        <p:nvSpPr>
          <p:cNvPr id="5" name="Footer Placeholder 4"/>
          <p:cNvSpPr>
            <a:spLocks noGrp="1"/>
          </p:cNvSpPr>
          <p:nvPr>
            <p:ph type="ftr" sz="quarter" idx="3"/>
          </p:nvPr>
        </p:nvSpPr>
        <p:spPr>
          <a:xfrm>
            <a:off x="6248400" y="8051380"/>
            <a:ext cx="5791200" cy="46249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8051380"/>
            <a:ext cx="4267200" cy="462492"/>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26499" y="4"/>
            <a:ext cx="18314503" cy="83656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7.png"/><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79000"/>
            <a:lum/>
          </a:blip>
          <a:srcRect/>
          <a:stretch>
            <a:fillRect l="-17000" r="-17000"/>
          </a:stretch>
        </a:blip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85800" y="304800"/>
            <a:ext cx="17373600" cy="1061720"/>
          </a:xfrm>
        </p:spPr>
        <p:txBody>
          <a:bodyPr>
            <a:normAutofit/>
          </a:bodyPr>
          <a:lstStyle/>
          <a:p>
            <a:r>
              <a:rPr lang="en-US" sz="3600" dirty="0" smtClean="0"/>
              <a:t>    </a:t>
            </a:r>
            <a:r>
              <a:rPr lang="en-US" sz="3600" u="sng" dirty="0" smtClean="0">
                <a:latin typeface="Arial" pitchFamily="34" charset="0"/>
                <a:cs typeface="Arial" pitchFamily="34" charset="0"/>
              </a:rPr>
              <a:t>PRODUCT SHIPMENT TRACKING</a:t>
            </a:r>
            <a:endParaRPr lang="en-US" sz="3600" u="sng" dirty="0">
              <a:latin typeface="Arial" pitchFamily="34" charset="0"/>
              <a:cs typeface="Arial" pitchFamily="34" charset="0"/>
            </a:endParaRPr>
          </a:p>
        </p:txBody>
      </p:sp>
      <p:sp>
        <p:nvSpPr>
          <p:cNvPr id="19" name="Text Placeholder 18"/>
          <p:cNvSpPr>
            <a:spLocks noGrp="1"/>
          </p:cNvSpPr>
          <p:nvPr>
            <p:ph type="body" sz="half" idx="2"/>
          </p:nvPr>
        </p:nvSpPr>
        <p:spPr>
          <a:xfrm>
            <a:off x="2133600" y="7391400"/>
            <a:ext cx="13258800" cy="990600"/>
          </a:xfrm>
        </p:spPr>
        <p:txBody>
          <a:bodyPr>
            <a:noAutofit/>
          </a:bodyPr>
          <a:lstStyle/>
          <a:p>
            <a:r>
              <a:rPr lang="en-US" sz="2400" dirty="0" smtClean="0">
                <a:solidFill>
                  <a:srgbClr val="002060"/>
                </a:solidFill>
              </a:rPr>
              <a:t>Build a Classification Machine Learning Model. On the electronic products, that the product will reach on time or not.</a:t>
            </a:r>
            <a:endParaRPr lang="en-US" sz="2400" dirty="0">
              <a:solidFill>
                <a:srgbClr val="002060"/>
              </a:solidFill>
            </a:endParaRPr>
          </a:p>
        </p:txBody>
      </p:sp>
    </p:spTree>
    <p:extLst>
      <p:ext uri="{BB962C8B-B14F-4D97-AF65-F5344CB8AC3E}">
        <p14:creationId xmlns:p14="http://schemas.microsoft.com/office/powerpoint/2010/main" val="3298888819"/>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914400" y="579120"/>
            <a:ext cx="16459200" cy="772160"/>
          </a:xfrm>
        </p:spPr>
        <p:txBody>
          <a:bodyPr/>
          <a:lstStyle/>
          <a:p>
            <a:pPr algn="ctr"/>
            <a:r>
              <a:rPr lang="en-US" b="1" u="sng" dirty="0" smtClean="0">
                <a:effectLst>
                  <a:outerShdw blurRad="38100" dist="38100" dir="2700000" algn="tl">
                    <a:srgbClr val="000000">
                      <a:alpha val="43137"/>
                    </a:srgbClr>
                  </a:outerShdw>
                </a:effectLst>
              </a:rPr>
              <a:t>Visualization with GENDER column</a:t>
            </a:r>
            <a:endParaRPr lang="en-US" b="1" u="sng" dirty="0">
              <a:effectLst>
                <a:outerShdw blurRad="38100" dist="38100" dir="2700000" algn="tl">
                  <a:srgbClr val="000000">
                    <a:alpha val="43137"/>
                  </a:srgbClr>
                </a:outerShdw>
              </a:effectLst>
            </a:endParaRPr>
          </a:p>
        </p:txBody>
      </p:sp>
      <p:sp>
        <p:nvSpPr>
          <p:cNvPr id="5" name="TextBox 4"/>
          <p:cNvSpPr txBox="1"/>
          <p:nvPr/>
        </p:nvSpPr>
        <p:spPr>
          <a:xfrm>
            <a:off x="609600" y="2123440"/>
            <a:ext cx="16306800" cy="369332"/>
          </a:xfrm>
          <a:prstGeom prst="rect">
            <a:avLst/>
          </a:prstGeom>
          <a:noFill/>
        </p:spPr>
        <p:txBody>
          <a:bodyPr wrap="square" rtlCol="0">
            <a:spAutoFit/>
          </a:bodyPr>
          <a:lstStyle/>
          <a:p>
            <a:endParaRPr lang="en-US" dirty="0"/>
          </a:p>
        </p:txBody>
      </p:sp>
      <p:sp>
        <p:nvSpPr>
          <p:cNvPr id="6" name="TextBox 5"/>
          <p:cNvSpPr txBox="1"/>
          <p:nvPr/>
        </p:nvSpPr>
        <p:spPr>
          <a:xfrm>
            <a:off x="304800" y="2163816"/>
            <a:ext cx="17678400" cy="1015663"/>
          </a:xfrm>
          <a:prstGeom prst="rect">
            <a:avLst/>
          </a:prstGeom>
          <a:noFill/>
        </p:spPr>
        <p:txBody>
          <a:bodyPr wrap="square" rtlCol="0">
            <a:spAutoFit/>
          </a:bodyPr>
          <a:lstStyle/>
          <a:p>
            <a:r>
              <a:rPr lang="en-US" sz="2000" b="1" dirty="0"/>
              <a:t>As i can see the Gender column is equal in our data. Also both the gender's product arrived late is more than delivered on time.</a:t>
            </a:r>
          </a:p>
          <a:p>
            <a:r>
              <a:rPr lang="en-US" sz="2000" dirty="0" smtClean="0"/>
              <a:t>GENDER </a:t>
            </a:r>
            <a:r>
              <a:rPr lang="en-US" sz="2000" dirty="0" err="1" smtClean="0"/>
              <a:t>attibute</a:t>
            </a:r>
            <a:r>
              <a:rPr lang="en-US" sz="2000" dirty="0" smtClean="0"/>
              <a:t> featuring </a:t>
            </a:r>
            <a:r>
              <a:rPr lang="en-US" sz="2000" dirty="0"/>
              <a:t>with target variable </a:t>
            </a:r>
            <a:r>
              <a:rPr lang="en-US" sz="2000" dirty="0" err="1"/>
              <a:t>i.e</a:t>
            </a:r>
            <a:r>
              <a:rPr lang="en-US" sz="2000" dirty="0"/>
              <a:t> Reached on time attribute. Whereas 1 &amp; 0 represents not on time &amp; on time respectively.</a:t>
            </a:r>
          </a:p>
          <a:p>
            <a:endParaRPr lang="en-US" sz="2000" dirty="0"/>
          </a:p>
        </p:txBody>
      </p:sp>
      <p:pic>
        <p:nvPicPr>
          <p:cNvPr id="7" name="Picture 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151275" y="4536443"/>
            <a:ext cx="7213971" cy="3659889"/>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5226" y="289565"/>
            <a:ext cx="16764000" cy="772159"/>
          </a:xfrm>
        </p:spPr>
        <p:txBody>
          <a:bodyPr>
            <a:normAutofit/>
          </a:bodyPr>
          <a:lstStyle/>
          <a:p>
            <a:pPr algn="ctr"/>
            <a:r>
              <a:rPr lang="en-US" u="sng" dirty="0" smtClean="0">
                <a:effectLst>
                  <a:outerShdw blurRad="38100" dist="38100" dir="2700000" algn="tl">
                    <a:srgbClr val="000000">
                      <a:alpha val="43137"/>
                    </a:srgbClr>
                  </a:outerShdw>
                </a:effectLst>
              </a:rPr>
              <a:t>Visualization with DISCOUNT OFFERED</a:t>
            </a:r>
            <a:r>
              <a:rPr lang="en-US" dirty="0" smtClean="0"/>
              <a:t> </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5316" y="4439920"/>
            <a:ext cx="18288000" cy="4029918"/>
          </a:xfrm>
          <a:prstGeom prst="rect">
            <a:avLst/>
          </a:prstGeom>
        </p:spPr>
      </p:pic>
      <p:sp>
        <p:nvSpPr>
          <p:cNvPr id="8" name="TextBox 7"/>
          <p:cNvSpPr txBox="1"/>
          <p:nvPr/>
        </p:nvSpPr>
        <p:spPr>
          <a:xfrm>
            <a:off x="65316" y="1351284"/>
            <a:ext cx="18288000" cy="1631216"/>
          </a:xfrm>
          <a:prstGeom prst="rect">
            <a:avLst/>
          </a:prstGeom>
          <a:noFill/>
        </p:spPr>
        <p:txBody>
          <a:bodyPr wrap="square" rtlCol="0">
            <a:spAutoFit/>
          </a:bodyPr>
          <a:lstStyle/>
          <a:p>
            <a:r>
              <a:rPr lang="en-US" sz="2000" dirty="0"/>
              <a:t>While visualization on </a:t>
            </a:r>
            <a:r>
              <a:rPr lang="en-US" sz="2000" dirty="0" smtClean="0"/>
              <a:t>DISCOUNT OFFERED </a:t>
            </a:r>
            <a:r>
              <a:rPr lang="en-US" sz="2000" dirty="0"/>
              <a:t>we can see that </a:t>
            </a:r>
            <a:r>
              <a:rPr lang="en-US" sz="2000" dirty="0" smtClean="0"/>
              <a:t>when offering discount,  delivery status reached on time is more. The numbers who encountered high on time delivery than late delivery are between 1 to 10. While above 10 the product has never reached on time or arrived late. </a:t>
            </a:r>
          </a:p>
          <a:p>
            <a:endParaRPr lang="en-US" sz="2000" dirty="0"/>
          </a:p>
          <a:p>
            <a:r>
              <a:rPr lang="en-US" sz="2000" b="1" dirty="0">
                <a:effectLst>
                  <a:outerShdw blurRad="38100" dist="38100" dir="2700000" algn="tl">
                    <a:srgbClr val="000000">
                      <a:alpha val="43137"/>
                    </a:srgbClr>
                  </a:outerShdw>
                </a:effectLst>
              </a:rPr>
              <a:t>Here </a:t>
            </a:r>
            <a:r>
              <a:rPr lang="en-US" sz="2000" b="1" dirty="0" smtClean="0">
                <a:effectLst>
                  <a:outerShdw blurRad="38100" dist="38100" dir="2700000" algn="tl">
                    <a:srgbClr val="000000">
                      <a:alpha val="43137"/>
                    </a:srgbClr>
                  </a:outerShdw>
                </a:effectLst>
              </a:rPr>
              <a:t>in the plot </a:t>
            </a:r>
            <a:r>
              <a:rPr lang="en-US" sz="2000" b="1" dirty="0">
                <a:effectLst>
                  <a:outerShdw blurRad="38100" dist="38100" dir="2700000" algn="tl">
                    <a:srgbClr val="000000">
                      <a:alpha val="43137"/>
                    </a:srgbClr>
                  </a:outerShdw>
                </a:effectLst>
              </a:rPr>
              <a:t>after Discount Offered on products delivery on time tends to rise.</a:t>
            </a:r>
          </a:p>
          <a:p>
            <a:endParaRPr lang="en-US" sz="2000" dirty="0"/>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9560"/>
            <a:ext cx="16459200" cy="1158240"/>
          </a:xfrm>
        </p:spPr>
        <p:txBody>
          <a:bodyPr>
            <a:normAutofit/>
          </a:bodyPr>
          <a:lstStyle/>
          <a:p>
            <a:r>
              <a:rPr lang="en-US" sz="2400" b="1" dirty="0" smtClean="0"/>
              <a:t>Now I tried using ONE HOT ENCODING for my data </a:t>
            </a:r>
            <a:endParaRPr lang="en-US" sz="2400" dirty="0"/>
          </a:p>
        </p:txBody>
      </p:sp>
      <p:sp>
        <p:nvSpPr>
          <p:cNvPr id="3" name="Content Placeholder 2"/>
          <p:cNvSpPr>
            <a:spLocks noGrp="1"/>
          </p:cNvSpPr>
          <p:nvPr>
            <p:ph idx="1"/>
          </p:nvPr>
        </p:nvSpPr>
        <p:spPr>
          <a:xfrm>
            <a:off x="457200" y="2702565"/>
            <a:ext cx="16764000" cy="675639"/>
          </a:xfrm>
        </p:spPr>
        <p:txBody>
          <a:bodyPr>
            <a:normAutofit/>
          </a:bodyPr>
          <a:lstStyle/>
          <a:p>
            <a:pPr marL="0" indent="0">
              <a:lnSpc>
                <a:spcPct val="150000"/>
              </a:lnSpc>
              <a:buNone/>
            </a:pPr>
            <a:r>
              <a:rPr lang="en-US" dirty="0" smtClean="0"/>
              <a:t>After applying one hot encoding I saved this into a new </a:t>
            </a:r>
            <a:r>
              <a:rPr lang="en-US" dirty="0" err="1" smtClean="0"/>
              <a:t>df_encoded</a:t>
            </a:r>
            <a:r>
              <a:rPr lang="en-US" dirty="0" smtClean="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737360"/>
            <a:ext cx="17983200" cy="77216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3667763"/>
            <a:ext cx="17983200" cy="989346"/>
          </a:xfrm>
          <a:prstGeom prst="rect">
            <a:avLst/>
          </a:prstGeom>
        </p:spPr>
      </p:pic>
      <p:sp>
        <p:nvSpPr>
          <p:cNvPr id="6" name="TextBox 5"/>
          <p:cNvSpPr txBox="1"/>
          <p:nvPr/>
        </p:nvSpPr>
        <p:spPr>
          <a:xfrm>
            <a:off x="395112" y="4976141"/>
            <a:ext cx="17373600" cy="400110"/>
          </a:xfrm>
          <a:prstGeom prst="rect">
            <a:avLst/>
          </a:prstGeom>
          <a:noFill/>
        </p:spPr>
        <p:txBody>
          <a:bodyPr wrap="square" rtlCol="0">
            <a:spAutoFit/>
          </a:bodyPr>
          <a:lstStyle/>
          <a:p>
            <a:pPr algn="ctr"/>
            <a:r>
              <a:rPr lang="en-US" sz="2000" b="1" dirty="0"/>
              <a:t>Train Test </a:t>
            </a:r>
            <a:r>
              <a:rPr lang="en-US" sz="2000" b="1" dirty="0" smtClean="0"/>
              <a:t>Splitting</a:t>
            </a:r>
            <a:endParaRPr lang="en-US" sz="2000" b="1"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113" y="5598160"/>
            <a:ext cx="17740488" cy="2509520"/>
          </a:xfrm>
          <a:prstGeom prst="rect">
            <a:avLst/>
          </a:prstGeom>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
            <a:ext cx="17830800" cy="1061719"/>
          </a:xfrm>
        </p:spPr>
        <p:txBody>
          <a:bodyPr>
            <a:normAutofit/>
          </a:bodyPr>
          <a:lstStyle/>
          <a:p>
            <a:pPr algn="ctr"/>
            <a:r>
              <a:rPr lang="en-US" sz="2400" b="1" u="sng" dirty="0" err="1">
                <a:effectLst>
                  <a:outerShdw blurRad="38100" dist="38100" dir="2700000" algn="tl">
                    <a:srgbClr val="000000">
                      <a:alpha val="43137"/>
                    </a:srgbClr>
                  </a:outerShdw>
                </a:effectLst>
              </a:rPr>
              <a:t>RandomForestClassifier</a:t>
            </a:r>
            <a:r>
              <a:rPr lang="en-US" sz="2400" b="1" u="sng" dirty="0">
                <a:effectLst>
                  <a:outerShdw blurRad="38100" dist="38100" dir="2700000" algn="tl">
                    <a:srgbClr val="000000">
                      <a:alpha val="43137"/>
                    </a:srgbClr>
                  </a:outerShdw>
                </a:effectLst>
              </a:rPr>
              <a:t> with </a:t>
            </a:r>
            <a:r>
              <a:rPr lang="en-US" sz="2400" b="1" u="sng" dirty="0" err="1" smtClean="0">
                <a:effectLst>
                  <a:outerShdw blurRad="38100" dist="38100" dir="2700000" algn="tl">
                    <a:srgbClr val="000000">
                      <a:alpha val="43137"/>
                    </a:srgbClr>
                  </a:outerShdw>
                </a:effectLst>
              </a:rPr>
              <a:t>GridSearchCV</a:t>
            </a:r>
            <a:r>
              <a:rPr lang="en-US" sz="2400" b="1" u="sng" dirty="0" smtClean="0">
                <a:effectLst>
                  <a:outerShdw blurRad="38100" dist="38100" dir="2700000" algn="tl">
                    <a:srgbClr val="000000">
                      <a:alpha val="43137"/>
                    </a:srgbClr>
                  </a:outerShdw>
                </a:effectLst>
              </a:rPr>
              <a:t>:-</a:t>
            </a:r>
            <a:r>
              <a:rPr lang="en-US" b="1" u="sng" dirty="0">
                <a:effectLst>
                  <a:outerShdw blurRad="38100" dist="38100" dir="2700000" algn="tl">
                    <a:srgbClr val="000000">
                      <a:alpha val="43137"/>
                    </a:srgbClr>
                  </a:outerShdw>
                </a:effectLst>
              </a:rPr>
              <a:t/>
            </a:r>
            <a:br>
              <a:rPr lang="en-US" b="1" u="sng" dirty="0">
                <a:effectLst>
                  <a:outerShdw blurRad="38100" dist="38100" dir="2700000" algn="tl">
                    <a:srgbClr val="000000">
                      <a:alpha val="43137"/>
                    </a:srgbClr>
                  </a:outerShdw>
                </a:effectLst>
              </a:rPr>
            </a:br>
            <a:r>
              <a:rPr lang="en-US" sz="2000" dirty="0" smtClean="0"/>
              <a:t>Using </a:t>
            </a:r>
            <a:r>
              <a:rPr lang="en-US" sz="2000" dirty="0"/>
              <a:t>possible </a:t>
            </a:r>
            <a:r>
              <a:rPr lang="en-US" sz="2000" dirty="0" err="1" smtClean="0"/>
              <a:t>Hyperparameters</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158241"/>
            <a:ext cx="12954000" cy="23164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172" y="3474725"/>
            <a:ext cx="12954000" cy="1210539"/>
          </a:xfrm>
          <a:prstGeom prst="rect">
            <a:avLst/>
          </a:prstGeom>
        </p:spPr>
      </p:pic>
      <p:sp>
        <p:nvSpPr>
          <p:cNvPr id="6" name="TextBox 5"/>
          <p:cNvSpPr txBox="1"/>
          <p:nvPr/>
        </p:nvSpPr>
        <p:spPr>
          <a:xfrm>
            <a:off x="936172" y="4922526"/>
            <a:ext cx="16002000" cy="646331"/>
          </a:xfrm>
          <a:prstGeom prst="rect">
            <a:avLst/>
          </a:prstGeom>
          <a:noFill/>
        </p:spPr>
        <p:txBody>
          <a:bodyPr wrap="square" rtlCol="0">
            <a:spAutoFit/>
          </a:bodyPr>
          <a:lstStyle/>
          <a:p>
            <a:pPr algn="ctr"/>
            <a:r>
              <a:rPr lang="en-US" b="1" u="sng" dirty="0" err="1">
                <a:effectLst>
                  <a:outerShdw blurRad="38100" dist="38100" dir="2700000" algn="tl">
                    <a:srgbClr val="000000">
                      <a:alpha val="43137"/>
                    </a:srgbClr>
                  </a:outerShdw>
                </a:effectLst>
              </a:rPr>
              <a:t>XGBoost</a:t>
            </a:r>
            <a:r>
              <a:rPr lang="en-US" b="1" u="sng" dirty="0">
                <a:effectLst>
                  <a:outerShdw blurRad="38100" dist="38100" dir="2700000" algn="tl">
                    <a:srgbClr val="000000">
                      <a:alpha val="43137"/>
                    </a:srgbClr>
                  </a:outerShdw>
                </a:effectLst>
              </a:rPr>
              <a:t> (Extreme Gradient Boosting) with </a:t>
            </a:r>
            <a:r>
              <a:rPr lang="en-US" b="1" u="sng" dirty="0" err="1" smtClean="0">
                <a:effectLst>
                  <a:outerShdw blurRad="38100" dist="38100" dir="2700000" algn="tl">
                    <a:srgbClr val="000000">
                      <a:alpha val="43137"/>
                    </a:srgbClr>
                  </a:outerShdw>
                </a:effectLst>
              </a:rPr>
              <a:t>GridSearchCV</a:t>
            </a:r>
            <a:endParaRPr lang="en-US" b="1" u="sng" dirty="0" smtClean="0">
              <a:effectLst>
                <a:outerShdw blurRad="38100" dist="38100" dir="2700000" algn="tl">
                  <a:srgbClr val="000000">
                    <a:alpha val="43137"/>
                  </a:srgbClr>
                </a:outerShdw>
              </a:effectLst>
            </a:endParaRPr>
          </a:p>
          <a:p>
            <a:pPr algn="ctr"/>
            <a:r>
              <a:rPr lang="en-US" dirty="0" smtClean="0"/>
              <a:t>Using possible </a:t>
            </a:r>
            <a:r>
              <a:rPr lang="en-US" dirty="0" err="1" smtClean="0"/>
              <a:t>Hyperparameters</a:t>
            </a:r>
            <a:r>
              <a:rPr lang="en-US" dirty="0" smtClean="0"/>
              <a:t> </a:t>
            </a:r>
            <a:endParaRPr lang="en-US" dirty="0"/>
          </a:p>
        </p:txBody>
      </p:sp>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914400" y="5984241"/>
            <a:ext cx="12954000" cy="2123440"/>
          </a:xfrm>
          <a:prstGeom prst="rect">
            <a:avLst/>
          </a:prstGeom>
        </p:spPr>
      </p:pic>
    </p:spTree>
    <p:extLst>
      <p:ext uri="{BB962C8B-B14F-4D97-AF65-F5344CB8AC3E}">
        <p14:creationId xmlns:p14="http://schemas.microsoft.com/office/powerpoint/2010/main" val="3278536940"/>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3045"/>
            <a:ext cx="16459200" cy="564821"/>
          </a:xfrm>
        </p:spPr>
        <p:txBody>
          <a:bodyPr>
            <a:normAutofit/>
          </a:bodyPr>
          <a:lstStyle/>
          <a:p>
            <a:r>
              <a:rPr lang="en-US" sz="2000" dirty="0" smtClean="0">
                <a:effectLst>
                  <a:outerShdw blurRad="38100" dist="38100" dir="2700000" algn="tl">
                    <a:srgbClr val="000000">
                      <a:alpha val="43137"/>
                    </a:srgbClr>
                  </a:outerShdw>
                </a:effectLst>
              </a:rPr>
              <a:t>To improve my accuracy I tried oversampling using smote algorithm </a:t>
            </a:r>
            <a:endParaRPr lang="en-US" sz="2000" dirty="0">
              <a:effectLst>
                <a:outerShdw blurRad="38100" dist="38100" dir="2700000" algn="tl">
                  <a:srgbClr val="000000">
                    <a:alpha val="43137"/>
                  </a:srgbClr>
                </a:outerShdw>
              </a:effectLst>
            </a:endParaRPr>
          </a:p>
        </p:txBody>
      </p:sp>
      <p:sp>
        <p:nvSpPr>
          <p:cNvPr id="3" name="TextBox 2"/>
          <p:cNvSpPr txBox="1"/>
          <p:nvPr/>
        </p:nvSpPr>
        <p:spPr>
          <a:xfrm>
            <a:off x="762000" y="1158240"/>
            <a:ext cx="16611600" cy="400110"/>
          </a:xfrm>
          <a:prstGeom prst="rect">
            <a:avLst/>
          </a:prstGeom>
          <a:noFill/>
        </p:spPr>
        <p:txBody>
          <a:bodyPr wrap="square" rtlCol="0">
            <a:spAutoFit/>
          </a:bodyPr>
          <a:lstStyle/>
          <a:p>
            <a:pPr algn="ctr"/>
            <a:r>
              <a:rPr lang="en-US" sz="2000" b="1" u="sng" dirty="0" err="1">
                <a:effectLst>
                  <a:outerShdw blurRad="38100" dist="38100" dir="2700000" algn="tl">
                    <a:srgbClr val="000000">
                      <a:alpha val="43137"/>
                    </a:srgbClr>
                  </a:outerShdw>
                </a:effectLst>
              </a:rPr>
              <a:t>RandomForestClassifier</a:t>
            </a:r>
            <a:r>
              <a:rPr lang="en-US" sz="2000" b="1" u="sng" dirty="0">
                <a:effectLst>
                  <a:outerShdw blurRad="38100" dist="38100" dir="2700000" algn="tl">
                    <a:srgbClr val="000000">
                      <a:alpha val="43137"/>
                    </a:srgbClr>
                  </a:outerShdw>
                </a:effectLst>
              </a:rPr>
              <a:t> with </a:t>
            </a:r>
            <a:r>
              <a:rPr lang="en-US" sz="2000" b="1" u="sng" dirty="0" err="1">
                <a:effectLst>
                  <a:outerShdw blurRad="38100" dist="38100" dir="2700000" algn="tl">
                    <a:srgbClr val="000000">
                      <a:alpha val="43137"/>
                    </a:srgbClr>
                  </a:outerShdw>
                </a:effectLst>
              </a:rPr>
              <a:t>GridSearchCV</a:t>
            </a:r>
            <a:r>
              <a:rPr lang="en-US" sz="2000" b="1" u="sng" dirty="0">
                <a:effectLst>
                  <a:outerShdw blurRad="38100" dist="38100" dir="2700000" algn="tl">
                    <a:srgbClr val="000000">
                      <a:alpha val="43137"/>
                    </a:srgbClr>
                  </a:outerShdw>
                </a:effectLst>
              </a:rPr>
              <a:t> </a:t>
            </a:r>
            <a:r>
              <a:rPr lang="en-US" sz="2000" b="1" u="sng" dirty="0" smtClean="0">
                <a:effectLst>
                  <a:outerShdw blurRad="38100" dist="38100" dir="2700000" algn="tl">
                    <a:srgbClr val="000000">
                      <a:alpha val="43137"/>
                    </a:srgbClr>
                  </a:outerShdw>
                </a:effectLst>
              </a:rPr>
              <a:t>on </a:t>
            </a:r>
            <a:r>
              <a:rPr lang="en-US" sz="2000" b="1" u="sng" dirty="0" err="1" smtClean="0">
                <a:effectLst>
                  <a:outerShdw blurRad="38100" dist="38100" dir="2700000" algn="tl">
                    <a:srgbClr val="000000">
                      <a:alpha val="43137"/>
                    </a:srgbClr>
                  </a:outerShdw>
                </a:effectLst>
              </a:rPr>
              <a:t>OverSampled</a:t>
            </a:r>
            <a:r>
              <a:rPr lang="en-US" sz="2000" b="1" u="sng" dirty="0" smtClean="0">
                <a:effectLst>
                  <a:outerShdw blurRad="38100" dist="38100" dir="2700000" algn="tl">
                    <a:srgbClr val="000000">
                      <a:alpha val="43137"/>
                    </a:srgbClr>
                  </a:outerShdw>
                </a:effectLst>
              </a:rPr>
              <a:t> Data:-</a:t>
            </a:r>
            <a:endParaRPr lang="en-US" dirty="0"/>
          </a:p>
        </p:txBody>
      </p:sp>
      <p:sp>
        <p:nvSpPr>
          <p:cNvPr id="4" name="TextBox 3"/>
          <p:cNvSpPr txBox="1"/>
          <p:nvPr/>
        </p:nvSpPr>
        <p:spPr>
          <a:xfrm>
            <a:off x="0" y="4811949"/>
            <a:ext cx="18288000" cy="677108"/>
          </a:xfrm>
          <a:prstGeom prst="rect">
            <a:avLst/>
          </a:prstGeom>
          <a:noFill/>
        </p:spPr>
        <p:txBody>
          <a:bodyPr wrap="square" rtlCol="0">
            <a:spAutoFit/>
          </a:bodyPr>
          <a:lstStyle/>
          <a:p>
            <a:pPr algn="ctr"/>
            <a:r>
              <a:rPr lang="en-US" sz="2000" b="1" u="sng" dirty="0" err="1">
                <a:effectLst>
                  <a:outerShdw blurRad="38100" dist="38100" dir="2700000" algn="tl">
                    <a:srgbClr val="000000">
                      <a:alpha val="43137"/>
                    </a:srgbClr>
                  </a:outerShdw>
                </a:effectLst>
              </a:rPr>
              <a:t>XGBoost</a:t>
            </a:r>
            <a:r>
              <a:rPr lang="en-US" sz="2000" b="1" u="sng" dirty="0">
                <a:effectLst>
                  <a:outerShdw blurRad="38100" dist="38100" dir="2700000" algn="tl">
                    <a:srgbClr val="000000">
                      <a:alpha val="43137"/>
                    </a:srgbClr>
                  </a:outerShdw>
                </a:effectLst>
              </a:rPr>
              <a:t> with </a:t>
            </a:r>
            <a:r>
              <a:rPr lang="en-US" sz="2000" b="1" u="sng" dirty="0" err="1">
                <a:effectLst>
                  <a:outerShdw blurRad="38100" dist="38100" dir="2700000" algn="tl">
                    <a:srgbClr val="000000">
                      <a:alpha val="43137"/>
                    </a:srgbClr>
                  </a:outerShdw>
                </a:effectLst>
              </a:rPr>
              <a:t>GridSearchCV</a:t>
            </a:r>
            <a:r>
              <a:rPr lang="en-US" sz="2000" b="1" u="sng" dirty="0">
                <a:effectLst>
                  <a:outerShdw blurRad="38100" dist="38100" dir="2700000" algn="tl">
                    <a:srgbClr val="000000">
                      <a:alpha val="43137"/>
                    </a:srgbClr>
                  </a:outerShdw>
                </a:effectLst>
              </a:rPr>
              <a:t> on </a:t>
            </a:r>
            <a:r>
              <a:rPr lang="en-US" sz="2000" b="1" u="sng" dirty="0" err="1">
                <a:effectLst>
                  <a:outerShdw blurRad="38100" dist="38100" dir="2700000" algn="tl">
                    <a:srgbClr val="000000">
                      <a:alpha val="43137"/>
                    </a:srgbClr>
                  </a:outerShdw>
                </a:effectLst>
              </a:rPr>
              <a:t>OverSampled</a:t>
            </a:r>
            <a:r>
              <a:rPr lang="en-US" sz="2000" b="1" u="sng" dirty="0">
                <a:effectLst>
                  <a:outerShdw blurRad="38100" dist="38100" dir="2700000" algn="tl">
                    <a:srgbClr val="000000">
                      <a:alpha val="43137"/>
                    </a:srgbClr>
                  </a:outerShdw>
                </a:effectLst>
              </a:rPr>
              <a:t> </a:t>
            </a:r>
            <a:r>
              <a:rPr lang="en-US" sz="2000" b="1" u="sng" dirty="0" smtClean="0">
                <a:effectLst>
                  <a:outerShdw blurRad="38100" dist="38100" dir="2700000" algn="tl">
                    <a:srgbClr val="000000">
                      <a:alpha val="43137"/>
                    </a:srgbClr>
                  </a:outerShdw>
                </a:effectLst>
              </a:rPr>
              <a:t>Data:-</a:t>
            </a:r>
            <a:endParaRPr lang="en-US" sz="2000" b="1" u="sng" dirty="0">
              <a:effectLst>
                <a:outerShdw blurRad="38100" dist="38100" dir="2700000" algn="tl">
                  <a:srgbClr val="000000">
                    <a:alpha val="43137"/>
                  </a:srgbClr>
                </a:outerShdw>
              </a:effectLst>
            </a:endParaRPr>
          </a:p>
          <a:p>
            <a:pPr algn="ctr"/>
            <a:r>
              <a:rPr lang="en-US" dirty="0"/>
              <a:t>Using possible </a:t>
            </a:r>
            <a:r>
              <a:rPr lang="en-US" dirty="0" err="1" smtClean="0"/>
              <a:t>Hyperparameters</a:t>
            </a:r>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133600" y="5791200"/>
            <a:ext cx="14020800" cy="2413000"/>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33600" y="2316480"/>
            <a:ext cx="14020800" cy="2123440"/>
          </a:xfrm>
          <a:prstGeom prst="rect">
            <a:avLst/>
          </a:prstGeom>
        </p:spPr>
      </p:pic>
    </p:spTree>
    <p:extLst>
      <p:ext uri="{BB962C8B-B14F-4D97-AF65-F5344CB8AC3E}">
        <p14:creationId xmlns:p14="http://schemas.microsoft.com/office/powerpoint/2010/main" val="2522290224"/>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58240"/>
            <a:ext cx="16459200" cy="675640"/>
          </a:xfrm>
        </p:spPr>
        <p:txBody>
          <a:bodyPr>
            <a:normAutofit fontScale="90000"/>
          </a:bodyPr>
          <a:lstStyle/>
          <a:p>
            <a:pPr algn="ctr"/>
            <a:r>
              <a:rPr lang="en-US" sz="3100" b="1" u="sng" dirty="0" smtClean="0">
                <a:effectLst>
                  <a:outerShdw blurRad="38100" dist="38100" dir="2700000" algn="tl">
                    <a:srgbClr val="000000">
                      <a:alpha val="43137"/>
                    </a:srgbClr>
                  </a:outerShdw>
                </a:effectLst>
              </a:rPr>
              <a:t>CONCLUSION:-</a:t>
            </a:r>
            <a:br>
              <a:rPr lang="en-US" sz="3100" b="1" u="sng" dirty="0" smtClean="0">
                <a:effectLst>
                  <a:outerShdw blurRad="38100" dist="38100" dir="2700000" algn="tl">
                    <a:srgbClr val="000000">
                      <a:alpha val="43137"/>
                    </a:srgbClr>
                  </a:outerShdw>
                </a:effectLst>
              </a:rPr>
            </a:br>
            <a:r>
              <a:rPr lang="en-US" b="1" u="sng" dirty="0">
                <a:effectLst>
                  <a:outerShdw blurRad="38100" dist="38100" dir="2700000" algn="tl">
                    <a:srgbClr val="000000">
                      <a:alpha val="43137"/>
                    </a:srgbClr>
                  </a:outerShdw>
                </a:effectLst>
              </a:rPr>
              <a:t/>
            </a:r>
            <a:br>
              <a:rPr lang="en-US" b="1" u="sng" dirty="0">
                <a:effectLst>
                  <a:outerShdw blurRad="38100" dist="38100" dir="2700000" algn="tl">
                    <a:srgbClr val="000000">
                      <a:alpha val="43137"/>
                    </a:srgbClr>
                  </a:outerShdw>
                </a:effectLst>
              </a:rPr>
            </a:br>
            <a:endParaRPr lang="en-US" b="1" u="sng" dirty="0">
              <a:effectLst>
                <a:outerShdw blurRad="38100" dist="38100" dir="2700000" algn="tl">
                  <a:srgbClr val="000000">
                    <a:alpha val="43137"/>
                  </a:srgbClr>
                </a:outerShdw>
              </a:effectLst>
            </a:endParaRPr>
          </a:p>
        </p:txBody>
      </p:sp>
      <p:sp>
        <p:nvSpPr>
          <p:cNvPr id="3" name="TextBox 2"/>
          <p:cNvSpPr txBox="1"/>
          <p:nvPr/>
        </p:nvSpPr>
        <p:spPr>
          <a:xfrm>
            <a:off x="914400" y="2799084"/>
            <a:ext cx="15849600" cy="707886"/>
          </a:xfrm>
          <a:prstGeom prst="rect">
            <a:avLst/>
          </a:prstGeom>
          <a:noFill/>
        </p:spPr>
        <p:txBody>
          <a:bodyPr wrap="square" rtlCol="0">
            <a:spAutoFit/>
          </a:bodyPr>
          <a:lstStyle/>
          <a:p>
            <a:r>
              <a:rPr lang="en-US" sz="2000" dirty="0" smtClean="0">
                <a:effectLst>
                  <a:outerShdw blurRad="38100" dist="38100" dir="2700000" algn="tl">
                    <a:srgbClr val="000000">
                      <a:alpha val="43137"/>
                    </a:srgbClr>
                  </a:outerShdw>
                </a:effectLst>
              </a:rPr>
              <a:t>I found out that the XGB performs good in my dataset. As I also tried using logistic, KNN and other classification algorithm but this didn’t given me good accuracy  before and after over sampling. So here I can conclude that XGB is the best model as it has given 72%</a:t>
            </a:r>
            <a:endParaRPr lang="en-US"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69905839"/>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124200" y="685800"/>
            <a:ext cx="8229600" cy="965200"/>
          </a:xfrm>
        </p:spPr>
        <p:txBody>
          <a:bodyPr>
            <a:noAutofit/>
          </a:bodyPr>
          <a:lstStyle/>
          <a:p>
            <a:pPr algn="ctr"/>
            <a:r>
              <a:rPr lang="en-US" sz="4400" dirty="0" smtClean="0"/>
              <a:t>                   </a:t>
            </a:r>
            <a:r>
              <a:rPr lang="en-US" sz="4400" u="sng" dirty="0" smtClean="0"/>
              <a:t>Introduction</a:t>
            </a:r>
            <a:r>
              <a:rPr lang="en-US" sz="4400" dirty="0" smtClean="0"/>
              <a:t> </a:t>
            </a:r>
            <a:endParaRPr lang="en-US" sz="4400" dirty="0"/>
          </a:p>
        </p:txBody>
      </p:sp>
      <p:sp>
        <p:nvSpPr>
          <p:cNvPr id="3" name="Subtitle 2"/>
          <p:cNvSpPr>
            <a:spLocks noGrp="1"/>
          </p:cNvSpPr>
          <p:nvPr>
            <p:ph type="body" sz="half" idx="2"/>
            <p:custDataLst>
              <p:tags r:id="rId3"/>
            </p:custDataLst>
          </p:nvPr>
        </p:nvSpPr>
        <p:spPr>
          <a:xfrm>
            <a:off x="1371600" y="2509520"/>
            <a:ext cx="15849600" cy="5115560"/>
          </a:xfrm>
        </p:spPr>
        <p:txBody>
          <a:bodyPr>
            <a:noAutofit/>
          </a:bodyPr>
          <a:lstStyle/>
          <a:p>
            <a:r>
              <a:rPr lang="en-US" sz="3200" dirty="0" smtClean="0"/>
              <a:t>Product shipment tracking is crucial for businesses to ensure timely delivery to customers. In this presentation, we’ll explore a classification task focused on whether shipments reached their destination on time or not (0 for on time and 1 for not on time</a:t>
            </a:r>
          </a:p>
        </p:txBody>
      </p:sp>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762000"/>
            <a:ext cx="9601200" cy="1158240"/>
          </a:xfrm>
        </p:spPr>
        <p:txBody>
          <a:bodyPr>
            <a:normAutofit/>
          </a:bodyPr>
          <a:lstStyle/>
          <a:p>
            <a:pPr algn="ctr"/>
            <a:r>
              <a:rPr lang="en-US" sz="4400" dirty="0" smtClean="0"/>
              <a:t>Data Source</a:t>
            </a:r>
            <a:endParaRPr lang="en-US" sz="4400" dirty="0"/>
          </a:p>
        </p:txBody>
      </p:sp>
      <p:sp>
        <p:nvSpPr>
          <p:cNvPr id="5" name="Content Placeholder 4"/>
          <p:cNvSpPr>
            <a:spLocks noGrp="1"/>
          </p:cNvSpPr>
          <p:nvPr>
            <p:ph idx="1"/>
          </p:nvPr>
        </p:nvSpPr>
        <p:spPr>
          <a:xfrm>
            <a:off x="914400" y="2026920"/>
            <a:ext cx="16306800" cy="6080760"/>
          </a:xfrm>
        </p:spPr>
        <p:txBody>
          <a:bodyPr>
            <a:normAutofit fontScale="40000" lnSpcReduction="20000"/>
          </a:bodyPr>
          <a:lstStyle/>
          <a:p>
            <a:r>
              <a:rPr lang="en-US" sz="11200" dirty="0" smtClean="0"/>
              <a:t>The </a:t>
            </a:r>
            <a:r>
              <a:rPr lang="en-US" sz="11200" dirty="0"/>
              <a:t>dataset used for model building contained 10999 observations of 12 </a:t>
            </a:r>
            <a:r>
              <a:rPr lang="en-US" sz="11200" dirty="0" smtClean="0"/>
              <a:t>variables. The information is about past shipments, including variables such as customer rating, product importance, customer care calls, warehouse block, mode of shipment, cost of the product (US Dollars), Gender, Discount offered &amp; reached on time (target variable).</a:t>
            </a:r>
            <a:endParaRPr lang="en-US" sz="11200" dirty="0"/>
          </a:p>
          <a:p>
            <a:pPr marL="0" indent="0">
              <a:buNone/>
            </a:pPr>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355294346"/>
              </p:ext>
            </p:extLst>
          </p:nvPr>
        </p:nvGraphicFramePr>
        <p:xfrm>
          <a:off x="552448" y="5405120"/>
          <a:ext cx="16973552" cy="2992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914400" y="1158240"/>
            <a:ext cx="16459200" cy="965200"/>
          </a:xfrm>
        </p:spPr>
        <p:txBody>
          <a:bodyPr>
            <a:normAutofit/>
          </a:bodyPr>
          <a:lstStyle/>
          <a:p>
            <a:pPr algn="ctr"/>
            <a:r>
              <a:rPr lang="en-US" sz="4400" dirty="0" smtClean="0">
                <a:effectLst>
                  <a:outerShdw blurRad="38100" dist="38100" dir="2700000" algn="tl">
                    <a:srgbClr val="000000">
                      <a:alpha val="43137"/>
                    </a:srgbClr>
                  </a:outerShdw>
                </a:effectLst>
              </a:rPr>
              <a:t>Data Analysis</a:t>
            </a:r>
            <a:endParaRPr lang="en-US" sz="4400" dirty="0">
              <a:effectLst>
                <a:outerShdw blurRad="38100" dist="38100" dir="2700000" algn="tl">
                  <a:srgbClr val="000000">
                    <a:alpha val="43137"/>
                  </a:srgbClr>
                </a:outerShdw>
              </a:effectLst>
            </a:endParaRPr>
          </a:p>
        </p:txBody>
      </p:sp>
      <p:sp>
        <p:nvSpPr>
          <p:cNvPr id="6" name="TextBox 5"/>
          <p:cNvSpPr txBox="1"/>
          <p:nvPr/>
        </p:nvSpPr>
        <p:spPr>
          <a:xfrm>
            <a:off x="886688" y="2316483"/>
            <a:ext cx="16639312" cy="1569660"/>
          </a:xfrm>
          <a:prstGeom prst="rect">
            <a:avLst/>
          </a:prstGeom>
          <a:noFill/>
        </p:spPr>
        <p:txBody>
          <a:bodyPr wrap="square" rtlCol="0">
            <a:spAutoFit/>
          </a:bodyPr>
          <a:lstStyle/>
          <a:p>
            <a:pPr marL="457200" indent="-457200">
              <a:buFont typeface="Arial" pitchFamily="34" charset="0"/>
              <a:buChar char="•"/>
            </a:pPr>
            <a:r>
              <a:rPr lang="en-US" sz="3200" dirty="0" smtClean="0"/>
              <a:t>We will perform exploratory data analysis (EDA), feature engineering, Data splitting, </a:t>
            </a:r>
            <a:r>
              <a:rPr lang="en-US" sz="3200" dirty="0" err="1" smtClean="0"/>
              <a:t>Hyperparameter</a:t>
            </a:r>
            <a:r>
              <a:rPr lang="en-US" sz="3200" dirty="0" smtClean="0"/>
              <a:t> Tuning, and build machine learning model to predict that the shipment will be on time or not.  </a:t>
            </a:r>
            <a:endParaRPr lang="en-US" sz="3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graphicEl>
                                              <a:dgm id="{372AB35D-7F85-4F08-9397-AA61FB00442A}"/>
                                            </p:graphicEl>
                                          </p:spTgt>
                                        </p:tgtEl>
                                        <p:attrNameLst>
                                          <p:attrName>style.visibility</p:attrName>
                                        </p:attrNameLst>
                                      </p:cBhvr>
                                      <p:to>
                                        <p:strVal val="visible"/>
                                      </p:to>
                                    </p:set>
                                    <p:anim calcmode="lin" valueType="num">
                                      <p:cBhvr>
                                        <p:cTn id="7" dur="1000" fill="hold"/>
                                        <p:tgtEl>
                                          <p:spTgt spid="3">
                                            <p:graphicEl>
                                              <a:dgm id="{372AB35D-7F85-4F08-9397-AA61FB00442A}"/>
                                            </p:graphicEl>
                                          </p:spTgt>
                                        </p:tgtEl>
                                        <p:attrNameLst>
                                          <p:attrName>ppt_w</p:attrName>
                                        </p:attrNameLst>
                                      </p:cBhvr>
                                      <p:tavLst>
                                        <p:tav tm="0">
                                          <p:val>
                                            <p:fltVal val="0"/>
                                          </p:val>
                                        </p:tav>
                                        <p:tav tm="100000">
                                          <p:val>
                                            <p:strVal val="#ppt_w"/>
                                          </p:val>
                                        </p:tav>
                                      </p:tavLst>
                                    </p:anim>
                                    <p:anim calcmode="lin" valueType="num">
                                      <p:cBhvr>
                                        <p:cTn id="8" dur="1000" fill="hold"/>
                                        <p:tgtEl>
                                          <p:spTgt spid="3">
                                            <p:graphicEl>
                                              <a:dgm id="{372AB35D-7F85-4F08-9397-AA61FB00442A}"/>
                                            </p:graphicEl>
                                          </p:spTgt>
                                        </p:tgtEl>
                                        <p:attrNameLst>
                                          <p:attrName>ppt_h</p:attrName>
                                        </p:attrNameLst>
                                      </p:cBhvr>
                                      <p:tavLst>
                                        <p:tav tm="0">
                                          <p:val>
                                            <p:fltVal val="0"/>
                                          </p:val>
                                        </p:tav>
                                        <p:tav tm="100000">
                                          <p:val>
                                            <p:strVal val="#ppt_h"/>
                                          </p:val>
                                        </p:tav>
                                      </p:tavLst>
                                    </p:anim>
                                    <p:animEffect transition="in" filter="fade">
                                      <p:cBhvr>
                                        <p:cTn id="9" dur="1000"/>
                                        <p:tgtEl>
                                          <p:spTgt spid="3">
                                            <p:graphicEl>
                                              <a:dgm id="{372AB35D-7F85-4F08-9397-AA61FB00442A}"/>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path" presetSubtype="0" accel="50000" decel="50000" fill="hold" grpId="1" nodeType="clickEffect">
                                  <p:stCondLst>
                                    <p:cond delay="0"/>
                                  </p:stCondLst>
                                  <p:childTnLst>
                                    <p:animMotion origin="layout" path="M 0 0  L -0.25 0  E" pathEditMode="relative" ptsTypes="">
                                      <p:cBhvr>
                                        <p:cTn id="13" dur="1000" spd="-100000" fill="hold"/>
                                        <p:tgtEl>
                                          <p:spTgt spid="3">
                                            <p:graphicEl>
                                              <a:dgm id="{372AB35D-7F85-4F08-9397-AA61FB00442A}"/>
                                            </p:graphicEl>
                                          </p:spTgt>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3">
                                            <p:graphicEl>
                                              <a:dgm id="{43FF70E3-3B35-4DF9-A907-606680DFC178}"/>
                                            </p:graphicEl>
                                          </p:spTgt>
                                        </p:tgtEl>
                                        <p:attrNameLst>
                                          <p:attrName>style.visibility</p:attrName>
                                        </p:attrNameLst>
                                      </p:cBhvr>
                                      <p:to>
                                        <p:strVal val="visible"/>
                                      </p:to>
                                    </p:set>
                                    <p:anim calcmode="lin" valueType="num">
                                      <p:cBhvr>
                                        <p:cTn id="18" dur="1000" fill="hold"/>
                                        <p:tgtEl>
                                          <p:spTgt spid="3">
                                            <p:graphicEl>
                                              <a:dgm id="{43FF70E3-3B35-4DF9-A907-606680DFC178}"/>
                                            </p:graphicEl>
                                          </p:spTgt>
                                        </p:tgtEl>
                                        <p:attrNameLst>
                                          <p:attrName>ppt_w</p:attrName>
                                        </p:attrNameLst>
                                      </p:cBhvr>
                                      <p:tavLst>
                                        <p:tav tm="0">
                                          <p:val>
                                            <p:fltVal val="0"/>
                                          </p:val>
                                        </p:tav>
                                        <p:tav tm="100000">
                                          <p:val>
                                            <p:strVal val="#ppt_w"/>
                                          </p:val>
                                        </p:tav>
                                      </p:tavLst>
                                    </p:anim>
                                    <p:anim calcmode="lin" valueType="num">
                                      <p:cBhvr>
                                        <p:cTn id="19" dur="1000" fill="hold"/>
                                        <p:tgtEl>
                                          <p:spTgt spid="3">
                                            <p:graphicEl>
                                              <a:dgm id="{43FF70E3-3B35-4DF9-A907-606680DFC178}"/>
                                            </p:graphicEl>
                                          </p:spTgt>
                                        </p:tgtEl>
                                        <p:attrNameLst>
                                          <p:attrName>ppt_h</p:attrName>
                                        </p:attrNameLst>
                                      </p:cBhvr>
                                      <p:tavLst>
                                        <p:tav tm="0">
                                          <p:val>
                                            <p:fltVal val="0"/>
                                          </p:val>
                                        </p:tav>
                                        <p:tav tm="100000">
                                          <p:val>
                                            <p:strVal val="#ppt_h"/>
                                          </p:val>
                                        </p:tav>
                                      </p:tavLst>
                                    </p:anim>
                                    <p:animEffect transition="in" filter="fade">
                                      <p:cBhvr>
                                        <p:cTn id="20" dur="1000"/>
                                        <p:tgtEl>
                                          <p:spTgt spid="3">
                                            <p:graphicEl>
                                              <a:dgm id="{43FF70E3-3B35-4DF9-A907-606680DFC178}"/>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35" presetClass="path" presetSubtype="0" accel="50000" decel="50000" fill="hold" grpId="1" nodeType="clickEffect">
                                  <p:stCondLst>
                                    <p:cond delay="0"/>
                                  </p:stCondLst>
                                  <p:childTnLst>
                                    <p:animMotion origin="layout" path="M 0 0  L -0.25 0  E" pathEditMode="relative" ptsTypes="">
                                      <p:cBhvr>
                                        <p:cTn id="24" dur="1000" spd="-100000" fill="hold"/>
                                        <p:tgtEl>
                                          <p:spTgt spid="3">
                                            <p:graphicEl>
                                              <a:dgm id="{43FF70E3-3B35-4DF9-A907-606680DFC178}"/>
                                            </p:graphicEl>
                                          </p:spTgt>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53" presetClass="entr" presetSubtype="0" fill="hold" grpId="0" nodeType="clickEffect">
                                  <p:stCondLst>
                                    <p:cond delay="0"/>
                                  </p:stCondLst>
                                  <p:childTnLst>
                                    <p:set>
                                      <p:cBhvr>
                                        <p:cTn id="28" dur="1" fill="hold">
                                          <p:stCondLst>
                                            <p:cond delay="0"/>
                                          </p:stCondLst>
                                        </p:cTn>
                                        <p:tgtEl>
                                          <p:spTgt spid="3">
                                            <p:graphicEl>
                                              <a:dgm id="{40E75915-E9B1-4ABD-839B-3CFD5E25D23D}"/>
                                            </p:graphicEl>
                                          </p:spTgt>
                                        </p:tgtEl>
                                        <p:attrNameLst>
                                          <p:attrName>style.visibility</p:attrName>
                                        </p:attrNameLst>
                                      </p:cBhvr>
                                      <p:to>
                                        <p:strVal val="visible"/>
                                      </p:to>
                                    </p:set>
                                    <p:anim calcmode="lin" valueType="num">
                                      <p:cBhvr>
                                        <p:cTn id="29" dur="1000" fill="hold"/>
                                        <p:tgtEl>
                                          <p:spTgt spid="3">
                                            <p:graphicEl>
                                              <a:dgm id="{40E75915-E9B1-4ABD-839B-3CFD5E25D23D}"/>
                                            </p:graphicEl>
                                          </p:spTgt>
                                        </p:tgtEl>
                                        <p:attrNameLst>
                                          <p:attrName>ppt_w</p:attrName>
                                        </p:attrNameLst>
                                      </p:cBhvr>
                                      <p:tavLst>
                                        <p:tav tm="0">
                                          <p:val>
                                            <p:fltVal val="0"/>
                                          </p:val>
                                        </p:tav>
                                        <p:tav tm="100000">
                                          <p:val>
                                            <p:strVal val="#ppt_w"/>
                                          </p:val>
                                        </p:tav>
                                      </p:tavLst>
                                    </p:anim>
                                    <p:anim calcmode="lin" valueType="num">
                                      <p:cBhvr>
                                        <p:cTn id="30" dur="1000" fill="hold"/>
                                        <p:tgtEl>
                                          <p:spTgt spid="3">
                                            <p:graphicEl>
                                              <a:dgm id="{40E75915-E9B1-4ABD-839B-3CFD5E25D23D}"/>
                                            </p:graphicEl>
                                          </p:spTgt>
                                        </p:tgtEl>
                                        <p:attrNameLst>
                                          <p:attrName>ppt_h</p:attrName>
                                        </p:attrNameLst>
                                      </p:cBhvr>
                                      <p:tavLst>
                                        <p:tav tm="0">
                                          <p:val>
                                            <p:fltVal val="0"/>
                                          </p:val>
                                        </p:tav>
                                        <p:tav tm="100000">
                                          <p:val>
                                            <p:strVal val="#ppt_h"/>
                                          </p:val>
                                        </p:tav>
                                      </p:tavLst>
                                    </p:anim>
                                    <p:animEffect transition="in" filter="fade">
                                      <p:cBhvr>
                                        <p:cTn id="31" dur="1000"/>
                                        <p:tgtEl>
                                          <p:spTgt spid="3">
                                            <p:graphicEl>
                                              <a:dgm id="{40E75915-E9B1-4ABD-839B-3CFD5E25D23D}"/>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35" presetClass="path" presetSubtype="0" accel="50000" decel="50000" fill="hold" grpId="1" nodeType="clickEffect">
                                  <p:stCondLst>
                                    <p:cond delay="0"/>
                                  </p:stCondLst>
                                  <p:childTnLst>
                                    <p:animMotion origin="layout" path="M 0 0  L -0.25 0  E" pathEditMode="relative" ptsTypes="">
                                      <p:cBhvr>
                                        <p:cTn id="35" dur="1000" spd="-100000" fill="hold"/>
                                        <p:tgtEl>
                                          <p:spTgt spid="3">
                                            <p:graphicEl>
                                              <a:dgm id="{40E75915-E9B1-4ABD-839B-3CFD5E25D23D}"/>
                                            </p:graphic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3" grpI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58240"/>
            <a:ext cx="16459200" cy="868680"/>
          </a:xfrm>
        </p:spPr>
        <p:txBody>
          <a:bodyPr anchor="t">
            <a:normAutofit/>
          </a:bodyPr>
          <a:lstStyle/>
          <a:p>
            <a:r>
              <a:rPr lang="en-US" b="1" u="sng" dirty="0" smtClean="0"/>
              <a:t>Exploratory Data Analysis (EDA):-</a:t>
            </a:r>
            <a:endParaRPr lang="en-US" b="1" u="sng" dirty="0"/>
          </a:p>
        </p:txBody>
      </p:sp>
      <p:sp>
        <p:nvSpPr>
          <p:cNvPr id="4" name="TextBox 3"/>
          <p:cNvSpPr txBox="1"/>
          <p:nvPr/>
        </p:nvSpPr>
        <p:spPr>
          <a:xfrm>
            <a:off x="17373600" y="4150360"/>
            <a:ext cx="152400" cy="369332"/>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76400" y="2219960"/>
            <a:ext cx="6858000" cy="4246880"/>
          </a:xfrm>
          <a:prstGeom prst="rect">
            <a:avLst/>
          </a:prstGeom>
        </p:spPr>
      </p:pic>
      <p:sp>
        <p:nvSpPr>
          <p:cNvPr id="7" name="TextBox 6"/>
          <p:cNvSpPr txBox="1"/>
          <p:nvPr/>
        </p:nvSpPr>
        <p:spPr>
          <a:xfrm>
            <a:off x="1219200" y="6965556"/>
            <a:ext cx="10058400" cy="369332"/>
          </a:xfrm>
          <a:prstGeom prst="rect">
            <a:avLst/>
          </a:prstGeom>
          <a:noFill/>
        </p:spPr>
        <p:txBody>
          <a:bodyPr wrap="square" rtlCol="0">
            <a:spAutoFit/>
          </a:bodyPr>
          <a:lstStyle/>
          <a:p>
            <a:r>
              <a:rPr lang="en-US" dirty="0" smtClean="0"/>
              <a:t>We found out that there is no missing value in our data</a:t>
            </a:r>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914400" y="675640"/>
            <a:ext cx="16459200" cy="868680"/>
          </a:xfrm>
        </p:spPr>
        <p:txBody>
          <a:bodyPr>
            <a:normAutofit/>
          </a:bodyPr>
          <a:lstStyle/>
          <a:p>
            <a:pPr algn="ctr"/>
            <a:r>
              <a:rPr lang="en-US" b="1" dirty="0" smtClean="0"/>
              <a:t>Visualization</a:t>
            </a:r>
            <a:endParaRPr lang="en-US" b="1" dirty="0"/>
          </a:p>
        </p:txBody>
      </p:sp>
      <p:sp>
        <p:nvSpPr>
          <p:cNvPr id="3" name="TextBox 2"/>
          <p:cNvSpPr txBox="1"/>
          <p:nvPr/>
        </p:nvSpPr>
        <p:spPr>
          <a:xfrm>
            <a:off x="1219200" y="5984240"/>
            <a:ext cx="14020800" cy="369332"/>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13662" y="3812431"/>
            <a:ext cx="8210831" cy="4343623"/>
          </a:xfrm>
          <a:prstGeom prst="rect">
            <a:avLst/>
          </a:prstGeom>
        </p:spPr>
      </p:pic>
      <p:pic>
        <p:nvPicPr>
          <p:cNvPr id="6" name="Picture 5"/>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0515600" y="4277708"/>
            <a:ext cx="6553200" cy="3413069"/>
          </a:xfrm>
          <a:prstGeom prst="rect">
            <a:avLst/>
          </a:prstGeom>
        </p:spPr>
      </p:pic>
      <p:sp>
        <p:nvSpPr>
          <p:cNvPr id="7" name="TextBox 6"/>
          <p:cNvSpPr txBox="1"/>
          <p:nvPr/>
        </p:nvSpPr>
        <p:spPr>
          <a:xfrm>
            <a:off x="1524000" y="1737364"/>
            <a:ext cx="15849600" cy="646331"/>
          </a:xfrm>
          <a:prstGeom prst="rect">
            <a:avLst/>
          </a:prstGeom>
          <a:noFill/>
        </p:spPr>
        <p:txBody>
          <a:bodyPr wrap="square" rtlCol="0">
            <a:spAutoFit/>
          </a:bodyPr>
          <a:lstStyle/>
          <a:p>
            <a:r>
              <a:rPr lang="en-US" dirty="0" smtClean="0"/>
              <a:t>While visualization on warehouse block it is clearly visible that block F is highest, which shows delivery status featuring with target variable </a:t>
            </a:r>
            <a:r>
              <a:rPr lang="en-US" dirty="0" err="1" smtClean="0"/>
              <a:t>i.e</a:t>
            </a:r>
            <a:r>
              <a:rPr lang="en-US" dirty="0" smtClean="0"/>
              <a:t> Reached on time attribute. Whereas 1 &amp; 0 represents not on time &amp; on time respectively.</a:t>
            </a:r>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6080"/>
            <a:ext cx="16459200" cy="868680"/>
          </a:xfrm>
        </p:spPr>
        <p:txBody>
          <a:bodyPr/>
          <a:lstStyle/>
          <a:p>
            <a:pPr algn="ctr"/>
            <a:r>
              <a:rPr lang="en-US" b="1" u="sng" dirty="0" smtClean="0">
                <a:effectLst>
                  <a:outerShdw blurRad="38100" dist="38100" dir="2700000" algn="tl">
                    <a:srgbClr val="000000">
                      <a:alpha val="43137"/>
                    </a:srgbClr>
                  </a:outerShdw>
                </a:effectLst>
              </a:rPr>
              <a:t>Visualization on Mode of Shipment:-</a:t>
            </a:r>
            <a:endParaRPr lang="en-US" b="1" u="sng"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09601" y="3860802"/>
            <a:ext cx="8852356" cy="4407929"/>
          </a:xfrm>
          <a:prstGeom prst="rect">
            <a:avLst/>
          </a:prstGeom>
        </p:spPr>
      </p:pic>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0820400" y="4285594"/>
            <a:ext cx="6248400" cy="3558346"/>
          </a:xfrm>
          <a:prstGeom prst="rect">
            <a:avLst/>
          </a:prstGeom>
        </p:spPr>
      </p:pic>
      <p:sp>
        <p:nvSpPr>
          <p:cNvPr id="8" name="TextBox 7"/>
          <p:cNvSpPr txBox="1"/>
          <p:nvPr/>
        </p:nvSpPr>
        <p:spPr>
          <a:xfrm>
            <a:off x="914400" y="1544320"/>
            <a:ext cx="16002000" cy="369332"/>
          </a:xfrm>
          <a:prstGeom prst="rect">
            <a:avLst/>
          </a:prstGeom>
          <a:noFill/>
        </p:spPr>
        <p:txBody>
          <a:bodyPr wrap="square" rtlCol="0">
            <a:spAutoFit/>
          </a:bodyPr>
          <a:lstStyle/>
          <a:p>
            <a:endParaRPr lang="en-US" dirty="0"/>
          </a:p>
        </p:txBody>
      </p:sp>
      <p:sp>
        <p:nvSpPr>
          <p:cNvPr id="9" name="TextBox 8"/>
          <p:cNvSpPr txBox="1"/>
          <p:nvPr/>
        </p:nvSpPr>
        <p:spPr>
          <a:xfrm>
            <a:off x="609600" y="1778232"/>
            <a:ext cx="17068800" cy="707886"/>
          </a:xfrm>
          <a:prstGeom prst="rect">
            <a:avLst/>
          </a:prstGeom>
          <a:noFill/>
        </p:spPr>
        <p:txBody>
          <a:bodyPr wrap="square" rtlCol="0">
            <a:spAutoFit/>
          </a:bodyPr>
          <a:lstStyle/>
          <a:p>
            <a:r>
              <a:rPr lang="en-US" sz="2000" dirty="0"/>
              <a:t>While visualization </a:t>
            </a:r>
            <a:r>
              <a:rPr lang="en-US" sz="2000" dirty="0" smtClean="0"/>
              <a:t>on MODE OF SHIPMENT we can see </a:t>
            </a:r>
            <a:r>
              <a:rPr lang="en-US" sz="2000" dirty="0"/>
              <a:t>that </a:t>
            </a:r>
            <a:r>
              <a:rPr lang="en-US" sz="2000" dirty="0" smtClean="0"/>
              <a:t>mode of SHIP has the highest delivery status featuring </a:t>
            </a:r>
            <a:r>
              <a:rPr lang="en-US" sz="2000" dirty="0"/>
              <a:t>with target variable </a:t>
            </a:r>
            <a:r>
              <a:rPr lang="en-US" sz="2000" dirty="0" err="1"/>
              <a:t>i.e</a:t>
            </a:r>
            <a:r>
              <a:rPr lang="en-US" sz="2000" dirty="0"/>
              <a:t> Reached on time attribute. Whereas 1 &amp; 0 represents not on time &amp; on time respectively.</a:t>
            </a:r>
          </a:p>
        </p:txBody>
      </p:sp>
    </p:spTree>
    <p:custDataLst>
      <p:tags r:id="rId1"/>
    </p:custData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3040"/>
            <a:ext cx="16459200" cy="1158240"/>
          </a:xfrm>
        </p:spPr>
        <p:txBody>
          <a:bodyPr>
            <a:noAutofit/>
          </a:bodyPr>
          <a:lstStyle/>
          <a:p>
            <a:r>
              <a:rPr lang="en-US" b="1" u="sng" dirty="0" smtClean="0">
                <a:effectLst>
                  <a:outerShdw blurRad="38100" dist="38100" dir="2700000" algn="tl">
                    <a:srgbClr val="000000">
                      <a:alpha val="43137"/>
                    </a:srgbClr>
                  </a:outerShdw>
                </a:effectLst>
              </a:rPr>
              <a:t>Visualization on customer care calls and customer rating:-</a:t>
            </a:r>
            <a:endParaRPr lang="en-US" b="1" u="sng"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04807" y="5212080"/>
            <a:ext cx="8991599" cy="3286362"/>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058400" y="5212080"/>
            <a:ext cx="7772400" cy="3286362"/>
          </a:xfrm>
          <a:prstGeom prst="rect">
            <a:avLst/>
          </a:prstGeom>
        </p:spPr>
      </p:pic>
      <p:sp>
        <p:nvSpPr>
          <p:cNvPr id="6" name="TextBox 5"/>
          <p:cNvSpPr txBox="1"/>
          <p:nvPr/>
        </p:nvSpPr>
        <p:spPr>
          <a:xfrm>
            <a:off x="6" y="2593148"/>
            <a:ext cx="18287999" cy="1631216"/>
          </a:xfrm>
          <a:prstGeom prst="rect">
            <a:avLst/>
          </a:prstGeom>
          <a:noFill/>
        </p:spPr>
        <p:txBody>
          <a:bodyPr wrap="square" rtlCol="0">
            <a:spAutoFit/>
          </a:bodyPr>
          <a:lstStyle/>
          <a:p>
            <a:r>
              <a:rPr lang="en-US" sz="2000" dirty="0"/>
              <a:t>While visualization on </a:t>
            </a:r>
            <a:r>
              <a:rPr lang="en-US" sz="2000" dirty="0" smtClean="0"/>
              <a:t>CUSTOMER CARE CALLS </a:t>
            </a:r>
            <a:r>
              <a:rPr lang="en-US" sz="2000" dirty="0"/>
              <a:t>we can see that </a:t>
            </a:r>
            <a:r>
              <a:rPr lang="en-US" sz="2000" dirty="0" smtClean="0"/>
              <a:t>those who have made maximum number of calls has the equal delivery status.</a:t>
            </a:r>
          </a:p>
          <a:p>
            <a:endParaRPr lang="en-US" sz="2000" dirty="0"/>
          </a:p>
          <a:p>
            <a:r>
              <a:rPr lang="en-US" sz="2000" dirty="0" smtClean="0"/>
              <a:t>While on the other side CUSTOMER RATING has </a:t>
            </a:r>
            <a:r>
              <a:rPr lang="en-US" sz="2000" dirty="0"/>
              <a:t>the </a:t>
            </a:r>
            <a:r>
              <a:rPr lang="en-US" sz="2000" dirty="0" smtClean="0"/>
              <a:t>equal </a:t>
            </a:r>
            <a:r>
              <a:rPr lang="en-US" sz="2000" dirty="0"/>
              <a:t>delivery status featuring with target variable </a:t>
            </a:r>
            <a:r>
              <a:rPr lang="en-US" sz="2000" dirty="0" err="1"/>
              <a:t>i.e</a:t>
            </a:r>
            <a:r>
              <a:rPr lang="en-US" sz="2000" dirty="0"/>
              <a:t> Reached on time attribute. Whereas 1 &amp; 0 represents not on time &amp; on time respectively.</a:t>
            </a:r>
          </a:p>
          <a:p>
            <a:endParaRPr lang="en-US" sz="2000" dirty="0"/>
          </a:p>
        </p:txBody>
      </p:sp>
      <p:sp>
        <p:nvSpPr>
          <p:cNvPr id="7" name="TextBox 6"/>
          <p:cNvSpPr txBox="1"/>
          <p:nvPr/>
        </p:nvSpPr>
        <p:spPr>
          <a:xfrm>
            <a:off x="1" y="1544320"/>
            <a:ext cx="17983200" cy="400110"/>
          </a:xfrm>
          <a:prstGeom prst="rect">
            <a:avLst/>
          </a:prstGeom>
          <a:noFill/>
        </p:spPr>
        <p:txBody>
          <a:bodyPr wrap="square" rtlCol="0">
            <a:spAutoFit/>
          </a:bodyPr>
          <a:lstStyle/>
          <a:p>
            <a:r>
              <a:rPr lang="en-US" sz="2000" dirty="0" smtClean="0"/>
              <a:t>The customer care calls attribute has:- </a:t>
            </a:r>
            <a:r>
              <a:rPr lang="en-US" sz="2000" dirty="0" smtClean="0">
                <a:effectLst>
                  <a:outerShdw blurRad="38100" dist="38100" dir="2700000" algn="tl">
                    <a:srgbClr val="000000">
                      <a:alpha val="43137"/>
                    </a:srgbClr>
                  </a:outerShdw>
                </a:effectLst>
              </a:rPr>
              <a:t>The number of calls made from enquiry for enquiry of the shipment.   </a:t>
            </a:r>
            <a:endParaRPr lang="en-US" sz="200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579120"/>
            <a:ext cx="17373600" cy="1158240"/>
          </a:xfrm>
        </p:spPr>
        <p:txBody>
          <a:bodyPr/>
          <a:lstStyle/>
          <a:p>
            <a:pPr algn="ctr"/>
            <a:r>
              <a:rPr lang="en-US" b="1" u="sng" dirty="0" smtClean="0">
                <a:effectLst>
                  <a:outerShdw blurRad="38100" dist="38100" dir="2700000" algn="tl">
                    <a:srgbClr val="000000">
                      <a:alpha val="43137"/>
                    </a:srgbClr>
                  </a:outerShdw>
                </a:effectLst>
              </a:rPr>
              <a:t>Visualization on Product Importance:-</a:t>
            </a:r>
            <a:r>
              <a:rPr lang="en-US" dirty="0" smtClean="0"/>
              <a:t> </a:t>
            </a:r>
            <a:endParaRPr lang="en-US" dirty="0"/>
          </a:p>
        </p:txBody>
      </p:sp>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71600" y="4246883"/>
            <a:ext cx="8686800" cy="4005756"/>
          </a:xfrm>
          <a:prstGeom prst="rect">
            <a:avLst/>
          </a:prstGeom>
        </p:spPr>
      </p:pic>
      <p:sp>
        <p:nvSpPr>
          <p:cNvPr id="6" name="TextBox 5"/>
          <p:cNvSpPr txBox="1"/>
          <p:nvPr/>
        </p:nvSpPr>
        <p:spPr>
          <a:xfrm>
            <a:off x="152400" y="1833885"/>
            <a:ext cx="18135600" cy="1015663"/>
          </a:xfrm>
          <a:prstGeom prst="rect">
            <a:avLst/>
          </a:prstGeom>
          <a:noFill/>
        </p:spPr>
        <p:txBody>
          <a:bodyPr wrap="square" rtlCol="0">
            <a:spAutoFit/>
          </a:bodyPr>
          <a:lstStyle/>
          <a:p>
            <a:r>
              <a:rPr lang="en-US" sz="2000" dirty="0" smtClean="0"/>
              <a:t>As we can see when the PRODUCT IMPORTANCE is high distribution in  delivery status is less as compared to the others. And when the product importance is low has </a:t>
            </a:r>
            <a:r>
              <a:rPr lang="en-US" sz="2000" dirty="0"/>
              <a:t>the highest delivery </a:t>
            </a:r>
            <a:r>
              <a:rPr lang="en-US" sz="2000" dirty="0" smtClean="0"/>
              <a:t>status and distribution, </a:t>
            </a:r>
            <a:r>
              <a:rPr lang="en-US" sz="2000" dirty="0"/>
              <a:t>featuring with target variable </a:t>
            </a:r>
            <a:r>
              <a:rPr lang="en-US" sz="2000" dirty="0" err="1"/>
              <a:t>i.e</a:t>
            </a:r>
            <a:r>
              <a:rPr lang="en-US" sz="2000" dirty="0"/>
              <a:t> Reached on time attribute. Whereas 1 &amp; 0 represents not on time &amp; on time respectively</a:t>
            </a:r>
            <a:r>
              <a:rPr lang="en-US" sz="2000" dirty="0" smtClean="0"/>
              <a:t>.</a:t>
            </a:r>
            <a:endParaRPr lang="en-US" sz="2000" dirty="0"/>
          </a:p>
        </p:txBody>
      </p:sp>
    </p:spTree>
    <p:custDataLst>
      <p:tags r:id="rId1"/>
    </p:custData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10.xml><?xml version="1.0" encoding="utf-8"?>
<p:tagLst xmlns:a="http://schemas.openxmlformats.org/drawingml/2006/main" xmlns:r="http://schemas.openxmlformats.org/officeDocument/2006/relationships" xmlns:p="http://schemas.openxmlformats.org/presentationml/2006/main">
  <p:tag name="DVSHAPEID" val="tMKFWXxGAyYfCtF4ddJkuV"/>
</p:tagLst>
</file>

<file path=ppt/tags/tag11.xml><?xml version="1.0" encoding="utf-8"?>
<p:tagLst xmlns:a="http://schemas.openxmlformats.org/drawingml/2006/main" xmlns:r="http://schemas.openxmlformats.org/officeDocument/2006/relationships" xmlns:p="http://schemas.openxmlformats.org/presentationml/2006/main">
  <p:tag name="DVSECTIONID" val="mQNEFOha65AcJnopmApIDZ"/>
</p:tagLst>
</file>

<file path=ppt/tags/tag12.xml><?xml version="1.0" encoding="utf-8"?>
<p:tagLst xmlns:a="http://schemas.openxmlformats.org/drawingml/2006/main" xmlns:r="http://schemas.openxmlformats.org/officeDocument/2006/relationships" xmlns:p="http://schemas.openxmlformats.org/presentationml/2006/main">
  <p:tag name="DVSHAPEID" val="M4Uz8NaUn7hy4zTckDsXZ6"/>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pbN8jrcRkzLTOV54VyMEqh"/>
</p:tagLst>
</file>

<file path=ppt/tags/tag6.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7.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8.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9.xml><?xml version="1.0" encoding="utf-8"?>
<p:tagLst xmlns:a="http://schemas.openxmlformats.org/drawingml/2006/main" xmlns:r="http://schemas.openxmlformats.org/officeDocument/2006/relationships" xmlns:p="http://schemas.openxmlformats.org/presentationml/2006/main">
  <p:tag name="DVSECTIONID" val="2oXR3Z3jBsekg7NRQLn8qd"/>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1048</Words>
  <Application>Microsoft Office PowerPoint</Application>
  <PresentationFormat>Custom</PresentationFormat>
  <Paragraphs>81</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Project Status Report</vt:lpstr>
      <vt:lpstr>    PRODUCT SHIPMENT TRACKING</vt:lpstr>
      <vt:lpstr>                   Introduction </vt:lpstr>
      <vt:lpstr>Data Source</vt:lpstr>
      <vt:lpstr>Data Analysis</vt:lpstr>
      <vt:lpstr>Exploratory Data Analysis (EDA):-</vt:lpstr>
      <vt:lpstr>Visualization</vt:lpstr>
      <vt:lpstr>Visualization on Mode of Shipment:-</vt:lpstr>
      <vt:lpstr>Visualization on customer care calls and customer rating:-</vt:lpstr>
      <vt:lpstr>Visualization on Product Importance:- </vt:lpstr>
      <vt:lpstr>Visualization with GENDER column</vt:lpstr>
      <vt:lpstr>Visualization with DISCOUNT OFFERED </vt:lpstr>
      <vt:lpstr>Now I tried using ONE HOT ENCODING for my data </vt:lpstr>
      <vt:lpstr>RandomForestClassifier with GridSearchCV:- Using possible Hyperparameters</vt:lpstr>
      <vt:lpstr>To improve my accuracy I tried oversampling using smote algorithm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2023-10-05T22:24:14Z</dcterms:created>
  <dcterms:modified xsi:type="dcterms:W3CDTF">2023-10-07T10:06:27Z</dcterms:modified>
</cp:coreProperties>
</file>