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8" r:id="rId2"/>
    <p:sldId id="256" r:id="rId3"/>
    <p:sldId id="259" r:id="rId4"/>
    <p:sldId id="260" r:id="rId5"/>
    <p:sldId id="262" r:id="rId6"/>
    <p:sldId id="269" r:id="rId7"/>
    <p:sldId id="272" r:id="rId8"/>
    <p:sldId id="271" r:id="rId9"/>
    <p:sldId id="263" r:id="rId10"/>
    <p:sldId id="273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B4DA"/>
    <a:srgbClr val="DBE6F5"/>
    <a:srgbClr val="8EB1DB"/>
    <a:srgbClr val="3F3F3F"/>
    <a:srgbClr val="014067"/>
    <a:srgbClr val="014E7D"/>
    <a:srgbClr val="013657"/>
    <a:srgbClr val="01456F"/>
    <a:srgbClr val="014B79"/>
    <a:srgbClr val="093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899" autoAdjust="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7" d="100"/>
          <a:sy n="77" d="100"/>
        </p:scale>
        <p:origin x="3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9F82D1-A560-4FA0-8228-EF8708BE8ACB}" type="datetime1">
              <a:rPr lang="es-ES" smtClean="0"/>
              <a:t>30/05/2019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E26AD-3174-4DF4-8BFC-44717E8A8536}" type="datetime1">
              <a:rPr lang="es-ES" smtClean="0"/>
              <a:pPr/>
              <a:t>30/05/2019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9595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8187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2454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5141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509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4845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526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5" name="Marcador de posición de contenid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0" name="Marcador de posición de tex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1" name="Marcador de posición de contenid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Cuadro de tex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ogramo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0" name="Paralelogramo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Cuadro de tex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Franja diagonal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1" name="Paralelogramo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eño del tex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4" name="Triángulo rectángu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Título 1" title="Títu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eño de tex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ángulo rectángul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19" name="Título 1" title="Títu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5" name="Cuadro de texto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8" name="Marcador de contenido 3" title="Viñeta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 smtClean="0"/>
              <a:t>Editar el estilo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 smtClean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 smtClean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 smtClean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9" name="Marcador de posición de tex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0" name="Marcador de contenido 5" title="Viñeta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 smtClean="0"/>
              <a:t>Editar el estilo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 smtClean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 smtClean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 smtClean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4" name="Marcador de texto 4" title="Subtítu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Franja diagonal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ogramo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3" name="Paralelogramo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4" name="Marcador de texto 4" title="Subtítu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dirty="0"/>
              <a:t>Texto aquí</a:t>
            </a:r>
          </a:p>
        </p:txBody>
      </p:sp>
      <p:sp>
        <p:nvSpPr>
          <p:cNvPr id="20" name="Marcador de posición de gráfico 2" title="Grá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es-ES" noProof="0" smtClean="0"/>
              <a:t>Haga clic en el icono para agregar un gráfico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ogramo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37" name="Marcador de texto 4" title="Subtítu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5" name="Marcador de posición de título 11" title="Tab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 smtClean="0"/>
              <a:t>Haga clic en el icono para agregar una tabla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posición de imagen 31" title="Imagen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una imagen aquí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 title="Títu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leyenda aquí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chas 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Nombre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Número de teléfono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Correo electrónico </a:t>
            </a:r>
          </a:p>
        </p:txBody>
      </p:sp>
      <p:sp>
        <p:nvSpPr>
          <p:cNvPr id="13" name="Marcador de tex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Sitio web de la empresa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Marcador de títu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837" b="51809" l="39775" r="6099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507" t="20837" r="39833" b="48440"/>
          <a:stretch/>
        </p:blipFill>
        <p:spPr>
          <a:xfrm>
            <a:off x="5020355" y="1144744"/>
            <a:ext cx="2429691" cy="228676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711" b="80163" l="21504" r="79972">
                        <a14:foregroundMark x1="28672" y1="66978" x2="28812" y2="73862"/>
                        <a14:foregroundMark x1="32396" y1="76313" x2="34434" y2="66394"/>
                        <a14:foregroundMark x1="38018" y1="72462" x2="38229" y2="67678"/>
                        <a14:foregroundMark x1="43851" y1="66628" x2="43992" y2="74096"/>
                        <a14:foregroundMark x1="51792" y1="71762" x2="51933" y2="74562"/>
                        <a14:foregroundMark x1="52214" y1="70945" x2="50035" y2="70245"/>
                        <a14:foregroundMark x1="53970" y1="66161" x2="54954" y2="74796"/>
                        <a14:foregroundMark x1="55376" y1="75613" x2="56852" y2="66394"/>
                        <a14:foregroundMark x1="56992" y1="67445" x2="58117" y2="74796"/>
                        <a14:foregroundMark x1="61771" y1="67445" x2="61630" y2="75379"/>
                        <a14:foregroundMark x1="67814" y1="67445" x2="67814" y2="74096"/>
                        <a14:foregroundMark x1="71469" y1="66628" x2="71328" y2="73396"/>
                        <a14:foregroundMark x1="74631" y1="67211" x2="74772" y2="75029"/>
                        <a14:backgroundMark x1="32326" y1="76546" x2="32326" y2="76546"/>
                        <a14:backgroundMark x1="56922" y1="68845" x2="56922" y2="68845"/>
                        <a14:backgroundMark x1="71609" y1="67211" x2="71609" y2="67211"/>
                        <a14:backgroundMark x1="32256" y1="76663" x2="32256" y2="76663"/>
                        <a14:backgroundMark x1="56922" y1="68261" x2="56922" y2="68261"/>
                        <a14:backgroundMark x1="71469" y1="68028" x2="71469" y2="68028"/>
                        <a14:backgroundMark x1="55446" y1="74796" x2="55446" y2="74796"/>
                        <a14:backgroundMark x1="32326" y1="76546" x2="32677" y2="75496"/>
                        <a14:backgroundMark x1="56992" y1="69195" x2="56992" y2="67328"/>
                        <a14:backgroundMark x1="71609" y1="70712" x2="71609" y2="67211"/>
                        <a14:backgroundMark x1="74982" y1="75029" x2="74912" y2="726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59" t="64762" r="21330" b="22277"/>
          <a:stretch/>
        </p:blipFill>
        <p:spPr>
          <a:xfrm>
            <a:off x="1909584" y="4337874"/>
            <a:ext cx="8651231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3" t="16725" r="14546" b="21671"/>
          <a:stretch/>
        </p:blipFill>
        <p:spPr>
          <a:xfrm>
            <a:off x="496387" y="875211"/>
            <a:ext cx="11377749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4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0790" y="2110586"/>
            <a:ext cx="4853573" cy="1616252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b="0" dirty="0" smtClean="0"/>
              <a:t>Sistema Administrativo SERCON</a:t>
            </a:r>
            <a:endParaRPr lang="es-ES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743" b="76295" l="30062" r="69595">
                        <a14:foregroundMark x1="34866" y1="69045" x2="32327" y2="69275"/>
                        <a14:foregroundMark x1="37131" y1="75029" x2="37131" y2="68815"/>
                        <a14:foregroundMark x1="44063" y1="68585" x2="41661" y2="69505"/>
                        <a14:foregroundMark x1="49005" y1="68815" x2="46740" y2="68585"/>
                        <a14:foregroundMark x1="57584" y1="69045" x2="55045" y2="69045"/>
                        <a14:foregroundMark x1="63281" y1="70426" x2="61428" y2="68124"/>
                        <a14:foregroundMark x1="64653" y1="74223" x2="64791" y2="690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846" t="65741" r="30611" b="22424"/>
          <a:stretch/>
        </p:blipFill>
        <p:spPr>
          <a:xfrm>
            <a:off x="1377314" y="5695406"/>
            <a:ext cx="3566161" cy="653143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57" t="13100" r="35758" b="38975"/>
          <a:stretch/>
        </p:blipFill>
        <p:spPr>
          <a:xfrm>
            <a:off x="1039690" y="1004187"/>
            <a:ext cx="4235695" cy="423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989" y="156881"/>
            <a:ext cx="7869868" cy="1215566"/>
          </a:xfrm>
        </p:spPr>
        <p:txBody>
          <a:bodyPr rtlCol="0">
            <a:normAutofit/>
          </a:bodyPr>
          <a:lstStyle/>
          <a:p>
            <a:pPr rtl="0"/>
            <a:r>
              <a:rPr lang="es-ES" dirty="0" smtClean="0">
                <a:latin typeface="Arial Narrow" panose="020B0606020202030204" pitchFamily="34" charset="0"/>
              </a:rPr>
              <a:t>Ciclo de vida Cascada</a:t>
            </a:r>
            <a:endParaRPr lang="es-ES" b="0" dirty="0">
              <a:latin typeface="Arial Narrow" panose="020B0606020202030204" pitchFamily="34" charset="0"/>
            </a:endParaRP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/>
              <a:t>3</a:t>
            </a:fld>
            <a:endParaRPr lang="es-ES" dirty="0"/>
          </a:p>
        </p:txBody>
      </p:sp>
      <p:grpSp>
        <p:nvGrpSpPr>
          <p:cNvPr id="5" name="Grupo 4"/>
          <p:cNvGrpSpPr/>
          <p:nvPr/>
        </p:nvGrpSpPr>
        <p:grpSpPr>
          <a:xfrm>
            <a:off x="1397726" y="1753370"/>
            <a:ext cx="8974183" cy="4152715"/>
            <a:chOff x="1397726" y="1753370"/>
            <a:chExt cx="8974183" cy="4152715"/>
          </a:xfrm>
        </p:grpSpPr>
        <p:pic>
          <p:nvPicPr>
            <p:cNvPr id="1034" name="Picture 10" descr="Resultado de imagen para ciclo de vida cascad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0789" y="1753370"/>
              <a:ext cx="8961120" cy="4152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ángulo 2"/>
            <p:cNvSpPr/>
            <p:nvPr/>
          </p:nvSpPr>
          <p:spPr>
            <a:xfrm>
              <a:off x="1397726" y="1789611"/>
              <a:ext cx="4593390" cy="167204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" name="Rectángulo 5"/>
          <p:cNvSpPr/>
          <p:nvPr/>
        </p:nvSpPr>
        <p:spPr>
          <a:xfrm>
            <a:off x="4010297" y="3461657"/>
            <a:ext cx="3631474" cy="86214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143" y="438588"/>
            <a:ext cx="7342622" cy="1215566"/>
          </a:xfrm>
        </p:spPr>
        <p:txBody>
          <a:bodyPr rtlCol="0"/>
          <a:lstStyle/>
          <a:p>
            <a:pPr rtl="0"/>
            <a:r>
              <a:rPr lang="es-ES" dirty="0" smtClean="0">
                <a:latin typeface="Arial Rounded MT Bold" panose="020F0704030504030204" pitchFamily="34" charset="0"/>
              </a:rPr>
              <a:t>Contenido</a:t>
            </a:r>
            <a:endParaRPr lang="es-ES" b="0" dirty="0">
              <a:latin typeface="Arial Rounded MT Bold" panose="020F0704030504030204" pitchFamily="34" charset="0"/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12" name="Marcador de posición de contenido 13"/>
          <p:cNvSpPr txBox="1">
            <a:spLocks/>
          </p:cNvSpPr>
          <p:nvPr/>
        </p:nvSpPr>
        <p:spPr>
          <a:xfrm>
            <a:off x="663012" y="1438061"/>
            <a:ext cx="9144000" cy="5158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E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E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Arquitectura de </a:t>
            </a:r>
            <a:r>
              <a:rPr lang="es-E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Software</a:t>
            </a:r>
          </a:p>
          <a:p>
            <a:pPr marL="457200" indent="-457200" algn="just">
              <a:buFont typeface="+mj-lt"/>
              <a:buAutoNum type="arabicPeriod"/>
            </a:pPr>
            <a:endParaRPr lang="es-E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E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Programación Orientada a </a:t>
            </a:r>
            <a:r>
              <a:rPr lang="es-E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Objetos</a:t>
            </a:r>
          </a:p>
          <a:p>
            <a:pPr marL="457200" indent="-457200" algn="just">
              <a:buFont typeface="+mj-lt"/>
              <a:buAutoNum type="arabicPeriod"/>
            </a:pPr>
            <a:endParaRPr lang="es-E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E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Base </a:t>
            </a:r>
            <a:r>
              <a:rPr lang="es-E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de </a:t>
            </a:r>
            <a:r>
              <a:rPr lang="es-E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Datos</a:t>
            </a:r>
          </a:p>
          <a:p>
            <a:pPr marL="457200" indent="-457200" algn="just">
              <a:buFont typeface="+mj-lt"/>
              <a:buAutoNum type="arabicPeriod"/>
            </a:pPr>
            <a:endParaRPr lang="es-ES" sz="2800" u="sng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E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Redes</a:t>
            </a:r>
          </a:p>
          <a:p>
            <a:pPr marL="0" indent="0" algn="just">
              <a:buNone/>
            </a:pPr>
            <a:endParaRPr lang="es-ES" sz="28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90" y="287405"/>
            <a:ext cx="8333222" cy="1147969"/>
          </a:xfrm>
        </p:spPr>
        <p:txBody>
          <a:bodyPr rtlCol="0">
            <a:normAutofit/>
          </a:bodyPr>
          <a:lstStyle/>
          <a:p>
            <a:pPr rtl="0"/>
            <a:r>
              <a:rPr lang="es-E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Arquitectura de Software</a:t>
            </a:r>
            <a:endParaRPr lang="es-ES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5</a:t>
            </a:fld>
            <a:endParaRPr lang="es-ES" dirty="0"/>
          </a:p>
        </p:txBody>
      </p:sp>
      <p:pic>
        <p:nvPicPr>
          <p:cNvPr id="1026" name="Picture 2" descr="Resultado de imagen para arquitectura cliente servidor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10" b="89640" l="434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011" y="2680272"/>
            <a:ext cx="8012761" cy="385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887119" y="1688490"/>
            <a:ext cx="48866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 smtClean="0">
                <a:latin typeface="Arial Narrow" panose="020B0606020202030204" pitchFamily="34" charset="0"/>
              </a:rPr>
              <a:t>Cliente - Servidor</a:t>
            </a:r>
            <a:endParaRPr lang="es-ES" sz="3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209028"/>
            <a:ext cx="10101425" cy="1147969"/>
          </a:xfrm>
        </p:spPr>
        <p:txBody>
          <a:bodyPr rtlCol="0">
            <a:noAutofit/>
          </a:bodyPr>
          <a:lstStyle/>
          <a:p>
            <a:pPr rtl="0"/>
            <a:r>
              <a:rPr lang="es-ES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Programación orientada a objetos.</a:t>
            </a:r>
            <a:endParaRPr lang="es-ES" b="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Marcador de número de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es-ES" smtClean="0"/>
              <a:pPr rtl="0"/>
              <a:t>6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770709" y="1643162"/>
            <a:ext cx="101629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 smtClean="0">
                <a:latin typeface="Arial Narrow" panose="020B0606020202030204" pitchFamily="34" charset="0"/>
              </a:rPr>
              <a:t>Para asegurar consistencia en un sistema, es </a:t>
            </a:r>
            <a:r>
              <a:rPr lang="es-MX" sz="2800" dirty="0">
                <a:latin typeface="Arial Narrow" panose="020B0606020202030204" pitchFamily="34" charset="0"/>
              </a:rPr>
              <a:t>fundamental para los desarrolladores basar sus diseños en un conjunto de principios y directrices. </a:t>
            </a:r>
            <a:endParaRPr lang="es-MX" sz="2800" dirty="0" smtClean="0">
              <a:latin typeface="Arial Narrow" panose="020B0606020202030204" pitchFamily="34" charset="0"/>
            </a:endParaRPr>
          </a:p>
          <a:p>
            <a:pPr algn="just"/>
            <a:endParaRPr lang="es-MX" sz="2800" dirty="0" smtClean="0">
              <a:latin typeface="Arial Narrow" panose="020B0606020202030204" pitchFamily="34" charset="0"/>
            </a:endParaRPr>
          </a:p>
          <a:p>
            <a:pPr algn="just"/>
            <a:r>
              <a:rPr lang="es-MX" sz="2800" dirty="0" smtClean="0">
                <a:latin typeface="Arial Narrow" panose="020B0606020202030204" pitchFamily="34" charset="0"/>
              </a:rPr>
              <a:t>Es </a:t>
            </a:r>
            <a:r>
              <a:rPr lang="es-MX" sz="2800" dirty="0">
                <a:latin typeface="Arial Narrow" panose="020B0606020202030204" pitchFamily="34" charset="0"/>
              </a:rPr>
              <a:t>importante para las organizaciones que desarrollan software disponer de una guía que puedan seguir sus desarrolladores. </a:t>
            </a:r>
            <a:endParaRPr lang="es-MX" sz="2800" dirty="0" smtClean="0">
              <a:latin typeface="Arial Narrow" panose="020B0606020202030204" pitchFamily="34" charset="0"/>
            </a:endParaRP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  <a:p>
            <a:pPr algn="just"/>
            <a:r>
              <a:rPr lang="es-MX" sz="2800" dirty="0">
                <a:latin typeface="Arial Narrow" panose="020B0606020202030204" pitchFamily="34" charset="0"/>
              </a:rPr>
              <a:t>Estas guías se denominan guías de estilo y varían mucho en sus objetivos. </a:t>
            </a:r>
          </a:p>
          <a:p>
            <a:pPr algn="just"/>
            <a:endParaRPr lang="es-MX" sz="2800" dirty="0" smtClean="0">
              <a:latin typeface="Arial Narrow" panose="020B0606020202030204" pitchFamily="34" charset="0"/>
            </a:endParaRPr>
          </a:p>
          <a:p>
            <a:pPr algn="just"/>
            <a:endParaRPr lang="es-MX" sz="2800" dirty="0" smtClean="0">
              <a:latin typeface="Arial Narrow" panose="020B0606020202030204" pitchFamily="34" charset="0"/>
            </a:endParaRPr>
          </a:p>
          <a:p>
            <a:pPr algn="just"/>
            <a:endParaRPr lang="es-MX" sz="2800" dirty="0" smtClean="0">
              <a:latin typeface="Arial Narrow" panose="020B0606020202030204" pitchFamily="34" charset="0"/>
            </a:endParaRP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 txBox="1">
            <a:spLocks/>
          </p:cNvSpPr>
          <p:nvPr/>
        </p:nvSpPr>
        <p:spPr>
          <a:xfrm>
            <a:off x="583992" y="685936"/>
            <a:ext cx="10628293" cy="5296852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2800" dirty="0" smtClean="0">
                <a:latin typeface="Arial Narrow" panose="020B0606020202030204" pitchFamily="34" charset="0"/>
              </a:rPr>
              <a:t>Guías </a:t>
            </a:r>
            <a:r>
              <a:rPr lang="es-MX" sz="2800" dirty="0" smtClean="0">
                <a:latin typeface="Arial Narrow" panose="020B0606020202030204" pitchFamily="34" charset="0"/>
              </a:rPr>
              <a:t>de estilo comercial, producidas por fabricantes de software y hardware, que son en general estándares de facto</a:t>
            </a:r>
            <a:r>
              <a:rPr lang="es-MX" sz="2800" dirty="0" smtClean="0">
                <a:latin typeface="Arial Narrow" panose="020B0606020202030204" pitchFamily="34" charset="0"/>
              </a:rPr>
              <a:t>.</a:t>
            </a:r>
          </a:p>
          <a:p>
            <a:pPr marL="0" indent="0" algn="just">
              <a:buNone/>
            </a:pPr>
            <a:endParaRPr lang="es-MX" sz="2800" dirty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r>
              <a:rPr lang="es-MX" sz="2800" dirty="0" smtClean="0">
                <a:latin typeface="Arial Narrow" panose="020B0606020202030204" pitchFamily="34" charset="0"/>
              </a:rPr>
              <a:t>Nacen </a:t>
            </a:r>
            <a:r>
              <a:rPr lang="es-MX" sz="2800" dirty="0">
                <a:latin typeface="Arial Narrow" panose="020B0606020202030204" pitchFamily="34" charset="0"/>
              </a:rPr>
              <a:t>a partir de productos de la industria que tienen un gran éxito en el mercado</a:t>
            </a:r>
            <a:endParaRPr lang="es-MX" sz="2800" dirty="0" smtClean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endParaRPr lang="es-MX" sz="2800" dirty="0" smtClean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r>
              <a:rPr lang="es-MX" sz="2800" dirty="0" smtClean="0">
                <a:latin typeface="Arial Narrow" panose="020B0606020202030204" pitchFamily="34" charset="0"/>
              </a:rPr>
              <a:t>Iconografía:</a:t>
            </a:r>
            <a:endParaRPr lang="es-MX" sz="2800" dirty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r>
              <a:rPr lang="es-MX" sz="2800" dirty="0" smtClean="0">
                <a:latin typeface="Arial Narrow" panose="020B0606020202030204" pitchFamily="34" charset="0"/>
              </a:rPr>
              <a:t>Es </a:t>
            </a:r>
            <a:r>
              <a:rPr lang="es-MX" sz="2800" dirty="0">
                <a:latin typeface="Arial Narrow" panose="020B0606020202030204" pitchFamily="34" charset="0"/>
              </a:rPr>
              <a:t>una normativa de diseño enfocado en la visualización del </a:t>
            </a:r>
            <a:r>
              <a:rPr lang="es-MX" sz="2800" dirty="0" smtClean="0">
                <a:latin typeface="Arial Narrow" panose="020B0606020202030204" pitchFamily="34" charset="0"/>
              </a:rPr>
              <a:t>sistema  </a:t>
            </a:r>
            <a:r>
              <a:rPr lang="es-MX" sz="2800" dirty="0">
                <a:latin typeface="Arial Narrow" panose="020B0606020202030204" pitchFamily="34" charset="0"/>
              </a:rPr>
              <a:t>en cualquier plataforma</a:t>
            </a:r>
          </a:p>
          <a:p>
            <a:pPr marL="0" indent="0" algn="just">
              <a:buClr>
                <a:schemeClr val="accent2"/>
              </a:buClr>
              <a:buFont typeface="Arial" panose="020B0604020202020204" pitchFamily="34" charset="0"/>
              <a:buNone/>
            </a:pPr>
            <a:endParaRPr lang="es-MX" sz="2800" dirty="0" smtClean="0">
              <a:latin typeface="Arial Narrow" panose="020B0606020202030204" pitchFamily="34" charset="0"/>
            </a:endParaRPr>
          </a:p>
          <a:p>
            <a:pPr marL="0" indent="0" algn="just">
              <a:buClr>
                <a:schemeClr val="accent2"/>
              </a:buClr>
              <a:buFont typeface="Arial" panose="020B0604020202020204" pitchFamily="34" charset="0"/>
              <a:buNone/>
            </a:pPr>
            <a:endParaRPr lang="es-MX" sz="2800" dirty="0" smtClean="0">
              <a:latin typeface="Arial Narrow" panose="020B0606020202030204" pitchFamily="34" charset="0"/>
            </a:endParaRPr>
          </a:p>
          <a:p>
            <a:pPr marL="0" indent="0" algn="just">
              <a:buClr>
                <a:schemeClr val="accent2"/>
              </a:buClr>
              <a:buFont typeface="Arial" panose="020B0604020202020204" pitchFamily="34" charset="0"/>
              <a:buNone/>
            </a:pPr>
            <a:endParaRPr lang="es-ES" sz="2800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31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" t="2212" r="59958" b="24590"/>
          <a:stretch/>
        </p:blipFill>
        <p:spPr>
          <a:xfrm>
            <a:off x="7010145" y="103970"/>
            <a:ext cx="4837866" cy="650274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3" r="60929" b="60952"/>
          <a:stretch/>
        </p:blipFill>
        <p:spPr>
          <a:xfrm>
            <a:off x="692331" y="210743"/>
            <a:ext cx="5943600" cy="618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3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9</a:t>
            </a:fld>
            <a:endParaRPr lang="es-E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Redes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83772" y="1356997"/>
            <a:ext cx="1054172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Arial Narrow" panose="020B0606020202030204" pitchFamily="34" charset="0"/>
              </a:rPr>
              <a:t>LAN-SERCON. Es el nombre de la red usada para realizar la simulación de las oficinas de </a:t>
            </a:r>
            <a:r>
              <a:rPr lang="es-MX" sz="2400" dirty="0" smtClean="0">
                <a:latin typeface="Arial Narrow" panose="020B0606020202030204" pitchFamily="34" charset="0"/>
              </a:rPr>
              <a:t>SERCON, la </a:t>
            </a:r>
            <a:r>
              <a:rPr lang="es-MX" sz="2400" dirty="0">
                <a:latin typeface="Arial Narrow" panose="020B0606020202030204" pitchFamily="34" charset="0"/>
              </a:rPr>
              <a:t>IP 192.168.0.0, se utilizó ya que es una de las más comunes para el manejo de una red local</a:t>
            </a:r>
            <a:r>
              <a:rPr lang="es-MX" sz="2400" dirty="0" smtClean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  <a:p>
            <a:pPr algn="just"/>
            <a:r>
              <a:rPr lang="es-MX" sz="2400" dirty="0">
                <a:latin typeface="Arial Narrow" panose="020B0606020202030204" pitchFamily="34" charset="0"/>
              </a:rPr>
              <a:t>Dentro de la configuración del router, se ocupó el 192.168.0.1 ya que su configuración estaba </a:t>
            </a:r>
            <a:r>
              <a:rPr lang="es-MX" sz="2400" dirty="0" smtClean="0">
                <a:latin typeface="Arial Narrow" panose="020B0606020202030204" pitchFamily="34" charset="0"/>
              </a:rPr>
              <a:t>más a </a:t>
            </a:r>
            <a:r>
              <a:rPr lang="es-MX" sz="2400" dirty="0">
                <a:latin typeface="Arial Narrow" panose="020B0606020202030204" pitchFamily="34" charset="0"/>
              </a:rPr>
              <a:t>pegada a las herramientas que se están implementando</a:t>
            </a:r>
            <a:r>
              <a:rPr lang="es-MX" sz="2400" dirty="0" smtClean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s-MX" sz="2400" dirty="0">
              <a:latin typeface="Arial Narrow" panose="020B0606020202030204" pitchFamily="34" charset="0"/>
            </a:endParaRPr>
          </a:p>
          <a:p>
            <a:pPr algn="just"/>
            <a:endParaRPr lang="es-MX" sz="2400" dirty="0">
              <a:latin typeface="Arial Narrow" panose="020B0606020202030204" pitchFamily="34" charset="0"/>
            </a:endParaRPr>
          </a:p>
          <a:p>
            <a:pPr algn="just"/>
            <a:r>
              <a:rPr lang="es-MX" sz="2400" dirty="0">
                <a:latin typeface="Arial Narrow" panose="020B0606020202030204" pitchFamily="34" charset="0"/>
              </a:rPr>
              <a:t>30.150.1.0. Se ocupó esta red MAN siendo de la ciudad porque refleja el alcance visual del negocio actual de SERCON en toda el área metropolitana, y no una red WAN como se marca al uso de una nube. El servidor y la "empresa" ocuparon IP con terminaciones de la misma MAN por el motivo anterior de la visión del negocio y no lo más realista ya que para esto se usó la nube.</a:t>
            </a:r>
            <a:endParaRPr lang="es-MX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32_TF89027928" id="{3E36DA53-1226-4F00-9A71-345771063BDA}" vid="{91DCE18A-BB29-4513-951C-BEFF9BA0CE1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hexágono oscura</Template>
  <TotalTime>0</TotalTime>
  <Words>298</Words>
  <Application>Microsoft Office PowerPoint</Application>
  <PresentationFormat>Panorámica</PresentationFormat>
  <Paragraphs>47</Paragraphs>
  <Slides>10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20" baseType="lpstr">
      <vt:lpstr>Arial</vt:lpstr>
      <vt:lpstr>Arial Black</vt:lpstr>
      <vt:lpstr>Arial Narrow</vt:lpstr>
      <vt:lpstr>Arial Rounded MT Bold</vt:lpstr>
      <vt:lpstr>Calibri</vt:lpstr>
      <vt:lpstr>Calibri Light</vt:lpstr>
      <vt:lpstr>CiscoSans ExtraLight</vt:lpstr>
      <vt:lpstr>Gill Sans SemiBold</vt:lpstr>
      <vt:lpstr>Times New Roman</vt:lpstr>
      <vt:lpstr>Tema de Office</vt:lpstr>
      <vt:lpstr>Presentación de PowerPoint</vt:lpstr>
      <vt:lpstr>Sistema Administrativo SERCON</vt:lpstr>
      <vt:lpstr>Ciclo de vida Cascada</vt:lpstr>
      <vt:lpstr>Contenido</vt:lpstr>
      <vt:lpstr>Arquitectura de Software</vt:lpstr>
      <vt:lpstr>Programación orientada a objetos.</vt:lpstr>
      <vt:lpstr>Presentación de PowerPoint</vt:lpstr>
      <vt:lpstr>Presentación de PowerPoint</vt:lpstr>
      <vt:lpstr>Redes</vt:lpstr>
      <vt:lpstr>Presentación de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2019-05-27T16:39:58Z</dcterms:created>
  <dcterms:modified xsi:type="dcterms:W3CDTF">2019-05-31T04:51:51Z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2018-08-01T18:19:24.2566460Z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