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56" r:id="rId3"/>
    <p:sldId id="259" r:id="rId4"/>
    <p:sldId id="260" r:id="rId5"/>
    <p:sldId id="270" r:id="rId6"/>
    <p:sldId id="274" r:id="rId7"/>
    <p:sldId id="282" r:id="rId8"/>
    <p:sldId id="279" r:id="rId9"/>
    <p:sldId id="273" r:id="rId10"/>
    <p:sldId id="272" r:id="rId11"/>
    <p:sldId id="280" r:id="rId12"/>
    <p:sldId id="281" r:id="rId13"/>
    <p:sldId id="284" r:id="rId14"/>
    <p:sldId id="269" r:id="rId15"/>
    <p:sldId id="277" r:id="rId16"/>
    <p:sldId id="278" r:id="rId17"/>
    <p:sldId id="275" r:id="rId18"/>
    <p:sldId id="276" r:id="rId19"/>
    <p:sldId id="283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4DA"/>
    <a:srgbClr val="DBE6F5"/>
    <a:srgbClr val="8EB1DB"/>
    <a:srgbClr val="3F3F3F"/>
    <a:srgbClr val="014067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5899" autoAdjust="0"/>
  </p:normalViewPr>
  <p:slideViewPr>
    <p:cSldViewPr snapToGrid="0" showGuides="1">
      <p:cViewPr varScale="1">
        <p:scale>
          <a:sx n="68" d="100"/>
          <a:sy n="68" d="100"/>
        </p:scale>
        <p:origin x="96" y="16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7291666666666664E-2"/>
          <c:y val="0.14098343901702551"/>
          <c:w val="0.94270833333333337"/>
          <c:h val="0.72889601189231878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Pruebas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057-43F4-90AC-5A34BC0354D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057-43F4-90AC-5A34BC0354D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057-43F4-90AC-5A34BC0354D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5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057-43F4-90AC-5A34BC0354D0}"/>
              </c:ext>
            </c:extLst>
          </c:dPt>
          <c:cat>
            <c:strRef>
              <c:f>Hoja1!$A$2:$A$5</c:f>
              <c:strCache>
                <c:ptCount val="4"/>
                <c:pt idx="0">
                  <c:v>Aceptación</c:v>
                </c:pt>
                <c:pt idx="1">
                  <c:v>Reject</c:v>
                </c:pt>
                <c:pt idx="2">
                  <c:v>Pendiente</c:v>
                </c:pt>
                <c:pt idx="3">
                  <c:v>Out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7.8</c:v>
                </c:pt>
                <c:pt idx="1">
                  <c:v>1.3</c:v>
                </c:pt>
                <c:pt idx="2">
                  <c:v>0.8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57-43F4-90AC-5A34BC035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28/11/2019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28/11/2019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59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Editar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837" b="51809" l="39775" r="609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07" t="20837" r="39833" b="48440"/>
          <a:stretch/>
        </p:blipFill>
        <p:spPr>
          <a:xfrm>
            <a:off x="5020355" y="1144744"/>
            <a:ext cx="2429691" cy="228676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711" b="80163" l="21504" r="79972">
                        <a14:foregroundMark x1="28672" y1="66978" x2="28812" y2="73862"/>
                        <a14:foregroundMark x1="32396" y1="76313" x2="34434" y2="66394"/>
                        <a14:foregroundMark x1="38018" y1="72462" x2="38229" y2="67678"/>
                        <a14:foregroundMark x1="43851" y1="66628" x2="43992" y2="74096"/>
                        <a14:foregroundMark x1="51792" y1="71762" x2="51933" y2="74562"/>
                        <a14:foregroundMark x1="52214" y1="70945" x2="50035" y2="70245"/>
                        <a14:foregroundMark x1="53970" y1="66161" x2="54954" y2="74796"/>
                        <a14:foregroundMark x1="55376" y1="75613" x2="56852" y2="66394"/>
                        <a14:foregroundMark x1="56992" y1="67445" x2="58117" y2="74796"/>
                        <a14:foregroundMark x1="61771" y1="67445" x2="61630" y2="75379"/>
                        <a14:foregroundMark x1="67814" y1="67445" x2="67814" y2="74096"/>
                        <a14:foregroundMark x1="71469" y1="66628" x2="71328" y2="73396"/>
                        <a14:foregroundMark x1="74631" y1="67211" x2="74772" y2="75029"/>
                        <a14:backgroundMark x1="32326" y1="76546" x2="32326" y2="76546"/>
                        <a14:backgroundMark x1="56922" y1="68845" x2="56922" y2="68845"/>
                        <a14:backgroundMark x1="71609" y1="67211" x2="71609" y2="67211"/>
                        <a14:backgroundMark x1="32256" y1="76663" x2="32256" y2="76663"/>
                        <a14:backgroundMark x1="56922" y1="68261" x2="56922" y2="68261"/>
                        <a14:backgroundMark x1="71469" y1="68028" x2="71469" y2="68028"/>
                        <a14:backgroundMark x1="55446" y1="74796" x2="55446" y2="74796"/>
                        <a14:backgroundMark x1="32326" y1="76546" x2="32677" y2="75496"/>
                        <a14:backgroundMark x1="56992" y1="69195" x2="56992" y2="67328"/>
                        <a14:backgroundMark x1="71609" y1="70712" x2="71609" y2="67211"/>
                        <a14:backgroundMark x1="74982" y1="75029" x2="74912" y2="72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64762" r="21330" b="22277"/>
          <a:stretch/>
        </p:blipFill>
        <p:spPr>
          <a:xfrm>
            <a:off x="1909584" y="4337874"/>
            <a:ext cx="8651231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26FC75-A3DD-482B-9545-644DCA264EF2}"/>
              </a:ext>
            </a:extLst>
          </p:cNvPr>
          <p:cNvSpPr txBox="1"/>
          <p:nvPr/>
        </p:nvSpPr>
        <p:spPr>
          <a:xfrm>
            <a:off x="518678" y="1356997"/>
            <a:ext cx="103673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r>
              <a:rPr lang="es-MX" sz="2800" dirty="0">
                <a:latin typeface="Arial Narrow" panose="020B0606020202030204" pitchFamily="34" charset="0"/>
              </a:rPr>
              <a:t>Los tipos de pruebas que utilizamos fueron: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latin typeface="Arial Narrow" panose="020B0606020202030204" pitchFamily="34" charset="0"/>
              </a:rPr>
              <a:t>Camino básico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latin typeface="Arial Narrow" panose="020B0606020202030204" pitchFamily="34" charset="0"/>
              </a:rPr>
              <a:t>Control de flujo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3E39EB-6BC9-4B36-B7F2-9407D990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</p:spPr>
        <p:txBody>
          <a:bodyPr/>
          <a:lstStyle/>
          <a:p>
            <a:pPr algn="ctr"/>
            <a:r>
              <a:rPr lang="es-ES" dirty="0"/>
              <a:t>Pruebas de caja blanca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33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E36-58EF-4C8C-806E-72269FA0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Pruebas de integración 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31FFC-85F6-49B3-A84F-5593C851BCB0}"/>
              </a:ext>
            </a:extLst>
          </p:cNvPr>
          <p:cNvSpPr txBox="1"/>
          <p:nvPr/>
        </p:nvSpPr>
        <p:spPr>
          <a:xfrm>
            <a:off x="1203013" y="2297902"/>
            <a:ext cx="97859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rial Narrow" panose="020B0606020202030204" pitchFamily="34" charset="0"/>
              </a:rPr>
              <a:t>Los tipos de pruebas que utilizamos fueron: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latin typeface="Arial Narrow" panose="020B0606020202030204" pitchFamily="34" charset="0"/>
              </a:rPr>
              <a:t>Intersección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latin typeface="Arial Narrow" panose="020B0606020202030204" pitchFamily="34" charset="0"/>
              </a:rPr>
              <a:t>Dependencia</a:t>
            </a:r>
          </a:p>
          <a:p>
            <a:pPr algn="just"/>
            <a:r>
              <a:rPr lang="es-MX" sz="2800" dirty="0">
                <a:latin typeface="Arial Narrow" panose="020B0606020202030204" pitchFamily="34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latin typeface="Arial Narrow" panose="020B0606020202030204" pitchFamily="34" charset="0"/>
              </a:rPr>
              <a:t>Adición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5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5472E51-56D2-4F85-BB50-3D57C96F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209550"/>
            <a:ext cx="10834687" cy="1147763"/>
          </a:xfrm>
        </p:spPr>
        <p:txBody>
          <a:bodyPr/>
          <a:lstStyle/>
          <a:p>
            <a:pPr algn="ctr"/>
            <a:r>
              <a:rPr lang="es-ES" dirty="0"/>
              <a:t>Pruebas de sistema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185C7C-7A72-4E57-86CD-A51661F4EB48}"/>
              </a:ext>
            </a:extLst>
          </p:cNvPr>
          <p:cNvSpPr txBox="1"/>
          <p:nvPr/>
        </p:nvSpPr>
        <p:spPr>
          <a:xfrm>
            <a:off x="1203013" y="1913589"/>
            <a:ext cx="97859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rial Narrow" panose="020B0606020202030204" pitchFamily="34" charset="0"/>
              </a:rPr>
              <a:t>Los tipos de pruebas que utilizamos fueron: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latin typeface="Arial Narrow" panose="020B0606020202030204" pitchFamily="34" charset="0"/>
              </a:rPr>
              <a:t>Automatizadas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latin typeface="Arial Narrow" panose="020B0606020202030204" pitchFamily="34" charset="0"/>
              </a:rPr>
              <a:t>Estrés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1ADC9-D278-4F0A-BC81-0AA60A97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Estadística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269BADD-14AC-4CD7-BDF2-30383574B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761785"/>
              </p:ext>
            </p:extLst>
          </p:nvPr>
        </p:nvGraphicFramePr>
        <p:xfrm>
          <a:off x="2998304" y="1181098"/>
          <a:ext cx="9193696" cy="553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253FF95-7839-4639-B0DB-AD6CCB4850C4}"/>
              </a:ext>
            </a:extLst>
          </p:cNvPr>
          <p:cNvSpPr txBox="1"/>
          <p:nvPr/>
        </p:nvSpPr>
        <p:spPr>
          <a:xfrm>
            <a:off x="159026" y="2040835"/>
            <a:ext cx="2451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Aceptación 78%</a:t>
            </a:r>
          </a:p>
          <a:p>
            <a:r>
              <a:rPr lang="es-MX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Reject</a:t>
            </a:r>
            <a:r>
              <a:rPr lang="es-MX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13%</a:t>
            </a:r>
          </a:p>
          <a:p>
            <a:r>
              <a:rPr lang="es-MX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Pendiente 8%</a:t>
            </a:r>
          </a:p>
          <a:p>
            <a:r>
              <a:rPr lang="es-MX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Out</a:t>
            </a:r>
            <a:r>
              <a:rPr lang="es-MX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1%</a:t>
            </a:r>
          </a:p>
        </p:txBody>
      </p:sp>
    </p:spTree>
    <p:extLst>
      <p:ext uri="{BB962C8B-B14F-4D97-AF65-F5344CB8AC3E}">
        <p14:creationId xmlns:p14="http://schemas.microsoft.com/office/powerpoint/2010/main" val="106212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10101425" cy="1147969"/>
          </a:xfrm>
        </p:spPr>
        <p:txBody>
          <a:bodyPr rtlCol="0">
            <a:noAutofit/>
          </a:bodyPr>
          <a:lstStyle/>
          <a:p>
            <a:pPr rtl="0"/>
            <a:r>
              <a:rPr lang="es-ES" b="0" dirty="0">
                <a:solidFill>
                  <a:schemeClr val="tx1"/>
                </a:solidFill>
                <a:latin typeface="Arial Narrow" panose="020B0606020202030204" pitchFamily="34" charset="0"/>
              </a:rPr>
              <a:t>Mejores prácticas de TI.</a:t>
            </a: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70709" y="1643162"/>
            <a:ext cx="10162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rial Narrow" panose="020B0606020202030204" pitchFamily="34" charset="0"/>
              </a:rPr>
              <a:t>Es fundamental aplicar mejores prácticas de TI con el apoyo de normas ISO, estándares y métricas para lograr desarrollar un proyecto de calidad.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r>
              <a:rPr lang="es-MX" sz="2800" dirty="0">
                <a:latin typeface="Arial Narrow" panose="020B0606020202030204" pitchFamily="34" charset="0"/>
              </a:rPr>
              <a:t>Se utilizan para llevar un control, registro y documentar los cambios que se llegan a solicitar por el cliente para garantizar un desarrollo de software con calidad.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r>
              <a:rPr lang="es-MX" sz="2800" dirty="0">
                <a:latin typeface="Arial Narrow" panose="020B0606020202030204" pitchFamily="34" charset="0"/>
              </a:rPr>
              <a:t>Por ejemplo en base de datos se realizó un plan de medición para verificar la característica de Funcionalidad y las subcaracterísticas de calidad que establece la norma ISO-25012.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66AE-781B-448F-84D4-82E7AEE6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4" y="967409"/>
            <a:ext cx="2370296" cy="1590261"/>
          </a:xfrm>
        </p:spPr>
        <p:txBody>
          <a:bodyPr>
            <a:noAutofit/>
          </a:bodyPr>
          <a:lstStyle/>
          <a:p>
            <a:r>
              <a:rPr lang="es-ES" sz="3200" dirty="0"/>
              <a:t>ERS</a:t>
            </a:r>
            <a:br>
              <a:rPr lang="es-ES" sz="3200" dirty="0"/>
            </a:br>
            <a:r>
              <a:rPr lang="es-ES" sz="3200" dirty="0"/>
              <a:t>ejemplo de control de cambios.</a:t>
            </a:r>
            <a:endParaRPr lang="es-MX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571B5D-EE51-40D3-A5F2-087E2D840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6" t="19686" r="40560" b="10030"/>
          <a:stretch/>
        </p:blipFill>
        <p:spPr>
          <a:xfrm>
            <a:off x="3248167" y="218363"/>
            <a:ext cx="6305266" cy="6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8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7C851E2-E352-4F9F-8C13-9678BD27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83" y="1362116"/>
            <a:ext cx="9163878" cy="524374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6D3A461-2F49-410F-ABD4-27F96969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61" y="0"/>
            <a:ext cx="10835122" cy="114796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Resultados de los requisitos de calidad del modelo conceptual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17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8B23E-3C8B-44B2-87F1-E703532F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de dispositivos móviles 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140DE-026D-4A06-AF7D-B6305B620589}"/>
              </a:ext>
            </a:extLst>
          </p:cNvPr>
          <p:cNvSpPr txBox="1"/>
          <p:nvPr/>
        </p:nvSpPr>
        <p:spPr>
          <a:xfrm>
            <a:off x="770709" y="1643162"/>
            <a:ext cx="1016290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rial Narrow" panose="020B0606020202030204" pitchFamily="34" charset="0"/>
              </a:rPr>
              <a:t>El desarrollo de aplicaciones móviles no es diferente  con respecto a los desarrollos de cualquier tipo de software. Uno de los factores en los que se implica es el hardware donde son implantados dichos desarrollos.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r>
              <a:rPr lang="es-MX" sz="2800" dirty="0">
                <a:latin typeface="Arial Narrow" panose="020B0606020202030204" pitchFamily="34" charset="0"/>
              </a:rPr>
              <a:t>Para asegurar consistencia en un sistema, es fundamental para los desarrolladores basar sus diseños en un conjunto de principios y metodologías.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r>
              <a:rPr lang="es-MX" sz="2800" dirty="0">
                <a:latin typeface="Arial Narrow" panose="020B0606020202030204" pitchFamily="34" charset="0"/>
              </a:rPr>
              <a:t> 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9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6FF04-5214-416A-9C88-6EFA223B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Mobile-D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351008-A955-4444-9CA6-C238155D61A5}"/>
              </a:ext>
            </a:extLst>
          </p:cNvPr>
          <p:cNvSpPr txBox="1"/>
          <p:nvPr/>
        </p:nvSpPr>
        <p:spPr>
          <a:xfrm>
            <a:off x="770709" y="1643162"/>
            <a:ext cx="1016290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rial Narrow" panose="020B0606020202030204" pitchFamily="34" charset="0"/>
              </a:rPr>
              <a:t>Esta basada en diversas tecnologías, su finalidad es obtener pequeños ciclos de desarrollo rápidamente en dispositivos pequeños.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r>
              <a:rPr lang="es-MX" sz="2800" dirty="0">
                <a:latin typeface="Arial Narrow" panose="020B0606020202030204" pitchFamily="34" charset="0"/>
              </a:rPr>
              <a:t>Esta compuesto por cinco fases: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>
                <a:latin typeface="Arial Narrow" panose="020B0606020202030204" pitchFamily="34" charset="0"/>
              </a:rPr>
              <a:t>Fase de exploración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>
                <a:latin typeface="Arial Narrow" panose="020B0606020202030204" pitchFamily="34" charset="0"/>
              </a:rPr>
              <a:t>Fase de inicialización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>
                <a:latin typeface="Arial Narrow" panose="020B0606020202030204" pitchFamily="34" charset="0"/>
              </a:rPr>
              <a:t>Fase de producción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>
                <a:latin typeface="Arial Narrow" panose="020B0606020202030204" pitchFamily="34" charset="0"/>
              </a:rPr>
              <a:t>Fase de estabilización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>
                <a:latin typeface="Arial Narrow" panose="020B0606020202030204" pitchFamily="34" charset="0"/>
              </a:rPr>
              <a:t>Fase de pruebas  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r>
              <a:rPr lang="es-MX" sz="2800" dirty="0">
                <a:latin typeface="Arial Narrow" panose="020B0606020202030204" pitchFamily="34" charset="0"/>
              </a:rPr>
              <a:t> 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4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0EDA78-800F-430C-A66F-AD0540A68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4" r="6664" b="3406"/>
          <a:stretch/>
        </p:blipFill>
        <p:spPr>
          <a:xfrm>
            <a:off x="0" y="-9644"/>
            <a:ext cx="12192000" cy="68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0790" y="2110586"/>
            <a:ext cx="4853573" cy="161625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b="0" dirty="0"/>
              <a:t>Sistema Administrativo SERCON</a:t>
            </a:r>
            <a:endParaRPr lang="es-ES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43" b="76295" l="30062" r="69595">
                        <a14:foregroundMark x1="34866" y1="69045" x2="32327" y2="69275"/>
                        <a14:foregroundMark x1="37131" y1="75029" x2="37131" y2="68815"/>
                        <a14:foregroundMark x1="44063" y1="68585" x2="41661" y2="69505"/>
                        <a14:foregroundMark x1="49005" y1="68815" x2="46740" y2="68585"/>
                        <a14:foregroundMark x1="57584" y1="69045" x2="55045" y2="69045"/>
                        <a14:foregroundMark x1="63281" y1="70426" x2="61428" y2="68124"/>
                        <a14:foregroundMark x1="64653" y1="74223" x2="64791" y2="69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46" t="65741" r="30611" b="22424"/>
          <a:stretch/>
        </p:blipFill>
        <p:spPr>
          <a:xfrm>
            <a:off x="1377314" y="5695406"/>
            <a:ext cx="3566161" cy="65314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7" t="13100" r="35758" b="38975"/>
          <a:stretch/>
        </p:blipFill>
        <p:spPr>
          <a:xfrm>
            <a:off x="1039690" y="1004187"/>
            <a:ext cx="4235695" cy="42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89" y="156881"/>
            <a:ext cx="7869868" cy="121556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Arial Narrow" panose="020B0606020202030204" pitchFamily="34" charset="0"/>
              </a:rPr>
              <a:t>Ciclo de vida Cascada</a:t>
            </a:r>
            <a:endParaRPr lang="es-ES" b="0" dirty="0">
              <a:latin typeface="Arial Narrow" panose="020B0606020202030204" pitchFamily="34" charset="0"/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3</a:t>
            </a:fld>
            <a:endParaRPr lang="es-ES" dirty="0"/>
          </a:p>
        </p:txBody>
      </p:sp>
      <p:grpSp>
        <p:nvGrpSpPr>
          <p:cNvPr id="5" name="Grupo 4"/>
          <p:cNvGrpSpPr/>
          <p:nvPr/>
        </p:nvGrpSpPr>
        <p:grpSpPr>
          <a:xfrm>
            <a:off x="1397726" y="1753370"/>
            <a:ext cx="8974183" cy="4152715"/>
            <a:chOff x="1397726" y="1753370"/>
            <a:chExt cx="8974183" cy="4152715"/>
          </a:xfrm>
        </p:grpSpPr>
        <p:pic>
          <p:nvPicPr>
            <p:cNvPr id="1034" name="Picture 10" descr="Resultado de imagen para ciclo de vida cascad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789" y="1753370"/>
              <a:ext cx="8961120" cy="415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1397726" y="1789611"/>
              <a:ext cx="4593390" cy="16720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Rectángulo 5"/>
          <p:cNvSpPr/>
          <p:nvPr/>
        </p:nvSpPr>
        <p:spPr>
          <a:xfrm>
            <a:off x="4010296" y="3461657"/>
            <a:ext cx="5465007" cy="157416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43" y="438588"/>
            <a:ext cx="7342622" cy="1215566"/>
          </a:xfrm>
        </p:spPr>
        <p:txBody>
          <a:bodyPr rtlCol="0"/>
          <a:lstStyle/>
          <a:p>
            <a:pPr rtl="0"/>
            <a:r>
              <a:rPr lang="es-ES" dirty="0">
                <a:latin typeface="Arial Rounded MT Bold" panose="020F0704030504030204" pitchFamily="34" charset="0"/>
              </a:rPr>
              <a:t>Contenido</a:t>
            </a:r>
            <a:endParaRPr lang="es-ES" b="0" dirty="0">
              <a:latin typeface="Arial Rounded MT Bold" panose="020F0704030504030204" pitchFamily="34" charset="0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2" name="Marcador de posición de contenido 13"/>
          <p:cNvSpPr txBox="1">
            <a:spLocks/>
          </p:cNvSpPr>
          <p:nvPr/>
        </p:nvSpPr>
        <p:spPr>
          <a:xfrm>
            <a:off x="663012" y="1438061"/>
            <a:ext cx="9144000" cy="5158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Modelos de pruebas de software 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Programación de dispositivos móviles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Mejores prácticas de TI.</a:t>
            </a:r>
            <a:endParaRPr lang="es-ES" sz="2800" u="sng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3505-8498-4954-B854-5F3F9FDB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/>
              <a:t>Pérdida millonaria </a:t>
            </a:r>
            <a:endParaRPr lang="es-MX" sz="5400" dirty="0"/>
          </a:p>
        </p:txBody>
      </p:sp>
      <p:pic>
        <p:nvPicPr>
          <p:cNvPr id="1026" name="Picture 2" descr="Resultado de imagen para intel">
            <a:extLst>
              <a:ext uri="{FF2B5EF4-FFF2-40B4-BE49-F238E27FC236}">
                <a16:creationId xmlns:a16="http://schemas.microsoft.com/office/drawing/2014/main" id="{7350E4C8-0B70-44B0-A7AA-94A1B69A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57" y="1586948"/>
            <a:ext cx="3438973" cy="22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ibm">
            <a:extLst>
              <a:ext uri="{FF2B5EF4-FFF2-40B4-BE49-F238E27FC236}">
                <a16:creationId xmlns:a16="http://schemas.microsoft.com/office/drawing/2014/main" id="{AB2077B5-9449-4850-A65E-0FAC7923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30" y="4424569"/>
            <a:ext cx="4232413" cy="16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isco">
            <a:extLst>
              <a:ext uri="{FF2B5EF4-FFF2-40B4-BE49-F238E27FC236}">
                <a16:creationId xmlns:a16="http://schemas.microsoft.com/office/drawing/2014/main" id="{38ABDB4F-7C65-4CD5-B65A-9F9EEF09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82" y="4097931"/>
            <a:ext cx="3827666" cy="20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8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27D2C-9140-412B-B52C-5DC1B752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pruebas de software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8F15F3-8F5D-4259-BC61-B955C0E909AF}"/>
              </a:ext>
            </a:extLst>
          </p:cNvPr>
          <p:cNvSpPr txBox="1"/>
          <p:nvPr/>
        </p:nvSpPr>
        <p:spPr>
          <a:xfrm>
            <a:off x="770709" y="1643162"/>
            <a:ext cx="10162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rial Narrow" panose="020B0606020202030204" pitchFamily="34" charset="0"/>
              </a:rPr>
              <a:t>Las pruebas de software son necesarias para la venta, uso e implementación de cualquier sistema de información para brindar calidad sin importar lo robusto del sistema o tamaño de la empresa.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</p:txBody>
      </p:sp>
      <p:pic>
        <p:nvPicPr>
          <p:cNvPr id="4098" name="Picture 2" descr="Resultado de imagen para engranes gif">
            <a:extLst>
              <a:ext uri="{FF2B5EF4-FFF2-40B4-BE49-F238E27FC236}">
                <a16:creationId xmlns:a16="http://schemas.microsoft.com/office/drawing/2014/main" id="{3271DB41-C6BE-4F4F-B269-EDFA88927D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6" y="3160644"/>
            <a:ext cx="3551582" cy="35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2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08AB574-7CA9-47F9-9B62-45D1BACE8E14}"/>
              </a:ext>
            </a:extLst>
          </p:cNvPr>
          <p:cNvSpPr/>
          <p:nvPr/>
        </p:nvSpPr>
        <p:spPr>
          <a:xfrm>
            <a:off x="901148" y="1092801"/>
            <a:ext cx="10389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err="1">
                <a:latin typeface="Arial Narrow" panose="020B0606020202030204" pitchFamily="34" charset="0"/>
              </a:rPr>
              <a:t>Black&amp;White</a:t>
            </a:r>
            <a:r>
              <a:rPr lang="es-MX" sz="2800" dirty="0">
                <a:latin typeface="Arial Narrow" panose="020B0606020202030204" pitchFamily="34" charset="0"/>
              </a:rPr>
              <a:t> pretende que sus desarrollos de software obtengan una certificación en SQA, lo cual  dará plusvalía y madurez a su negocio y a nuestra consultoría le da prestigio y obtiene casos exitosos que le dan garantía a otros clientes. </a:t>
            </a:r>
          </a:p>
        </p:txBody>
      </p:sp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916D570B-EF22-40A3-83DE-ABCF938DC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52" y="2908683"/>
            <a:ext cx="5733722" cy="30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59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A74809F-A285-4BC8-AA02-F1C4787C7F48}"/>
              </a:ext>
            </a:extLst>
          </p:cNvPr>
          <p:cNvSpPr/>
          <p:nvPr/>
        </p:nvSpPr>
        <p:spPr>
          <a:xfrm>
            <a:off x="2849217" y="6016487"/>
            <a:ext cx="1683026" cy="556591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467D6E-8412-49EF-ABC5-B8079A08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519841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/>
              <a:t>Proceso metodológico de pruebas</a:t>
            </a:r>
            <a:endParaRPr lang="es-MX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76C58D-4FC4-492A-A97D-D1292944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11" y="728870"/>
            <a:ext cx="7750378" cy="59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4C043DB-B21E-4339-A1D0-CD7E57578C57}"/>
              </a:ext>
            </a:extLst>
          </p:cNvPr>
          <p:cNvSpPr txBox="1"/>
          <p:nvPr/>
        </p:nvSpPr>
        <p:spPr>
          <a:xfrm>
            <a:off x="1203013" y="1356997"/>
            <a:ext cx="97859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atin typeface="Arial Narrow" panose="020B0606020202030204" pitchFamily="34" charset="0"/>
              </a:rPr>
              <a:t>Los tipos de pruebas que utilizamos fueron:</a:t>
            </a: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latin typeface="Arial Narrow" panose="020B0606020202030204" pitchFamily="34" charset="0"/>
              </a:rPr>
              <a:t>Prueba de tipo unitario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  <a:p>
            <a:pPr algn="just"/>
            <a:endParaRPr lang="es-MX" sz="2800" dirty="0">
              <a:latin typeface="Arial Narrow" panose="020B0606020202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BD704A2-EF76-4DC7-A119-23B44A4A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</p:spPr>
        <p:txBody>
          <a:bodyPr/>
          <a:lstStyle/>
          <a:p>
            <a:pPr algn="ctr"/>
            <a:r>
              <a:rPr lang="es-ES" dirty="0"/>
              <a:t>Pruebas de caja negra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7562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E36DA53-1226-4F00-9A71-345771063BDA}" vid="{91DCE18A-BB29-4513-951C-BEFF9BA0CE1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Panorámica</PresentationFormat>
  <Paragraphs>104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Arial Narrow</vt:lpstr>
      <vt:lpstr>Arial Rounded MT Bold</vt:lpstr>
      <vt:lpstr>Calibri</vt:lpstr>
      <vt:lpstr>Gill Sans SemiBold</vt:lpstr>
      <vt:lpstr>Times New Roman</vt:lpstr>
      <vt:lpstr>Tema de Office</vt:lpstr>
      <vt:lpstr>Presentación de PowerPoint</vt:lpstr>
      <vt:lpstr>Sistema Administrativo SERCON</vt:lpstr>
      <vt:lpstr>Ciclo de vida Cascada</vt:lpstr>
      <vt:lpstr>Contenido</vt:lpstr>
      <vt:lpstr>Pérdida millonaria </vt:lpstr>
      <vt:lpstr>Modelos de pruebas de software</vt:lpstr>
      <vt:lpstr>Presentación de PowerPoint</vt:lpstr>
      <vt:lpstr>Proceso metodológico de pruebas</vt:lpstr>
      <vt:lpstr>Pruebas de caja negra</vt:lpstr>
      <vt:lpstr>Pruebas de caja blanca</vt:lpstr>
      <vt:lpstr>Pruebas de integración </vt:lpstr>
      <vt:lpstr>Pruebas de sistema</vt:lpstr>
      <vt:lpstr>Estadística</vt:lpstr>
      <vt:lpstr>Mejores prácticas de TI.</vt:lpstr>
      <vt:lpstr>ERS ejemplo de control de cambios.</vt:lpstr>
      <vt:lpstr>Resultados de los requisitos de calidad del modelo conceptual </vt:lpstr>
      <vt:lpstr>Programación de dispositivos móviles </vt:lpstr>
      <vt:lpstr>Metodología Mobile-D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2019-05-27T16:39:58Z</dcterms:created>
  <dcterms:modified xsi:type="dcterms:W3CDTF">2019-11-29T19:04:58Z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