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57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1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1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1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6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06.09.2016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6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06.09.2016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49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06.09.2016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9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35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5463-1C45-4A41-94D3-51B764CB3F34}" type="datetimeFigureOut">
              <a:rPr lang="ru-RU" smtClean="0"/>
              <a:t>06.09.2016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9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5463-1C45-4A41-94D3-51B764CB3F34}" type="datetimeFigureOut">
              <a:rPr lang="ru-RU" smtClean="0"/>
              <a:t>06.09.2016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DAF1-0B01-4EF4-B1DD-7956541E1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7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929" y="3108071"/>
            <a:ext cx="9950361" cy="6865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Introduction to Programs, and C++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7772" y="4102485"/>
            <a:ext cx="4172674" cy="85510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</a:rPr>
              <a:t>Lab #1</a:t>
            </a:r>
            <a:endParaRPr lang="ru-RU" sz="6000" b="1" dirty="0">
              <a:solidFill>
                <a:srgbClr val="002060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146207" y="1545043"/>
            <a:ext cx="732511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/>
                </a:solidFill>
              </a:rPr>
              <a:t>C++ Programming, Fall 2016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8</a:t>
            </a:r>
            <a:r>
              <a:rPr lang="en-US" dirty="0" smtClean="0">
                <a:solidFill>
                  <a:schemeClr val="accent5"/>
                </a:solidFill>
              </a:rPr>
              <a:t>. Area and Perimeter of an equilateral triangle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6" y="1301748"/>
            <a:ext cx="11500373" cy="1527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Write a program that displays the area and perimeter of an equilateral triangle that has its three sides as </a:t>
            </a:r>
            <a:r>
              <a:rPr lang="en-US" sz="3000" b="1" dirty="0" smtClean="0">
                <a:solidFill>
                  <a:schemeClr val="accent5"/>
                </a:solidFill>
              </a:rPr>
              <a:t>9.2, </a:t>
            </a:r>
            <a:r>
              <a:rPr lang="en-US" sz="3000" dirty="0" smtClean="0">
                <a:solidFill>
                  <a:schemeClr val="accent5"/>
                </a:solidFill>
              </a:rPr>
              <a:t>using the following formula:   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1207086" y="2418128"/>
                <a:ext cx="9903853" cy="115131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𝑎𝑟𝑒𝑎</m:t>
                      </m:r>
                      <m:r>
                        <a:rPr lang="en-US" sz="30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=1.732 ×</m:t>
                      </m:r>
                      <m:f>
                        <m:fPr>
                          <m:type m:val="lin"/>
                          <m:ctrlPr>
                            <a:rPr lang="en-US" sz="30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en-US" sz="3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1)</m:t>
                              </m:r>
                            </m:e>
                            <m:sup>
                              <m:r>
                                <a:rPr lang="en-US" sz="30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0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000" i="1" dirty="0" smtClean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𝑝𝑒𝑟𝑖𝑚𝑒𝑡𝑒𝑟</m:t>
                      </m:r>
                      <m:r>
                        <a:rPr lang="en-US" sz="3000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3000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𝑠𝑖𝑑𝑒</m:t>
                      </m:r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 smtClean="0">
                  <a:solidFill>
                    <a:schemeClr val="accent6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sz="3000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86" y="2418128"/>
                <a:ext cx="9903853" cy="11513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Равнобедренный треугольник 1"/>
          <p:cNvSpPr/>
          <p:nvPr/>
        </p:nvSpPr>
        <p:spPr>
          <a:xfrm>
            <a:off x="998671" y="3863355"/>
            <a:ext cx="3161205" cy="249880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82443" y="3863355"/>
            <a:ext cx="3499" cy="2498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3487964">
            <a:off x="3445839" y="4835760"/>
            <a:ext cx="436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</a:rPr>
              <a:t>a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8467006">
            <a:off x="1498055" y="4603735"/>
            <a:ext cx="436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</a:rPr>
              <a:t>a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6871" y="6248298"/>
            <a:ext cx="436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</a:rPr>
              <a:t>a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9841" y="5097878"/>
            <a:ext cx="436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</a:rPr>
              <a:t>h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4870" y="3810667"/>
            <a:ext cx="3210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– side of triangle</a:t>
            </a:r>
          </a:p>
          <a:p>
            <a:r>
              <a:rPr lang="en-US" sz="2400" dirty="0" smtClean="0"/>
              <a:t>h – height of triangle</a:t>
            </a:r>
          </a:p>
          <a:p>
            <a:r>
              <a:rPr lang="en-US" sz="2400" dirty="0" smtClean="0"/>
              <a:t>S – area of triangle</a:t>
            </a:r>
          </a:p>
          <a:p>
            <a:r>
              <a:rPr lang="en-US" sz="2400" dirty="0" smtClean="0"/>
              <a:t>P – perimeter of triangle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670270" y="5646069"/>
            <a:ext cx="912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</a:rPr>
              <a:t>S = ?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88015" y="5642515"/>
            <a:ext cx="921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</a:rPr>
              <a:t>P = ?</a:t>
            </a:r>
            <a:endParaRPr lang="ru-RU" sz="30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Заголовок 1"/>
              <p:cNvSpPr txBox="1">
                <a:spLocks/>
              </p:cNvSpPr>
              <p:nvPr/>
            </p:nvSpPr>
            <p:spPr>
              <a:xfrm>
                <a:off x="6542469" y="4456061"/>
                <a:ext cx="5290530" cy="190610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0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=3×</m:t>
                      </m:r>
                      <m:r>
                        <a:rPr lang="en-US" sz="30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000" dirty="0">
                  <a:solidFill>
                    <a:schemeClr val="accent6"/>
                  </a:solidFill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3000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0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type m:val="lin"/>
                          <m:ctrlPr>
                            <a:rPr lang="en-US" sz="3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000" b="0" i="1" dirty="0" smtClean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000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3000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lin"/>
                          <m:ctrlPr>
                            <a:rPr lang="en-US" sz="30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accent6"/>
                  </a:solidFill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sz="3000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5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469" y="4456061"/>
                <a:ext cx="5290530" cy="19061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6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9</a:t>
            </a:r>
            <a:r>
              <a:rPr lang="en-US" dirty="0" smtClean="0">
                <a:solidFill>
                  <a:schemeClr val="accent5"/>
                </a:solidFill>
              </a:rPr>
              <a:t>. Area and Perimeter of a square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6" y="1301748"/>
            <a:ext cx="11500373" cy="1169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Write a program that displays the area and perimeter of a square that has a side  of </a:t>
            </a:r>
            <a:r>
              <a:rPr lang="en-US" sz="3000" b="1" dirty="0" smtClean="0">
                <a:solidFill>
                  <a:schemeClr val="accent5"/>
                </a:solidFill>
              </a:rPr>
              <a:t>5.2 </a:t>
            </a:r>
            <a:r>
              <a:rPr lang="en-US" sz="3000" dirty="0" smtClean="0">
                <a:solidFill>
                  <a:schemeClr val="accent5"/>
                </a:solidFill>
              </a:rPr>
              <a:t>using the following formula: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1130885" y="2536271"/>
                <a:ext cx="9903853" cy="115131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𝑎𝑟𝑒𝑎</m:t>
                      </m:r>
                      <m:r>
                        <a:rPr lang="en-US" sz="30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𝑠𝑖𝑑𝑒</m:t>
                          </m:r>
                        </m:e>
                        <m:sup>
                          <m:r>
                            <a:rPr lang="en-US" sz="30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i="1" dirty="0" smtClean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𝑝𝑒𝑟𝑖𝑚𝑒𝑡𝑒𝑟</m:t>
                      </m:r>
                      <m:r>
                        <a:rPr lang="en-US" sz="3000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3000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𝑠𝑖𝑑𝑒</m:t>
                      </m:r>
                    </m:oMath>
                  </m:oMathPara>
                </a14:m>
                <a:endParaRPr lang="en-US" sz="3000" dirty="0" smtClean="0">
                  <a:solidFill>
                    <a:schemeClr val="accent6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sz="3000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85" y="2536271"/>
                <a:ext cx="9903853" cy="11513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 rot="5400000">
            <a:off x="3712809" y="4935578"/>
            <a:ext cx="436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</a:rPr>
              <a:t>a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9593" y="3454261"/>
            <a:ext cx="436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</a:rPr>
              <a:t>a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09594" y="6291003"/>
            <a:ext cx="436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</a:rPr>
              <a:t>a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608" y="4612412"/>
            <a:ext cx="3210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– side of square</a:t>
            </a:r>
          </a:p>
          <a:p>
            <a:r>
              <a:rPr lang="en-US" sz="2400" dirty="0" smtClean="0"/>
              <a:t>S – area of square</a:t>
            </a:r>
          </a:p>
          <a:p>
            <a:r>
              <a:rPr lang="en-US" sz="2400" dirty="0" smtClean="0"/>
              <a:t>P – perimeter of square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97420" y="5034468"/>
            <a:ext cx="912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</a:rPr>
              <a:t>S = ?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0343" y="5034468"/>
            <a:ext cx="921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</a:rPr>
              <a:t>P = ?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6975" y="3966693"/>
            <a:ext cx="2962140" cy="2498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51526" y="4884877"/>
            <a:ext cx="436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/>
                </a:solidFill>
              </a:rPr>
              <a:t>a</a:t>
            </a:r>
            <a:endParaRPr lang="ru-RU" sz="3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2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10. Average sales in grams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85027" y="1930626"/>
            <a:ext cx="11500373" cy="1685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Assume a vendor sells </a:t>
            </a:r>
            <a:r>
              <a:rPr lang="en-US" sz="3000" b="1" dirty="0" smtClean="0">
                <a:solidFill>
                  <a:schemeClr val="accent5"/>
                </a:solidFill>
              </a:rPr>
              <a:t>6 </a:t>
            </a:r>
            <a:r>
              <a:rPr lang="en-US" sz="3000" dirty="0" smtClean="0">
                <a:solidFill>
                  <a:schemeClr val="accent5"/>
                </a:solidFill>
              </a:rPr>
              <a:t>kilograms of grocery in </a:t>
            </a:r>
            <a:r>
              <a:rPr lang="en-US" sz="3000" b="1" dirty="0" smtClean="0">
                <a:solidFill>
                  <a:schemeClr val="accent5"/>
                </a:solidFill>
              </a:rPr>
              <a:t>15 </a:t>
            </a:r>
            <a:r>
              <a:rPr lang="en-US" sz="3000" dirty="0" smtClean="0">
                <a:solidFill>
                  <a:schemeClr val="accent5"/>
                </a:solidFill>
              </a:rPr>
              <a:t>minutes and </a:t>
            </a:r>
            <a:r>
              <a:rPr lang="en-US" sz="3000" b="1" dirty="0" smtClean="0">
                <a:solidFill>
                  <a:schemeClr val="accent5"/>
                </a:solidFill>
              </a:rPr>
              <a:t>30 </a:t>
            </a:r>
            <a:r>
              <a:rPr lang="en-US" sz="3000" dirty="0" smtClean="0">
                <a:solidFill>
                  <a:schemeClr val="accent5"/>
                </a:solidFill>
              </a:rPr>
              <a:t>minutes and </a:t>
            </a:r>
            <a:r>
              <a:rPr lang="en-US" sz="3000" b="1" dirty="0" smtClean="0">
                <a:solidFill>
                  <a:schemeClr val="accent5"/>
                </a:solidFill>
              </a:rPr>
              <a:t>30 </a:t>
            </a:r>
            <a:r>
              <a:rPr lang="en-US" sz="3000" dirty="0" smtClean="0">
                <a:solidFill>
                  <a:schemeClr val="accent5"/>
                </a:solidFill>
              </a:rPr>
              <a:t>seconds. Write a program that displays the average sale in grams per hour (Note that </a:t>
            </a:r>
            <a:r>
              <a:rPr lang="en-US" sz="3000" b="1" dirty="0" smtClean="0">
                <a:solidFill>
                  <a:schemeClr val="accent5"/>
                </a:solidFill>
              </a:rPr>
              <a:t>1</a:t>
            </a:r>
            <a:r>
              <a:rPr lang="en-US" sz="3000" dirty="0" smtClean="0">
                <a:solidFill>
                  <a:schemeClr val="accent5"/>
                </a:solidFill>
              </a:rPr>
              <a:t> kilogram is </a:t>
            </a:r>
            <a:r>
              <a:rPr lang="en-US" sz="3000" b="1" dirty="0" smtClean="0">
                <a:solidFill>
                  <a:schemeClr val="accent5"/>
                </a:solidFill>
              </a:rPr>
              <a:t>1000 </a:t>
            </a:r>
            <a:r>
              <a:rPr lang="en-US" sz="3000" dirty="0" smtClean="0">
                <a:solidFill>
                  <a:schemeClr val="accent5"/>
                </a:solidFill>
              </a:rPr>
              <a:t>grams.).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1130885" y="4000231"/>
                <a:ext cx="9903853" cy="115131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h𝑜𝑢𝑟</m:t>
                      </m:r>
                      <m:r>
                        <a:rPr lang="en-US" sz="30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60 </m:t>
                      </m:r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𝑚𝑖𝑛𝑢𝑡𝑒𝑠</m:t>
                      </m:r>
                    </m:oMath>
                  </m:oMathPara>
                </a14:m>
                <a:endParaRPr lang="en-US" sz="3000" i="1" dirty="0" smtClean="0">
                  <a:solidFill>
                    <a:schemeClr val="accent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15 </m:t>
                      </m:r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𝑚𝑖𝑛𝑢𝑡𝑒𝑠</m:t>
                      </m:r>
                      <m:r>
                        <a:rPr lang="en-US" sz="3000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30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h𝑜𝑢𝑟</m:t>
                      </m:r>
                    </m:oMath>
                  </m:oMathPara>
                </a14:m>
                <a:endParaRPr lang="en-US" sz="3000" dirty="0" smtClean="0">
                  <a:solidFill>
                    <a:schemeClr val="accent6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sz="3000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85" y="4000231"/>
                <a:ext cx="9903853" cy="11513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22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11. *Population projection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85027" y="1509992"/>
            <a:ext cx="11500373" cy="52514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chemeClr val="accent5"/>
                </a:solidFill>
              </a:rPr>
              <a:t>	The U. S. Census Bureau projects population based on the following assumptions: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accent5"/>
                </a:solidFill>
              </a:rPr>
              <a:t>One birth every 7 second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accent5"/>
                </a:solidFill>
              </a:rPr>
              <a:t>One death every 13 second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solidFill>
                  <a:schemeClr val="accent5"/>
                </a:solidFill>
              </a:rPr>
              <a:t>One ne immigrant every 45 second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chemeClr val="accent5"/>
                </a:solidFill>
              </a:rPr>
              <a:t>	Write a program that displays the population for each of the next five years. Assume current population is 312,032,486 and one year has 365 days. </a:t>
            </a:r>
          </a:p>
          <a:p>
            <a:pPr algn="just">
              <a:lnSpc>
                <a:spcPct val="120000"/>
              </a:lnSpc>
            </a:pPr>
            <a:r>
              <a:rPr lang="en-US" sz="2500" b="1" i="1" dirty="0" smtClean="0">
                <a:solidFill>
                  <a:schemeClr val="accent5"/>
                </a:solidFill>
              </a:rPr>
              <a:t>	</a:t>
            </a:r>
          </a:p>
          <a:p>
            <a:pPr algn="just">
              <a:lnSpc>
                <a:spcPct val="120000"/>
              </a:lnSpc>
            </a:pPr>
            <a:r>
              <a:rPr lang="en-US" sz="2500" b="1" i="1" dirty="0">
                <a:solidFill>
                  <a:schemeClr val="accent5"/>
                </a:solidFill>
              </a:rPr>
              <a:t>	</a:t>
            </a:r>
            <a:r>
              <a:rPr lang="en-US" sz="2500" b="1" i="1" dirty="0" smtClean="0">
                <a:solidFill>
                  <a:schemeClr val="accent5"/>
                </a:solidFill>
              </a:rPr>
              <a:t>Hint: </a:t>
            </a:r>
            <a:r>
              <a:rPr lang="en-US" sz="2500" dirty="0" smtClean="0">
                <a:solidFill>
                  <a:schemeClr val="accent5"/>
                </a:solidFill>
              </a:rPr>
              <a:t>In C++, if two integers perform division, the result is the quotient. The fractional part is truncated. For example, </a:t>
            </a:r>
            <a:r>
              <a:rPr lang="en-US" sz="2500" b="1" dirty="0" smtClean="0">
                <a:solidFill>
                  <a:schemeClr val="accent5"/>
                </a:solidFill>
              </a:rPr>
              <a:t> 5 / 4 </a:t>
            </a:r>
            <a:r>
              <a:rPr lang="en-US" sz="2500" dirty="0" smtClean="0">
                <a:solidFill>
                  <a:schemeClr val="accent5"/>
                </a:solidFill>
              </a:rPr>
              <a:t>is </a:t>
            </a:r>
            <a:r>
              <a:rPr lang="en-US" sz="2500" b="1" dirty="0" smtClean="0">
                <a:solidFill>
                  <a:schemeClr val="accent5"/>
                </a:solidFill>
              </a:rPr>
              <a:t>1 </a:t>
            </a:r>
            <a:r>
              <a:rPr lang="en-US" sz="2500" dirty="0" smtClean="0">
                <a:solidFill>
                  <a:schemeClr val="accent5"/>
                </a:solidFill>
              </a:rPr>
              <a:t>(not </a:t>
            </a:r>
            <a:r>
              <a:rPr lang="en-US" sz="2500" b="1" dirty="0" smtClean="0">
                <a:solidFill>
                  <a:schemeClr val="accent5"/>
                </a:solidFill>
              </a:rPr>
              <a:t>1.25</a:t>
            </a:r>
            <a:r>
              <a:rPr lang="en-US" sz="2500" dirty="0" smtClean="0">
                <a:solidFill>
                  <a:schemeClr val="accent5"/>
                </a:solidFill>
              </a:rPr>
              <a:t>) and </a:t>
            </a:r>
            <a:r>
              <a:rPr lang="en-US" sz="2500" b="1" dirty="0" smtClean="0">
                <a:solidFill>
                  <a:schemeClr val="accent5"/>
                </a:solidFill>
              </a:rPr>
              <a:t>10 / 4 </a:t>
            </a:r>
            <a:r>
              <a:rPr lang="en-US" sz="2500" dirty="0" smtClean="0">
                <a:solidFill>
                  <a:schemeClr val="accent5"/>
                </a:solidFill>
              </a:rPr>
              <a:t>is </a:t>
            </a:r>
            <a:r>
              <a:rPr lang="en-US" sz="2500" b="1" dirty="0" smtClean="0">
                <a:solidFill>
                  <a:schemeClr val="accent5"/>
                </a:solidFill>
              </a:rPr>
              <a:t>2 </a:t>
            </a:r>
            <a:r>
              <a:rPr lang="en-US" sz="2500" dirty="0" smtClean="0">
                <a:solidFill>
                  <a:schemeClr val="accent5"/>
                </a:solidFill>
              </a:rPr>
              <a:t>(not </a:t>
            </a:r>
            <a:r>
              <a:rPr lang="en-US" sz="2500" b="1" dirty="0" smtClean="0">
                <a:solidFill>
                  <a:schemeClr val="accent5"/>
                </a:solidFill>
              </a:rPr>
              <a:t>2.5</a:t>
            </a:r>
            <a:r>
              <a:rPr lang="en-US" sz="2500" dirty="0" smtClean="0">
                <a:solidFill>
                  <a:schemeClr val="accent5"/>
                </a:solidFill>
              </a:rPr>
              <a:t>). To get an accurate result with the fractional part, one of the values involved in the division must be a number with a decimal point. For example, </a:t>
            </a:r>
            <a:r>
              <a:rPr lang="en-US" sz="2500" b="1" dirty="0" smtClean="0">
                <a:solidFill>
                  <a:schemeClr val="accent5"/>
                </a:solidFill>
              </a:rPr>
              <a:t>5.0 / 4 </a:t>
            </a:r>
            <a:r>
              <a:rPr lang="en-US" sz="2500" dirty="0" smtClean="0">
                <a:solidFill>
                  <a:schemeClr val="accent5"/>
                </a:solidFill>
              </a:rPr>
              <a:t>is </a:t>
            </a:r>
            <a:r>
              <a:rPr lang="en-US" sz="2500" b="1" dirty="0" smtClean="0">
                <a:solidFill>
                  <a:schemeClr val="accent5"/>
                </a:solidFill>
              </a:rPr>
              <a:t>1.25 </a:t>
            </a:r>
            <a:r>
              <a:rPr lang="en-US" sz="2500" dirty="0" smtClean="0">
                <a:solidFill>
                  <a:schemeClr val="accent5"/>
                </a:solidFill>
              </a:rPr>
              <a:t>and </a:t>
            </a:r>
            <a:r>
              <a:rPr lang="en-US" sz="2500" b="1" dirty="0" smtClean="0">
                <a:solidFill>
                  <a:schemeClr val="accent5"/>
                </a:solidFill>
              </a:rPr>
              <a:t>10 / 4.0 </a:t>
            </a:r>
            <a:r>
              <a:rPr lang="en-US" sz="2500" dirty="0" smtClean="0">
                <a:solidFill>
                  <a:schemeClr val="accent5"/>
                </a:solidFill>
              </a:rPr>
              <a:t>is </a:t>
            </a:r>
            <a:r>
              <a:rPr lang="en-US" sz="2500" b="1" dirty="0" smtClean="0">
                <a:solidFill>
                  <a:schemeClr val="accent5"/>
                </a:solidFill>
              </a:rPr>
              <a:t>2.5.</a:t>
            </a:r>
            <a:r>
              <a:rPr lang="en-US" sz="2500" dirty="0" smtClean="0">
                <a:solidFill>
                  <a:schemeClr val="accent5"/>
                </a:solidFill>
              </a:rPr>
              <a:t> </a:t>
            </a:r>
            <a:endParaRPr lang="en-US" sz="2500" b="1" i="1" dirty="0" smtClean="0">
              <a:solidFill>
                <a:schemeClr val="accent5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500" dirty="0" smtClean="0">
              <a:solidFill>
                <a:schemeClr val="accent5"/>
              </a:solidFill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932608" y="297810"/>
            <a:ext cx="690039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12. Average sales in kilograms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490039"/>
            <a:ext cx="11500373" cy="14721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chemeClr val="accent5"/>
                </a:solidFill>
              </a:rPr>
              <a:t>	Assume a vendor sells 5553 grams of grocery in </a:t>
            </a:r>
            <a:r>
              <a:rPr lang="en-US" sz="2500" b="1" dirty="0" smtClean="0">
                <a:solidFill>
                  <a:schemeClr val="accent5"/>
                </a:solidFill>
              </a:rPr>
              <a:t>2 </a:t>
            </a:r>
            <a:r>
              <a:rPr lang="en-US" sz="2500" dirty="0" smtClean="0">
                <a:solidFill>
                  <a:schemeClr val="accent5"/>
                </a:solidFill>
              </a:rPr>
              <a:t>hours, </a:t>
            </a:r>
            <a:r>
              <a:rPr lang="en-US" sz="2500" b="1" dirty="0" smtClean="0">
                <a:solidFill>
                  <a:schemeClr val="accent5"/>
                </a:solidFill>
              </a:rPr>
              <a:t>9 </a:t>
            </a:r>
            <a:r>
              <a:rPr lang="en-US" sz="2500" dirty="0" smtClean="0">
                <a:solidFill>
                  <a:schemeClr val="accent5"/>
                </a:solidFill>
              </a:rPr>
              <a:t>minutes and </a:t>
            </a:r>
            <a:r>
              <a:rPr lang="en-US" sz="2500" b="1" dirty="0" smtClean="0">
                <a:solidFill>
                  <a:schemeClr val="accent5"/>
                </a:solidFill>
              </a:rPr>
              <a:t>30 </a:t>
            </a:r>
            <a:r>
              <a:rPr lang="en-US" sz="2500" dirty="0" smtClean="0">
                <a:solidFill>
                  <a:schemeClr val="accent5"/>
                </a:solidFill>
              </a:rPr>
              <a:t>seconds. Write a program that displays the average sale in kilograms per hour (Note that </a:t>
            </a:r>
            <a:r>
              <a:rPr lang="en-US" sz="2500" b="1" dirty="0" smtClean="0">
                <a:solidFill>
                  <a:schemeClr val="accent5"/>
                </a:solidFill>
              </a:rPr>
              <a:t>1 </a:t>
            </a:r>
            <a:r>
              <a:rPr lang="en-US" sz="2500" dirty="0" smtClean="0">
                <a:solidFill>
                  <a:schemeClr val="accent5"/>
                </a:solidFill>
              </a:rPr>
              <a:t>kilogram is </a:t>
            </a:r>
            <a:r>
              <a:rPr lang="en-US" sz="2500" b="1" dirty="0" smtClean="0">
                <a:solidFill>
                  <a:schemeClr val="accent5"/>
                </a:solidFill>
              </a:rPr>
              <a:t>1000 </a:t>
            </a:r>
            <a:r>
              <a:rPr lang="en-US" sz="2500" dirty="0" smtClean="0">
                <a:solidFill>
                  <a:schemeClr val="accent5"/>
                </a:solidFill>
              </a:rPr>
              <a:t>grams).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1679" y="3850783"/>
            <a:ext cx="502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</a:t>
            </a:r>
            <a:endParaRPr lang="ru-RU" sz="30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343955" y="4251987"/>
            <a:ext cx="1232001" cy="763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00606" y="3850783"/>
            <a:ext cx="1232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100%</a:t>
            </a:r>
            <a:endParaRPr lang="ru-RU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0606" y="4739425"/>
            <a:ext cx="1232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   x%</a:t>
            </a:r>
            <a:endParaRPr lang="ru-RU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41679" y="4739425"/>
            <a:ext cx="1232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</a:t>
            </a:r>
            <a:endParaRPr lang="ru-RU" sz="30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2343955" y="4266085"/>
            <a:ext cx="1170716" cy="75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40513" y="4266291"/>
                <a:ext cx="4424704" cy="754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%=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×100%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ru-RU" sz="3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13" y="4266291"/>
                <a:ext cx="4424704" cy="7548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9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627" y="1284136"/>
            <a:ext cx="11500374" cy="6779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5"/>
                </a:solidFill>
              </a:rPr>
              <a:t>Read the lecture notes doing following tasks:</a:t>
            </a:r>
            <a:br>
              <a:rPr lang="en-US" sz="4000" dirty="0" smtClean="0">
                <a:solidFill>
                  <a:schemeClr val="accent5"/>
                </a:solidFill>
              </a:rPr>
            </a:br>
            <a:r>
              <a:rPr lang="en-US" sz="4000" dirty="0" smtClean="0">
                <a:solidFill>
                  <a:schemeClr val="accent5"/>
                </a:solidFill>
              </a:rPr>
              <a:t/>
            </a:r>
            <a:br>
              <a:rPr lang="en-US" sz="4000" dirty="0" smtClean="0">
                <a:solidFill>
                  <a:schemeClr val="accent5"/>
                </a:solidFill>
              </a:rPr>
            </a:br>
            <a:r>
              <a:rPr lang="en-US" sz="4000" dirty="0" smtClean="0">
                <a:solidFill>
                  <a:schemeClr val="accent5"/>
                </a:solidFill>
              </a:rPr>
              <a:t>			</a:t>
            </a:r>
            <a:br>
              <a:rPr lang="en-US" sz="4000" dirty="0" smtClean="0">
                <a:solidFill>
                  <a:schemeClr val="accent5"/>
                </a:solidFill>
              </a:rPr>
            </a:br>
            <a:endParaRPr lang="ru-RU" sz="4000" dirty="0">
              <a:solidFill>
                <a:schemeClr val="accent5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9040969" y="297810"/>
            <a:ext cx="2792032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Practice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Заголовок 1"/>
              <p:cNvSpPr txBox="1">
                <a:spLocks/>
              </p:cNvSpPr>
              <p:nvPr/>
            </p:nvSpPr>
            <p:spPr>
              <a:xfrm>
                <a:off x="332627" y="1931685"/>
                <a:ext cx="11500374" cy="484904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742950" indent="-7429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100" dirty="0" smtClean="0">
                    <a:solidFill>
                      <a:schemeClr val="accent5"/>
                    </a:solidFill>
                  </a:rPr>
                  <a:t>Display two messages;</a:t>
                </a:r>
              </a:p>
              <a:p>
                <a:pPr marL="742950" indent="-7429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100" dirty="0" smtClean="0">
                    <a:solidFill>
                      <a:schemeClr val="accent5"/>
                    </a:solidFill>
                  </a:rPr>
                  <a:t>Display five messages;</a:t>
                </a:r>
              </a:p>
              <a:p>
                <a:pPr marL="742950" indent="-7429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100" dirty="0" smtClean="0">
                    <a:solidFill>
                      <a:schemeClr val="accent5"/>
                    </a:solidFill>
                  </a:rPr>
                  <a:t>*Display a pattern;</a:t>
                </a:r>
              </a:p>
              <a:p>
                <a:pPr marL="742950" indent="-7429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100" dirty="0" smtClean="0">
                    <a:solidFill>
                      <a:schemeClr val="accent5"/>
                    </a:solidFill>
                  </a:rPr>
                  <a:t>Print a table;</a:t>
                </a:r>
              </a:p>
              <a:p>
                <a:pPr marL="742950" indent="-7429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100" dirty="0" smtClean="0">
                    <a:solidFill>
                      <a:schemeClr val="accent5"/>
                    </a:solidFill>
                  </a:rPr>
                  <a:t>Compute Expressions;</a:t>
                </a:r>
              </a:p>
              <a:p>
                <a:pPr marL="742950" indent="-7429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100" dirty="0" smtClean="0">
                    <a:solidFill>
                      <a:schemeClr val="accent5"/>
                    </a:solidFill>
                  </a:rPr>
                  <a:t>Summation of odd numbers;</a:t>
                </a:r>
              </a:p>
              <a:p>
                <a:pPr marL="742950" indent="-7429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100" dirty="0" smtClean="0">
                    <a:solidFill>
                      <a:schemeClr val="accent5"/>
                    </a:solidFill>
                  </a:rPr>
                  <a:t>Approximate </a:t>
                </a:r>
                <a14:m>
                  <m:oMath xmlns:m="http://schemas.openxmlformats.org/officeDocument/2006/math">
                    <m:r>
                      <a:rPr lang="en-US" sz="21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1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100" dirty="0" smtClean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  <a:p>
                <a:pPr marL="742950" indent="-7429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100" dirty="0" smtClean="0">
                    <a:solidFill>
                      <a:schemeClr val="accent5"/>
                    </a:solidFill>
                  </a:rPr>
                  <a:t>Area and perimeter of an equilateral triangle;</a:t>
                </a:r>
              </a:p>
              <a:p>
                <a:pPr marL="742950" indent="-7429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100" dirty="0" smtClean="0">
                    <a:solidFill>
                      <a:schemeClr val="accent5"/>
                    </a:solidFill>
                  </a:rPr>
                  <a:t>Area and perimeter of a square;</a:t>
                </a:r>
              </a:p>
              <a:p>
                <a:pPr marL="742950" indent="-7429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100" dirty="0" smtClean="0">
                    <a:solidFill>
                      <a:schemeClr val="accent5"/>
                    </a:solidFill>
                  </a:rPr>
                  <a:t>Average sales in grams;</a:t>
                </a:r>
              </a:p>
              <a:p>
                <a:pPr marL="742950" indent="-7429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100" dirty="0" smtClean="0">
                    <a:solidFill>
                      <a:schemeClr val="accent5"/>
                    </a:solidFill>
                  </a:rPr>
                  <a:t>*Population projection;</a:t>
                </a:r>
              </a:p>
              <a:p>
                <a:pPr marL="742950" indent="-742950" algn="l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100" dirty="0" smtClean="0">
                    <a:solidFill>
                      <a:schemeClr val="accent5"/>
                    </a:solidFill>
                  </a:rPr>
                  <a:t>Average sales </a:t>
                </a:r>
                <a:r>
                  <a:rPr lang="en-US" sz="2100" smtClean="0">
                    <a:solidFill>
                      <a:schemeClr val="accent5"/>
                    </a:solidFill>
                  </a:rPr>
                  <a:t>in kilograms;</a:t>
                </a:r>
                <a:endParaRPr lang="en-US" sz="2100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" y="1931685"/>
                <a:ext cx="11500374" cy="4849041"/>
              </a:xfrm>
              <a:prstGeom prst="rect">
                <a:avLst/>
              </a:prstGeom>
              <a:blipFill rotWithShape="0">
                <a:blip r:embed="rId3"/>
                <a:stretch>
                  <a:fillRect l="-689" t="-2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3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09138" y="297810"/>
            <a:ext cx="472386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1. Display two messages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696101"/>
            <a:ext cx="11500374" cy="931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100" dirty="0">
                <a:solidFill>
                  <a:schemeClr val="accent5"/>
                </a:solidFill>
              </a:rPr>
              <a:t>	</a:t>
            </a:r>
            <a:r>
              <a:rPr lang="en-US" sz="2100" dirty="0" smtClean="0">
                <a:solidFill>
                  <a:schemeClr val="accent5"/>
                </a:solidFill>
              </a:rPr>
              <a:t>Write a program that displays </a:t>
            </a:r>
            <a:r>
              <a:rPr lang="en-US" sz="2100" b="1" dirty="0" smtClean="0">
                <a:solidFill>
                  <a:schemeClr val="accent5"/>
                </a:solidFill>
              </a:rPr>
              <a:t>Introduction to Computers </a:t>
            </a:r>
            <a:r>
              <a:rPr lang="en-US" sz="2100" dirty="0" smtClean="0">
                <a:solidFill>
                  <a:schemeClr val="accent5"/>
                </a:solidFill>
              </a:rPr>
              <a:t> and </a:t>
            </a:r>
            <a:r>
              <a:rPr lang="en-US" sz="2100" b="1" dirty="0" smtClean="0">
                <a:solidFill>
                  <a:schemeClr val="accent5"/>
                </a:solidFill>
              </a:rPr>
              <a:t>Welcome to Object-Oriented Programming.</a:t>
            </a:r>
            <a:endParaRPr lang="en-US" sz="2100" dirty="0" smtClean="0">
              <a:solidFill>
                <a:schemeClr val="accent5"/>
              </a:solidFill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30033" y="2627290"/>
            <a:ext cx="11502968" cy="19750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using namespace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</a:t>
            </a:r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C++!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&lt;&lt;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64543"/>
              </p:ext>
            </p:extLst>
          </p:nvPr>
        </p:nvGraphicFramePr>
        <p:xfrm>
          <a:off x="327439" y="4762935"/>
          <a:ext cx="11502968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502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 to C++!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5" name="Заголовок 1"/>
          <p:cNvSpPr txBox="1">
            <a:spLocks/>
          </p:cNvSpPr>
          <p:nvPr/>
        </p:nvSpPr>
        <p:spPr>
          <a:xfrm>
            <a:off x="330033" y="5602749"/>
            <a:ext cx="11500374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100" dirty="0">
                <a:solidFill>
                  <a:schemeClr val="accent5"/>
                </a:solidFill>
              </a:rPr>
              <a:t>	</a:t>
            </a:r>
            <a:r>
              <a:rPr lang="en-US" sz="2100" dirty="0" smtClean="0">
                <a:solidFill>
                  <a:schemeClr val="accent5"/>
                </a:solidFill>
              </a:rPr>
              <a:t>This program displays only  </a:t>
            </a:r>
            <a:r>
              <a:rPr lang="en-US" sz="2100" b="1" dirty="0" smtClean="0">
                <a:solidFill>
                  <a:schemeClr val="accent5"/>
                </a:solidFill>
              </a:rPr>
              <a:t>Welcome to C++!.  </a:t>
            </a:r>
            <a:r>
              <a:rPr lang="en-US" sz="2100" dirty="0" smtClean="0">
                <a:solidFill>
                  <a:schemeClr val="accent5"/>
                </a:solidFill>
              </a:rPr>
              <a:t>You need to use output function two times. </a:t>
            </a:r>
          </a:p>
        </p:txBody>
      </p:sp>
    </p:spTree>
    <p:extLst>
      <p:ext uri="{BB962C8B-B14F-4D97-AF65-F5344CB8AC3E}">
        <p14:creationId xmlns:p14="http://schemas.microsoft.com/office/powerpoint/2010/main" val="14338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903076" y="297810"/>
            <a:ext cx="492992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2</a:t>
            </a:r>
            <a:r>
              <a:rPr lang="en-US" dirty="0" smtClean="0">
                <a:solidFill>
                  <a:schemeClr val="accent5"/>
                </a:solidFill>
              </a:rPr>
              <a:t>. Display five messages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669207"/>
            <a:ext cx="11500374" cy="4622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100" dirty="0">
                <a:solidFill>
                  <a:schemeClr val="accent5"/>
                </a:solidFill>
              </a:rPr>
              <a:t>	</a:t>
            </a:r>
            <a:r>
              <a:rPr lang="en-US" sz="2100" dirty="0" smtClean="0">
                <a:solidFill>
                  <a:schemeClr val="accent5"/>
                </a:solidFill>
              </a:rPr>
              <a:t>Write a program that displays </a:t>
            </a:r>
            <a:r>
              <a:rPr lang="en-US" sz="2100" b="1" dirty="0" smtClean="0">
                <a:solidFill>
                  <a:schemeClr val="accent5"/>
                </a:solidFill>
              </a:rPr>
              <a:t>Welcome to C++! </a:t>
            </a:r>
            <a:r>
              <a:rPr lang="en-US" sz="2100" dirty="0" smtClean="0">
                <a:solidFill>
                  <a:schemeClr val="accent5"/>
                </a:solidFill>
              </a:rPr>
              <a:t> </a:t>
            </a:r>
            <a:r>
              <a:rPr lang="en-US" sz="2100" dirty="0">
                <a:solidFill>
                  <a:schemeClr val="accent5"/>
                </a:solidFill>
              </a:rPr>
              <a:t>f</a:t>
            </a:r>
            <a:r>
              <a:rPr lang="en-US" sz="2100" dirty="0" smtClean="0">
                <a:solidFill>
                  <a:schemeClr val="accent5"/>
                </a:solidFill>
              </a:rPr>
              <a:t>ive times</a:t>
            </a:r>
            <a:r>
              <a:rPr lang="en-US" sz="2100" b="1" dirty="0" smtClean="0">
                <a:solidFill>
                  <a:schemeClr val="accent5"/>
                </a:solidFill>
              </a:rPr>
              <a:t>.</a:t>
            </a:r>
            <a:endParaRPr lang="en-US" sz="2100" dirty="0" smtClean="0">
              <a:solidFill>
                <a:schemeClr val="accent5"/>
              </a:solidFill>
            </a:endParaRP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30033" y="2627290"/>
            <a:ext cx="11502968" cy="19750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using namespace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“</a:t>
            </a:r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C++!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&lt;&lt;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64543"/>
              </p:ext>
            </p:extLst>
          </p:nvPr>
        </p:nvGraphicFramePr>
        <p:xfrm>
          <a:off x="327439" y="4762935"/>
          <a:ext cx="11502968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502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 to C++!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5" name="Заголовок 1"/>
          <p:cNvSpPr txBox="1">
            <a:spLocks/>
          </p:cNvSpPr>
          <p:nvPr/>
        </p:nvSpPr>
        <p:spPr>
          <a:xfrm>
            <a:off x="330033" y="5602749"/>
            <a:ext cx="11500374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100" dirty="0">
                <a:solidFill>
                  <a:schemeClr val="accent5"/>
                </a:solidFill>
              </a:rPr>
              <a:t>	</a:t>
            </a:r>
            <a:r>
              <a:rPr lang="en-US" sz="2100" dirty="0" smtClean="0">
                <a:solidFill>
                  <a:schemeClr val="accent5"/>
                </a:solidFill>
              </a:rPr>
              <a:t>This program displays only  </a:t>
            </a:r>
            <a:r>
              <a:rPr lang="en-US" sz="2100" b="1" dirty="0" smtClean="0">
                <a:solidFill>
                  <a:schemeClr val="accent5"/>
                </a:solidFill>
              </a:rPr>
              <a:t>Welcome to C++!.  </a:t>
            </a:r>
            <a:r>
              <a:rPr lang="en-US" sz="2100" dirty="0" smtClean="0">
                <a:solidFill>
                  <a:schemeClr val="accent5"/>
                </a:solidFill>
              </a:rPr>
              <a:t>You need to use output function five times.</a:t>
            </a:r>
          </a:p>
        </p:txBody>
      </p:sp>
    </p:spTree>
    <p:extLst>
      <p:ext uri="{BB962C8B-B14F-4D97-AF65-F5344CB8AC3E}">
        <p14:creationId xmlns:p14="http://schemas.microsoft.com/office/powerpoint/2010/main" val="7486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903076" y="297810"/>
            <a:ext cx="492992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3. *Display a pattern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001525" y="1385549"/>
            <a:ext cx="5808372" cy="4622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Write a program that displays the following pattern: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32626" y="2562422"/>
            <a:ext cx="4793165" cy="21839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using namespace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“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” &lt;&lt;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“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79678"/>
              </p:ext>
            </p:extLst>
          </p:nvPr>
        </p:nvGraphicFramePr>
        <p:xfrm>
          <a:off x="332627" y="5519340"/>
          <a:ext cx="11502968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502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*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***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5" name="Заголовок 1"/>
          <p:cNvSpPr txBox="1">
            <a:spLocks/>
          </p:cNvSpPr>
          <p:nvPr/>
        </p:nvSpPr>
        <p:spPr>
          <a:xfrm>
            <a:off x="332627" y="4902023"/>
            <a:ext cx="11500374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It is result! You should write a program like this program.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245633" y="1249241"/>
            <a:ext cx="1653313" cy="2074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          *</a:t>
            </a:r>
          </a:p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        ***</a:t>
            </a:r>
          </a:p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      *****</a:t>
            </a:r>
          </a:p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    *******</a:t>
            </a:r>
          </a:p>
          <a:p>
            <a:pPr algn="l">
              <a:lnSpc>
                <a:spcPct val="120000"/>
              </a:lnSpc>
            </a:pPr>
            <a:r>
              <a:rPr lang="en-US" sz="2100" dirty="0">
                <a:solidFill>
                  <a:schemeClr val="accent5"/>
                </a:solidFill>
              </a:rPr>
              <a:t> </a:t>
            </a:r>
            <a:r>
              <a:rPr lang="en-US" sz="2100" dirty="0" smtClean="0">
                <a:solidFill>
                  <a:schemeClr val="accent5"/>
                </a:solidFill>
              </a:rPr>
              <a:t> *********</a:t>
            </a:r>
          </a:p>
          <a:p>
            <a:pPr algn="l">
              <a:lnSpc>
                <a:spcPct val="120000"/>
              </a:lnSpc>
            </a:pPr>
            <a:endParaRPr lang="en-US" sz="2100" dirty="0" smtClean="0">
              <a:solidFill>
                <a:schemeClr val="accent5"/>
              </a:solidFill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 rot="10800000">
            <a:off x="10334682" y="1088893"/>
            <a:ext cx="1653313" cy="2074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          *</a:t>
            </a:r>
          </a:p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        ***</a:t>
            </a:r>
          </a:p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      *****</a:t>
            </a:r>
          </a:p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    *******</a:t>
            </a:r>
          </a:p>
          <a:p>
            <a:pPr algn="l">
              <a:lnSpc>
                <a:spcPct val="120000"/>
              </a:lnSpc>
            </a:pPr>
            <a:r>
              <a:rPr lang="en-US" sz="2100" dirty="0">
                <a:solidFill>
                  <a:schemeClr val="accent5"/>
                </a:solidFill>
              </a:rPr>
              <a:t> </a:t>
            </a:r>
            <a:r>
              <a:rPr lang="en-US" sz="2100" dirty="0" smtClean="0">
                <a:solidFill>
                  <a:schemeClr val="accent5"/>
                </a:solidFill>
              </a:rPr>
              <a:t> *********</a:t>
            </a:r>
          </a:p>
          <a:p>
            <a:pPr algn="l">
              <a:lnSpc>
                <a:spcPct val="120000"/>
              </a:lnSpc>
            </a:pPr>
            <a:endParaRPr lang="en-US" sz="21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903076" y="297810"/>
            <a:ext cx="492992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4</a:t>
            </a:r>
            <a:r>
              <a:rPr lang="en-US" dirty="0" smtClean="0">
                <a:solidFill>
                  <a:schemeClr val="accent5"/>
                </a:solidFill>
              </a:rPr>
              <a:t>. Print a table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2739634" y="1467101"/>
            <a:ext cx="6686359" cy="4622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	Write a program that displays the following table: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62974" y="1932125"/>
            <a:ext cx="10315848" cy="34135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using namespace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5;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p\t p*5\t p*10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&lt;&lt;“\t” &lt;&lt; p*5 &lt;&lt; “\t” &lt;&lt; p*10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0" indent="-514350" algn="just">
              <a:buAutoNum type="arabicPlain" startAt="8"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10;</a:t>
            </a:r>
          </a:p>
          <a:p>
            <a:pPr marL="514350" indent="-514350" algn="just">
              <a:buAutoNum type="arabicPlain" startAt="8"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p &lt;&lt;“\t” &lt;&lt; p*5 &lt;&lt; “\t” &lt;&lt;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p*10;	</a:t>
            </a:r>
          </a:p>
          <a:p>
            <a:pPr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3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61696"/>
              </p:ext>
            </p:extLst>
          </p:nvPr>
        </p:nvGraphicFramePr>
        <p:xfrm>
          <a:off x="332627" y="5519340"/>
          <a:ext cx="11502968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502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p*5   p*10</a:t>
                      </a:r>
                    </a:p>
                    <a:p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5   25    50</a:t>
                      </a:r>
                    </a:p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10  50</a:t>
                      </a:r>
                      <a:r>
                        <a:rPr lang="en-US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100 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5" name="Заголовок 1"/>
          <p:cNvSpPr txBox="1">
            <a:spLocks/>
          </p:cNvSpPr>
          <p:nvPr/>
        </p:nvSpPr>
        <p:spPr>
          <a:xfrm>
            <a:off x="332627" y="4902023"/>
            <a:ext cx="11500374" cy="597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It is result! You should write a program like this program.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9208865" y="1399648"/>
            <a:ext cx="2624136" cy="2074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p	p*5	p*10</a:t>
            </a:r>
          </a:p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5	25	50</a:t>
            </a:r>
          </a:p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10	50	100</a:t>
            </a:r>
          </a:p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25	125	250</a:t>
            </a:r>
          </a:p>
          <a:p>
            <a:pPr algn="l">
              <a:lnSpc>
                <a:spcPct val="120000"/>
              </a:lnSpc>
            </a:pPr>
            <a:r>
              <a:rPr lang="en-US" sz="2100" dirty="0" smtClean="0">
                <a:solidFill>
                  <a:schemeClr val="accent5"/>
                </a:solidFill>
              </a:rPr>
              <a:t>50	250	500	</a:t>
            </a:r>
          </a:p>
          <a:p>
            <a:pPr algn="l">
              <a:lnSpc>
                <a:spcPct val="120000"/>
              </a:lnSpc>
            </a:pPr>
            <a:endParaRPr lang="en-US" sz="21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903076" y="297810"/>
            <a:ext cx="492992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5</a:t>
            </a:r>
            <a:r>
              <a:rPr lang="en-US" dirty="0" smtClean="0">
                <a:solidFill>
                  <a:schemeClr val="accent5"/>
                </a:solidFill>
              </a:rPr>
              <a:t>. Compute Expressions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962968" y="1724723"/>
            <a:ext cx="10547086" cy="6288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Write a program that displays the result of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4414634" y="2841103"/>
                <a:ext cx="3067992" cy="12415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sz="4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×0.1+3.3×0.3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0.09+0.001</m:t>
                        </m:r>
                      </m:den>
                    </m:f>
                  </m:oMath>
                </a14:m>
                <a:r>
                  <a:rPr lang="en-US" sz="3000" dirty="0" smtClean="0">
                    <a:solidFill>
                      <a:schemeClr val="accent5"/>
                    </a:solidFill>
                  </a:rPr>
                  <a:t>	</a:t>
                </a:r>
              </a:p>
              <a:p>
                <a:pPr algn="l">
                  <a:lnSpc>
                    <a:spcPct val="120000"/>
                  </a:lnSpc>
                </a:pPr>
                <a:endParaRPr lang="en-US" sz="3000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34" y="2841103"/>
                <a:ext cx="3067992" cy="12415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0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903076" y="297810"/>
            <a:ext cx="492992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5"/>
                </a:solidFill>
              </a:rPr>
              <a:t>6</a:t>
            </a:r>
            <a:r>
              <a:rPr lang="en-US" dirty="0" smtClean="0">
                <a:solidFill>
                  <a:schemeClr val="accent5"/>
                </a:solidFill>
              </a:rPr>
              <a:t>. Summation of odd numbers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962968" y="1724723"/>
            <a:ext cx="10547086" cy="6288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Write a program that displays the sum of the first ten odd numbers:</a:t>
            </a:r>
          </a:p>
        </p:txBody>
      </p:sp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4414633" y="2841103"/>
            <a:ext cx="3643755" cy="601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3000" dirty="0" smtClean="0">
                <a:solidFill>
                  <a:schemeClr val="accent5"/>
                </a:solidFill>
              </a:rPr>
              <a:t>1 + 3 + 5 + … + 19 = ?	</a:t>
            </a:r>
          </a:p>
          <a:p>
            <a:pPr algn="l">
              <a:lnSpc>
                <a:spcPct val="120000"/>
              </a:lnSpc>
            </a:pPr>
            <a:endParaRPr lang="en-US" sz="3000" dirty="0" smtClean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Заголовок 1"/>
              <p:cNvSpPr txBox="1">
                <a:spLocks/>
              </p:cNvSpPr>
              <p:nvPr/>
            </p:nvSpPr>
            <p:spPr>
              <a:xfrm>
                <a:off x="4262233" y="4182810"/>
                <a:ext cx="3643755" cy="119658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3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000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233" y="4182810"/>
                <a:ext cx="3643755" cy="11965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Заголовок 1"/>
              <p:cNvSpPr txBox="1">
                <a:spLocks/>
              </p:cNvSpPr>
              <p:nvPr/>
            </p:nvSpPr>
            <p:spPr>
              <a:xfrm>
                <a:off x="6903076" y="297810"/>
                <a:ext cx="4929925" cy="6865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2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en-US" dirty="0">
                    <a:solidFill>
                      <a:schemeClr val="accent5"/>
                    </a:solidFill>
                  </a:rPr>
                  <a:t>7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 Approximate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ru-RU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76" y="297810"/>
                <a:ext cx="4929925" cy="686592"/>
              </a:xfrm>
              <a:prstGeom prst="rect">
                <a:avLst/>
              </a:prstGeom>
              <a:blipFill rotWithShape="0">
                <a:blip r:embed="rId2"/>
                <a:stretch>
                  <a:fillRect t="-40179" b="-5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Заголовок 1"/>
              <p:cNvSpPr txBox="1">
                <a:spLocks/>
              </p:cNvSpPr>
              <p:nvPr/>
            </p:nvSpPr>
            <p:spPr>
              <a:xfrm>
                <a:off x="962967" y="1301748"/>
                <a:ext cx="10547086" cy="62887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30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 smtClean="0">
                    <a:solidFill>
                      <a:schemeClr val="accent5"/>
                    </a:solidFill>
                  </a:rPr>
                  <a:t> can be computed using the following formula:</a:t>
                </a:r>
              </a:p>
            </p:txBody>
          </p:sp>
        </mc:Choice>
        <mc:Fallback xmlns="">
          <p:sp>
            <p:nvSpPr>
              <p:cNvPr id="9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7" y="1301748"/>
                <a:ext cx="10547086" cy="628878"/>
              </a:xfrm>
              <a:prstGeom prst="rect">
                <a:avLst/>
              </a:prstGeom>
              <a:blipFill rotWithShape="0">
                <a:blip r:embed="rId4"/>
                <a:stretch>
                  <a:fillRect t="-2913" b="-271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одзаголовок 4"/>
          <p:cNvSpPr txBox="1">
            <a:spLocks/>
          </p:cNvSpPr>
          <p:nvPr/>
        </p:nvSpPr>
        <p:spPr>
          <a:xfrm>
            <a:off x="485027" y="17247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Заголовок 1"/>
              <p:cNvSpPr txBox="1">
                <a:spLocks/>
              </p:cNvSpPr>
              <p:nvPr/>
            </p:nvSpPr>
            <p:spPr>
              <a:xfrm>
                <a:off x="1284583" y="1616187"/>
                <a:ext cx="9903853" cy="192408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000" dirty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00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000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a:rPr lang="en-US" sz="3000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×( 1+ </m:t>
                          </m:r>
                          <m:f>
                            <m:fPr>
                              <m:ctrlPr>
                                <a:rPr lang="en-US" sz="30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000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30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3000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30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3000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30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000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  <m:r>
                            <a:rPr lang="en-US" sz="3000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…)</m:t>
                          </m:r>
                        </m:e>
                      </m:rad>
                    </m:oMath>
                  </m:oMathPara>
                </a14:m>
                <a:endParaRPr lang="en-US" sz="3000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83" y="1616187"/>
                <a:ext cx="9903853" cy="19240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Заголовок 1"/>
              <p:cNvSpPr txBox="1">
                <a:spLocks/>
              </p:cNvSpPr>
              <p:nvPr/>
            </p:nvSpPr>
            <p:spPr>
              <a:xfrm>
                <a:off x="485027" y="4056949"/>
                <a:ext cx="11347973" cy="203475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20000"/>
                  </a:lnSpc>
                </a:pPr>
                <a:r>
                  <a:rPr lang="en-US" sz="2500" dirty="0" smtClean="0">
                    <a:solidFill>
                      <a:schemeClr val="accent5"/>
                    </a:solidFill>
                  </a:rPr>
                  <a:t>Write a program that displays the result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×( 1+ </m:t>
                        </m:r>
                        <m:f>
                          <m:fPr>
                            <m:ctrlP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25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>
                    <a:solidFill>
                      <a:schemeClr val="accent5"/>
                    </a:solidFill>
                  </a:rPr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×( 1+ </m:t>
                        </m:r>
                        <m:f>
                          <m:fPr>
                            <m:ctrlP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  <m: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5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5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5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</m:t>
                            </m:r>
                          </m:den>
                        </m:f>
                        <m:r>
                          <a:rPr lang="en-US" sz="25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2500" dirty="0" smtClean="0">
                    <a:solidFill>
                      <a:schemeClr val="accent5"/>
                    </a:solidFill>
                  </a:rPr>
                  <a:t>. Use </a:t>
                </a:r>
                <a:r>
                  <a:rPr lang="en-US" sz="2500" b="1" dirty="0" smtClean="0">
                    <a:solidFill>
                      <a:schemeClr val="accent5"/>
                    </a:solidFill>
                  </a:rPr>
                  <a:t>1.0 </a:t>
                </a:r>
                <a:r>
                  <a:rPr lang="en-US" sz="2500" dirty="0" smtClean="0">
                    <a:solidFill>
                      <a:schemeClr val="accent5"/>
                    </a:solidFill>
                  </a:rPr>
                  <a:t> instead of </a:t>
                </a:r>
                <a:r>
                  <a:rPr lang="en-US" sz="2500" b="1" dirty="0" smtClean="0">
                    <a:solidFill>
                      <a:schemeClr val="accent5"/>
                    </a:solidFill>
                  </a:rPr>
                  <a:t>1 </a:t>
                </a:r>
                <a:r>
                  <a:rPr lang="en-US" sz="2500" dirty="0" smtClean="0">
                    <a:solidFill>
                      <a:schemeClr val="accent5"/>
                    </a:solidFill>
                  </a:rPr>
                  <a:t>in your program. </a:t>
                </a:r>
              </a:p>
            </p:txBody>
          </p:sp>
        </mc:Choice>
        <mc:Fallback xmlns="">
          <p:sp>
            <p:nvSpPr>
              <p:cNvPr id="10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7" y="4056949"/>
                <a:ext cx="11347973" cy="2034757"/>
              </a:xfrm>
              <a:prstGeom prst="rect">
                <a:avLst/>
              </a:prstGeom>
              <a:blipFill rotWithShape="0">
                <a:blip r:embed="rId6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5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666</Words>
  <Application>Microsoft Office PowerPoint</Application>
  <PresentationFormat>Широкоэкранный</PresentationFormat>
  <Paragraphs>159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 2</vt:lpstr>
      <vt:lpstr>Тема Office</vt:lpstr>
      <vt:lpstr>Introduction to Programs, and C++</vt:lpstr>
      <vt:lpstr>Read the lecture notes doing following tasks: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Programs, and C++</dc:title>
  <dc:creator>Sirojiddin Nuriyev</dc:creator>
  <cp:lastModifiedBy>Sirojiddin Nuriyev</cp:lastModifiedBy>
  <cp:revision>27</cp:revision>
  <dcterms:created xsi:type="dcterms:W3CDTF">2016-07-19T11:09:21Z</dcterms:created>
  <dcterms:modified xsi:type="dcterms:W3CDTF">2016-09-06T12:41:09Z</dcterms:modified>
</cp:coreProperties>
</file>