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1" r:id="rId7"/>
    <p:sldId id="263" r:id="rId8"/>
    <p:sldId id="267" r:id="rId9"/>
    <p:sldId id="264" r:id="rId10"/>
    <p:sldId id="265" r:id="rId11"/>
    <p:sldId id="266" r:id="rId12"/>
    <p:sldId id="268" r:id="rId13"/>
    <p:sldId id="269" r:id="rId14"/>
    <p:sldId id="270"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4975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3516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7231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11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4A35463-1C45-4A41-94D3-51B764CB3F34}" type="datetimeFigureOut">
              <a:rPr lang="ru-RU" smtClean="0"/>
              <a:t>27.07.2016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88315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4A35463-1C45-4A41-94D3-51B764CB3F34}" type="datetimeFigureOut">
              <a:rPr lang="ru-RU" smtClean="0"/>
              <a:t>27.07.2016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8867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4A35463-1C45-4A41-94D3-51B764CB3F34}" type="datetimeFigureOut">
              <a:rPr lang="ru-RU" smtClean="0"/>
              <a:t>27.07.2016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966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4A35463-1C45-4A41-94D3-51B764CB3F34}" type="datetimeFigureOut">
              <a:rPr lang="ru-RU" smtClean="0"/>
              <a:t>27.07.2016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0349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4A35463-1C45-4A41-94D3-51B764CB3F34}" type="datetimeFigureOut">
              <a:rPr lang="ru-RU" smtClean="0"/>
              <a:t>27.07.2016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2289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27.07.2016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78935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27.07.2016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24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5463-1C45-4A41-94D3-51B764CB3F34}" type="datetimeFigureOut">
              <a:rPr lang="ru-RU" smtClean="0"/>
              <a:t>27.07.2016</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5DAF1-0B01-4EF4-B1DD-7956541E1E59}" type="slidenum">
              <a:rPr lang="ru-RU" smtClean="0"/>
              <a:t>‹#›</a:t>
            </a:fld>
            <a:endParaRPr lang="ru-RU"/>
          </a:p>
        </p:txBody>
      </p:sp>
    </p:spTree>
    <p:extLst>
      <p:ext uri="{BB962C8B-B14F-4D97-AF65-F5344CB8AC3E}">
        <p14:creationId xmlns:p14="http://schemas.microsoft.com/office/powerpoint/2010/main" val="402677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8929" y="3108071"/>
            <a:ext cx="9950361" cy="686592"/>
          </a:xfrm>
        </p:spPr>
        <p:txBody>
          <a:bodyPr>
            <a:normAutofit fontScale="90000"/>
          </a:bodyPr>
          <a:lstStyle/>
          <a:p>
            <a:pPr algn="ctr"/>
            <a:r>
              <a:rPr lang="en-US" dirty="0" smtClean="0">
                <a:solidFill>
                  <a:schemeClr val="accent5"/>
                </a:solidFill>
              </a:rPr>
              <a:t>Elementary Programming</a:t>
            </a:r>
            <a:endParaRPr lang="ru-RU" dirty="0">
              <a:solidFill>
                <a:schemeClr val="accent5"/>
              </a:solidFill>
            </a:endParaRPr>
          </a:p>
        </p:txBody>
      </p:sp>
      <p:sp>
        <p:nvSpPr>
          <p:cNvPr id="3" name="Подзаголовок 2"/>
          <p:cNvSpPr>
            <a:spLocks noGrp="1"/>
          </p:cNvSpPr>
          <p:nvPr>
            <p:ph type="subTitle" idx="1"/>
          </p:nvPr>
        </p:nvSpPr>
        <p:spPr>
          <a:xfrm>
            <a:off x="3997772" y="4102485"/>
            <a:ext cx="4172674" cy="1963464"/>
          </a:xfrm>
        </p:spPr>
        <p:txBody>
          <a:bodyPr>
            <a:noAutofit/>
          </a:bodyPr>
          <a:lstStyle/>
          <a:p>
            <a:pPr algn="ctr">
              <a:lnSpc>
                <a:spcPct val="100000"/>
              </a:lnSpc>
            </a:pPr>
            <a:r>
              <a:rPr lang="en-US" sz="6000" b="1" dirty="0" smtClean="0">
                <a:solidFill>
                  <a:srgbClr val="002060"/>
                </a:solidFill>
              </a:rPr>
              <a:t>Lab #2</a:t>
            </a:r>
          </a:p>
          <a:p>
            <a:pPr algn="ctr">
              <a:lnSpc>
                <a:spcPct val="100000"/>
              </a:lnSpc>
            </a:pPr>
            <a:r>
              <a:rPr lang="en-US" sz="4000" dirty="0" smtClean="0">
                <a:solidFill>
                  <a:srgbClr val="002060"/>
                </a:solidFill>
              </a:rPr>
              <a:t>(I - part)</a:t>
            </a:r>
            <a:endParaRPr lang="ru-RU" sz="4000" dirty="0">
              <a:solidFill>
                <a:srgbClr val="002060"/>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88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8</a:t>
            </a:r>
            <a:r>
              <a:rPr lang="en-US" dirty="0" smtClean="0">
                <a:solidFill>
                  <a:schemeClr val="accent5"/>
                </a:solidFill>
              </a:rPr>
              <a:t>. *Current time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301748"/>
            <a:ext cx="11500373" cy="169154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ShowCurrentTime.cpp, gives a program that displays the current time in GMT. Revise the program so that it prompts the user to enter the time offset to GMT and displays the time in the specified time zone.</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22" name="Заголовок 1"/>
          <p:cNvSpPr txBox="1">
            <a:spLocks/>
          </p:cNvSpPr>
          <p:nvPr/>
        </p:nvSpPr>
        <p:spPr>
          <a:xfrm>
            <a:off x="345189"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2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7026"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Таблица 26"/>
          <p:cNvGraphicFramePr>
            <a:graphicFrameLocks noGrp="1"/>
          </p:cNvGraphicFramePr>
          <p:nvPr>
            <p:extLst>
              <p:ext uri="{D42A27DB-BD31-4B8C-83A1-F6EECF244321}">
                <p14:modId xmlns:p14="http://schemas.microsoft.com/office/powerpoint/2010/main" val="269057826"/>
              </p:ext>
            </p:extLst>
          </p:nvPr>
        </p:nvGraphicFramePr>
        <p:xfrm>
          <a:off x="502777" y="5833521"/>
          <a:ext cx="10489346" cy="640080"/>
        </p:xfrm>
        <a:graphic>
          <a:graphicData uri="http://schemas.openxmlformats.org/drawingml/2006/table">
            <a:tbl>
              <a:tblPr firstRow="1" bandRow="1">
                <a:tableStyleId>{3B4B98B0-60AC-42C2-AFA5-B58CD77FA1E5}</a:tableStyleId>
              </a:tblPr>
              <a:tblGrid>
                <a:gridCol w="10489346"/>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the time zone offset to GMT: -5</a:t>
                      </a:r>
                    </a:p>
                    <a:p>
                      <a:r>
                        <a:rPr lang="en-US" b="0" baseline="0" dirty="0" smtClean="0">
                          <a:latin typeface="Courier New" panose="02070309020205020404" pitchFamily="49" charset="0"/>
                          <a:cs typeface="Courier New" panose="02070309020205020404" pitchFamily="49" charset="0"/>
                        </a:rPr>
                        <a:t>The current time is 4:50:34</a:t>
                      </a:r>
                      <a:endParaRPr lang="ru-RU" b="0" dirty="0">
                        <a:latin typeface="Courier New" panose="02070309020205020404" pitchFamily="49" charset="0"/>
                        <a:cs typeface="Courier New" panose="02070309020205020404" pitchFamily="49" charset="0"/>
                      </a:endParaRPr>
                    </a:p>
                  </a:txBody>
                  <a:tcPr>
                    <a:solidFill>
                      <a:schemeClr val="bg2"/>
                    </a:solidFill>
                  </a:tcPr>
                </a:tc>
              </a:tr>
            </a:tbl>
          </a:graphicData>
        </a:graphic>
      </p:graphicFrame>
      <p:pic>
        <p:nvPicPr>
          <p:cNvPr id="2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8045" y="5902131"/>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618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9</a:t>
            </a:r>
            <a:r>
              <a:rPr lang="en-US" dirty="0" smtClean="0">
                <a:solidFill>
                  <a:schemeClr val="accent5"/>
                </a:solidFill>
              </a:rPr>
              <a:t>. Physics: Acceleration</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332626" y="1301747"/>
                <a:ext cx="11500373" cy="39399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Average acceleration is defined as the change of velocity divided by the time taken to make the change, as shown in the following formula:</a:t>
                </a:r>
              </a:p>
              <a:p>
                <a:pPr algn="l">
                  <a:lnSpc>
                    <a:spcPct val="120000"/>
                  </a:lnSpc>
                </a:pPr>
                <a14:m>
                  <m:oMathPara xmlns:m="http://schemas.openxmlformats.org/officeDocument/2006/math">
                    <m:oMathParaPr>
                      <m:jc m:val="centerGroup"/>
                    </m:oMathParaPr>
                    <m:oMath xmlns:m="http://schemas.openxmlformats.org/officeDocument/2006/math">
                      <m:r>
                        <a:rPr lang="en-US" sz="3000" b="0" i="1" smtClean="0">
                          <a:solidFill>
                            <a:schemeClr val="accent5"/>
                          </a:solidFill>
                          <a:latin typeface="Cambria Math" panose="02040503050406030204" pitchFamily="18" charset="0"/>
                        </a:rPr>
                        <m:t>𝑎</m:t>
                      </m:r>
                      <m:r>
                        <a:rPr lang="en-US" sz="3000" b="0" i="1" smtClean="0">
                          <a:solidFill>
                            <a:schemeClr val="accent5"/>
                          </a:solidFill>
                          <a:latin typeface="Cambria Math" panose="02040503050406030204" pitchFamily="18" charset="0"/>
                        </a:rPr>
                        <m:t>= </m:t>
                      </m:r>
                      <m:f>
                        <m:fPr>
                          <m:ctrlPr>
                            <a:rPr lang="en-US" sz="3000" b="0" i="1" smtClean="0">
                              <a:solidFill>
                                <a:schemeClr val="accent5"/>
                              </a:solidFill>
                              <a:latin typeface="Cambria Math" panose="02040503050406030204" pitchFamily="18" charset="0"/>
                            </a:rPr>
                          </m:ctrlPr>
                        </m:fPr>
                        <m:num>
                          <m:sSub>
                            <m:sSubPr>
                              <m:ctrlPr>
                                <a:rPr lang="en-US" sz="3000" b="0" i="1" smtClean="0">
                                  <a:solidFill>
                                    <a:schemeClr val="accent5"/>
                                  </a:solidFill>
                                  <a:latin typeface="Cambria Math" panose="02040503050406030204" pitchFamily="18" charset="0"/>
                                </a:rPr>
                              </m:ctrlPr>
                            </m:sSubPr>
                            <m:e>
                              <m:r>
                                <a:rPr lang="en-US" sz="3000" b="0" i="1" smtClean="0">
                                  <a:solidFill>
                                    <a:schemeClr val="accent5"/>
                                  </a:solidFill>
                                  <a:latin typeface="Cambria Math" panose="02040503050406030204" pitchFamily="18" charset="0"/>
                                </a:rPr>
                                <m:t>𝑣</m:t>
                              </m:r>
                            </m:e>
                            <m:sub>
                              <m:r>
                                <a:rPr lang="en-US" sz="3000" b="0" i="1" smtClean="0">
                                  <a:solidFill>
                                    <a:schemeClr val="accent5"/>
                                  </a:solidFill>
                                  <a:latin typeface="Cambria Math" panose="02040503050406030204" pitchFamily="18" charset="0"/>
                                </a:rPr>
                                <m:t>1</m:t>
                              </m:r>
                            </m:sub>
                          </m:sSub>
                          <m:r>
                            <a:rPr lang="en-US" sz="3000" b="0" i="1" smtClean="0">
                              <a:solidFill>
                                <a:schemeClr val="accent5"/>
                              </a:solidFill>
                              <a:latin typeface="Cambria Math" panose="02040503050406030204" pitchFamily="18" charset="0"/>
                            </a:rPr>
                            <m:t>−</m:t>
                          </m:r>
                          <m:sSub>
                            <m:sSubPr>
                              <m:ctrlPr>
                                <a:rPr lang="en-US" sz="3000" b="0" i="1" smtClean="0">
                                  <a:solidFill>
                                    <a:schemeClr val="accent5"/>
                                  </a:solidFill>
                                  <a:latin typeface="Cambria Math" panose="02040503050406030204" pitchFamily="18" charset="0"/>
                                </a:rPr>
                              </m:ctrlPr>
                            </m:sSubPr>
                            <m:e>
                              <m:r>
                                <a:rPr lang="en-US" sz="3000" b="0" i="1" smtClean="0">
                                  <a:solidFill>
                                    <a:schemeClr val="accent5"/>
                                  </a:solidFill>
                                  <a:latin typeface="Cambria Math" panose="02040503050406030204" pitchFamily="18" charset="0"/>
                                </a:rPr>
                                <m:t>𝑣</m:t>
                              </m:r>
                            </m:e>
                            <m:sub>
                              <m:r>
                                <a:rPr lang="en-US" sz="3000" b="0" i="1" smtClean="0">
                                  <a:solidFill>
                                    <a:schemeClr val="accent5"/>
                                  </a:solidFill>
                                  <a:latin typeface="Cambria Math" panose="02040503050406030204" pitchFamily="18" charset="0"/>
                                </a:rPr>
                                <m:t>0</m:t>
                              </m:r>
                            </m:sub>
                          </m:sSub>
                        </m:num>
                        <m:den>
                          <m:r>
                            <a:rPr lang="en-US" sz="3000" b="0" i="1" smtClean="0">
                              <a:solidFill>
                                <a:schemeClr val="accent5"/>
                              </a:solidFill>
                              <a:latin typeface="Cambria Math" panose="02040503050406030204" pitchFamily="18" charset="0"/>
                            </a:rPr>
                            <m:t>𝑡</m:t>
                          </m:r>
                        </m:den>
                      </m:f>
                    </m:oMath>
                  </m:oMathPara>
                </a14:m>
                <a:endParaRPr lang="en-US" sz="3000" dirty="0" smtClean="0">
                  <a:solidFill>
                    <a:schemeClr val="accent5"/>
                  </a:solidFill>
                </a:endParaRPr>
              </a:p>
              <a:p>
                <a:pPr algn="l">
                  <a:lnSpc>
                    <a:spcPct val="120000"/>
                  </a:lnSpc>
                </a:pPr>
                <a:r>
                  <a:rPr lang="en-US" sz="3000" dirty="0">
                    <a:solidFill>
                      <a:schemeClr val="accent5"/>
                    </a:solidFill>
                  </a:rPr>
                  <a:t>	</a:t>
                </a:r>
                <a:r>
                  <a:rPr lang="en-US" sz="3000" dirty="0" smtClean="0">
                    <a:solidFill>
                      <a:schemeClr val="accent5"/>
                    </a:solidFill>
                  </a:rPr>
                  <a:t>Write a program that prompts the user to enter the starting velocity </a:t>
                </a:r>
                <a14:m>
                  <m:oMath xmlns:m="http://schemas.openxmlformats.org/officeDocument/2006/math">
                    <m:sSub>
                      <m:sSubPr>
                        <m:ctrlPr>
                          <a:rPr lang="en-US" sz="3000" i="1" smtClean="0">
                            <a:solidFill>
                              <a:schemeClr val="accent5"/>
                            </a:solidFill>
                            <a:latin typeface="Cambria Math" panose="02040503050406030204" pitchFamily="18" charset="0"/>
                          </a:rPr>
                        </m:ctrlPr>
                      </m:sSubPr>
                      <m:e>
                        <m:r>
                          <a:rPr lang="en-US" sz="3000" b="0" i="1" smtClean="0">
                            <a:solidFill>
                              <a:schemeClr val="accent5"/>
                            </a:solidFill>
                            <a:latin typeface="Cambria Math" panose="02040503050406030204" pitchFamily="18" charset="0"/>
                          </a:rPr>
                          <m:t>𝑣</m:t>
                        </m:r>
                      </m:e>
                      <m:sub>
                        <m:r>
                          <a:rPr lang="en-US" sz="3000" b="0" i="1" smtClean="0">
                            <a:solidFill>
                              <a:schemeClr val="accent5"/>
                            </a:solidFill>
                            <a:latin typeface="Cambria Math" panose="02040503050406030204" pitchFamily="18" charset="0"/>
                          </a:rPr>
                          <m:t>0</m:t>
                        </m:r>
                      </m:sub>
                    </m:sSub>
                  </m:oMath>
                </a14:m>
                <a:r>
                  <a:rPr lang="en-US" sz="3000" dirty="0" smtClean="0">
                    <a:solidFill>
                      <a:schemeClr val="accent5"/>
                    </a:solidFill>
                  </a:rPr>
                  <a:t> in meters/second, the ending velocity </a:t>
                </a:r>
                <a14:m>
                  <m:oMath xmlns:m="http://schemas.openxmlformats.org/officeDocument/2006/math">
                    <m:sSub>
                      <m:sSubPr>
                        <m:ctrlPr>
                          <a:rPr lang="en-US" sz="3000" i="1" smtClean="0">
                            <a:solidFill>
                              <a:schemeClr val="accent5"/>
                            </a:solidFill>
                            <a:latin typeface="Cambria Math" panose="02040503050406030204" pitchFamily="18" charset="0"/>
                          </a:rPr>
                        </m:ctrlPr>
                      </m:sSubPr>
                      <m:e>
                        <m:r>
                          <a:rPr lang="en-US" sz="3000" b="0" i="1" smtClean="0">
                            <a:solidFill>
                              <a:schemeClr val="accent5"/>
                            </a:solidFill>
                            <a:latin typeface="Cambria Math" panose="02040503050406030204" pitchFamily="18" charset="0"/>
                          </a:rPr>
                          <m:t>𝑣</m:t>
                        </m:r>
                      </m:e>
                      <m:sub>
                        <m:r>
                          <a:rPr lang="en-US" sz="3000" b="0" i="1" smtClean="0">
                            <a:solidFill>
                              <a:schemeClr val="accent5"/>
                            </a:solidFill>
                            <a:latin typeface="Cambria Math" panose="02040503050406030204" pitchFamily="18" charset="0"/>
                          </a:rPr>
                          <m:t>1</m:t>
                        </m:r>
                      </m:sub>
                    </m:sSub>
                  </m:oMath>
                </a14:m>
                <a:r>
                  <a:rPr lang="en-US" sz="3000" dirty="0" smtClean="0">
                    <a:solidFill>
                      <a:schemeClr val="accent5"/>
                    </a:solidFill>
                  </a:rPr>
                  <a:t> in meters/second, and the time span t in seconds, and displays the average acceleration.</a:t>
                </a:r>
              </a:p>
              <a:p>
                <a:pPr algn="l">
                  <a:lnSpc>
                    <a:spcPct val="120000"/>
                  </a:lnSpc>
                </a:pPr>
                <a:endParaRPr lang="en-US" sz="3000" dirty="0" smtClean="0">
                  <a:solidFill>
                    <a:schemeClr val="accent5"/>
                  </a:solidFill>
                </a:endParaRP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332626" y="1301747"/>
                <a:ext cx="11500373" cy="3939953"/>
              </a:xfrm>
              <a:prstGeom prst="rect">
                <a:avLst/>
              </a:prstGeom>
              <a:blipFill rotWithShape="0">
                <a:blip r:embed="rId3"/>
                <a:stretch>
                  <a:fillRect l="-1273" t="-464" r="-1697"/>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7" name="Заголовок 1"/>
          <p:cNvSpPr txBox="1">
            <a:spLocks/>
          </p:cNvSpPr>
          <p:nvPr/>
        </p:nvSpPr>
        <p:spPr>
          <a:xfrm>
            <a:off x="345189" y="533210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21"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67026" y="609110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Таблица 24"/>
          <p:cNvGraphicFramePr>
            <a:graphicFrameLocks noGrp="1"/>
          </p:cNvGraphicFramePr>
          <p:nvPr>
            <p:extLst>
              <p:ext uri="{D42A27DB-BD31-4B8C-83A1-F6EECF244321}">
                <p14:modId xmlns:p14="http://schemas.microsoft.com/office/powerpoint/2010/main" val="2514705135"/>
              </p:ext>
            </p:extLst>
          </p:nvPr>
        </p:nvGraphicFramePr>
        <p:xfrm>
          <a:off x="502777" y="6091101"/>
          <a:ext cx="10489346" cy="640080"/>
        </p:xfrm>
        <a:graphic>
          <a:graphicData uri="http://schemas.openxmlformats.org/drawingml/2006/table">
            <a:tbl>
              <a:tblPr firstRow="1" bandRow="1">
                <a:tableStyleId>{3B4B98B0-60AC-42C2-AFA5-B58CD77FA1E5}</a:tableStyleId>
              </a:tblPr>
              <a:tblGrid>
                <a:gridCol w="10489346"/>
              </a:tblGrid>
              <a:tr h="370840">
                <a:tc>
                  <a:txBody>
                    <a:bodyPr/>
                    <a:lstStyle/>
                    <a:p>
                      <a:r>
                        <a:rPr lang="en-US" b="0" dirty="0" smtClean="0">
                          <a:latin typeface="Courier New" panose="02070309020205020404" pitchFamily="49" charset="0"/>
                          <a:cs typeface="Courier New" panose="02070309020205020404" pitchFamily="49" charset="0"/>
                        </a:rPr>
                        <a:t>Enter v0, v1,</a:t>
                      </a:r>
                      <a:r>
                        <a:rPr lang="en-US" b="0" baseline="0" dirty="0" smtClean="0">
                          <a:latin typeface="Courier New" panose="02070309020205020404" pitchFamily="49" charset="0"/>
                          <a:cs typeface="Courier New" panose="02070309020205020404" pitchFamily="49" charset="0"/>
                        </a:rPr>
                        <a:t> and t: 5.5 50.9 4.5</a:t>
                      </a:r>
                    </a:p>
                    <a:p>
                      <a:r>
                        <a:rPr lang="en-US" b="0" baseline="0" dirty="0" smtClean="0">
                          <a:latin typeface="Courier New" panose="02070309020205020404" pitchFamily="49" charset="0"/>
                          <a:cs typeface="Courier New" panose="02070309020205020404" pitchFamily="49" charset="0"/>
                        </a:rPr>
                        <a:t>The average acceleration is 10.0889</a:t>
                      </a:r>
                      <a:endParaRPr lang="ru-RU" b="0" dirty="0">
                        <a:latin typeface="Courier New" panose="02070309020205020404" pitchFamily="49" charset="0"/>
                        <a:cs typeface="Courier New" panose="02070309020205020404" pitchFamily="49" charset="0"/>
                      </a:endParaRPr>
                    </a:p>
                  </a:txBody>
                  <a:tcPr>
                    <a:solidFill>
                      <a:schemeClr val="bg2"/>
                    </a:solidFill>
                  </a:tcPr>
                </a:tc>
              </a:tr>
            </a:tbl>
          </a:graphicData>
        </a:graphic>
      </p:graphicFrame>
      <p:pic>
        <p:nvPicPr>
          <p:cNvPr id="26"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3634" y="6160905"/>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245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10. Science: calculating energy</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333924" y="1314333"/>
                <a:ext cx="11500373" cy="327745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smtClean="0">
                    <a:solidFill>
                      <a:schemeClr val="accent5"/>
                    </a:solidFill>
                  </a:rPr>
                  <a:t>	Write a program that calculates the energy needed to heat water from an initial temperature to a final temperature. Your program should prompt the user to enter the amount of water in kilograms and the initial and final temperatures of the water. The formula to compute the energy is	</a:t>
                </a:r>
              </a:p>
              <a:p>
                <a:pPr algn="just">
                  <a:lnSpc>
                    <a:spcPct val="120000"/>
                  </a:lnSpc>
                </a:pPr>
                <a14:m>
                  <m:oMathPara xmlns:m="http://schemas.openxmlformats.org/officeDocument/2006/math">
                    <m:oMathParaPr>
                      <m:jc m:val="centerGroup"/>
                    </m:oMathParaPr>
                    <m:oMath xmlns:m="http://schemas.openxmlformats.org/officeDocument/2006/math">
                      <m:r>
                        <a:rPr lang="en-US" sz="2500" b="0" i="1" smtClean="0">
                          <a:solidFill>
                            <a:schemeClr val="accent5"/>
                          </a:solidFill>
                          <a:latin typeface="Cambria Math" panose="02040503050406030204" pitchFamily="18" charset="0"/>
                        </a:rPr>
                        <m:t>𝑄</m:t>
                      </m:r>
                      <m:r>
                        <a:rPr lang="en-US" sz="2500" b="0" i="1" smtClean="0">
                          <a:solidFill>
                            <a:schemeClr val="accent5"/>
                          </a:solidFill>
                          <a:latin typeface="Cambria Math" panose="02040503050406030204" pitchFamily="18" charset="0"/>
                        </a:rPr>
                        <m:t>=</m:t>
                      </m:r>
                      <m:r>
                        <a:rPr lang="en-US" sz="2500" b="0" i="1" smtClean="0">
                          <a:solidFill>
                            <a:schemeClr val="accent5"/>
                          </a:solidFill>
                          <a:latin typeface="Cambria Math" panose="02040503050406030204" pitchFamily="18" charset="0"/>
                        </a:rPr>
                        <m:t>𝑀</m:t>
                      </m:r>
                      <m:r>
                        <a:rPr lang="en-US" sz="2500" b="0" i="1" smtClean="0">
                          <a:solidFill>
                            <a:schemeClr val="accent5"/>
                          </a:solidFill>
                          <a:latin typeface="Cambria Math" panose="02040503050406030204" pitchFamily="18" charset="0"/>
                        </a:rPr>
                        <m:t> ∗</m:t>
                      </m:r>
                      <m:d>
                        <m:dPr>
                          <m:ctrlPr>
                            <a:rPr lang="en-US" sz="2500" b="0" i="1" smtClean="0">
                              <a:solidFill>
                                <a:schemeClr val="accent5"/>
                              </a:solidFill>
                              <a:latin typeface="Cambria Math" panose="02040503050406030204" pitchFamily="18" charset="0"/>
                            </a:rPr>
                          </m:ctrlPr>
                        </m:dPr>
                        <m:e>
                          <m:r>
                            <a:rPr lang="en-US" sz="2500" b="0" i="1" smtClean="0">
                              <a:solidFill>
                                <a:schemeClr val="accent5"/>
                              </a:solidFill>
                              <a:latin typeface="Cambria Math" panose="02040503050406030204" pitchFamily="18" charset="0"/>
                            </a:rPr>
                            <m:t>𝑓𝑖𝑛𝑎𝑙𝑇𝑒𝑚𝑝𝑒𝑟𝑎𝑡𝑢𝑟𝑒</m:t>
                          </m:r>
                          <m:r>
                            <a:rPr lang="en-US" sz="2500" b="0" i="1" smtClean="0">
                              <a:solidFill>
                                <a:schemeClr val="accent5"/>
                              </a:solidFill>
                              <a:latin typeface="Cambria Math" panose="02040503050406030204" pitchFamily="18" charset="0"/>
                            </a:rPr>
                            <m:t> −</m:t>
                          </m:r>
                          <m:r>
                            <a:rPr lang="en-US" sz="2500" b="0" i="1" smtClean="0">
                              <a:solidFill>
                                <a:schemeClr val="accent5"/>
                              </a:solidFill>
                              <a:latin typeface="Cambria Math" panose="02040503050406030204" pitchFamily="18" charset="0"/>
                            </a:rPr>
                            <m:t>𝑖𝑛𝑖𝑡𝑖𝑎𝑙𝑇𝑒𝑚𝑝𝑒𝑟𝑎𝑡𝑢𝑟𝑒</m:t>
                          </m:r>
                        </m:e>
                      </m:d>
                      <m:r>
                        <a:rPr lang="en-US" sz="2500" b="0" i="1" smtClean="0">
                          <a:solidFill>
                            <a:schemeClr val="accent5"/>
                          </a:solidFill>
                          <a:latin typeface="Cambria Math" panose="02040503050406030204" pitchFamily="18" charset="0"/>
                        </a:rPr>
                        <m:t>∗4184</m:t>
                      </m:r>
                    </m:oMath>
                  </m:oMathPara>
                </a14:m>
                <a:endParaRPr lang="en-US" sz="2500" dirty="0" smtClean="0">
                  <a:solidFill>
                    <a:schemeClr val="accent5"/>
                  </a:solidFill>
                </a:endParaRPr>
              </a:p>
              <a:p>
                <a:pPr algn="just">
                  <a:lnSpc>
                    <a:spcPct val="120000"/>
                  </a:lnSpc>
                </a:pPr>
                <a:r>
                  <a:rPr lang="en-US" sz="2500" dirty="0" smtClean="0">
                    <a:solidFill>
                      <a:schemeClr val="accent5"/>
                    </a:solidFill>
                  </a:rPr>
                  <a:t>Where </a:t>
                </a:r>
                <a:r>
                  <a:rPr lang="en-US" sz="2500" b="1" dirty="0" smtClean="0">
                    <a:solidFill>
                      <a:schemeClr val="accent5"/>
                    </a:solidFill>
                  </a:rPr>
                  <a:t>M </a:t>
                </a:r>
                <a:r>
                  <a:rPr lang="en-US" sz="2500" dirty="0" smtClean="0">
                    <a:solidFill>
                      <a:schemeClr val="accent5"/>
                    </a:solidFill>
                  </a:rPr>
                  <a:t>is the weight of water in kilograms, temperatures are in degrees Celsius, and energy </a:t>
                </a:r>
                <a:r>
                  <a:rPr lang="en-US" sz="2500" b="1" dirty="0" smtClean="0">
                    <a:solidFill>
                      <a:schemeClr val="accent5"/>
                    </a:solidFill>
                  </a:rPr>
                  <a:t>Q </a:t>
                </a:r>
                <a:r>
                  <a:rPr lang="en-US" sz="2500" dirty="0">
                    <a:solidFill>
                      <a:schemeClr val="accent5"/>
                    </a:solidFill>
                  </a:rPr>
                  <a:t> </a:t>
                </a:r>
                <a:r>
                  <a:rPr lang="en-US" sz="2500" dirty="0" smtClean="0">
                    <a:solidFill>
                      <a:schemeClr val="accent5"/>
                    </a:solidFill>
                  </a:rPr>
                  <a:t>is measured in joules.</a:t>
                </a:r>
                <a:endParaRPr lang="en-US" sz="2500" b="1" dirty="0" smtClean="0">
                  <a:solidFill>
                    <a:schemeClr val="accent5"/>
                  </a:solidFill>
                </a:endParaRPr>
              </a:p>
              <a:p>
                <a:pPr algn="just">
                  <a:lnSpc>
                    <a:spcPct val="120000"/>
                  </a:lnSpc>
                </a:pPr>
                <a:endParaRPr lang="en-US" sz="2500" dirty="0" smtClean="0">
                  <a:solidFill>
                    <a:schemeClr val="accent5"/>
                  </a:solidFill>
                </a:endParaRP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333924" y="1314333"/>
                <a:ext cx="11500373" cy="3277450"/>
              </a:xfrm>
              <a:prstGeom prst="rect">
                <a:avLst/>
              </a:prstGeom>
              <a:blipFill rotWithShape="0">
                <a:blip r:embed="rId3"/>
                <a:stretch>
                  <a:fillRect l="-901" t="-186" r="-901" b="-4097"/>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2627" y="4895242"/>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3"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79905" y="551155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1579969642"/>
              </p:ext>
            </p:extLst>
          </p:nvPr>
        </p:nvGraphicFramePr>
        <p:xfrm>
          <a:off x="515656" y="5511552"/>
          <a:ext cx="10489346" cy="1188720"/>
        </p:xfrm>
        <a:graphic>
          <a:graphicData uri="http://schemas.openxmlformats.org/drawingml/2006/table">
            <a:tbl>
              <a:tblPr firstRow="1" bandRow="1">
                <a:tableStyleId>{3B4B98B0-60AC-42C2-AFA5-B58CD77FA1E5}</a:tableStyleId>
              </a:tblPr>
              <a:tblGrid>
                <a:gridCol w="10489346"/>
              </a:tblGrid>
              <a:tr h="370840">
                <a:tc>
                  <a:txBody>
                    <a:bodyPr/>
                    <a:lstStyle/>
                    <a:p>
                      <a:r>
                        <a:rPr lang="en-US" b="0" dirty="0" smtClean="0">
                          <a:latin typeface="Courier New" panose="02070309020205020404" pitchFamily="49" charset="0"/>
                          <a:cs typeface="Courier New" panose="02070309020205020404" pitchFamily="49" charset="0"/>
                        </a:rPr>
                        <a:t>Enter the amount of water in kilograms: 55.5</a:t>
                      </a:r>
                    </a:p>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the initial temperature: 3.5</a:t>
                      </a:r>
                    </a:p>
                    <a:p>
                      <a:r>
                        <a:rPr lang="en-US" b="0" dirty="0" smtClean="0">
                          <a:latin typeface="Courier New" panose="02070309020205020404" pitchFamily="49" charset="0"/>
                          <a:cs typeface="Courier New" panose="02070309020205020404" pitchFamily="49" charset="0"/>
                        </a:rPr>
                        <a:t>Enter the final temperature: 10.5</a:t>
                      </a:r>
                    </a:p>
                    <a:p>
                      <a:r>
                        <a:rPr lang="en-US" b="0" dirty="0" smtClean="0">
                          <a:latin typeface="Courier New" panose="02070309020205020404" pitchFamily="49" charset="0"/>
                          <a:cs typeface="Courier New" panose="02070309020205020404" pitchFamily="49" charset="0"/>
                        </a:rPr>
                        <a:t>The energy needed is 1625484.0</a:t>
                      </a:r>
                    </a:p>
                  </a:txBody>
                  <a:tcPr>
                    <a:solidFill>
                      <a:schemeClr val="bg2"/>
                    </a:solidFill>
                  </a:tcPr>
                </a:tc>
              </a:tr>
            </a:tbl>
          </a:graphicData>
        </a:graphic>
      </p:graphicFrame>
      <p:pic>
        <p:nvPicPr>
          <p:cNvPr id="15"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8642" y="556848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8456" y="5851942"/>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82545" y="6148762"/>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223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11. *Health application: BMI</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485027" y="1509992"/>
            <a:ext cx="11500373" cy="235367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smtClean="0">
                <a:solidFill>
                  <a:schemeClr val="accent5"/>
                </a:solidFill>
              </a:rPr>
              <a:t>	Body Mass Index (BMI) is a measure of health on weight. It can be calculated by taking your weight in kilograms and dividing by the square of your height in meters. Write a program that prompts the user to enter a weight in pounds and height in inches and displays the BMI. Note that one pound is </a:t>
            </a:r>
            <a:r>
              <a:rPr lang="en-US" sz="2500" b="1" dirty="0" smtClean="0">
                <a:solidFill>
                  <a:schemeClr val="accent5"/>
                </a:solidFill>
              </a:rPr>
              <a:t>0.45359237 </a:t>
            </a:r>
            <a:r>
              <a:rPr lang="en-US" sz="2500" dirty="0" smtClean="0">
                <a:solidFill>
                  <a:schemeClr val="accent5"/>
                </a:solidFill>
              </a:rPr>
              <a:t>kilograms and one inch is </a:t>
            </a:r>
            <a:r>
              <a:rPr lang="en-US" sz="2500" b="1" dirty="0" smtClean="0">
                <a:solidFill>
                  <a:schemeClr val="accent5"/>
                </a:solidFill>
              </a:rPr>
              <a:t>0.0254 </a:t>
            </a:r>
            <a:r>
              <a:rPr lang="en-US" sz="2500" dirty="0" smtClean="0">
                <a:solidFill>
                  <a:schemeClr val="accent5"/>
                </a:solidFill>
              </a:rPr>
              <a:t>meters.</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8" name="Заголовок 1"/>
          <p:cNvSpPr txBox="1">
            <a:spLocks/>
          </p:cNvSpPr>
          <p:nvPr/>
        </p:nvSpPr>
        <p:spPr>
          <a:xfrm>
            <a:off x="332627" y="4959548"/>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0"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9905" y="551155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Таблица 11"/>
          <p:cNvGraphicFramePr>
            <a:graphicFrameLocks noGrp="1"/>
          </p:cNvGraphicFramePr>
          <p:nvPr>
            <p:extLst>
              <p:ext uri="{D42A27DB-BD31-4B8C-83A1-F6EECF244321}">
                <p14:modId xmlns:p14="http://schemas.microsoft.com/office/powerpoint/2010/main" val="1261192862"/>
              </p:ext>
            </p:extLst>
          </p:nvPr>
        </p:nvGraphicFramePr>
        <p:xfrm>
          <a:off x="515656" y="5575858"/>
          <a:ext cx="10489346" cy="914400"/>
        </p:xfrm>
        <a:graphic>
          <a:graphicData uri="http://schemas.openxmlformats.org/drawingml/2006/table">
            <a:tbl>
              <a:tblPr firstRow="1" bandRow="1">
                <a:tableStyleId>{3B4B98B0-60AC-42C2-AFA5-B58CD77FA1E5}</a:tableStyleId>
              </a:tblPr>
              <a:tblGrid>
                <a:gridCol w="10489346"/>
              </a:tblGrid>
              <a:tr h="370840">
                <a:tc>
                  <a:txBody>
                    <a:bodyPr/>
                    <a:lstStyle/>
                    <a:p>
                      <a:r>
                        <a:rPr lang="en-US" b="0" dirty="0" smtClean="0">
                          <a:latin typeface="Courier New" panose="02070309020205020404" pitchFamily="49" charset="0"/>
                          <a:cs typeface="Courier New" panose="02070309020205020404" pitchFamily="49" charset="0"/>
                        </a:rPr>
                        <a:t>Enter weight in pounds: 95.5</a:t>
                      </a:r>
                    </a:p>
                    <a:p>
                      <a:r>
                        <a:rPr lang="en-US" b="0" dirty="0" smtClean="0">
                          <a:latin typeface="Courier New" panose="02070309020205020404" pitchFamily="49" charset="0"/>
                          <a:cs typeface="Courier New" panose="02070309020205020404" pitchFamily="49" charset="0"/>
                        </a:rPr>
                        <a:t>Enter height in inches: 50</a:t>
                      </a:r>
                    </a:p>
                    <a:p>
                      <a:r>
                        <a:rPr lang="en-US" b="0" dirty="0" smtClean="0">
                          <a:latin typeface="Courier New" panose="02070309020205020404" pitchFamily="49" charset="0"/>
                          <a:cs typeface="Courier New" panose="02070309020205020404" pitchFamily="49" charset="0"/>
                        </a:rPr>
                        <a:t>BMI is 26.8573</a:t>
                      </a:r>
                    </a:p>
                  </a:txBody>
                  <a:tcPr>
                    <a:solidFill>
                      <a:schemeClr val="bg2"/>
                    </a:solidFill>
                  </a:tcPr>
                </a:tc>
              </a:tr>
            </a:tbl>
          </a:graphicData>
        </a:graphic>
      </p:graphicFrame>
      <p:pic>
        <p:nvPicPr>
          <p:cNvPr id="1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8792" y="5644468"/>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4976" y="5918012"/>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688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12. *Science: Wind-chill </a:t>
            </a:r>
            <a:r>
              <a:rPr lang="en-US" dirty="0" err="1" smtClean="0">
                <a:solidFill>
                  <a:schemeClr val="accent5"/>
                </a:solidFill>
              </a:rPr>
              <a:t>tepmerature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332627" y="1256360"/>
                <a:ext cx="11500373" cy="418954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300" dirty="0" smtClean="0">
                    <a:solidFill>
                      <a:schemeClr val="accent5"/>
                    </a:solidFill>
                  </a:rPr>
                  <a:t>	How cold is it outside? The temperature alone is not enough to provide the answer. Other factors including wind speed, relative humidity, and sunshine play important roles in determining coldness outside. In 2001, the National Weather Service (NWS) implemented the new wind-chill temperature to measure the coldness using temperature and wind speed. The formula is:</a:t>
                </a:r>
              </a:p>
              <a:p>
                <a:pPr>
                  <a:lnSpc>
                    <a:spcPct val="120000"/>
                  </a:lnSpc>
                </a:pPr>
                <a14:m>
                  <m:oMathPara xmlns:m="http://schemas.openxmlformats.org/officeDocument/2006/math">
                    <m:oMathParaPr>
                      <m:jc m:val="centerGroup"/>
                    </m:oMathParaPr>
                    <m:oMath xmlns:m="http://schemas.openxmlformats.org/officeDocument/2006/math">
                      <m:sSub>
                        <m:sSubPr>
                          <m:ctrlPr>
                            <a:rPr lang="en-US" sz="2300" b="1" i="1" smtClean="0">
                              <a:solidFill>
                                <a:schemeClr val="accent5"/>
                              </a:solidFill>
                              <a:latin typeface="Cambria Math" panose="02040503050406030204" pitchFamily="18" charset="0"/>
                            </a:rPr>
                          </m:ctrlPr>
                        </m:sSubPr>
                        <m:e>
                          <m:r>
                            <a:rPr lang="en-US" sz="2300" b="1" i="1" smtClean="0">
                              <a:solidFill>
                                <a:schemeClr val="accent5"/>
                              </a:solidFill>
                              <a:latin typeface="Cambria Math" panose="02040503050406030204" pitchFamily="18" charset="0"/>
                            </a:rPr>
                            <m:t>𝒕</m:t>
                          </m:r>
                        </m:e>
                        <m:sub>
                          <m:r>
                            <a:rPr lang="en-US" sz="2300" b="1" i="1" smtClean="0">
                              <a:solidFill>
                                <a:schemeClr val="accent5"/>
                              </a:solidFill>
                              <a:latin typeface="Cambria Math" panose="02040503050406030204" pitchFamily="18" charset="0"/>
                            </a:rPr>
                            <m:t>𝒘𝒄</m:t>
                          </m:r>
                        </m:sub>
                      </m:sSub>
                      <m:r>
                        <a:rPr lang="en-US" sz="2300" b="1" i="1" smtClean="0">
                          <a:solidFill>
                            <a:schemeClr val="accent5"/>
                          </a:solidFill>
                          <a:latin typeface="Cambria Math" panose="02040503050406030204" pitchFamily="18" charset="0"/>
                        </a:rPr>
                        <m:t>=</m:t>
                      </m:r>
                      <m:r>
                        <a:rPr lang="en-US" sz="2300" b="1" i="1" smtClean="0">
                          <a:solidFill>
                            <a:schemeClr val="accent5"/>
                          </a:solidFill>
                          <a:latin typeface="Cambria Math" panose="02040503050406030204" pitchFamily="18" charset="0"/>
                        </a:rPr>
                        <m:t>𝟑𝟓</m:t>
                      </m:r>
                      <m:r>
                        <a:rPr lang="en-US" sz="2300" b="1" i="1" smtClean="0">
                          <a:solidFill>
                            <a:schemeClr val="accent5"/>
                          </a:solidFill>
                          <a:latin typeface="Cambria Math" panose="02040503050406030204" pitchFamily="18" charset="0"/>
                        </a:rPr>
                        <m:t>.</m:t>
                      </m:r>
                      <m:r>
                        <a:rPr lang="en-US" sz="2300" b="1" i="1" smtClean="0">
                          <a:solidFill>
                            <a:schemeClr val="accent5"/>
                          </a:solidFill>
                          <a:latin typeface="Cambria Math" panose="02040503050406030204" pitchFamily="18" charset="0"/>
                        </a:rPr>
                        <m:t>𝟕𝟒</m:t>
                      </m:r>
                      <m:r>
                        <a:rPr lang="en-US" sz="2300" b="1" i="1" smtClean="0">
                          <a:solidFill>
                            <a:schemeClr val="accent5"/>
                          </a:solidFill>
                          <a:latin typeface="Cambria Math" panose="02040503050406030204" pitchFamily="18" charset="0"/>
                        </a:rPr>
                        <m:t>+</m:t>
                      </m:r>
                      <m:r>
                        <a:rPr lang="en-US" sz="2300" b="1" i="1" smtClean="0">
                          <a:solidFill>
                            <a:schemeClr val="accent5"/>
                          </a:solidFill>
                          <a:latin typeface="Cambria Math" panose="02040503050406030204" pitchFamily="18" charset="0"/>
                        </a:rPr>
                        <m:t>𝟎</m:t>
                      </m:r>
                      <m:r>
                        <a:rPr lang="en-US" sz="2300" b="1" i="1" smtClean="0">
                          <a:solidFill>
                            <a:schemeClr val="accent5"/>
                          </a:solidFill>
                          <a:latin typeface="Cambria Math" panose="02040503050406030204" pitchFamily="18" charset="0"/>
                        </a:rPr>
                        <m:t>.</m:t>
                      </m:r>
                      <m:r>
                        <a:rPr lang="en-US" sz="2300" b="1" i="1" smtClean="0">
                          <a:solidFill>
                            <a:schemeClr val="accent5"/>
                          </a:solidFill>
                          <a:latin typeface="Cambria Math" panose="02040503050406030204" pitchFamily="18" charset="0"/>
                        </a:rPr>
                        <m:t>𝟔𝟐𝟏𝟓</m:t>
                      </m:r>
                      <m:sSub>
                        <m:sSubPr>
                          <m:ctrlPr>
                            <a:rPr lang="en-US" sz="2300" b="1" i="1" smtClean="0">
                              <a:solidFill>
                                <a:schemeClr val="accent5"/>
                              </a:solidFill>
                              <a:latin typeface="Cambria Math" panose="02040503050406030204" pitchFamily="18" charset="0"/>
                            </a:rPr>
                          </m:ctrlPr>
                        </m:sSubPr>
                        <m:e>
                          <m:r>
                            <a:rPr lang="en-US" sz="2300" b="1" i="1" smtClean="0">
                              <a:solidFill>
                                <a:schemeClr val="accent5"/>
                              </a:solidFill>
                              <a:latin typeface="Cambria Math" panose="02040503050406030204" pitchFamily="18" charset="0"/>
                            </a:rPr>
                            <m:t>𝒕</m:t>
                          </m:r>
                        </m:e>
                        <m:sub>
                          <m:r>
                            <a:rPr lang="en-US" sz="2300" b="1" i="1" smtClean="0">
                              <a:solidFill>
                                <a:schemeClr val="accent5"/>
                              </a:solidFill>
                              <a:latin typeface="Cambria Math" panose="02040503050406030204" pitchFamily="18" charset="0"/>
                            </a:rPr>
                            <m:t>𝒂</m:t>
                          </m:r>
                        </m:sub>
                      </m:sSub>
                      <m:r>
                        <a:rPr lang="en-US" sz="2300" b="1" i="1" smtClean="0">
                          <a:solidFill>
                            <a:schemeClr val="accent5"/>
                          </a:solidFill>
                          <a:latin typeface="Cambria Math" panose="02040503050406030204" pitchFamily="18" charset="0"/>
                        </a:rPr>
                        <m:t>−</m:t>
                      </m:r>
                      <m:r>
                        <a:rPr lang="en-US" sz="2300" b="1" i="1" smtClean="0">
                          <a:solidFill>
                            <a:schemeClr val="accent5"/>
                          </a:solidFill>
                          <a:latin typeface="Cambria Math" panose="02040503050406030204" pitchFamily="18" charset="0"/>
                        </a:rPr>
                        <m:t>𝟑𝟓</m:t>
                      </m:r>
                      <m:r>
                        <a:rPr lang="en-US" sz="2300" b="1" i="1" smtClean="0">
                          <a:solidFill>
                            <a:schemeClr val="accent5"/>
                          </a:solidFill>
                          <a:latin typeface="Cambria Math" panose="02040503050406030204" pitchFamily="18" charset="0"/>
                        </a:rPr>
                        <m:t>.</m:t>
                      </m:r>
                      <m:r>
                        <a:rPr lang="en-US" sz="2300" b="1" i="1" smtClean="0">
                          <a:solidFill>
                            <a:schemeClr val="accent5"/>
                          </a:solidFill>
                          <a:latin typeface="Cambria Math" panose="02040503050406030204" pitchFamily="18" charset="0"/>
                        </a:rPr>
                        <m:t>𝟕𝟓</m:t>
                      </m:r>
                      <m:sSup>
                        <m:sSupPr>
                          <m:ctrlPr>
                            <a:rPr lang="en-US" sz="2300" b="1" i="1" smtClean="0">
                              <a:solidFill>
                                <a:schemeClr val="accent5"/>
                              </a:solidFill>
                              <a:latin typeface="Cambria Math" panose="02040503050406030204" pitchFamily="18" charset="0"/>
                            </a:rPr>
                          </m:ctrlPr>
                        </m:sSupPr>
                        <m:e>
                          <m:r>
                            <a:rPr lang="en-US" sz="2300" b="1" i="1" smtClean="0">
                              <a:solidFill>
                                <a:schemeClr val="accent5"/>
                              </a:solidFill>
                              <a:latin typeface="Cambria Math" panose="02040503050406030204" pitchFamily="18" charset="0"/>
                            </a:rPr>
                            <m:t>𝒘</m:t>
                          </m:r>
                        </m:e>
                        <m:sup>
                          <m:r>
                            <a:rPr lang="en-US" sz="2300" b="1" i="1" smtClean="0">
                              <a:solidFill>
                                <a:schemeClr val="accent5"/>
                              </a:solidFill>
                              <a:latin typeface="Cambria Math" panose="02040503050406030204" pitchFamily="18" charset="0"/>
                            </a:rPr>
                            <m:t>𝟎</m:t>
                          </m:r>
                          <m:r>
                            <a:rPr lang="en-US" sz="2300" b="1" i="1" smtClean="0">
                              <a:solidFill>
                                <a:schemeClr val="accent5"/>
                              </a:solidFill>
                              <a:latin typeface="Cambria Math" panose="02040503050406030204" pitchFamily="18" charset="0"/>
                            </a:rPr>
                            <m:t>.</m:t>
                          </m:r>
                          <m:r>
                            <a:rPr lang="en-US" sz="2300" b="1" i="1" smtClean="0">
                              <a:solidFill>
                                <a:schemeClr val="accent5"/>
                              </a:solidFill>
                              <a:latin typeface="Cambria Math" panose="02040503050406030204" pitchFamily="18" charset="0"/>
                            </a:rPr>
                            <m:t>𝟏𝟔</m:t>
                          </m:r>
                        </m:sup>
                      </m:sSup>
                      <m:r>
                        <a:rPr lang="en-US" sz="2300" b="1" i="1" smtClean="0">
                          <a:solidFill>
                            <a:schemeClr val="accent5"/>
                          </a:solidFill>
                          <a:latin typeface="Cambria Math" panose="02040503050406030204" pitchFamily="18" charset="0"/>
                        </a:rPr>
                        <m:t>+</m:t>
                      </m:r>
                      <m:r>
                        <a:rPr lang="en-US" sz="2300" b="1" i="1" smtClean="0">
                          <a:solidFill>
                            <a:schemeClr val="accent5"/>
                          </a:solidFill>
                          <a:latin typeface="Cambria Math" panose="02040503050406030204" pitchFamily="18" charset="0"/>
                        </a:rPr>
                        <m:t>𝟎</m:t>
                      </m:r>
                      <m:r>
                        <a:rPr lang="en-US" sz="2300" b="1" i="1" smtClean="0">
                          <a:solidFill>
                            <a:schemeClr val="accent5"/>
                          </a:solidFill>
                          <a:latin typeface="Cambria Math" panose="02040503050406030204" pitchFamily="18" charset="0"/>
                        </a:rPr>
                        <m:t>.</m:t>
                      </m:r>
                      <m:r>
                        <a:rPr lang="en-US" sz="2300" b="1" i="1" smtClean="0">
                          <a:solidFill>
                            <a:schemeClr val="accent5"/>
                          </a:solidFill>
                          <a:latin typeface="Cambria Math" panose="02040503050406030204" pitchFamily="18" charset="0"/>
                        </a:rPr>
                        <m:t>𝟒𝟐𝟕𝟓</m:t>
                      </m:r>
                      <m:sSub>
                        <m:sSubPr>
                          <m:ctrlPr>
                            <a:rPr lang="en-US" sz="2300" b="1" i="1" smtClean="0">
                              <a:solidFill>
                                <a:schemeClr val="accent5"/>
                              </a:solidFill>
                              <a:latin typeface="Cambria Math" panose="02040503050406030204" pitchFamily="18" charset="0"/>
                            </a:rPr>
                          </m:ctrlPr>
                        </m:sSubPr>
                        <m:e>
                          <m:r>
                            <a:rPr lang="en-US" sz="2300" b="1" i="1" smtClean="0">
                              <a:solidFill>
                                <a:schemeClr val="accent5"/>
                              </a:solidFill>
                              <a:latin typeface="Cambria Math" panose="02040503050406030204" pitchFamily="18" charset="0"/>
                            </a:rPr>
                            <m:t>𝒕</m:t>
                          </m:r>
                        </m:e>
                        <m:sub>
                          <m:r>
                            <a:rPr lang="en-US" sz="2300" b="1" i="1" smtClean="0">
                              <a:solidFill>
                                <a:schemeClr val="accent5"/>
                              </a:solidFill>
                              <a:latin typeface="Cambria Math" panose="02040503050406030204" pitchFamily="18" charset="0"/>
                            </a:rPr>
                            <m:t>𝒂</m:t>
                          </m:r>
                        </m:sub>
                      </m:sSub>
                      <m:sSup>
                        <m:sSupPr>
                          <m:ctrlPr>
                            <a:rPr lang="en-US" sz="2300" b="1" i="1" smtClean="0">
                              <a:solidFill>
                                <a:schemeClr val="accent5"/>
                              </a:solidFill>
                              <a:latin typeface="Cambria Math" panose="02040503050406030204" pitchFamily="18" charset="0"/>
                            </a:rPr>
                          </m:ctrlPr>
                        </m:sSupPr>
                        <m:e>
                          <m:r>
                            <a:rPr lang="en-US" sz="2300" b="1" i="1" smtClean="0">
                              <a:solidFill>
                                <a:schemeClr val="accent5"/>
                              </a:solidFill>
                              <a:latin typeface="Cambria Math" panose="02040503050406030204" pitchFamily="18" charset="0"/>
                            </a:rPr>
                            <m:t>𝒗</m:t>
                          </m:r>
                        </m:e>
                        <m:sup>
                          <m:r>
                            <a:rPr lang="en-US" sz="2300" b="1" i="1" smtClean="0">
                              <a:solidFill>
                                <a:schemeClr val="accent5"/>
                              </a:solidFill>
                              <a:latin typeface="Cambria Math" panose="02040503050406030204" pitchFamily="18" charset="0"/>
                            </a:rPr>
                            <m:t>𝟎</m:t>
                          </m:r>
                          <m:r>
                            <a:rPr lang="en-US" sz="2300" b="1" i="1" smtClean="0">
                              <a:solidFill>
                                <a:schemeClr val="accent5"/>
                              </a:solidFill>
                              <a:latin typeface="Cambria Math" panose="02040503050406030204" pitchFamily="18" charset="0"/>
                            </a:rPr>
                            <m:t>.</m:t>
                          </m:r>
                          <m:r>
                            <a:rPr lang="en-US" sz="2300" b="1" i="1" smtClean="0">
                              <a:solidFill>
                                <a:schemeClr val="accent5"/>
                              </a:solidFill>
                              <a:latin typeface="Cambria Math" panose="02040503050406030204" pitchFamily="18" charset="0"/>
                            </a:rPr>
                            <m:t>𝟏𝟔</m:t>
                          </m:r>
                        </m:sup>
                      </m:sSup>
                    </m:oMath>
                  </m:oMathPara>
                </a14:m>
                <a:endParaRPr lang="en-US" sz="2300" b="1" dirty="0" smtClean="0">
                  <a:solidFill>
                    <a:schemeClr val="accent5"/>
                  </a:solidFill>
                </a:endParaRPr>
              </a:p>
              <a:p>
                <a:pPr algn="just">
                  <a:lnSpc>
                    <a:spcPct val="120000"/>
                  </a:lnSpc>
                </a:pPr>
                <a:r>
                  <a:rPr lang="en-US" sz="2300" dirty="0" smtClean="0">
                    <a:solidFill>
                      <a:schemeClr val="accent5"/>
                    </a:solidFill>
                  </a:rPr>
                  <a:t>where </a:t>
                </a:r>
                <a14:m>
                  <m:oMath xmlns:m="http://schemas.openxmlformats.org/officeDocument/2006/math">
                    <m:sSub>
                      <m:sSubPr>
                        <m:ctrlPr>
                          <a:rPr lang="en-US" sz="2300" b="1" i="1">
                            <a:solidFill>
                              <a:schemeClr val="accent5"/>
                            </a:solidFill>
                            <a:latin typeface="Cambria Math" panose="02040503050406030204" pitchFamily="18" charset="0"/>
                          </a:rPr>
                        </m:ctrlPr>
                      </m:sSubPr>
                      <m:e>
                        <m:r>
                          <a:rPr lang="en-US" sz="2300" b="1" i="1">
                            <a:solidFill>
                              <a:schemeClr val="accent5"/>
                            </a:solidFill>
                            <a:latin typeface="Cambria Math" panose="02040503050406030204" pitchFamily="18" charset="0"/>
                          </a:rPr>
                          <m:t>𝒕</m:t>
                        </m:r>
                      </m:e>
                      <m:sub>
                        <m:r>
                          <a:rPr lang="en-US" sz="2300" b="1" i="1">
                            <a:solidFill>
                              <a:schemeClr val="accent5"/>
                            </a:solidFill>
                            <a:latin typeface="Cambria Math" panose="02040503050406030204" pitchFamily="18" charset="0"/>
                          </a:rPr>
                          <m:t>𝒂</m:t>
                        </m:r>
                      </m:sub>
                    </m:sSub>
                  </m:oMath>
                </a14:m>
                <a:r>
                  <a:rPr lang="en-US" sz="2300" dirty="0" smtClean="0">
                    <a:solidFill>
                      <a:schemeClr val="accent5"/>
                    </a:solidFill>
                  </a:rPr>
                  <a:t> is the outside temperature measured in degrees Fahrenheit and </a:t>
                </a:r>
                <a14:m>
                  <m:oMath xmlns:m="http://schemas.openxmlformats.org/officeDocument/2006/math">
                    <m:r>
                      <a:rPr lang="en-US" sz="2300" b="1" i="1">
                        <a:solidFill>
                          <a:schemeClr val="accent5"/>
                        </a:solidFill>
                        <a:latin typeface="Cambria Math" panose="02040503050406030204" pitchFamily="18" charset="0"/>
                      </a:rPr>
                      <m:t>𝒗</m:t>
                    </m:r>
                  </m:oMath>
                </a14:m>
                <a:r>
                  <a:rPr lang="en-US" sz="2300" b="1" dirty="0" smtClean="0">
                    <a:solidFill>
                      <a:schemeClr val="accent5"/>
                    </a:solidFill>
                  </a:rPr>
                  <a:t> </a:t>
                </a:r>
                <a:r>
                  <a:rPr lang="en-US" sz="2300" dirty="0" smtClean="0">
                    <a:solidFill>
                      <a:schemeClr val="accent5"/>
                    </a:solidFill>
                  </a:rPr>
                  <a:t>is  the speed measured in miles per hour. </a:t>
                </a:r>
                <a14:m>
                  <m:oMath xmlns:m="http://schemas.openxmlformats.org/officeDocument/2006/math">
                    <m:sSub>
                      <m:sSubPr>
                        <m:ctrlPr>
                          <a:rPr lang="en-US" sz="2300" b="1" i="1">
                            <a:solidFill>
                              <a:schemeClr val="accent5"/>
                            </a:solidFill>
                            <a:latin typeface="Cambria Math" panose="02040503050406030204" pitchFamily="18" charset="0"/>
                          </a:rPr>
                        </m:ctrlPr>
                      </m:sSubPr>
                      <m:e>
                        <m:r>
                          <a:rPr lang="en-US" sz="2300" b="1" i="1">
                            <a:solidFill>
                              <a:schemeClr val="accent5"/>
                            </a:solidFill>
                            <a:latin typeface="Cambria Math" panose="02040503050406030204" pitchFamily="18" charset="0"/>
                          </a:rPr>
                          <m:t>𝒕</m:t>
                        </m:r>
                      </m:e>
                      <m:sub>
                        <m:r>
                          <a:rPr lang="en-US" sz="2300" b="1" i="1">
                            <a:solidFill>
                              <a:schemeClr val="accent5"/>
                            </a:solidFill>
                            <a:latin typeface="Cambria Math" panose="02040503050406030204" pitchFamily="18" charset="0"/>
                          </a:rPr>
                          <m:t>𝒘𝒄</m:t>
                        </m:r>
                      </m:sub>
                    </m:sSub>
                  </m:oMath>
                </a14:m>
                <a:r>
                  <a:rPr lang="en-US" sz="2300" dirty="0" smtClean="0">
                    <a:solidFill>
                      <a:schemeClr val="accent5"/>
                    </a:solidFill>
                  </a:rPr>
                  <a:t> is the wind-chill temperature. The formula cannot be used for wind speeds below 2 mph or temperatures below - </a:t>
                </a:r>
                <a14:m>
                  <m:oMath xmlns:m="http://schemas.openxmlformats.org/officeDocument/2006/math">
                    <m:sSup>
                      <m:sSupPr>
                        <m:ctrlPr>
                          <a:rPr lang="en-US" sz="2300" i="1" smtClean="0">
                            <a:solidFill>
                              <a:schemeClr val="accent5"/>
                            </a:solidFill>
                            <a:latin typeface="Cambria Math" panose="02040503050406030204" pitchFamily="18" charset="0"/>
                          </a:rPr>
                        </m:ctrlPr>
                      </m:sSupPr>
                      <m:e>
                        <m:r>
                          <a:rPr lang="en-US" sz="2300" b="0" i="1" smtClean="0">
                            <a:solidFill>
                              <a:schemeClr val="accent5"/>
                            </a:solidFill>
                            <a:latin typeface="Cambria Math" panose="02040503050406030204" pitchFamily="18" charset="0"/>
                          </a:rPr>
                          <m:t>58</m:t>
                        </m:r>
                      </m:e>
                      <m:sup>
                        <m:r>
                          <a:rPr lang="en-US" sz="2300" i="1">
                            <a:solidFill>
                              <a:schemeClr val="accent5"/>
                            </a:solidFill>
                            <a:latin typeface="Cambria Math" panose="02040503050406030204" pitchFamily="18" charset="0"/>
                            <a:ea typeface="Cambria Math" panose="02040503050406030204" pitchFamily="18" charset="0"/>
                          </a:rPr>
                          <m:t>°</m:t>
                        </m:r>
                      </m:sup>
                    </m:sSup>
                    <m:r>
                      <a:rPr lang="en-US" sz="2300" b="0" i="1" smtClean="0">
                        <a:solidFill>
                          <a:schemeClr val="accent5"/>
                        </a:solidFill>
                        <a:latin typeface="Cambria Math" panose="02040503050406030204" pitchFamily="18" charset="0"/>
                      </a:rPr>
                      <m:t>𝐹</m:t>
                    </m:r>
                  </m:oMath>
                </a14:m>
                <a:r>
                  <a:rPr lang="en-US" sz="2300" dirty="0" smtClean="0">
                    <a:solidFill>
                      <a:schemeClr val="accent5"/>
                    </a:solidFill>
                  </a:rPr>
                  <a:t> and </a:t>
                </a:r>
                <a14:m>
                  <m:oMath xmlns:m="http://schemas.openxmlformats.org/officeDocument/2006/math">
                    <m:sSup>
                      <m:sSupPr>
                        <m:ctrlPr>
                          <a:rPr lang="en-US" sz="2300" i="1">
                            <a:solidFill>
                              <a:schemeClr val="accent5"/>
                            </a:solidFill>
                            <a:latin typeface="Cambria Math" panose="02040503050406030204" pitchFamily="18" charset="0"/>
                          </a:rPr>
                        </m:ctrlPr>
                      </m:sSupPr>
                      <m:e>
                        <m:r>
                          <a:rPr lang="en-US" sz="2300" b="0" i="1" smtClean="0">
                            <a:solidFill>
                              <a:schemeClr val="accent5"/>
                            </a:solidFill>
                            <a:latin typeface="Cambria Math" panose="02040503050406030204" pitchFamily="18" charset="0"/>
                          </a:rPr>
                          <m:t>41</m:t>
                        </m:r>
                      </m:e>
                      <m:sup>
                        <m:r>
                          <a:rPr lang="en-US" sz="2300" i="1">
                            <a:solidFill>
                              <a:schemeClr val="accent5"/>
                            </a:solidFill>
                            <a:latin typeface="Cambria Math" panose="02040503050406030204" pitchFamily="18" charset="0"/>
                            <a:ea typeface="Cambria Math" panose="02040503050406030204" pitchFamily="18" charset="0"/>
                          </a:rPr>
                          <m:t>°</m:t>
                        </m:r>
                      </m:sup>
                    </m:sSup>
                    <m:r>
                      <a:rPr lang="en-US" sz="2300" i="1">
                        <a:solidFill>
                          <a:schemeClr val="accent5"/>
                        </a:solidFill>
                        <a:latin typeface="Cambria Math" panose="02040503050406030204" pitchFamily="18" charset="0"/>
                      </a:rPr>
                      <m:t>𝐹</m:t>
                    </m:r>
                  </m:oMath>
                </a14:m>
                <a:r>
                  <a:rPr lang="en-US" sz="2300" dirty="0" smtClean="0">
                    <a:solidFill>
                      <a:schemeClr val="accent5"/>
                    </a:solidFill>
                  </a:rPr>
                  <a:t> and a wind speed greater than or equal to </a:t>
                </a:r>
                <a:r>
                  <a:rPr lang="en-US" sz="2300" b="1" dirty="0" smtClean="0">
                    <a:solidFill>
                      <a:schemeClr val="accent5"/>
                    </a:solidFill>
                  </a:rPr>
                  <a:t>2 </a:t>
                </a:r>
                <a:r>
                  <a:rPr lang="en-US" sz="2300" dirty="0" smtClean="0">
                    <a:solidFill>
                      <a:schemeClr val="accent5"/>
                    </a:solidFill>
                  </a:rPr>
                  <a:t>and displays the wind-chill temperature. Use </a:t>
                </a:r>
                <a:r>
                  <a:rPr lang="en-US" sz="2300" b="1" dirty="0" smtClean="0">
                    <a:solidFill>
                      <a:schemeClr val="accent5"/>
                    </a:solidFill>
                  </a:rPr>
                  <a:t>pow(a, b) </a:t>
                </a:r>
                <a:r>
                  <a:rPr lang="en-US" sz="2300" dirty="0" smtClean="0">
                    <a:solidFill>
                      <a:schemeClr val="accent5"/>
                    </a:solidFill>
                  </a:rPr>
                  <a:t>to compute  </a:t>
                </a:r>
                <a14:m>
                  <m:oMath xmlns:m="http://schemas.openxmlformats.org/officeDocument/2006/math">
                    <m:sSup>
                      <m:sSupPr>
                        <m:ctrlPr>
                          <a:rPr lang="en-US" sz="2300" b="1" i="1">
                            <a:solidFill>
                              <a:schemeClr val="accent5"/>
                            </a:solidFill>
                            <a:latin typeface="Cambria Math" panose="02040503050406030204" pitchFamily="18" charset="0"/>
                          </a:rPr>
                        </m:ctrlPr>
                      </m:sSupPr>
                      <m:e>
                        <m:r>
                          <a:rPr lang="en-US" sz="2300" b="1" i="1">
                            <a:solidFill>
                              <a:schemeClr val="accent5"/>
                            </a:solidFill>
                            <a:latin typeface="Cambria Math" panose="02040503050406030204" pitchFamily="18" charset="0"/>
                          </a:rPr>
                          <m:t>𝒗</m:t>
                        </m:r>
                      </m:e>
                      <m:sup>
                        <m:r>
                          <a:rPr lang="en-US" sz="2300" b="1" i="1">
                            <a:solidFill>
                              <a:schemeClr val="accent5"/>
                            </a:solidFill>
                            <a:latin typeface="Cambria Math" panose="02040503050406030204" pitchFamily="18" charset="0"/>
                          </a:rPr>
                          <m:t>𝟎</m:t>
                        </m:r>
                        <m:r>
                          <a:rPr lang="en-US" sz="2300" b="1" i="1">
                            <a:solidFill>
                              <a:schemeClr val="accent5"/>
                            </a:solidFill>
                            <a:latin typeface="Cambria Math" panose="02040503050406030204" pitchFamily="18" charset="0"/>
                          </a:rPr>
                          <m:t>.</m:t>
                        </m:r>
                        <m:r>
                          <a:rPr lang="en-US" sz="2300" b="1" i="1">
                            <a:solidFill>
                              <a:schemeClr val="accent5"/>
                            </a:solidFill>
                            <a:latin typeface="Cambria Math" panose="02040503050406030204" pitchFamily="18" charset="0"/>
                          </a:rPr>
                          <m:t>𝟏𝟔</m:t>
                        </m:r>
                      </m:sup>
                    </m:sSup>
                    <m:r>
                      <a:rPr lang="en-US" sz="2300" b="0" i="0" smtClean="0">
                        <a:solidFill>
                          <a:schemeClr val="accent5"/>
                        </a:solidFill>
                        <a:latin typeface="Cambria Math" panose="02040503050406030204" pitchFamily="18" charset="0"/>
                      </a:rPr>
                      <m:t>.</m:t>
                    </m:r>
                  </m:oMath>
                </a14:m>
                <a:endParaRPr lang="en-US" sz="2300" dirty="0">
                  <a:solidFill>
                    <a:schemeClr val="accent5"/>
                  </a:solidFill>
                </a:endParaRP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332627" y="1256360"/>
                <a:ext cx="11500373" cy="4189545"/>
              </a:xfrm>
              <a:prstGeom prst="rect">
                <a:avLst/>
              </a:prstGeom>
              <a:blipFill rotWithShape="0">
                <a:blip r:embed="rId3"/>
                <a:stretch>
                  <a:fillRect l="-795" r="-795" b="-5822"/>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7" name="Заголовок 1"/>
          <p:cNvSpPr txBox="1">
            <a:spLocks/>
          </p:cNvSpPr>
          <p:nvPr/>
        </p:nvSpPr>
        <p:spPr>
          <a:xfrm>
            <a:off x="332627" y="5347918"/>
            <a:ext cx="11500374" cy="49010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is a sample run:</a:t>
            </a:r>
          </a:p>
        </p:txBody>
      </p:sp>
      <p:pic>
        <p:nvPicPr>
          <p:cNvPr id="18"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79905" y="578556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Таблица 18"/>
          <p:cNvGraphicFramePr>
            <a:graphicFrameLocks noGrp="1"/>
          </p:cNvGraphicFramePr>
          <p:nvPr>
            <p:extLst>
              <p:ext uri="{D42A27DB-BD31-4B8C-83A1-F6EECF244321}">
                <p14:modId xmlns:p14="http://schemas.microsoft.com/office/powerpoint/2010/main" val="2541257691"/>
              </p:ext>
            </p:extLst>
          </p:nvPr>
        </p:nvGraphicFramePr>
        <p:xfrm>
          <a:off x="515656" y="5849873"/>
          <a:ext cx="10489346" cy="914400"/>
        </p:xfrm>
        <a:graphic>
          <a:graphicData uri="http://schemas.openxmlformats.org/drawingml/2006/table">
            <a:tbl>
              <a:tblPr firstRow="1" bandRow="1">
                <a:tableStyleId>{3B4B98B0-60AC-42C2-AFA5-B58CD77FA1E5}</a:tableStyleId>
              </a:tblPr>
              <a:tblGrid>
                <a:gridCol w="10489346"/>
              </a:tblGrid>
              <a:tr h="370840">
                <a:tc>
                  <a:txBody>
                    <a:bodyPr/>
                    <a:lstStyle/>
                    <a:p>
                      <a:r>
                        <a:rPr lang="en-US" b="0" dirty="0" smtClean="0">
                          <a:latin typeface="Courier New" panose="02070309020205020404" pitchFamily="49" charset="0"/>
                          <a:cs typeface="Courier New" panose="02070309020205020404" pitchFamily="49" charset="0"/>
                        </a:rPr>
                        <a:t>Enter the temperature in Fahrenheit:</a:t>
                      </a:r>
                      <a:r>
                        <a:rPr lang="en-US" b="0" baseline="0" dirty="0" smtClean="0">
                          <a:latin typeface="Courier New" panose="02070309020205020404" pitchFamily="49" charset="0"/>
                          <a:cs typeface="Courier New" panose="02070309020205020404" pitchFamily="49" charset="0"/>
                        </a:rPr>
                        <a:t> 5.3</a:t>
                      </a:r>
                    </a:p>
                    <a:p>
                      <a:r>
                        <a:rPr lang="en-US" b="0" baseline="0" dirty="0" smtClean="0">
                          <a:latin typeface="Courier New" panose="02070309020205020404" pitchFamily="49" charset="0"/>
                          <a:cs typeface="Courier New" panose="02070309020205020404" pitchFamily="49" charset="0"/>
                        </a:rPr>
                        <a:t>Enter the wind speed in miles per hour: 6</a:t>
                      </a:r>
                    </a:p>
                    <a:p>
                      <a:r>
                        <a:rPr lang="en-US" b="0" baseline="0" dirty="0" smtClean="0">
                          <a:latin typeface="Courier New" panose="02070309020205020404" pitchFamily="49" charset="0"/>
                          <a:cs typeface="Courier New" panose="02070309020205020404" pitchFamily="49" charset="0"/>
                        </a:rPr>
                        <a:t>The wind chill index is -5.56707</a:t>
                      </a:r>
                      <a:endParaRPr lang="en-US" b="0" dirty="0" smtClean="0">
                        <a:latin typeface="Courier New" panose="02070309020205020404" pitchFamily="49" charset="0"/>
                        <a:cs typeface="Courier New" panose="02070309020205020404" pitchFamily="49" charset="0"/>
                      </a:endParaRPr>
                    </a:p>
                  </a:txBody>
                  <a:tcPr>
                    <a:solidFill>
                      <a:schemeClr val="bg2"/>
                    </a:solidFill>
                  </a:tcPr>
                </a:tc>
              </a:tr>
            </a:tbl>
          </a:graphicData>
        </a:graphic>
      </p:graphicFrame>
      <p:pic>
        <p:nvPicPr>
          <p:cNvPr id="21"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6511" y="5918483"/>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3159" y="6192027"/>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948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32627" y="1284136"/>
            <a:ext cx="11500374" cy="677908"/>
          </a:xfrm>
        </p:spPr>
        <p:txBody>
          <a:bodyPr anchor="t">
            <a:normAutofit fontScale="90000"/>
          </a:bodyPr>
          <a:lstStyle/>
          <a:p>
            <a:pPr algn="l"/>
            <a:r>
              <a:rPr lang="en-US" sz="4000" dirty="0" smtClean="0">
                <a:solidFill>
                  <a:schemeClr val="accent5"/>
                </a:solidFill>
              </a:rPr>
              <a:t>Read the lecture notes doing following tasks:</a:t>
            </a:r>
            <a:br>
              <a:rPr lang="en-US" sz="4000" dirty="0" smtClean="0">
                <a:solidFill>
                  <a:schemeClr val="accent5"/>
                </a:solidFill>
              </a:rPr>
            </a:br>
            <a:r>
              <a:rPr lang="en-US" sz="4000" dirty="0" smtClean="0">
                <a:solidFill>
                  <a:schemeClr val="accent5"/>
                </a:solidFill>
              </a:rPr>
              <a:t/>
            </a:r>
            <a:br>
              <a:rPr lang="en-US" sz="4000" dirty="0" smtClean="0">
                <a:solidFill>
                  <a:schemeClr val="accent5"/>
                </a:solidFill>
              </a:rPr>
            </a:br>
            <a:r>
              <a:rPr lang="en-US" sz="4000" dirty="0" smtClean="0">
                <a:solidFill>
                  <a:schemeClr val="accent5"/>
                </a:solidFill>
              </a:rPr>
              <a:t>			</a:t>
            </a:r>
            <a:br>
              <a:rPr lang="en-US" sz="4000" dirty="0" smtClean="0">
                <a:solidFill>
                  <a:schemeClr val="accent5"/>
                </a:solidFill>
              </a:rPr>
            </a:br>
            <a:endParaRPr lang="ru-RU" sz="4000"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997780" y="297810"/>
            <a:ext cx="3835221"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Practice (I - part)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931685"/>
            <a:ext cx="11500374" cy="48490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lnSpc>
                <a:spcPct val="120000"/>
              </a:lnSpc>
              <a:buFont typeface="+mj-lt"/>
              <a:buAutoNum type="arabicPeriod"/>
            </a:pPr>
            <a:r>
              <a:rPr lang="en-US" sz="2100" dirty="0" smtClean="0">
                <a:solidFill>
                  <a:schemeClr val="accent5"/>
                </a:solidFill>
              </a:rPr>
              <a:t>Convert Celsius to Fahrenheit;</a:t>
            </a:r>
          </a:p>
          <a:p>
            <a:pPr marL="742950" indent="-742950" algn="l">
              <a:lnSpc>
                <a:spcPct val="120000"/>
              </a:lnSpc>
              <a:buFont typeface="+mj-lt"/>
              <a:buAutoNum type="arabicPeriod"/>
            </a:pPr>
            <a:r>
              <a:rPr lang="en-US" sz="2100" dirty="0" smtClean="0">
                <a:solidFill>
                  <a:schemeClr val="accent5"/>
                </a:solidFill>
              </a:rPr>
              <a:t>Compute the volume of a cylinder;</a:t>
            </a:r>
          </a:p>
          <a:p>
            <a:pPr marL="742950" indent="-742950" algn="l">
              <a:lnSpc>
                <a:spcPct val="120000"/>
              </a:lnSpc>
              <a:buFont typeface="+mj-lt"/>
              <a:buAutoNum type="arabicPeriod"/>
            </a:pPr>
            <a:r>
              <a:rPr lang="en-US" sz="2100" dirty="0" smtClean="0">
                <a:solidFill>
                  <a:schemeClr val="accent5"/>
                </a:solidFill>
              </a:rPr>
              <a:t>Convert feet into meters;</a:t>
            </a:r>
          </a:p>
          <a:p>
            <a:pPr marL="742950" indent="-742950" algn="l">
              <a:lnSpc>
                <a:spcPct val="120000"/>
              </a:lnSpc>
              <a:buFont typeface="+mj-lt"/>
              <a:buAutoNum type="arabicPeriod"/>
            </a:pPr>
            <a:r>
              <a:rPr lang="en-US" sz="2100" dirty="0" smtClean="0">
                <a:solidFill>
                  <a:schemeClr val="accent5"/>
                </a:solidFill>
              </a:rPr>
              <a:t>Convert pounds into kilograms;</a:t>
            </a:r>
          </a:p>
          <a:p>
            <a:pPr marL="742950" indent="-742950" algn="l">
              <a:lnSpc>
                <a:spcPct val="120000"/>
              </a:lnSpc>
              <a:buFont typeface="+mj-lt"/>
              <a:buAutoNum type="arabicPeriod"/>
            </a:pPr>
            <a:r>
              <a:rPr lang="en-US" sz="2100" dirty="0" smtClean="0">
                <a:solidFill>
                  <a:schemeClr val="accent5"/>
                </a:solidFill>
              </a:rPr>
              <a:t>*Financial application: calculate tips;</a:t>
            </a:r>
          </a:p>
          <a:p>
            <a:pPr marL="742950" indent="-742950" algn="l">
              <a:lnSpc>
                <a:spcPct val="120000"/>
              </a:lnSpc>
              <a:buFont typeface="+mj-lt"/>
              <a:buAutoNum type="arabicPeriod"/>
            </a:pPr>
            <a:r>
              <a:rPr lang="en-US" sz="2100" dirty="0" smtClean="0">
                <a:solidFill>
                  <a:schemeClr val="accent5"/>
                </a:solidFill>
              </a:rPr>
              <a:t>**Sum the digits in an integer;</a:t>
            </a:r>
          </a:p>
          <a:p>
            <a:pPr marL="742950" indent="-742950" algn="l">
              <a:lnSpc>
                <a:spcPct val="120000"/>
              </a:lnSpc>
              <a:buFont typeface="+mj-lt"/>
              <a:buAutoNum type="arabicPeriod"/>
            </a:pPr>
            <a:r>
              <a:rPr lang="en-US" sz="2100" dirty="0" smtClean="0">
                <a:solidFill>
                  <a:schemeClr val="accent5"/>
                </a:solidFill>
              </a:rPr>
              <a:t>*Find the number of years;</a:t>
            </a:r>
            <a:endParaRPr lang="en-US" sz="2100" dirty="0" smtClean="0">
              <a:solidFill>
                <a:schemeClr val="accent5"/>
              </a:solidFill>
              <a:ea typeface="Cambria Math" panose="02040503050406030204" pitchFamily="18" charset="0"/>
            </a:endParaRPr>
          </a:p>
          <a:p>
            <a:pPr marL="742950" indent="-742950" algn="l">
              <a:lnSpc>
                <a:spcPct val="120000"/>
              </a:lnSpc>
              <a:buFont typeface="+mj-lt"/>
              <a:buAutoNum type="arabicPeriod"/>
            </a:pPr>
            <a:r>
              <a:rPr lang="en-US" sz="2100" dirty="0" smtClean="0">
                <a:solidFill>
                  <a:schemeClr val="accent5"/>
                </a:solidFill>
              </a:rPr>
              <a:t>*Current time;</a:t>
            </a:r>
          </a:p>
          <a:p>
            <a:pPr marL="742950" indent="-742950" algn="l">
              <a:lnSpc>
                <a:spcPct val="120000"/>
              </a:lnSpc>
              <a:buFont typeface="+mj-lt"/>
              <a:buAutoNum type="arabicPeriod"/>
            </a:pPr>
            <a:r>
              <a:rPr lang="en-US" sz="2100" dirty="0" smtClean="0">
                <a:solidFill>
                  <a:schemeClr val="accent5"/>
                </a:solidFill>
              </a:rPr>
              <a:t>Physics: acceleration;</a:t>
            </a:r>
          </a:p>
          <a:p>
            <a:pPr marL="742950" indent="-742950" algn="l">
              <a:lnSpc>
                <a:spcPct val="120000"/>
              </a:lnSpc>
              <a:buFont typeface="+mj-lt"/>
              <a:buAutoNum type="arabicPeriod"/>
            </a:pPr>
            <a:r>
              <a:rPr lang="en-US" sz="2100" dirty="0" smtClean="0">
                <a:solidFill>
                  <a:schemeClr val="accent5"/>
                </a:solidFill>
              </a:rPr>
              <a:t>Science: calculating energy;</a:t>
            </a:r>
          </a:p>
          <a:p>
            <a:pPr marL="742950" indent="-742950" algn="l">
              <a:lnSpc>
                <a:spcPct val="120000"/>
              </a:lnSpc>
              <a:buFont typeface="+mj-lt"/>
              <a:buAutoNum type="arabicPeriod"/>
            </a:pPr>
            <a:r>
              <a:rPr lang="en-US" sz="2100" dirty="0" smtClean="0">
                <a:solidFill>
                  <a:schemeClr val="accent5"/>
                </a:solidFill>
              </a:rPr>
              <a:t>*Health application: BMI;</a:t>
            </a:r>
          </a:p>
          <a:p>
            <a:pPr marL="742950" indent="-742950" algn="l">
              <a:lnSpc>
                <a:spcPct val="120000"/>
              </a:lnSpc>
              <a:buFont typeface="+mj-lt"/>
              <a:buAutoNum type="arabicPeriod"/>
            </a:pPr>
            <a:r>
              <a:rPr lang="en-US" sz="2100" dirty="0" smtClean="0">
                <a:solidFill>
                  <a:schemeClr val="accent5"/>
                </a:solidFill>
              </a:rPr>
              <a:t>*Science: wind-chill temperature;</a:t>
            </a:r>
          </a:p>
        </p:txBody>
      </p:sp>
    </p:spTree>
    <p:extLst>
      <p:ext uri="{BB962C8B-B14F-4D97-AF65-F5344CB8AC3E}">
        <p14:creationId xmlns:p14="http://schemas.microsoft.com/office/powerpoint/2010/main" val="3122384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259132" y="297810"/>
            <a:ext cx="5573869"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 Convert Celsius to Fahrenheit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332627" y="1696101"/>
                <a:ext cx="11500374" cy="286495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reads a Celsius degree in a </a:t>
                </a:r>
                <a:r>
                  <a:rPr lang="en-US" sz="3000" b="1" dirty="0" smtClean="0">
                    <a:solidFill>
                      <a:schemeClr val="accent5"/>
                    </a:solidFill>
                  </a:rPr>
                  <a:t>double </a:t>
                </a:r>
                <a:r>
                  <a:rPr lang="en-US" sz="3000" dirty="0" smtClean="0">
                    <a:solidFill>
                      <a:schemeClr val="accent5"/>
                    </a:solidFill>
                  </a:rPr>
                  <a:t>value from the console, then converts it to Fahrenheit and displays the result. The formula for the conversion is as follows:</a:t>
                </a:r>
              </a:p>
              <a:p>
                <a:pPr algn="just">
                  <a:lnSpc>
                    <a:spcPct val="120000"/>
                  </a:lnSpc>
                </a:pPr>
                <a14:m>
                  <m:oMathPara xmlns:m="http://schemas.openxmlformats.org/officeDocument/2006/math">
                    <m:oMathParaPr>
                      <m:jc m:val="centerGroup"/>
                    </m:oMathParaPr>
                    <m:oMath xmlns:m="http://schemas.openxmlformats.org/officeDocument/2006/math">
                      <m:r>
                        <a:rPr lang="en-US" sz="3000" b="1" i="1" smtClean="0">
                          <a:solidFill>
                            <a:schemeClr val="accent5"/>
                          </a:solidFill>
                          <a:latin typeface="Cambria Math" panose="02040503050406030204" pitchFamily="18" charset="0"/>
                        </a:rPr>
                        <m:t>𝒇𝒂𝒉𝒓𝒆𝒏𝒉𝒆𝒊𝒕</m:t>
                      </m:r>
                      <m:r>
                        <a:rPr lang="en-US" sz="3000" b="1" i="1" smtClean="0">
                          <a:solidFill>
                            <a:schemeClr val="accent5"/>
                          </a:solidFill>
                          <a:latin typeface="Cambria Math" panose="02040503050406030204" pitchFamily="18" charset="0"/>
                        </a:rPr>
                        <m:t>=</m:t>
                      </m:r>
                      <m:d>
                        <m:dPr>
                          <m:ctrlPr>
                            <a:rPr lang="en-US" sz="3000" b="1" i="1" smtClean="0">
                              <a:solidFill>
                                <a:schemeClr val="accent5"/>
                              </a:solidFill>
                              <a:latin typeface="Cambria Math" panose="02040503050406030204" pitchFamily="18" charset="0"/>
                            </a:rPr>
                          </m:ctrlPr>
                        </m:dPr>
                        <m:e>
                          <m:f>
                            <m:fPr>
                              <m:type m:val="lin"/>
                              <m:ctrlPr>
                                <a:rPr lang="en-US" sz="3000" b="1" i="1" smtClean="0">
                                  <a:solidFill>
                                    <a:schemeClr val="accent5"/>
                                  </a:solidFill>
                                  <a:latin typeface="Cambria Math" panose="02040503050406030204" pitchFamily="18" charset="0"/>
                                </a:rPr>
                              </m:ctrlPr>
                            </m:fPr>
                            <m:num>
                              <m:r>
                                <a:rPr lang="en-US" sz="3000" b="1" i="1" smtClean="0">
                                  <a:solidFill>
                                    <a:schemeClr val="accent5"/>
                                  </a:solidFill>
                                  <a:latin typeface="Cambria Math" panose="02040503050406030204" pitchFamily="18" charset="0"/>
                                </a:rPr>
                                <m:t>𝟗</m:t>
                              </m:r>
                            </m:num>
                            <m:den>
                              <m:r>
                                <a:rPr lang="en-US" sz="3000" b="1" i="1" smtClean="0">
                                  <a:solidFill>
                                    <a:schemeClr val="accent5"/>
                                  </a:solidFill>
                                  <a:latin typeface="Cambria Math" panose="02040503050406030204" pitchFamily="18" charset="0"/>
                                </a:rPr>
                                <m:t>𝟓</m:t>
                              </m:r>
                            </m:den>
                          </m:f>
                        </m:e>
                      </m:d>
                      <m:r>
                        <a:rPr lang="en-US" sz="3000" b="1" i="1" smtClean="0">
                          <a:solidFill>
                            <a:schemeClr val="accent5"/>
                          </a:solidFill>
                          <a:latin typeface="Cambria Math" panose="02040503050406030204" pitchFamily="18" charset="0"/>
                        </a:rPr>
                        <m:t> ∗</m:t>
                      </m:r>
                      <m:r>
                        <a:rPr lang="en-US" sz="3000" b="1" i="1" smtClean="0">
                          <a:solidFill>
                            <a:schemeClr val="accent5"/>
                          </a:solidFill>
                          <a:latin typeface="Cambria Math" panose="02040503050406030204" pitchFamily="18" charset="0"/>
                        </a:rPr>
                        <m:t>𝒄𝒆𝒍𝒔𝒊𝒖𝒔</m:t>
                      </m:r>
                      <m:r>
                        <a:rPr lang="en-US" sz="3000" b="1" i="1" smtClean="0">
                          <a:solidFill>
                            <a:schemeClr val="accent5"/>
                          </a:solidFill>
                          <a:latin typeface="Cambria Math" panose="02040503050406030204" pitchFamily="18" charset="0"/>
                        </a:rPr>
                        <m:t>+</m:t>
                      </m:r>
                      <m:r>
                        <a:rPr lang="en-US" sz="3000" b="1" i="1" smtClean="0">
                          <a:solidFill>
                            <a:schemeClr val="accent5"/>
                          </a:solidFill>
                          <a:latin typeface="Cambria Math" panose="02040503050406030204" pitchFamily="18" charset="0"/>
                        </a:rPr>
                        <m:t>𝟑𝟐</m:t>
                      </m:r>
                    </m:oMath>
                  </m:oMathPara>
                </a14:m>
                <a:endParaRPr lang="en-US" sz="3000" b="1" dirty="0" smtClean="0">
                  <a:solidFill>
                    <a:schemeClr val="accent5"/>
                  </a:solidFill>
                </a:endParaRPr>
              </a:p>
              <a:p>
                <a:pPr algn="just">
                  <a:lnSpc>
                    <a:spcPct val="120000"/>
                  </a:lnSpc>
                </a:pPr>
                <a:r>
                  <a:rPr lang="en-US" sz="3000" dirty="0">
                    <a:solidFill>
                      <a:schemeClr val="accent5"/>
                    </a:solidFill>
                  </a:rPr>
                  <a:t>	</a:t>
                </a:r>
                <a:r>
                  <a:rPr lang="en-US" sz="3000" dirty="0" smtClean="0">
                    <a:solidFill>
                      <a:schemeClr val="accent5"/>
                    </a:solidFill>
                  </a:rPr>
                  <a:t>				         </a:t>
                </a:r>
                <a:r>
                  <a:rPr lang="en-US" sz="3000" b="1" dirty="0" smtClean="0">
                    <a:solidFill>
                      <a:schemeClr val="accent5"/>
                    </a:solidFill>
                  </a:rPr>
                  <a:t>Hint</a:t>
                </a:r>
                <a:r>
                  <a:rPr lang="en-US" sz="3000" b="1" dirty="0">
                    <a:solidFill>
                      <a:schemeClr val="accent5"/>
                    </a:solidFill>
                  </a:rPr>
                  <a:t>: </a:t>
                </a:r>
                <a:r>
                  <a:rPr lang="en-US" sz="3000" dirty="0">
                    <a:solidFill>
                      <a:schemeClr val="accent5"/>
                    </a:solidFill>
                  </a:rPr>
                  <a:t>In C++, </a:t>
                </a:r>
                <a:r>
                  <a:rPr lang="en-US" sz="3000" b="1" dirty="0">
                    <a:solidFill>
                      <a:schemeClr val="accent5"/>
                    </a:solidFill>
                  </a:rPr>
                  <a:t>9 / 5</a:t>
                </a:r>
                <a:r>
                  <a:rPr lang="en-US" sz="3000" dirty="0">
                    <a:solidFill>
                      <a:schemeClr val="accent5"/>
                    </a:solidFill>
                  </a:rPr>
                  <a:t> is </a:t>
                </a:r>
                <a:r>
                  <a:rPr lang="en-US" sz="3000" b="1" dirty="0">
                    <a:solidFill>
                      <a:schemeClr val="accent5"/>
                    </a:solidFill>
                  </a:rPr>
                  <a:t>1</a:t>
                </a:r>
                <a:r>
                  <a:rPr lang="en-US" sz="3000" dirty="0">
                    <a:solidFill>
                      <a:schemeClr val="accent5"/>
                    </a:solidFill>
                  </a:rPr>
                  <a:t>, but </a:t>
                </a:r>
                <a:r>
                  <a:rPr lang="en-US" sz="3000" b="1" dirty="0">
                    <a:solidFill>
                      <a:schemeClr val="accent5"/>
                    </a:solidFill>
                  </a:rPr>
                  <a:t>9.0 / 5</a:t>
                </a:r>
                <a:r>
                  <a:rPr lang="en-US" sz="3000" dirty="0">
                    <a:solidFill>
                      <a:schemeClr val="accent5"/>
                    </a:solidFill>
                  </a:rPr>
                  <a:t> is </a:t>
                </a:r>
                <a:r>
                  <a:rPr lang="en-US" sz="3000" b="1" dirty="0">
                    <a:solidFill>
                      <a:schemeClr val="accent5"/>
                    </a:solidFill>
                  </a:rPr>
                  <a:t>1.8</a:t>
                </a:r>
                <a:r>
                  <a:rPr lang="en-US" sz="3000" b="1" dirty="0" smtClean="0">
                    <a:solidFill>
                      <a:schemeClr val="accent5"/>
                    </a:solidFill>
                  </a:rPr>
                  <a:t>.</a:t>
                </a:r>
                <a:endParaRPr lang="en-US" sz="3000" b="1" dirty="0">
                  <a:solidFill>
                    <a:schemeClr val="accent5"/>
                  </a:solidFill>
                </a:endParaRP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332627" y="1696101"/>
                <a:ext cx="11500374" cy="2864955"/>
              </a:xfrm>
              <a:prstGeom prst="rect">
                <a:avLst/>
              </a:prstGeom>
              <a:blipFill rotWithShape="0">
                <a:blip r:embed="rId3"/>
                <a:stretch>
                  <a:fillRect l="-1273" t="-638" r="-1273" b="-4468"/>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2" name="Заголовок 1"/>
          <p:cNvSpPr txBox="1">
            <a:spLocks/>
          </p:cNvSpPr>
          <p:nvPr/>
        </p:nvSpPr>
        <p:spPr>
          <a:xfrm>
            <a:off x="332627" y="544811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6"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4464" y="611685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893212562"/>
              </p:ext>
            </p:extLst>
          </p:nvPr>
        </p:nvGraphicFramePr>
        <p:xfrm>
          <a:off x="485027" y="6116859"/>
          <a:ext cx="10489346" cy="640080"/>
        </p:xfrm>
        <a:graphic>
          <a:graphicData uri="http://schemas.openxmlformats.org/drawingml/2006/table">
            <a:tbl>
              <a:tblPr firstRow="1" bandRow="1">
                <a:tableStyleId>{3B4B98B0-60AC-42C2-AFA5-B58CD77FA1E5}</a:tableStyleId>
              </a:tblPr>
              <a:tblGrid>
                <a:gridCol w="10489346"/>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degree in Celsius: 43</a:t>
                      </a:r>
                    </a:p>
                    <a:p>
                      <a:r>
                        <a:rPr lang="en-US" b="0" baseline="0" dirty="0" smtClean="0">
                          <a:latin typeface="Courier New" panose="02070309020205020404" pitchFamily="49" charset="0"/>
                          <a:cs typeface="Courier New" panose="02070309020205020404" pitchFamily="49" charset="0"/>
                        </a:rPr>
                        <a:t>43 Celsius is 109.4 Fahrenheit</a:t>
                      </a:r>
                      <a:endParaRPr lang="ru-RU" b="0" dirty="0">
                        <a:latin typeface="Courier New" panose="02070309020205020404" pitchFamily="49" charset="0"/>
                        <a:cs typeface="Courier New" panose="02070309020205020404" pitchFamily="49" charset="0"/>
                      </a:endParaRPr>
                    </a:p>
                  </a:txBody>
                  <a:tcPr>
                    <a:solidFill>
                      <a:schemeClr val="bg2"/>
                    </a:solidFill>
                  </a:tcPr>
                </a:tc>
              </a:tr>
            </a:tbl>
          </a:graphicData>
        </a:graphic>
      </p:graphicFrame>
      <p:pic>
        <p:nvPicPr>
          <p:cNvPr id="18"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52304" y="6167769"/>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866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280338" y="297810"/>
            <a:ext cx="6552663"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2</a:t>
            </a:r>
            <a:r>
              <a:rPr lang="en-US" dirty="0" smtClean="0">
                <a:solidFill>
                  <a:schemeClr val="accent5"/>
                </a:solidFill>
              </a:rPr>
              <a:t>. Compute the volume of a cylinder</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4" y="1319145"/>
            <a:ext cx="11500374" cy="124993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reads in the radius and length of a cylinder and computes the area and volume using the following formulas:</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2" name="Заголовок 1"/>
          <p:cNvSpPr txBox="1">
            <a:spLocks/>
          </p:cNvSpPr>
          <p:nvPr/>
        </p:nvSpPr>
        <p:spPr>
          <a:xfrm>
            <a:off x="327439"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4256200522"/>
              </p:ext>
            </p:extLst>
          </p:nvPr>
        </p:nvGraphicFramePr>
        <p:xfrm>
          <a:off x="485027" y="5833521"/>
          <a:ext cx="10489346" cy="914400"/>
        </p:xfrm>
        <a:graphic>
          <a:graphicData uri="http://schemas.openxmlformats.org/drawingml/2006/table">
            <a:tbl>
              <a:tblPr firstRow="1" bandRow="1">
                <a:tableStyleId>{3B4B98B0-60AC-42C2-AFA5-B58CD77FA1E5}</a:tableStyleId>
              </a:tblPr>
              <a:tblGrid>
                <a:gridCol w="10489346"/>
              </a:tblGrid>
              <a:tr h="370840">
                <a:tc>
                  <a:txBody>
                    <a:bodyPr/>
                    <a:lstStyle/>
                    <a:p>
                      <a:r>
                        <a:rPr lang="en-US" b="0" dirty="0" smtClean="0">
                          <a:latin typeface="Courier New" panose="02070309020205020404" pitchFamily="49" charset="0"/>
                          <a:cs typeface="Courier New" panose="02070309020205020404" pitchFamily="49" charset="0"/>
                        </a:rPr>
                        <a:t>Enter the radius</a:t>
                      </a:r>
                      <a:r>
                        <a:rPr lang="en-US" b="0" baseline="0" dirty="0" smtClean="0">
                          <a:latin typeface="Courier New" panose="02070309020205020404" pitchFamily="49" charset="0"/>
                          <a:cs typeface="Courier New" panose="02070309020205020404" pitchFamily="49" charset="0"/>
                        </a:rPr>
                        <a:t> and length of a cylinder: 5.5 12</a:t>
                      </a:r>
                    </a:p>
                    <a:p>
                      <a:r>
                        <a:rPr lang="en-US" b="0" baseline="0" dirty="0" smtClean="0">
                          <a:latin typeface="Courier New" panose="02070309020205020404" pitchFamily="49" charset="0"/>
                          <a:cs typeface="Courier New" panose="02070309020205020404" pitchFamily="49" charset="0"/>
                        </a:rPr>
                        <a:t>The area is 95.0331</a:t>
                      </a:r>
                    </a:p>
                    <a:p>
                      <a:r>
                        <a:rPr lang="en-US" b="0" baseline="0" dirty="0" smtClean="0">
                          <a:latin typeface="Courier New" panose="02070309020205020404" pitchFamily="49" charset="0"/>
                          <a:cs typeface="Courier New" panose="02070309020205020404" pitchFamily="49" charset="0"/>
                        </a:rPr>
                        <a:t>The volume is 1140.4</a:t>
                      </a:r>
                      <a:endParaRPr lang="ru-RU" b="0" dirty="0">
                        <a:latin typeface="Courier New" panose="02070309020205020404" pitchFamily="49" charset="0"/>
                        <a:cs typeface="Courier New" panose="02070309020205020404" pitchFamily="49" charset="0"/>
                      </a:endParaRPr>
                    </a:p>
                  </a:txBody>
                  <a:tcPr>
                    <a:solidFill>
                      <a:schemeClr val="bg2"/>
                    </a:solidFill>
                  </a:tcPr>
                </a:tc>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1110" y="5902131"/>
            <a:ext cx="487632" cy="23362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Группа 30"/>
          <p:cNvGrpSpPr/>
          <p:nvPr/>
        </p:nvGrpSpPr>
        <p:grpSpPr>
          <a:xfrm>
            <a:off x="1700679" y="2925634"/>
            <a:ext cx="1898302" cy="1571614"/>
            <a:chOff x="1716506" y="3538221"/>
            <a:chExt cx="1898302" cy="1571614"/>
          </a:xfrm>
        </p:grpSpPr>
        <p:grpSp>
          <p:nvGrpSpPr>
            <p:cNvPr id="8" name="Группа 7"/>
            <p:cNvGrpSpPr/>
            <p:nvPr/>
          </p:nvGrpSpPr>
          <p:grpSpPr>
            <a:xfrm>
              <a:off x="1716506" y="3538221"/>
              <a:ext cx="1528970" cy="1571614"/>
              <a:chOff x="1716506" y="3538221"/>
              <a:chExt cx="1528970" cy="1571614"/>
            </a:xfrm>
          </p:grpSpPr>
          <p:sp>
            <p:nvSpPr>
              <p:cNvPr id="2" name="Овал 1"/>
              <p:cNvSpPr/>
              <p:nvPr/>
            </p:nvSpPr>
            <p:spPr>
              <a:xfrm>
                <a:off x="1716506" y="3538221"/>
                <a:ext cx="1528970" cy="58301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p:nvPr/>
            </p:nvSpPr>
            <p:spPr>
              <a:xfrm>
                <a:off x="1716506" y="4526817"/>
                <a:ext cx="1528970" cy="583018"/>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cxnSp>
            <p:nvCxnSpPr>
              <p:cNvPr id="5" name="Прямая соединительная линия 4"/>
              <p:cNvCxnSpPr>
                <a:stCxn id="2" idx="6"/>
                <a:endCxn id="19" idx="6"/>
              </p:cNvCxnSpPr>
              <p:nvPr/>
            </p:nvCxnSpPr>
            <p:spPr>
              <a:xfrm>
                <a:off x="3245476" y="3829730"/>
                <a:ext cx="0" cy="988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1716506" y="3829730"/>
                <a:ext cx="0" cy="988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rot="16200000">
              <a:off x="3040580" y="4215172"/>
              <a:ext cx="779124" cy="369332"/>
            </a:xfrm>
            <a:prstGeom prst="rect">
              <a:avLst/>
            </a:prstGeom>
            <a:noFill/>
          </p:spPr>
          <p:txBody>
            <a:bodyPr wrap="none" rtlCol="0">
              <a:spAutoFit/>
            </a:bodyPr>
            <a:lstStyle/>
            <a:p>
              <a:r>
                <a:rPr lang="en-US" dirty="0" smtClean="0"/>
                <a:t>length</a:t>
              </a:r>
              <a:endParaRPr lang="ru-RU" dirty="0"/>
            </a:p>
          </p:txBody>
        </p:sp>
        <p:cxnSp>
          <p:nvCxnSpPr>
            <p:cNvPr id="22" name="Прямая соединительная линия 21"/>
            <p:cNvCxnSpPr>
              <a:stCxn id="19" idx="2"/>
            </p:cNvCxnSpPr>
            <p:nvPr/>
          </p:nvCxnSpPr>
          <p:spPr>
            <a:xfrm>
              <a:off x="1716506" y="4818326"/>
              <a:ext cx="7644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15756" y="4728030"/>
              <a:ext cx="757002" cy="369332"/>
            </a:xfrm>
            <a:prstGeom prst="rect">
              <a:avLst/>
            </a:prstGeom>
            <a:noFill/>
          </p:spPr>
          <p:txBody>
            <a:bodyPr wrap="none" rtlCol="0">
              <a:spAutoFit/>
            </a:bodyPr>
            <a:lstStyle/>
            <a:p>
              <a:r>
                <a:rPr lang="en-US" dirty="0" smtClean="0"/>
                <a:t>radius</a:t>
              </a:r>
              <a:endParaRPr lang="ru-RU" dirty="0"/>
            </a:p>
          </p:txBody>
        </p:sp>
        <p:sp>
          <p:nvSpPr>
            <p:cNvPr id="30" name="TextBox 29"/>
            <p:cNvSpPr txBox="1"/>
            <p:nvPr/>
          </p:nvSpPr>
          <p:spPr>
            <a:xfrm>
              <a:off x="2195040" y="3614546"/>
              <a:ext cx="598434" cy="369332"/>
            </a:xfrm>
            <a:prstGeom prst="rect">
              <a:avLst/>
            </a:prstGeom>
            <a:noFill/>
          </p:spPr>
          <p:txBody>
            <a:bodyPr wrap="none" rtlCol="0">
              <a:spAutoFit/>
            </a:bodyPr>
            <a:lstStyle/>
            <a:p>
              <a:r>
                <a:rPr lang="en-US" dirty="0" smtClean="0"/>
                <a:t>area</a:t>
              </a:r>
              <a:endParaRPr lang="ru-RU" dirty="0"/>
            </a:p>
          </p:txBody>
        </p:sp>
      </p:grpSp>
      <mc:AlternateContent xmlns:mc="http://schemas.openxmlformats.org/markup-compatibility/2006" xmlns:a14="http://schemas.microsoft.com/office/drawing/2010/main">
        <mc:Choice Requires="a14">
          <p:sp>
            <p:nvSpPr>
              <p:cNvPr id="28" name="Прямоугольник 27"/>
              <p:cNvSpPr/>
              <p:nvPr/>
            </p:nvSpPr>
            <p:spPr>
              <a:xfrm>
                <a:off x="4626926" y="3111277"/>
                <a:ext cx="6096000" cy="1200329"/>
              </a:xfrm>
              <a:prstGeom prst="rect">
                <a:avLst/>
              </a:prstGeom>
            </p:spPr>
            <p:txBody>
              <a:bodyPr>
                <a:spAutoFit/>
              </a:bodyPr>
              <a:lstStyle/>
              <a:p>
                <a:pPr>
                  <a:lnSpc>
                    <a:spcPct val="120000"/>
                  </a:lnSpc>
                </a:pPr>
                <a14:m>
                  <m:oMathPara xmlns:m="http://schemas.openxmlformats.org/officeDocument/2006/math">
                    <m:oMathParaPr>
                      <m:jc m:val="centerGroup"/>
                    </m:oMathParaPr>
                    <m:oMath xmlns:m="http://schemas.openxmlformats.org/officeDocument/2006/math">
                      <m:r>
                        <a:rPr lang="en-US" sz="3000" b="1" i="1">
                          <a:solidFill>
                            <a:schemeClr val="accent5"/>
                          </a:solidFill>
                          <a:latin typeface="Cambria Math" panose="02040503050406030204" pitchFamily="18" charset="0"/>
                        </a:rPr>
                        <m:t>𝒂𝒓𝒆𝒂</m:t>
                      </m:r>
                      <m:r>
                        <a:rPr lang="en-US" sz="3000" b="1" i="1">
                          <a:solidFill>
                            <a:schemeClr val="accent5"/>
                          </a:solidFill>
                          <a:latin typeface="Cambria Math" panose="02040503050406030204" pitchFamily="18" charset="0"/>
                        </a:rPr>
                        <m:t>=</m:t>
                      </m:r>
                      <m:r>
                        <a:rPr lang="en-US" sz="3000" b="1" i="1">
                          <a:solidFill>
                            <a:schemeClr val="accent5"/>
                          </a:solidFill>
                          <a:latin typeface="Cambria Math" panose="02040503050406030204" pitchFamily="18" charset="0"/>
                        </a:rPr>
                        <m:t>𝒓𝒂𝒅𝒊𝒖𝒔</m:t>
                      </m:r>
                      <m:r>
                        <a:rPr lang="en-US" sz="3000" b="1" i="1">
                          <a:solidFill>
                            <a:schemeClr val="accent5"/>
                          </a:solidFill>
                          <a:latin typeface="Cambria Math" panose="02040503050406030204" pitchFamily="18" charset="0"/>
                        </a:rPr>
                        <m:t> ∗</m:t>
                      </m:r>
                      <m:r>
                        <a:rPr lang="en-US" sz="3000" b="1" i="1">
                          <a:solidFill>
                            <a:schemeClr val="accent5"/>
                          </a:solidFill>
                          <a:latin typeface="Cambria Math" panose="02040503050406030204" pitchFamily="18" charset="0"/>
                        </a:rPr>
                        <m:t>𝒓𝒂𝒅𝒊𝒖𝒔</m:t>
                      </m:r>
                      <m:r>
                        <a:rPr lang="en-US" sz="3000" b="1" i="1">
                          <a:solidFill>
                            <a:schemeClr val="accent5"/>
                          </a:solidFill>
                          <a:latin typeface="Cambria Math" panose="02040503050406030204" pitchFamily="18" charset="0"/>
                        </a:rPr>
                        <m:t> ∗</m:t>
                      </m:r>
                      <m:r>
                        <a:rPr lang="en-US" sz="3000" b="1" i="1">
                          <a:solidFill>
                            <a:schemeClr val="accent5"/>
                          </a:solidFill>
                          <a:latin typeface="Cambria Math" panose="02040503050406030204" pitchFamily="18" charset="0"/>
                          <a:ea typeface="Cambria Math" panose="02040503050406030204" pitchFamily="18" charset="0"/>
                        </a:rPr>
                        <m:t>𝝅</m:t>
                      </m:r>
                    </m:oMath>
                  </m:oMathPara>
                </a14:m>
                <a:endParaRPr lang="en-US" sz="3000" b="1" dirty="0">
                  <a:solidFill>
                    <a:schemeClr val="accent5"/>
                  </a:solidFill>
                  <a:ea typeface="Cambria Math" panose="02040503050406030204" pitchFamily="18" charset="0"/>
                </a:endParaRPr>
              </a:p>
              <a:p>
                <a:pPr>
                  <a:lnSpc>
                    <a:spcPct val="120000"/>
                  </a:lnSpc>
                </a:pPr>
                <a14:m>
                  <m:oMathPara xmlns:m="http://schemas.openxmlformats.org/officeDocument/2006/math">
                    <m:oMathParaPr>
                      <m:jc m:val="centerGroup"/>
                    </m:oMathParaPr>
                    <m:oMath xmlns:m="http://schemas.openxmlformats.org/officeDocument/2006/math">
                      <m:r>
                        <a:rPr lang="en-US" sz="3000" b="1" i="1">
                          <a:solidFill>
                            <a:schemeClr val="accent5"/>
                          </a:solidFill>
                          <a:latin typeface="Cambria Math" panose="02040503050406030204" pitchFamily="18" charset="0"/>
                          <a:ea typeface="Cambria Math" panose="02040503050406030204" pitchFamily="18" charset="0"/>
                        </a:rPr>
                        <m:t>𝒗𝒐𝒍𝒖𝒎𝒆</m:t>
                      </m:r>
                      <m:r>
                        <a:rPr lang="en-US" sz="3000" b="1" i="1">
                          <a:solidFill>
                            <a:schemeClr val="accent5"/>
                          </a:solidFill>
                          <a:latin typeface="Cambria Math" panose="02040503050406030204" pitchFamily="18" charset="0"/>
                          <a:ea typeface="Cambria Math" panose="02040503050406030204" pitchFamily="18" charset="0"/>
                        </a:rPr>
                        <m:t>=</m:t>
                      </m:r>
                      <m:r>
                        <a:rPr lang="en-US" sz="3000" b="1" i="1">
                          <a:solidFill>
                            <a:schemeClr val="accent5"/>
                          </a:solidFill>
                          <a:latin typeface="Cambria Math" panose="02040503050406030204" pitchFamily="18" charset="0"/>
                          <a:ea typeface="Cambria Math" panose="02040503050406030204" pitchFamily="18" charset="0"/>
                        </a:rPr>
                        <m:t>𝒂𝒓𝒆𝒂</m:t>
                      </m:r>
                      <m:r>
                        <a:rPr lang="en-US" sz="3000" b="1" i="1">
                          <a:solidFill>
                            <a:schemeClr val="accent5"/>
                          </a:solidFill>
                          <a:latin typeface="Cambria Math" panose="02040503050406030204" pitchFamily="18" charset="0"/>
                          <a:ea typeface="Cambria Math" panose="02040503050406030204" pitchFamily="18" charset="0"/>
                        </a:rPr>
                        <m:t> ∗</m:t>
                      </m:r>
                      <m:r>
                        <a:rPr lang="en-US" sz="3000" b="1" i="1">
                          <a:solidFill>
                            <a:schemeClr val="accent5"/>
                          </a:solidFill>
                          <a:latin typeface="Cambria Math" panose="02040503050406030204" pitchFamily="18" charset="0"/>
                          <a:ea typeface="Cambria Math" panose="02040503050406030204" pitchFamily="18" charset="0"/>
                        </a:rPr>
                        <m:t>𝒍𝒆𝒏𝒈𝒕𝒉</m:t>
                      </m:r>
                    </m:oMath>
                  </m:oMathPara>
                </a14:m>
                <a:endParaRPr lang="en-US" sz="3000" b="1" dirty="0">
                  <a:solidFill>
                    <a:schemeClr val="accent5"/>
                  </a:solidFill>
                  <a:ea typeface="Cambria Math" panose="02040503050406030204" pitchFamily="18" charset="0"/>
                </a:endParaRPr>
              </a:p>
            </p:txBody>
          </p:sp>
        </mc:Choice>
        <mc:Fallback xmlns="">
          <p:sp>
            <p:nvSpPr>
              <p:cNvPr id="28" name="Прямоугольник 27"/>
              <p:cNvSpPr>
                <a:spLocks noRot="1" noChangeAspect="1" noMove="1" noResize="1" noEditPoints="1" noAdjustHandles="1" noChangeArrowheads="1" noChangeShapeType="1" noTextEdit="1"/>
              </p:cNvSpPr>
              <p:nvPr/>
            </p:nvSpPr>
            <p:spPr>
              <a:xfrm>
                <a:off x="4626926" y="3111277"/>
                <a:ext cx="6096000" cy="1200329"/>
              </a:xfrm>
              <a:prstGeom prst="rect">
                <a:avLst/>
              </a:prstGeom>
              <a:blipFill rotWithShape="0">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748622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872766" y="297810"/>
            <a:ext cx="5960235"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3. Convert feet into meters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385548"/>
            <a:ext cx="11500375" cy="112995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Write a program that reads a number in feet, converts it to meters, and displays the result. One foot is 0.305 meter. </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7" name="Заголовок 1"/>
          <p:cNvSpPr txBox="1">
            <a:spLocks/>
          </p:cNvSpPr>
          <p:nvPr/>
        </p:nvSpPr>
        <p:spPr>
          <a:xfrm>
            <a:off x="327439"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Таблица 18"/>
          <p:cNvGraphicFramePr>
            <a:graphicFrameLocks noGrp="1"/>
          </p:cNvGraphicFramePr>
          <p:nvPr>
            <p:extLst>
              <p:ext uri="{D42A27DB-BD31-4B8C-83A1-F6EECF244321}">
                <p14:modId xmlns:p14="http://schemas.microsoft.com/office/powerpoint/2010/main" val="2230295266"/>
              </p:ext>
            </p:extLst>
          </p:nvPr>
        </p:nvGraphicFramePr>
        <p:xfrm>
          <a:off x="485027" y="5833521"/>
          <a:ext cx="10489346" cy="640080"/>
        </p:xfrm>
        <a:graphic>
          <a:graphicData uri="http://schemas.openxmlformats.org/drawingml/2006/table">
            <a:tbl>
              <a:tblPr firstRow="1" bandRow="1">
                <a:tableStyleId>{3B4B98B0-60AC-42C2-AFA5-B58CD77FA1E5}</a:tableStyleId>
              </a:tblPr>
              <a:tblGrid>
                <a:gridCol w="10489346"/>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value for feet: 16.5</a:t>
                      </a:r>
                    </a:p>
                    <a:p>
                      <a:r>
                        <a:rPr lang="en-US" b="0" baseline="0" dirty="0" smtClean="0">
                          <a:latin typeface="Courier New" panose="02070309020205020404" pitchFamily="49" charset="0"/>
                          <a:cs typeface="Courier New" panose="02070309020205020404" pitchFamily="49" charset="0"/>
                        </a:rPr>
                        <a:t>16.5 feet is 5.0325 meters</a:t>
                      </a:r>
                      <a:endParaRPr lang="ru-RU" b="0" dirty="0">
                        <a:latin typeface="Courier New" panose="02070309020205020404" pitchFamily="49" charset="0"/>
                        <a:cs typeface="Courier New" panose="02070309020205020404" pitchFamily="49" charset="0"/>
                      </a:endParaRPr>
                    </a:p>
                  </a:txBody>
                  <a:tcPr>
                    <a:solidFill>
                      <a:schemeClr val="bg2"/>
                    </a:solidFill>
                  </a:tcPr>
                </a:tc>
              </a:tr>
            </a:tbl>
          </a:graphicData>
        </a:graphic>
      </p:graphicFrame>
      <p:pic>
        <p:nvPicPr>
          <p:cNvPr id="20"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1848" y="5894059"/>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23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743978" y="297810"/>
            <a:ext cx="6089024"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4</a:t>
            </a:r>
            <a:r>
              <a:rPr lang="en-US" dirty="0" smtClean="0">
                <a:solidFill>
                  <a:schemeClr val="accent5"/>
                </a:solidFill>
              </a:rPr>
              <a:t>. Convert pounds into kilograms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467100"/>
            <a:ext cx="11500373" cy="185564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converts pounds into kilograms. The program prompts the user to enter a number in pounds, converts it to kilograms, and displays the result. One pound is </a:t>
            </a:r>
            <a:r>
              <a:rPr lang="en-US" sz="3000" b="1" dirty="0" smtClean="0">
                <a:solidFill>
                  <a:schemeClr val="accent5"/>
                </a:solidFill>
              </a:rPr>
              <a:t>0.454 </a:t>
            </a:r>
            <a:r>
              <a:rPr lang="en-US" sz="3000" dirty="0" smtClean="0">
                <a:solidFill>
                  <a:schemeClr val="accent5"/>
                </a:solidFill>
              </a:rPr>
              <a:t>kilograms.</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6" name="Заголовок 1"/>
          <p:cNvSpPr txBox="1">
            <a:spLocks/>
          </p:cNvSpPr>
          <p:nvPr/>
        </p:nvSpPr>
        <p:spPr>
          <a:xfrm>
            <a:off x="327439"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7"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Таблица 17"/>
          <p:cNvGraphicFramePr>
            <a:graphicFrameLocks noGrp="1"/>
          </p:cNvGraphicFramePr>
          <p:nvPr>
            <p:extLst>
              <p:ext uri="{D42A27DB-BD31-4B8C-83A1-F6EECF244321}">
                <p14:modId xmlns:p14="http://schemas.microsoft.com/office/powerpoint/2010/main" val="4110814172"/>
              </p:ext>
            </p:extLst>
          </p:nvPr>
        </p:nvGraphicFramePr>
        <p:xfrm>
          <a:off x="485027" y="5833521"/>
          <a:ext cx="10489346" cy="914400"/>
        </p:xfrm>
        <a:graphic>
          <a:graphicData uri="http://schemas.openxmlformats.org/drawingml/2006/table">
            <a:tbl>
              <a:tblPr firstRow="1" bandRow="1">
                <a:tableStyleId>{3B4B98B0-60AC-42C2-AFA5-B58CD77FA1E5}</a:tableStyleId>
              </a:tblPr>
              <a:tblGrid>
                <a:gridCol w="10489346"/>
              </a:tblGrid>
              <a:tr h="370840">
                <a:tc>
                  <a:txBody>
                    <a:bodyPr/>
                    <a:lstStyle/>
                    <a:p>
                      <a:r>
                        <a:rPr lang="en-US" b="0" dirty="0" smtClean="0">
                          <a:latin typeface="Courier New" panose="02070309020205020404" pitchFamily="49" charset="0"/>
                          <a:cs typeface="Courier New" panose="02070309020205020404" pitchFamily="49" charset="0"/>
                        </a:rPr>
                        <a:t>Enter a number in pounds: 55.5</a:t>
                      </a:r>
                    </a:p>
                    <a:p>
                      <a:r>
                        <a:rPr lang="en-US" b="0" dirty="0" smtClean="0">
                          <a:latin typeface="Courier New" panose="02070309020205020404" pitchFamily="49" charset="0"/>
                          <a:cs typeface="Courier New" panose="02070309020205020404" pitchFamily="49" charset="0"/>
                        </a:rPr>
                        <a:t>55.5 pounds is 25.197 kilograms</a:t>
                      </a:r>
                    </a:p>
                    <a:p>
                      <a:endParaRPr lang="ru-RU" b="0" dirty="0">
                        <a:latin typeface="Courier New" panose="02070309020205020404" pitchFamily="49" charset="0"/>
                        <a:cs typeface="Courier New" panose="02070309020205020404" pitchFamily="49" charset="0"/>
                      </a:endParaRPr>
                    </a:p>
                  </a:txBody>
                  <a:tcPr>
                    <a:solidFill>
                      <a:schemeClr val="bg2"/>
                    </a:solidFill>
                  </a:tcPr>
                </a:tc>
              </a:tr>
            </a:tbl>
          </a:graphicData>
        </a:graphic>
      </p:graphicFrame>
      <p:pic>
        <p:nvPicPr>
          <p:cNvPr id="1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9577" y="5892228"/>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507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177308" y="297810"/>
            <a:ext cx="6655694"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5</a:t>
            </a:r>
            <a:r>
              <a:rPr lang="en-US" dirty="0" smtClean="0">
                <a:solidFill>
                  <a:schemeClr val="accent5"/>
                </a:solidFill>
              </a:rPr>
              <a:t>. *Financial application: calculate tips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724723"/>
            <a:ext cx="11500375" cy="233212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reads the subtotal and the gratuity rate, then computes the gratuity and total. For example, if the user enters </a:t>
            </a:r>
            <a:r>
              <a:rPr lang="en-US" sz="3000" b="1" dirty="0" smtClean="0">
                <a:solidFill>
                  <a:schemeClr val="accent5"/>
                </a:solidFill>
              </a:rPr>
              <a:t>10 </a:t>
            </a:r>
            <a:r>
              <a:rPr lang="en-US" sz="3000" dirty="0" smtClean="0">
                <a:solidFill>
                  <a:schemeClr val="accent5"/>
                </a:solidFill>
              </a:rPr>
              <a:t> for subtotal and </a:t>
            </a:r>
            <a:r>
              <a:rPr lang="en-US" sz="3000" b="1" dirty="0" smtClean="0">
                <a:solidFill>
                  <a:schemeClr val="accent5"/>
                </a:solidFill>
              </a:rPr>
              <a:t>15% </a:t>
            </a:r>
            <a:r>
              <a:rPr lang="en-US" sz="3000" dirty="0" smtClean="0">
                <a:solidFill>
                  <a:schemeClr val="accent5"/>
                </a:solidFill>
              </a:rPr>
              <a:t> for gratuity rate, the program displays </a:t>
            </a:r>
            <a:r>
              <a:rPr lang="en-US" sz="3000" b="1" dirty="0" smtClean="0">
                <a:solidFill>
                  <a:schemeClr val="accent5"/>
                </a:solidFill>
              </a:rPr>
              <a:t>$1.5 </a:t>
            </a:r>
            <a:r>
              <a:rPr lang="en-US" sz="3000" dirty="0" smtClean="0">
                <a:solidFill>
                  <a:schemeClr val="accent5"/>
                </a:solidFill>
              </a:rPr>
              <a:t>as gratuity and </a:t>
            </a:r>
            <a:r>
              <a:rPr lang="en-US" sz="3000" b="1" dirty="0" smtClean="0">
                <a:solidFill>
                  <a:schemeClr val="accent5"/>
                </a:solidFill>
              </a:rPr>
              <a:t>$11.5 </a:t>
            </a:r>
            <a:r>
              <a:rPr lang="en-US" sz="3000" dirty="0" smtClean="0">
                <a:solidFill>
                  <a:schemeClr val="accent5"/>
                </a:solidFill>
              </a:rPr>
              <a:t>as total. </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2627"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3444081171"/>
              </p:ext>
            </p:extLst>
          </p:nvPr>
        </p:nvGraphicFramePr>
        <p:xfrm>
          <a:off x="490215" y="5833521"/>
          <a:ext cx="10489346" cy="640080"/>
        </p:xfrm>
        <a:graphic>
          <a:graphicData uri="http://schemas.openxmlformats.org/drawingml/2006/table">
            <a:tbl>
              <a:tblPr firstRow="1" bandRow="1">
                <a:tableStyleId>{3B4B98B0-60AC-42C2-AFA5-B58CD77FA1E5}</a:tableStyleId>
              </a:tblPr>
              <a:tblGrid>
                <a:gridCol w="10489346"/>
              </a:tblGrid>
              <a:tr h="370840">
                <a:tc>
                  <a:txBody>
                    <a:bodyPr/>
                    <a:lstStyle/>
                    <a:p>
                      <a:r>
                        <a:rPr lang="en-US" b="0" dirty="0" smtClean="0">
                          <a:latin typeface="Courier New" panose="02070309020205020404" pitchFamily="49" charset="0"/>
                          <a:cs typeface="Courier New" panose="02070309020205020404" pitchFamily="49" charset="0"/>
                        </a:rPr>
                        <a:t>Enter the subtotal and a gratuity rate: 10 15</a:t>
                      </a:r>
                    </a:p>
                    <a:p>
                      <a:r>
                        <a:rPr lang="en-US" b="0" dirty="0" smtClean="0">
                          <a:latin typeface="Courier New" panose="02070309020205020404" pitchFamily="49" charset="0"/>
                          <a:cs typeface="Courier New" panose="02070309020205020404" pitchFamily="49" charset="0"/>
                        </a:rPr>
                        <a:t>The gratuity is</a:t>
                      </a:r>
                      <a:r>
                        <a:rPr lang="en-US" b="0" baseline="0" dirty="0" smtClean="0">
                          <a:latin typeface="Courier New" panose="02070309020205020404" pitchFamily="49" charset="0"/>
                          <a:cs typeface="Courier New" panose="02070309020205020404" pitchFamily="49" charset="0"/>
                        </a:rPr>
                        <a:t> $1.5 and total is $11.5</a:t>
                      </a:r>
                      <a:endParaRPr lang="ru-RU" b="0" dirty="0">
                        <a:latin typeface="Courier New" panose="02070309020205020404" pitchFamily="49" charset="0"/>
                        <a:cs typeface="Courier New" panose="02070309020205020404" pitchFamily="49" charset="0"/>
                      </a:endParaRPr>
                    </a:p>
                  </a:txBody>
                  <a:tcPr>
                    <a:solidFill>
                      <a:schemeClr val="bg2"/>
                    </a:solidFill>
                  </a:tcPr>
                </a:tc>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7308" y="5916202"/>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086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009882" y="297810"/>
            <a:ext cx="6823119"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6</a:t>
            </a:r>
            <a:r>
              <a:rPr lang="en-US" dirty="0" smtClean="0">
                <a:solidFill>
                  <a:schemeClr val="accent5"/>
                </a:solidFill>
              </a:rPr>
              <a:t>. **Sum the digits in an integer</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302358"/>
            <a:ext cx="11500374" cy="292191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reads an integer between </a:t>
            </a:r>
            <a:r>
              <a:rPr lang="en-US" sz="3000" b="1" dirty="0" smtClean="0">
                <a:solidFill>
                  <a:schemeClr val="accent5"/>
                </a:solidFill>
              </a:rPr>
              <a:t>0 </a:t>
            </a:r>
            <a:r>
              <a:rPr lang="en-US" sz="3000" dirty="0" smtClean="0">
                <a:solidFill>
                  <a:schemeClr val="accent5"/>
                </a:solidFill>
              </a:rPr>
              <a:t>and </a:t>
            </a:r>
            <a:r>
              <a:rPr lang="en-US" sz="3000" b="1" dirty="0" smtClean="0">
                <a:solidFill>
                  <a:schemeClr val="accent5"/>
                </a:solidFill>
              </a:rPr>
              <a:t>1000 </a:t>
            </a:r>
            <a:r>
              <a:rPr lang="en-US" sz="3000" dirty="0" smtClean="0">
                <a:solidFill>
                  <a:schemeClr val="accent5"/>
                </a:solidFill>
              </a:rPr>
              <a:t>and adds all the digits in the integer. For example, if an integer is </a:t>
            </a:r>
            <a:r>
              <a:rPr lang="en-US" sz="3000" b="1" dirty="0" smtClean="0">
                <a:solidFill>
                  <a:schemeClr val="accent5"/>
                </a:solidFill>
              </a:rPr>
              <a:t>392, </a:t>
            </a:r>
            <a:r>
              <a:rPr lang="en-US" sz="3000" dirty="0" smtClean="0">
                <a:solidFill>
                  <a:schemeClr val="accent5"/>
                </a:solidFill>
              </a:rPr>
              <a:t>the sum of all its digits is </a:t>
            </a:r>
            <a:r>
              <a:rPr lang="en-US" sz="3000" b="1" dirty="0" smtClean="0">
                <a:solidFill>
                  <a:schemeClr val="accent5"/>
                </a:solidFill>
              </a:rPr>
              <a:t>14.</a:t>
            </a:r>
          </a:p>
          <a:p>
            <a:pPr algn="just">
              <a:lnSpc>
                <a:spcPct val="120000"/>
              </a:lnSpc>
            </a:pPr>
            <a:r>
              <a:rPr lang="en-US" sz="3000" b="1" dirty="0">
                <a:solidFill>
                  <a:schemeClr val="accent5"/>
                </a:solidFill>
              </a:rPr>
              <a:t>	</a:t>
            </a:r>
            <a:r>
              <a:rPr lang="en-US" sz="3000" b="1" dirty="0" smtClean="0">
                <a:solidFill>
                  <a:schemeClr val="accent5"/>
                </a:solidFill>
              </a:rPr>
              <a:t>Hint: </a:t>
            </a:r>
            <a:r>
              <a:rPr lang="en-US" sz="3000" dirty="0" smtClean="0">
                <a:solidFill>
                  <a:schemeClr val="accent5"/>
                </a:solidFill>
              </a:rPr>
              <a:t>Use the </a:t>
            </a:r>
            <a:r>
              <a:rPr lang="en-US" sz="3000" b="1" dirty="0" smtClean="0">
                <a:solidFill>
                  <a:schemeClr val="accent5"/>
                </a:solidFill>
              </a:rPr>
              <a:t>% </a:t>
            </a:r>
            <a:r>
              <a:rPr lang="en-US" sz="3000" dirty="0" smtClean="0">
                <a:solidFill>
                  <a:schemeClr val="accent5"/>
                </a:solidFill>
              </a:rPr>
              <a:t>operator to extract digits, and use the </a:t>
            </a:r>
            <a:r>
              <a:rPr lang="en-US" sz="3000" b="1" dirty="0" smtClean="0">
                <a:solidFill>
                  <a:schemeClr val="accent5"/>
                </a:solidFill>
              </a:rPr>
              <a:t>/ </a:t>
            </a:r>
            <a:r>
              <a:rPr lang="en-US" sz="3000" dirty="0" smtClean="0">
                <a:solidFill>
                  <a:schemeClr val="accent5"/>
                </a:solidFill>
              </a:rPr>
              <a:t>operator to remove the extracted digit. For instance, </a:t>
            </a:r>
            <a:r>
              <a:rPr lang="en-US" sz="3000" b="1" dirty="0" smtClean="0">
                <a:solidFill>
                  <a:schemeClr val="accent5"/>
                </a:solidFill>
              </a:rPr>
              <a:t>932 % 10 = 2 </a:t>
            </a:r>
            <a:r>
              <a:rPr lang="en-US" sz="3000" dirty="0" smtClean="0">
                <a:solidFill>
                  <a:schemeClr val="accent5"/>
                </a:solidFill>
              </a:rPr>
              <a:t>and </a:t>
            </a:r>
            <a:r>
              <a:rPr lang="en-US" sz="3000" b="1" dirty="0" smtClean="0">
                <a:solidFill>
                  <a:schemeClr val="accent5"/>
                </a:solidFill>
              </a:rPr>
              <a:t>932 / 10 = 93.</a:t>
            </a:r>
            <a:endParaRPr lang="en-US" sz="30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3" name="Заголовок 1"/>
          <p:cNvSpPr txBox="1">
            <a:spLocks/>
          </p:cNvSpPr>
          <p:nvPr/>
        </p:nvSpPr>
        <p:spPr>
          <a:xfrm>
            <a:off x="332627"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4268006625"/>
              </p:ext>
            </p:extLst>
          </p:nvPr>
        </p:nvGraphicFramePr>
        <p:xfrm>
          <a:off x="490215" y="5833521"/>
          <a:ext cx="10489346" cy="640080"/>
        </p:xfrm>
        <a:graphic>
          <a:graphicData uri="http://schemas.openxmlformats.org/drawingml/2006/table">
            <a:tbl>
              <a:tblPr firstRow="1" bandRow="1">
                <a:tableStyleId>{3B4B98B0-60AC-42C2-AFA5-B58CD77FA1E5}</a:tableStyleId>
              </a:tblPr>
              <a:tblGrid>
                <a:gridCol w="10489346"/>
              </a:tblGrid>
              <a:tr h="370840">
                <a:tc>
                  <a:txBody>
                    <a:bodyPr/>
                    <a:lstStyle/>
                    <a:p>
                      <a:r>
                        <a:rPr lang="en-US" b="0" dirty="0" smtClean="0">
                          <a:latin typeface="Courier New" panose="02070309020205020404" pitchFamily="49" charset="0"/>
                          <a:cs typeface="Courier New" panose="02070309020205020404" pitchFamily="49" charset="0"/>
                        </a:rPr>
                        <a:t>Enter a number between</a:t>
                      </a:r>
                      <a:r>
                        <a:rPr lang="en-US" b="0" baseline="0" dirty="0" smtClean="0">
                          <a:latin typeface="Courier New" panose="02070309020205020404" pitchFamily="49" charset="0"/>
                          <a:cs typeface="Courier New" panose="02070309020205020404" pitchFamily="49" charset="0"/>
                        </a:rPr>
                        <a:t> 0 and 1000: 999</a:t>
                      </a:r>
                    </a:p>
                    <a:p>
                      <a:r>
                        <a:rPr lang="en-US" b="0" baseline="0" dirty="0" smtClean="0">
                          <a:latin typeface="Courier New" panose="02070309020205020404" pitchFamily="49" charset="0"/>
                          <a:cs typeface="Courier New" panose="02070309020205020404" pitchFamily="49" charset="0"/>
                        </a:rPr>
                        <a:t>The sum of the digits is 27</a:t>
                      </a:r>
                      <a:endParaRPr lang="ru-RU" b="0" dirty="0">
                        <a:latin typeface="Courier New" panose="02070309020205020404" pitchFamily="49" charset="0"/>
                        <a:cs typeface="Courier New" panose="02070309020205020404" pitchFamily="49" charset="0"/>
                      </a:endParaRPr>
                    </a:p>
                  </a:txBody>
                  <a:tcPr>
                    <a:solidFill>
                      <a:schemeClr val="bg2"/>
                    </a:solidFill>
                  </a:tcPr>
                </a:tc>
              </a:tr>
            </a:tbl>
          </a:graphicData>
        </a:graphic>
      </p:graphicFrame>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5483" y="5902131"/>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869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924282" y="297810"/>
            <a:ext cx="5908719"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7</a:t>
            </a:r>
            <a:r>
              <a:rPr lang="en-US" dirty="0" smtClean="0">
                <a:solidFill>
                  <a:schemeClr val="accent5"/>
                </a:solidFill>
              </a:rPr>
              <a:t>. *Find the number of years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301747"/>
            <a:ext cx="11500373" cy="226769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Write a program that prompts the user to enter the minutes (e.g. 1 billion), and displays the number of years and days for the minutes. For simplicity, assume a year has </a:t>
            </a:r>
            <a:r>
              <a:rPr lang="en-US" sz="3000" b="1" dirty="0" smtClean="0">
                <a:solidFill>
                  <a:schemeClr val="accent5"/>
                </a:solidFill>
              </a:rPr>
              <a:t>365 </a:t>
            </a:r>
            <a:r>
              <a:rPr lang="en-US" sz="3000" dirty="0" smtClean="0">
                <a:solidFill>
                  <a:schemeClr val="accent5"/>
                </a:solidFill>
              </a:rPr>
              <a:t>days.</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3" name="Заголовок 1"/>
          <p:cNvSpPr txBox="1">
            <a:spLocks/>
          </p:cNvSpPr>
          <p:nvPr/>
        </p:nvSpPr>
        <p:spPr>
          <a:xfrm>
            <a:off x="332627"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611897643"/>
              </p:ext>
            </p:extLst>
          </p:nvPr>
        </p:nvGraphicFramePr>
        <p:xfrm>
          <a:off x="490215" y="5833521"/>
          <a:ext cx="10489346" cy="640080"/>
        </p:xfrm>
        <a:graphic>
          <a:graphicData uri="http://schemas.openxmlformats.org/drawingml/2006/table">
            <a:tbl>
              <a:tblPr firstRow="1" bandRow="1">
                <a:tableStyleId>{3B4B98B0-60AC-42C2-AFA5-B58CD77FA1E5}</a:tableStyleId>
              </a:tblPr>
              <a:tblGrid>
                <a:gridCol w="10489346"/>
              </a:tblGrid>
              <a:tr h="370840">
                <a:tc>
                  <a:txBody>
                    <a:bodyPr/>
                    <a:lstStyle/>
                    <a:p>
                      <a:r>
                        <a:rPr lang="en-US" b="0" dirty="0" smtClean="0">
                          <a:latin typeface="Courier New" panose="02070309020205020404" pitchFamily="49" charset="0"/>
                          <a:cs typeface="Courier New" panose="02070309020205020404" pitchFamily="49" charset="0"/>
                        </a:rPr>
                        <a:t>Enter a number of minutes: 1000000000</a:t>
                      </a:r>
                    </a:p>
                    <a:p>
                      <a:r>
                        <a:rPr lang="en-US" b="0" dirty="0" smtClean="0">
                          <a:latin typeface="Courier New" panose="02070309020205020404" pitchFamily="49" charset="0"/>
                          <a:cs typeface="Courier New" panose="02070309020205020404" pitchFamily="49" charset="0"/>
                        </a:rPr>
                        <a:t>1000000000 minutes is approximately</a:t>
                      </a:r>
                      <a:r>
                        <a:rPr lang="en-US" b="0" baseline="0" dirty="0" smtClean="0">
                          <a:latin typeface="Courier New" panose="02070309020205020404" pitchFamily="49" charset="0"/>
                          <a:cs typeface="Courier New" panose="02070309020205020404" pitchFamily="49" charset="0"/>
                        </a:rPr>
                        <a:t> 1902 years and 214 days</a:t>
                      </a:r>
                      <a:endParaRPr lang="ru-RU" b="0" dirty="0">
                        <a:latin typeface="Courier New" panose="02070309020205020404" pitchFamily="49" charset="0"/>
                        <a:cs typeface="Courier New" panose="02070309020205020404" pitchFamily="49" charset="0"/>
                      </a:endParaRPr>
                    </a:p>
                  </a:txBody>
                  <a:tcPr>
                    <a:solidFill>
                      <a:schemeClr val="bg2"/>
                    </a:solidFill>
                  </a:tcPr>
                </a:tc>
              </a:tr>
            </a:tbl>
          </a:graphicData>
        </a:graphic>
      </p:graphicFrame>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5483" y="5902131"/>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579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438</Words>
  <Application>Microsoft Office PowerPoint</Application>
  <PresentationFormat>Широкоэкранный</PresentationFormat>
  <Paragraphs>111</Paragraphs>
  <Slides>14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14</vt:i4>
      </vt:variant>
    </vt:vector>
  </HeadingPairs>
  <TitlesOfParts>
    <vt:vector size="21" baseType="lpstr">
      <vt:lpstr>Arial</vt:lpstr>
      <vt:lpstr>Calibri</vt:lpstr>
      <vt:lpstr>Calibri Light</vt:lpstr>
      <vt:lpstr>Cambria Math</vt:lpstr>
      <vt:lpstr>Courier New</vt:lpstr>
      <vt:lpstr>Wingdings 2</vt:lpstr>
      <vt:lpstr>Тема Office</vt:lpstr>
      <vt:lpstr>Elementary Programming</vt:lpstr>
      <vt:lpstr>Read the lecture notes doing following tasks: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Sirojiddin Nuriyev</cp:lastModifiedBy>
  <cp:revision>38</cp:revision>
  <dcterms:created xsi:type="dcterms:W3CDTF">2016-07-19T11:09:21Z</dcterms:created>
  <dcterms:modified xsi:type="dcterms:W3CDTF">2016-07-27T13:51:05Z</dcterms:modified>
</cp:coreProperties>
</file>