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71" r:id="rId7"/>
    <p:sldId id="261" r:id="rId8"/>
    <p:sldId id="263" r:id="rId9"/>
    <p:sldId id="267" r:id="rId10"/>
    <p:sldId id="264" r:id="rId11"/>
    <p:sldId id="265" r:id="rId12"/>
    <p:sldId id="266"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10.12.2016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10.12.2016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10.12.2016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10.12.2016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10.12.2016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3108071"/>
            <a:ext cx="9950361" cy="686592"/>
          </a:xfrm>
        </p:spPr>
        <p:txBody>
          <a:bodyPr>
            <a:normAutofit fontScale="90000"/>
          </a:bodyPr>
          <a:lstStyle/>
          <a:p>
            <a:pPr algn="ctr"/>
            <a:r>
              <a:rPr lang="en-US" dirty="0" smtClean="0">
                <a:solidFill>
                  <a:schemeClr val="accent5"/>
                </a:solidFill>
              </a:rPr>
              <a:t>Elementary Programming</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#2</a:t>
            </a:r>
          </a:p>
          <a:p>
            <a:pPr algn="ctr">
              <a:lnSpc>
                <a:spcPct val="100000"/>
              </a:lnSpc>
            </a:pPr>
            <a:r>
              <a:rPr lang="en-US" sz="4000" dirty="0" smtClean="0">
                <a:solidFill>
                  <a:srgbClr val="002060"/>
                </a:solidFill>
              </a:rPr>
              <a:t>(II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*Geometry: area of a triangle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669155"/>
                <a:ext cx="11500373" cy="314146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Write a program that prompts the user to enter three points </a:t>
                </a:r>
                <a:r>
                  <a:rPr lang="en-US" sz="3000" b="1" dirty="0" smtClean="0">
                    <a:solidFill>
                      <a:schemeClr val="accent5"/>
                    </a:solidFill>
                  </a:rPr>
                  <a:t>(x1, y1) , (x2, y2), (x3, y3) </a:t>
                </a:r>
                <a:r>
                  <a:rPr lang="en-US" sz="3000" dirty="0" smtClean="0">
                    <a:solidFill>
                      <a:schemeClr val="accent5"/>
                    </a:solidFill>
                  </a:rPr>
                  <a:t>of a triangle and displays its area. The formula for computing the area of a triangle is </a:t>
                </a:r>
              </a:p>
              <a:p>
                <a:pPr algn="l">
                  <a:lnSpc>
                    <a:spcPct val="120000"/>
                  </a:lnSpc>
                </a:pPr>
                <a14:m>
                  <m:oMathPara xmlns:m="http://schemas.openxmlformats.org/officeDocument/2006/math">
                    <m:oMathParaPr>
                      <m:jc m:val="centerGroup"/>
                    </m:oMathParaPr>
                    <m:oMath xmlns:m="http://schemas.openxmlformats.org/officeDocument/2006/math">
                      <m:r>
                        <a:rPr lang="en-US" sz="3000" b="0" i="1" smtClean="0">
                          <a:solidFill>
                            <a:schemeClr val="accent5"/>
                          </a:solidFill>
                          <a:latin typeface="Cambria Math" panose="02040503050406030204" pitchFamily="18" charset="0"/>
                        </a:rPr>
                        <m:t>𝑠</m:t>
                      </m:r>
                      <m:r>
                        <a:rPr lang="en-US" sz="3000" b="0" i="1" smtClean="0">
                          <a:solidFill>
                            <a:schemeClr val="accent5"/>
                          </a:solidFill>
                          <a:latin typeface="Cambria Math" panose="02040503050406030204" pitchFamily="18" charset="0"/>
                        </a:rPr>
                        <m:t>=</m:t>
                      </m:r>
                      <m:f>
                        <m:fPr>
                          <m:type m:val="lin"/>
                          <m:ctrlPr>
                            <a:rPr lang="en-US" sz="3000" i="1" smtClean="0">
                              <a:solidFill>
                                <a:schemeClr val="accent5"/>
                              </a:solidFill>
                              <a:latin typeface="Cambria Math" panose="02040503050406030204" pitchFamily="18" charset="0"/>
                            </a:rPr>
                          </m:ctrlPr>
                        </m:fPr>
                        <m:num>
                          <m:r>
                            <a:rPr lang="en-US" sz="3000" b="0" i="1" smtClean="0">
                              <a:solidFill>
                                <a:schemeClr val="accent5"/>
                              </a:solidFill>
                              <a:latin typeface="Cambria Math" panose="02040503050406030204" pitchFamily="18" charset="0"/>
                            </a:rPr>
                            <m:t>(</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1+</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2+</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3)</m:t>
                          </m:r>
                        </m:num>
                        <m:den>
                          <m:r>
                            <a:rPr lang="en-US" sz="3000" b="0" i="1" smtClean="0">
                              <a:solidFill>
                                <a:schemeClr val="accent5"/>
                              </a:solidFill>
                              <a:latin typeface="Cambria Math" panose="02040503050406030204" pitchFamily="18" charset="0"/>
                            </a:rPr>
                            <m:t>2;</m:t>
                          </m:r>
                        </m:den>
                      </m:f>
                    </m:oMath>
                  </m:oMathPara>
                </a14:m>
                <a:endParaRPr lang="en-US" sz="3000" dirty="0" smtClean="0">
                  <a:solidFill>
                    <a:schemeClr val="accent5"/>
                  </a:solidFill>
                </a:endParaRPr>
              </a:p>
              <a:p>
                <a:pPr algn="l">
                  <a:lnSpc>
                    <a:spcPct val="120000"/>
                  </a:lnSpc>
                </a:pPr>
                <a14:m>
                  <m:oMathPara xmlns:m="http://schemas.openxmlformats.org/officeDocument/2006/math">
                    <m:oMathParaPr>
                      <m:jc m:val="centerGroup"/>
                    </m:oMathParaPr>
                    <m:oMath xmlns:m="http://schemas.openxmlformats.org/officeDocument/2006/math">
                      <m:r>
                        <a:rPr lang="en-US" sz="3000" b="0" i="1" smtClean="0">
                          <a:solidFill>
                            <a:schemeClr val="accent5"/>
                          </a:solidFill>
                          <a:latin typeface="Cambria Math" panose="02040503050406030204" pitchFamily="18" charset="0"/>
                        </a:rPr>
                        <m:t>𝑎𝑟𝑒𝑎</m:t>
                      </m:r>
                      <m:r>
                        <a:rPr lang="en-US" sz="3000" b="0" i="1" smtClean="0">
                          <a:solidFill>
                            <a:schemeClr val="accent5"/>
                          </a:solidFill>
                          <a:latin typeface="Cambria Math" panose="02040503050406030204" pitchFamily="18" charset="0"/>
                        </a:rPr>
                        <m:t>=</m:t>
                      </m:r>
                      <m:rad>
                        <m:radPr>
                          <m:degHide m:val="on"/>
                          <m:ctrlPr>
                            <a:rPr lang="en-US" sz="3000" b="0" i="1" smtClean="0">
                              <a:solidFill>
                                <a:schemeClr val="accent5"/>
                              </a:solidFill>
                              <a:latin typeface="Cambria Math" panose="02040503050406030204" pitchFamily="18" charset="0"/>
                            </a:rPr>
                          </m:ctrlPr>
                        </m:radPr>
                        <m:deg/>
                        <m:e>
                          <m:r>
                            <a:rPr lang="en-US" sz="3000" b="0" i="1" smtClean="0">
                              <a:solidFill>
                                <a:schemeClr val="accent5"/>
                              </a:solidFill>
                              <a:latin typeface="Cambria Math" panose="02040503050406030204" pitchFamily="18" charset="0"/>
                            </a:rPr>
                            <m:t>𝑠</m:t>
                          </m:r>
                          <m:r>
                            <a:rPr lang="en-US" sz="3000" b="0" i="1" smtClean="0">
                              <a:solidFill>
                                <a:schemeClr val="accent5"/>
                              </a:solidFill>
                              <a:latin typeface="Cambria Math" panose="02040503050406030204" pitchFamily="18" charset="0"/>
                            </a:rPr>
                            <m:t>(</m:t>
                          </m:r>
                          <m:r>
                            <a:rPr lang="en-US" sz="3000" b="0" i="1" smtClean="0">
                              <a:solidFill>
                                <a:schemeClr val="accent5"/>
                              </a:solidFill>
                              <a:latin typeface="Cambria Math" panose="02040503050406030204" pitchFamily="18" charset="0"/>
                            </a:rPr>
                            <m:t>𝑠</m:t>
                          </m:r>
                          <m:r>
                            <a:rPr lang="en-US" sz="3000" b="0" i="1" smtClean="0">
                              <a:solidFill>
                                <a:schemeClr val="accent5"/>
                              </a:solidFill>
                              <a:latin typeface="Cambria Math" panose="02040503050406030204" pitchFamily="18" charset="0"/>
                            </a:rPr>
                            <m:t>−</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1)(</m:t>
                          </m:r>
                          <m:r>
                            <a:rPr lang="en-US" sz="3000" b="0" i="1" smtClean="0">
                              <a:solidFill>
                                <a:schemeClr val="accent5"/>
                              </a:solidFill>
                              <a:latin typeface="Cambria Math" panose="02040503050406030204" pitchFamily="18" charset="0"/>
                            </a:rPr>
                            <m:t>𝑠</m:t>
                          </m:r>
                          <m:r>
                            <a:rPr lang="en-US" sz="3000" b="0" i="1" smtClean="0">
                              <a:solidFill>
                                <a:schemeClr val="accent5"/>
                              </a:solidFill>
                              <a:latin typeface="Cambria Math" panose="02040503050406030204" pitchFamily="18" charset="0"/>
                            </a:rPr>
                            <m:t>−</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2)(</m:t>
                          </m:r>
                          <m:r>
                            <a:rPr lang="en-US" sz="3000" b="0" i="1" smtClean="0">
                              <a:solidFill>
                                <a:schemeClr val="accent5"/>
                              </a:solidFill>
                              <a:latin typeface="Cambria Math" panose="02040503050406030204" pitchFamily="18" charset="0"/>
                            </a:rPr>
                            <m:t>𝑠</m:t>
                          </m:r>
                          <m:r>
                            <a:rPr lang="en-US" sz="3000" b="0" i="1" smtClean="0">
                              <a:solidFill>
                                <a:schemeClr val="accent5"/>
                              </a:solidFill>
                              <a:latin typeface="Cambria Math" panose="02040503050406030204" pitchFamily="18" charset="0"/>
                            </a:rPr>
                            <m:t>−</m:t>
                          </m:r>
                          <m:r>
                            <a:rPr lang="en-US" sz="3000" b="0" i="1" smtClean="0">
                              <a:solidFill>
                                <a:schemeClr val="accent5"/>
                              </a:solidFill>
                              <a:latin typeface="Cambria Math" panose="02040503050406030204" pitchFamily="18" charset="0"/>
                            </a:rPr>
                            <m:t>𝑠𝑖𝑑𝑒</m:t>
                          </m:r>
                          <m:r>
                            <a:rPr lang="en-US" sz="3000" b="0" i="1" smtClean="0">
                              <a:solidFill>
                                <a:schemeClr val="accent5"/>
                              </a:solidFill>
                              <a:latin typeface="Cambria Math" panose="02040503050406030204" pitchFamily="18" charset="0"/>
                            </a:rPr>
                            <m:t>3)</m:t>
                          </m:r>
                        </m:e>
                      </m:rad>
                    </m:oMath>
                  </m:oMathPara>
                </a14:m>
                <a:endParaRPr lang="en-US" sz="3000" b="0" dirty="0" smtClean="0">
                  <a:solidFill>
                    <a:schemeClr val="accent5"/>
                  </a:solidFill>
                </a:endParaRPr>
              </a:p>
              <a:p>
                <a:pPr algn="l">
                  <a:lnSpc>
                    <a:spcPct val="120000"/>
                  </a:lnSpc>
                </a:pPr>
                <a:endParaRPr lang="en-US" sz="30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669155"/>
                <a:ext cx="11500373" cy="3141464"/>
              </a:xfrm>
              <a:prstGeom prst="rect">
                <a:avLst/>
              </a:prstGeom>
              <a:blipFill rotWithShape="0">
                <a:blip r:embed="rId3"/>
                <a:stretch>
                  <a:fillRect l="-1273" t="-583" r="-1856"/>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566287947"/>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three points</a:t>
                      </a:r>
                      <a:r>
                        <a:rPr lang="en-US" b="0" baseline="0" dirty="0" smtClean="0">
                          <a:latin typeface="Courier New" panose="02070309020205020404" pitchFamily="49" charset="0"/>
                          <a:cs typeface="Courier New" panose="02070309020205020404" pitchFamily="49" charset="0"/>
                        </a:rPr>
                        <a:t> for a triangle: 1.5 -3.4 4.6 6.5 9.5 -3.4</a:t>
                      </a:r>
                    </a:p>
                    <a:p>
                      <a:r>
                        <a:rPr lang="en-US" b="0" baseline="0" dirty="0" smtClean="0">
                          <a:latin typeface="Courier New" panose="02070309020205020404" pitchFamily="49" charset="0"/>
                          <a:cs typeface="Courier New" panose="02070309020205020404" pitchFamily="49" charset="0"/>
                        </a:rPr>
                        <a:t>The area of the triangle is 33.6</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081" y="588581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*Slope of a line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880242"/>
                <a:ext cx="11500373" cy="303245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the coordinates of two points </a:t>
                </a:r>
                <a:r>
                  <a:rPr lang="en-US" sz="3000" b="1" dirty="0" smtClean="0">
                    <a:solidFill>
                      <a:schemeClr val="accent5"/>
                    </a:solidFill>
                  </a:rPr>
                  <a:t>(x1, y1) </a:t>
                </a:r>
                <a:r>
                  <a:rPr lang="en-US" sz="3000" dirty="0" smtClean="0">
                    <a:solidFill>
                      <a:schemeClr val="accent5"/>
                    </a:solidFill>
                  </a:rPr>
                  <a:t>and </a:t>
                </a:r>
                <a:r>
                  <a:rPr lang="en-US" sz="3000" b="1" dirty="0" smtClean="0">
                    <a:solidFill>
                      <a:schemeClr val="accent5"/>
                    </a:solidFill>
                  </a:rPr>
                  <a:t>(x2, y2) </a:t>
                </a:r>
                <a:r>
                  <a:rPr lang="en-US" sz="3000" dirty="0" smtClean="0">
                    <a:solidFill>
                      <a:schemeClr val="accent5"/>
                    </a:solidFill>
                  </a:rPr>
                  <a:t>and displays the slope of the line that connects the two points. The formula of the slope is</a:t>
                </a:r>
                <a:endParaRPr lang="en-US" sz="3000" i="1" dirty="0" smtClean="0">
                  <a:solidFill>
                    <a:schemeClr val="accent5"/>
                  </a:solidFill>
                  <a:latin typeface="Cambria Math" panose="02040503050406030204" pitchFamily="18" charset="0"/>
                </a:endParaRPr>
              </a:p>
              <a:p>
                <a:pPr>
                  <a:lnSpc>
                    <a:spcPct val="120000"/>
                  </a:lnSpc>
                </a:pPr>
                <a14:m>
                  <m:oMath xmlns:m="http://schemas.openxmlformats.org/officeDocument/2006/math">
                    <m:r>
                      <a:rPr lang="en-US" sz="3000" i="1">
                        <a:solidFill>
                          <a:schemeClr val="accent5"/>
                        </a:solidFill>
                        <a:latin typeface="Cambria Math" panose="02040503050406030204" pitchFamily="18" charset="0"/>
                      </a:rPr>
                      <m:t>(</m:t>
                    </m:r>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𝑦</m:t>
                        </m:r>
                      </m:e>
                      <m:sub>
                        <m:r>
                          <a:rPr lang="en-US" sz="3000" i="1">
                            <a:solidFill>
                              <a:schemeClr val="accent5"/>
                            </a:solidFill>
                            <a:latin typeface="Cambria Math" panose="02040503050406030204" pitchFamily="18" charset="0"/>
                          </a:rPr>
                          <m:t>2</m:t>
                        </m:r>
                      </m:sub>
                    </m:sSub>
                    <m:r>
                      <a:rPr lang="en-US" sz="3000" i="1">
                        <a:solidFill>
                          <a:schemeClr val="accent5"/>
                        </a:solidFill>
                        <a:latin typeface="Cambria Math" panose="02040503050406030204" pitchFamily="18" charset="0"/>
                      </a:rPr>
                      <m:t>−</m:t>
                    </m:r>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𝑦</m:t>
                        </m:r>
                      </m:e>
                      <m:sub>
                        <m:r>
                          <a:rPr lang="en-US" sz="3000" i="1">
                            <a:solidFill>
                              <a:schemeClr val="accent5"/>
                            </a:solidFill>
                            <a:latin typeface="Cambria Math" panose="02040503050406030204" pitchFamily="18" charset="0"/>
                          </a:rPr>
                          <m:t>1</m:t>
                        </m:r>
                      </m:sub>
                    </m:sSub>
                    <m:r>
                      <a:rPr lang="en-US" sz="3000" i="1">
                        <a:solidFill>
                          <a:schemeClr val="accent5"/>
                        </a:solidFill>
                        <a:latin typeface="Cambria Math" panose="02040503050406030204" pitchFamily="18" charset="0"/>
                      </a:rPr>
                      <m:t>)</m:t>
                    </m:r>
                  </m:oMath>
                </a14:m>
                <a:r>
                  <a:rPr lang="en-US" sz="3000" dirty="0">
                    <a:solidFill>
                      <a:schemeClr val="accent5"/>
                    </a:solidFill>
                  </a:rPr>
                  <a:t> </a:t>
                </a:r>
                <a14:m>
                  <m:oMath xmlns:m="http://schemas.openxmlformats.org/officeDocument/2006/math">
                    <m:r>
                      <a:rPr lang="en-US" sz="3000" i="1">
                        <a:solidFill>
                          <a:schemeClr val="accent5"/>
                        </a:solidFill>
                        <a:latin typeface="Cambria Math" panose="02040503050406030204" pitchFamily="18" charset="0"/>
                      </a:rPr>
                      <m:t>(</m:t>
                    </m:r>
                    <m:sSub>
                      <m:sSubPr>
                        <m:ctrlPr>
                          <a:rPr lang="en-US" sz="3000" i="1">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𝑥</m:t>
                        </m:r>
                      </m:e>
                      <m:sub>
                        <m:r>
                          <a:rPr lang="en-US" sz="3000" i="1">
                            <a:solidFill>
                              <a:schemeClr val="accent5"/>
                            </a:solidFill>
                            <a:latin typeface="Cambria Math" panose="02040503050406030204" pitchFamily="18" charset="0"/>
                          </a:rPr>
                          <m:t>2</m:t>
                        </m:r>
                      </m:sub>
                    </m:sSub>
                    <m:r>
                      <a:rPr lang="en-US" sz="3000" i="1">
                        <a:solidFill>
                          <a:schemeClr val="accent5"/>
                        </a:solidFill>
                        <a:latin typeface="Cambria Math" panose="02040503050406030204" pitchFamily="18" charset="0"/>
                      </a:rPr>
                      <m:t>−</m:t>
                    </m:r>
                    <m:sSub>
                      <m:sSubPr>
                        <m:ctrlPr>
                          <a:rPr lang="en-US" sz="300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𝑥</m:t>
                        </m:r>
                      </m:e>
                      <m:sub>
                        <m:r>
                          <a:rPr lang="en-US" sz="3000" i="1">
                            <a:solidFill>
                              <a:schemeClr val="accent5"/>
                            </a:solidFill>
                            <a:latin typeface="Cambria Math" panose="02040503050406030204" pitchFamily="18" charset="0"/>
                          </a:rPr>
                          <m:t>1</m:t>
                        </m:r>
                      </m:sub>
                    </m:sSub>
                    <m:r>
                      <a:rPr lang="en-US" sz="3000" i="1">
                        <a:solidFill>
                          <a:schemeClr val="accent5"/>
                        </a:solidFill>
                        <a:latin typeface="Cambria Math" panose="02040503050406030204" pitchFamily="18" charset="0"/>
                      </a:rPr>
                      <m:t>)</m:t>
                    </m:r>
                  </m:oMath>
                </a14:m>
                <a:r>
                  <a:rPr lang="en-US" sz="3000" b="1" dirty="0" smtClean="0">
                    <a:solidFill>
                      <a:schemeClr val="accent5"/>
                    </a:solidFill>
                  </a:rPr>
                  <a:t>.</a:t>
                </a: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880242"/>
                <a:ext cx="11500373" cy="3032454"/>
              </a:xfrm>
              <a:prstGeom prst="rect">
                <a:avLst/>
              </a:prstGeom>
              <a:blipFill rotWithShape="0">
                <a:blip r:embed="rId3"/>
                <a:stretch>
                  <a:fillRect l="-1273" t="-602" r="-1273"/>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22" name="Заголовок 1"/>
          <p:cNvSpPr txBox="1">
            <a:spLocks/>
          </p:cNvSpPr>
          <p:nvPr/>
        </p:nvSpPr>
        <p:spPr>
          <a:xfrm>
            <a:off x="177632" y="468272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6"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7026"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3349991928"/>
              </p:ext>
            </p:extLst>
          </p:nvPr>
        </p:nvGraphicFramePr>
        <p:xfrm>
          <a:off x="485027" y="5400198"/>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coordinates for two points: 4.5 -5.5 6.6 -6.5</a:t>
                      </a:r>
                    </a:p>
                    <a:p>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slope for the line that connects two points (4.5, -5.5) and (6.6, -6.5) is -0.47619</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8"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38988" y="543989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*Cost of driving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180206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Write a program that prompts the user to enter the distance to drive, the fuel efficiency of the car in miles per gallon, and the price per gallon, and displays the cost of the trip.</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32625" y="4572249"/>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609110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24"/>
          <p:cNvGraphicFramePr>
            <a:graphicFrameLocks noGrp="1"/>
          </p:cNvGraphicFramePr>
          <p:nvPr>
            <p:extLst>
              <p:ext uri="{D42A27DB-BD31-4B8C-83A1-F6EECF244321}">
                <p14:modId xmlns:p14="http://schemas.microsoft.com/office/powerpoint/2010/main" val="364274139"/>
              </p:ext>
            </p:extLst>
          </p:nvPr>
        </p:nvGraphicFramePr>
        <p:xfrm>
          <a:off x="485027" y="5194572"/>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driving</a:t>
                      </a:r>
                      <a:r>
                        <a:rPr lang="en-US" b="0" baseline="0" dirty="0" smtClean="0">
                          <a:latin typeface="Courier New" panose="02070309020205020404" pitchFamily="49" charset="0"/>
                          <a:cs typeface="Courier New" panose="02070309020205020404" pitchFamily="49" charset="0"/>
                        </a:rPr>
                        <a:t> distance: 900.5</a:t>
                      </a:r>
                    </a:p>
                    <a:p>
                      <a:r>
                        <a:rPr lang="en-US" b="0" baseline="0" dirty="0" smtClean="0">
                          <a:latin typeface="Courier New" panose="02070309020205020404" pitchFamily="49" charset="0"/>
                          <a:cs typeface="Courier New" panose="02070309020205020404" pitchFamily="49" charset="0"/>
                        </a:rPr>
                        <a:t>Enter miles per gallon: 25.5</a:t>
                      </a:r>
                    </a:p>
                    <a:p>
                      <a:r>
                        <a:rPr lang="en-US" b="0" baseline="0" dirty="0" smtClean="0">
                          <a:latin typeface="Courier New" panose="02070309020205020404" pitchFamily="49" charset="0"/>
                          <a:cs typeface="Courier New" panose="02070309020205020404" pitchFamily="49" charset="0"/>
                        </a:rPr>
                        <a:t>Enter price per gallon: 3.55</a:t>
                      </a:r>
                    </a:p>
                    <a:p>
                      <a:r>
                        <a:rPr lang="en-US" b="0" baseline="0" dirty="0" smtClean="0">
                          <a:latin typeface="Courier New" panose="02070309020205020404" pitchFamily="49" charset="0"/>
                          <a:cs typeface="Courier New" panose="02070309020205020404" pitchFamily="49" charset="0"/>
                        </a:rPr>
                        <a:t>The cost of driving is $125.36</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068" y="525407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7341" y="554011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7341" y="581463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*Financial application: calculate interest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4333"/>
            <a:ext cx="11500373" cy="327745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If you know the balance and the annual percentage interest rate, you can compute the interest on the next monthly payment using the following formula:</a:t>
            </a:r>
          </a:p>
          <a:p>
            <a:pPr>
              <a:lnSpc>
                <a:spcPct val="120000"/>
              </a:lnSpc>
            </a:pPr>
            <a:r>
              <a:rPr lang="en-US" sz="2500" b="1" dirty="0" smtClean="0">
                <a:solidFill>
                  <a:schemeClr val="accent5"/>
                </a:solidFill>
                <a:latin typeface="Courier New" panose="02070309020205020404" pitchFamily="49" charset="0"/>
                <a:cs typeface="Courier New" panose="02070309020205020404" pitchFamily="49" charset="0"/>
              </a:rPr>
              <a:t>interest = balance * (</a:t>
            </a:r>
            <a:r>
              <a:rPr lang="en-US" sz="2500" b="1" dirty="0" err="1" smtClean="0">
                <a:solidFill>
                  <a:schemeClr val="accent5"/>
                </a:solidFill>
                <a:latin typeface="Courier New" panose="02070309020205020404" pitchFamily="49" charset="0"/>
                <a:cs typeface="Courier New" panose="02070309020205020404" pitchFamily="49" charset="0"/>
              </a:rPr>
              <a:t>annualInterestRate</a:t>
            </a:r>
            <a:r>
              <a:rPr lang="en-US" sz="2500" b="1" dirty="0" smtClean="0">
                <a:solidFill>
                  <a:schemeClr val="accent5"/>
                </a:solidFill>
                <a:latin typeface="Courier New" panose="02070309020205020404" pitchFamily="49" charset="0"/>
                <a:cs typeface="Courier New" panose="02070309020205020404" pitchFamily="49" charset="0"/>
              </a:rPr>
              <a:t>/1200)</a:t>
            </a:r>
            <a:endParaRPr lang="en-US" sz="2500" b="1" dirty="0">
              <a:solidFill>
                <a:schemeClr val="accent5"/>
              </a:solidFill>
              <a:latin typeface="Courier New" panose="02070309020205020404" pitchFamily="49" charset="0"/>
              <a:cs typeface="Courier New" panose="02070309020205020404" pitchFamily="49" charset="0"/>
            </a:endParaRPr>
          </a:p>
          <a:p>
            <a:pPr algn="just">
              <a:lnSpc>
                <a:spcPct val="120000"/>
              </a:lnSpc>
            </a:pPr>
            <a:r>
              <a:rPr lang="en-US" sz="2500" b="1" dirty="0" smtClean="0">
                <a:solidFill>
                  <a:schemeClr val="accent5"/>
                </a:solidFill>
                <a:cs typeface="Courier New" panose="02070309020205020404" pitchFamily="49" charset="0"/>
              </a:rPr>
              <a:t>	</a:t>
            </a:r>
            <a:r>
              <a:rPr lang="en-US" sz="2500" dirty="0" smtClean="0">
                <a:solidFill>
                  <a:schemeClr val="accent5"/>
                </a:solidFill>
                <a:cs typeface="Courier New" panose="02070309020205020404" pitchFamily="49" charset="0"/>
              </a:rPr>
              <a:t>Write a program that reads the balance and the annual percentage interest rate and displays the interest for the next month.</a:t>
            </a:r>
            <a:endParaRPr lang="en-US" sz="25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5294491"/>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905" y="591080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131466167"/>
              </p:ext>
            </p:extLst>
          </p:nvPr>
        </p:nvGraphicFramePr>
        <p:xfrm>
          <a:off x="515656" y="591080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balance</a:t>
                      </a:r>
                      <a:r>
                        <a:rPr lang="en-US" b="0" baseline="0" dirty="0" smtClean="0">
                          <a:latin typeface="Courier New" panose="02070309020205020404" pitchFamily="49" charset="0"/>
                          <a:cs typeface="Courier New" panose="02070309020205020404" pitchFamily="49" charset="0"/>
                        </a:rPr>
                        <a:t> and interest rate (e.g., 3 for 3%): 1000 3.5</a:t>
                      </a:r>
                    </a:p>
                    <a:p>
                      <a:r>
                        <a:rPr lang="en-US" b="0" baseline="0" dirty="0" smtClean="0">
                          <a:latin typeface="Courier New" panose="02070309020205020404" pitchFamily="49" charset="0"/>
                          <a:cs typeface="Courier New" panose="02070309020205020404" pitchFamily="49" charset="0"/>
                        </a:rPr>
                        <a:t>The interest is 2.91667</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6383" y="596931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95482" y="297810"/>
            <a:ext cx="7737519"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*Financial application: future investment value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485027" y="1509991"/>
                <a:ext cx="11500373" cy="319673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a program that reads in investment amount, annual interest rate, and number of years, and displays the future investment value using the following formula</a:t>
                </a:r>
                <a:r>
                  <a:rPr lang="en-US" sz="2500" dirty="0" smtClean="0">
                    <a:solidFill>
                      <a:schemeClr val="accent5"/>
                    </a:solidFill>
                  </a:rPr>
                  <a:t>:</a:t>
                </a:r>
              </a:p>
              <a:p>
                <a:pPr algn="just">
                  <a:lnSpc>
                    <a:spcPct val="120000"/>
                  </a:lnSpc>
                </a:pPr>
                <a:endParaRPr lang="en-US" sz="2500" dirty="0" smtClean="0">
                  <a:solidFill>
                    <a:schemeClr val="accent5"/>
                  </a:solidFill>
                </a:endParaRPr>
              </a:p>
              <a:p>
                <a:pPr algn="just">
                  <a:lnSpc>
                    <a:spcPct val="120000"/>
                  </a:lnSpc>
                </a:pPr>
                <a14:m>
                  <m:oMathPara xmlns:m="http://schemas.openxmlformats.org/officeDocument/2006/math">
                    <m:oMathParaPr>
                      <m:jc m:val="centerGroup"/>
                    </m:oMathParaPr>
                    <m:oMath xmlns:m="http://schemas.openxmlformats.org/officeDocument/2006/math">
                      <m:r>
                        <a:rPr lang="en-US" sz="1900" b="1" i="1" smtClean="0">
                          <a:solidFill>
                            <a:schemeClr val="accent5"/>
                          </a:solidFill>
                          <a:latin typeface="Cambria Math" panose="02040503050406030204" pitchFamily="18" charset="0"/>
                        </a:rPr>
                        <m:t>𝒇𝒖𝒕𝒖𝒓𝒆𝑰𝒏𝒗𝒆𝒔𝒕𝒎𝒆𝒏𝒕𝑽𝒂𝒍𝒖𝒆</m:t>
                      </m:r>
                      <m:r>
                        <a:rPr lang="en-US" sz="1900" b="1" i="1" smtClean="0">
                          <a:solidFill>
                            <a:schemeClr val="accent5"/>
                          </a:solidFill>
                          <a:latin typeface="Cambria Math" panose="02040503050406030204" pitchFamily="18" charset="0"/>
                        </a:rPr>
                        <m:t>=</m:t>
                      </m:r>
                      <m:r>
                        <a:rPr lang="en-US" sz="1900" b="1" i="1" smtClean="0">
                          <a:solidFill>
                            <a:schemeClr val="accent5"/>
                          </a:solidFill>
                          <a:latin typeface="Cambria Math" panose="02040503050406030204" pitchFamily="18" charset="0"/>
                        </a:rPr>
                        <m:t>𝒊𝒏𝒗𝒆𝒔𝒕𝒎𝒆𝒏𝒕𝑨𝒎𝒐𝒖𝒏𝒕</m:t>
                      </m:r>
                      <m:r>
                        <a:rPr lang="en-US" sz="1900" b="1" i="1" smtClean="0">
                          <a:solidFill>
                            <a:schemeClr val="accent5"/>
                          </a:solidFill>
                          <a:latin typeface="Cambria Math" panose="02040503050406030204" pitchFamily="18" charset="0"/>
                        </a:rPr>
                        <m:t> ×</m:t>
                      </m:r>
                      <m:sSup>
                        <m:sSupPr>
                          <m:ctrlPr>
                            <a:rPr lang="en-US" sz="1900" b="1" i="1" smtClean="0">
                              <a:solidFill>
                                <a:schemeClr val="accent5"/>
                              </a:solidFill>
                              <a:latin typeface="Cambria Math" panose="02040503050406030204" pitchFamily="18" charset="0"/>
                              <a:ea typeface="Cambria Math" panose="02040503050406030204" pitchFamily="18" charset="0"/>
                            </a:rPr>
                          </m:ctrlPr>
                        </m:sSupPr>
                        <m:e>
                          <m:r>
                            <a:rPr lang="en-US" sz="1900" b="1" i="1" smtClean="0">
                              <a:solidFill>
                                <a:schemeClr val="accent5"/>
                              </a:solidFill>
                              <a:latin typeface="Cambria Math" panose="02040503050406030204" pitchFamily="18" charset="0"/>
                              <a:ea typeface="Cambria Math" panose="02040503050406030204" pitchFamily="18" charset="0"/>
                            </a:rPr>
                            <m:t>(</m:t>
                          </m:r>
                          <m:r>
                            <a:rPr lang="en-US" sz="1900" b="1" i="1" smtClean="0">
                              <a:solidFill>
                                <a:schemeClr val="accent5"/>
                              </a:solidFill>
                              <a:latin typeface="Cambria Math" panose="02040503050406030204" pitchFamily="18" charset="0"/>
                              <a:ea typeface="Cambria Math" panose="02040503050406030204" pitchFamily="18" charset="0"/>
                            </a:rPr>
                            <m:t>𝟏</m:t>
                          </m:r>
                          <m:r>
                            <a:rPr lang="en-US" sz="1900" b="1" i="1" smtClean="0">
                              <a:solidFill>
                                <a:schemeClr val="accent5"/>
                              </a:solidFill>
                              <a:latin typeface="Cambria Math" panose="02040503050406030204" pitchFamily="18" charset="0"/>
                              <a:ea typeface="Cambria Math" panose="02040503050406030204" pitchFamily="18" charset="0"/>
                            </a:rPr>
                            <m:t>+</m:t>
                          </m:r>
                          <m:r>
                            <a:rPr lang="en-US" sz="1900" b="1" i="1" smtClean="0">
                              <a:solidFill>
                                <a:schemeClr val="accent5"/>
                              </a:solidFill>
                              <a:latin typeface="Cambria Math" panose="02040503050406030204" pitchFamily="18" charset="0"/>
                              <a:ea typeface="Cambria Math" panose="02040503050406030204" pitchFamily="18" charset="0"/>
                            </a:rPr>
                            <m:t>𝒎𝒐𝒏𝒕𝒉𝒍𝒚𝑰𝒏𝒕𝒆𝒓𝒆𝒔𝒕𝑹𝒂𝒕𝒆</m:t>
                          </m:r>
                          <m:r>
                            <a:rPr lang="en-US" sz="1900" b="1" i="1" smtClean="0">
                              <a:solidFill>
                                <a:schemeClr val="accent5"/>
                              </a:solidFill>
                              <a:latin typeface="Cambria Math" panose="02040503050406030204" pitchFamily="18" charset="0"/>
                              <a:ea typeface="Cambria Math" panose="02040503050406030204" pitchFamily="18" charset="0"/>
                            </a:rPr>
                            <m:t>)</m:t>
                          </m:r>
                        </m:e>
                        <m:sup>
                          <m:r>
                            <a:rPr lang="en-US" sz="1900" b="1" i="1" smtClean="0">
                              <a:solidFill>
                                <a:schemeClr val="accent5"/>
                              </a:solidFill>
                              <a:latin typeface="Cambria Math" panose="02040503050406030204" pitchFamily="18" charset="0"/>
                              <a:ea typeface="Cambria Math" panose="02040503050406030204" pitchFamily="18" charset="0"/>
                            </a:rPr>
                            <m:t>𝒏𝒖𝒎𝒃𝒆𝒓𝑶𝒇𝒀𝒆𝒂𝒓𝒔</m:t>
                          </m:r>
                          <m:r>
                            <a:rPr lang="en-US" sz="1900" b="1" i="1" smtClean="0">
                              <a:solidFill>
                                <a:schemeClr val="accent5"/>
                              </a:solidFill>
                              <a:latin typeface="Cambria Math" panose="02040503050406030204" pitchFamily="18" charset="0"/>
                              <a:ea typeface="Cambria Math" panose="02040503050406030204" pitchFamily="18" charset="0"/>
                            </a:rPr>
                            <m:t> ×</m:t>
                          </m:r>
                          <m:r>
                            <a:rPr lang="en-US" sz="1900" b="1" i="1" smtClean="0">
                              <a:solidFill>
                                <a:schemeClr val="accent5"/>
                              </a:solidFill>
                              <a:latin typeface="Cambria Math" panose="02040503050406030204" pitchFamily="18" charset="0"/>
                              <a:ea typeface="Cambria Math" panose="02040503050406030204" pitchFamily="18" charset="0"/>
                            </a:rPr>
                            <m:t>𝟏𝟐</m:t>
                          </m:r>
                        </m:sup>
                      </m:sSup>
                    </m:oMath>
                  </m:oMathPara>
                </a14:m>
                <a:endParaRPr lang="en-US" sz="1900" b="1" dirty="0" smtClean="0">
                  <a:solidFill>
                    <a:schemeClr val="accent5"/>
                  </a:solidFill>
                </a:endParaRPr>
              </a:p>
              <a:p>
                <a:pPr algn="just">
                  <a:lnSpc>
                    <a:spcPct val="120000"/>
                  </a:lnSpc>
                </a:pPr>
                <a:endParaRPr lang="en-US" sz="2000" dirty="0" smtClean="0">
                  <a:solidFill>
                    <a:schemeClr val="accent5"/>
                  </a:solidFill>
                </a:endParaRPr>
              </a:p>
              <a:p>
                <a:pPr algn="just">
                  <a:lnSpc>
                    <a:spcPct val="120000"/>
                  </a:lnSpc>
                </a:pPr>
                <a:r>
                  <a:rPr lang="en-US" sz="2500" dirty="0">
                    <a:solidFill>
                      <a:schemeClr val="accent5"/>
                    </a:solidFill>
                  </a:rPr>
                  <a:t>	</a:t>
                </a:r>
                <a:r>
                  <a:rPr lang="en-US" sz="2500" dirty="0" smtClean="0">
                    <a:solidFill>
                      <a:schemeClr val="accent5"/>
                    </a:solidFill>
                  </a:rPr>
                  <a:t>For example, if you enter amount </a:t>
                </a:r>
                <a:r>
                  <a:rPr lang="en-US" sz="2500" b="1" dirty="0" smtClean="0">
                    <a:solidFill>
                      <a:schemeClr val="accent5"/>
                    </a:solidFill>
                  </a:rPr>
                  <a:t>1000</a:t>
                </a:r>
                <a:r>
                  <a:rPr lang="en-US" sz="2500" dirty="0" smtClean="0">
                    <a:solidFill>
                      <a:schemeClr val="accent5"/>
                    </a:solidFill>
                  </a:rPr>
                  <a:t>, annual interest rate </a:t>
                </a:r>
                <a:r>
                  <a:rPr lang="en-US" sz="2500" b="1" dirty="0" smtClean="0">
                    <a:solidFill>
                      <a:schemeClr val="accent5"/>
                    </a:solidFill>
                  </a:rPr>
                  <a:t>3.25%, </a:t>
                </a:r>
                <a:r>
                  <a:rPr lang="en-US" sz="2500" dirty="0" smtClean="0">
                    <a:solidFill>
                      <a:schemeClr val="accent5"/>
                    </a:solidFill>
                  </a:rPr>
                  <a:t>and number of years </a:t>
                </a:r>
                <a:r>
                  <a:rPr lang="en-US" sz="2500" b="1" dirty="0" smtClean="0">
                    <a:solidFill>
                      <a:schemeClr val="accent5"/>
                    </a:solidFill>
                  </a:rPr>
                  <a:t>1</a:t>
                </a:r>
                <a:r>
                  <a:rPr lang="en-US" sz="2500" dirty="0" smtClean="0">
                    <a:solidFill>
                      <a:schemeClr val="accent5"/>
                    </a:solidFill>
                  </a:rPr>
                  <a:t>, the future investment value is </a:t>
                </a:r>
                <a:r>
                  <a:rPr lang="en-US" sz="2500" b="1" dirty="0" smtClean="0">
                    <a:solidFill>
                      <a:schemeClr val="accent5"/>
                    </a:solidFill>
                  </a:rPr>
                  <a:t>1032.98</a:t>
                </a:r>
                <a:r>
                  <a:rPr lang="en-US" sz="2500" dirty="0" smtClean="0">
                    <a:solidFill>
                      <a:schemeClr val="accent5"/>
                    </a:solidFill>
                  </a:rPr>
                  <a:t>.</a:t>
                </a:r>
              </a:p>
            </p:txBody>
          </p:sp>
        </mc:Choice>
        <mc:Fallback>
          <p:sp>
            <p:nvSpPr>
              <p:cNvPr id="9" name="Заголовок 1"/>
              <p:cNvSpPr txBox="1">
                <a:spLocks noRot="1" noChangeAspect="1" noMove="1" noResize="1" noEditPoints="1" noAdjustHandles="1" noChangeArrowheads="1" noChangeShapeType="1" noTextEdit="1"/>
              </p:cNvSpPr>
              <p:nvPr/>
            </p:nvSpPr>
            <p:spPr>
              <a:xfrm>
                <a:off x="485027" y="1509991"/>
                <a:ext cx="11500373" cy="3196737"/>
              </a:xfrm>
              <a:prstGeom prst="rect">
                <a:avLst/>
              </a:prstGeom>
              <a:blipFill>
                <a:blip r:embed="rId3"/>
                <a:stretch>
                  <a:fillRect l="-901" t="-191" r="-901" b="-763"/>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8" name="Заголовок 1"/>
          <p:cNvSpPr txBox="1">
            <a:spLocks/>
          </p:cNvSpPr>
          <p:nvPr/>
        </p:nvSpPr>
        <p:spPr>
          <a:xfrm>
            <a:off x="332627" y="4959548"/>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0"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79905" y="551155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3311093086"/>
              </p:ext>
            </p:extLst>
          </p:nvPr>
        </p:nvGraphicFramePr>
        <p:xfrm>
          <a:off x="515656" y="5575858"/>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investment</a:t>
                      </a:r>
                      <a:r>
                        <a:rPr lang="en-US" b="0" baseline="0" dirty="0" smtClean="0">
                          <a:latin typeface="Courier New" panose="02070309020205020404" pitchFamily="49" charset="0"/>
                          <a:cs typeface="Courier New" panose="02070309020205020404" pitchFamily="49" charset="0"/>
                        </a:rPr>
                        <a:t> amount: 1000</a:t>
                      </a:r>
                    </a:p>
                    <a:p>
                      <a:r>
                        <a:rPr lang="en-US" b="0" baseline="0" dirty="0" smtClean="0">
                          <a:latin typeface="Courier New" panose="02070309020205020404" pitchFamily="49" charset="0"/>
                          <a:cs typeface="Courier New" panose="02070309020205020404" pitchFamily="49" charset="0"/>
                        </a:rPr>
                        <a:t>Enter annual interest rate in percentage: 4.25</a:t>
                      </a:r>
                    </a:p>
                    <a:p>
                      <a:r>
                        <a:rPr lang="en-US" b="0" baseline="0" dirty="0" smtClean="0">
                          <a:latin typeface="Courier New" panose="02070309020205020404" pitchFamily="49" charset="0"/>
                          <a:cs typeface="Courier New" panose="02070309020205020404" pitchFamily="49" charset="0"/>
                        </a:rPr>
                        <a:t>Enter number of years: 1</a:t>
                      </a:r>
                    </a:p>
                    <a:p>
                      <a:r>
                        <a:rPr lang="en-US" b="0" baseline="0" dirty="0" err="1" smtClean="0">
                          <a:latin typeface="Courier New" panose="02070309020205020404" pitchFamily="49" charset="0"/>
                          <a:cs typeface="Courier New" panose="02070309020205020404" pitchFamily="49" charset="0"/>
                        </a:rPr>
                        <a:t>Accumlated</a:t>
                      </a:r>
                      <a:r>
                        <a:rPr lang="en-US" b="0" baseline="0" dirty="0" smtClean="0">
                          <a:latin typeface="Courier New" panose="02070309020205020404" pitchFamily="49" charset="0"/>
                          <a:cs typeface="Courier New" panose="02070309020205020404" pitchFamily="49" charset="0"/>
                        </a:rPr>
                        <a:t> value is $1043.34</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792" y="564446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6509" y="589410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2603" y="616308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88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*Financial application: monetary units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56360"/>
            <a:ext cx="11500373" cy="41895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	Rewrite ComputeChange.cpp, to fix the possible loss of accuracy when converting a float value to an </a:t>
            </a:r>
            <a:r>
              <a:rPr lang="en-US" sz="2300" dirty="0" err="1" smtClean="0">
                <a:solidFill>
                  <a:schemeClr val="accent5"/>
                </a:solidFill>
              </a:rPr>
              <a:t>int</a:t>
            </a:r>
            <a:r>
              <a:rPr lang="en-US" sz="2300" dirty="0" smtClean="0">
                <a:solidFill>
                  <a:schemeClr val="accent5"/>
                </a:solidFill>
              </a:rPr>
              <a:t> value. Enter the input as an integer whose last two digits represent the cents. For example, the input </a:t>
            </a:r>
            <a:r>
              <a:rPr lang="en-US" sz="2300" b="1" dirty="0" smtClean="0">
                <a:solidFill>
                  <a:schemeClr val="accent5"/>
                </a:solidFill>
              </a:rPr>
              <a:t>1156 </a:t>
            </a:r>
            <a:r>
              <a:rPr lang="en-US" sz="2300" dirty="0" smtClean="0">
                <a:solidFill>
                  <a:schemeClr val="accent5"/>
                </a:solidFill>
              </a:rPr>
              <a:t>represents </a:t>
            </a:r>
            <a:r>
              <a:rPr lang="en-US" sz="2300" b="1" dirty="0" smtClean="0">
                <a:solidFill>
                  <a:schemeClr val="accent5"/>
                </a:solidFill>
              </a:rPr>
              <a:t>11 </a:t>
            </a:r>
            <a:r>
              <a:rPr lang="en-US" sz="2300" dirty="0" smtClean="0">
                <a:solidFill>
                  <a:schemeClr val="accent5"/>
                </a:solidFill>
              </a:rPr>
              <a:t>dollars and </a:t>
            </a:r>
            <a:r>
              <a:rPr lang="en-US" sz="2300" b="1" dirty="0" smtClean="0">
                <a:solidFill>
                  <a:schemeClr val="accent5"/>
                </a:solidFill>
              </a:rPr>
              <a:t>56 </a:t>
            </a:r>
            <a:r>
              <a:rPr lang="en-US" sz="2300" dirty="0" smtClean="0">
                <a:solidFill>
                  <a:schemeClr val="accent5"/>
                </a:solidFill>
              </a:rPr>
              <a:t>cents.</a:t>
            </a:r>
            <a:endParaRPr lang="en-US" sz="2300"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2520948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8" y="1796675"/>
            <a:ext cx="5658740" cy="48490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3000" dirty="0" smtClean="0">
                <a:solidFill>
                  <a:schemeClr val="accent5"/>
                </a:solidFill>
              </a:rPr>
              <a:t>Population projection;</a:t>
            </a:r>
          </a:p>
          <a:p>
            <a:pPr marL="742950" indent="-742950" algn="l">
              <a:lnSpc>
                <a:spcPct val="120000"/>
              </a:lnSpc>
              <a:buFont typeface="+mj-lt"/>
              <a:buAutoNum type="arabicPeriod"/>
            </a:pPr>
            <a:r>
              <a:rPr lang="en-US" sz="3000" dirty="0" smtClean="0">
                <a:solidFill>
                  <a:schemeClr val="accent5"/>
                </a:solidFill>
              </a:rPr>
              <a:t>Physics: finding runway length;</a:t>
            </a:r>
          </a:p>
          <a:p>
            <a:pPr marL="742950" indent="-742950" algn="l">
              <a:lnSpc>
                <a:spcPct val="120000"/>
              </a:lnSpc>
              <a:buFont typeface="+mj-lt"/>
              <a:buAutoNum type="arabicPeriod"/>
            </a:pPr>
            <a:r>
              <a:rPr lang="en-US" sz="3000" dirty="0" smtClean="0">
                <a:solidFill>
                  <a:schemeClr val="accent5"/>
                </a:solidFill>
              </a:rPr>
              <a:t>**Financial application: compound value;</a:t>
            </a:r>
          </a:p>
          <a:p>
            <a:pPr marL="742950" indent="-742950" algn="l">
              <a:lnSpc>
                <a:spcPct val="120000"/>
              </a:lnSpc>
              <a:buFont typeface="+mj-lt"/>
              <a:buAutoNum type="arabicPeriod"/>
            </a:pPr>
            <a:r>
              <a:rPr lang="en-US" sz="3000" dirty="0" smtClean="0">
                <a:solidFill>
                  <a:schemeClr val="accent5"/>
                </a:solidFill>
              </a:rPr>
              <a:t>Geometry: distance of two points;</a:t>
            </a:r>
          </a:p>
          <a:p>
            <a:pPr marL="742950" indent="-742950" algn="l">
              <a:lnSpc>
                <a:spcPct val="120000"/>
              </a:lnSpc>
              <a:buFont typeface="+mj-lt"/>
              <a:buAutoNum type="arabicPeriod"/>
            </a:pPr>
            <a:r>
              <a:rPr lang="en-US" sz="3000" dirty="0" smtClean="0">
                <a:solidFill>
                  <a:schemeClr val="accent5"/>
                </a:solidFill>
              </a:rPr>
              <a:t>Geometry: area of a hexagon;</a:t>
            </a:r>
          </a:p>
          <a:p>
            <a:pPr marL="742950" indent="-742950" algn="l">
              <a:lnSpc>
                <a:spcPct val="120000"/>
              </a:lnSpc>
              <a:buFont typeface="+mj-lt"/>
              <a:buAutoNum type="arabicPeriod"/>
            </a:pPr>
            <a:r>
              <a:rPr lang="en-US" sz="3000" dirty="0" smtClean="0">
                <a:solidFill>
                  <a:schemeClr val="accent5"/>
                </a:solidFill>
              </a:rPr>
              <a:t>Print a table;</a:t>
            </a:r>
          </a:p>
        </p:txBody>
      </p:sp>
      <p:sp>
        <p:nvSpPr>
          <p:cNvPr id="3" name="Rectangle 2"/>
          <p:cNvSpPr/>
          <p:nvPr/>
        </p:nvSpPr>
        <p:spPr>
          <a:xfrm>
            <a:off x="5991368" y="1796675"/>
            <a:ext cx="5841633" cy="5041380"/>
          </a:xfrm>
          <a:prstGeom prst="rect">
            <a:avLst/>
          </a:prstGeom>
        </p:spPr>
        <p:txBody>
          <a:bodyPr wrap="square">
            <a:spAutoFit/>
          </a:bodyPr>
          <a:lstStyle/>
          <a:p>
            <a:pPr marL="742950" indent="-742950">
              <a:lnSpc>
                <a:spcPct val="120000"/>
              </a:lnSpc>
              <a:buFont typeface="+mj-lt"/>
              <a:buAutoNum type="arabicPeriod"/>
            </a:pPr>
            <a:r>
              <a:rPr lang="en-US" sz="3000" dirty="0">
                <a:solidFill>
                  <a:schemeClr val="accent5"/>
                </a:solidFill>
                <a:latin typeface="+mj-lt"/>
              </a:rPr>
              <a:t>*Geometry: area of a triangle;</a:t>
            </a:r>
            <a:endParaRPr lang="en-US" sz="3000" dirty="0">
              <a:solidFill>
                <a:schemeClr val="accent5"/>
              </a:solidFill>
              <a:latin typeface="+mj-lt"/>
              <a:ea typeface="Cambria Math" panose="02040503050406030204" pitchFamily="18" charset="0"/>
            </a:endParaRPr>
          </a:p>
          <a:p>
            <a:pPr marL="742950" indent="-742950">
              <a:lnSpc>
                <a:spcPct val="120000"/>
              </a:lnSpc>
              <a:buFont typeface="+mj-lt"/>
              <a:buAutoNum type="arabicPeriod"/>
            </a:pPr>
            <a:r>
              <a:rPr lang="en-US" sz="3000" dirty="0">
                <a:solidFill>
                  <a:schemeClr val="accent5"/>
                </a:solidFill>
                <a:latin typeface="+mj-lt"/>
              </a:rPr>
              <a:t>*Slope of a line;</a:t>
            </a:r>
          </a:p>
          <a:p>
            <a:pPr marL="742950" indent="-742950">
              <a:lnSpc>
                <a:spcPct val="120000"/>
              </a:lnSpc>
              <a:buFont typeface="+mj-lt"/>
              <a:buAutoNum type="arabicPeriod"/>
            </a:pPr>
            <a:r>
              <a:rPr lang="en-US" sz="3000" dirty="0">
                <a:solidFill>
                  <a:schemeClr val="accent5"/>
                </a:solidFill>
                <a:latin typeface="+mj-lt"/>
              </a:rPr>
              <a:t>*Cost of driving;</a:t>
            </a:r>
          </a:p>
          <a:p>
            <a:pPr marL="742950" indent="-742950">
              <a:lnSpc>
                <a:spcPct val="120000"/>
              </a:lnSpc>
              <a:buFont typeface="+mj-lt"/>
              <a:buAutoNum type="arabicPeriod"/>
            </a:pPr>
            <a:r>
              <a:rPr lang="en-US" sz="3000" dirty="0">
                <a:solidFill>
                  <a:schemeClr val="accent5"/>
                </a:solidFill>
                <a:latin typeface="+mj-lt"/>
              </a:rPr>
              <a:t>Financial application: calculate interest;</a:t>
            </a:r>
          </a:p>
          <a:p>
            <a:pPr marL="742950" indent="-742950">
              <a:lnSpc>
                <a:spcPct val="120000"/>
              </a:lnSpc>
              <a:buFont typeface="+mj-lt"/>
              <a:buAutoNum type="arabicPeriod"/>
            </a:pPr>
            <a:r>
              <a:rPr lang="en-US" sz="3000" dirty="0">
                <a:solidFill>
                  <a:schemeClr val="accent5"/>
                </a:solidFill>
                <a:latin typeface="+mj-lt"/>
              </a:rPr>
              <a:t>*Financial application: future investment value;</a:t>
            </a:r>
          </a:p>
          <a:p>
            <a:pPr marL="742950" indent="-742950">
              <a:lnSpc>
                <a:spcPct val="120000"/>
              </a:lnSpc>
              <a:buFont typeface="+mj-lt"/>
              <a:buAutoNum type="arabicPeriod"/>
            </a:pPr>
            <a:r>
              <a:rPr lang="en-US" sz="3000" dirty="0">
                <a:solidFill>
                  <a:schemeClr val="accent5"/>
                </a:solidFill>
                <a:latin typeface="+mj-lt"/>
              </a:rPr>
              <a:t>*Financial application: monetary units;</a:t>
            </a:r>
          </a:p>
        </p:txBody>
      </p:sp>
    </p:spTree>
    <p:extLst>
      <p:ext uri="{BB962C8B-B14F-4D97-AF65-F5344CB8AC3E}">
        <p14:creationId xmlns:p14="http://schemas.microsoft.com/office/powerpoint/2010/main" val="312238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59132" y="297810"/>
            <a:ext cx="5573869"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Population projection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696102"/>
            <a:ext cx="11500374" cy="165240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rPr>
              <a:t>	</a:t>
            </a:r>
            <a:r>
              <a:rPr lang="en-US" sz="3000" dirty="0" smtClean="0">
                <a:solidFill>
                  <a:schemeClr val="accent5"/>
                </a:solidFill>
              </a:rPr>
              <a:t>Rewrite first lab exercise 11 to prompt the user to enter the number of years and displays the population after the number of years. Use the hint in first lab exercise 11 for this program.  </a:t>
            </a:r>
            <a:endParaRPr lang="en-US" sz="3000" b="1"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32627" y="544811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1685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3552671874"/>
              </p:ext>
            </p:extLst>
          </p:nvPr>
        </p:nvGraphicFramePr>
        <p:xfrm>
          <a:off x="485027" y="6116859"/>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number of years: 5</a:t>
                      </a:r>
                    </a:p>
                    <a:p>
                      <a:r>
                        <a:rPr lang="en-US" b="0" baseline="0" dirty="0" smtClean="0">
                          <a:latin typeface="Courier New" panose="02070309020205020404" pitchFamily="49" charset="0"/>
                          <a:cs typeface="Courier New" panose="02070309020205020404" pitchFamily="49" charset="0"/>
                        </a:rPr>
                        <a:t>The population in 5 years is 325932970</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304" y="616776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Physics: finding runway length</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3924" y="1319145"/>
                <a:ext cx="11500374" cy="415437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	Given an airplane’s acceleration a and take-off speed v, you can compute the minimum runway length needed for an airplane to take of using the following formula:</a:t>
                </a:r>
              </a:p>
              <a:p>
                <a:pPr algn="just">
                  <a:lnSpc>
                    <a:spcPct val="120000"/>
                  </a:lnSpc>
                </a:pPr>
                <a14:m>
                  <m:oMathPara xmlns:m="http://schemas.openxmlformats.org/officeDocument/2006/math">
                    <m:oMathParaPr>
                      <m:jc m:val="centerGroup"/>
                    </m:oMathParaPr>
                    <m:oMath xmlns:m="http://schemas.openxmlformats.org/officeDocument/2006/math">
                      <m:r>
                        <a:rPr lang="en-US" sz="2800" b="0" i="1" smtClean="0">
                          <a:solidFill>
                            <a:schemeClr val="accent5"/>
                          </a:solidFill>
                          <a:latin typeface="Cambria Math" panose="02040503050406030204" pitchFamily="18" charset="0"/>
                        </a:rPr>
                        <m:t>𝑙𝑒𝑛𝑔𝑡h</m:t>
                      </m:r>
                      <m:r>
                        <a:rPr lang="en-US" sz="2800" b="0" i="1" smtClean="0">
                          <a:solidFill>
                            <a:schemeClr val="accent5"/>
                          </a:solidFill>
                          <a:latin typeface="Cambria Math" panose="02040503050406030204" pitchFamily="18" charset="0"/>
                        </a:rPr>
                        <m:t>=</m:t>
                      </m:r>
                      <m:f>
                        <m:fPr>
                          <m:ctrlPr>
                            <a:rPr lang="en-US" sz="2800" b="0" i="1" smtClean="0">
                              <a:solidFill>
                                <a:schemeClr val="accent5"/>
                              </a:solidFill>
                              <a:latin typeface="Cambria Math" panose="02040503050406030204" pitchFamily="18" charset="0"/>
                            </a:rPr>
                          </m:ctrlPr>
                        </m:fPr>
                        <m:num>
                          <m:sSup>
                            <m:sSupPr>
                              <m:ctrlPr>
                                <a:rPr lang="en-US" sz="2800" b="0" i="1" smtClean="0">
                                  <a:solidFill>
                                    <a:schemeClr val="accent5"/>
                                  </a:solidFill>
                                  <a:latin typeface="Cambria Math" panose="02040503050406030204" pitchFamily="18" charset="0"/>
                                </a:rPr>
                              </m:ctrlPr>
                            </m:sSupPr>
                            <m:e>
                              <m:r>
                                <a:rPr lang="en-US" sz="2800" b="0" i="1" smtClean="0">
                                  <a:solidFill>
                                    <a:schemeClr val="accent5"/>
                                  </a:solidFill>
                                  <a:latin typeface="Cambria Math" panose="02040503050406030204" pitchFamily="18" charset="0"/>
                                </a:rPr>
                                <m:t>𝑣</m:t>
                              </m:r>
                            </m:e>
                            <m:sup>
                              <m:r>
                                <a:rPr lang="en-US" sz="2800" b="0" i="1" smtClean="0">
                                  <a:solidFill>
                                    <a:schemeClr val="accent5"/>
                                  </a:solidFill>
                                  <a:latin typeface="Cambria Math" panose="02040503050406030204" pitchFamily="18" charset="0"/>
                                </a:rPr>
                                <m:t>2</m:t>
                              </m:r>
                            </m:sup>
                          </m:sSup>
                        </m:num>
                        <m:den>
                          <m:r>
                            <a:rPr lang="en-US" sz="2800" b="0" i="1" smtClean="0">
                              <a:solidFill>
                                <a:schemeClr val="accent5"/>
                              </a:solidFill>
                              <a:latin typeface="Cambria Math" panose="02040503050406030204" pitchFamily="18" charset="0"/>
                            </a:rPr>
                            <m:t>2</m:t>
                          </m:r>
                          <m:r>
                            <a:rPr lang="en-US" sz="2800" b="0" i="1" smtClean="0">
                              <a:solidFill>
                                <a:schemeClr val="accent5"/>
                              </a:solidFill>
                              <a:latin typeface="Cambria Math" panose="02040503050406030204" pitchFamily="18" charset="0"/>
                            </a:rPr>
                            <m:t>𝑎</m:t>
                          </m:r>
                        </m:den>
                      </m:f>
                    </m:oMath>
                  </m:oMathPara>
                </a14:m>
                <a:endParaRPr lang="en-US" sz="2800" dirty="0" smtClean="0">
                  <a:solidFill>
                    <a:schemeClr val="accent5"/>
                  </a:solidFill>
                </a:endParaRPr>
              </a:p>
              <a:p>
                <a:pPr algn="just">
                  <a:lnSpc>
                    <a:spcPct val="120000"/>
                  </a:lnSpc>
                </a:pPr>
                <a:r>
                  <a:rPr lang="en-US" sz="2800" dirty="0" smtClean="0">
                    <a:solidFill>
                      <a:schemeClr val="accent5"/>
                    </a:solidFill>
                  </a:rPr>
                  <a:t>	Write a program that prompts the user to enter v in meters/second (m/s) and the acceleration a in meters/second squared (</a:t>
                </a:r>
                <a14:m>
                  <m:oMath xmlns:m="http://schemas.openxmlformats.org/officeDocument/2006/math">
                    <m:f>
                      <m:fPr>
                        <m:type m:val="lin"/>
                        <m:ctrlPr>
                          <a:rPr lang="en-US" sz="2800" i="1" smtClean="0">
                            <a:solidFill>
                              <a:schemeClr val="accent5"/>
                            </a:solidFill>
                            <a:latin typeface="Cambria Math" panose="02040503050406030204" pitchFamily="18" charset="0"/>
                          </a:rPr>
                        </m:ctrlPr>
                      </m:fPr>
                      <m:num>
                        <m:r>
                          <a:rPr lang="en-US" sz="2800" b="0" i="1" smtClean="0">
                            <a:solidFill>
                              <a:schemeClr val="accent5"/>
                            </a:solidFill>
                            <a:latin typeface="Cambria Math" panose="02040503050406030204" pitchFamily="18" charset="0"/>
                          </a:rPr>
                          <m:t>𝑚</m:t>
                        </m:r>
                      </m:num>
                      <m:den>
                        <m:sSup>
                          <m:sSupPr>
                            <m:ctrlPr>
                              <a:rPr lang="en-US" sz="2800" i="1" smtClean="0">
                                <a:solidFill>
                                  <a:schemeClr val="accent5"/>
                                </a:solidFill>
                                <a:latin typeface="Cambria Math" panose="02040503050406030204" pitchFamily="18" charset="0"/>
                              </a:rPr>
                            </m:ctrlPr>
                          </m:sSupPr>
                          <m:e>
                            <m:r>
                              <a:rPr lang="en-US" sz="2800" b="0" i="1" smtClean="0">
                                <a:solidFill>
                                  <a:schemeClr val="accent5"/>
                                </a:solidFill>
                                <a:latin typeface="Cambria Math" panose="02040503050406030204" pitchFamily="18" charset="0"/>
                              </a:rPr>
                              <m:t>𝑠</m:t>
                            </m:r>
                          </m:e>
                          <m:sup>
                            <m:r>
                              <a:rPr lang="en-US" sz="2800" b="0" i="1" smtClean="0">
                                <a:solidFill>
                                  <a:schemeClr val="accent5"/>
                                </a:solidFill>
                                <a:latin typeface="Cambria Math" panose="02040503050406030204" pitchFamily="18" charset="0"/>
                              </a:rPr>
                              <m:t>2</m:t>
                            </m:r>
                          </m:sup>
                        </m:sSup>
                      </m:den>
                    </m:f>
                  </m:oMath>
                </a14:m>
                <a:r>
                  <a:rPr lang="en-US" sz="2800" dirty="0" smtClean="0">
                    <a:solidFill>
                      <a:schemeClr val="accent5"/>
                    </a:solidFill>
                  </a:rPr>
                  <a:t>), and displays the minimum runway length.</a:t>
                </a: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3924" y="1319145"/>
                <a:ext cx="11500374" cy="4154376"/>
              </a:xfrm>
              <a:prstGeom prst="rect">
                <a:avLst/>
              </a:prstGeom>
              <a:blipFill rotWithShape="0">
                <a:blip r:embed="rId3"/>
                <a:stretch>
                  <a:fillRect l="-1113" t="-147" r="-1113" b="-4252"/>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32627" y="527065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2695139662"/>
              </p:ext>
            </p:extLst>
          </p:nvPr>
        </p:nvGraphicFramePr>
        <p:xfrm>
          <a:off x="485027"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speed and acceleration: 60 3.5</a:t>
                      </a:r>
                    </a:p>
                    <a:p>
                      <a:r>
                        <a:rPr lang="en-US" b="0" dirty="0" smtClean="0">
                          <a:latin typeface="Courier New" panose="02070309020205020404" pitchFamily="49" charset="0"/>
                          <a:cs typeface="Courier New" panose="02070309020205020404" pitchFamily="49" charset="0"/>
                        </a:rPr>
                        <a:t>The minimum runway length for this airplane is 514.286</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5182" y="587909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**Financial application: Compound value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269636"/>
            <a:ext cx="11500375" cy="540161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Suppose you save $100 each month into a savings account with the annual interest rate 5%. Thus, the monthly interest rate is 0.05/12=0.00417. After the first month, the value in the account becomes </a:t>
            </a:r>
          </a:p>
          <a:p>
            <a:pPr>
              <a:lnSpc>
                <a:spcPct val="120000"/>
              </a:lnSpc>
            </a:pPr>
            <a:r>
              <a:rPr lang="en-US" sz="3000" b="1" dirty="0" smtClean="0">
                <a:solidFill>
                  <a:schemeClr val="accent5"/>
                </a:solidFill>
              </a:rPr>
              <a:t>100 * (1 + 0.00417) = 100.417</a:t>
            </a:r>
          </a:p>
          <a:p>
            <a:pPr algn="just">
              <a:lnSpc>
                <a:spcPct val="120000"/>
              </a:lnSpc>
            </a:pPr>
            <a:r>
              <a:rPr lang="en-US" sz="3000" dirty="0">
                <a:solidFill>
                  <a:schemeClr val="accent5"/>
                </a:solidFill>
              </a:rPr>
              <a:t>	</a:t>
            </a:r>
            <a:r>
              <a:rPr lang="en-US" sz="3000" dirty="0" smtClean="0">
                <a:solidFill>
                  <a:schemeClr val="accent5"/>
                </a:solidFill>
              </a:rPr>
              <a:t>After the second month, the value in the account becomes</a:t>
            </a:r>
          </a:p>
          <a:p>
            <a:pPr>
              <a:lnSpc>
                <a:spcPct val="120000"/>
              </a:lnSpc>
            </a:pPr>
            <a:r>
              <a:rPr lang="en-US" sz="3000" b="1" dirty="0" smtClean="0">
                <a:solidFill>
                  <a:schemeClr val="accent5"/>
                </a:solidFill>
              </a:rPr>
              <a:t>(100 + 100.417) * (1 + 0.00417) = 201.252</a:t>
            </a:r>
          </a:p>
          <a:p>
            <a:pPr algn="just">
              <a:lnSpc>
                <a:spcPct val="120000"/>
              </a:lnSpc>
            </a:pPr>
            <a:r>
              <a:rPr lang="en-US" sz="3000" dirty="0">
                <a:solidFill>
                  <a:schemeClr val="accent5"/>
                </a:solidFill>
              </a:rPr>
              <a:t>	</a:t>
            </a:r>
            <a:r>
              <a:rPr lang="en-US" sz="3000" dirty="0" smtClean="0">
                <a:solidFill>
                  <a:schemeClr val="accent5"/>
                </a:solidFill>
              </a:rPr>
              <a:t>After the third month, the value in the account becomes</a:t>
            </a:r>
          </a:p>
          <a:p>
            <a:pPr>
              <a:lnSpc>
                <a:spcPct val="120000"/>
              </a:lnSpc>
            </a:pPr>
            <a:r>
              <a:rPr lang="en-US" sz="3000" b="1" dirty="0" smtClean="0">
                <a:solidFill>
                  <a:schemeClr val="accent5"/>
                </a:solidFill>
              </a:rPr>
              <a:t>(100 + 201.252) * (1 + 0.00417) = 302.507</a:t>
            </a:r>
          </a:p>
          <a:p>
            <a:pPr algn="just">
              <a:lnSpc>
                <a:spcPct val="120000"/>
              </a:lnSpc>
            </a:pPr>
            <a:r>
              <a:rPr lang="en-US" sz="3000" dirty="0">
                <a:solidFill>
                  <a:schemeClr val="accent5"/>
                </a:solidFill>
              </a:rPr>
              <a:t> </a:t>
            </a:r>
            <a:r>
              <a:rPr lang="en-US" sz="3000" dirty="0" smtClean="0">
                <a:solidFill>
                  <a:schemeClr val="accent5"/>
                </a:solidFill>
              </a:rPr>
              <a:t>and so on.</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**Financial application: Compound value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3" y="1854234"/>
            <a:ext cx="11500375" cy="12803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a monthly saving amount and displays the account value after the sixth month.</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27439" y="518901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713443155"/>
              </p:ext>
            </p:extLst>
          </p:nvPr>
        </p:nvGraphicFramePr>
        <p:xfrm>
          <a:off x="485027"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monthly saving amount:</a:t>
                      </a:r>
                      <a:r>
                        <a:rPr lang="en-US" b="0" baseline="0" dirty="0" smtClean="0">
                          <a:latin typeface="Courier New" panose="02070309020205020404" pitchFamily="49" charset="0"/>
                          <a:cs typeface="Courier New" panose="02070309020205020404" pitchFamily="49" charset="0"/>
                        </a:rPr>
                        <a:t> 100</a:t>
                      </a:r>
                    </a:p>
                    <a:p>
                      <a:r>
                        <a:rPr lang="en-US" b="0" baseline="0" dirty="0" smtClean="0">
                          <a:latin typeface="Courier New" panose="02070309020205020404" pitchFamily="49" charset="0"/>
                          <a:cs typeface="Courier New" panose="02070309020205020404" pitchFamily="49" charset="0"/>
                        </a:rPr>
                        <a:t>After the six month, the account value is $608.81</a:t>
                      </a: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9700" y="589874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4</a:t>
            </a:r>
            <a:r>
              <a:rPr lang="en-US" dirty="0" smtClean="0">
                <a:solidFill>
                  <a:schemeClr val="accent5"/>
                </a:solidFill>
              </a:rPr>
              <a:t>. Geometry: Distance of two points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467100"/>
                <a:ext cx="11500373" cy="344559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two points </a:t>
                </a:r>
                <a:r>
                  <a:rPr lang="en-US" sz="3000" b="1" dirty="0" smtClean="0">
                    <a:solidFill>
                      <a:schemeClr val="accent5"/>
                    </a:solidFill>
                  </a:rPr>
                  <a:t>(x1, y1) </a:t>
                </a:r>
                <a:r>
                  <a:rPr lang="en-US" sz="3000" dirty="0" smtClean="0">
                    <a:solidFill>
                      <a:schemeClr val="accent5"/>
                    </a:solidFill>
                  </a:rPr>
                  <a:t>and </a:t>
                </a:r>
                <a:r>
                  <a:rPr lang="en-US" sz="3000" b="1" dirty="0" smtClean="0">
                    <a:solidFill>
                      <a:schemeClr val="accent5"/>
                    </a:solidFill>
                  </a:rPr>
                  <a:t>(x2, y2) </a:t>
                </a:r>
                <a:r>
                  <a:rPr lang="en-US" sz="3000" dirty="0" smtClean="0">
                    <a:solidFill>
                      <a:schemeClr val="accent5"/>
                    </a:solidFill>
                  </a:rPr>
                  <a:t>and displays their distance between them.</a:t>
                </a:r>
              </a:p>
              <a:p>
                <a:pPr algn="just">
                  <a:lnSpc>
                    <a:spcPct val="120000"/>
                  </a:lnSpc>
                </a:pPr>
                <a:r>
                  <a:rPr lang="en-US" sz="3000" b="1" dirty="0">
                    <a:solidFill>
                      <a:schemeClr val="accent5"/>
                    </a:solidFill>
                  </a:rPr>
                  <a:t>	</a:t>
                </a:r>
                <a:endParaRPr lang="en-US" sz="3000" b="1" dirty="0" smtClean="0">
                  <a:solidFill>
                    <a:schemeClr val="accent5"/>
                  </a:solidFill>
                </a:endParaRPr>
              </a:p>
              <a:p>
                <a:pPr algn="just">
                  <a:lnSpc>
                    <a:spcPct val="120000"/>
                  </a:lnSpc>
                </a:pPr>
                <a:r>
                  <a:rPr lang="en-US" sz="3000" b="1" dirty="0">
                    <a:solidFill>
                      <a:schemeClr val="accent5"/>
                    </a:solidFill>
                  </a:rPr>
                  <a:t>	</a:t>
                </a:r>
                <a:r>
                  <a:rPr lang="en-US" sz="3000" dirty="0" smtClean="0">
                    <a:solidFill>
                      <a:schemeClr val="accent5"/>
                    </a:solidFill>
                  </a:rPr>
                  <a:t>The formula for computing the distance is</a:t>
                </a:r>
              </a:p>
              <a:p>
                <a:pPr>
                  <a:lnSpc>
                    <a:spcPct val="120000"/>
                  </a:lnSpc>
                </a:pPr>
                <a:r>
                  <a:rPr lang="en-US" sz="3000" dirty="0" smtClean="0">
                    <a:solidFill>
                      <a:schemeClr val="accent5"/>
                    </a:solidFill>
                  </a:rPr>
                  <a:t> </a:t>
                </a:r>
                <a14:m>
                  <m:oMath xmlns:m="http://schemas.openxmlformats.org/officeDocument/2006/math">
                    <m:rad>
                      <m:radPr>
                        <m:degHide m:val="on"/>
                        <m:ctrlPr>
                          <a:rPr lang="en-US" sz="3000" i="1" smtClean="0">
                            <a:solidFill>
                              <a:schemeClr val="accent5"/>
                            </a:solidFill>
                            <a:latin typeface="Cambria Math" panose="02040503050406030204" pitchFamily="18" charset="0"/>
                          </a:rPr>
                        </m:ctrlPr>
                      </m:radPr>
                      <m:deg/>
                      <m:e>
                        <m:sSup>
                          <m:sSupPr>
                            <m:ctrlPr>
                              <a:rPr lang="en-US" sz="3000" i="1" smtClean="0">
                                <a:solidFill>
                                  <a:schemeClr val="accent5"/>
                                </a:solidFill>
                                <a:latin typeface="Cambria Math" panose="02040503050406030204" pitchFamily="18" charset="0"/>
                              </a:rPr>
                            </m:ctrlPr>
                          </m:sSupPr>
                          <m:e>
                            <m:r>
                              <a:rPr lang="en-US" sz="3000" b="0" i="1" smtClean="0">
                                <a:solidFill>
                                  <a:schemeClr val="accent5"/>
                                </a:solidFill>
                                <a:latin typeface="Cambria Math" panose="02040503050406030204" pitchFamily="18" charset="0"/>
                              </a:rPr>
                              <m:t>(</m:t>
                            </m:r>
                            <m:sSub>
                              <m:sSubPr>
                                <m:ctrlPr>
                                  <a:rPr lang="en-US" sz="3000" b="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𝑥</m:t>
                                </m:r>
                              </m:e>
                              <m:sub>
                                <m:r>
                                  <a:rPr lang="en-US" sz="3000" b="0" i="1" smtClean="0">
                                    <a:solidFill>
                                      <a:schemeClr val="accent5"/>
                                    </a:solidFill>
                                    <a:latin typeface="Cambria Math" panose="02040503050406030204" pitchFamily="18" charset="0"/>
                                  </a:rPr>
                                  <m:t>2</m:t>
                                </m:r>
                              </m:sub>
                            </m:sSub>
                            <m:r>
                              <a:rPr lang="en-US" sz="3000" b="0" i="1" smtClean="0">
                                <a:solidFill>
                                  <a:schemeClr val="accent5"/>
                                </a:solidFill>
                                <a:latin typeface="Cambria Math" panose="02040503050406030204" pitchFamily="18" charset="0"/>
                              </a:rPr>
                              <m:t>−</m:t>
                            </m:r>
                            <m:sSub>
                              <m:sSubPr>
                                <m:ctrlPr>
                                  <a:rPr lang="en-US" sz="3000" b="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𝑥</m:t>
                                </m:r>
                              </m:e>
                              <m:sub>
                                <m:r>
                                  <a:rPr lang="en-US" sz="3000" b="0" i="1" smtClean="0">
                                    <a:solidFill>
                                      <a:schemeClr val="accent5"/>
                                    </a:solidFill>
                                    <a:latin typeface="Cambria Math" panose="02040503050406030204" pitchFamily="18" charset="0"/>
                                  </a:rPr>
                                  <m:t>1</m:t>
                                </m:r>
                              </m:sub>
                            </m:sSub>
                            <m:r>
                              <a:rPr lang="en-US" sz="3000" b="0" i="1" smtClean="0">
                                <a:solidFill>
                                  <a:schemeClr val="accent5"/>
                                </a:solidFill>
                                <a:latin typeface="Cambria Math" panose="02040503050406030204" pitchFamily="18" charset="0"/>
                              </a:rPr>
                              <m:t>)</m:t>
                            </m:r>
                          </m:e>
                          <m:sup>
                            <m:r>
                              <a:rPr lang="en-US" sz="3000" b="0" i="1" smtClean="0">
                                <a:solidFill>
                                  <a:schemeClr val="accent5"/>
                                </a:solidFill>
                                <a:latin typeface="Cambria Math" panose="02040503050406030204" pitchFamily="18" charset="0"/>
                              </a:rPr>
                              <m:t>2</m:t>
                            </m:r>
                          </m:sup>
                        </m:sSup>
                        <m:r>
                          <a:rPr lang="en-US" sz="3000" b="0" i="1" smtClean="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m:t>
                            </m:r>
                            <m:sSub>
                              <m:sSubPr>
                                <m:ctrlPr>
                                  <a:rPr lang="en-US" sz="3000" i="1">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𝑦</m:t>
                                </m:r>
                              </m:e>
                              <m:sub>
                                <m:r>
                                  <a:rPr lang="en-US" sz="3000" i="1">
                                    <a:solidFill>
                                      <a:schemeClr val="accent5"/>
                                    </a:solidFill>
                                    <a:latin typeface="Cambria Math" panose="02040503050406030204" pitchFamily="18" charset="0"/>
                                  </a:rPr>
                                  <m:t>2</m:t>
                                </m:r>
                              </m:sub>
                            </m:sSub>
                            <m:r>
                              <a:rPr lang="en-US" sz="3000" i="1">
                                <a:solidFill>
                                  <a:schemeClr val="accent5"/>
                                </a:solidFill>
                                <a:latin typeface="Cambria Math" panose="02040503050406030204" pitchFamily="18" charset="0"/>
                              </a:rPr>
                              <m:t>−</m:t>
                            </m:r>
                            <m:sSub>
                              <m:sSubPr>
                                <m:ctrlPr>
                                  <a:rPr lang="en-US" sz="3000" i="1">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𝑦</m:t>
                                </m:r>
                              </m:e>
                              <m:sub>
                                <m:r>
                                  <a:rPr lang="en-US" sz="3000" i="1">
                                    <a:solidFill>
                                      <a:schemeClr val="accent5"/>
                                    </a:solidFill>
                                    <a:latin typeface="Cambria Math" panose="02040503050406030204" pitchFamily="18" charset="0"/>
                                  </a:rPr>
                                  <m:t>1</m:t>
                                </m:r>
                              </m:sub>
                            </m:sSub>
                            <m:r>
                              <a:rPr lang="en-US" sz="3000" i="1">
                                <a:solidFill>
                                  <a:schemeClr val="accent5"/>
                                </a:solidFill>
                                <a:latin typeface="Cambria Math" panose="02040503050406030204" pitchFamily="18" charset="0"/>
                              </a:rPr>
                              <m:t>)</m:t>
                            </m:r>
                          </m:e>
                          <m:sup>
                            <m:r>
                              <a:rPr lang="en-US" sz="3000" i="1">
                                <a:solidFill>
                                  <a:schemeClr val="accent5"/>
                                </a:solidFill>
                                <a:latin typeface="Cambria Math" panose="02040503050406030204" pitchFamily="18" charset="0"/>
                              </a:rPr>
                              <m:t>2</m:t>
                            </m:r>
                          </m:sup>
                        </m:sSup>
                      </m:e>
                    </m:rad>
                    <m:r>
                      <a:rPr lang="en-US" sz="3000" b="0" i="1" smtClean="0">
                        <a:solidFill>
                          <a:schemeClr val="accent5"/>
                        </a:solidFill>
                        <a:latin typeface="Cambria Math" panose="02040503050406030204" pitchFamily="18" charset="0"/>
                      </a:rPr>
                      <m:t> </m:t>
                    </m:r>
                    <m:r>
                      <a:rPr lang="en-US" sz="3000" b="1" i="0" smtClean="0">
                        <a:solidFill>
                          <a:schemeClr val="accent5"/>
                        </a:solidFill>
                        <a:latin typeface="Cambria Math" panose="02040503050406030204" pitchFamily="18" charset="0"/>
                      </a:rPr>
                      <m:t>.</m:t>
                    </m:r>
                  </m:oMath>
                </a14:m>
                <a:r>
                  <a:rPr lang="en-US" sz="3000" b="1" dirty="0" smtClean="0">
                    <a:solidFill>
                      <a:schemeClr val="accent5"/>
                    </a:solidFill>
                  </a:rPr>
                  <a:t> </a:t>
                </a:r>
              </a:p>
              <a:p>
                <a:pPr algn="just">
                  <a:lnSpc>
                    <a:spcPct val="120000"/>
                  </a:lnSpc>
                </a:pPr>
                <a:r>
                  <a:rPr lang="en-US" sz="3000" dirty="0" smtClean="0">
                    <a:solidFill>
                      <a:schemeClr val="accent5"/>
                    </a:solidFill>
                  </a:rPr>
                  <a:t>Note that you can </a:t>
                </a:r>
                <a:r>
                  <a:rPr lang="en-US" sz="3000" b="1" dirty="0" smtClean="0">
                    <a:solidFill>
                      <a:schemeClr val="accent5"/>
                    </a:solidFill>
                  </a:rPr>
                  <a:t>pow(a, 0.5) </a:t>
                </a:r>
                <a:r>
                  <a:rPr lang="en-US" sz="3000" dirty="0" smtClean="0">
                    <a:solidFill>
                      <a:schemeClr val="accent5"/>
                    </a:solidFill>
                  </a:rPr>
                  <a:t>compute </a:t>
                </a:r>
                <a14:m>
                  <m:oMath xmlns:m="http://schemas.openxmlformats.org/officeDocument/2006/math">
                    <m:rad>
                      <m:radPr>
                        <m:degHide m:val="on"/>
                        <m:ctrlPr>
                          <a:rPr lang="en-US" sz="3000" i="1" smtClean="0">
                            <a:solidFill>
                              <a:schemeClr val="accent5"/>
                            </a:solidFill>
                            <a:latin typeface="Cambria Math" panose="02040503050406030204" pitchFamily="18" charset="0"/>
                          </a:rPr>
                        </m:ctrlPr>
                      </m:radPr>
                      <m:deg/>
                      <m:e>
                        <m:r>
                          <a:rPr lang="en-US" sz="3000" b="0" i="1" smtClean="0">
                            <a:solidFill>
                              <a:schemeClr val="accent5"/>
                            </a:solidFill>
                            <a:latin typeface="Cambria Math" panose="02040503050406030204" pitchFamily="18" charset="0"/>
                          </a:rPr>
                          <m:t>𝑎</m:t>
                        </m:r>
                      </m:e>
                    </m:rad>
                  </m:oMath>
                </a14:m>
                <a:r>
                  <a:rPr lang="en-US" sz="3000" b="1" dirty="0" smtClean="0">
                    <a:solidFill>
                      <a:schemeClr val="accent5"/>
                    </a:solidFill>
                  </a:rPr>
                  <a:t>.</a:t>
                </a: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467100"/>
                <a:ext cx="11500373" cy="3445596"/>
              </a:xfrm>
              <a:prstGeom prst="rect">
                <a:avLst/>
              </a:prstGeom>
              <a:blipFill rotWithShape="0">
                <a:blip r:embed="rId3"/>
                <a:stretch>
                  <a:fillRect l="-1273" t="-531" r="-1273" b="-6195"/>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32743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7"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7"/>
          <p:cNvGraphicFramePr>
            <a:graphicFrameLocks noGrp="1"/>
          </p:cNvGraphicFramePr>
          <p:nvPr>
            <p:extLst>
              <p:ext uri="{D42A27DB-BD31-4B8C-83A1-F6EECF244321}">
                <p14:modId xmlns:p14="http://schemas.microsoft.com/office/powerpoint/2010/main" val="1756970433"/>
              </p:ext>
            </p:extLst>
          </p:nvPr>
        </p:nvGraphicFramePr>
        <p:xfrm>
          <a:off x="485027" y="5833521"/>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x1 and y1: 1.5 -3.4</a:t>
                      </a:r>
                    </a:p>
                    <a:p>
                      <a:r>
                        <a:rPr lang="en-US" b="0" baseline="0" dirty="0" smtClean="0">
                          <a:latin typeface="Courier New" panose="02070309020205020404" pitchFamily="49" charset="0"/>
                          <a:cs typeface="Courier New" panose="02070309020205020404" pitchFamily="49" charset="0"/>
                        </a:rPr>
                        <a:t>Enter x2 and y2: 4 5</a:t>
                      </a:r>
                    </a:p>
                    <a:p>
                      <a:r>
                        <a:rPr lang="en-US" b="0" baseline="0" dirty="0" smtClean="0">
                          <a:latin typeface="Courier New" panose="02070309020205020404" pitchFamily="49" charset="0"/>
                          <a:cs typeface="Courier New" panose="02070309020205020404" pitchFamily="49" charset="0"/>
                        </a:rPr>
                        <a:t>The distance between the two points is 8.764131445842194 </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1239" y="590213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137" y="616907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Geometry: area of hexagon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724723"/>
                <a:ext cx="11500375" cy="35743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prompts the user to enter the side of a hexagon and displays its area. The formula for computing the area of a hexagon is</a:t>
                </a:r>
              </a:p>
              <a:p>
                <a:pPr>
                  <a:lnSpc>
                    <a:spcPct val="120000"/>
                  </a:lnSpc>
                </a:pPr>
                <a14:m>
                  <m:oMathPara xmlns:m="http://schemas.openxmlformats.org/officeDocument/2006/math">
                    <m:oMathParaPr>
                      <m:jc m:val="centerGroup"/>
                    </m:oMathParaPr>
                    <m:oMath xmlns:m="http://schemas.openxmlformats.org/officeDocument/2006/math">
                      <m:r>
                        <a:rPr lang="en-US" sz="3000" b="0" i="1" smtClean="0">
                          <a:solidFill>
                            <a:schemeClr val="accent5"/>
                          </a:solidFill>
                          <a:latin typeface="Cambria Math" panose="02040503050406030204" pitchFamily="18" charset="0"/>
                        </a:rPr>
                        <m:t>𝐴𝑟𝑒𝑎</m:t>
                      </m:r>
                      <m:r>
                        <a:rPr lang="en-US" sz="3000" b="0" i="1" smtClean="0">
                          <a:solidFill>
                            <a:schemeClr val="accent5"/>
                          </a:solidFill>
                          <a:latin typeface="Cambria Math" panose="02040503050406030204" pitchFamily="18" charset="0"/>
                        </a:rPr>
                        <m:t>= </m:t>
                      </m:r>
                      <m:f>
                        <m:fPr>
                          <m:ctrlPr>
                            <a:rPr lang="en-US" sz="3000" b="0" i="1" smtClean="0">
                              <a:solidFill>
                                <a:schemeClr val="accent5"/>
                              </a:solidFill>
                              <a:latin typeface="Cambria Math" panose="02040503050406030204" pitchFamily="18" charset="0"/>
                            </a:rPr>
                          </m:ctrlPr>
                        </m:fPr>
                        <m:num>
                          <m:r>
                            <a:rPr lang="en-US" sz="3000" b="0" i="1" smtClean="0">
                              <a:solidFill>
                                <a:schemeClr val="accent5"/>
                              </a:solidFill>
                              <a:latin typeface="Cambria Math" panose="02040503050406030204" pitchFamily="18" charset="0"/>
                            </a:rPr>
                            <m:t>3</m:t>
                          </m:r>
                          <m:rad>
                            <m:radPr>
                              <m:degHide m:val="on"/>
                              <m:ctrlPr>
                                <a:rPr lang="en-US" sz="3000" b="0" i="1" smtClean="0">
                                  <a:solidFill>
                                    <a:schemeClr val="accent5"/>
                                  </a:solidFill>
                                  <a:latin typeface="Cambria Math" panose="02040503050406030204" pitchFamily="18" charset="0"/>
                                </a:rPr>
                              </m:ctrlPr>
                            </m:radPr>
                            <m:deg/>
                            <m:e>
                              <m:r>
                                <a:rPr lang="en-US" sz="3000" b="0" i="1" smtClean="0">
                                  <a:solidFill>
                                    <a:schemeClr val="accent5"/>
                                  </a:solidFill>
                                  <a:latin typeface="Cambria Math" panose="02040503050406030204" pitchFamily="18" charset="0"/>
                                </a:rPr>
                                <m:t>3</m:t>
                              </m:r>
                            </m:e>
                          </m:rad>
                        </m:num>
                        <m:den>
                          <m:r>
                            <a:rPr lang="en-US" sz="3000" b="0" i="1" smtClean="0">
                              <a:solidFill>
                                <a:schemeClr val="accent5"/>
                              </a:solidFill>
                              <a:latin typeface="Cambria Math" panose="02040503050406030204" pitchFamily="18" charset="0"/>
                            </a:rPr>
                            <m:t>2</m:t>
                          </m:r>
                        </m:den>
                      </m:f>
                      <m:sSup>
                        <m:sSupPr>
                          <m:ctrlPr>
                            <a:rPr lang="en-US" sz="3000" b="0" i="1" smtClean="0">
                              <a:solidFill>
                                <a:schemeClr val="accent5"/>
                              </a:solidFill>
                              <a:latin typeface="Cambria Math" panose="02040503050406030204" pitchFamily="18" charset="0"/>
                            </a:rPr>
                          </m:ctrlPr>
                        </m:sSupPr>
                        <m:e>
                          <m:r>
                            <a:rPr lang="en-US" sz="3000" b="0" i="1" smtClean="0">
                              <a:solidFill>
                                <a:schemeClr val="accent5"/>
                              </a:solidFill>
                              <a:latin typeface="Cambria Math" panose="02040503050406030204" pitchFamily="18" charset="0"/>
                            </a:rPr>
                            <m:t>𝑠</m:t>
                          </m:r>
                        </m:e>
                        <m:sup>
                          <m:r>
                            <a:rPr lang="en-US" sz="3000" b="0" i="1" smtClean="0">
                              <a:solidFill>
                                <a:schemeClr val="accent5"/>
                              </a:solidFill>
                              <a:latin typeface="Cambria Math" panose="02040503050406030204" pitchFamily="18" charset="0"/>
                            </a:rPr>
                            <m:t>2</m:t>
                          </m:r>
                        </m:sup>
                      </m:sSup>
                      <m:r>
                        <a:rPr lang="en-US" sz="3000" b="0" i="1" smtClean="0">
                          <a:solidFill>
                            <a:schemeClr val="accent5"/>
                          </a:solidFill>
                          <a:latin typeface="Cambria Math" panose="02040503050406030204" pitchFamily="18" charset="0"/>
                        </a:rPr>
                        <m:t>,</m:t>
                      </m:r>
                    </m:oMath>
                  </m:oMathPara>
                </a14:m>
                <a:endParaRPr lang="en-US" sz="3000" b="0" dirty="0" smtClean="0">
                  <a:solidFill>
                    <a:schemeClr val="accent5"/>
                  </a:solidFill>
                </a:endParaRPr>
              </a:p>
              <a:p>
                <a:pPr algn="just">
                  <a:lnSpc>
                    <a:spcPct val="120000"/>
                  </a:lnSpc>
                </a:pPr>
                <a:r>
                  <a:rPr lang="en-US" sz="3000" dirty="0" smtClean="0">
                    <a:solidFill>
                      <a:schemeClr val="accent5"/>
                    </a:solidFill>
                  </a:rPr>
                  <a:t>Where is the length of a side.</a:t>
                </a:r>
                <a:endParaRPr lang="en-US" sz="3000" b="0" dirty="0" smtClean="0">
                  <a:solidFill>
                    <a:schemeClr val="accent5"/>
                  </a:solidFill>
                </a:endParaRPr>
              </a:p>
              <a:p>
                <a:pPr>
                  <a:lnSpc>
                    <a:spcPct val="120000"/>
                  </a:lnSpc>
                </a:pPr>
                <a:endParaRPr lang="en-US" sz="30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724723"/>
                <a:ext cx="11500375" cy="3574380"/>
              </a:xfrm>
              <a:prstGeom prst="rect">
                <a:avLst/>
              </a:prstGeom>
              <a:blipFill rotWithShape="0">
                <a:blip r:embed="rId3"/>
                <a:stretch>
                  <a:fillRect l="-1273" t="-512" r="-1273" b="-512"/>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1541657769"/>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side:</a:t>
                      </a:r>
                      <a:r>
                        <a:rPr lang="en-US" b="0" baseline="0" dirty="0" smtClean="0">
                          <a:latin typeface="Courier New" panose="02070309020205020404" pitchFamily="49" charset="0"/>
                          <a:cs typeface="Courier New" panose="02070309020205020404" pitchFamily="49" charset="0"/>
                        </a:rPr>
                        <a:t> 5.5</a:t>
                      </a:r>
                    </a:p>
                    <a:p>
                      <a:r>
                        <a:rPr lang="en-US" b="0" baseline="0" dirty="0" smtClean="0">
                          <a:latin typeface="Courier New" panose="02070309020205020404" pitchFamily="49" charset="0"/>
                          <a:cs typeface="Courier New" panose="02070309020205020404" pitchFamily="49" charset="0"/>
                        </a:rPr>
                        <a:t>The area of the hexagon is 78.5895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137" y="588426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Print a table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02358"/>
            <a:ext cx="11500374" cy="292191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displays the following table:</a:t>
            </a:r>
          </a:p>
          <a:p>
            <a:pPr algn="just">
              <a:lnSpc>
                <a:spcPct val="120000"/>
              </a:lnSpc>
            </a:pP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47164127"/>
              </p:ext>
            </p:extLst>
          </p:nvPr>
        </p:nvGraphicFramePr>
        <p:xfrm>
          <a:off x="2185390" y="2743666"/>
          <a:ext cx="8127999" cy="283464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2500" dirty="0" smtClean="0"/>
                        <a:t>x</a:t>
                      </a:r>
                      <a:endParaRPr lang="ru-RU" sz="2500" dirty="0"/>
                    </a:p>
                  </a:txBody>
                  <a:tcPr/>
                </a:tc>
                <a:tc>
                  <a:txBody>
                    <a:bodyPr/>
                    <a:lstStyle/>
                    <a:p>
                      <a:r>
                        <a:rPr lang="en-US" sz="2500" dirty="0" smtClean="0"/>
                        <a:t>y</a:t>
                      </a:r>
                      <a:endParaRPr lang="ru-RU" sz="2500" dirty="0"/>
                    </a:p>
                  </a:txBody>
                  <a:tcPr/>
                </a:tc>
                <a:tc>
                  <a:txBody>
                    <a:bodyPr/>
                    <a:lstStyle/>
                    <a:p>
                      <a:r>
                        <a:rPr lang="en-US" sz="2500" dirty="0" smtClean="0"/>
                        <a:t>pow(x, y)</a:t>
                      </a:r>
                      <a:endParaRPr lang="ru-RU" sz="2500" dirty="0"/>
                    </a:p>
                  </a:txBody>
                  <a:tcPr/>
                </a:tc>
                <a:extLst>
                  <a:ext uri="{0D108BD9-81ED-4DB2-BD59-A6C34878D82A}">
                    <a16:rowId xmlns:a16="http://schemas.microsoft.com/office/drawing/2014/main" val="10000"/>
                  </a:ext>
                </a:extLst>
              </a:tr>
              <a:tr h="370840">
                <a:tc>
                  <a:txBody>
                    <a:bodyPr/>
                    <a:lstStyle/>
                    <a:p>
                      <a:r>
                        <a:rPr lang="en-US" sz="2500" dirty="0" smtClean="0"/>
                        <a:t>2.5</a:t>
                      </a:r>
                      <a:endParaRPr lang="ru-RU" sz="2500" dirty="0"/>
                    </a:p>
                  </a:txBody>
                  <a:tcPr/>
                </a:tc>
                <a:tc>
                  <a:txBody>
                    <a:bodyPr/>
                    <a:lstStyle/>
                    <a:p>
                      <a:r>
                        <a:rPr lang="en-US" sz="2500" dirty="0" smtClean="0"/>
                        <a:t>1.2</a:t>
                      </a:r>
                      <a:endParaRPr lang="ru-RU" sz="2500" dirty="0"/>
                    </a:p>
                  </a:txBody>
                  <a:tcPr/>
                </a:tc>
                <a:tc>
                  <a:txBody>
                    <a:bodyPr/>
                    <a:lstStyle/>
                    <a:p>
                      <a:r>
                        <a:rPr lang="en-US" sz="2500" dirty="0" smtClean="0"/>
                        <a:t>3.00281</a:t>
                      </a:r>
                      <a:endParaRPr lang="ru-RU" sz="2500" dirty="0"/>
                    </a:p>
                  </a:txBody>
                  <a:tcPr/>
                </a:tc>
                <a:extLst>
                  <a:ext uri="{0D108BD9-81ED-4DB2-BD59-A6C34878D82A}">
                    <a16:rowId xmlns:a16="http://schemas.microsoft.com/office/drawing/2014/main" val="10001"/>
                  </a:ext>
                </a:extLst>
              </a:tr>
              <a:tr h="370840">
                <a:tc>
                  <a:txBody>
                    <a:bodyPr/>
                    <a:lstStyle/>
                    <a:p>
                      <a:r>
                        <a:rPr lang="en-US" sz="2500" dirty="0" smtClean="0"/>
                        <a:t>5.0</a:t>
                      </a:r>
                      <a:endParaRPr lang="ru-RU" sz="2500" dirty="0"/>
                    </a:p>
                  </a:txBody>
                  <a:tcPr/>
                </a:tc>
                <a:tc>
                  <a:txBody>
                    <a:bodyPr/>
                    <a:lstStyle/>
                    <a:p>
                      <a:r>
                        <a:rPr lang="en-US" sz="2500" dirty="0" smtClean="0"/>
                        <a:t>2.4</a:t>
                      </a:r>
                      <a:endParaRPr lang="ru-RU" sz="2500" dirty="0"/>
                    </a:p>
                  </a:txBody>
                  <a:tcPr/>
                </a:tc>
                <a:tc>
                  <a:txBody>
                    <a:bodyPr/>
                    <a:lstStyle/>
                    <a:p>
                      <a:r>
                        <a:rPr lang="en-US" sz="2500" dirty="0" smtClean="0"/>
                        <a:t>47.5913</a:t>
                      </a:r>
                      <a:endParaRPr lang="ru-RU" sz="2500" dirty="0"/>
                    </a:p>
                  </a:txBody>
                  <a:tcPr/>
                </a:tc>
                <a:extLst>
                  <a:ext uri="{0D108BD9-81ED-4DB2-BD59-A6C34878D82A}">
                    <a16:rowId xmlns:a16="http://schemas.microsoft.com/office/drawing/2014/main" val="10002"/>
                  </a:ext>
                </a:extLst>
              </a:tr>
              <a:tr h="370840">
                <a:tc>
                  <a:txBody>
                    <a:bodyPr/>
                    <a:lstStyle/>
                    <a:p>
                      <a:r>
                        <a:rPr lang="en-US" sz="2500" dirty="0" smtClean="0"/>
                        <a:t>1.2</a:t>
                      </a:r>
                      <a:endParaRPr lang="ru-RU" sz="2500" dirty="0"/>
                    </a:p>
                  </a:txBody>
                  <a:tcPr/>
                </a:tc>
                <a:tc>
                  <a:txBody>
                    <a:bodyPr/>
                    <a:lstStyle/>
                    <a:p>
                      <a:r>
                        <a:rPr lang="en-US" sz="2500" dirty="0" smtClean="0"/>
                        <a:t>3.6</a:t>
                      </a:r>
                      <a:endParaRPr lang="ru-RU" sz="2500" dirty="0"/>
                    </a:p>
                  </a:txBody>
                  <a:tcPr/>
                </a:tc>
                <a:tc>
                  <a:txBody>
                    <a:bodyPr/>
                    <a:lstStyle/>
                    <a:p>
                      <a:r>
                        <a:rPr lang="en-US" sz="2500" dirty="0" smtClean="0"/>
                        <a:t>1.92776</a:t>
                      </a:r>
                      <a:endParaRPr lang="ru-RU" sz="2500" dirty="0"/>
                    </a:p>
                  </a:txBody>
                  <a:tcPr/>
                </a:tc>
                <a:extLst>
                  <a:ext uri="{0D108BD9-81ED-4DB2-BD59-A6C34878D82A}">
                    <a16:rowId xmlns:a16="http://schemas.microsoft.com/office/drawing/2014/main" val="10003"/>
                  </a:ext>
                </a:extLst>
              </a:tr>
              <a:tr h="370840">
                <a:tc>
                  <a:txBody>
                    <a:bodyPr/>
                    <a:lstStyle/>
                    <a:p>
                      <a:r>
                        <a:rPr lang="en-US" sz="2500" dirty="0" smtClean="0"/>
                        <a:t>2.4</a:t>
                      </a:r>
                      <a:endParaRPr lang="ru-RU" sz="2500" dirty="0"/>
                    </a:p>
                  </a:txBody>
                  <a:tcPr/>
                </a:tc>
                <a:tc>
                  <a:txBody>
                    <a:bodyPr/>
                    <a:lstStyle/>
                    <a:p>
                      <a:r>
                        <a:rPr lang="en-US" sz="2500" dirty="0" smtClean="0"/>
                        <a:t>5.0</a:t>
                      </a:r>
                      <a:endParaRPr lang="ru-RU" sz="2500" dirty="0"/>
                    </a:p>
                  </a:txBody>
                  <a:tcPr/>
                </a:tc>
                <a:tc>
                  <a:txBody>
                    <a:bodyPr/>
                    <a:lstStyle/>
                    <a:p>
                      <a:r>
                        <a:rPr lang="en-US" sz="2500" dirty="0" smtClean="0"/>
                        <a:t>79.6262</a:t>
                      </a:r>
                      <a:endParaRPr lang="ru-RU" sz="2500" dirty="0"/>
                    </a:p>
                  </a:txBody>
                  <a:tcPr/>
                </a:tc>
                <a:extLst>
                  <a:ext uri="{0D108BD9-81ED-4DB2-BD59-A6C34878D82A}">
                    <a16:rowId xmlns:a16="http://schemas.microsoft.com/office/drawing/2014/main" val="10004"/>
                  </a:ext>
                </a:extLst>
              </a:tr>
              <a:tr h="370840">
                <a:tc>
                  <a:txBody>
                    <a:bodyPr/>
                    <a:lstStyle/>
                    <a:p>
                      <a:r>
                        <a:rPr lang="en-US" sz="2500" dirty="0" smtClean="0"/>
                        <a:t>3.6</a:t>
                      </a:r>
                      <a:endParaRPr lang="ru-RU" sz="2500" dirty="0"/>
                    </a:p>
                  </a:txBody>
                  <a:tcPr/>
                </a:tc>
                <a:tc>
                  <a:txBody>
                    <a:bodyPr/>
                    <a:lstStyle/>
                    <a:p>
                      <a:r>
                        <a:rPr lang="en-US" sz="2500" dirty="0" smtClean="0"/>
                        <a:t>2.5</a:t>
                      </a:r>
                      <a:endParaRPr lang="ru-RU" sz="2500" dirty="0"/>
                    </a:p>
                  </a:txBody>
                  <a:tcPr/>
                </a:tc>
                <a:tc>
                  <a:txBody>
                    <a:bodyPr/>
                    <a:lstStyle/>
                    <a:p>
                      <a:r>
                        <a:rPr lang="en-US" sz="2500" dirty="0" smtClean="0"/>
                        <a:t>24.5899</a:t>
                      </a:r>
                      <a:endParaRPr lang="ru-RU" sz="25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444</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Courier New</vt:lpstr>
      <vt:lpstr>Wingdings 2</vt:lpstr>
      <vt:lpstr>Тема Office</vt:lpstr>
      <vt:lpstr>Elementary Programming</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52</cp:revision>
  <dcterms:created xsi:type="dcterms:W3CDTF">2016-07-19T11:09:21Z</dcterms:created>
  <dcterms:modified xsi:type="dcterms:W3CDTF">2016-12-10T13:36:57Z</dcterms:modified>
</cp:coreProperties>
</file>