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 id="267" r:id="rId9"/>
    <p:sldId id="271" r:id="rId10"/>
    <p:sldId id="264" r:id="rId11"/>
    <p:sldId id="265" r:id="rId12"/>
    <p:sldId id="266" r:id="rId13"/>
    <p:sldId id="268" r:id="rId14"/>
    <p:sldId id="269" r:id="rId15"/>
    <p:sldId id="270" r:id="rId16"/>
    <p:sldId id="272" r:id="rId17"/>
    <p:sldId id="273"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10.12.2016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10.12.2016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10.12.2016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10.12.2016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10.12.2016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10.12.2016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4.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3108071"/>
            <a:ext cx="9950361" cy="686592"/>
          </a:xfrm>
        </p:spPr>
        <p:txBody>
          <a:bodyPr>
            <a:normAutofit fontScale="90000"/>
          </a:bodyPr>
          <a:lstStyle/>
          <a:p>
            <a:pPr algn="ctr"/>
            <a:r>
              <a:rPr lang="en-US" dirty="0" smtClean="0">
                <a:solidFill>
                  <a:schemeClr val="accent5"/>
                </a:solidFill>
              </a:rPr>
              <a:t>Selections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#3</a:t>
            </a:r>
          </a:p>
          <a:p>
            <a:pPr algn="ctr">
              <a:lnSpc>
                <a:spcPct val="100000"/>
              </a:lnSpc>
            </a:pPr>
            <a:r>
              <a:rPr lang="en-US" sz="4000" dirty="0" smtClean="0">
                <a:solidFill>
                  <a:srgbClr val="002060"/>
                </a:solidFill>
              </a:rPr>
              <a:t>(I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*Comparing Integers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7"/>
            <a:ext cx="11500373" cy="226769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Write a program that prompts the user to enter the edges of a triangle and compares them. If all edges are equal, display </a:t>
            </a:r>
            <a:r>
              <a:rPr lang="en-US" sz="3000" b="1" dirty="0" smtClean="0">
                <a:solidFill>
                  <a:schemeClr val="accent5"/>
                </a:solidFill>
              </a:rPr>
              <a:t>Equilateral Triangle; </a:t>
            </a:r>
            <a:r>
              <a:rPr lang="en-US" sz="3000" dirty="0" smtClean="0">
                <a:solidFill>
                  <a:schemeClr val="accent5"/>
                </a:solidFill>
              </a:rPr>
              <a:t>if only two edges are equal, display </a:t>
            </a:r>
            <a:r>
              <a:rPr lang="en-US" sz="3000" b="1" dirty="0" smtClean="0">
                <a:solidFill>
                  <a:schemeClr val="accent5"/>
                </a:solidFill>
              </a:rPr>
              <a:t>Isosceles Triangle </a:t>
            </a:r>
            <a:r>
              <a:rPr lang="en-US" sz="3000" dirty="0" smtClean="0">
                <a:solidFill>
                  <a:schemeClr val="accent5"/>
                </a:solidFill>
              </a:rPr>
              <a:t>and if non of the edges are equal, display </a:t>
            </a:r>
            <a:r>
              <a:rPr lang="en-US" sz="3000" b="1" dirty="0" smtClean="0">
                <a:solidFill>
                  <a:schemeClr val="accent5"/>
                </a:solidFill>
              </a:rPr>
              <a:t>Scalene Triangle.</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3205321756"/>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edges of a triangle: 5 6 7</a:t>
                      </a:r>
                    </a:p>
                    <a:p>
                      <a:r>
                        <a:rPr lang="en-US" b="0" baseline="0" dirty="0" smtClean="0">
                          <a:latin typeface="Courier New" panose="02070309020205020404" pitchFamily="49" charset="0"/>
                          <a:cs typeface="Courier New" panose="02070309020205020404" pitchFamily="49" charset="0"/>
                        </a:rPr>
                        <a:t>Scalene Triangle</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5483" y="590213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*Sum the digits in an integer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847613"/>
            <a:ext cx="11500373" cy="324558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a:solidFill>
                  <a:schemeClr val="accent5"/>
                </a:solidFill>
              </a:rPr>
              <a:t>	</a:t>
            </a:r>
            <a:r>
              <a:rPr lang="en-US" sz="3000" dirty="0" smtClean="0">
                <a:solidFill>
                  <a:schemeClr val="accent5"/>
                </a:solidFill>
              </a:rPr>
              <a:t>Write a program that prompts the user to enter an integer between </a:t>
            </a:r>
            <a:r>
              <a:rPr lang="en-US" sz="3000" b="1" dirty="0" smtClean="0">
                <a:solidFill>
                  <a:schemeClr val="accent5"/>
                </a:solidFill>
              </a:rPr>
              <a:t>0 </a:t>
            </a:r>
            <a:r>
              <a:rPr lang="en-US" sz="3000" dirty="0" smtClean="0">
                <a:solidFill>
                  <a:schemeClr val="accent5"/>
                </a:solidFill>
              </a:rPr>
              <a:t> and </a:t>
            </a:r>
            <a:r>
              <a:rPr lang="en-US" sz="3000" b="1" dirty="0" smtClean="0">
                <a:solidFill>
                  <a:schemeClr val="accent5"/>
                </a:solidFill>
              </a:rPr>
              <a:t> 1000, </a:t>
            </a:r>
            <a:r>
              <a:rPr lang="en-US" sz="3000" dirty="0" smtClean="0">
                <a:solidFill>
                  <a:schemeClr val="accent5"/>
                </a:solidFill>
              </a:rPr>
              <a:t>and displays the sum of all digits in the integer. Write a program that prompts the user to enter a three-digit integer. The program displays the sum of all digits in the integer if the input is valid; otherwise, it displays a message indicating that the integer is not a three-digit number and hence, is invalid.</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22" name="Заголовок 1"/>
          <p:cNvSpPr txBox="1">
            <a:spLocks/>
          </p:cNvSpPr>
          <p:nvPr/>
        </p:nvSpPr>
        <p:spPr>
          <a:xfrm>
            <a:off x="34518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Таблица 26"/>
          <p:cNvGraphicFramePr>
            <a:graphicFrameLocks noGrp="1"/>
          </p:cNvGraphicFramePr>
          <p:nvPr>
            <p:extLst>
              <p:ext uri="{D42A27DB-BD31-4B8C-83A1-F6EECF244321}">
                <p14:modId xmlns:p14="http://schemas.microsoft.com/office/powerpoint/2010/main" val="4010609427"/>
              </p:ext>
            </p:extLst>
          </p:nvPr>
        </p:nvGraphicFramePr>
        <p:xfrm>
          <a:off x="502777"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an integer: 123</a:t>
                      </a:r>
                    </a:p>
                    <a:p>
                      <a:r>
                        <a:rPr lang="en-US" b="0" baseline="0" dirty="0" smtClean="0">
                          <a:latin typeface="Courier New" panose="02070309020205020404" pitchFamily="49" charset="0"/>
                          <a:cs typeface="Courier New" panose="02070309020205020404" pitchFamily="49" charset="0"/>
                        </a:rPr>
                        <a:t>Sum of all digits in the integer: 6</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2728" y="589304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**Geometry: Point in a circle?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7"/>
            <a:ext cx="11500373" cy="115860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a:t>
            </a:r>
          </a:p>
        </p:txBody>
      </p:sp>
      <p:sp>
        <p:nvSpPr>
          <p:cNvPr id="17" name="Заголовок 1"/>
          <p:cNvSpPr txBox="1">
            <a:spLocks/>
          </p:cNvSpPr>
          <p:nvPr/>
        </p:nvSpPr>
        <p:spPr>
          <a:xfrm>
            <a:off x="345189" y="533210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609110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Таблица 24"/>
          <p:cNvGraphicFramePr>
            <a:graphicFrameLocks noGrp="1"/>
          </p:cNvGraphicFramePr>
          <p:nvPr>
            <p:extLst>
              <p:ext uri="{D42A27DB-BD31-4B8C-83A1-F6EECF244321}">
                <p14:modId xmlns:p14="http://schemas.microsoft.com/office/powerpoint/2010/main" val="3424139688"/>
              </p:ext>
            </p:extLst>
          </p:nvPr>
        </p:nvGraphicFramePr>
        <p:xfrm>
          <a:off x="502777" y="609110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point with two coordinates: 4 5</a:t>
                      </a:r>
                    </a:p>
                    <a:p>
                      <a:r>
                        <a:rPr lang="en-US" b="0" dirty="0" smtClean="0">
                          <a:latin typeface="Courier New" panose="02070309020205020404" pitchFamily="49" charset="0"/>
                          <a:cs typeface="Courier New" panose="02070309020205020404" pitchFamily="49" charset="0"/>
                        </a:rPr>
                        <a:t>Point (4, 5) is in</a:t>
                      </a:r>
                      <a:r>
                        <a:rPr lang="en-US" b="0" baseline="0" dirty="0" smtClean="0">
                          <a:latin typeface="Courier New" panose="02070309020205020404" pitchFamily="49" charset="0"/>
                          <a:cs typeface="Courier New" panose="02070309020205020404" pitchFamily="49" charset="0"/>
                        </a:rPr>
                        <a:t> the circle</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2196" y="6160905"/>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2" name="Заголовок 1"/>
          <p:cNvSpPr txBox="1">
            <a:spLocks/>
          </p:cNvSpPr>
          <p:nvPr/>
        </p:nvSpPr>
        <p:spPr>
          <a:xfrm>
            <a:off x="345189" y="1399048"/>
            <a:ext cx="11500374" cy="115589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rPr>
              <a:t>	Write a program that prompts the user to enter a point </a:t>
            </a:r>
            <a:r>
              <a:rPr lang="en-US" sz="2800" b="1" dirty="0" smtClean="0">
                <a:solidFill>
                  <a:schemeClr val="accent5"/>
                </a:solidFill>
              </a:rPr>
              <a:t>(x, y) </a:t>
            </a:r>
            <a:r>
              <a:rPr lang="en-US" sz="2800" dirty="0" smtClean="0">
                <a:solidFill>
                  <a:schemeClr val="accent5"/>
                </a:solidFill>
              </a:rPr>
              <a:t>and checks whether the point is within the circle centered at </a:t>
            </a:r>
            <a:r>
              <a:rPr lang="en-US" sz="2800" b="1" dirty="0" smtClean="0">
                <a:solidFill>
                  <a:schemeClr val="accent5"/>
                </a:solidFill>
              </a:rPr>
              <a:t>(0, 0) </a:t>
            </a:r>
            <a:r>
              <a:rPr lang="en-US" sz="2800" dirty="0" smtClean="0">
                <a:solidFill>
                  <a:schemeClr val="accent5"/>
                </a:solidFill>
              </a:rPr>
              <a:t>with radius </a:t>
            </a:r>
            <a:r>
              <a:rPr lang="en-US" sz="2800" b="1" dirty="0" smtClean="0">
                <a:solidFill>
                  <a:schemeClr val="accent5"/>
                </a:solidFill>
              </a:rPr>
              <a:t>10. </a:t>
            </a:r>
          </a:p>
        </p:txBody>
      </p:sp>
      <p:cxnSp>
        <p:nvCxnSpPr>
          <p:cNvPr id="3" name="Прямая со стрелкой 2"/>
          <p:cNvCxnSpPr/>
          <p:nvPr/>
        </p:nvCxnSpPr>
        <p:spPr>
          <a:xfrm>
            <a:off x="505189" y="4007224"/>
            <a:ext cx="3222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H="1" flipV="1">
            <a:off x="2046366" y="2554941"/>
            <a:ext cx="40340" cy="289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Овал 22"/>
          <p:cNvSpPr/>
          <p:nvPr/>
        </p:nvSpPr>
        <p:spPr>
          <a:xfrm>
            <a:off x="739589" y="2784003"/>
            <a:ext cx="2635624" cy="24535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TextBox 23"/>
          <p:cNvSpPr txBox="1"/>
          <p:nvPr/>
        </p:nvSpPr>
        <p:spPr>
          <a:xfrm>
            <a:off x="2066536" y="4000500"/>
            <a:ext cx="683182" cy="369332"/>
          </a:xfrm>
          <a:prstGeom prst="rect">
            <a:avLst/>
          </a:prstGeom>
          <a:noFill/>
        </p:spPr>
        <p:txBody>
          <a:bodyPr wrap="square" rtlCol="0">
            <a:spAutoFit/>
          </a:bodyPr>
          <a:lstStyle/>
          <a:p>
            <a:r>
              <a:rPr lang="en-US" dirty="0" smtClean="0"/>
              <a:t>(0,0)</a:t>
            </a:r>
            <a:endParaRPr lang="ru-RU" dirty="0"/>
          </a:p>
        </p:txBody>
      </p:sp>
      <p:sp>
        <p:nvSpPr>
          <p:cNvPr id="27" name="TextBox 26"/>
          <p:cNvSpPr txBox="1"/>
          <p:nvPr/>
        </p:nvSpPr>
        <p:spPr>
          <a:xfrm>
            <a:off x="2666056" y="3270904"/>
            <a:ext cx="617477" cy="369332"/>
          </a:xfrm>
          <a:prstGeom prst="rect">
            <a:avLst/>
          </a:prstGeom>
          <a:noFill/>
        </p:spPr>
        <p:txBody>
          <a:bodyPr wrap="none" rtlCol="0">
            <a:spAutoFit/>
          </a:bodyPr>
          <a:lstStyle/>
          <a:p>
            <a:r>
              <a:rPr lang="en-US" dirty="0" smtClean="0"/>
              <a:t>(4,5)</a:t>
            </a:r>
            <a:endParaRPr lang="ru-RU" dirty="0"/>
          </a:p>
        </p:txBody>
      </p:sp>
      <p:sp>
        <p:nvSpPr>
          <p:cNvPr id="28" name="Овал 27"/>
          <p:cNvSpPr/>
          <p:nvPr/>
        </p:nvSpPr>
        <p:spPr>
          <a:xfrm>
            <a:off x="2590533" y="3398482"/>
            <a:ext cx="98002" cy="109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3305698" y="2869309"/>
            <a:ext cx="617477" cy="369332"/>
          </a:xfrm>
          <a:prstGeom prst="rect">
            <a:avLst/>
          </a:prstGeom>
          <a:noFill/>
        </p:spPr>
        <p:txBody>
          <a:bodyPr wrap="none" rtlCol="0">
            <a:spAutoFit/>
          </a:bodyPr>
          <a:lstStyle/>
          <a:p>
            <a:r>
              <a:rPr lang="en-US" dirty="0" smtClean="0"/>
              <a:t>(9,9)</a:t>
            </a:r>
            <a:endParaRPr lang="ru-RU" dirty="0"/>
          </a:p>
        </p:txBody>
      </p:sp>
      <p:sp>
        <p:nvSpPr>
          <p:cNvPr id="31" name="Овал 30"/>
          <p:cNvSpPr/>
          <p:nvPr/>
        </p:nvSpPr>
        <p:spPr>
          <a:xfrm>
            <a:off x="3227763" y="2996887"/>
            <a:ext cx="98002" cy="109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p:cNvSpPr txBox="1"/>
          <p:nvPr/>
        </p:nvSpPr>
        <p:spPr>
          <a:xfrm>
            <a:off x="3416096" y="4067370"/>
            <a:ext cx="810928" cy="369332"/>
          </a:xfrm>
          <a:prstGeom prst="rect">
            <a:avLst/>
          </a:prstGeom>
          <a:noFill/>
        </p:spPr>
        <p:txBody>
          <a:bodyPr wrap="none" rtlCol="0">
            <a:spAutoFit/>
          </a:bodyPr>
          <a:lstStyle/>
          <a:p>
            <a:r>
              <a:rPr lang="en-US" dirty="0" smtClean="0"/>
              <a:t>x - axis</a:t>
            </a:r>
            <a:endParaRPr lang="ru-RU" dirty="0"/>
          </a:p>
        </p:txBody>
      </p:sp>
      <p:sp>
        <p:nvSpPr>
          <p:cNvPr id="33" name="TextBox 32"/>
          <p:cNvSpPr txBox="1"/>
          <p:nvPr/>
        </p:nvSpPr>
        <p:spPr>
          <a:xfrm>
            <a:off x="1220462" y="2451011"/>
            <a:ext cx="815736" cy="369332"/>
          </a:xfrm>
          <a:prstGeom prst="rect">
            <a:avLst/>
          </a:prstGeom>
          <a:noFill/>
        </p:spPr>
        <p:txBody>
          <a:bodyPr wrap="none" rtlCol="0">
            <a:spAutoFit/>
          </a:bodyPr>
          <a:lstStyle/>
          <a:p>
            <a:r>
              <a:rPr lang="en-US" dirty="0"/>
              <a:t>y</a:t>
            </a:r>
            <a:r>
              <a:rPr lang="en-US" dirty="0" smtClean="0"/>
              <a:t> - axis</a:t>
            </a:r>
            <a:endParaRPr lang="ru-RU" dirty="0"/>
          </a:p>
        </p:txBody>
      </p:sp>
      <mc:AlternateContent xmlns:mc="http://schemas.openxmlformats.org/markup-compatibility/2006" xmlns:a14="http://schemas.microsoft.com/office/drawing/2010/main">
        <mc:Choice Requires="a14">
          <p:sp>
            <p:nvSpPr>
              <p:cNvPr id="34" name="Заголовок 1"/>
              <p:cNvSpPr txBox="1">
                <a:spLocks/>
              </p:cNvSpPr>
              <p:nvPr/>
            </p:nvSpPr>
            <p:spPr>
              <a:xfrm>
                <a:off x="4594205" y="2488724"/>
                <a:ext cx="7217202" cy="29573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rPr>
                  <a:t>A point is in the circle if its distance to </a:t>
                </a:r>
                <a:r>
                  <a:rPr lang="en-US" sz="2800" b="1" dirty="0" smtClean="0">
                    <a:solidFill>
                      <a:schemeClr val="accent5"/>
                    </a:solidFill>
                  </a:rPr>
                  <a:t>(0,0) </a:t>
                </a:r>
                <a:r>
                  <a:rPr lang="en-US" sz="2800" dirty="0" smtClean="0">
                    <a:solidFill>
                      <a:schemeClr val="accent5"/>
                    </a:solidFill>
                  </a:rPr>
                  <a:t>is less than or equal to </a:t>
                </a:r>
                <a:r>
                  <a:rPr lang="en-US" sz="2800" b="1" dirty="0" smtClean="0">
                    <a:solidFill>
                      <a:schemeClr val="accent5"/>
                    </a:solidFill>
                  </a:rPr>
                  <a:t>10. </a:t>
                </a:r>
                <a:r>
                  <a:rPr lang="en-US" sz="2800" dirty="0" smtClean="0">
                    <a:solidFill>
                      <a:schemeClr val="accent5"/>
                    </a:solidFill>
                  </a:rPr>
                  <a:t>The formula for computing the distance is </a:t>
                </a:r>
                <a14:m>
                  <m:oMath xmlns:m="http://schemas.openxmlformats.org/officeDocument/2006/math">
                    <m:rad>
                      <m:radPr>
                        <m:degHide m:val="on"/>
                        <m:ctrlPr>
                          <a:rPr lang="en-US" sz="2800" i="1" smtClean="0">
                            <a:solidFill>
                              <a:schemeClr val="accent5"/>
                            </a:solidFill>
                            <a:latin typeface="Cambria Math" panose="02040503050406030204" pitchFamily="18" charset="0"/>
                          </a:rPr>
                        </m:ctrlPr>
                      </m:radPr>
                      <m:deg/>
                      <m:e>
                        <m:sSup>
                          <m:sSupPr>
                            <m:ctrlPr>
                              <a:rPr lang="en-US" sz="2800" i="1" smtClean="0">
                                <a:solidFill>
                                  <a:schemeClr val="accent5"/>
                                </a:solidFill>
                                <a:latin typeface="Cambria Math" panose="02040503050406030204" pitchFamily="18" charset="0"/>
                              </a:rPr>
                            </m:ctrlPr>
                          </m:sSupPr>
                          <m:e>
                            <m:sSub>
                              <m:sSubPr>
                                <m:ctrlPr>
                                  <a:rPr lang="en-US" sz="2800" i="1" smtClean="0">
                                    <a:solidFill>
                                      <a:schemeClr val="accent5"/>
                                    </a:solidFill>
                                    <a:latin typeface="Cambria Math" panose="02040503050406030204" pitchFamily="18" charset="0"/>
                                  </a:rPr>
                                </m:ctrlPr>
                              </m:sSubPr>
                              <m:e>
                                <m:r>
                                  <a:rPr lang="en-US" sz="2800" b="0" i="1" smtClean="0">
                                    <a:solidFill>
                                      <a:schemeClr val="accent5"/>
                                    </a:solidFill>
                                    <a:latin typeface="Cambria Math" panose="02040503050406030204" pitchFamily="18" charset="0"/>
                                  </a:rPr>
                                  <m:t>(</m:t>
                                </m:r>
                                <m:r>
                                  <a:rPr lang="en-US" sz="2800" b="0" i="1" smtClean="0">
                                    <a:solidFill>
                                      <a:schemeClr val="accent5"/>
                                    </a:solidFill>
                                    <a:latin typeface="Cambria Math" panose="02040503050406030204" pitchFamily="18" charset="0"/>
                                  </a:rPr>
                                  <m:t>𝑥</m:t>
                                </m:r>
                              </m:e>
                              <m:sub>
                                <m:r>
                                  <a:rPr lang="en-US" sz="2800" b="0" i="1" smtClean="0">
                                    <a:solidFill>
                                      <a:schemeClr val="accent5"/>
                                    </a:solidFill>
                                    <a:latin typeface="Cambria Math" panose="02040503050406030204" pitchFamily="18" charset="0"/>
                                  </a:rPr>
                                  <m:t>2</m:t>
                                </m:r>
                              </m:sub>
                            </m:sSub>
                            <m:r>
                              <a:rPr lang="en-US" sz="2800" b="0" i="1" smtClean="0">
                                <a:solidFill>
                                  <a:schemeClr val="accent5"/>
                                </a:solidFill>
                                <a:latin typeface="Cambria Math" panose="02040503050406030204" pitchFamily="18" charset="0"/>
                              </a:rPr>
                              <m:t>−</m:t>
                            </m:r>
                            <m:sSub>
                              <m:sSubPr>
                                <m:ctrlPr>
                                  <a:rPr lang="en-US" sz="2800" b="0" i="1" smtClean="0">
                                    <a:solidFill>
                                      <a:schemeClr val="accent5"/>
                                    </a:solidFill>
                                    <a:latin typeface="Cambria Math" panose="02040503050406030204" pitchFamily="18" charset="0"/>
                                  </a:rPr>
                                </m:ctrlPr>
                              </m:sSubPr>
                              <m:e>
                                <m:r>
                                  <a:rPr lang="en-US" sz="2800" b="0" i="1" smtClean="0">
                                    <a:solidFill>
                                      <a:schemeClr val="accent5"/>
                                    </a:solidFill>
                                    <a:latin typeface="Cambria Math" panose="02040503050406030204" pitchFamily="18" charset="0"/>
                                  </a:rPr>
                                  <m:t>𝑥</m:t>
                                </m:r>
                              </m:e>
                              <m:sub>
                                <m:r>
                                  <a:rPr lang="en-US" sz="2800" b="0" i="1" smtClean="0">
                                    <a:solidFill>
                                      <a:schemeClr val="accent5"/>
                                    </a:solidFill>
                                    <a:latin typeface="Cambria Math" panose="02040503050406030204" pitchFamily="18" charset="0"/>
                                  </a:rPr>
                                  <m:t>1</m:t>
                                </m:r>
                              </m:sub>
                            </m:sSub>
                            <m:r>
                              <a:rPr lang="en-US" sz="2800" b="0" i="1" smtClean="0">
                                <a:solidFill>
                                  <a:schemeClr val="accent5"/>
                                </a:solidFill>
                                <a:latin typeface="Cambria Math" panose="02040503050406030204" pitchFamily="18" charset="0"/>
                              </a:rPr>
                              <m:t>)</m:t>
                            </m:r>
                          </m:e>
                          <m:sup>
                            <m:r>
                              <a:rPr lang="en-US" sz="2800" b="0" i="1" smtClean="0">
                                <a:solidFill>
                                  <a:schemeClr val="accent5"/>
                                </a:solidFill>
                                <a:latin typeface="Cambria Math" panose="02040503050406030204" pitchFamily="18" charset="0"/>
                              </a:rPr>
                              <m:t>2</m:t>
                            </m:r>
                          </m:sup>
                        </m:sSup>
                        <m:r>
                          <a:rPr lang="en-US" sz="2800" b="0" i="1" smtClean="0">
                            <a:solidFill>
                              <a:schemeClr val="accent5"/>
                            </a:solidFill>
                            <a:latin typeface="Cambria Math" panose="02040503050406030204" pitchFamily="18" charset="0"/>
                          </a:rPr>
                          <m:t>+</m:t>
                        </m:r>
                        <m:sSup>
                          <m:sSupPr>
                            <m:ctrlPr>
                              <a:rPr lang="en-US" sz="2800" i="1">
                                <a:solidFill>
                                  <a:schemeClr val="accent5"/>
                                </a:solidFill>
                                <a:latin typeface="Cambria Math" panose="02040503050406030204" pitchFamily="18" charset="0"/>
                              </a:rPr>
                            </m:ctrlPr>
                          </m:sSupPr>
                          <m:e>
                            <m:sSub>
                              <m:sSubPr>
                                <m:ctrlPr>
                                  <a:rPr lang="en-US" sz="2800" i="1">
                                    <a:solidFill>
                                      <a:schemeClr val="accent5"/>
                                    </a:solidFill>
                                    <a:latin typeface="Cambria Math" panose="02040503050406030204" pitchFamily="18" charset="0"/>
                                  </a:rPr>
                                </m:ctrlPr>
                              </m:sSubPr>
                              <m:e>
                                <m:r>
                                  <a:rPr lang="en-US" sz="2800" i="1">
                                    <a:solidFill>
                                      <a:schemeClr val="accent5"/>
                                    </a:solidFill>
                                    <a:latin typeface="Cambria Math" panose="02040503050406030204" pitchFamily="18" charset="0"/>
                                  </a:rPr>
                                  <m:t>(</m:t>
                                </m:r>
                                <m:r>
                                  <a:rPr lang="en-US" sz="2800" b="0" i="1" smtClean="0">
                                    <a:solidFill>
                                      <a:schemeClr val="accent5"/>
                                    </a:solidFill>
                                    <a:latin typeface="Cambria Math" panose="02040503050406030204" pitchFamily="18" charset="0"/>
                                  </a:rPr>
                                  <m:t>𝑦</m:t>
                                </m:r>
                              </m:e>
                              <m:sub>
                                <m:r>
                                  <a:rPr lang="en-US" sz="2800" i="1">
                                    <a:solidFill>
                                      <a:schemeClr val="accent5"/>
                                    </a:solidFill>
                                    <a:latin typeface="Cambria Math" panose="02040503050406030204" pitchFamily="18" charset="0"/>
                                  </a:rPr>
                                  <m:t>2</m:t>
                                </m:r>
                              </m:sub>
                            </m:sSub>
                            <m:r>
                              <a:rPr lang="en-US" sz="2800" i="1">
                                <a:solidFill>
                                  <a:schemeClr val="accent5"/>
                                </a:solidFill>
                                <a:latin typeface="Cambria Math" panose="02040503050406030204" pitchFamily="18" charset="0"/>
                              </a:rPr>
                              <m:t>−</m:t>
                            </m:r>
                            <m:sSub>
                              <m:sSubPr>
                                <m:ctrlPr>
                                  <a:rPr lang="en-US" sz="2800" i="1">
                                    <a:solidFill>
                                      <a:schemeClr val="accent5"/>
                                    </a:solidFill>
                                    <a:latin typeface="Cambria Math" panose="02040503050406030204" pitchFamily="18" charset="0"/>
                                  </a:rPr>
                                </m:ctrlPr>
                              </m:sSubPr>
                              <m:e>
                                <m:r>
                                  <a:rPr lang="en-US" sz="2800" b="0" i="1" smtClean="0">
                                    <a:solidFill>
                                      <a:schemeClr val="accent5"/>
                                    </a:solidFill>
                                    <a:latin typeface="Cambria Math" panose="02040503050406030204" pitchFamily="18" charset="0"/>
                                  </a:rPr>
                                  <m:t>𝑦</m:t>
                                </m:r>
                              </m:e>
                              <m:sub>
                                <m:r>
                                  <a:rPr lang="en-US" sz="2800" i="1">
                                    <a:solidFill>
                                      <a:schemeClr val="accent5"/>
                                    </a:solidFill>
                                    <a:latin typeface="Cambria Math" panose="02040503050406030204" pitchFamily="18" charset="0"/>
                                  </a:rPr>
                                  <m:t>1</m:t>
                                </m:r>
                              </m:sub>
                            </m:sSub>
                            <m:r>
                              <a:rPr lang="en-US" sz="2800" i="1">
                                <a:solidFill>
                                  <a:schemeClr val="accent5"/>
                                </a:solidFill>
                                <a:latin typeface="Cambria Math" panose="02040503050406030204" pitchFamily="18" charset="0"/>
                              </a:rPr>
                              <m:t>)</m:t>
                            </m:r>
                          </m:e>
                          <m:sup>
                            <m:r>
                              <a:rPr lang="en-US" sz="2800" i="1">
                                <a:solidFill>
                                  <a:schemeClr val="accent5"/>
                                </a:solidFill>
                                <a:latin typeface="Cambria Math" panose="02040503050406030204" pitchFamily="18" charset="0"/>
                              </a:rPr>
                              <m:t>2</m:t>
                            </m:r>
                          </m:sup>
                        </m:sSup>
                      </m:e>
                    </m:rad>
                  </m:oMath>
                </a14:m>
                <a:r>
                  <a:rPr lang="en-US" sz="2800" b="1" dirty="0" smtClean="0">
                    <a:solidFill>
                      <a:schemeClr val="accent5"/>
                    </a:solidFill>
                  </a:rPr>
                  <a:t>. </a:t>
                </a:r>
              </a:p>
            </p:txBody>
          </p:sp>
        </mc:Choice>
        <mc:Fallback xmlns="">
          <p:sp>
            <p:nvSpPr>
              <p:cNvPr id="34" name="Заголовок 1"/>
              <p:cNvSpPr txBox="1">
                <a:spLocks noRot="1" noChangeAspect="1" noMove="1" noResize="1" noEditPoints="1" noAdjustHandles="1" noChangeArrowheads="1" noChangeShapeType="1" noTextEdit="1"/>
              </p:cNvSpPr>
              <p:nvPr/>
            </p:nvSpPr>
            <p:spPr>
              <a:xfrm>
                <a:off x="4594205" y="2488724"/>
                <a:ext cx="7217202" cy="2957335"/>
              </a:xfrm>
              <a:prstGeom prst="rect">
                <a:avLst/>
              </a:prstGeom>
              <a:blipFill rotWithShape="0">
                <a:blip r:embed="rId5"/>
                <a:stretch>
                  <a:fillRect l="-1774" t="-206" r="-1689"/>
                </a:stretch>
              </a:blipFill>
            </p:spPr>
            <p:txBody>
              <a:bodyPr/>
              <a:lstStyle/>
              <a:p>
                <a:r>
                  <a:rPr lang="ru-RU">
                    <a:noFill/>
                  </a:rPr>
                  <a:t> </a:t>
                </a:r>
              </a:p>
            </p:txBody>
          </p:sp>
        </mc:Fallback>
      </mc:AlternateContent>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**Geometry: Point in a rectangle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4334"/>
            <a:ext cx="11500373" cy="10792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Write a program that prompts the user to enter a point </a:t>
            </a:r>
            <a:r>
              <a:rPr lang="en-US" sz="2500" b="1" dirty="0" smtClean="0">
                <a:solidFill>
                  <a:schemeClr val="accent5"/>
                </a:solidFill>
              </a:rPr>
              <a:t>(x, y) </a:t>
            </a:r>
            <a:r>
              <a:rPr lang="en-US" sz="2500" dirty="0" smtClean="0">
                <a:solidFill>
                  <a:schemeClr val="accent5"/>
                </a:solidFill>
              </a:rPr>
              <a:t>and checks whether the point is within the rectangle centered at </a:t>
            </a:r>
            <a:r>
              <a:rPr lang="en-US" sz="2500" b="1" dirty="0" smtClean="0">
                <a:solidFill>
                  <a:schemeClr val="accent5"/>
                </a:solidFill>
              </a:rPr>
              <a:t>(0, 0) </a:t>
            </a:r>
            <a:r>
              <a:rPr lang="en-US" sz="2500" dirty="0" smtClean="0">
                <a:solidFill>
                  <a:schemeClr val="accent5"/>
                </a:solidFill>
              </a:rPr>
              <a:t>with width </a:t>
            </a:r>
            <a:r>
              <a:rPr lang="en-US" sz="2500" b="1" dirty="0" smtClean="0">
                <a:solidFill>
                  <a:schemeClr val="accent5"/>
                </a:solidFill>
              </a:rPr>
              <a:t>10 </a:t>
            </a:r>
            <a:r>
              <a:rPr lang="en-US" sz="2500" dirty="0" smtClean="0">
                <a:solidFill>
                  <a:schemeClr val="accent5"/>
                </a:solidFill>
              </a:rPr>
              <a:t>and height </a:t>
            </a:r>
            <a:r>
              <a:rPr lang="en-US" sz="2500" b="1" dirty="0" smtClean="0">
                <a:solidFill>
                  <a:schemeClr val="accent5"/>
                </a:solidFill>
              </a:rPr>
              <a:t>5.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4895242"/>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905" y="551155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195032432"/>
              </p:ext>
            </p:extLst>
          </p:nvPr>
        </p:nvGraphicFramePr>
        <p:xfrm>
          <a:off x="515656" y="5511552"/>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point with two coordinates: 6 4</a:t>
                      </a:r>
                    </a:p>
                    <a:p>
                      <a:r>
                        <a:rPr lang="en-US" b="0" baseline="0" dirty="0" smtClean="0">
                          <a:latin typeface="Courier New" panose="02070309020205020404" pitchFamily="49" charset="0"/>
                          <a:cs typeface="Courier New" panose="02070309020205020404" pitchFamily="49" charset="0"/>
                        </a:rPr>
                        <a:t>Point (6, 4) is not in the rectangle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2695" y="5571078"/>
            <a:ext cx="487632" cy="2336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Прямая со стрелкой 17"/>
          <p:cNvCxnSpPr/>
          <p:nvPr/>
        </p:nvCxnSpPr>
        <p:spPr>
          <a:xfrm>
            <a:off x="504378" y="3684496"/>
            <a:ext cx="3222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H="1" flipV="1">
            <a:off x="2045555" y="2232213"/>
            <a:ext cx="40340" cy="289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66536" y="3677772"/>
            <a:ext cx="683182" cy="369332"/>
          </a:xfrm>
          <a:prstGeom prst="rect">
            <a:avLst/>
          </a:prstGeom>
          <a:noFill/>
        </p:spPr>
        <p:txBody>
          <a:bodyPr wrap="square" rtlCol="0">
            <a:spAutoFit/>
          </a:bodyPr>
          <a:lstStyle/>
          <a:p>
            <a:r>
              <a:rPr lang="en-US" dirty="0" smtClean="0"/>
              <a:t>(0,0)</a:t>
            </a:r>
            <a:endParaRPr lang="ru-RU" dirty="0"/>
          </a:p>
        </p:txBody>
      </p:sp>
      <p:sp>
        <p:nvSpPr>
          <p:cNvPr id="21" name="TextBox 20"/>
          <p:cNvSpPr txBox="1"/>
          <p:nvPr/>
        </p:nvSpPr>
        <p:spPr>
          <a:xfrm>
            <a:off x="2468206" y="3289301"/>
            <a:ext cx="617477" cy="369332"/>
          </a:xfrm>
          <a:prstGeom prst="rect">
            <a:avLst/>
          </a:prstGeom>
          <a:noFill/>
        </p:spPr>
        <p:txBody>
          <a:bodyPr wrap="none" rtlCol="0">
            <a:spAutoFit/>
          </a:bodyPr>
          <a:lstStyle/>
          <a:p>
            <a:r>
              <a:rPr lang="en-US" dirty="0" smtClean="0"/>
              <a:t>(2,2)</a:t>
            </a:r>
            <a:endParaRPr lang="ru-RU" dirty="0"/>
          </a:p>
        </p:txBody>
      </p:sp>
      <p:sp>
        <p:nvSpPr>
          <p:cNvPr id="22" name="Овал 21"/>
          <p:cNvSpPr/>
          <p:nvPr/>
        </p:nvSpPr>
        <p:spPr>
          <a:xfrm>
            <a:off x="2395630" y="3414324"/>
            <a:ext cx="98002" cy="109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3404134" y="3121676"/>
            <a:ext cx="617477" cy="369332"/>
          </a:xfrm>
          <a:prstGeom prst="rect">
            <a:avLst/>
          </a:prstGeom>
          <a:noFill/>
        </p:spPr>
        <p:txBody>
          <a:bodyPr wrap="none" rtlCol="0">
            <a:spAutoFit/>
          </a:bodyPr>
          <a:lstStyle/>
          <a:p>
            <a:r>
              <a:rPr lang="en-US" dirty="0" smtClean="0"/>
              <a:t>(6,4)</a:t>
            </a:r>
            <a:endParaRPr lang="ru-RU" dirty="0"/>
          </a:p>
        </p:txBody>
      </p:sp>
      <p:sp>
        <p:nvSpPr>
          <p:cNvPr id="24" name="Овал 23"/>
          <p:cNvSpPr/>
          <p:nvPr/>
        </p:nvSpPr>
        <p:spPr>
          <a:xfrm>
            <a:off x="3277888" y="3266987"/>
            <a:ext cx="98002" cy="109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3309213" y="3654870"/>
            <a:ext cx="810928" cy="369332"/>
          </a:xfrm>
          <a:prstGeom prst="rect">
            <a:avLst/>
          </a:prstGeom>
          <a:noFill/>
        </p:spPr>
        <p:txBody>
          <a:bodyPr wrap="none" rtlCol="0">
            <a:spAutoFit/>
          </a:bodyPr>
          <a:lstStyle/>
          <a:p>
            <a:r>
              <a:rPr lang="en-US" dirty="0" smtClean="0"/>
              <a:t>x - axis</a:t>
            </a:r>
            <a:endParaRPr lang="ru-RU" dirty="0"/>
          </a:p>
        </p:txBody>
      </p:sp>
      <p:sp>
        <p:nvSpPr>
          <p:cNvPr id="26" name="TextBox 25"/>
          <p:cNvSpPr txBox="1"/>
          <p:nvPr/>
        </p:nvSpPr>
        <p:spPr>
          <a:xfrm>
            <a:off x="1194608" y="2195147"/>
            <a:ext cx="815736" cy="369332"/>
          </a:xfrm>
          <a:prstGeom prst="rect">
            <a:avLst/>
          </a:prstGeom>
          <a:noFill/>
        </p:spPr>
        <p:txBody>
          <a:bodyPr wrap="none" rtlCol="0">
            <a:spAutoFit/>
          </a:bodyPr>
          <a:lstStyle/>
          <a:p>
            <a:r>
              <a:rPr lang="en-US" dirty="0"/>
              <a:t>y</a:t>
            </a:r>
            <a:r>
              <a:rPr lang="en-US" dirty="0" smtClean="0"/>
              <a:t> - axis</a:t>
            </a:r>
            <a:endParaRPr lang="ru-RU" dirty="0"/>
          </a:p>
        </p:txBody>
      </p:sp>
      <p:sp>
        <p:nvSpPr>
          <p:cNvPr id="3" name="Прямоугольник 2"/>
          <p:cNvSpPr/>
          <p:nvPr/>
        </p:nvSpPr>
        <p:spPr>
          <a:xfrm>
            <a:off x="957233" y="3209279"/>
            <a:ext cx="2200877" cy="948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*Intersecting point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526357" y="1366281"/>
            <a:ext cx="11500373" cy="48972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Two points on line 1 are given as (</a:t>
            </a:r>
            <a:r>
              <a:rPr lang="en-US" sz="2300" b="1" dirty="0" smtClean="0">
                <a:solidFill>
                  <a:schemeClr val="accent5"/>
                </a:solidFill>
              </a:rPr>
              <a:t>x1, y</a:t>
            </a:r>
            <a:r>
              <a:rPr lang="en-US" sz="2300" b="1" dirty="0">
                <a:solidFill>
                  <a:schemeClr val="accent5"/>
                </a:solidFill>
              </a:rPr>
              <a:t>1</a:t>
            </a:r>
            <a:r>
              <a:rPr lang="en-US" sz="2300" dirty="0" smtClean="0">
                <a:solidFill>
                  <a:schemeClr val="accent5"/>
                </a:solidFill>
              </a:rPr>
              <a:t>) and </a:t>
            </a:r>
            <a:r>
              <a:rPr lang="en-US" sz="2300" b="1" dirty="0" smtClean="0">
                <a:solidFill>
                  <a:schemeClr val="accent5"/>
                </a:solidFill>
              </a:rPr>
              <a:t>(x2, y2) </a:t>
            </a:r>
            <a:r>
              <a:rPr lang="en-US" sz="2300" dirty="0" smtClean="0">
                <a:solidFill>
                  <a:schemeClr val="accent5"/>
                </a:solidFill>
              </a:rPr>
              <a:t>and on line 2 as </a:t>
            </a:r>
            <a:r>
              <a:rPr lang="en-US" sz="2300" b="1" dirty="0" smtClean="0">
                <a:solidFill>
                  <a:schemeClr val="accent5"/>
                </a:solidFill>
              </a:rPr>
              <a:t>(x3, y3)  </a:t>
            </a:r>
            <a:r>
              <a:rPr lang="en-US" sz="2300" dirty="0" smtClean="0">
                <a:solidFill>
                  <a:schemeClr val="accent5"/>
                </a:solidFill>
              </a:rPr>
              <a:t>and </a:t>
            </a:r>
            <a:r>
              <a:rPr lang="en-US" sz="2300" b="1" dirty="0" smtClean="0">
                <a:solidFill>
                  <a:schemeClr val="accent5"/>
                </a:solidFill>
              </a:rPr>
              <a:t>(x4, y4).</a:t>
            </a:r>
          </a:p>
        </p:txBody>
      </p:sp>
      <mc:AlternateContent xmlns:mc="http://schemas.openxmlformats.org/markup-compatibility/2006" xmlns:a14="http://schemas.microsoft.com/office/drawing/2010/main">
        <mc:Choice Requires="a14">
          <p:sp>
            <p:nvSpPr>
              <p:cNvPr id="8" name="Заголовок 1"/>
              <p:cNvSpPr txBox="1">
                <a:spLocks/>
              </p:cNvSpPr>
              <p:nvPr/>
            </p:nvSpPr>
            <p:spPr>
              <a:xfrm>
                <a:off x="332627" y="4139654"/>
                <a:ext cx="11500374" cy="174454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300" dirty="0" smtClean="0">
                    <a:solidFill>
                      <a:schemeClr val="accent5"/>
                    </a:solidFill>
                  </a:rPr>
                  <a:t>The intersecting point of the two lines can be found by solving the following linear equation:</a:t>
                </a:r>
              </a:p>
              <a:p>
                <a:pPr algn="l">
                  <a:lnSpc>
                    <a:spcPct val="120000"/>
                  </a:lnSpc>
                </a:pPr>
                <a14:m>
                  <m:oMathPara xmlns:m="http://schemas.openxmlformats.org/officeDocument/2006/math">
                    <m:oMathParaPr>
                      <m:jc m:val="centerGroup"/>
                    </m:oMathParaPr>
                    <m:oMath xmlns:m="http://schemas.openxmlformats.org/officeDocument/2006/math">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𝑦</m:t>
                          </m:r>
                        </m:e>
                        <m:sub>
                          <m:r>
                            <a:rPr lang="en-US" sz="2300" i="1">
                              <a:solidFill>
                                <a:schemeClr val="accent5"/>
                              </a:solidFill>
                              <a:latin typeface="Cambria Math" panose="02040503050406030204" pitchFamily="18" charset="0"/>
                            </a:rPr>
                            <m:t>1</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𝑦</m:t>
                          </m:r>
                        </m:e>
                        <m:sub>
                          <m:r>
                            <a:rPr lang="en-US" sz="2300" i="1">
                              <a:solidFill>
                                <a:schemeClr val="accent5"/>
                              </a:solidFill>
                              <a:latin typeface="Cambria Math" panose="02040503050406030204" pitchFamily="18" charset="0"/>
                            </a:rPr>
                            <m:t>2</m:t>
                          </m:r>
                        </m:sub>
                      </m:sSub>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𝑥</m:t>
                      </m:r>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i="1">
                              <a:solidFill>
                                <a:schemeClr val="accent5"/>
                              </a:solidFill>
                              <a:latin typeface="Cambria Math" panose="02040503050406030204" pitchFamily="18" charset="0"/>
                            </a:rPr>
                            <m:t>1</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i="1">
                              <a:solidFill>
                                <a:schemeClr val="accent5"/>
                              </a:solidFill>
                              <a:latin typeface="Cambria Math" panose="02040503050406030204" pitchFamily="18" charset="0"/>
                            </a:rPr>
                            <m:t>2</m:t>
                          </m:r>
                        </m:sub>
                      </m:sSub>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𝑦</m:t>
                      </m:r>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𝑦</m:t>
                          </m:r>
                        </m:e>
                        <m:sub>
                          <m:r>
                            <a:rPr lang="en-US" sz="2300" i="1">
                              <a:solidFill>
                                <a:schemeClr val="accent5"/>
                              </a:solidFill>
                              <a:latin typeface="Cambria Math" panose="02040503050406030204" pitchFamily="18" charset="0"/>
                            </a:rPr>
                            <m:t>1</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𝑦</m:t>
                          </m:r>
                        </m:e>
                        <m:sub>
                          <m:r>
                            <a:rPr lang="en-US" sz="2300" i="1">
                              <a:solidFill>
                                <a:schemeClr val="accent5"/>
                              </a:solidFill>
                              <a:latin typeface="Cambria Math" panose="02040503050406030204" pitchFamily="18" charset="0"/>
                            </a:rPr>
                            <m:t>2</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i="1">
                              <a:solidFill>
                                <a:schemeClr val="accent5"/>
                              </a:solidFill>
                              <a:latin typeface="Cambria Math" panose="02040503050406030204" pitchFamily="18" charset="0"/>
                            </a:rPr>
                            <m:t>1</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i="1">
                              <a:solidFill>
                                <a:schemeClr val="accent5"/>
                              </a:solidFill>
                              <a:latin typeface="Cambria Math" panose="02040503050406030204" pitchFamily="18" charset="0"/>
                            </a:rPr>
                            <m:t>1</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i="1">
                              <a:solidFill>
                                <a:schemeClr val="accent5"/>
                              </a:solidFill>
                              <a:latin typeface="Cambria Math" panose="02040503050406030204" pitchFamily="18" charset="0"/>
                            </a:rPr>
                            <m:t>2</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𝑦</m:t>
                          </m:r>
                        </m:e>
                        <m:sub>
                          <m:r>
                            <a:rPr lang="en-US" sz="2300" i="1">
                              <a:solidFill>
                                <a:schemeClr val="accent5"/>
                              </a:solidFill>
                              <a:latin typeface="Cambria Math" panose="02040503050406030204" pitchFamily="18" charset="0"/>
                            </a:rPr>
                            <m:t>1</m:t>
                          </m:r>
                        </m:sub>
                      </m:sSub>
                    </m:oMath>
                  </m:oMathPara>
                </a14:m>
                <a:endParaRPr lang="en-US" sz="2300" i="1" dirty="0" smtClean="0">
                  <a:solidFill>
                    <a:schemeClr val="accent5"/>
                  </a:solidFill>
                  <a:latin typeface="Cambria Math" panose="02040503050406030204" pitchFamily="18" charset="0"/>
                </a:endParaRPr>
              </a:p>
              <a:p>
                <a:pPr algn="l">
                  <a:lnSpc>
                    <a:spcPct val="120000"/>
                  </a:lnSpc>
                </a:pPr>
                <a14:m>
                  <m:oMathPara xmlns:m="http://schemas.openxmlformats.org/officeDocument/2006/math">
                    <m:oMathParaPr>
                      <m:jc m:val="centerGroup"/>
                    </m:oMathParaPr>
                    <m:oMath xmlns:m="http://schemas.openxmlformats.org/officeDocument/2006/math">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𝑦</m:t>
                          </m:r>
                        </m:e>
                        <m:sub>
                          <m:r>
                            <a:rPr lang="en-US" sz="2300" b="0" i="1" smtClean="0">
                              <a:solidFill>
                                <a:schemeClr val="accent5"/>
                              </a:solidFill>
                              <a:latin typeface="Cambria Math" panose="02040503050406030204" pitchFamily="18" charset="0"/>
                            </a:rPr>
                            <m:t>3</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𝑦</m:t>
                          </m:r>
                        </m:e>
                        <m:sub>
                          <m:r>
                            <a:rPr lang="en-US" sz="2300" b="0" i="1" smtClean="0">
                              <a:solidFill>
                                <a:schemeClr val="accent5"/>
                              </a:solidFill>
                              <a:latin typeface="Cambria Math" panose="02040503050406030204" pitchFamily="18" charset="0"/>
                            </a:rPr>
                            <m:t>4</m:t>
                          </m:r>
                        </m:sub>
                      </m:sSub>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𝑥</m:t>
                      </m:r>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b="0" i="1" smtClean="0">
                              <a:solidFill>
                                <a:schemeClr val="accent5"/>
                              </a:solidFill>
                              <a:latin typeface="Cambria Math" panose="02040503050406030204" pitchFamily="18" charset="0"/>
                            </a:rPr>
                            <m:t>3</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b="0" i="1" smtClean="0">
                              <a:solidFill>
                                <a:schemeClr val="accent5"/>
                              </a:solidFill>
                              <a:latin typeface="Cambria Math" panose="02040503050406030204" pitchFamily="18" charset="0"/>
                            </a:rPr>
                            <m:t>4</m:t>
                          </m:r>
                        </m:sub>
                      </m:sSub>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𝑦</m:t>
                      </m:r>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m:t>
                          </m:r>
                          <m:r>
                            <a:rPr lang="en-US" sz="2300" i="1">
                              <a:solidFill>
                                <a:schemeClr val="accent5"/>
                              </a:solidFill>
                              <a:latin typeface="Cambria Math" panose="02040503050406030204" pitchFamily="18" charset="0"/>
                            </a:rPr>
                            <m:t>𝑦</m:t>
                          </m:r>
                        </m:e>
                        <m:sub>
                          <m:r>
                            <a:rPr lang="en-US" sz="2300" b="0" i="1" smtClean="0">
                              <a:solidFill>
                                <a:schemeClr val="accent5"/>
                              </a:solidFill>
                              <a:latin typeface="Cambria Math" panose="02040503050406030204" pitchFamily="18" charset="0"/>
                            </a:rPr>
                            <m:t>3</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𝑦</m:t>
                          </m:r>
                        </m:e>
                        <m:sub>
                          <m:r>
                            <a:rPr lang="en-US" sz="2300" b="0" i="1" smtClean="0">
                              <a:solidFill>
                                <a:schemeClr val="accent5"/>
                              </a:solidFill>
                              <a:latin typeface="Cambria Math" panose="02040503050406030204" pitchFamily="18" charset="0"/>
                            </a:rPr>
                            <m:t>4</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b="0" i="1" smtClean="0">
                              <a:solidFill>
                                <a:schemeClr val="accent5"/>
                              </a:solidFill>
                              <a:latin typeface="Cambria Math" panose="02040503050406030204" pitchFamily="18" charset="0"/>
                            </a:rPr>
                            <m:t>3</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b="0" i="1" smtClean="0">
                              <a:solidFill>
                                <a:schemeClr val="accent5"/>
                              </a:solidFill>
                              <a:latin typeface="Cambria Math" panose="02040503050406030204" pitchFamily="18" charset="0"/>
                            </a:rPr>
                            <m:t>3</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𝑥</m:t>
                          </m:r>
                        </m:e>
                        <m:sub>
                          <m:r>
                            <a:rPr lang="en-US" sz="2300" b="0" i="1" smtClean="0">
                              <a:solidFill>
                                <a:schemeClr val="accent5"/>
                              </a:solidFill>
                              <a:latin typeface="Cambria Math" panose="02040503050406030204" pitchFamily="18" charset="0"/>
                            </a:rPr>
                            <m:t>4</m:t>
                          </m:r>
                        </m:sub>
                      </m:sSub>
                      <m:r>
                        <a:rPr lang="en-US" sz="2300" i="1">
                          <a:solidFill>
                            <a:schemeClr val="accent5"/>
                          </a:solidFill>
                          <a:latin typeface="Cambria Math" panose="02040503050406030204" pitchFamily="18" charset="0"/>
                        </a:rPr>
                        <m:t>)</m:t>
                      </m:r>
                      <m:sSub>
                        <m:sSubPr>
                          <m:ctrlPr>
                            <a:rPr lang="en-US" sz="2300" i="1">
                              <a:solidFill>
                                <a:schemeClr val="accent5"/>
                              </a:solidFill>
                              <a:latin typeface="Cambria Math" panose="02040503050406030204" pitchFamily="18" charset="0"/>
                            </a:rPr>
                          </m:ctrlPr>
                        </m:sSubPr>
                        <m:e>
                          <m:r>
                            <a:rPr lang="en-US" sz="2300" i="1">
                              <a:solidFill>
                                <a:schemeClr val="accent5"/>
                              </a:solidFill>
                              <a:latin typeface="Cambria Math" panose="02040503050406030204" pitchFamily="18" charset="0"/>
                            </a:rPr>
                            <m:t>𝑦</m:t>
                          </m:r>
                        </m:e>
                        <m:sub>
                          <m:r>
                            <a:rPr lang="en-US" sz="2300" b="0" i="1" smtClean="0">
                              <a:solidFill>
                                <a:schemeClr val="accent5"/>
                              </a:solidFill>
                              <a:latin typeface="Cambria Math" panose="02040503050406030204" pitchFamily="18" charset="0"/>
                            </a:rPr>
                            <m:t>3</m:t>
                          </m:r>
                        </m:sub>
                      </m:sSub>
                    </m:oMath>
                  </m:oMathPara>
                </a14:m>
                <a:endParaRPr lang="en-US" sz="2300" dirty="0" smtClean="0">
                  <a:solidFill>
                    <a:schemeClr val="accent5"/>
                  </a:solidFill>
                </a:endParaRPr>
              </a:p>
              <a:p>
                <a:pPr algn="l">
                  <a:lnSpc>
                    <a:spcPct val="120000"/>
                  </a:lnSpc>
                </a:pPr>
                <a:r>
                  <a:rPr lang="en-US" sz="2300" dirty="0" smtClean="0">
                    <a:solidFill>
                      <a:schemeClr val="accent5"/>
                    </a:solidFill>
                  </a:rPr>
                  <a:t>The linear equation can be solved using Cramer’s rule. Here is a sample run:</a:t>
                </a:r>
              </a:p>
              <a:p>
                <a:pPr algn="l">
                  <a:lnSpc>
                    <a:spcPct val="120000"/>
                  </a:lnSpc>
                </a:pPr>
                <a:endParaRPr lang="en-US" sz="2300" dirty="0" smtClean="0">
                  <a:solidFill>
                    <a:schemeClr val="accent5"/>
                  </a:solidFill>
                </a:endParaRPr>
              </a:p>
            </p:txBody>
          </p:sp>
        </mc:Choice>
        <mc:Fallback xmlns="">
          <p:sp>
            <p:nvSpPr>
              <p:cNvPr id="8" name="Заголовок 1"/>
              <p:cNvSpPr txBox="1">
                <a:spLocks noRot="1" noChangeAspect="1" noMove="1" noResize="1" noEditPoints="1" noAdjustHandles="1" noChangeArrowheads="1" noChangeShapeType="1" noTextEdit="1"/>
              </p:cNvSpPr>
              <p:nvPr/>
            </p:nvSpPr>
            <p:spPr>
              <a:xfrm>
                <a:off x="332627" y="4139654"/>
                <a:ext cx="11500374" cy="1744540"/>
              </a:xfrm>
              <a:prstGeom prst="rect">
                <a:avLst/>
              </a:prstGeom>
              <a:blipFill rotWithShape="0">
                <a:blip r:embed="rId3"/>
                <a:stretch>
                  <a:fillRect l="-795" b="-8042"/>
                </a:stretch>
              </a:blipFill>
            </p:spPr>
            <p:txBody>
              <a:bodyPr/>
              <a:lstStyle/>
              <a:p>
                <a:r>
                  <a:rPr lang="ru-RU">
                    <a:noFill/>
                  </a:rPr>
                  <a:t> </a:t>
                </a:r>
              </a:p>
            </p:txBody>
          </p:sp>
        </mc:Fallback>
      </mc:AlternateContent>
      <p:pic>
        <p:nvPicPr>
          <p:cNvPr id="10"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66458" y="611666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1381292516"/>
              </p:ext>
            </p:extLst>
          </p:nvPr>
        </p:nvGraphicFramePr>
        <p:xfrm>
          <a:off x="515656" y="610029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x1, y1, x2, y2, x3, y3, x4, y4: 2 2 5 -1.0 4.0 2.0 -1.0 -2.0</a:t>
                      </a:r>
                    </a:p>
                    <a:p>
                      <a:r>
                        <a:rPr lang="en-US" b="0" baseline="0" dirty="0" smtClean="0">
                          <a:latin typeface="Courier New" panose="02070309020205020404" pitchFamily="49" charset="0"/>
                          <a:cs typeface="Courier New" panose="02070309020205020404" pitchFamily="49" charset="0"/>
                        </a:rPr>
                        <a:t>The intersecting point is at (2.88889, 1.1111)</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24729" y="6129014"/>
            <a:ext cx="487632" cy="23362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Группа 39"/>
          <p:cNvGrpSpPr/>
          <p:nvPr/>
        </p:nvGrpSpPr>
        <p:grpSpPr>
          <a:xfrm>
            <a:off x="1254166" y="1838627"/>
            <a:ext cx="10081705" cy="2300429"/>
            <a:chOff x="998671" y="2293124"/>
            <a:chExt cx="10411120" cy="2465534"/>
          </a:xfrm>
        </p:grpSpPr>
        <p:cxnSp>
          <p:nvCxnSpPr>
            <p:cNvPr id="3" name="Прямая соединительная линия 2"/>
            <p:cNvCxnSpPr/>
            <p:nvPr/>
          </p:nvCxnSpPr>
          <p:spPr>
            <a:xfrm flipH="1">
              <a:off x="1237129" y="2568388"/>
              <a:ext cx="1761565" cy="180190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998671" y="4383420"/>
                  <a:ext cx="964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998671" y="4383420"/>
                  <a:ext cx="964558" cy="369332"/>
                </a:xfrm>
                <a:prstGeom prst="rect">
                  <a:avLst/>
                </a:prstGeom>
                <a:blipFill rotWithShape="0">
                  <a:blip r:embed="rId6"/>
                  <a:stretch>
                    <a:fillRect r="-654" b="-214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Прямоугольник 14"/>
                <p:cNvSpPr/>
                <p:nvPr/>
              </p:nvSpPr>
              <p:spPr>
                <a:xfrm>
                  <a:off x="2990235" y="2309962"/>
                  <a:ext cx="9752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ru-RU" dirty="0"/>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2990235" y="2309962"/>
                  <a:ext cx="975202" cy="369332"/>
                </a:xfrm>
                <a:prstGeom prst="rect">
                  <a:avLst/>
                </a:prstGeom>
                <a:blipFill rotWithShape="0">
                  <a:blip r:embed="rId7"/>
                  <a:stretch>
                    <a:fillRect l="-645" r="-645" b="-21053"/>
                  </a:stretch>
                </a:blipFill>
              </p:spPr>
              <p:txBody>
                <a:bodyPr/>
                <a:lstStyle/>
                <a:p>
                  <a:r>
                    <a:rPr lang="ru-RU">
                      <a:noFill/>
                    </a:rPr>
                    <a:t> </a:t>
                  </a:r>
                </a:p>
              </p:txBody>
            </p:sp>
          </mc:Fallback>
        </mc:AlternateContent>
        <p:cxnSp>
          <p:nvCxnSpPr>
            <p:cNvPr id="17" name="Прямая соединительная линия 16"/>
            <p:cNvCxnSpPr/>
            <p:nvPr/>
          </p:nvCxnSpPr>
          <p:spPr>
            <a:xfrm>
              <a:off x="1586753" y="3065929"/>
              <a:ext cx="1775012" cy="9810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Овал 17"/>
            <p:cNvSpPr/>
            <p:nvPr/>
          </p:nvSpPr>
          <p:spPr>
            <a:xfrm>
              <a:off x="2156688" y="3348628"/>
              <a:ext cx="80181" cy="98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0" name="Прямоугольник 19"/>
                <p:cNvSpPr/>
                <p:nvPr/>
              </p:nvSpPr>
              <p:spPr>
                <a:xfrm>
                  <a:off x="1138480" y="2638314"/>
                  <a:ext cx="9653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4</m:t>
                            </m:r>
                          </m:sub>
                        </m:sSub>
                        <m:r>
                          <a:rPr lang="en-US" i="1">
                            <a:latin typeface="Cambria Math" panose="02040503050406030204" pitchFamily="18" charset="0"/>
                          </a:rPr>
                          <m:t>)</m:t>
                        </m:r>
                      </m:oMath>
                    </m:oMathPara>
                  </a14:m>
                  <a:endParaRPr lang="ru-RU" dirty="0"/>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1138480" y="2638314"/>
                  <a:ext cx="965329" cy="369332"/>
                </a:xfrm>
                <a:prstGeom prst="rect">
                  <a:avLst/>
                </a:prstGeom>
                <a:blipFill rotWithShape="0">
                  <a:blip r:embed="rId8"/>
                  <a:stretch>
                    <a:fillRect l="-654" r="-654" b="-2105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Прямоугольник 20"/>
                <p:cNvSpPr/>
                <p:nvPr/>
              </p:nvSpPr>
              <p:spPr>
                <a:xfrm>
                  <a:off x="3360320" y="3839281"/>
                  <a:ext cx="9752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rPr>
                          <m:t>)</m:t>
                        </m:r>
                      </m:oMath>
                    </m:oMathPara>
                  </a14:m>
                  <a:endParaRPr lang="ru-RU" dirty="0"/>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3360320" y="3839281"/>
                  <a:ext cx="975202" cy="369332"/>
                </a:xfrm>
                <a:prstGeom prst="rect">
                  <a:avLst/>
                </a:prstGeom>
                <a:blipFill rotWithShape="0">
                  <a:blip r:embed="rId9"/>
                  <a:stretch>
                    <a:fillRect l="-645" r="-645" b="-21053"/>
                  </a:stretch>
                </a:blipFill>
              </p:spPr>
              <p:txBody>
                <a:bodyPr/>
                <a:lstStyle/>
                <a:p>
                  <a:r>
                    <a:rPr lang="ru-RU">
                      <a:noFill/>
                    </a:rPr>
                    <a:t> </a:t>
                  </a:r>
                </a:p>
              </p:txBody>
            </p:sp>
          </mc:Fallback>
        </mc:AlternateContent>
        <p:cxnSp>
          <p:nvCxnSpPr>
            <p:cNvPr id="22" name="Прямая соединительная линия 21"/>
            <p:cNvCxnSpPr/>
            <p:nvPr/>
          </p:nvCxnSpPr>
          <p:spPr>
            <a:xfrm flipH="1">
              <a:off x="4654683" y="2572946"/>
              <a:ext cx="1761565" cy="180190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4410875" y="4384257"/>
                  <a:ext cx="964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ru-RU" dirty="0"/>
                </a:p>
              </p:txBody>
            </p:sp>
          </mc:Choice>
          <mc:Fallback xmlns="">
            <p:sp>
              <p:nvSpPr>
                <p:cNvPr id="23" name="TextBox 22"/>
                <p:cNvSpPr txBox="1">
                  <a:spLocks noRot="1" noChangeAspect="1" noMove="1" noResize="1" noEditPoints="1" noAdjustHandles="1" noChangeArrowheads="1" noChangeShapeType="1" noTextEdit="1"/>
                </p:cNvSpPr>
                <p:nvPr/>
              </p:nvSpPr>
              <p:spPr>
                <a:xfrm>
                  <a:off x="4410875" y="4384257"/>
                  <a:ext cx="964558" cy="369332"/>
                </a:xfrm>
                <a:prstGeom prst="rect">
                  <a:avLst/>
                </a:prstGeom>
                <a:blipFill rotWithShape="0">
                  <a:blip r:embed="rId10"/>
                  <a:stretch>
                    <a:fillRect r="-654" b="-214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Прямоугольник 23"/>
                <p:cNvSpPr/>
                <p:nvPr/>
              </p:nvSpPr>
              <p:spPr>
                <a:xfrm>
                  <a:off x="6407789" y="2314520"/>
                  <a:ext cx="9752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ru-RU" dirty="0"/>
                </a:p>
              </p:txBody>
            </p:sp>
          </mc:Choice>
          <mc:Fallback xmlns="">
            <p:sp>
              <p:nvSpPr>
                <p:cNvPr id="24" name="Прямоугольник 23"/>
                <p:cNvSpPr>
                  <a:spLocks noRot="1" noChangeAspect="1" noMove="1" noResize="1" noEditPoints="1" noAdjustHandles="1" noChangeArrowheads="1" noChangeShapeType="1" noTextEdit="1"/>
                </p:cNvSpPr>
                <p:nvPr/>
              </p:nvSpPr>
              <p:spPr>
                <a:xfrm>
                  <a:off x="6407789" y="2314520"/>
                  <a:ext cx="975202" cy="369332"/>
                </a:xfrm>
                <a:prstGeom prst="rect">
                  <a:avLst/>
                </a:prstGeom>
                <a:blipFill rotWithShape="0">
                  <a:blip r:embed="rId11"/>
                  <a:stretch>
                    <a:fillRect l="-645" r="-645" b="-21429"/>
                  </a:stretch>
                </a:blipFill>
              </p:spPr>
              <p:txBody>
                <a:bodyPr/>
                <a:lstStyle/>
                <a:p>
                  <a:r>
                    <a:rPr lang="ru-RU">
                      <a:noFill/>
                    </a:rPr>
                    <a:t> </a:t>
                  </a:r>
                </a:p>
              </p:txBody>
            </p:sp>
          </mc:Fallback>
        </mc:AlternateContent>
        <p:cxnSp>
          <p:nvCxnSpPr>
            <p:cNvPr id="25" name="Прямая соединительная линия 24"/>
            <p:cNvCxnSpPr/>
            <p:nvPr/>
          </p:nvCxnSpPr>
          <p:spPr>
            <a:xfrm>
              <a:off x="5866579" y="3596468"/>
              <a:ext cx="746035" cy="560443"/>
            </a:xfrm>
            <a:prstGeom prst="line">
              <a:avLst/>
            </a:prstGeom>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a:off x="5574242" y="3353186"/>
              <a:ext cx="80181" cy="98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7" name="Прямоугольник 26"/>
                <p:cNvSpPr/>
                <p:nvPr/>
              </p:nvSpPr>
              <p:spPr>
                <a:xfrm>
                  <a:off x="5820809" y="3273960"/>
                  <a:ext cx="9653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4</m:t>
                            </m:r>
                          </m:sub>
                        </m:sSub>
                        <m:r>
                          <a:rPr lang="en-US" i="1">
                            <a:latin typeface="Cambria Math" panose="02040503050406030204" pitchFamily="18" charset="0"/>
                          </a:rPr>
                          <m:t>)</m:t>
                        </m:r>
                      </m:oMath>
                    </m:oMathPara>
                  </a14:m>
                  <a:endParaRPr lang="ru-RU" dirty="0"/>
                </a:p>
              </p:txBody>
            </p:sp>
          </mc:Choice>
          <mc:Fallback xmlns="">
            <p:sp>
              <p:nvSpPr>
                <p:cNvPr id="27" name="Прямоугольник 26"/>
                <p:cNvSpPr>
                  <a:spLocks noRot="1" noChangeAspect="1" noMove="1" noResize="1" noEditPoints="1" noAdjustHandles="1" noChangeArrowheads="1" noChangeShapeType="1" noTextEdit="1"/>
                </p:cNvSpPr>
                <p:nvPr/>
              </p:nvSpPr>
              <p:spPr>
                <a:xfrm>
                  <a:off x="5820809" y="3273960"/>
                  <a:ext cx="965329" cy="369332"/>
                </a:xfrm>
                <a:prstGeom prst="rect">
                  <a:avLst/>
                </a:prstGeom>
                <a:blipFill rotWithShape="0">
                  <a:blip r:embed="rId12"/>
                  <a:stretch>
                    <a:fillRect l="-654" r="-654" b="-214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8" name="Прямоугольник 27"/>
                <p:cNvSpPr/>
                <p:nvPr/>
              </p:nvSpPr>
              <p:spPr>
                <a:xfrm>
                  <a:off x="6586276" y="4004231"/>
                  <a:ext cx="9752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rPr>
                          <m:t>)</m:t>
                        </m:r>
                      </m:oMath>
                    </m:oMathPara>
                  </a14:m>
                  <a:endParaRPr lang="ru-RU"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6586276" y="4004231"/>
                  <a:ext cx="975202" cy="369332"/>
                </a:xfrm>
                <a:prstGeom prst="rect">
                  <a:avLst/>
                </a:prstGeom>
                <a:blipFill rotWithShape="0">
                  <a:blip r:embed="rId13"/>
                  <a:stretch>
                    <a:fillRect l="-645" r="-645" b="-21429"/>
                  </a:stretch>
                </a:blipFill>
              </p:spPr>
              <p:txBody>
                <a:bodyPr/>
                <a:lstStyle/>
                <a:p>
                  <a:r>
                    <a:rPr lang="ru-RU">
                      <a:noFill/>
                    </a:rPr>
                    <a:t> </a:t>
                  </a:r>
                </a:p>
              </p:txBody>
            </p:sp>
          </mc:Fallback>
        </mc:AlternateContent>
        <p:cxnSp>
          <p:nvCxnSpPr>
            <p:cNvPr id="31" name="Прямая соединительная линия 30"/>
            <p:cNvCxnSpPr>
              <a:stCxn id="26" idx="2"/>
            </p:cNvCxnSpPr>
            <p:nvPr/>
          </p:nvCxnSpPr>
          <p:spPr>
            <a:xfrm>
              <a:off x="5574242" y="3402413"/>
              <a:ext cx="292337" cy="1940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a:off x="7757081" y="2568388"/>
              <a:ext cx="1761565" cy="180190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7291732" y="4383420"/>
                  <a:ext cx="964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ru-RU" dirty="0"/>
                </a:p>
              </p:txBody>
            </p:sp>
          </mc:Choice>
          <mc:Fallback xmlns="">
            <p:sp>
              <p:nvSpPr>
                <p:cNvPr id="34" name="TextBox 33"/>
                <p:cNvSpPr txBox="1">
                  <a:spLocks noRot="1" noChangeAspect="1" noMove="1" noResize="1" noEditPoints="1" noAdjustHandles="1" noChangeArrowheads="1" noChangeShapeType="1" noTextEdit="1"/>
                </p:cNvSpPr>
                <p:nvPr/>
              </p:nvSpPr>
              <p:spPr>
                <a:xfrm>
                  <a:off x="7291732" y="4383420"/>
                  <a:ext cx="964558" cy="369332"/>
                </a:xfrm>
                <a:prstGeom prst="rect">
                  <a:avLst/>
                </a:prstGeom>
                <a:blipFill rotWithShape="0">
                  <a:blip r:embed="rId14"/>
                  <a:stretch>
                    <a:fillRect b="-214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5" name="Прямоугольник 34"/>
                <p:cNvSpPr/>
                <p:nvPr/>
              </p:nvSpPr>
              <p:spPr>
                <a:xfrm>
                  <a:off x="9510187" y="2309962"/>
                  <a:ext cx="9752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ru-RU" dirty="0"/>
                </a:p>
              </p:txBody>
            </p:sp>
          </mc:Choice>
          <mc:Fallback xmlns="">
            <p:sp>
              <p:nvSpPr>
                <p:cNvPr id="35" name="Прямоугольник 34"/>
                <p:cNvSpPr>
                  <a:spLocks noRot="1" noChangeAspect="1" noMove="1" noResize="1" noEditPoints="1" noAdjustHandles="1" noChangeArrowheads="1" noChangeShapeType="1" noTextEdit="1"/>
                </p:cNvSpPr>
                <p:nvPr/>
              </p:nvSpPr>
              <p:spPr>
                <a:xfrm>
                  <a:off x="9510187" y="2309962"/>
                  <a:ext cx="975202" cy="369332"/>
                </a:xfrm>
                <a:prstGeom prst="rect">
                  <a:avLst/>
                </a:prstGeom>
                <a:blipFill rotWithShape="0">
                  <a:blip r:embed="rId15"/>
                  <a:stretch>
                    <a:fillRect l="-645" r="-645" b="-21053"/>
                  </a:stretch>
                </a:blipFill>
              </p:spPr>
              <p:txBody>
                <a:bodyPr/>
                <a:lstStyle/>
                <a:p>
                  <a:r>
                    <a:rPr lang="ru-RU">
                      <a:noFill/>
                    </a:rPr>
                    <a:t> </a:t>
                  </a:r>
                </a:p>
              </p:txBody>
            </p:sp>
          </mc:Fallback>
        </mc:AlternateContent>
        <p:sp>
          <p:nvSpPr>
            <p:cNvPr id="37" name="Овал 36"/>
            <p:cNvSpPr/>
            <p:nvPr/>
          </p:nvSpPr>
          <p:spPr>
            <a:xfrm>
              <a:off x="9147287" y="2862098"/>
              <a:ext cx="80181" cy="98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8" name="Прямоугольник 37"/>
                <p:cNvSpPr/>
                <p:nvPr/>
              </p:nvSpPr>
              <p:spPr>
                <a:xfrm>
                  <a:off x="8469801" y="4389326"/>
                  <a:ext cx="9653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4</m:t>
                            </m:r>
                          </m:sub>
                        </m:sSub>
                        <m:r>
                          <a:rPr lang="en-US" i="1">
                            <a:latin typeface="Cambria Math" panose="02040503050406030204" pitchFamily="18" charset="0"/>
                          </a:rPr>
                          <m:t>)</m:t>
                        </m:r>
                      </m:oMath>
                    </m:oMathPara>
                  </a14:m>
                  <a:endParaRPr lang="ru-RU"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8469801" y="4389326"/>
                  <a:ext cx="965329" cy="369332"/>
                </a:xfrm>
                <a:prstGeom prst="rect">
                  <a:avLst/>
                </a:prstGeom>
                <a:blipFill rotWithShape="0">
                  <a:blip r:embed="rId16"/>
                  <a:stretch>
                    <a:fillRect l="-654" r="-654" b="-2105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Прямоугольник 38"/>
                <p:cNvSpPr/>
                <p:nvPr/>
              </p:nvSpPr>
              <p:spPr>
                <a:xfrm>
                  <a:off x="10434589" y="2293124"/>
                  <a:ext cx="9752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rPr>
                          <m:t>)</m:t>
                        </m:r>
                      </m:oMath>
                    </m:oMathPara>
                  </a14:m>
                  <a:endParaRPr lang="ru-RU" dirty="0"/>
                </a:p>
              </p:txBody>
            </p:sp>
          </mc:Choice>
          <mc:Fallback xmlns="">
            <p:sp>
              <p:nvSpPr>
                <p:cNvPr id="39" name="Прямоугольник 38"/>
                <p:cNvSpPr>
                  <a:spLocks noRot="1" noChangeAspect="1" noMove="1" noResize="1" noEditPoints="1" noAdjustHandles="1" noChangeArrowheads="1" noChangeShapeType="1" noTextEdit="1"/>
                </p:cNvSpPr>
                <p:nvPr/>
              </p:nvSpPr>
              <p:spPr>
                <a:xfrm>
                  <a:off x="10434589" y="2293124"/>
                  <a:ext cx="975202" cy="369332"/>
                </a:xfrm>
                <a:prstGeom prst="rect">
                  <a:avLst/>
                </a:prstGeom>
                <a:blipFill rotWithShape="0">
                  <a:blip r:embed="rId17"/>
                  <a:stretch>
                    <a:fillRect l="-645" r="-645" b="-21429"/>
                  </a:stretch>
                </a:blipFill>
              </p:spPr>
              <p:txBody>
                <a:bodyPr/>
                <a:lstStyle/>
                <a:p>
                  <a:r>
                    <a:rPr lang="ru-RU">
                      <a:noFill/>
                    </a:rPr>
                    <a:t> </a:t>
                  </a:r>
                </a:p>
              </p:txBody>
            </p:sp>
          </mc:Fallback>
        </mc:AlternateContent>
        <p:cxnSp>
          <p:nvCxnSpPr>
            <p:cNvPr id="48" name="Прямая соединительная линия 47"/>
            <p:cNvCxnSpPr/>
            <p:nvPr/>
          </p:nvCxnSpPr>
          <p:spPr>
            <a:xfrm flipH="1">
              <a:off x="8716730" y="2638314"/>
              <a:ext cx="1761565" cy="180190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0688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13. *Geometry: points in triangle?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56360"/>
            <a:ext cx="11500373" cy="180956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	Suppose a right triangle is placed in a plane as shown below. The right – angle point is placed at (0, 0), and the other two points are placed at (200, 0), and (0, 100). Write a program that prompts the user to enter a point with x – and y – coordinates and determines whether the point is inside the triangle.</a:t>
            </a:r>
            <a:endParaRPr lang="en-US" sz="2300"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32627" y="5347918"/>
            <a:ext cx="11500374" cy="49010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905" y="578556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3818727380"/>
              </p:ext>
            </p:extLst>
          </p:nvPr>
        </p:nvGraphicFramePr>
        <p:xfrm>
          <a:off x="515656" y="5849873"/>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point’s x – and y – coordinates: 100.5 25.5</a:t>
                      </a:r>
                    </a:p>
                    <a:p>
                      <a:r>
                        <a:rPr lang="en-US" b="0" baseline="0" dirty="0" smtClean="0">
                          <a:latin typeface="Courier New" panose="02070309020205020404" pitchFamily="49" charset="0"/>
                          <a:cs typeface="Courier New" panose="02070309020205020404" pitchFamily="49" charset="0"/>
                        </a:rPr>
                        <a:t>The point is in the triangle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8793" y="5909475"/>
            <a:ext cx="487632" cy="23362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Группа 26"/>
          <p:cNvGrpSpPr/>
          <p:nvPr/>
        </p:nvGrpSpPr>
        <p:grpSpPr>
          <a:xfrm>
            <a:off x="3502085" y="2806300"/>
            <a:ext cx="3544174" cy="1929448"/>
            <a:chOff x="515656" y="3017656"/>
            <a:chExt cx="3222058" cy="1671542"/>
          </a:xfrm>
        </p:grpSpPr>
        <p:cxnSp>
          <p:nvCxnSpPr>
            <p:cNvPr id="13" name="Прямая со стрелкой 12"/>
            <p:cNvCxnSpPr/>
            <p:nvPr/>
          </p:nvCxnSpPr>
          <p:spPr>
            <a:xfrm>
              <a:off x="515656" y="4253596"/>
              <a:ext cx="3222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flipH="1" flipV="1">
              <a:off x="994349" y="3017656"/>
              <a:ext cx="10217" cy="16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4224" y="4319866"/>
              <a:ext cx="683182" cy="369332"/>
            </a:xfrm>
            <a:prstGeom prst="rect">
              <a:avLst/>
            </a:prstGeom>
            <a:noFill/>
          </p:spPr>
          <p:txBody>
            <a:bodyPr wrap="square" rtlCol="0">
              <a:spAutoFit/>
            </a:bodyPr>
            <a:lstStyle/>
            <a:p>
              <a:r>
                <a:rPr lang="en-US" dirty="0" smtClean="0"/>
                <a:t>(0,0)</a:t>
              </a:r>
              <a:endParaRPr lang="ru-RU" dirty="0"/>
            </a:p>
          </p:txBody>
        </p:sp>
        <p:sp>
          <p:nvSpPr>
            <p:cNvPr id="16" name="TextBox 15"/>
            <p:cNvSpPr txBox="1"/>
            <p:nvPr/>
          </p:nvSpPr>
          <p:spPr>
            <a:xfrm>
              <a:off x="1004566" y="3147603"/>
              <a:ext cx="851515" cy="369332"/>
            </a:xfrm>
            <a:prstGeom prst="rect">
              <a:avLst/>
            </a:prstGeom>
            <a:noFill/>
          </p:spPr>
          <p:txBody>
            <a:bodyPr wrap="none" rtlCol="0">
              <a:spAutoFit/>
            </a:bodyPr>
            <a:lstStyle/>
            <a:p>
              <a:r>
                <a:rPr lang="en-US" dirty="0" smtClean="0"/>
                <a:t>(0,100)</a:t>
              </a:r>
              <a:endParaRPr lang="ru-RU" dirty="0"/>
            </a:p>
          </p:txBody>
        </p:sp>
        <p:sp>
          <p:nvSpPr>
            <p:cNvPr id="20" name="Овал 19"/>
            <p:cNvSpPr/>
            <p:nvPr/>
          </p:nvSpPr>
          <p:spPr>
            <a:xfrm>
              <a:off x="1507748" y="3850606"/>
              <a:ext cx="98002" cy="109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2196171" y="4268546"/>
              <a:ext cx="851515" cy="369332"/>
            </a:xfrm>
            <a:prstGeom prst="rect">
              <a:avLst/>
            </a:prstGeom>
            <a:noFill/>
          </p:spPr>
          <p:txBody>
            <a:bodyPr wrap="none" rtlCol="0">
              <a:spAutoFit/>
            </a:bodyPr>
            <a:lstStyle/>
            <a:p>
              <a:r>
                <a:rPr lang="en-US" dirty="0" smtClean="0"/>
                <a:t>(200,0)</a:t>
              </a:r>
              <a:endParaRPr lang="ru-RU" dirty="0"/>
            </a:p>
          </p:txBody>
        </p:sp>
        <p:sp>
          <p:nvSpPr>
            <p:cNvPr id="24" name="Овал 23"/>
            <p:cNvSpPr/>
            <p:nvPr/>
          </p:nvSpPr>
          <p:spPr>
            <a:xfrm>
              <a:off x="2510480" y="3516935"/>
              <a:ext cx="98002" cy="109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 name="Прямая соединительная линия 4"/>
            <p:cNvCxnSpPr/>
            <p:nvPr/>
          </p:nvCxnSpPr>
          <p:spPr>
            <a:xfrm>
              <a:off x="1003344" y="3318822"/>
              <a:ext cx="1617363" cy="93627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46393" y="3825056"/>
              <a:ext cx="423514" cy="369332"/>
            </a:xfrm>
            <a:prstGeom prst="rect">
              <a:avLst/>
            </a:prstGeom>
            <a:noFill/>
          </p:spPr>
          <p:txBody>
            <a:bodyPr wrap="none" rtlCol="0">
              <a:spAutoFit/>
            </a:bodyPr>
            <a:lstStyle/>
            <a:p>
              <a:r>
                <a:rPr lang="en-US" dirty="0" smtClean="0"/>
                <a:t>p1</a:t>
              </a:r>
              <a:endParaRPr lang="ru-RU" dirty="0"/>
            </a:p>
          </p:txBody>
        </p:sp>
        <p:sp>
          <p:nvSpPr>
            <p:cNvPr id="26" name="TextBox 25"/>
            <p:cNvSpPr txBox="1"/>
            <p:nvPr/>
          </p:nvSpPr>
          <p:spPr>
            <a:xfrm>
              <a:off x="2660431" y="3346468"/>
              <a:ext cx="423514" cy="369332"/>
            </a:xfrm>
            <a:prstGeom prst="rect">
              <a:avLst/>
            </a:prstGeom>
            <a:noFill/>
          </p:spPr>
          <p:txBody>
            <a:bodyPr wrap="none" rtlCol="0">
              <a:spAutoFit/>
            </a:bodyPr>
            <a:lstStyle/>
            <a:p>
              <a:r>
                <a:rPr lang="en-US" dirty="0" smtClean="0"/>
                <a:t>p2</a:t>
              </a:r>
              <a:endParaRPr lang="ru-RU" dirty="0"/>
            </a:p>
          </p:txBody>
        </p:sp>
      </p:grpSp>
    </p:spTree>
    <p:extLst>
      <p:ext uri="{BB962C8B-B14F-4D97-AF65-F5344CB8AC3E}">
        <p14:creationId xmlns:p14="http://schemas.microsoft.com/office/powerpoint/2010/main" val="2520948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14. **Geometry: two rectangles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56361"/>
            <a:ext cx="11500373" cy="136581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	Write a program that prompts the user to enter the center x – ,    y – coordinates, width, and height of two rectangles and determines whether the second rectangle is inside the first or overlaps with the first. </a:t>
            </a:r>
            <a:endParaRPr lang="en-US" sz="2300"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279041" y="4178958"/>
            <a:ext cx="11500374" cy="49010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6319" y="461660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2318957262"/>
              </p:ext>
            </p:extLst>
          </p:nvPr>
        </p:nvGraphicFramePr>
        <p:xfrm>
          <a:off x="462070" y="4680913"/>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r1’s center x-, y-coordinates, width, and height: 2.5 4 2.5 43</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r2’s center x-, y-coordinates, width, and height: 1.5 5 0.5 3</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r2 is inside r1</a:t>
                      </a:r>
                    </a:p>
                  </a:txBody>
                  <a:tcPr>
                    <a:solidFill>
                      <a:schemeClr val="bg2"/>
                    </a:solidFill>
                  </a:tcPr>
                </a:tc>
                <a:extLst>
                  <a:ext uri="{0D108BD9-81ED-4DB2-BD59-A6C34878D82A}">
                    <a16:rowId xmlns:a16="http://schemas.microsoft.com/office/drawing/2014/main" val="10000"/>
                  </a:ext>
                </a:extLst>
              </a:tr>
            </a:tbl>
          </a:graphicData>
        </a:graphic>
      </p:graphicFrame>
      <p:pic>
        <p:nvPicPr>
          <p:cNvPr id="2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6986" y="4741491"/>
            <a:ext cx="487632" cy="23362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Группа 32"/>
          <p:cNvGrpSpPr/>
          <p:nvPr/>
        </p:nvGrpSpPr>
        <p:grpSpPr>
          <a:xfrm>
            <a:off x="1789431" y="2317485"/>
            <a:ext cx="4097804" cy="2009176"/>
            <a:chOff x="180867" y="2548132"/>
            <a:chExt cx="4097804" cy="2009176"/>
          </a:xfrm>
        </p:grpSpPr>
        <p:sp>
          <p:nvSpPr>
            <p:cNvPr id="30" name="TextBox 29"/>
            <p:cNvSpPr txBox="1"/>
            <p:nvPr/>
          </p:nvSpPr>
          <p:spPr>
            <a:xfrm>
              <a:off x="1996372" y="2548132"/>
              <a:ext cx="466794" cy="369332"/>
            </a:xfrm>
            <a:prstGeom prst="rect">
              <a:avLst/>
            </a:prstGeom>
            <a:noFill/>
          </p:spPr>
          <p:txBody>
            <a:bodyPr wrap="none" rtlCol="0">
              <a:spAutoFit/>
            </a:bodyPr>
            <a:lstStyle/>
            <a:p>
              <a:r>
                <a:rPr lang="en-US" dirty="0"/>
                <a:t>w</a:t>
              </a:r>
              <a:r>
                <a:rPr lang="en-US" dirty="0" smtClean="0"/>
                <a:t>1</a:t>
              </a:r>
              <a:endParaRPr lang="ru-RU" dirty="0"/>
            </a:p>
          </p:txBody>
        </p:sp>
        <p:grpSp>
          <p:nvGrpSpPr>
            <p:cNvPr id="22" name="Группа 21"/>
            <p:cNvGrpSpPr/>
            <p:nvPr/>
          </p:nvGrpSpPr>
          <p:grpSpPr>
            <a:xfrm>
              <a:off x="180867" y="2862978"/>
              <a:ext cx="4097804" cy="1694330"/>
              <a:chOff x="0" y="2862978"/>
              <a:chExt cx="4097804" cy="1694330"/>
            </a:xfrm>
          </p:grpSpPr>
          <p:sp>
            <p:nvSpPr>
              <p:cNvPr id="2" name="Прямоугольник 1"/>
              <p:cNvSpPr/>
              <p:nvPr/>
            </p:nvSpPr>
            <p:spPr>
              <a:xfrm>
                <a:off x="332627" y="2862978"/>
                <a:ext cx="3765177" cy="169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вал 2"/>
              <p:cNvSpPr/>
              <p:nvPr/>
            </p:nvSpPr>
            <p:spPr>
              <a:xfrm>
                <a:off x="2195411" y="36314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1177917" y="39164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48593" y="3586036"/>
                <a:ext cx="1304365" cy="706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p:cNvSpPr txBox="1"/>
              <p:nvPr/>
            </p:nvSpPr>
            <p:spPr>
              <a:xfrm>
                <a:off x="1102675" y="3923288"/>
                <a:ext cx="821059" cy="369332"/>
              </a:xfrm>
              <a:prstGeom prst="rect">
                <a:avLst/>
              </a:prstGeom>
              <a:noFill/>
            </p:spPr>
            <p:txBody>
              <a:bodyPr wrap="none" rtlCol="0">
                <a:spAutoFit/>
              </a:bodyPr>
              <a:lstStyle/>
              <a:p>
                <a:r>
                  <a:rPr lang="en-US" dirty="0" smtClean="0"/>
                  <a:t>(x2,y2)</a:t>
                </a:r>
                <a:endParaRPr lang="ru-RU" dirty="0"/>
              </a:p>
            </p:txBody>
          </p:sp>
          <p:sp>
            <p:nvSpPr>
              <p:cNvPr id="29" name="TextBox 28"/>
              <p:cNvSpPr txBox="1"/>
              <p:nvPr/>
            </p:nvSpPr>
            <p:spPr>
              <a:xfrm>
                <a:off x="2005358" y="3650027"/>
                <a:ext cx="821059" cy="369332"/>
              </a:xfrm>
              <a:prstGeom prst="rect">
                <a:avLst/>
              </a:prstGeom>
              <a:noFill/>
            </p:spPr>
            <p:txBody>
              <a:bodyPr wrap="none" rtlCol="0">
                <a:spAutoFit/>
              </a:bodyPr>
              <a:lstStyle/>
              <a:p>
                <a:r>
                  <a:rPr lang="en-US" dirty="0" smtClean="0"/>
                  <a:t>(x1,y1)</a:t>
                </a:r>
                <a:endParaRPr lang="ru-RU" dirty="0"/>
              </a:p>
            </p:txBody>
          </p:sp>
          <p:sp>
            <p:nvSpPr>
              <p:cNvPr id="12" name="TextBox 11"/>
              <p:cNvSpPr txBox="1"/>
              <p:nvPr/>
            </p:nvSpPr>
            <p:spPr>
              <a:xfrm>
                <a:off x="0" y="3525477"/>
                <a:ext cx="423514" cy="369332"/>
              </a:xfrm>
              <a:prstGeom prst="rect">
                <a:avLst/>
              </a:prstGeom>
              <a:noFill/>
            </p:spPr>
            <p:txBody>
              <a:bodyPr wrap="none" rtlCol="0">
                <a:spAutoFit/>
              </a:bodyPr>
              <a:lstStyle/>
              <a:p>
                <a:r>
                  <a:rPr lang="en-US" dirty="0" smtClean="0"/>
                  <a:t>h1</a:t>
                </a:r>
                <a:endParaRPr lang="ru-RU" dirty="0"/>
              </a:p>
            </p:txBody>
          </p:sp>
          <p:sp>
            <p:nvSpPr>
              <p:cNvPr id="31" name="TextBox 30"/>
              <p:cNvSpPr txBox="1"/>
              <p:nvPr/>
            </p:nvSpPr>
            <p:spPr>
              <a:xfrm>
                <a:off x="967378" y="3252298"/>
                <a:ext cx="466794" cy="369332"/>
              </a:xfrm>
              <a:prstGeom prst="rect">
                <a:avLst/>
              </a:prstGeom>
              <a:noFill/>
            </p:spPr>
            <p:txBody>
              <a:bodyPr wrap="none" rtlCol="0">
                <a:spAutoFit/>
              </a:bodyPr>
              <a:lstStyle/>
              <a:p>
                <a:r>
                  <a:rPr lang="en-US" dirty="0" smtClean="0"/>
                  <a:t>w</a:t>
                </a:r>
                <a:r>
                  <a:rPr lang="en-US" dirty="0"/>
                  <a:t>2</a:t>
                </a:r>
                <a:endParaRPr lang="ru-RU" dirty="0"/>
              </a:p>
            </p:txBody>
          </p:sp>
          <p:sp>
            <p:nvSpPr>
              <p:cNvPr id="32" name="TextBox 31"/>
              <p:cNvSpPr txBox="1"/>
              <p:nvPr/>
            </p:nvSpPr>
            <p:spPr>
              <a:xfrm>
                <a:off x="501834" y="3754662"/>
                <a:ext cx="423514" cy="369332"/>
              </a:xfrm>
              <a:prstGeom prst="rect">
                <a:avLst/>
              </a:prstGeom>
              <a:noFill/>
            </p:spPr>
            <p:txBody>
              <a:bodyPr wrap="none" rtlCol="0">
                <a:spAutoFit/>
              </a:bodyPr>
              <a:lstStyle/>
              <a:p>
                <a:r>
                  <a:rPr lang="en-US" dirty="0" smtClean="0"/>
                  <a:t>h2</a:t>
                </a:r>
                <a:endParaRPr lang="ru-RU" dirty="0"/>
              </a:p>
            </p:txBody>
          </p:sp>
        </p:grpSp>
      </p:grpSp>
      <p:grpSp>
        <p:nvGrpSpPr>
          <p:cNvPr id="36" name="Группа 35"/>
          <p:cNvGrpSpPr/>
          <p:nvPr/>
        </p:nvGrpSpPr>
        <p:grpSpPr>
          <a:xfrm>
            <a:off x="6906597" y="2317485"/>
            <a:ext cx="4973162" cy="2009176"/>
            <a:chOff x="180867" y="2548132"/>
            <a:chExt cx="4973162" cy="2009176"/>
          </a:xfrm>
        </p:grpSpPr>
        <p:sp>
          <p:nvSpPr>
            <p:cNvPr id="37" name="TextBox 36"/>
            <p:cNvSpPr txBox="1"/>
            <p:nvPr/>
          </p:nvSpPr>
          <p:spPr>
            <a:xfrm>
              <a:off x="1996372" y="2548132"/>
              <a:ext cx="466794" cy="369332"/>
            </a:xfrm>
            <a:prstGeom prst="rect">
              <a:avLst/>
            </a:prstGeom>
            <a:noFill/>
          </p:spPr>
          <p:txBody>
            <a:bodyPr wrap="none" rtlCol="0">
              <a:spAutoFit/>
            </a:bodyPr>
            <a:lstStyle/>
            <a:p>
              <a:r>
                <a:rPr lang="en-US" dirty="0"/>
                <a:t>w</a:t>
              </a:r>
              <a:r>
                <a:rPr lang="en-US" dirty="0" smtClean="0"/>
                <a:t>1</a:t>
              </a:r>
              <a:endParaRPr lang="ru-RU" dirty="0"/>
            </a:p>
          </p:txBody>
        </p:sp>
        <p:grpSp>
          <p:nvGrpSpPr>
            <p:cNvPr id="38" name="Группа 37"/>
            <p:cNvGrpSpPr/>
            <p:nvPr/>
          </p:nvGrpSpPr>
          <p:grpSpPr>
            <a:xfrm>
              <a:off x="180867" y="2862978"/>
              <a:ext cx="4973162" cy="1694330"/>
              <a:chOff x="0" y="2862978"/>
              <a:chExt cx="4973162" cy="1694330"/>
            </a:xfrm>
          </p:grpSpPr>
          <p:sp>
            <p:nvSpPr>
              <p:cNvPr id="39" name="Прямоугольник 38"/>
              <p:cNvSpPr/>
              <p:nvPr/>
            </p:nvSpPr>
            <p:spPr>
              <a:xfrm>
                <a:off x="332627" y="2862978"/>
                <a:ext cx="3765177" cy="169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2195411" y="36314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4227345" y="401115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3598021" y="3680719"/>
                <a:ext cx="1304365" cy="706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3" name="TextBox 42"/>
              <p:cNvSpPr txBox="1"/>
              <p:nvPr/>
            </p:nvSpPr>
            <p:spPr>
              <a:xfrm>
                <a:off x="4152103" y="4017971"/>
                <a:ext cx="821059" cy="369332"/>
              </a:xfrm>
              <a:prstGeom prst="rect">
                <a:avLst/>
              </a:prstGeom>
              <a:noFill/>
            </p:spPr>
            <p:txBody>
              <a:bodyPr wrap="none" rtlCol="0">
                <a:spAutoFit/>
              </a:bodyPr>
              <a:lstStyle/>
              <a:p>
                <a:r>
                  <a:rPr lang="en-US" dirty="0" smtClean="0"/>
                  <a:t>(x2,y2)</a:t>
                </a:r>
                <a:endParaRPr lang="ru-RU" dirty="0"/>
              </a:p>
            </p:txBody>
          </p:sp>
          <p:sp>
            <p:nvSpPr>
              <p:cNvPr id="44" name="TextBox 43"/>
              <p:cNvSpPr txBox="1"/>
              <p:nvPr/>
            </p:nvSpPr>
            <p:spPr>
              <a:xfrm>
                <a:off x="2005358" y="3650027"/>
                <a:ext cx="821059" cy="369332"/>
              </a:xfrm>
              <a:prstGeom prst="rect">
                <a:avLst/>
              </a:prstGeom>
              <a:noFill/>
            </p:spPr>
            <p:txBody>
              <a:bodyPr wrap="none" rtlCol="0">
                <a:spAutoFit/>
              </a:bodyPr>
              <a:lstStyle/>
              <a:p>
                <a:r>
                  <a:rPr lang="en-US" dirty="0" smtClean="0"/>
                  <a:t>(x1,y1)</a:t>
                </a:r>
                <a:endParaRPr lang="ru-RU" dirty="0"/>
              </a:p>
            </p:txBody>
          </p:sp>
          <p:sp>
            <p:nvSpPr>
              <p:cNvPr id="45" name="TextBox 44"/>
              <p:cNvSpPr txBox="1"/>
              <p:nvPr/>
            </p:nvSpPr>
            <p:spPr>
              <a:xfrm>
                <a:off x="0" y="3525477"/>
                <a:ext cx="423514" cy="369332"/>
              </a:xfrm>
              <a:prstGeom prst="rect">
                <a:avLst/>
              </a:prstGeom>
              <a:noFill/>
            </p:spPr>
            <p:txBody>
              <a:bodyPr wrap="none" rtlCol="0">
                <a:spAutoFit/>
              </a:bodyPr>
              <a:lstStyle/>
              <a:p>
                <a:r>
                  <a:rPr lang="en-US" dirty="0" smtClean="0"/>
                  <a:t>h1</a:t>
                </a:r>
                <a:endParaRPr lang="ru-RU" dirty="0"/>
              </a:p>
            </p:txBody>
          </p:sp>
          <p:sp>
            <p:nvSpPr>
              <p:cNvPr id="46" name="TextBox 45"/>
              <p:cNvSpPr txBox="1"/>
              <p:nvPr/>
            </p:nvSpPr>
            <p:spPr>
              <a:xfrm>
                <a:off x="4016806" y="3346981"/>
                <a:ext cx="466794" cy="369332"/>
              </a:xfrm>
              <a:prstGeom prst="rect">
                <a:avLst/>
              </a:prstGeom>
              <a:noFill/>
            </p:spPr>
            <p:txBody>
              <a:bodyPr wrap="none" rtlCol="0">
                <a:spAutoFit/>
              </a:bodyPr>
              <a:lstStyle/>
              <a:p>
                <a:r>
                  <a:rPr lang="en-US" dirty="0" smtClean="0"/>
                  <a:t>w</a:t>
                </a:r>
                <a:r>
                  <a:rPr lang="en-US" dirty="0"/>
                  <a:t>2</a:t>
                </a:r>
                <a:endParaRPr lang="ru-RU" dirty="0"/>
              </a:p>
            </p:txBody>
          </p:sp>
          <p:sp>
            <p:nvSpPr>
              <p:cNvPr id="47" name="TextBox 46"/>
              <p:cNvSpPr txBox="1"/>
              <p:nvPr/>
            </p:nvSpPr>
            <p:spPr>
              <a:xfrm>
                <a:off x="3213065" y="3849702"/>
                <a:ext cx="423514" cy="369332"/>
              </a:xfrm>
              <a:prstGeom prst="rect">
                <a:avLst/>
              </a:prstGeom>
              <a:noFill/>
            </p:spPr>
            <p:txBody>
              <a:bodyPr wrap="none" rtlCol="0">
                <a:spAutoFit/>
              </a:bodyPr>
              <a:lstStyle/>
              <a:p>
                <a:r>
                  <a:rPr lang="en-US" dirty="0" smtClean="0"/>
                  <a:t>h2</a:t>
                </a:r>
                <a:endParaRPr lang="ru-RU" dirty="0"/>
              </a:p>
            </p:txBody>
          </p:sp>
        </p:grpSp>
      </p:grpSp>
      <p:pic>
        <p:nvPicPr>
          <p:cNvPr id="5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75846" y="503975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6319" y="556340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2" name="Таблица 51"/>
          <p:cNvGraphicFramePr>
            <a:graphicFrameLocks noGrp="1"/>
          </p:cNvGraphicFramePr>
          <p:nvPr>
            <p:extLst>
              <p:ext uri="{D42A27DB-BD31-4B8C-83A1-F6EECF244321}">
                <p14:modId xmlns:p14="http://schemas.microsoft.com/office/powerpoint/2010/main" val="3249754706"/>
              </p:ext>
            </p:extLst>
          </p:nvPr>
        </p:nvGraphicFramePr>
        <p:xfrm>
          <a:off x="462070" y="5627708"/>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r1’s center x-, y-coordinates, width, and height: 1 2 3 3</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r2’s center x-, y-coordinates, width, and height: 40 45 3 2</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R2 does not overlap r1</a:t>
                      </a:r>
                    </a:p>
                  </a:txBody>
                  <a:tcPr>
                    <a:solidFill>
                      <a:schemeClr val="bg2"/>
                    </a:solidFill>
                  </a:tcPr>
                </a:tc>
                <a:extLst>
                  <a:ext uri="{0D108BD9-81ED-4DB2-BD59-A6C34878D82A}">
                    <a16:rowId xmlns:a16="http://schemas.microsoft.com/office/drawing/2014/main" val="10000"/>
                  </a:ext>
                </a:extLst>
              </a:tr>
            </a:tbl>
          </a:graphicData>
        </a:graphic>
      </p:graphicFrame>
      <p:pic>
        <p:nvPicPr>
          <p:cNvPr id="5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2484" y="568389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6300" y="596371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2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15. </a:t>
            </a:r>
            <a:r>
              <a:rPr lang="en-US" smtClean="0">
                <a:solidFill>
                  <a:schemeClr val="accent5"/>
                </a:solidFill>
              </a:rPr>
              <a:t>** </a:t>
            </a:r>
            <a:r>
              <a:rPr lang="en-US" smtClean="0">
                <a:solidFill>
                  <a:schemeClr val="accent5"/>
                </a:solidFill>
              </a:rPr>
              <a:t>Two </a:t>
            </a:r>
            <a:r>
              <a:rPr lang="en-US" dirty="0" smtClean="0">
                <a:solidFill>
                  <a:schemeClr val="accent5"/>
                </a:solidFill>
              </a:rPr>
              <a:t>circles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63201" y="1281759"/>
            <a:ext cx="11500374" cy="14273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a:t>
            </a:r>
            <a:r>
              <a:rPr lang="en-US" sz="2500" dirty="0" smtClean="0">
                <a:solidFill>
                  <a:schemeClr val="accent5"/>
                </a:solidFill>
              </a:rPr>
              <a:t>Write a program that prompts the user to enter the center coordinates and radius of two circles and determines whether the second circle is inside the first or overlaps with the first. </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495350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71249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710750842"/>
              </p:ext>
            </p:extLst>
          </p:nvPr>
        </p:nvGraphicFramePr>
        <p:xfrm>
          <a:off x="490215" y="5510793"/>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circle1’s center x-, y-coordinates,</a:t>
                      </a:r>
                      <a:r>
                        <a:rPr lang="en-US" b="0" baseline="0" dirty="0" smtClean="0">
                          <a:latin typeface="Courier New" panose="02070309020205020404" pitchFamily="49" charset="0"/>
                          <a:cs typeface="Courier New" panose="02070309020205020404" pitchFamily="49" charset="0"/>
                        </a:rPr>
                        <a:t> and radius: 3.4 5.7 5.5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Enter circle2’s center x-, y-coordinates,</a:t>
                      </a:r>
                      <a:r>
                        <a:rPr lang="en-US" b="0" baseline="0" dirty="0" smtClean="0">
                          <a:latin typeface="Courier New" panose="02070309020205020404" pitchFamily="49" charset="0"/>
                          <a:cs typeface="Courier New" panose="02070309020205020404" pitchFamily="49" charset="0"/>
                        </a:rPr>
                        <a:t> and radius: 6.7 3.5 3</a:t>
                      </a:r>
                    </a:p>
                    <a:p>
                      <a:r>
                        <a:rPr lang="en-US" b="0" dirty="0" smtClean="0">
                          <a:latin typeface="Courier New" panose="02070309020205020404" pitchFamily="49" charset="0"/>
                          <a:cs typeface="Courier New" panose="02070309020205020404" pitchFamily="49" charset="0"/>
                        </a:rPr>
                        <a:t>Circle2 overlaps</a:t>
                      </a:r>
                      <a:r>
                        <a:rPr lang="en-US" b="0" baseline="0" dirty="0" smtClean="0">
                          <a:latin typeface="Courier New" panose="02070309020205020404" pitchFamily="49" charset="0"/>
                          <a:cs typeface="Courier New" panose="02070309020205020404" pitchFamily="49" charset="0"/>
                        </a:rPr>
                        <a:t> circle1</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93210" y="5565415"/>
            <a:ext cx="487632" cy="23362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Группа 21"/>
          <p:cNvGrpSpPr/>
          <p:nvPr/>
        </p:nvGrpSpPr>
        <p:grpSpPr>
          <a:xfrm>
            <a:off x="1465729" y="2586818"/>
            <a:ext cx="2474259" cy="2164977"/>
            <a:chOff x="1223682" y="3065929"/>
            <a:chExt cx="2474259" cy="2164977"/>
          </a:xfrm>
        </p:grpSpPr>
        <p:sp>
          <p:nvSpPr>
            <p:cNvPr id="2" name="Овал 1"/>
            <p:cNvSpPr/>
            <p:nvPr/>
          </p:nvSpPr>
          <p:spPr>
            <a:xfrm>
              <a:off x="1223682" y="3065929"/>
              <a:ext cx="2474259" cy="21649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1679704" y="4323905"/>
              <a:ext cx="909918" cy="77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2413628" y="4112368"/>
              <a:ext cx="94365" cy="839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2087480" y="4669645"/>
              <a:ext cx="94365" cy="839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2474505" y="3982687"/>
              <a:ext cx="821059" cy="369332"/>
            </a:xfrm>
            <a:prstGeom prst="rect">
              <a:avLst/>
            </a:prstGeom>
            <a:noFill/>
          </p:spPr>
          <p:txBody>
            <a:bodyPr wrap="none" rtlCol="0">
              <a:spAutoFit/>
            </a:bodyPr>
            <a:lstStyle/>
            <a:p>
              <a:r>
                <a:rPr lang="en-US" dirty="0" smtClean="0"/>
                <a:t>(x1,y1)</a:t>
              </a:r>
              <a:endParaRPr lang="ru-RU" dirty="0"/>
            </a:p>
          </p:txBody>
        </p:sp>
        <p:cxnSp>
          <p:nvCxnSpPr>
            <p:cNvPr id="8" name="Прямая со стрелкой 7"/>
            <p:cNvCxnSpPr/>
            <p:nvPr/>
          </p:nvCxnSpPr>
          <p:spPr>
            <a:xfrm flipH="1" flipV="1">
              <a:off x="1703059" y="3272709"/>
              <a:ext cx="744305" cy="86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55116" y="4674959"/>
              <a:ext cx="821059" cy="369332"/>
            </a:xfrm>
            <a:prstGeom prst="rect">
              <a:avLst/>
            </a:prstGeom>
            <a:noFill/>
          </p:spPr>
          <p:txBody>
            <a:bodyPr wrap="none" rtlCol="0">
              <a:spAutoFit/>
            </a:bodyPr>
            <a:lstStyle/>
            <a:p>
              <a:r>
                <a:rPr lang="en-US" dirty="0" smtClean="0"/>
                <a:t>(x2,y2)</a:t>
              </a:r>
              <a:endParaRPr lang="ru-RU" dirty="0"/>
            </a:p>
          </p:txBody>
        </p:sp>
        <p:cxnSp>
          <p:nvCxnSpPr>
            <p:cNvPr id="21" name="Прямая со стрелкой 20"/>
            <p:cNvCxnSpPr>
              <a:endCxn id="17" idx="1"/>
            </p:cNvCxnSpPr>
            <p:nvPr/>
          </p:nvCxnSpPr>
          <p:spPr>
            <a:xfrm flipH="1" flipV="1">
              <a:off x="1812958" y="4437467"/>
              <a:ext cx="329607" cy="28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81845" y="3548723"/>
              <a:ext cx="381836" cy="369332"/>
            </a:xfrm>
            <a:prstGeom prst="rect">
              <a:avLst/>
            </a:prstGeom>
            <a:noFill/>
          </p:spPr>
          <p:txBody>
            <a:bodyPr wrap="none" rtlCol="0">
              <a:spAutoFit/>
            </a:bodyPr>
            <a:lstStyle/>
            <a:p>
              <a:r>
                <a:rPr lang="en-US" dirty="0" smtClean="0"/>
                <a:t>r1</a:t>
              </a:r>
              <a:endParaRPr lang="ru-RU" dirty="0"/>
            </a:p>
          </p:txBody>
        </p:sp>
        <p:sp>
          <p:nvSpPr>
            <p:cNvPr id="23" name="TextBox 22"/>
            <p:cNvSpPr txBox="1"/>
            <p:nvPr/>
          </p:nvSpPr>
          <p:spPr>
            <a:xfrm>
              <a:off x="1900588" y="4303919"/>
              <a:ext cx="381836" cy="369332"/>
            </a:xfrm>
            <a:prstGeom prst="rect">
              <a:avLst/>
            </a:prstGeom>
            <a:noFill/>
          </p:spPr>
          <p:txBody>
            <a:bodyPr wrap="none" rtlCol="0">
              <a:spAutoFit/>
            </a:bodyPr>
            <a:lstStyle/>
            <a:p>
              <a:r>
                <a:rPr lang="en-US" dirty="0" smtClean="0"/>
                <a:t>r2</a:t>
              </a:r>
              <a:endParaRPr lang="ru-RU" dirty="0"/>
            </a:p>
          </p:txBody>
        </p:sp>
      </p:grpSp>
      <p:grpSp>
        <p:nvGrpSpPr>
          <p:cNvPr id="25" name="Группа 24"/>
          <p:cNvGrpSpPr/>
          <p:nvPr/>
        </p:nvGrpSpPr>
        <p:grpSpPr>
          <a:xfrm>
            <a:off x="4556328" y="2577061"/>
            <a:ext cx="2932354" cy="2164977"/>
            <a:chOff x="1223682" y="3065929"/>
            <a:chExt cx="2932354" cy="2164977"/>
          </a:xfrm>
        </p:grpSpPr>
        <p:sp>
          <p:nvSpPr>
            <p:cNvPr id="26" name="Овал 25"/>
            <p:cNvSpPr/>
            <p:nvPr/>
          </p:nvSpPr>
          <p:spPr>
            <a:xfrm>
              <a:off x="1223682" y="3065929"/>
              <a:ext cx="2474259" cy="21649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3220152" y="4342174"/>
              <a:ext cx="909918" cy="77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2413628" y="4112368"/>
              <a:ext cx="94365" cy="839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3633220" y="4695677"/>
              <a:ext cx="94365" cy="839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2474505" y="3982687"/>
              <a:ext cx="821059" cy="369332"/>
            </a:xfrm>
            <a:prstGeom prst="rect">
              <a:avLst/>
            </a:prstGeom>
            <a:noFill/>
          </p:spPr>
          <p:txBody>
            <a:bodyPr wrap="none" rtlCol="0">
              <a:spAutoFit/>
            </a:bodyPr>
            <a:lstStyle/>
            <a:p>
              <a:r>
                <a:rPr lang="en-US" dirty="0" smtClean="0"/>
                <a:t>(x1,y1)</a:t>
              </a:r>
              <a:endParaRPr lang="ru-RU" dirty="0"/>
            </a:p>
          </p:txBody>
        </p:sp>
        <p:cxnSp>
          <p:nvCxnSpPr>
            <p:cNvPr id="31" name="Прямая со стрелкой 30"/>
            <p:cNvCxnSpPr/>
            <p:nvPr/>
          </p:nvCxnSpPr>
          <p:spPr>
            <a:xfrm flipH="1" flipV="1">
              <a:off x="1703059" y="3272709"/>
              <a:ext cx="744305" cy="86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5564" y="4693228"/>
              <a:ext cx="821059" cy="369332"/>
            </a:xfrm>
            <a:prstGeom prst="rect">
              <a:avLst/>
            </a:prstGeom>
            <a:noFill/>
          </p:spPr>
          <p:txBody>
            <a:bodyPr wrap="none" rtlCol="0">
              <a:spAutoFit/>
            </a:bodyPr>
            <a:lstStyle/>
            <a:p>
              <a:r>
                <a:rPr lang="en-US" dirty="0" smtClean="0"/>
                <a:t>(x2,y2)</a:t>
              </a:r>
              <a:endParaRPr lang="ru-RU" dirty="0"/>
            </a:p>
          </p:txBody>
        </p:sp>
        <p:cxnSp>
          <p:nvCxnSpPr>
            <p:cNvPr id="33" name="Прямая со стрелкой 32"/>
            <p:cNvCxnSpPr>
              <a:endCxn id="27" idx="7"/>
            </p:cNvCxnSpPr>
            <p:nvPr/>
          </p:nvCxnSpPr>
          <p:spPr>
            <a:xfrm flipV="1">
              <a:off x="3683014" y="4455736"/>
              <a:ext cx="313802" cy="28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81845" y="3548723"/>
              <a:ext cx="381836" cy="369332"/>
            </a:xfrm>
            <a:prstGeom prst="rect">
              <a:avLst/>
            </a:prstGeom>
            <a:noFill/>
          </p:spPr>
          <p:txBody>
            <a:bodyPr wrap="none" rtlCol="0">
              <a:spAutoFit/>
            </a:bodyPr>
            <a:lstStyle/>
            <a:p>
              <a:r>
                <a:rPr lang="en-US" dirty="0" smtClean="0"/>
                <a:t>r1</a:t>
              </a:r>
              <a:endParaRPr lang="ru-RU" dirty="0"/>
            </a:p>
          </p:txBody>
        </p:sp>
        <p:sp>
          <p:nvSpPr>
            <p:cNvPr id="35" name="TextBox 34"/>
            <p:cNvSpPr txBox="1"/>
            <p:nvPr/>
          </p:nvSpPr>
          <p:spPr>
            <a:xfrm>
              <a:off x="3774200" y="4487354"/>
              <a:ext cx="381836" cy="369332"/>
            </a:xfrm>
            <a:prstGeom prst="rect">
              <a:avLst/>
            </a:prstGeom>
            <a:noFill/>
          </p:spPr>
          <p:txBody>
            <a:bodyPr wrap="none" rtlCol="0">
              <a:spAutoFit/>
            </a:bodyPr>
            <a:lstStyle/>
            <a:p>
              <a:r>
                <a:rPr lang="en-US" dirty="0" smtClean="0"/>
                <a:t>r2</a:t>
              </a:r>
              <a:endParaRPr lang="ru-RU" dirty="0"/>
            </a:p>
          </p:txBody>
        </p:sp>
      </p:grpSp>
      <p:grpSp>
        <p:nvGrpSpPr>
          <p:cNvPr id="37" name="Группа 36"/>
          <p:cNvGrpSpPr/>
          <p:nvPr/>
        </p:nvGrpSpPr>
        <p:grpSpPr>
          <a:xfrm>
            <a:off x="8457765" y="2567304"/>
            <a:ext cx="3373774" cy="2164977"/>
            <a:chOff x="1223682" y="3065929"/>
            <a:chExt cx="3373774" cy="2164977"/>
          </a:xfrm>
        </p:grpSpPr>
        <p:sp>
          <p:nvSpPr>
            <p:cNvPr id="38" name="Овал 37"/>
            <p:cNvSpPr/>
            <p:nvPr/>
          </p:nvSpPr>
          <p:spPr>
            <a:xfrm>
              <a:off x="1223682" y="3065929"/>
              <a:ext cx="2474259" cy="21649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3687538" y="4349670"/>
              <a:ext cx="909918" cy="77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2413628" y="4112368"/>
              <a:ext cx="94365" cy="839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4114787" y="4711103"/>
              <a:ext cx="94365" cy="839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TextBox 41"/>
            <p:cNvSpPr txBox="1"/>
            <p:nvPr/>
          </p:nvSpPr>
          <p:spPr>
            <a:xfrm>
              <a:off x="2474505" y="3982687"/>
              <a:ext cx="821059" cy="369332"/>
            </a:xfrm>
            <a:prstGeom prst="rect">
              <a:avLst/>
            </a:prstGeom>
            <a:noFill/>
          </p:spPr>
          <p:txBody>
            <a:bodyPr wrap="none" rtlCol="0">
              <a:spAutoFit/>
            </a:bodyPr>
            <a:lstStyle/>
            <a:p>
              <a:r>
                <a:rPr lang="en-US" dirty="0" smtClean="0"/>
                <a:t>(x1,y1)</a:t>
              </a:r>
              <a:endParaRPr lang="ru-RU" dirty="0"/>
            </a:p>
          </p:txBody>
        </p:sp>
        <p:cxnSp>
          <p:nvCxnSpPr>
            <p:cNvPr id="43" name="Прямая со стрелкой 42"/>
            <p:cNvCxnSpPr/>
            <p:nvPr/>
          </p:nvCxnSpPr>
          <p:spPr>
            <a:xfrm flipH="1" flipV="1">
              <a:off x="1703059" y="3272709"/>
              <a:ext cx="744305" cy="86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74521" y="4700724"/>
              <a:ext cx="821059" cy="369332"/>
            </a:xfrm>
            <a:prstGeom prst="rect">
              <a:avLst/>
            </a:prstGeom>
            <a:noFill/>
          </p:spPr>
          <p:txBody>
            <a:bodyPr wrap="none" rtlCol="0">
              <a:spAutoFit/>
            </a:bodyPr>
            <a:lstStyle/>
            <a:p>
              <a:r>
                <a:rPr lang="en-US" dirty="0" smtClean="0"/>
                <a:t>(x2,y2)</a:t>
              </a:r>
              <a:endParaRPr lang="ru-RU" dirty="0"/>
            </a:p>
          </p:txBody>
        </p:sp>
        <p:cxnSp>
          <p:nvCxnSpPr>
            <p:cNvPr id="45" name="Прямая со стрелкой 44"/>
            <p:cNvCxnSpPr/>
            <p:nvPr/>
          </p:nvCxnSpPr>
          <p:spPr>
            <a:xfrm flipH="1" flipV="1">
              <a:off x="3832363" y="4463232"/>
              <a:ext cx="329607" cy="28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181845" y="3548723"/>
              <a:ext cx="381836" cy="369332"/>
            </a:xfrm>
            <a:prstGeom prst="rect">
              <a:avLst/>
            </a:prstGeom>
            <a:noFill/>
          </p:spPr>
          <p:txBody>
            <a:bodyPr wrap="none" rtlCol="0">
              <a:spAutoFit/>
            </a:bodyPr>
            <a:lstStyle/>
            <a:p>
              <a:r>
                <a:rPr lang="en-US" dirty="0" smtClean="0"/>
                <a:t>r1</a:t>
              </a:r>
              <a:endParaRPr lang="ru-RU" dirty="0"/>
            </a:p>
          </p:txBody>
        </p:sp>
        <p:sp>
          <p:nvSpPr>
            <p:cNvPr id="47" name="TextBox 46"/>
            <p:cNvSpPr txBox="1"/>
            <p:nvPr/>
          </p:nvSpPr>
          <p:spPr>
            <a:xfrm>
              <a:off x="3919993" y="4329684"/>
              <a:ext cx="381836" cy="369332"/>
            </a:xfrm>
            <a:prstGeom prst="rect">
              <a:avLst/>
            </a:prstGeom>
            <a:noFill/>
          </p:spPr>
          <p:txBody>
            <a:bodyPr wrap="none" rtlCol="0">
              <a:spAutoFit/>
            </a:bodyPr>
            <a:lstStyle/>
            <a:p>
              <a:r>
                <a:rPr lang="en-US" dirty="0" smtClean="0"/>
                <a:t>r2</a:t>
              </a:r>
              <a:endParaRPr lang="ru-RU" dirty="0"/>
            </a:p>
          </p:txBody>
        </p:sp>
      </p:grpSp>
      <p:pic>
        <p:nvPicPr>
          <p:cNvPr id="4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1836" y="586495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42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38498" y="2106497"/>
            <a:ext cx="5772338" cy="382365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lnSpc>
                <a:spcPct val="120000"/>
              </a:lnSpc>
              <a:buFont typeface="+mj-lt"/>
              <a:buAutoNum type="arabicPeriod"/>
            </a:pPr>
            <a:r>
              <a:rPr lang="en-US" sz="2500" dirty="0" smtClean="0">
                <a:solidFill>
                  <a:schemeClr val="accent5"/>
                </a:solidFill>
              </a:rPr>
              <a:t>*Algebra: solve quadratic equations;</a:t>
            </a:r>
          </a:p>
          <a:p>
            <a:pPr marL="742950" indent="-742950" algn="l">
              <a:lnSpc>
                <a:spcPct val="120000"/>
              </a:lnSpc>
              <a:buFont typeface="+mj-lt"/>
              <a:buAutoNum type="arabicPeriod"/>
            </a:pPr>
            <a:r>
              <a:rPr lang="en-US" sz="2500" dirty="0" smtClean="0">
                <a:solidFill>
                  <a:schemeClr val="accent5"/>
                </a:solidFill>
              </a:rPr>
              <a:t>Check numbers;</a:t>
            </a:r>
          </a:p>
          <a:p>
            <a:pPr marL="742950" indent="-742950" algn="l">
              <a:lnSpc>
                <a:spcPct val="120000"/>
              </a:lnSpc>
              <a:buFont typeface="+mj-lt"/>
              <a:buAutoNum type="arabicPeriod"/>
            </a:pPr>
            <a:r>
              <a:rPr lang="en-US" sz="2500" dirty="0" smtClean="0">
                <a:solidFill>
                  <a:schemeClr val="accent5"/>
                </a:solidFill>
              </a:rPr>
              <a:t>*Algebra: solve 2 x 2 linear equations;</a:t>
            </a:r>
          </a:p>
          <a:p>
            <a:pPr marL="742950" indent="-742950" algn="l">
              <a:lnSpc>
                <a:spcPct val="120000"/>
              </a:lnSpc>
              <a:buFont typeface="+mj-lt"/>
              <a:buAutoNum type="arabicPeriod"/>
            </a:pPr>
            <a:r>
              <a:rPr lang="en-US" sz="2500" dirty="0" smtClean="0">
                <a:solidFill>
                  <a:schemeClr val="accent5"/>
                </a:solidFill>
              </a:rPr>
              <a:t>Check the speed;</a:t>
            </a:r>
          </a:p>
          <a:p>
            <a:pPr marL="742950" indent="-742950" algn="l">
              <a:lnSpc>
                <a:spcPct val="120000"/>
              </a:lnSpc>
              <a:buFont typeface="+mj-lt"/>
              <a:buAutoNum type="arabicPeriod"/>
            </a:pPr>
            <a:r>
              <a:rPr lang="en-US" sz="2500" dirty="0" smtClean="0">
                <a:solidFill>
                  <a:schemeClr val="accent5"/>
                </a:solidFill>
              </a:rPr>
              <a:t>*Find future dates;</a:t>
            </a:r>
          </a:p>
          <a:p>
            <a:pPr marL="742950" indent="-742950" algn="l">
              <a:lnSpc>
                <a:spcPct val="120000"/>
              </a:lnSpc>
              <a:buFont typeface="+mj-lt"/>
              <a:buAutoNum type="arabicPeriod"/>
            </a:pPr>
            <a:r>
              <a:rPr lang="en-US" sz="2500" dirty="0" smtClean="0">
                <a:solidFill>
                  <a:schemeClr val="accent5"/>
                </a:solidFill>
              </a:rPr>
              <a:t>**Compute the area of an equilateral triangle;</a:t>
            </a:r>
          </a:p>
          <a:p>
            <a:pPr marL="742950" indent="-742950" algn="l">
              <a:lnSpc>
                <a:spcPct val="120000"/>
              </a:lnSpc>
              <a:buFont typeface="+mj-lt"/>
              <a:buAutoNum type="arabicPeriod"/>
            </a:pPr>
            <a:r>
              <a:rPr lang="en-US" sz="2500" dirty="0" smtClean="0">
                <a:solidFill>
                  <a:schemeClr val="accent5"/>
                </a:solidFill>
              </a:rPr>
              <a:t>*Sort three integers;</a:t>
            </a:r>
          </a:p>
        </p:txBody>
      </p:sp>
      <p:sp>
        <p:nvSpPr>
          <p:cNvPr id="3" name="Прямоугольник 2"/>
          <p:cNvSpPr/>
          <p:nvPr/>
        </p:nvSpPr>
        <p:spPr>
          <a:xfrm>
            <a:off x="6369835" y="2106497"/>
            <a:ext cx="5463166" cy="3754874"/>
          </a:xfrm>
          <a:prstGeom prst="rect">
            <a:avLst/>
          </a:prstGeom>
        </p:spPr>
        <p:txBody>
          <a:bodyPr wrap="square">
            <a:spAutoFit/>
          </a:bodyPr>
          <a:lstStyle/>
          <a:p>
            <a:pPr marL="457200" indent="-457200">
              <a:lnSpc>
                <a:spcPct val="120000"/>
              </a:lnSpc>
              <a:buFont typeface="+mj-lt"/>
              <a:buAutoNum type="arabicPeriod" startAt="8"/>
            </a:pPr>
            <a:r>
              <a:rPr lang="en-US" sz="2500" dirty="0">
                <a:solidFill>
                  <a:schemeClr val="accent5"/>
                </a:solidFill>
                <a:latin typeface="+mj-lt"/>
              </a:rPr>
              <a:t>*Comparing Integers;</a:t>
            </a:r>
          </a:p>
          <a:p>
            <a:pPr marL="457200" indent="-457200">
              <a:lnSpc>
                <a:spcPct val="120000"/>
              </a:lnSpc>
              <a:buFont typeface="+mj-lt"/>
              <a:buAutoNum type="arabicPeriod" startAt="8"/>
            </a:pPr>
            <a:r>
              <a:rPr lang="en-US" sz="2500" dirty="0">
                <a:solidFill>
                  <a:schemeClr val="accent5"/>
                </a:solidFill>
                <a:latin typeface="+mj-lt"/>
              </a:rPr>
              <a:t>*Sum the digits in an integer;</a:t>
            </a:r>
          </a:p>
          <a:p>
            <a:pPr marL="457200" indent="-457200">
              <a:lnSpc>
                <a:spcPct val="120000"/>
              </a:lnSpc>
              <a:buFont typeface="+mj-lt"/>
              <a:buAutoNum type="arabicPeriod" startAt="8"/>
            </a:pPr>
            <a:r>
              <a:rPr lang="en-US" sz="2500" dirty="0">
                <a:solidFill>
                  <a:schemeClr val="accent5"/>
                </a:solidFill>
                <a:latin typeface="+mj-lt"/>
              </a:rPr>
              <a:t>**Geometry: point in a circle?;</a:t>
            </a:r>
          </a:p>
          <a:p>
            <a:pPr marL="457200" indent="-457200">
              <a:lnSpc>
                <a:spcPct val="120000"/>
              </a:lnSpc>
              <a:buFont typeface="+mj-lt"/>
              <a:buAutoNum type="arabicPeriod" startAt="8"/>
            </a:pPr>
            <a:r>
              <a:rPr lang="en-US" sz="2500" dirty="0">
                <a:solidFill>
                  <a:schemeClr val="accent5"/>
                </a:solidFill>
                <a:latin typeface="+mj-lt"/>
              </a:rPr>
              <a:t>**Geometry: point in a rectangle?;</a:t>
            </a:r>
          </a:p>
          <a:p>
            <a:pPr marL="457200" indent="-457200">
              <a:lnSpc>
                <a:spcPct val="120000"/>
              </a:lnSpc>
              <a:buFont typeface="+mj-lt"/>
              <a:buAutoNum type="arabicPeriod" startAt="8"/>
            </a:pPr>
            <a:r>
              <a:rPr lang="en-US" sz="2500" dirty="0">
                <a:solidFill>
                  <a:schemeClr val="accent5"/>
                </a:solidFill>
                <a:latin typeface="+mj-lt"/>
              </a:rPr>
              <a:t>**Geometry: intersecting point;</a:t>
            </a:r>
          </a:p>
          <a:p>
            <a:pPr marL="457200" indent="-457200">
              <a:lnSpc>
                <a:spcPct val="120000"/>
              </a:lnSpc>
              <a:buFont typeface="+mj-lt"/>
              <a:buAutoNum type="arabicPeriod" startAt="8"/>
            </a:pPr>
            <a:r>
              <a:rPr lang="en-US" sz="2500" dirty="0">
                <a:solidFill>
                  <a:schemeClr val="accent5"/>
                </a:solidFill>
                <a:latin typeface="+mj-lt"/>
              </a:rPr>
              <a:t>**Geometry: points in triangle?;</a:t>
            </a:r>
          </a:p>
          <a:p>
            <a:pPr marL="457200" indent="-457200">
              <a:lnSpc>
                <a:spcPct val="120000"/>
              </a:lnSpc>
              <a:buFont typeface="+mj-lt"/>
              <a:buAutoNum type="arabicPeriod" startAt="8"/>
            </a:pPr>
            <a:r>
              <a:rPr lang="en-US" sz="2500" dirty="0">
                <a:solidFill>
                  <a:schemeClr val="accent5"/>
                </a:solidFill>
                <a:latin typeface="+mj-lt"/>
              </a:rPr>
              <a:t>**Geometry: Two </a:t>
            </a:r>
            <a:r>
              <a:rPr lang="en-US" sz="2500" dirty="0" smtClean="0">
                <a:solidFill>
                  <a:schemeClr val="accent5"/>
                </a:solidFill>
                <a:latin typeface="+mj-lt"/>
              </a:rPr>
              <a:t>Rectangles;</a:t>
            </a:r>
            <a:endParaRPr lang="en-US" sz="2500" dirty="0">
              <a:solidFill>
                <a:schemeClr val="accent5"/>
              </a:solidFill>
              <a:latin typeface="+mj-lt"/>
            </a:endParaRPr>
          </a:p>
          <a:p>
            <a:pPr marL="457200" indent="-457200">
              <a:lnSpc>
                <a:spcPct val="120000"/>
              </a:lnSpc>
              <a:buFont typeface="+mj-lt"/>
              <a:buAutoNum type="arabicPeriod" startAt="8"/>
            </a:pPr>
            <a:r>
              <a:rPr lang="en-US" sz="2500" dirty="0">
                <a:solidFill>
                  <a:schemeClr val="accent5"/>
                </a:solidFill>
                <a:latin typeface="+mj-lt"/>
              </a:rPr>
              <a:t>** Geometry: </a:t>
            </a:r>
            <a:r>
              <a:rPr lang="en-US" sz="2500">
                <a:solidFill>
                  <a:schemeClr val="accent5"/>
                </a:solidFill>
                <a:latin typeface="+mj-lt"/>
              </a:rPr>
              <a:t>Two </a:t>
            </a:r>
            <a:r>
              <a:rPr lang="en-US" sz="2500" smtClean="0">
                <a:solidFill>
                  <a:schemeClr val="accent5"/>
                </a:solidFill>
                <a:latin typeface="+mj-lt"/>
              </a:rPr>
              <a:t>Circles;</a:t>
            </a:r>
            <a:endParaRPr lang="en-US" sz="2500" dirty="0">
              <a:solidFill>
                <a:schemeClr val="accent5"/>
              </a:solidFill>
              <a:latin typeface="+mj-lt"/>
            </a:endParaRPr>
          </a:p>
        </p:txBody>
      </p:sp>
    </p:spTree>
    <p:extLst>
      <p:ext uri="{BB962C8B-B14F-4D97-AF65-F5344CB8AC3E}">
        <p14:creationId xmlns:p14="http://schemas.microsoft.com/office/powerpoint/2010/main" val="312238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39936" y="297810"/>
            <a:ext cx="6593065"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*Algebra: solve quadratic equations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237219"/>
                <a:ext cx="11500374" cy="325409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000" b="1" dirty="0" smtClean="0">
                    <a:solidFill>
                      <a:schemeClr val="accent5"/>
                    </a:solidFill>
                  </a:rPr>
                  <a:t>	</a:t>
                </a:r>
                <a:r>
                  <a:rPr lang="en-US" sz="2000" dirty="0" smtClean="0">
                    <a:solidFill>
                      <a:schemeClr val="accent5"/>
                    </a:solidFill>
                  </a:rPr>
                  <a:t>The two roots of a quadratic equation </a:t>
                </a:r>
                <a14:m>
                  <m:oMath xmlns:m="http://schemas.openxmlformats.org/officeDocument/2006/math">
                    <m:sSup>
                      <m:sSupPr>
                        <m:ctrlPr>
                          <a:rPr lang="en-US" sz="2000" i="1" smtClean="0">
                            <a:solidFill>
                              <a:schemeClr val="accent5"/>
                            </a:solidFill>
                            <a:latin typeface="Cambria Math" panose="02040503050406030204" pitchFamily="18" charset="0"/>
                          </a:rPr>
                        </m:ctrlPr>
                      </m:sSupPr>
                      <m:e>
                        <m:r>
                          <a:rPr lang="en-US" sz="2000" b="0" i="1" smtClean="0">
                            <a:solidFill>
                              <a:schemeClr val="accent5"/>
                            </a:solidFill>
                            <a:latin typeface="Cambria Math" panose="02040503050406030204" pitchFamily="18" charset="0"/>
                          </a:rPr>
                          <m:t>𝑎</m:t>
                        </m:r>
                      </m:e>
                      <m:sup>
                        <m:r>
                          <a:rPr lang="en-US" sz="2000" b="0" i="1" smtClean="0">
                            <a:solidFill>
                              <a:schemeClr val="accent5"/>
                            </a:solidFill>
                            <a:latin typeface="Cambria Math" panose="02040503050406030204" pitchFamily="18" charset="0"/>
                          </a:rPr>
                          <m:t>2</m:t>
                        </m:r>
                      </m:sup>
                    </m:sSup>
                    <m:r>
                      <a:rPr lang="en-US" sz="2000" b="0" i="1" smtClean="0">
                        <a:solidFill>
                          <a:schemeClr val="accent5"/>
                        </a:solidFill>
                        <a:latin typeface="Cambria Math" panose="02040503050406030204" pitchFamily="18" charset="0"/>
                      </a:rPr>
                      <m:t>+</m:t>
                    </m:r>
                    <m:r>
                      <a:rPr lang="en-US" sz="2000" b="0" i="1" smtClean="0">
                        <a:solidFill>
                          <a:schemeClr val="accent5"/>
                        </a:solidFill>
                        <a:latin typeface="Cambria Math" panose="02040503050406030204" pitchFamily="18" charset="0"/>
                      </a:rPr>
                      <m:t>𝑏𝑥</m:t>
                    </m:r>
                    <m:r>
                      <a:rPr lang="en-US" sz="2000" b="0" i="1" smtClean="0">
                        <a:solidFill>
                          <a:schemeClr val="accent5"/>
                        </a:solidFill>
                        <a:latin typeface="Cambria Math" panose="02040503050406030204" pitchFamily="18" charset="0"/>
                      </a:rPr>
                      <m:t>+</m:t>
                    </m:r>
                    <m:r>
                      <a:rPr lang="en-US" sz="2000" b="0" i="1" smtClean="0">
                        <a:solidFill>
                          <a:schemeClr val="accent5"/>
                        </a:solidFill>
                        <a:latin typeface="Cambria Math" panose="02040503050406030204" pitchFamily="18" charset="0"/>
                      </a:rPr>
                      <m:t>𝑐</m:t>
                    </m:r>
                    <m:r>
                      <a:rPr lang="en-US" sz="2000" b="0" i="1" smtClean="0">
                        <a:solidFill>
                          <a:schemeClr val="accent5"/>
                        </a:solidFill>
                        <a:latin typeface="Cambria Math" panose="02040503050406030204" pitchFamily="18" charset="0"/>
                      </a:rPr>
                      <m:t>=0</m:t>
                    </m:r>
                  </m:oMath>
                </a14:m>
                <a:r>
                  <a:rPr lang="en-US" sz="2000" b="1" dirty="0" smtClean="0">
                    <a:solidFill>
                      <a:schemeClr val="accent5"/>
                    </a:solidFill>
                  </a:rPr>
                  <a:t> </a:t>
                </a:r>
                <a:r>
                  <a:rPr lang="en-US" sz="2000" dirty="0" smtClean="0">
                    <a:solidFill>
                      <a:schemeClr val="accent5"/>
                    </a:solidFill>
                  </a:rPr>
                  <a:t>can be obtained using the following formula:</a:t>
                </a:r>
              </a:p>
              <a:p>
                <a:pPr>
                  <a:lnSpc>
                    <a:spcPct val="120000"/>
                  </a:lnSpc>
                </a:pPr>
                <a14:m>
                  <m:oMath xmlns:m="http://schemas.openxmlformats.org/officeDocument/2006/math">
                    <m:sSub>
                      <m:sSubPr>
                        <m:ctrlPr>
                          <a:rPr lang="en-US" sz="2000" i="1">
                            <a:solidFill>
                              <a:schemeClr val="accent5"/>
                            </a:solidFill>
                            <a:latin typeface="Cambria Math" panose="02040503050406030204" pitchFamily="18" charset="0"/>
                          </a:rPr>
                        </m:ctrlPr>
                      </m:sSubPr>
                      <m:e>
                        <m:r>
                          <a:rPr lang="en-US" sz="2000" i="1">
                            <a:solidFill>
                              <a:schemeClr val="accent5"/>
                            </a:solidFill>
                            <a:latin typeface="Cambria Math" panose="02040503050406030204" pitchFamily="18" charset="0"/>
                          </a:rPr>
                          <m:t>𝑟</m:t>
                        </m:r>
                      </m:e>
                      <m:sub>
                        <m:r>
                          <a:rPr lang="en-US" sz="2000" i="1">
                            <a:solidFill>
                              <a:schemeClr val="accent5"/>
                            </a:solidFill>
                            <a:latin typeface="Cambria Math" panose="02040503050406030204" pitchFamily="18" charset="0"/>
                          </a:rPr>
                          <m:t>1</m:t>
                        </m:r>
                      </m:sub>
                    </m:sSub>
                    <m:r>
                      <a:rPr lang="en-US" sz="2000" i="1">
                        <a:solidFill>
                          <a:schemeClr val="accent5"/>
                        </a:solidFill>
                        <a:latin typeface="Cambria Math" panose="02040503050406030204" pitchFamily="18" charset="0"/>
                      </a:rPr>
                      <m:t>=</m:t>
                    </m:r>
                    <m:f>
                      <m:fPr>
                        <m:ctrlPr>
                          <a:rPr lang="en-US" sz="2000" i="1">
                            <a:solidFill>
                              <a:schemeClr val="accent5"/>
                            </a:solidFill>
                            <a:latin typeface="Cambria Math" panose="02040503050406030204" pitchFamily="18" charset="0"/>
                          </a:rPr>
                        </m:ctrlPr>
                      </m:fPr>
                      <m:num>
                        <m:r>
                          <a:rPr lang="en-US" sz="2000" i="1">
                            <a:solidFill>
                              <a:schemeClr val="accent5"/>
                            </a:solidFill>
                            <a:latin typeface="Cambria Math" panose="02040503050406030204" pitchFamily="18" charset="0"/>
                          </a:rPr>
                          <m:t>−</m:t>
                        </m:r>
                        <m:r>
                          <a:rPr lang="en-US" sz="2000" i="1">
                            <a:solidFill>
                              <a:schemeClr val="accent5"/>
                            </a:solidFill>
                            <a:latin typeface="Cambria Math" panose="02040503050406030204" pitchFamily="18" charset="0"/>
                          </a:rPr>
                          <m:t>𝑏</m:t>
                        </m:r>
                        <m:r>
                          <a:rPr lang="en-US" sz="2000" i="1">
                            <a:solidFill>
                              <a:schemeClr val="accent5"/>
                            </a:solidFill>
                            <a:latin typeface="Cambria Math" panose="02040503050406030204" pitchFamily="18" charset="0"/>
                          </a:rPr>
                          <m:t>+</m:t>
                        </m:r>
                        <m:rad>
                          <m:radPr>
                            <m:degHide m:val="on"/>
                            <m:ctrlPr>
                              <a:rPr lang="en-US" sz="2000" i="1">
                                <a:solidFill>
                                  <a:schemeClr val="accent5"/>
                                </a:solidFill>
                                <a:latin typeface="Cambria Math" panose="02040503050406030204" pitchFamily="18" charset="0"/>
                              </a:rPr>
                            </m:ctrlPr>
                          </m:radPr>
                          <m:deg/>
                          <m:e>
                            <m:sSup>
                              <m:sSupPr>
                                <m:ctrlPr>
                                  <a:rPr lang="en-US" sz="2000" i="1">
                                    <a:solidFill>
                                      <a:schemeClr val="accent5"/>
                                    </a:solidFill>
                                    <a:latin typeface="Cambria Math" panose="02040503050406030204" pitchFamily="18" charset="0"/>
                                  </a:rPr>
                                </m:ctrlPr>
                              </m:sSupPr>
                              <m:e>
                                <m:r>
                                  <a:rPr lang="en-US" sz="2000" i="1">
                                    <a:solidFill>
                                      <a:schemeClr val="accent5"/>
                                    </a:solidFill>
                                    <a:latin typeface="Cambria Math" panose="02040503050406030204" pitchFamily="18" charset="0"/>
                                  </a:rPr>
                                  <m:t>𝑏</m:t>
                                </m:r>
                              </m:e>
                              <m:sup>
                                <m:r>
                                  <a:rPr lang="en-US" sz="2000" i="1">
                                    <a:solidFill>
                                      <a:schemeClr val="accent5"/>
                                    </a:solidFill>
                                    <a:latin typeface="Cambria Math" panose="02040503050406030204" pitchFamily="18" charset="0"/>
                                  </a:rPr>
                                  <m:t>2</m:t>
                                </m:r>
                              </m:sup>
                            </m:sSup>
                            <m:r>
                              <a:rPr lang="en-US" sz="2000" i="1">
                                <a:solidFill>
                                  <a:schemeClr val="accent5"/>
                                </a:solidFill>
                                <a:latin typeface="Cambria Math" panose="02040503050406030204" pitchFamily="18" charset="0"/>
                              </a:rPr>
                              <m:t>−4</m:t>
                            </m:r>
                            <m:r>
                              <a:rPr lang="en-US" sz="2000" i="1">
                                <a:solidFill>
                                  <a:schemeClr val="accent5"/>
                                </a:solidFill>
                                <a:latin typeface="Cambria Math" panose="02040503050406030204" pitchFamily="18" charset="0"/>
                              </a:rPr>
                              <m:t>𝑎𝑐</m:t>
                            </m:r>
                          </m:e>
                        </m:rad>
                      </m:num>
                      <m:den>
                        <m:r>
                          <a:rPr lang="en-US" sz="2000" i="1">
                            <a:solidFill>
                              <a:schemeClr val="accent5"/>
                            </a:solidFill>
                            <a:latin typeface="Cambria Math" panose="02040503050406030204" pitchFamily="18" charset="0"/>
                          </a:rPr>
                          <m:t>2</m:t>
                        </m:r>
                        <m:r>
                          <a:rPr lang="en-US" sz="2000" i="1">
                            <a:solidFill>
                              <a:schemeClr val="accent5"/>
                            </a:solidFill>
                            <a:latin typeface="Cambria Math" panose="02040503050406030204" pitchFamily="18" charset="0"/>
                          </a:rPr>
                          <m:t>𝑎</m:t>
                        </m:r>
                      </m:den>
                    </m:f>
                    <m:r>
                      <a:rPr lang="en-US" sz="2000" i="1">
                        <a:solidFill>
                          <a:schemeClr val="accent5"/>
                        </a:solidFill>
                        <a:latin typeface="Cambria Math" panose="02040503050406030204" pitchFamily="18" charset="0"/>
                      </a:rPr>
                      <m:t>;</m:t>
                    </m:r>
                  </m:oMath>
                </a14:m>
                <a:r>
                  <a:rPr lang="en-US" sz="2000" dirty="0" smtClean="0">
                    <a:solidFill>
                      <a:schemeClr val="accent5"/>
                    </a:solidFill>
                  </a:rPr>
                  <a:t> and </a:t>
                </a:r>
                <a14:m>
                  <m:oMath xmlns:m="http://schemas.openxmlformats.org/officeDocument/2006/math">
                    <m:sSub>
                      <m:sSubPr>
                        <m:ctrlPr>
                          <a:rPr lang="en-US" sz="2000" i="1">
                            <a:solidFill>
                              <a:schemeClr val="accent5"/>
                            </a:solidFill>
                            <a:latin typeface="Cambria Math" panose="02040503050406030204" pitchFamily="18" charset="0"/>
                          </a:rPr>
                        </m:ctrlPr>
                      </m:sSubPr>
                      <m:e>
                        <m:r>
                          <a:rPr lang="en-US" sz="2000" i="1">
                            <a:solidFill>
                              <a:schemeClr val="accent5"/>
                            </a:solidFill>
                            <a:latin typeface="Cambria Math" panose="02040503050406030204" pitchFamily="18" charset="0"/>
                          </a:rPr>
                          <m:t>𝑟</m:t>
                        </m:r>
                      </m:e>
                      <m:sub>
                        <m:r>
                          <a:rPr lang="en-US" sz="2000" b="0" i="1" smtClean="0">
                            <a:solidFill>
                              <a:schemeClr val="accent5"/>
                            </a:solidFill>
                            <a:latin typeface="Cambria Math" panose="02040503050406030204" pitchFamily="18" charset="0"/>
                          </a:rPr>
                          <m:t>2</m:t>
                        </m:r>
                      </m:sub>
                    </m:sSub>
                    <m:r>
                      <a:rPr lang="en-US" sz="2000" i="1">
                        <a:solidFill>
                          <a:schemeClr val="accent5"/>
                        </a:solidFill>
                        <a:latin typeface="Cambria Math" panose="02040503050406030204" pitchFamily="18" charset="0"/>
                      </a:rPr>
                      <m:t>=</m:t>
                    </m:r>
                    <m:f>
                      <m:fPr>
                        <m:ctrlPr>
                          <a:rPr lang="en-US" sz="2000" i="1">
                            <a:solidFill>
                              <a:schemeClr val="accent5"/>
                            </a:solidFill>
                            <a:latin typeface="Cambria Math" panose="02040503050406030204" pitchFamily="18" charset="0"/>
                          </a:rPr>
                        </m:ctrlPr>
                      </m:fPr>
                      <m:num>
                        <m:r>
                          <a:rPr lang="en-US" sz="2000" i="1">
                            <a:solidFill>
                              <a:schemeClr val="accent5"/>
                            </a:solidFill>
                            <a:latin typeface="Cambria Math" panose="02040503050406030204" pitchFamily="18" charset="0"/>
                          </a:rPr>
                          <m:t>−</m:t>
                        </m:r>
                        <m:r>
                          <a:rPr lang="en-US" sz="2000" i="1">
                            <a:solidFill>
                              <a:schemeClr val="accent5"/>
                            </a:solidFill>
                            <a:latin typeface="Cambria Math" panose="02040503050406030204" pitchFamily="18" charset="0"/>
                          </a:rPr>
                          <m:t>𝑏</m:t>
                        </m:r>
                        <m:r>
                          <a:rPr lang="en-US" sz="2000" b="0" i="1" smtClean="0">
                            <a:solidFill>
                              <a:schemeClr val="accent5"/>
                            </a:solidFill>
                            <a:latin typeface="Cambria Math" panose="02040503050406030204" pitchFamily="18" charset="0"/>
                          </a:rPr>
                          <m:t>−</m:t>
                        </m:r>
                        <m:rad>
                          <m:radPr>
                            <m:degHide m:val="on"/>
                            <m:ctrlPr>
                              <a:rPr lang="en-US" sz="2000" i="1">
                                <a:solidFill>
                                  <a:schemeClr val="accent5"/>
                                </a:solidFill>
                                <a:latin typeface="Cambria Math" panose="02040503050406030204" pitchFamily="18" charset="0"/>
                              </a:rPr>
                            </m:ctrlPr>
                          </m:radPr>
                          <m:deg/>
                          <m:e>
                            <m:sSup>
                              <m:sSupPr>
                                <m:ctrlPr>
                                  <a:rPr lang="en-US" sz="2000" i="1">
                                    <a:solidFill>
                                      <a:schemeClr val="accent5"/>
                                    </a:solidFill>
                                    <a:latin typeface="Cambria Math" panose="02040503050406030204" pitchFamily="18" charset="0"/>
                                  </a:rPr>
                                </m:ctrlPr>
                              </m:sSupPr>
                              <m:e>
                                <m:r>
                                  <a:rPr lang="en-US" sz="2000" i="1">
                                    <a:solidFill>
                                      <a:schemeClr val="accent5"/>
                                    </a:solidFill>
                                    <a:latin typeface="Cambria Math" panose="02040503050406030204" pitchFamily="18" charset="0"/>
                                  </a:rPr>
                                  <m:t>𝑏</m:t>
                                </m:r>
                              </m:e>
                              <m:sup>
                                <m:r>
                                  <a:rPr lang="en-US" sz="2000" i="1">
                                    <a:solidFill>
                                      <a:schemeClr val="accent5"/>
                                    </a:solidFill>
                                    <a:latin typeface="Cambria Math" panose="02040503050406030204" pitchFamily="18" charset="0"/>
                                  </a:rPr>
                                  <m:t>2</m:t>
                                </m:r>
                              </m:sup>
                            </m:sSup>
                            <m:r>
                              <a:rPr lang="en-US" sz="2000" i="1">
                                <a:solidFill>
                                  <a:schemeClr val="accent5"/>
                                </a:solidFill>
                                <a:latin typeface="Cambria Math" panose="02040503050406030204" pitchFamily="18" charset="0"/>
                              </a:rPr>
                              <m:t>−4</m:t>
                            </m:r>
                            <m:r>
                              <a:rPr lang="en-US" sz="2000" i="1">
                                <a:solidFill>
                                  <a:schemeClr val="accent5"/>
                                </a:solidFill>
                                <a:latin typeface="Cambria Math" panose="02040503050406030204" pitchFamily="18" charset="0"/>
                              </a:rPr>
                              <m:t>𝑎𝑐</m:t>
                            </m:r>
                          </m:e>
                        </m:rad>
                      </m:num>
                      <m:den>
                        <m:r>
                          <a:rPr lang="en-US" sz="2000" i="1">
                            <a:solidFill>
                              <a:schemeClr val="accent5"/>
                            </a:solidFill>
                            <a:latin typeface="Cambria Math" panose="02040503050406030204" pitchFamily="18" charset="0"/>
                          </a:rPr>
                          <m:t>2</m:t>
                        </m:r>
                        <m:r>
                          <a:rPr lang="en-US" sz="2000" i="1">
                            <a:solidFill>
                              <a:schemeClr val="accent5"/>
                            </a:solidFill>
                            <a:latin typeface="Cambria Math" panose="02040503050406030204" pitchFamily="18" charset="0"/>
                          </a:rPr>
                          <m:t>𝑎</m:t>
                        </m:r>
                      </m:den>
                    </m:f>
                    <m:r>
                      <a:rPr lang="en-US" sz="2000" i="1">
                        <a:solidFill>
                          <a:schemeClr val="accent5"/>
                        </a:solidFill>
                        <a:latin typeface="Cambria Math" panose="02040503050406030204" pitchFamily="18" charset="0"/>
                      </a:rPr>
                      <m:t>; </m:t>
                    </m:r>
                  </m:oMath>
                </a14:m>
                <a:endParaRPr lang="en-US" sz="2000" dirty="0" smtClean="0">
                  <a:solidFill>
                    <a:schemeClr val="accent5"/>
                  </a:solidFill>
                </a:endParaRPr>
              </a:p>
              <a:p>
                <a:pPr algn="just">
                  <a:lnSpc>
                    <a:spcPct val="120000"/>
                  </a:lnSpc>
                </a:pPr>
                <a:r>
                  <a:rPr lang="en-US" sz="2000" dirty="0" smtClean="0">
                    <a:solidFill>
                      <a:schemeClr val="accent5"/>
                    </a:solidFill>
                  </a:rPr>
                  <a:t>	</a:t>
                </a:r>
                <a14:m>
                  <m:oMath xmlns:m="http://schemas.openxmlformats.org/officeDocument/2006/math">
                    <m:sSup>
                      <m:sSupPr>
                        <m:ctrlPr>
                          <a:rPr lang="en-US" sz="2000" i="1" smtClean="0">
                            <a:solidFill>
                              <a:schemeClr val="accent5"/>
                            </a:solidFill>
                            <a:latin typeface="Cambria Math" panose="02040503050406030204" pitchFamily="18" charset="0"/>
                          </a:rPr>
                        </m:ctrlPr>
                      </m:sSupPr>
                      <m:e>
                        <m:r>
                          <a:rPr lang="en-US" sz="2000" b="0" i="1" smtClean="0">
                            <a:solidFill>
                              <a:schemeClr val="accent5"/>
                            </a:solidFill>
                            <a:latin typeface="Cambria Math" panose="02040503050406030204" pitchFamily="18" charset="0"/>
                          </a:rPr>
                          <m:t>𝑏</m:t>
                        </m:r>
                      </m:e>
                      <m:sup>
                        <m:r>
                          <a:rPr lang="en-US" sz="2000" b="0" i="1" smtClean="0">
                            <a:solidFill>
                              <a:schemeClr val="accent5"/>
                            </a:solidFill>
                            <a:latin typeface="Cambria Math" panose="02040503050406030204" pitchFamily="18" charset="0"/>
                          </a:rPr>
                          <m:t>2</m:t>
                        </m:r>
                      </m:sup>
                    </m:sSup>
                    <m:r>
                      <a:rPr lang="en-US" sz="2000" b="0" i="1" smtClean="0">
                        <a:solidFill>
                          <a:schemeClr val="accent5"/>
                        </a:solidFill>
                        <a:latin typeface="Cambria Math" panose="02040503050406030204" pitchFamily="18" charset="0"/>
                      </a:rPr>
                      <m:t>−4</m:t>
                    </m:r>
                    <m:r>
                      <a:rPr lang="en-US" sz="2000" b="0" i="1" smtClean="0">
                        <a:solidFill>
                          <a:schemeClr val="accent5"/>
                        </a:solidFill>
                        <a:latin typeface="Cambria Math" panose="02040503050406030204" pitchFamily="18" charset="0"/>
                      </a:rPr>
                      <m:t>𝑎𝑐</m:t>
                    </m:r>
                  </m:oMath>
                </a14:m>
                <a:r>
                  <a:rPr lang="en-US" sz="2000" dirty="0" smtClean="0">
                    <a:solidFill>
                      <a:schemeClr val="accent5"/>
                    </a:solidFill>
                  </a:rPr>
                  <a:t> is called the discriminant of the quadratic equation. If it is positive, the equation has two real roots. If it is zero, the equation has one root. If it is negative the equation has no real roots.</a:t>
                </a:r>
              </a:p>
              <a:p>
                <a:pPr algn="just">
                  <a:lnSpc>
                    <a:spcPct val="120000"/>
                  </a:lnSpc>
                </a:pPr>
                <a:r>
                  <a:rPr lang="en-US" sz="2000" dirty="0" smtClean="0">
                    <a:solidFill>
                      <a:schemeClr val="accent5"/>
                    </a:solidFill>
                  </a:rPr>
                  <a:t>	Write a program that prompts the user enter values for a, b, and c and displays the result based on the discriminant. If the discriminant is positive, display two roots. If the discriminant is 0, display one root. Otherwise, display “The equation has no real roots”</a:t>
                </a:r>
              </a:p>
              <a:p>
                <a:pPr algn="just">
                  <a:lnSpc>
                    <a:spcPct val="120000"/>
                  </a:lnSpc>
                </a:pPr>
                <a:r>
                  <a:rPr lang="en-US" sz="2000" dirty="0" smtClean="0">
                    <a:solidFill>
                      <a:schemeClr val="accent5"/>
                    </a:solidFill>
                  </a:rPr>
                  <a:t>	Note. That you can use </a:t>
                </a:r>
                <a:r>
                  <a:rPr lang="en-US" sz="2000" b="1" dirty="0" smtClean="0">
                    <a:solidFill>
                      <a:schemeClr val="accent5"/>
                    </a:solidFill>
                  </a:rPr>
                  <a:t>pow(x, 0.5) </a:t>
                </a:r>
                <a:r>
                  <a:rPr lang="en-US" sz="2000" dirty="0" smtClean="0">
                    <a:solidFill>
                      <a:schemeClr val="accent5"/>
                    </a:solidFill>
                  </a:rPr>
                  <a:t> to compute </a:t>
                </a:r>
                <a14:m>
                  <m:oMath xmlns:m="http://schemas.openxmlformats.org/officeDocument/2006/math">
                    <m:rad>
                      <m:radPr>
                        <m:degHide m:val="on"/>
                        <m:ctrlPr>
                          <a:rPr lang="en-US" sz="2000" b="1" i="1" smtClean="0">
                            <a:solidFill>
                              <a:schemeClr val="accent5"/>
                            </a:solidFill>
                            <a:latin typeface="Cambria Math" panose="02040503050406030204" pitchFamily="18" charset="0"/>
                          </a:rPr>
                        </m:ctrlPr>
                      </m:radPr>
                      <m:deg/>
                      <m:e>
                        <m:r>
                          <a:rPr lang="en-US" sz="2000" b="1" i="1" smtClean="0">
                            <a:solidFill>
                              <a:schemeClr val="accent5"/>
                            </a:solidFill>
                            <a:latin typeface="Cambria Math" panose="02040503050406030204" pitchFamily="18" charset="0"/>
                          </a:rPr>
                          <m:t>𝒙</m:t>
                        </m:r>
                      </m:e>
                    </m:rad>
                  </m:oMath>
                </a14:m>
                <a:r>
                  <a:rPr lang="en-US" sz="2000" dirty="0" smtClean="0">
                    <a:solidFill>
                      <a:schemeClr val="accent5"/>
                    </a:solidFill>
                  </a:rPr>
                  <a:t> </a:t>
                </a:r>
                <a:r>
                  <a:rPr lang="en-US" sz="2000" dirty="0">
                    <a:solidFill>
                      <a:schemeClr val="accent5"/>
                    </a:solidFill>
                  </a:rPr>
                  <a:t>. Here is a sample </a:t>
                </a:r>
                <a:r>
                  <a:rPr lang="en-US" sz="2000" dirty="0" smtClean="0">
                    <a:solidFill>
                      <a:schemeClr val="accent5"/>
                    </a:solidFill>
                  </a:rPr>
                  <a:t>runs:</a:t>
                </a:r>
                <a:endParaRPr lang="en-US" sz="2000" dirty="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237219"/>
                <a:ext cx="11500374" cy="3254099"/>
              </a:xfrm>
              <a:prstGeom prst="rect">
                <a:avLst/>
              </a:prstGeom>
              <a:blipFill rotWithShape="0">
                <a:blip r:embed="rId3"/>
                <a:stretch>
                  <a:fillRect l="-583" r="-583" b="-2809"/>
                </a:stretch>
              </a:blipFill>
            </p:spPr>
            <p:txBody>
              <a:bodyPr/>
              <a:lstStyle/>
              <a:p>
                <a:r>
                  <a:rPr lang="ru-RU">
                    <a:noFill/>
                  </a:rPr>
                  <a:t> </a:t>
                </a:r>
              </a:p>
            </p:txBody>
          </p:sp>
        </mc:Fallback>
      </mc:AlternateContent>
      <p:pic>
        <p:nvPicPr>
          <p:cNvPr id="16"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474681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3625371445"/>
              </p:ext>
            </p:extLst>
          </p:nvPr>
        </p:nvGraphicFramePr>
        <p:xfrm>
          <a:off x="485027" y="474681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b, and c: 1.0</a:t>
                      </a:r>
                      <a:r>
                        <a:rPr lang="en-US" b="0" baseline="0" dirty="0" smtClean="0">
                          <a:latin typeface="Courier New" panose="02070309020205020404" pitchFamily="49" charset="0"/>
                          <a:cs typeface="Courier New" panose="02070309020205020404" pitchFamily="49" charset="0"/>
                        </a:rPr>
                        <a:t> 3 1</a:t>
                      </a:r>
                    </a:p>
                    <a:p>
                      <a:r>
                        <a:rPr lang="en-US" b="0" baseline="0" dirty="0" smtClean="0">
                          <a:latin typeface="Courier New" panose="02070309020205020404" pitchFamily="49" charset="0"/>
                          <a:cs typeface="Courier New" panose="02070309020205020404" pitchFamily="49" charset="0"/>
                        </a:rPr>
                        <a:t>The roots are -0.381966 and -2.61803</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9143" y="479698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43706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Таблица 22"/>
          <p:cNvGraphicFramePr>
            <a:graphicFrameLocks noGrp="1"/>
          </p:cNvGraphicFramePr>
          <p:nvPr>
            <p:extLst>
              <p:ext uri="{D42A27DB-BD31-4B8C-83A1-F6EECF244321}">
                <p14:modId xmlns:p14="http://schemas.microsoft.com/office/powerpoint/2010/main" val="2010509236"/>
              </p:ext>
            </p:extLst>
          </p:nvPr>
        </p:nvGraphicFramePr>
        <p:xfrm>
          <a:off x="485027" y="5437066"/>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b, and c: 1</a:t>
                      </a:r>
                      <a:r>
                        <a:rPr lang="en-US" b="0" baseline="0" dirty="0" smtClean="0">
                          <a:latin typeface="Courier New" panose="02070309020205020404" pitchFamily="49" charset="0"/>
                          <a:cs typeface="Courier New" panose="02070309020205020404" pitchFamily="49" charset="0"/>
                        </a:rPr>
                        <a:t> 2.0 1</a:t>
                      </a:r>
                    </a:p>
                    <a:p>
                      <a:r>
                        <a:rPr lang="en-US" b="0" baseline="0" dirty="0" smtClean="0">
                          <a:latin typeface="Courier New" panose="02070309020205020404" pitchFamily="49" charset="0"/>
                          <a:cs typeface="Courier New" panose="02070309020205020404" pitchFamily="49" charset="0"/>
                        </a:rPr>
                        <a:t>The root is -1</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4"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9143" y="548724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612564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Таблица 25"/>
          <p:cNvGraphicFramePr>
            <a:graphicFrameLocks noGrp="1"/>
          </p:cNvGraphicFramePr>
          <p:nvPr>
            <p:extLst>
              <p:ext uri="{D42A27DB-BD31-4B8C-83A1-F6EECF244321}">
                <p14:modId xmlns:p14="http://schemas.microsoft.com/office/powerpoint/2010/main" val="1561772427"/>
              </p:ext>
            </p:extLst>
          </p:nvPr>
        </p:nvGraphicFramePr>
        <p:xfrm>
          <a:off x="485027" y="6125648"/>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b, and c: 1</a:t>
                      </a:r>
                      <a:r>
                        <a:rPr lang="en-US" b="0" baseline="0" dirty="0" smtClean="0">
                          <a:latin typeface="Courier New" panose="02070309020205020404" pitchFamily="49" charset="0"/>
                          <a:cs typeface="Courier New" panose="02070309020205020404" pitchFamily="49" charset="0"/>
                        </a:rPr>
                        <a:t> 2 3</a:t>
                      </a:r>
                    </a:p>
                    <a:p>
                      <a:r>
                        <a:rPr lang="en-US" b="0" baseline="0" dirty="0" smtClean="0">
                          <a:latin typeface="Courier New" panose="02070309020205020404" pitchFamily="49" charset="0"/>
                          <a:cs typeface="Courier New" panose="02070309020205020404" pitchFamily="49" charset="0"/>
                        </a:rPr>
                        <a:t>The equation has no real roots</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7"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9143" y="6175823"/>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80338" y="297810"/>
            <a:ext cx="655266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Check Numbers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871542"/>
            <a:ext cx="11500374" cy="18274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two integers and checks whether the first number is divisible by the second.</a:t>
            </a:r>
          </a:p>
          <a:p>
            <a:pPr algn="just">
              <a:lnSpc>
                <a:spcPct val="120000"/>
              </a:lnSpc>
            </a:pPr>
            <a:r>
              <a:rPr lang="en-US" sz="3000" dirty="0">
                <a:solidFill>
                  <a:schemeClr val="accent5"/>
                </a:solidFill>
              </a:rPr>
              <a:t>	Here is a sample run:</a:t>
            </a:r>
          </a:p>
          <a:p>
            <a:pPr algn="just">
              <a:lnSpc>
                <a:spcPct val="120000"/>
              </a:lnSpc>
            </a:pP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370672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942504609"/>
              </p:ext>
            </p:extLst>
          </p:nvPr>
        </p:nvGraphicFramePr>
        <p:xfrm>
          <a:off x="485027" y="3706727"/>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two integers: 2 3</a:t>
                      </a:r>
                    </a:p>
                    <a:p>
                      <a:r>
                        <a:rPr lang="en-US" b="0" baseline="0" dirty="0" smtClean="0">
                          <a:latin typeface="Courier New" panose="02070309020205020404" pitchFamily="49" charset="0"/>
                          <a:cs typeface="Courier New" panose="02070309020205020404" pitchFamily="49" charset="0"/>
                        </a:rPr>
                        <a:t>2 is not divisible by 3</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7639" y="379314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442716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Таблица 23"/>
          <p:cNvGraphicFramePr>
            <a:graphicFrameLocks noGrp="1"/>
          </p:cNvGraphicFramePr>
          <p:nvPr>
            <p:extLst>
              <p:ext uri="{D42A27DB-BD31-4B8C-83A1-F6EECF244321}">
                <p14:modId xmlns:p14="http://schemas.microsoft.com/office/powerpoint/2010/main" val="3717534653"/>
              </p:ext>
            </p:extLst>
          </p:nvPr>
        </p:nvGraphicFramePr>
        <p:xfrm>
          <a:off x="485027" y="4427163"/>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two integers: 22 2</a:t>
                      </a:r>
                    </a:p>
                    <a:p>
                      <a:r>
                        <a:rPr lang="en-US" b="0" baseline="0" dirty="0" smtClean="0">
                          <a:latin typeface="Courier New" panose="02070309020205020404" pitchFamily="49" charset="0"/>
                          <a:cs typeface="Courier New" panose="02070309020205020404" pitchFamily="49" charset="0"/>
                        </a:rPr>
                        <a:t>22 is divisible by 2</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976" y="448281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872766" y="297810"/>
            <a:ext cx="5960235"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*Algebra: solve 2 x 2 linear equations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6" y="1277972"/>
                <a:ext cx="11500375" cy="34496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You can use Cramer’s rule to solve the following 2 x 2 system of linear equation:</a:t>
                </a:r>
              </a:p>
              <a:p>
                <a:pPr algn="just">
                  <a:lnSpc>
                    <a:spcPct val="120000"/>
                  </a:lnSpc>
                </a:pPr>
                <a14:m>
                  <m:oMathPara xmlns:m="http://schemas.openxmlformats.org/officeDocument/2006/math">
                    <m:oMathParaPr>
                      <m:jc m:val="centerGroup"/>
                    </m:oMathParaPr>
                    <m:oMath xmlns:m="http://schemas.openxmlformats.org/officeDocument/2006/math">
                      <m:d>
                        <m:dPr>
                          <m:begChr m:val="{"/>
                          <m:endChr m:val=""/>
                          <m:ctrlPr>
                            <a:rPr lang="en-US" sz="2500" i="1" smtClean="0">
                              <a:solidFill>
                                <a:schemeClr val="accent5"/>
                              </a:solidFill>
                              <a:latin typeface="Cambria Math" panose="02040503050406030204" pitchFamily="18" charset="0"/>
                            </a:rPr>
                          </m:ctrlPr>
                        </m:dPr>
                        <m:e>
                          <m:eqArr>
                            <m:eqArrPr>
                              <m:ctrlPr>
                                <a:rPr lang="en-US" sz="2500" i="1" smtClean="0">
                                  <a:solidFill>
                                    <a:schemeClr val="accent5"/>
                                  </a:solidFill>
                                  <a:latin typeface="Cambria Math" panose="02040503050406030204" pitchFamily="18" charset="0"/>
                                </a:rPr>
                              </m:ctrlPr>
                            </m:eqArrPr>
                            <m:e>
                              <m:r>
                                <a:rPr lang="en-US" sz="2500" b="0" i="1" smtClean="0">
                                  <a:solidFill>
                                    <a:schemeClr val="accent5"/>
                                  </a:solidFill>
                                  <a:latin typeface="Cambria Math" panose="02040503050406030204" pitchFamily="18" charset="0"/>
                                </a:rPr>
                                <m:t>𝑎𝑥</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𝑏𝑦</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𝑒</m:t>
                              </m:r>
                            </m:e>
                            <m:e>
                              <m:r>
                                <a:rPr lang="en-US" sz="2500" b="0" i="1" smtClean="0">
                                  <a:solidFill>
                                    <a:schemeClr val="accent5"/>
                                  </a:solidFill>
                                  <a:latin typeface="Cambria Math" panose="02040503050406030204" pitchFamily="18" charset="0"/>
                                </a:rPr>
                                <m:t>𝑐𝑥</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𝑑𝑦</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𝑓</m:t>
                              </m:r>
                            </m:e>
                          </m:eqArr>
                          <m:r>
                            <a:rPr lang="en-US" sz="2500" b="0" i="1" smtClean="0">
                              <a:solidFill>
                                <a:schemeClr val="accent5"/>
                              </a:solidFill>
                              <a:latin typeface="Cambria Math" panose="02040503050406030204" pitchFamily="18" charset="0"/>
                            </a:rPr>
                            <m:t>     </m:t>
                          </m:r>
                          <m:r>
                            <a:rPr lang="en-US" sz="2500" b="0" i="1" smtClean="0">
                              <a:solidFill>
                                <a:schemeClr val="accent5"/>
                              </a:solidFill>
                              <a:latin typeface="Cambria Math" panose="02040503050406030204" pitchFamily="18" charset="0"/>
                            </a:rPr>
                            <m:t>𝑥</m:t>
                          </m:r>
                          <m:r>
                            <a:rPr lang="en-US" sz="2500" b="0" i="1" smtClean="0">
                              <a:solidFill>
                                <a:schemeClr val="accent5"/>
                              </a:solidFill>
                              <a:latin typeface="Cambria Math" panose="02040503050406030204" pitchFamily="18" charset="0"/>
                            </a:rPr>
                            <m:t>= </m:t>
                          </m:r>
                          <m:f>
                            <m:fPr>
                              <m:ctrlPr>
                                <a:rPr lang="en-US" sz="2500" b="0" i="1" smtClean="0">
                                  <a:solidFill>
                                    <a:schemeClr val="accent5"/>
                                  </a:solidFill>
                                  <a:latin typeface="Cambria Math" panose="02040503050406030204" pitchFamily="18" charset="0"/>
                                </a:rPr>
                              </m:ctrlPr>
                            </m:fPr>
                            <m:num>
                              <m:r>
                                <a:rPr lang="en-US" sz="2500" b="0" i="1" smtClean="0">
                                  <a:solidFill>
                                    <a:schemeClr val="accent5"/>
                                  </a:solidFill>
                                  <a:latin typeface="Cambria Math" panose="02040503050406030204" pitchFamily="18" charset="0"/>
                                </a:rPr>
                                <m:t>𝑒𝑑</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𝑏𝑓</m:t>
                              </m:r>
                            </m:num>
                            <m:den>
                              <m:r>
                                <a:rPr lang="en-US" sz="2500" b="0" i="1" smtClean="0">
                                  <a:solidFill>
                                    <a:schemeClr val="accent5"/>
                                  </a:solidFill>
                                  <a:latin typeface="Cambria Math" panose="02040503050406030204" pitchFamily="18" charset="0"/>
                                </a:rPr>
                                <m:t>𝑎𝑑</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𝑏𝑐</m:t>
                              </m:r>
                            </m:den>
                          </m:f>
                          <m:r>
                            <a:rPr lang="en-US" sz="2500" b="0" i="1" smtClean="0">
                              <a:solidFill>
                                <a:schemeClr val="accent5"/>
                              </a:solidFill>
                              <a:latin typeface="Cambria Math" panose="02040503050406030204" pitchFamily="18" charset="0"/>
                            </a:rPr>
                            <m:t>, </m:t>
                          </m:r>
                          <m:r>
                            <a:rPr lang="en-US" sz="2500" b="0" i="1" smtClean="0">
                              <a:solidFill>
                                <a:schemeClr val="accent5"/>
                              </a:solidFill>
                              <a:latin typeface="Cambria Math" panose="02040503050406030204" pitchFamily="18" charset="0"/>
                            </a:rPr>
                            <m:t>𝑦</m:t>
                          </m:r>
                          <m:r>
                            <a:rPr lang="en-US" sz="2500" b="0" i="1" smtClean="0">
                              <a:solidFill>
                                <a:schemeClr val="accent5"/>
                              </a:solidFill>
                              <a:latin typeface="Cambria Math" panose="02040503050406030204" pitchFamily="18" charset="0"/>
                            </a:rPr>
                            <m:t>=</m:t>
                          </m:r>
                          <m:f>
                            <m:fPr>
                              <m:ctrlPr>
                                <a:rPr lang="en-US" sz="2500" b="0" i="1" smtClean="0">
                                  <a:solidFill>
                                    <a:schemeClr val="accent5"/>
                                  </a:solidFill>
                                  <a:latin typeface="Cambria Math" panose="02040503050406030204" pitchFamily="18" charset="0"/>
                                </a:rPr>
                              </m:ctrlPr>
                            </m:fPr>
                            <m:num>
                              <m:r>
                                <a:rPr lang="en-US" sz="2500" b="0" i="1" smtClean="0">
                                  <a:solidFill>
                                    <a:schemeClr val="accent5"/>
                                  </a:solidFill>
                                  <a:latin typeface="Cambria Math" panose="02040503050406030204" pitchFamily="18" charset="0"/>
                                </a:rPr>
                                <m:t>𝑎𝑓</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𝑒𝑐</m:t>
                              </m:r>
                            </m:num>
                            <m:den>
                              <m:r>
                                <a:rPr lang="en-US" sz="2500" b="0" i="1" smtClean="0">
                                  <a:solidFill>
                                    <a:schemeClr val="accent5"/>
                                  </a:solidFill>
                                  <a:latin typeface="Cambria Math" panose="02040503050406030204" pitchFamily="18" charset="0"/>
                                </a:rPr>
                                <m:t>𝑎𝑑</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𝑏𝑐</m:t>
                              </m:r>
                            </m:den>
                          </m:f>
                        </m:e>
                      </m:d>
                    </m:oMath>
                  </m:oMathPara>
                </a14:m>
                <a:endParaRPr lang="en-US" sz="2500" dirty="0" smtClean="0">
                  <a:solidFill>
                    <a:schemeClr val="accent5"/>
                  </a:solidFill>
                </a:endParaRPr>
              </a:p>
              <a:p>
                <a:pPr algn="just">
                  <a:lnSpc>
                    <a:spcPct val="120000"/>
                  </a:lnSpc>
                </a:pPr>
                <a:r>
                  <a:rPr lang="en-US" sz="2500" dirty="0">
                    <a:solidFill>
                      <a:schemeClr val="accent5"/>
                    </a:solidFill>
                  </a:rPr>
                  <a:t>	</a:t>
                </a:r>
                <a:r>
                  <a:rPr lang="en-US" sz="2500" dirty="0" smtClean="0">
                    <a:solidFill>
                      <a:schemeClr val="accent5"/>
                    </a:solidFill>
                  </a:rPr>
                  <a:t>Write a program that prompts the user to enter a, b, c, d, e, and f, and displays the result. If </a:t>
                </a:r>
                <a14:m>
                  <m:oMath xmlns:m="http://schemas.openxmlformats.org/officeDocument/2006/math">
                    <m:r>
                      <a:rPr lang="en-US" sz="2500" b="0" i="1" smtClean="0">
                        <a:solidFill>
                          <a:schemeClr val="accent5"/>
                        </a:solidFill>
                        <a:latin typeface="Cambria Math" panose="02040503050406030204" pitchFamily="18" charset="0"/>
                      </a:rPr>
                      <m:t>𝑎𝑑</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𝑏𝑐</m:t>
                    </m:r>
                    <m:r>
                      <a:rPr lang="en-US" sz="2500" b="0" i="1" smtClean="0">
                        <a:solidFill>
                          <a:schemeClr val="accent5"/>
                        </a:solidFill>
                        <a:latin typeface="Cambria Math" panose="02040503050406030204" pitchFamily="18" charset="0"/>
                      </a:rPr>
                      <m:t> </m:t>
                    </m:r>
                  </m:oMath>
                </a14:m>
                <a:r>
                  <a:rPr lang="en-US" sz="2500" dirty="0" smtClean="0">
                    <a:solidFill>
                      <a:schemeClr val="accent5"/>
                    </a:solidFill>
                  </a:rPr>
                  <a:t>is </a:t>
                </a:r>
                <a:r>
                  <a:rPr lang="en-US" sz="2500" b="1" dirty="0" smtClean="0">
                    <a:solidFill>
                      <a:schemeClr val="accent5"/>
                    </a:solidFill>
                  </a:rPr>
                  <a:t>0, </a:t>
                </a:r>
                <a:r>
                  <a:rPr lang="en-US" sz="2500" dirty="0" smtClean="0">
                    <a:solidFill>
                      <a:schemeClr val="accent5"/>
                    </a:solidFill>
                  </a:rPr>
                  <a:t>report that “The equation has no </a:t>
                </a:r>
                <a:r>
                  <a:rPr lang="en-US" sz="2500" dirty="0">
                    <a:solidFill>
                      <a:schemeClr val="accent5"/>
                    </a:solidFill>
                  </a:rPr>
                  <a:t>solution”. 	</a:t>
                </a:r>
                <a:endParaRPr lang="en-US" sz="2500" dirty="0" smtClean="0">
                  <a:solidFill>
                    <a:schemeClr val="accent5"/>
                  </a:solidFill>
                </a:endParaRPr>
              </a:p>
              <a:p>
                <a:pPr algn="just">
                  <a:lnSpc>
                    <a:spcPct val="120000"/>
                  </a:lnSpc>
                </a:pPr>
                <a:r>
                  <a:rPr lang="en-US" sz="2500" dirty="0">
                    <a:solidFill>
                      <a:schemeClr val="accent5"/>
                    </a:solidFill>
                  </a:rPr>
                  <a:t>	</a:t>
                </a:r>
                <a:endParaRPr lang="en-US" sz="2500" dirty="0" smtClean="0">
                  <a:solidFill>
                    <a:schemeClr val="accent5"/>
                  </a:solidFill>
                </a:endParaRPr>
              </a:p>
              <a:p>
                <a:pPr algn="just">
                  <a:lnSpc>
                    <a:spcPct val="120000"/>
                  </a:lnSpc>
                </a:pPr>
                <a:r>
                  <a:rPr lang="en-US" sz="2500" dirty="0">
                    <a:solidFill>
                      <a:schemeClr val="accent5"/>
                    </a:solidFill>
                  </a:rPr>
                  <a:t>	</a:t>
                </a:r>
                <a:r>
                  <a:rPr lang="en-US" sz="2500" dirty="0" smtClean="0">
                    <a:solidFill>
                      <a:schemeClr val="accent5"/>
                    </a:solidFill>
                  </a:rPr>
                  <a:t>Here </a:t>
                </a:r>
                <a:r>
                  <a:rPr lang="en-US" sz="2500" dirty="0">
                    <a:solidFill>
                      <a:schemeClr val="accent5"/>
                    </a:solidFill>
                  </a:rPr>
                  <a:t>is a sample run</a:t>
                </a:r>
                <a:r>
                  <a:rPr lang="en-US" sz="2500" dirty="0" smtClean="0">
                    <a:solidFill>
                      <a:schemeClr val="accent5"/>
                    </a:solidFill>
                  </a:rPr>
                  <a:t>:</a:t>
                </a:r>
                <a:endParaRPr lang="en-US" sz="2500" dirty="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6" y="1277972"/>
                <a:ext cx="11500375" cy="3449655"/>
              </a:xfrm>
              <a:prstGeom prst="rect">
                <a:avLst/>
              </a:prstGeom>
              <a:blipFill rotWithShape="0">
                <a:blip r:embed="rId3"/>
                <a:stretch>
                  <a:fillRect l="-901" t="-177" r="-901" b="-6714"/>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32626" y="5467949"/>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endParaRPr lang="en-US" sz="3000" dirty="0" smtClean="0">
              <a:solidFill>
                <a:schemeClr val="accent5"/>
              </a:solidFill>
            </a:endParaRPr>
          </a:p>
        </p:txBody>
      </p:sp>
      <p:pic>
        <p:nvPicPr>
          <p:cNvPr id="18"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9651" y="478095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2699135279"/>
              </p:ext>
            </p:extLst>
          </p:nvPr>
        </p:nvGraphicFramePr>
        <p:xfrm>
          <a:off x="490214" y="4780953"/>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b, c, d, e, f: 9.0 4.0 3.0 -5.0 -6.0 -21.0</a:t>
                      </a:r>
                    </a:p>
                    <a:p>
                      <a:r>
                        <a:rPr lang="en-US" b="0" baseline="0" dirty="0" smtClean="0">
                          <a:latin typeface="Courier New" panose="02070309020205020404" pitchFamily="49" charset="0"/>
                          <a:cs typeface="Courier New" panose="02070309020205020404" pitchFamily="49" charset="0"/>
                        </a:rPr>
                        <a:t>X is -2.0 and y is 3.0</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0"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988" y="484956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9651" y="558849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2"/>
          <p:cNvGraphicFramePr>
            <a:graphicFrameLocks noGrp="1"/>
          </p:cNvGraphicFramePr>
          <p:nvPr>
            <p:extLst>
              <p:ext uri="{D42A27DB-BD31-4B8C-83A1-F6EECF244321}">
                <p14:modId xmlns:p14="http://schemas.microsoft.com/office/powerpoint/2010/main" val="92419525"/>
              </p:ext>
            </p:extLst>
          </p:nvPr>
        </p:nvGraphicFramePr>
        <p:xfrm>
          <a:off x="490214" y="5588495"/>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b, c, d, e, f: 1.0 2.0 2.0 4.0 4.0 5.0</a:t>
                      </a:r>
                    </a:p>
                    <a:p>
                      <a:r>
                        <a:rPr lang="en-US" b="0" baseline="0" dirty="0" smtClean="0">
                          <a:latin typeface="Courier New" panose="02070309020205020404" pitchFamily="49" charset="0"/>
                          <a:cs typeface="Courier New" panose="02070309020205020404" pitchFamily="49" charset="0"/>
                        </a:rPr>
                        <a:t>The equation has no solution</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4"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988" y="5657105"/>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4</a:t>
            </a:r>
            <a:r>
              <a:rPr lang="en-US" dirty="0" smtClean="0">
                <a:solidFill>
                  <a:schemeClr val="accent5"/>
                </a:solidFill>
              </a:rPr>
              <a:t>. Check the speed</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677807"/>
            <a:ext cx="11500373" cy="18556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the speed of a vehicle. If speed is less than 20, display </a:t>
            </a:r>
            <a:r>
              <a:rPr lang="en-US" sz="3000" b="1" dirty="0" smtClean="0">
                <a:solidFill>
                  <a:schemeClr val="accent5"/>
                </a:solidFill>
              </a:rPr>
              <a:t>too slow</a:t>
            </a:r>
            <a:r>
              <a:rPr lang="en-US" sz="3000" dirty="0" smtClean="0">
                <a:solidFill>
                  <a:schemeClr val="accent5"/>
                </a:solidFill>
              </a:rPr>
              <a:t>; if speed is greater than 80, display </a:t>
            </a:r>
            <a:r>
              <a:rPr lang="en-US" sz="3000" b="1" dirty="0" smtClean="0">
                <a:solidFill>
                  <a:schemeClr val="accent5"/>
                </a:solidFill>
              </a:rPr>
              <a:t>too fast; </a:t>
            </a:r>
            <a:r>
              <a:rPr lang="en-US" sz="3000" dirty="0" smtClean="0">
                <a:solidFill>
                  <a:schemeClr val="accent5"/>
                </a:solidFill>
              </a:rPr>
              <a:t>otherwise, display </a:t>
            </a:r>
            <a:r>
              <a:rPr lang="en-US" sz="3000" b="1" dirty="0" smtClean="0">
                <a:solidFill>
                  <a:schemeClr val="accent5"/>
                </a:solidFill>
              </a:rPr>
              <a:t>just right.</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6" name="Заголовок 1"/>
          <p:cNvSpPr txBox="1">
            <a:spLocks/>
          </p:cNvSpPr>
          <p:nvPr/>
        </p:nvSpPr>
        <p:spPr>
          <a:xfrm>
            <a:off x="32743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17"/>
          <p:cNvGraphicFramePr>
            <a:graphicFrameLocks noGrp="1"/>
          </p:cNvGraphicFramePr>
          <p:nvPr>
            <p:extLst>
              <p:ext uri="{D42A27DB-BD31-4B8C-83A1-F6EECF244321}">
                <p14:modId xmlns:p14="http://schemas.microsoft.com/office/powerpoint/2010/main" val="2741319979"/>
              </p:ext>
            </p:extLst>
          </p:nvPr>
        </p:nvGraphicFramePr>
        <p:xfrm>
          <a:off x="485027"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a:t>
                      </a:r>
                      <a:r>
                        <a:rPr lang="en-US" b="0" baseline="0" dirty="0" smtClean="0">
                          <a:latin typeface="Courier New" panose="02070309020205020404" pitchFamily="49" charset="0"/>
                          <a:cs typeface="Courier New" panose="02070309020205020404" pitchFamily="49" charset="0"/>
                        </a:rPr>
                        <a:t> speed of a vehicle</a:t>
                      </a:r>
                      <a:r>
                        <a:rPr lang="en-US" b="0" dirty="0" smtClean="0">
                          <a:latin typeface="Courier New" panose="02070309020205020404" pitchFamily="49" charset="0"/>
                          <a:cs typeface="Courier New" panose="02070309020205020404" pitchFamily="49" charset="0"/>
                        </a:rPr>
                        <a:t>: 55</a:t>
                      </a:r>
                    </a:p>
                    <a:p>
                      <a:r>
                        <a:rPr lang="en-US" b="0" dirty="0" smtClean="0">
                          <a:latin typeface="Courier New" panose="02070309020205020404" pitchFamily="49" charset="0"/>
                          <a:cs typeface="Courier New" panose="02070309020205020404" pitchFamily="49" charset="0"/>
                        </a:rPr>
                        <a:t>just right</a:t>
                      </a:r>
                    </a:p>
                  </a:txBody>
                  <a:tcPr>
                    <a:solidFill>
                      <a:schemeClr val="bg2"/>
                    </a:solidFill>
                  </a:tcPr>
                </a:tc>
                <a:extLst>
                  <a:ext uri="{0D108BD9-81ED-4DB2-BD59-A6C34878D82A}">
                    <a16:rowId xmlns:a16="http://schemas.microsoft.com/office/drawing/2014/main" val="10000"/>
                  </a:ext>
                </a:extLst>
              </a:tr>
            </a:tbl>
          </a:graphicData>
        </a:graphic>
      </p:graphicFrame>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5884" y="589125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177308" y="297810"/>
            <a:ext cx="665569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*Find future dates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724723"/>
            <a:ext cx="11500375" cy="233212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an integer for today’s day of the week (Sunday is 0, Monday is 1, … , and Saturday is 6). Also, prompt the user to enter the number of days after today for a future day and display the future day of the week.</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006183066"/>
              </p:ext>
            </p:extLst>
          </p:nvPr>
        </p:nvGraphicFramePr>
        <p:xfrm>
          <a:off x="490215" y="5833521"/>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today’s day: 0</a:t>
                      </a:r>
                    </a:p>
                    <a:p>
                      <a:r>
                        <a:rPr lang="en-US" b="0" baseline="0" dirty="0" smtClean="0">
                          <a:latin typeface="Courier New" panose="02070309020205020404" pitchFamily="49" charset="0"/>
                          <a:cs typeface="Courier New" panose="02070309020205020404" pitchFamily="49" charset="0"/>
                        </a:rPr>
                        <a:t>Enter the number of days elapsed since today: 31</a:t>
                      </a:r>
                    </a:p>
                    <a:p>
                      <a:r>
                        <a:rPr lang="en-US" b="0" baseline="0" dirty="0" smtClean="0">
                          <a:latin typeface="Courier New" panose="02070309020205020404" pitchFamily="49" charset="0"/>
                          <a:cs typeface="Courier New" panose="02070309020205020404" pitchFamily="49" charset="0"/>
                        </a:rPr>
                        <a:t>Today is Sunday and the future day is Wednesday</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1072" y="588730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4861" y="616127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a:t>
            </a:r>
            <a:r>
              <a:rPr lang="en-US" dirty="0" smtClean="0">
                <a:solidFill>
                  <a:schemeClr val="accent5"/>
                </a:solidFill>
              </a:rPr>
              <a:t>**Compute </a:t>
            </a:r>
            <a:r>
              <a:rPr lang="en-US" dirty="0" smtClean="0">
                <a:solidFill>
                  <a:schemeClr val="accent5"/>
                </a:solidFill>
              </a:rPr>
              <a:t>the area of an equilateral triangle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63201" y="1443123"/>
            <a:ext cx="11500374" cy="170348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reads three edges of a triangle and computes the area if the input is valid. Otherwise, it displays that the input is invalid. The input is valid if all the edges of the triangle are equal.</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49138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2935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388004651"/>
              </p:ext>
            </p:extLst>
          </p:nvPr>
        </p:nvGraphicFramePr>
        <p:xfrm>
          <a:off x="490215" y="6129355"/>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three edges of a triangle:</a:t>
                      </a:r>
                      <a:r>
                        <a:rPr lang="en-US" b="0" dirty="0" smtClean="0">
                          <a:latin typeface="Courier New" panose="02070309020205020404" pitchFamily="49" charset="0"/>
                          <a:cs typeface="Courier New" panose="02070309020205020404" pitchFamily="49" charset="0"/>
                        </a:rPr>
                        <a:t> 5 4 3</a:t>
                      </a:r>
                    </a:p>
                    <a:p>
                      <a:r>
                        <a:rPr lang="en-US" b="0" dirty="0" smtClean="0">
                          <a:latin typeface="Courier New" panose="02070309020205020404" pitchFamily="49" charset="0"/>
                          <a:cs typeface="Courier New" panose="02070309020205020404" pitchFamily="49" charset="0"/>
                        </a:rPr>
                        <a:t>The input is</a:t>
                      </a:r>
                      <a:r>
                        <a:rPr lang="en-US" b="0" baseline="0" dirty="0" smtClean="0">
                          <a:latin typeface="Courier New" panose="02070309020205020404" pitchFamily="49" charset="0"/>
                          <a:cs typeface="Courier New" panose="02070309020205020404" pitchFamily="49" charset="0"/>
                        </a:rPr>
                        <a:t> invalid</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6453" y="6183143"/>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2" name="Равнобедренный треугольник 1"/>
          <p:cNvSpPr/>
          <p:nvPr/>
        </p:nvSpPr>
        <p:spPr>
          <a:xfrm>
            <a:off x="485027" y="3187416"/>
            <a:ext cx="2486773" cy="192791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1580776" y="5167890"/>
            <a:ext cx="295274" cy="369332"/>
          </a:xfrm>
          <a:prstGeom prst="rect">
            <a:avLst/>
          </a:prstGeom>
          <a:noFill/>
        </p:spPr>
        <p:txBody>
          <a:bodyPr wrap="none" rtlCol="0">
            <a:spAutoFit/>
          </a:bodyPr>
          <a:lstStyle/>
          <a:p>
            <a:r>
              <a:rPr lang="en-US" dirty="0" smtClean="0"/>
              <a:t>a</a:t>
            </a:r>
            <a:endParaRPr lang="ru-RU" dirty="0"/>
          </a:p>
        </p:txBody>
      </p:sp>
      <p:sp>
        <p:nvSpPr>
          <p:cNvPr id="17" name="TextBox 16"/>
          <p:cNvSpPr txBox="1"/>
          <p:nvPr/>
        </p:nvSpPr>
        <p:spPr>
          <a:xfrm rot="3310165">
            <a:off x="2451183" y="3899647"/>
            <a:ext cx="332357" cy="369332"/>
          </a:xfrm>
          <a:prstGeom prst="rect">
            <a:avLst/>
          </a:prstGeom>
          <a:noFill/>
        </p:spPr>
        <p:txBody>
          <a:bodyPr wrap="square" rtlCol="0">
            <a:spAutoFit/>
          </a:bodyPr>
          <a:lstStyle/>
          <a:p>
            <a:r>
              <a:rPr lang="en-US" dirty="0" smtClean="0"/>
              <a:t>a</a:t>
            </a:r>
            <a:endParaRPr lang="ru-RU" dirty="0"/>
          </a:p>
        </p:txBody>
      </p:sp>
      <p:sp>
        <p:nvSpPr>
          <p:cNvPr id="18" name="TextBox 17"/>
          <p:cNvSpPr txBox="1"/>
          <p:nvPr/>
        </p:nvSpPr>
        <p:spPr>
          <a:xfrm rot="18205593">
            <a:off x="778266" y="3729394"/>
            <a:ext cx="324911" cy="369332"/>
          </a:xfrm>
          <a:prstGeom prst="rect">
            <a:avLst/>
          </a:prstGeom>
          <a:noFill/>
        </p:spPr>
        <p:txBody>
          <a:bodyPr wrap="square" rtlCol="0">
            <a:spAutoFit/>
          </a:bodyPr>
          <a:lstStyle/>
          <a:p>
            <a:r>
              <a:rPr lang="en-US" dirty="0" smtClean="0"/>
              <a:t>a</a:t>
            </a:r>
            <a:endParaRPr lang="ru-RU" dirty="0"/>
          </a:p>
        </p:txBody>
      </p:sp>
      <p:cxnSp>
        <p:nvCxnSpPr>
          <p:cNvPr id="8" name="Прямая соединительная линия 7"/>
          <p:cNvCxnSpPr/>
          <p:nvPr/>
        </p:nvCxnSpPr>
        <p:spPr>
          <a:xfrm>
            <a:off x="1728414" y="3187416"/>
            <a:ext cx="0" cy="192791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54366" y="4152768"/>
            <a:ext cx="306494" cy="369332"/>
          </a:xfrm>
          <a:prstGeom prst="rect">
            <a:avLst/>
          </a:prstGeom>
          <a:noFill/>
        </p:spPr>
        <p:txBody>
          <a:bodyPr wrap="none" rtlCol="0">
            <a:spAutoFit/>
          </a:bodyPr>
          <a:lstStyle/>
          <a:p>
            <a:r>
              <a:rPr lang="en-US" dirty="0"/>
              <a:t>h</a:t>
            </a:r>
            <a:endParaRPr lang="ru-RU" dirty="0"/>
          </a:p>
        </p:txBody>
      </p:sp>
      <mc:AlternateContent xmlns:mc="http://schemas.openxmlformats.org/markup-compatibility/2006" xmlns:a14="http://schemas.microsoft.com/office/drawing/2010/main">
        <mc:Choice Requires="a14">
          <p:sp>
            <p:nvSpPr>
              <p:cNvPr id="19" name="TextBox 18"/>
              <p:cNvSpPr txBox="1"/>
              <p:nvPr/>
            </p:nvSpPr>
            <p:spPr>
              <a:xfrm>
                <a:off x="4339413" y="3787604"/>
                <a:ext cx="4429289" cy="734496"/>
              </a:xfrm>
              <a:prstGeom prst="rect">
                <a:avLst/>
              </a:prstGeom>
              <a:noFill/>
            </p:spPr>
            <p:txBody>
              <a:bodyPr wrap="none" lIns="0" tIns="0" rIns="0" bIns="0" rtlCol="0">
                <a:spAutoFit/>
              </a:bodyPr>
              <a:lstStyle/>
              <a:p>
                <a14:m>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ad>
                          <m:radPr>
                            <m:degHide m:val="on"/>
                            <m:ctrlPr>
                              <a:rPr lang="en-US" sz="3000" b="0" i="1" smtClean="0">
                                <a:latin typeface="Cambria Math" panose="02040503050406030204" pitchFamily="18" charset="0"/>
                              </a:rPr>
                            </m:ctrlPr>
                          </m:radPr>
                          <m:deg/>
                          <m:e>
                            <m:r>
                              <a:rPr lang="en-US" sz="3000" b="0" i="1" smtClean="0">
                                <a:latin typeface="Cambria Math" panose="02040503050406030204" pitchFamily="18" charset="0"/>
                              </a:rPr>
                              <m:t>3</m:t>
                            </m:r>
                          </m:e>
                        </m:rad>
                      </m:num>
                      <m:den>
                        <m:r>
                          <a:rPr lang="en-US" sz="3000" b="0" i="1" smtClean="0">
                            <a:latin typeface="Cambria Math" panose="02040503050406030204" pitchFamily="18" charset="0"/>
                          </a:rPr>
                          <m:t>2</m:t>
                        </m:r>
                      </m:den>
                    </m:f>
                    <m:r>
                      <a:rPr lang="en-US" sz="3000" b="0" i="1" smtClean="0">
                        <a:latin typeface="Cambria Math" panose="02040503050406030204" pitchFamily="18" charset="0"/>
                      </a:rPr>
                      <m:t>𝑎</m:t>
                    </m:r>
                    <m:r>
                      <a:rPr lang="en-US" sz="3000" b="0" i="1" smtClean="0">
                        <a:latin typeface="Cambria Math" panose="02040503050406030204" pitchFamily="18" charset="0"/>
                      </a:rPr>
                      <m:t>;     </m:t>
                    </m:r>
                    <m:r>
                      <a:rPr lang="en-US" sz="3000" b="0" i="1" smtClean="0">
                        <a:latin typeface="Cambria Math" panose="02040503050406030204" pitchFamily="18" charset="0"/>
                      </a:rPr>
                      <m:t>𝑆</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𝑎h</m:t>
                        </m:r>
                      </m:num>
                      <m:den>
                        <m:r>
                          <a:rPr lang="en-US" sz="3000" b="0" i="1" smtClean="0">
                            <a:latin typeface="Cambria Math" panose="02040503050406030204" pitchFamily="18" charset="0"/>
                          </a:rPr>
                          <m:t>2</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ad>
                          <m:radPr>
                            <m:degHide m:val="on"/>
                            <m:ctrlPr>
                              <a:rPr lang="en-US" sz="3000" b="0" i="1" smtClean="0">
                                <a:latin typeface="Cambria Math" panose="02040503050406030204" pitchFamily="18" charset="0"/>
                              </a:rPr>
                            </m:ctrlPr>
                          </m:radPr>
                          <m:deg/>
                          <m:e>
                            <m:r>
                              <a:rPr lang="en-US" sz="3000" b="0" i="1" smtClean="0">
                                <a:latin typeface="Cambria Math" panose="02040503050406030204" pitchFamily="18" charset="0"/>
                              </a:rPr>
                              <m:t>3</m:t>
                            </m:r>
                          </m:e>
                        </m:rad>
                      </m:num>
                      <m:den>
                        <m:r>
                          <a:rPr lang="en-US" sz="3000" b="0" i="1" smtClean="0">
                            <a:latin typeface="Cambria Math" panose="02040503050406030204" pitchFamily="18" charset="0"/>
                          </a:rPr>
                          <m:t>2</m:t>
                        </m:r>
                      </m:den>
                    </m:f>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𝑎</m:t>
                        </m:r>
                      </m:e>
                      <m:sup>
                        <m:r>
                          <a:rPr lang="en-US" sz="3000" b="0" i="1" smtClean="0">
                            <a:latin typeface="Cambria Math" panose="02040503050406030204" pitchFamily="18" charset="0"/>
                          </a:rPr>
                          <m:t>2</m:t>
                        </m:r>
                      </m:sup>
                    </m:sSup>
                  </m:oMath>
                </a14:m>
                <a:r>
                  <a:rPr lang="en-US" sz="3000" dirty="0" smtClean="0"/>
                  <a:t>;</a:t>
                </a:r>
                <a:endParaRPr lang="ru-RU" sz="3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339413" y="3787604"/>
                <a:ext cx="4429289" cy="734496"/>
              </a:xfrm>
              <a:prstGeom prst="rect">
                <a:avLst/>
              </a:prstGeom>
              <a:blipFill rotWithShape="0">
                <a:blip r:embed="rId5"/>
                <a:stretch>
                  <a:fillRect r="-4408" b="-19008"/>
                </a:stretch>
              </a:blipFill>
            </p:spPr>
            <p:txBody>
              <a:bodyPr/>
              <a:lstStyle/>
              <a:p>
                <a:r>
                  <a:rPr lang="ru-RU">
                    <a:noFill/>
                  </a:rPr>
                  <a:t> </a:t>
                </a:r>
              </a:p>
            </p:txBody>
          </p:sp>
        </mc:Fallback>
      </mc:AlternateContent>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*Sort three integers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63201" y="1443123"/>
            <a:ext cx="11500374" cy="14273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three integers and display the integers in non – decreasing order.</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388674190"/>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three integers: 5 1 3</a:t>
                      </a:r>
                    </a:p>
                    <a:p>
                      <a:r>
                        <a:rPr lang="en-US" b="0" dirty="0" smtClean="0">
                          <a:latin typeface="Courier New" panose="02070309020205020404" pitchFamily="49" charset="0"/>
                          <a:cs typeface="Courier New" panose="02070309020205020404" pitchFamily="49" charset="0"/>
                        </a:rPr>
                        <a:t>Result: 1 3 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9413" y="588770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rotWithShape="1">
          <a:blip r:embed="rId5"/>
          <a:srcRect l="52343" t="44732" r="26674" b="26518"/>
          <a:stretch/>
        </p:blipFill>
        <p:spPr>
          <a:xfrm>
            <a:off x="7158446" y="2521624"/>
            <a:ext cx="4013584" cy="3091803"/>
          </a:xfrm>
          <a:prstGeom prst="rect">
            <a:avLst/>
          </a:prstGeom>
        </p:spPr>
      </p:pic>
    </p:spTree>
    <p:extLst>
      <p:ext uri="{BB962C8B-B14F-4D97-AF65-F5344CB8AC3E}">
        <p14:creationId xmlns:p14="http://schemas.microsoft.com/office/powerpoint/2010/main" val="1932193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871</Words>
  <Application>Microsoft Office PowerPoint</Application>
  <PresentationFormat>Widescreen</PresentationFormat>
  <Paragraphs>194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 2</vt:lpstr>
      <vt:lpstr>Тема Office</vt:lpstr>
      <vt:lpstr>Selections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 PC</cp:lastModifiedBy>
  <cp:revision>78</cp:revision>
  <dcterms:created xsi:type="dcterms:W3CDTF">2016-07-19T11:09:21Z</dcterms:created>
  <dcterms:modified xsi:type="dcterms:W3CDTF">2016-12-10T13:51:42Z</dcterms:modified>
</cp:coreProperties>
</file>