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9" r:id="rId4"/>
    <p:sldId id="260" r:id="rId5"/>
    <p:sldId id="262" r:id="rId6"/>
    <p:sldId id="271" r:id="rId7"/>
    <p:sldId id="261" r:id="rId8"/>
    <p:sldId id="263" r:id="rId9"/>
    <p:sldId id="267" r:id="rId10"/>
    <p:sldId id="264" r:id="rId11"/>
    <p:sldId id="265" r:id="rId12"/>
    <p:sldId id="266" r:id="rId13"/>
    <p:sldId id="268" r:id="rId14"/>
    <p:sldId id="269" r:id="rId15"/>
    <p:sldId id="270" r:id="rId16"/>
    <p:sldId id="273" r:id="rId17"/>
    <p:sldId id="274" r:id="rId18"/>
    <p:sldId id="275" r:id="rId19"/>
    <p:sldId id="276"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4975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3516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7231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1132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88315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88867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4A35463-1C45-4A41-94D3-51B764CB3F34}" type="datetimeFigureOut">
              <a:rPr lang="ru-RU" smtClean="0"/>
              <a:t>01.12.2016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96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4A35463-1C45-4A41-94D3-51B764CB3F34}" type="datetimeFigureOut">
              <a:rPr lang="ru-RU" smtClean="0"/>
              <a:t>01.12.2016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0349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4A35463-1C45-4A41-94D3-51B764CB3F34}" type="datetimeFigureOut">
              <a:rPr lang="ru-RU" smtClean="0"/>
              <a:t>01.12.2016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82289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278935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4A35463-1C45-4A41-94D3-51B764CB3F34}" type="datetimeFigureOut">
              <a:rPr lang="ru-RU" smtClean="0"/>
              <a:t>01.12.2016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C35DAF1-0B01-4EF4-B1DD-7956541E1E59}" type="slidenum">
              <a:rPr lang="ru-RU" smtClean="0"/>
              <a:t>‹#›</a:t>
            </a:fld>
            <a:endParaRPr lang="ru-RU"/>
          </a:p>
        </p:txBody>
      </p:sp>
    </p:spTree>
    <p:extLst>
      <p:ext uri="{BB962C8B-B14F-4D97-AF65-F5344CB8AC3E}">
        <p14:creationId xmlns:p14="http://schemas.microsoft.com/office/powerpoint/2010/main" val="36724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5463-1C45-4A41-94D3-51B764CB3F34}" type="datetimeFigureOut">
              <a:rPr lang="ru-RU" smtClean="0"/>
              <a:t>01.12.2016</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5DAF1-0B01-4EF4-B1DD-7956541E1E59}" type="slidenum">
              <a:rPr lang="ru-RU" smtClean="0"/>
              <a:t>‹#›</a:t>
            </a:fld>
            <a:endParaRPr lang="ru-RU"/>
          </a:p>
        </p:txBody>
      </p:sp>
    </p:spTree>
    <p:extLst>
      <p:ext uri="{BB962C8B-B14F-4D97-AF65-F5344CB8AC3E}">
        <p14:creationId xmlns:p14="http://schemas.microsoft.com/office/powerpoint/2010/main" val="402677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8929" y="3108071"/>
            <a:ext cx="9950361" cy="686592"/>
          </a:xfrm>
        </p:spPr>
        <p:txBody>
          <a:bodyPr>
            <a:normAutofit fontScale="90000"/>
          </a:bodyPr>
          <a:lstStyle/>
          <a:p>
            <a:pPr algn="ctr"/>
            <a:r>
              <a:rPr lang="en-US" dirty="0" smtClean="0">
                <a:solidFill>
                  <a:schemeClr val="accent5"/>
                </a:solidFill>
              </a:rPr>
              <a:t>Elementary Programming</a:t>
            </a:r>
            <a:endParaRPr lang="ru-RU" dirty="0">
              <a:solidFill>
                <a:schemeClr val="accent5"/>
              </a:solidFill>
            </a:endParaRPr>
          </a:p>
        </p:txBody>
      </p:sp>
      <p:sp>
        <p:nvSpPr>
          <p:cNvPr id="3" name="Подзаголовок 2"/>
          <p:cNvSpPr>
            <a:spLocks noGrp="1"/>
          </p:cNvSpPr>
          <p:nvPr>
            <p:ph type="subTitle" idx="1"/>
          </p:nvPr>
        </p:nvSpPr>
        <p:spPr>
          <a:xfrm>
            <a:off x="3997772" y="4102485"/>
            <a:ext cx="4172674" cy="1963464"/>
          </a:xfrm>
        </p:spPr>
        <p:txBody>
          <a:bodyPr>
            <a:noAutofit/>
          </a:bodyPr>
          <a:lstStyle/>
          <a:p>
            <a:pPr algn="ctr">
              <a:lnSpc>
                <a:spcPct val="100000"/>
              </a:lnSpc>
            </a:pPr>
            <a:r>
              <a:rPr lang="en-US" sz="6000" b="1" dirty="0" smtClean="0">
                <a:solidFill>
                  <a:srgbClr val="002060"/>
                </a:solidFill>
              </a:rPr>
              <a:t>Lab #</a:t>
            </a:r>
            <a:r>
              <a:rPr lang="uz-Cyrl-UZ" sz="6000" b="1" dirty="0" smtClean="0">
                <a:solidFill>
                  <a:srgbClr val="002060"/>
                </a:solidFill>
              </a:rPr>
              <a:t>3</a:t>
            </a:r>
            <a:endParaRPr lang="en-US" sz="6000" b="1" dirty="0" smtClean="0">
              <a:solidFill>
                <a:srgbClr val="002060"/>
              </a:solidFill>
            </a:endParaRPr>
          </a:p>
          <a:p>
            <a:pPr algn="ctr">
              <a:lnSpc>
                <a:spcPct val="100000"/>
              </a:lnSpc>
            </a:pPr>
            <a:r>
              <a:rPr lang="en-US" sz="4000" dirty="0" smtClean="0">
                <a:solidFill>
                  <a:srgbClr val="002060"/>
                </a:solidFill>
              </a:rPr>
              <a:t>(II - part)</a:t>
            </a:r>
            <a:endParaRPr lang="ru-RU" sz="4000" dirty="0">
              <a:solidFill>
                <a:srgbClr val="002060"/>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146207" y="1545043"/>
            <a:ext cx="7325110"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smtClean="0">
                <a:solidFill>
                  <a:schemeClr val="accent5"/>
                </a:solidFill>
              </a:rPr>
              <a:t>C++ Programming, Fall 2016</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88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924282" y="297810"/>
            <a:ext cx="5908719"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8</a:t>
            </a:r>
            <a:r>
              <a:rPr lang="en-US" dirty="0" smtClean="0">
                <a:solidFill>
                  <a:schemeClr val="accent5"/>
                </a:solidFill>
              </a:rPr>
              <a:t>. *Financial: currency exchange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265745"/>
            <a:ext cx="7439773" cy="410903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700" dirty="0" smtClean="0">
                <a:solidFill>
                  <a:schemeClr val="accent5"/>
                </a:solidFill>
              </a:rPr>
              <a:t>	Write a program that prompts the user to enter the exchange rate from currency in U. S. dollars to Chinese RMB. Prompt the user to enter </a:t>
            </a:r>
            <a:r>
              <a:rPr lang="en-US" sz="2700" b="1" dirty="0" smtClean="0">
                <a:solidFill>
                  <a:schemeClr val="accent5"/>
                </a:solidFill>
              </a:rPr>
              <a:t>0 </a:t>
            </a:r>
            <a:r>
              <a:rPr lang="en-US" sz="2700" dirty="0" smtClean="0">
                <a:solidFill>
                  <a:schemeClr val="accent5"/>
                </a:solidFill>
              </a:rPr>
              <a:t>to convert from </a:t>
            </a:r>
            <a:r>
              <a:rPr lang="en-US" sz="2700" b="1" dirty="0" smtClean="0">
                <a:solidFill>
                  <a:schemeClr val="accent5"/>
                </a:solidFill>
              </a:rPr>
              <a:t> </a:t>
            </a:r>
            <a:r>
              <a:rPr lang="en-US" sz="2700" dirty="0" smtClean="0">
                <a:solidFill>
                  <a:schemeClr val="accent5"/>
                </a:solidFill>
              </a:rPr>
              <a:t>U. S. dollars to Chinese RMB and </a:t>
            </a:r>
            <a:r>
              <a:rPr lang="en-US" sz="2700" b="1" dirty="0" smtClean="0">
                <a:solidFill>
                  <a:schemeClr val="accent5"/>
                </a:solidFill>
              </a:rPr>
              <a:t>1 </a:t>
            </a:r>
            <a:r>
              <a:rPr lang="en-US" sz="2700" dirty="0" smtClean="0">
                <a:solidFill>
                  <a:schemeClr val="accent5"/>
                </a:solidFill>
              </a:rPr>
              <a:t>to convert from Chinese RMB and U. S. dollars. Prompt the user to enter the amount in U. S. dollars or Chinese RMB to convert it to Chinese RMB or U. S. dollars, respectively. </a:t>
            </a:r>
            <a:r>
              <a:rPr lang="en-US" sz="2800" dirty="0">
                <a:solidFill>
                  <a:schemeClr val="accent5"/>
                </a:solidFill>
              </a:rPr>
              <a:t>	Here </a:t>
            </a:r>
            <a:r>
              <a:rPr lang="en-US" sz="2800" dirty="0" smtClean="0">
                <a:solidFill>
                  <a:schemeClr val="accent5"/>
                </a:solidFill>
              </a:rPr>
              <a:t>is a </a:t>
            </a:r>
            <a:r>
              <a:rPr lang="en-US" sz="2800" dirty="0">
                <a:solidFill>
                  <a:schemeClr val="accent5"/>
                </a:solidFill>
              </a:rPr>
              <a:t>sample run:</a:t>
            </a:r>
          </a:p>
          <a:p>
            <a:pPr algn="just">
              <a:lnSpc>
                <a:spcPct val="120000"/>
              </a:lnSpc>
            </a:pPr>
            <a:endParaRPr lang="en-US" sz="27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7229" y="529564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2840326660"/>
              </p:ext>
            </p:extLst>
          </p:nvPr>
        </p:nvGraphicFramePr>
        <p:xfrm>
          <a:off x="422980" y="5295641"/>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the</a:t>
                      </a:r>
                      <a:r>
                        <a:rPr lang="en-US" b="0" baseline="0" dirty="0" smtClean="0">
                          <a:latin typeface="Courier New" panose="02070309020205020404" pitchFamily="49" charset="0"/>
                          <a:cs typeface="Courier New" panose="02070309020205020404" pitchFamily="49" charset="0"/>
                        </a:rPr>
                        <a:t> exchange rate from dollars to RMB: 6.81</a:t>
                      </a:r>
                    </a:p>
                    <a:p>
                      <a:r>
                        <a:rPr lang="en-US" b="0" baseline="0" dirty="0" smtClean="0">
                          <a:latin typeface="Courier New" panose="02070309020205020404" pitchFamily="49" charset="0"/>
                          <a:cs typeface="Courier New" panose="02070309020205020404" pitchFamily="49" charset="0"/>
                        </a:rPr>
                        <a:t>Enter 0 to convert dollars to RMB and 1 vice versa: 0</a:t>
                      </a:r>
                    </a:p>
                    <a:p>
                      <a:r>
                        <a:rPr lang="en-US" b="0" baseline="0" dirty="0" smtClean="0">
                          <a:latin typeface="Courier New" panose="02070309020205020404" pitchFamily="49" charset="0"/>
                          <a:cs typeface="Courier New" panose="02070309020205020404" pitchFamily="49" charset="0"/>
                        </a:rPr>
                        <a:t>Enter the dollar amount: 100</a:t>
                      </a:r>
                    </a:p>
                    <a:p>
                      <a:r>
                        <a:rPr lang="en-US" b="0" baseline="0" dirty="0" smtClean="0">
                          <a:latin typeface="Courier New" panose="02070309020205020404" pitchFamily="49" charset="0"/>
                          <a:cs typeface="Courier New" panose="02070309020205020404" pitchFamily="49" charset="0"/>
                        </a:rPr>
                        <a:t>$100 is 681 yuan</a:t>
                      </a:r>
                    </a:p>
                  </a:txBody>
                  <a:tcPr>
                    <a:solidFill>
                      <a:schemeClr val="bg2"/>
                    </a:solidFill>
                  </a:tcPr>
                </a:tc>
                <a:extLst>
                  <a:ext uri="{0D108BD9-81ED-4DB2-BD59-A6C34878D82A}">
                    <a16:rowId xmlns:a16="http://schemas.microsoft.com/office/drawing/2014/main" val="10000"/>
                  </a:ext>
                </a:extLst>
              </a:tr>
            </a:tbl>
          </a:graphicData>
        </a:graphic>
      </p:graphicFrame>
      <p:pic>
        <p:nvPicPr>
          <p:cNvPr id="1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7168" y="536280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Exchange U.S. dollars to Chinese y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8863" y="69075"/>
            <a:ext cx="1612016" cy="1074257"/>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6"/>
          <a:stretch>
            <a:fillRect/>
          </a:stretch>
        </p:blipFill>
        <p:spPr>
          <a:xfrm>
            <a:off x="7772400" y="1399047"/>
            <a:ext cx="4135504" cy="3051717"/>
          </a:xfrm>
          <a:prstGeom prst="rect">
            <a:avLst/>
          </a:prstGeom>
        </p:spPr>
      </p:pic>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2729" y="561568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047" y="589538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579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9</a:t>
            </a:r>
            <a:r>
              <a:rPr lang="en-US" dirty="0" smtClean="0">
                <a:solidFill>
                  <a:schemeClr val="accent5"/>
                </a:solidFill>
              </a:rPr>
              <a:t>. *</a:t>
            </a:r>
            <a:r>
              <a:rPr lang="en-US" dirty="0" err="1" smtClean="0">
                <a:solidFill>
                  <a:schemeClr val="accent5"/>
                </a:solidFill>
              </a:rPr>
              <a:t>Geometry:Point</a:t>
            </a:r>
            <a:r>
              <a:rPr lang="en-US" dirty="0" smtClean="0">
                <a:solidFill>
                  <a:schemeClr val="accent5"/>
                </a:solidFill>
              </a:rPr>
              <a:t> position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52444" y="1295206"/>
            <a:ext cx="11500373" cy="239264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Given a directed line from point p0(x0, y0) to p1(x1, y1), you can use the following condition to decide whether a point p2(x2, y2)  is on the left of the line, on the right, or on the same line:</a:t>
            </a:r>
          </a:p>
          <a:p>
            <a:pPr algn="just">
              <a:lnSpc>
                <a:spcPct val="120000"/>
              </a:lnSpc>
            </a:pPr>
            <a:r>
              <a:rPr lang="en-US" sz="2500" dirty="0" smtClean="0">
                <a:solidFill>
                  <a:schemeClr val="accent5"/>
                </a:solidFill>
              </a:rPr>
              <a:t>(x1 – x0) * (y2 – y0) – (x2 – x0) * (y1 – y0)  </a:t>
            </a:r>
          </a:p>
        </p:txBody>
      </p:sp>
      <p:sp>
        <p:nvSpPr>
          <p:cNvPr id="22" name="Заголовок 1"/>
          <p:cNvSpPr txBox="1">
            <a:spLocks/>
          </p:cNvSpPr>
          <p:nvPr/>
        </p:nvSpPr>
        <p:spPr>
          <a:xfrm>
            <a:off x="332627" y="4833707"/>
            <a:ext cx="11198580"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2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4487" y="540120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Таблица 26"/>
          <p:cNvGraphicFramePr>
            <a:graphicFrameLocks noGrp="1"/>
          </p:cNvGraphicFramePr>
          <p:nvPr>
            <p:extLst>
              <p:ext uri="{D42A27DB-BD31-4B8C-83A1-F6EECF244321}">
                <p14:modId xmlns:p14="http://schemas.microsoft.com/office/powerpoint/2010/main" val="583787107"/>
              </p:ext>
            </p:extLst>
          </p:nvPr>
        </p:nvGraphicFramePr>
        <p:xfrm>
          <a:off x="501911" y="5400994"/>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points for p0, p1, and p2: 4.4 2 6.5 9.5 -5 4</a:t>
                      </a:r>
                    </a:p>
                    <a:p>
                      <a:r>
                        <a:rPr lang="en-US" b="0" baseline="0" dirty="0" smtClean="0">
                          <a:latin typeface="Courier New" panose="02070309020205020404" pitchFamily="49" charset="0"/>
                          <a:cs typeface="Courier New" panose="02070309020205020404" pitchFamily="49" charset="0"/>
                        </a:rPr>
                        <a:t>p2 is on the left side of the line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0285" y="5468106"/>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2" name="Двойные фигурные скобки 1"/>
          <p:cNvSpPr/>
          <p:nvPr/>
        </p:nvSpPr>
        <p:spPr>
          <a:xfrm>
            <a:off x="5927819" y="2261019"/>
            <a:ext cx="4251605" cy="139993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 name="TextBox 2"/>
          <p:cNvSpPr txBox="1"/>
          <p:nvPr/>
        </p:nvSpPr>
        <p:spPr>
          <a:xfrm>
            <a:off x="6333301" y="2317242"/>
            <a:ext cx="3486404" cy="369332"/>
          </a:xfrm>
          <a:prstGeom prst="rect">
            <a:avLst/>
          </a:prstGeom>
          <a:noFill/>
        </p:spPr>
        <p:txBody>
          <a:bodyPr wrap="none" rtlCol="0">
            <a:spAutoFit/>
          </a:bodyPr>
          <a:lstStyle/>
          <a:p>
            <a:r>
              <a:rPr lang="en-US" dirty="0" smtClean="0"/>
              <a:t>&gt; 0, p2 is on the left side of the line</a:t>
            </a:r>
            <a:endParaRPr lang="ru-RU" dirty="0"/>
          </a:p>
        </p:txBody>
      </p:sp>
      <p:sp>
        <p:nvSpPr>
          <p:cNvPr id="14" name="TextBox 13"/>
          <p:cNvSpPr txBox="1"/>
          <p:nvPr/>
        </p:nvSpPr>
        <p:spPr>
          <a:xfrm>
            <a:off x="6333301" y="2726272"/>
            <a:ext cx="2627642" cy="369332"/>
          </a:xfrm>
          <a:prstGeom prst="rect">
            <a:avLst/>
          </a:prstGeom>
          <a:noFill/>
        </p:spPr>
        <p:txBody>
          <a:bodyPr wrap="none" rtlCol="0">
            <a:spAutoFit/>
          </a:bodyPr>
          <a:lstStyle/>
          <a:p>
            <a:r>
              <a:rPr lang="en-US" dirty="0"/>
              <a:t>=</a:t>
            </a:r>
            <a:r>
              <a:rPr lang="en-US" dirty="0" smtClean="0"/>
              <a:t> 0, p2 is on the same line</a:t>
            </a:r>
            <a:endParaRPr lang="ru-RU" dirty="0"/>
          </a:p>
        </p:txBody>
      </p:sp>
      <p:sp>
        <p:nvSpPr>
          <p:cNvPr id="15" name="TextBox 14"/>
          <p:cNvSpPr txBox="1"/>
          <p:nvPr/>
        </p:nvSpPr>
        <p:spPr>
          <a:xfrm>
            <a:off x="6333301" y="3224258"/>
            <a:ext cx="3611373" cy="369332"/>
          </a:xfrm>
          <a:prstGeom prst="rect">
            <a:avLst/>
          </a:prstGeom>
          <a:noFill/>
        </p:spPr>
        <p:txBody>
          <a:bodyPr wrap="none" rtlCol="0">
            <a:spAutoFit/>
          </a:bodyPr>
          <a:lstStyle/>
          <a:p>
            <a:r>
              <a:rPr lang="en-US" dirty="0" smtClean="0"/>
              <a:t>&gt; 0, p2 is on the right side of the line</a:t>
            </a:r>
            <a:endParaRPr lang="ru-RU" dirty="0"/>
          </a:p>
        </p:txBody>
      </p:sp>
      <p:grpSp>
        <p:nvGrpSpPr>
          <p:cNvPr id="13" name="Группа 12"/>
          <p:cNvGrpSpPr/>
          <p:nvPr/>
        </p:nvGrpSpPr>
        <p:grpSpPr>
          <a:xfrm>
            <a:off x="1853951" y="3772890"/>
            <a:ext cx="1553158" cy="1333868"/>
            <a:chOff x="1853951" y="3772890"/>
            <a:chExt cx="1553158" cy="1333868"/>
          </a:xfrm>
        </p:grpSpPr>
        <p:sp>
          <p:nvSpPr>
            <p:cNvPr id="5" name="Овал 4"/>
            <p:cNvSpPr/>
            <p:nvPr/>
          </p:nvSpPr>
          <p:spPr>
            <a:xfrm>
              <a:off x="1853951" y="4818013"/>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2813174" y="3945766"/>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 name="Прямая со стрелкой 9"/>
            <p:cNvCxnSpPr/>
            <p:nvPr/>
          </p:nvCxnSpPr>
          <p:spPr>
            <a:xfrm flipV="1">
              <a:off x="1907739" y="4026395"/>
              <a:ext cx="918882" cy="845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Овал 19"/>
            <p:cNvSpPr/>
            <p:nvPr/>
          </p:nvSpPr>
          <p:spPr>
            <a:xfrm>
              <a:off x="1901887" y="4219419"/>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p:cNvSpPr txBox="1"/>
            <p:nvPr/>
          </p:nvSpPr>
          <p:spPr>
            <a:xfrm>
              <a:off x="1949823" y="3925214"/>
              <a:ext cx="423514" cy="369332"/>
            </a:xfrm>
            <a:prstGeom prst="rect">
              <a:avLst/>
            </a:prstGeom>
            <a:noFill/>
          </p:spPr>
          <p:txBody>
            <a:bodyPr wrap="none" rtlCol="0">
              <a:spAutoFit/>
            </a:bodyPr>
            <a:lstStyle/>
            <a:p>
              <a:r>
                <a:rPr lang="en-US" dirty="0" smtClean="0"/>
                <a:t>p2</a:t>
              </a:r>
              <a:endParaRPr lang="ru-RU" dirty="0"/>
            </a:p>
          </p:txBody>
        </p:sp>
        <p:sp>
          <p:nvSpPr>
            <p:cNvPr id="23" name="TextBox 22"/>
            <p:cNvSpPr txBox="1"/>
            <p:nvPr/>
          </p:nvSpPr>
          <p:spPr>
            <a:xfrm>
              <a:off x="2983595" y="3772890"/>
              <a:ext cx="423514" cy="369332"/>
            </a:xfrm>
            <a:prstGeom prst="rect">
              <a:avLst/>
            </a:prstGeom>
            <a:noFill/>
          </p:spPr>
          <p:txBody>
            <a:bodyPr wrap="none" rtlCol="0">
              <a:spAutoFit/>
            </a:bodyPr>
            <a:lstStyle/>
            <a:p>
              <a:r>
                <a:rPr lang="en-US" dirty="0" smtClean="0"/>
                <a:t>p1</a:t>
              </a:r>
              <a:endParaRPr lang="ru-RU" dirty="0"/>
            </a:p>
          </p:txBody>
        </p:sp>
        <p:sp>
          <p:nvSpPr>
            <p:cNvPr id="24" name="TextBox 23"/>
            <p:cNvSpPr txBox="1"/>
            <p:nvPr/>
          </p:nvSpPr>
          <p:spPr>
            <a:xfrm>
              <a:off x="1997760" y="4737426"/>
              <a:ext cx="423514" cy="369332"/>
            </a:xfrm>
            <a:prstGeom prst="rect">
              <a:avLst/>
            </a:prstGeom>
            <a:noFill/>
          </p:spPr>
          <p:txBody>
            <a:bodyPr wrap="none" rtlCol="0">
              <a:spAutoFit/>
            </a:bodyPr>
            <a:lstStyle/>
            <a:p>
              <a:r>
                <a:rPr lang="en-US" dirty="0" smtClean="0"/>
                <a:t>p0</a:t>
              </a:r>
              <a:endParaRPr lang="ru-RU" dirty="0"/>
            </a:p>
          </p:txBody>
        </p:sp>
      </p:grpSp>
      <p:grpSp>
        <p:nvGrpSpPr>
          <p:cNvPr id="25" name="Группа 24"/>
          <p:cNvGrpSpPr/>
          <p:nvPr/>
        </p:nvGrpSpPr>
        <p:grpSpPr>
          <a:xfrm>
            <a:off x="5121251" y="3772890"/>
            <a:ext cx="1553158" cy="1333868"/>
            <a:chOff x="1853951" y="3772890"/>
            <a:chExt cx="1553158" cy="1333868"/>
          </a:xfrm>
        </p:grpSpPr>
        <p:sp>
          <p:nvSpPr>
            <p:cNvPr id="29" name="Овал 28"/>
            <p:cNvSpPr/>
            <p:nvPr/>
          </p:nvSpPr>
          <p:spPr>
            <a:xfrm>
              <a:off x="1853951" y="4818013"/>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2813174" y="3945766"/>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 name="Прямая со стрелкой 30"/>
            <p:cNvCxnSpPr/>
            <p:nvPr/>
          </p:nvCxnSpPr>
          <p:spPr>
            <a:xfrm flipV="1">
              <a:off x="1907739" y="4026395"/>
              <a:ext cx="918882" cy="845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Овал 31"/>
            <p:cNvSpPr/>
            <p:nvPr/>
          </p:nvSpPr>
          <p:spPr>
            <a:xfrm>
              <a:off x="2723902" y="4569425"/>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3" name="TextBox 32"/>
            <p:cNvSpPr txBox="1"/>
            <p:nvPr/>
          </p:nvSpPr>
          <p:spPr>
            <a:xfrm>
              <a:off x="2771838" y="4275220"/>
              <a:ext cx="423514" cy="369332"/>
            </a:xfrm>
            <a:prstGeom prst="rect">
              <a:avLst/>
            </a:prstGeom>
            <a:noFill/>
          </p:spPr>
          <p:txBody>
            <a:bodyPr wrap="none" rtlCol="0">
              <a:spAutoFit/>
            </a:bodyPr>
            <a:lstStyle/>
            <a:p>
              <a:r>
                <a:rPr lang="en-US" dirty="0" smtClean="0"/>
                <a:t>p2</a:t>
              </a:r>
              <a:endParaRPr lang="ru-RU" dirty="0"/>
            </a:p>
          </p:txBody>
        </p:sp>
        <p:sp>
          <p:nvSpPr>
            <p:cNvPr id="34" name="TextBox 33"/>
            <p:cNvSpPr txBox="1"/>
            <p:nvPr/>
          </p:nvSpPr>
          <p:spPr>
            <a:xfrm>
              <a:off x="2983595" y="3772890"/>
              <a:ext cx="423514" cy="369332"/>
            </a:xfrm>
            <a:prstGeom prst="rect">
              <a:avLst/>
            </a:prstGeom>
            <a:noFill/>
          </p:spPr>
          <p:txBody>
            <a:bodyPr wrap="none" rtlCol="0">
              <a:spAutoFit/>
            </a:bodyPr>
            <a:lstStyle/>
            <a:p>
              <a:r>
                <a:rPr lang="en-US" dirty="0" smtClean="0"/>
                <a:t>p1</a:t>
              </a:r>
              <a:endParaRPr lang="ru-RU" dirty="0"/>
            </a:p>
          </p:txBody>
        </p:sp>
        <p:sp>
          <p:nvSpPr>
            <p:cNvPr id="35" name="TextBox 34"/>
            <p:cNvSpPr txBox="1"/>
            <p:nvPr/>
          </p:nvSpPr>
          <p:spPr>
            <a:xfrm>
              <a:off x="1997760" y="4737426"/>
              <a:ext cx="423514" cy="369332"/>
            </a:xfrm>
            <a:prstGeom prst="rect">
              <a:avLst/>
            </a:prstGeom>
            <a:noFill/>
          </p:spPr>
          <p:txBody>
            <a:bodyPr wrap="none" rtlCol="0">
              <a:spAutoFit/>
            </a:bodyPr>
            <a:lstStyle/>
            <a:p>
              <a:r>
                <a:rPr lang="en-US" dirty="0" smtClean="0"/>
                <a:t>p0</a:t>
              </a:r>
              <a:endParaRPr lang="ru-RU" dirty="0"/>
            </a:p>
          </p:txBody>
        </p:sp>
      </p:grpSp>
      <p:grpSp>
        <p:nvGrpSpPr>
          <p:cNvPr id="36" name="Группа 35"/>
          <p:cNvGrpSpPr/>
          <p:nvPr/>
        </p:nvGrpSpPr>
        <p:grpSpPr>
          <a:xfrm>
            <a:off x="8484422" y="3772928"/>
            <a:ext cx="1553158" cy="1333868"/>
            <a:chOff x="1853951" y="3772890"/>
            <a:chExt cx="1553158" cy="1333868"/>
          </a:xfrm>
        </p:grpSpPr>
        <p:sp>
          <p:nvSpPr>
            <p:cNvPr id="37" name="Овал 36"/>
            <p:cNvSpPr/>
            <p:nvPr/>
          </p:nvSpPr>
          <p:spPr>
            <a:xfrm>
              <a:off x="1853951" y="4818013"/>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2813174" y="3945766"/>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9" name="Прямая со стрелкой 38"/>
            <p:cNvCxnSpPr/>
            <p:nvPr/>
          </p:nvCxnSpPr>
          <p:spPr>
            <a:xfrm flipV="1">
              <a:off x="1907739" y="4026395"/>
              <a:ext cx="918882" cy="845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a:off x="2324439" y="4381695"/>
              <a:ext cx="95873" cy="1074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1" name="TextBox 40"/>
            <p:cNvSpPr txBox="1"/>
            <p:nvPr/>
          </p:nvSpPr>
          <p:spPr>
            <a:xfrm>
              <a:off x="2065786" y="4073645"/>
              <a:ext cx="423514" cy="369332"/>
            </a:xfrm>
            <a:prstGeom prst="rect">
              <a:avLst/>
            </a:prstGeom>
            <a:noFill/>
          </p:spPr>
          <p:txBody>
            <a:bodyPr wrap="none" rtlCol="0">
              <a:spAutoFit/>
            </a:bodyPr>
            <a:lstStyle/>
            <a:p>
              <a:r>
                <a:rPr lang="en-US" dirty="0" smtClean="0"/>
                <a:t>p2</a:t>
              </a:r>
              <a:endParaRPr lang="ru-RU" dirty="0"/>
            </a:p>
          </p:txBody>
        </p:sp>
        <p:sp>
          <p:nvSpPr>
            <p:cNvPr id="42" name="TextBox 41"/>
            <p:cNvSpPr txBox="1"/>
            <p:nvPr/>
          </p:nvSpPr>
          <p:spPr>
            <a:xfrm>
              <a:off x="2983595" y="3772890"/>
              <a:ext cx="423514" cy="369332"/>
            </a:xfrm>
            <a:prstGeom prst="rect">
              <a:avLst/>
            </a:prstGeom>
            <a:noFill/>
          </p:spPr>
          <p:txBody>
            <a:bodyPr wrap="none" rtlCol="0">
              <a:spAutoFit/>
            </a:bodyPr>
            <a:lstStyle/>
            <a:p>
              <a:r>
                <a:rPr lang="en-US" dirty="0" smtClean="0"/>
                <a:t>p1</a:t>
              </a:r>
              <a:endParaRPr lang="ru-RU" dirty="0"/>
            </a:p>
          </p:txBody>
        </p:sp>
        <p:sp>
          <p:nvSpPr>
            <p:cNvPr id="43" name="TextBox 42"/>
            <p:cNvSpPr txBox="1"/>
            <p:nvPr/>
          </p:nvSpPr>
          <p:spPr>
            <a:xfrm>
              <a:off x="1997760" y="4737426"/>
              <a:ext cx="423514" cy="369332"/>
            </a:xfrm>
            <a:prstGeom prst="rect">
              <a:avLst/>
            </a:prstGeom>
            <a:noFill/>
          </p:spPr>
          <p:txBody>
            <a:bodyPr wrap="none" rtlCol="0">
              <a:spAutoFit/>
            </a:bodyPr>
            <a:lstStyle/>
            <a:p>
              <a:r>
                <a:rPr lang="en-US" dirty="0" smtClean="0"/>
                <a:t>p0</a:t>
              </a:r>
              <a:endParaRPr lang="ru-RU" dirty="0"/>
            </a:p>
          </p:txBody>
        </p:sp>
      </p:grpSp>
      <p:pic>
        <p:nvPicPr>
          <p:cNvPr id="4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04487" y="612232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5" name="Таблица 44"/>
          <p:cNvGraphicFramePr>
            <a:graphicFrameLocks noGrp="1"/>
          </p:cNvGraphicFramePr>
          <p:nvPr>
            <p:extLst>
              <p:ext uri="{D42A27DB-BD31-4B8C-83A1-F6EECF244321}">
                <p14:modId xmlns:p14="http://schemas.microsoft.com/office/powerpoint/2010/main" val="68682428"/>
              </p:ext>
            </p:extLst>
          </p:nvPr>
        </p:nvGraphicFramePr>
        <p:xfrm>
          <a:off x="501911" y="6122112"/>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points for p0, p1, and p2: 1 1 5 5 2 2</a:t>
                      </a:r>
                    </a:p>
                    <a:p>
                      <a:r>
                        <a:rPr lang="en-US" b="0" baseline="0" dirty="0" smtClean="0">
                          <a:latin typeface="Courier New" panose="02070309020205020404" pitchFamily="49" charset="0"/>
                          <a:cs typeface="Courier New" panose="02070309020205020404" pitchFamily="49" charset="0"/>
                        </a:rPr>
                        <a:t>p2 is on the same line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4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5989" y="616625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18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10. *Financial: compare costs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301747"/>
            <a:ext cx="11500373" cy="234882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Suppose you shop for two different packages of rice. You would like to write a program to compare the cost. The program prompts the user to enter the weight and price of each package and displays the one with the better price.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32626" y="3650568"/>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a:t>
            </a:r>
          </a:p>
        </p:txBody>
      </p:sp>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424773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Таблица 24"/>
          <p:cNvGraphicFramePr>
            <a:graphicFrameLocks noGrp="1"/>
          </p:cNvGraphicFramePr>
          <p:nvPr>
            <p:extLst>
              <p:ext uri="{D42A27DB-BD31-4B8C-83A1-F6EECF244321}">
                <p14:modId xmlns:p14="http://schemas.microsoft.com/office/powerpoint/2010/main" val="977882941"/>
              </p:ext>
            </p:extLst>
          </p:nvPr>
        </p:nvGraphicFramePr>
        <p:xfrm>
          <a:off x="485028" y="4272891"/>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weight and price for package 1: 50 24.59</a:t>
                      </a:r>
                    </a:p>
                    <a:p>
                      <a:r>
                        <a:rPr lang="en-US" b="0" baseline="0" dirty="0" smtClean="0">
                          <a:latin typeface="Courier New" panose="02070309020205020404" pitchFamily="49" charset="0"/>
                          <a:cs typeface="Courier New" panose="02070309020205020404" pitchFamily="49" charset="0"/>
                        </a:rPr>
                        <a:t>Enter weight and price for package 2: 25 11.99</a:t>
                      </a:r>
                    </a:p>
                    <a:p>
                      <a:r>
                        <a:rPr lang="en-US" b="0" dirty="0" smtClean="0">
                          <a:latin typeface="Courier New" panose="02070309020205020404" pitchFamily="49" charset="0"/>
                          <a:cs typeface="Courier New" panose="02070309020205020404" pitchFamily="49" charset="0"/>
                        </a:rPr>
                        <a:t>Package</a:t>
                      </a:r>
                      <a:r>
                        <a:rPr lang="en-US" b="0" baseline="0" dirty="0" smtClean="0">
                          <a:latin typeface="Courier New" panose="02070309020205020404" pitchFamily="49" charset="0"/>
                          <a:cs typeface="Courier New" panose="02070309020205020404" pitchFamily="49" charset="0"/>
                        </a:rPr>
                        <a:t> 2 has a better price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6"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3975" y="431305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3975" y="461843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compare cost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9466"/>
          <a:stretch/>
        </p:blipFill>
        <p:spPr bwMode="auto">
          <a:xfrm>
            <a:off x="4193528" y="-16434"/>
            <a:ext cx="1378142" cy="12025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2" y="543950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612380181"/>
              </p:ext>
            </p:extLst>
          </p:nvPr>
        </p:nvGraphicFramePr>
        <p:xfrm>
          <a:off x="485026" y="5464657"/>
          <a:ext cx="10489346" cy="91440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weight and price for package 1: 50 25</a:t>
                      </a:r>
                    </a:p>
                    <a:p>
                      <a:r>
                        <a:rPr lang="en-US" b="0" baseline="0" dirty="0" smtClean="0">
                          <a:latin typeface="Courier New" panose="02070309020205020404" pitchFamily="49" charset="0"/>
                          <a:cs typeface="Courier New" panose="02070309020205020404" pitchFamily="49" charset="0"/>
                        </a:rPr>
                        <a:t>Enter weight and price for package 2: 25 12.5</a:t>
                      </a:r>
                    </a:p>
                    <a:p>
                      <a:r>
                        <a:rPr lang="en-US" b="0" baseline="0" dirty="0" smtClean="0">
                          <a:latin typeface="Courier New" panose="02070309020205020404" pitchFamily="49" charset="0"/>
                          <a:cs typeface="Courier New" panose="02070309020205020404" pitchFamily="49" charset="0"/>
                        </a:rPr>
                        <a:t>Two packages have the same price</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3973" y="550481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3973" y="5810197"/>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245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11. *Geometry: Point on line segment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4333"/>
            <a:ext cx="11500373" cy="14826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b="1" dirty="0" smtClean="0">
                <a:solidFill>
                  <a:schemeClr val="accent5"/>
                </a:solidFill>
                <a:cs typeface="Courier New" panose="02070309020205020404" pitchFamily="49" charset="0"/>
              </a:rPr>
              <a:t>	</a:t>
            </a:r>
            <a:r>
              <a:rPr lang="en-US" sz="3000" dirty="0" smtClean="0">
                <a:solidFill>
                  <a:schemeClr val="accent5"/>
                </a:solidFill>
                <a:cs typeface="Courier New" panose="02070309020205020404" pitchFamily="49" charset="0"/>
              </a:rPr>
              <a:t>Programming </a:t>
            </a:r>
            <a:r>
              <a:rPr lang="en-US" sz="3000" b="1" dirty="0" smtClean="0">
                <a:solidFill>
                  <a:schemeClr val="accent5"/>
                </a:solidFill>
                <a:cs typeface="Courier New" panose="02070309020205020404" pitchFamily="49" charset="0"/>
              </a:rPr>
              <a:t>point position </a:t>
            </a:r>
            <a:r>
              <a:rPr lang="en-US" sz="3000" dirty="0" smtClean="0">
                <a:solidFill>
                  <a:schemeClr val="accent5"/>
                </a:solidFill>
                <a:cs typeface="Courier New" panose="02070309020205020404" pitchFamily="49" charset="0"/>
              </a:rPr>
              <a:t>exercise shows how to test whether a point is on an unbounded line. Revise </a:t>
            </a:r>
            <a:r>
              <a:rPr lang="en-US" sz="3000" b="1" dirty="0" smtClean="0">
                <a:solidFill>
                  <a:schemeClr val="accent5"/>
                </a:solidFill>
                <a:cs typeface="Courier New" panose="02070309020205020404" pitchFamily="49" charset="0"/>
              </a:rPr>
              <a:t>point position </a:t>
            </a:r>
            <a:r>
              <a:rPr lang="en-US" sz="3000" dirty="0" smtClean="0">
                <a:solidFill>
                  <a:schemeClr val="accent5"/>
                </a:solidFill>
                <a:cs typeface="Courier New" panose="02070309020205020404" pitchFamily="49" charset="0"/>
              </a:rPr>
              <a:t>exercise to enter the three points for p0, p1, and p2 and displays whether p2 is on the line segment from p0 to p1. </a:t>
            </a:r>
            <a:endParaRPr lang="en-US" sz="3000" b="1" dirty="0" smtClean="0">
              <a:solidFill>
                <a:schemeClr val="accent5"/>
              </a:solidFill>
              <a:cs typeface="Courier New" panose="02070309020205020404" pitchFamily="49" charset="0"/>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3803219"/>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are the sample runs:</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443430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2442209503"/>
              </p:ext>
            </p:extLst>
          </p:nvPr>
        </p:nvGraphicFramePr>
        <p:xfrm>
          <a:off x="485027" y="4434303"/>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points for p0, p1, and p2: 1 1 2.5 2.5 1.5 1.5</a:t>
                      </a:r>
                    </a:p>
                    <a:p>
                      <a:r>
                        <a:rPr lang="en-US" b="0" baseline="0" dirty="0" smtClean="0">
                          <a:latin typeface="Courier New" panose="02070309020205020404" pitchFamily="49" charset="0"/>
                          <a:cs typeface="Courier New" panose="02070309020205020404" pitchFamily="49" charset="0"/>
                        </a:rPr>
                        <a:t>(1.5 1.5) is on the line segment from (1, 1) to (2.5, 2.5)</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95754" y="4492816"/>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276" y="5351514"/>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Таблица 21"/>
          <p:cNvGraphicFramePr>
            <a:graphicFrameLocks noGrp="1"/>
          </p:cNvGraphicFramePr>
          <p:nvPr>
            <p:extLst>
              <p:ext uri="{D42A27DB-BD31-4B8C-83A1-F6EECF244321}">
                <p14:modId xmlns:p14="http://schemas.microsoft.com/office/powerpoint/2010/main" val="3164720832"/>
              </p:ext>
            </p:extLst>
          </p:nvPr>
        </p:nvGraphicFramePr>
        <p:xfrm>
          <a:off x="485027" y="5351514"/>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three points for p0, p1, and p2: 1 1 2 2 3.5 3.5</a:t>
                      </a:r>
                    </a:p>
                    <a:p>
                      <a:r>
                        <a:rPr lang="en-US" b="0" baseline="0" dirty="0" smtClean="0">
                          <a:latin typeface="Courier New" panose="02070309020205020404" pitchFamily="49" charset="0"/>
                          <a:cs typeface="Courier New" panose="02070309020205020404" pitchFamily="49" charset="0"/>
                        </a:rPr>
                        <a:t>(3.5 3.5) is not on the line segment from (1, 1) to (2, 2)</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8988" y="5396899"/>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Point on line segm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302" y="313099"/>
            <a:ext cx="1619415" cy="66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223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095482" y="297810"/>
            <a:ext cx="7737519"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12. *Algebra: slope – intercept form</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485027" y="1509991"/>
            <a:ext cx="7233173" cy="252403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a program that prompts the user to enter the coordinates of two points (</a:t>
            </a:r>
            <a:r>
              <a:rPr lang="en-US" sz="2500" b="1" dirty="0" smtClean="0">
                <a:solidFill>
                  <a:schemeClr val="accent5"/>
                </a:solidFill>
              </a:rPr>
              <a:t>x1, y1</a:t>
            </a:r>
            <a:r>
              <a:rPr lang="en-US" sz="2500" dirty="0" smtClean="0">
                <a:solidFill>
                  <a:schemeClr val="accent5"/>
                </a:solidFill>
              </a:rPr>
              <a:t>) and (</a:t>
            </a:r>
            <a:r>
              <a:rPr lang="en-US" sz="2500" b="1" dirty="0" smtClean="0">
                <a:solidFill>
                  <a:schemeClr val="accent5"/>
                </a:solidFill>
              </a:rPr>
              <a:t>x2, y2</a:t>
            </a:r>
            <a:r>
              <a:rPr lang="en-US" sz="2500" dirty="0" smtClean="0">
                <a:solidFill>
                  <a:schemeClr val="accent5"/>
                </a:solidFill>
              </a:rPr>
              <a:t>), and displays the line equation in the slope-intercept form, i.e., y = mx + b. m and b can be computed using the following formula:</a:t>
            </a:r>
          </a:p>
          <a:p>
            <a:pPr algn="just">
              <a:lnSpc>
                <a:spcPct val="120000"/>
              </a:lnSpc>
            </a:pPr>
            <a:r>
              <a:rPr lang="en-US" sz="2500" dirty="0" smtClean="0">
                <a:solidFill>
                  <a:schemeClr val="accent5"/>
                </a:solidFill>
              </a:rPr>
              <a:t> </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8" name="Заголовок 1"/>
          <p:cNvSpPr txBox="1">
            <a:spLocks/>
          </p:cNvSpPr>
          <p:nvPr/>
        </p:nvSpPr>
        <p:spPr>
          <a:xfrm>
            <a:off x="332626" y="543058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0"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79905" y="602253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Таблица 11"/>
          <p:cNvGraphicFramePr>
            <a:graphicFrameLocks noGrp="1"/>
          </p:cNvGraphicFramePr>
          <p:nvPr>
            <p:extLst>
              <p:ext uri="{D42A27DB-BD31-4B8C-83A1-F6EECF244321}">
                <p14:modId xmlns:p14="http://schemas.microsoft.com/office/powerpoint/2010/main" val="1489432495"/>
              </p:ext>
            </p:extLst>
          </p:nvPr>
        </p:nvGraphicFramePr>
        <p:xfrm>
          <a:off x="515656" y="6086844"/>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coordinates for two points: 1 1 0 0</a:t>
                      </a:r>
                    </a:p>
                    <a:p>
                      <a:r>
                        <a:rPr lang="en-US" b="0" baseline="0" dirty="0" smtClean="0">
                          <a:latin typeface="Courier New" panose="02070309020205020404" pitchFamily="49" charset="0"/>
                          <a:cs typeface="Courier New" panose="02070309020205020404" pitchFamily="49" charset="0"/>
                        </a:rPr>
                        <a:t>The line equation for two points (1, 1) and (0, 0) is y = x</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6509" y="6155454"/>
            <a:ext cx="487632" cy="2336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Прямоугольник 1"/>
              <p:cNvSpPr/>
              <p:nvPr/>
            </p:nvSpPr>
            <p:spPr>
              <a:xfrm>
                <a:off x="1342513" y="3944335"/>
                <a:ext cx="5748946" cy="477054"/>
              </a:xfrm>
              <a:prstGeom prst="rect">
                <a:avLst/>
              </a:prstGeom>
            </p:spPr>
            <p:txBody>
              <a:bodyPr wrap="none">
                <a:spAutoFit/>
              </a:bodyPr>
              <a:lstStyle/>
              <a:p>
                <a14:m>
                  <m:oMath xmlns:m="http://schemas.openxmlformats.org/officeDocument/2006/math">
                    <m:r>
                      <a:rPr lang="en-US" sz="2500" b="0" i="1" smtClean="0">
                        <a:solidFill>
                          <a:schemeClr val="accent5"/>
                        </a:solidFill>
                        <a:latin typeface="Cambria Math" panose="02040503050406030204" pitchFamily="18" charset="0"/>
                      </a:rPr>
                      <m:t>𝑚</m:t>
                    </m:r>
                    <m:r>
                      <a:rPr lang="en-US" sz="2500" b="0" i="1" smtClean="0">
                        <a:solidFill>
                          <a:schemeClr val="accent5"/>
                        </a:solidFill>
                        <a:latin typeface="Cambria Math" panose="02040503050406030204" pitchFamily="18" charset="0"/>
                      </a:rPr>
                      <m:t>=(</m:t>
                    </m:r>
                    <m:sSub>
                      <m:sSubPr>
                        <m:ctrlPr>
                          <a:rPr lang="en-US" sz="2500" b="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𝑦</m:t>
                        </m:r>
                      </m:e>
                      <m:sub>
                        <m:r>
                          <a:rPr lang="en-US" sz="2500" b="0" i="1" smtClean="0">
                            <a:solidFill>
                              <a:schemeClr val="accent5"/>
                            </a:solidFill>
                            <a:latin typeface="Cambria Math" panose="02040503050406030204" pitchFamily="18" charset="0"/>
                          </a:rPr>
                          <m:t>2</m:t>
                        </m:r>
                      </m:sub>
                    </m:sSub>
                    <m:r>
                      <a:rPr lang="en-US" sz="2500" b="0" i="1" smtClean="0">
                        <a:solidFill>
                          <a:schemeClr val="accent5"/>
                        </a:solidFill>
                        <a:latin typeface="Cambria Math" panose="02040503050406030204" pitchFamily="18" charset="0"/>
                      </a:rPr>
                      <m:t>−</m:t>
                    </m:r>
                    <m:sSub>
                      <m:sSubPr>
                        <m:ctrlPr>
                          <a:rPr lang="en-US" sz="2500" b="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𝑦</m:t>
                        </m:r>
                      </m:e>
                      <m:sub>
                        <m:r>
                          <a:rPr lang="en-US" sz="2500" b="0" i="1" smtClean="0">
                            <a:solidFill>
                              <a:schemeClr val="accent5"/>
                            </a:solidFill>
                            <a:latin typeface="Cambria Math" panose="02040503050406030204" pitchFamily="18" charset="0"/>
                          </a:rPr>
                          <m:t>1</m:t>
                        </m:r>
                      </m:sub>
                    </m:sSub>
                    <m:r>
                      <a:rPr lang="en-US" sz="2500" b="0" i="1" smtClean="0">
                        <a:solidFill>
                          <a:schemeClr val="accent5"/>
                        </a:solidFill>
                        <a:latin typeface="Cambria Math" panose="02040503050406030204" pitchFamily="18" charset="0"/>
                      </a:rPr>
                      <m:t>)/(</m:t>
                    </m:r>
                    <m:sSub>
                      <m:sSubPr>
                        <m:ctrlPr>
                          <a:rPr lang="en-US" sz="2500" b="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𝑥</m:t>
                        </m:r>
                      </m:e>
                      <m:sub>
                        <m:r>
                          <a:rPr lang="en-US" sz="2500" b="0" i="1" smtClean="0">
                            <a:solidFill>
                              <a:schemeClr val="accent5"/>
                            </a:solidFill>
                            <a:latin typeface="Cambria Math" panose="02040503050406030204" pitchFamily="18" charset="0"/>
                          </a:rPr>
                          <m:t>2</m:t>
                        </m:r>
                      </m:sub>
                    </m:sSub>
                    <m:r>
                      <a:rPr lang="en-US" sz="2500" b="0" i="1" smtClean="0">
                        <a:solidFill>
                          <a:schemeClr val="accent5"/>
                        </a:solidFill>
                        <a:latin typeface="Cambria Math" panose="02040503050406030204" pitchFamily="18" charset="0"/>
                      </a:rPr>
                      <m:t>−</m:t>
                    </m:r>
                    <m:sSub>
                      <m:sSubPr>
                        <m:ctrlPr>
                          <a:rPr lang="en-US" sz="2500" b="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𝑥</m:t>
                        </m:r>
                      </m:e>
                      <m:sub>
                        <m:r>
                          <a:rPr lang="en-US" sz="2500" b="0" i="1" smtClean="0">
                            <a:solidFill>
                              <a:schemeClr val="accent5"/>
                            </a:solidFill>
                            <a:latin typeface="Cambria Math" panose="02040503050406030204" pitchFamily="18" charset="0"/>
                          </a:rPr>
                          <m:t>1</m:t>
                        </m:r>
                      </m:sub>
                    </m:sSub>
                    <m:r>
                      <a:rPr lang="en-US" sz="2500" b="0" i="1" smtClean="0">
                        <a:solidFill>
                          <a:schemeClr val="accent5"/>
                        </a:solidFill>
                        <a:latin typeface="Cambria Math" panose="02040503050406030204" pitchFamily="18" charset="0"/>
                      </a:rPr>
                      <m:t>)</m:t>
                    </m:r>
                  </m:oMath>
                </a14:m>
                <a:r>
                  <a:rPr lang="en-US" sz="2500" dirty="0" smtClean="0"/>
                  <a:t>	</a:t>
                </a:r>
                <a14:m>
                  <m:oMath xmlns:m="http://schemas.openxmlformats.org/officeDocument/2006/math">
                    <m:r>
                      <a:rPr lang="en-US" sz="2500" b="0" i="1" smtClean="0">
                        <a:solidFill>
                          <a:schemeClr val="accent1"/>
                        </a:solidFill>
                        <a:latin typeface="Cambria Math" panose="02040503050406030204" pitchFamily="18" charset="0"/>
                      </a:rPr>
                      <m:t>𝑏</m:t>
                    </m:r>
                    <m:r>
                      <a:rPr lang="en-US" sz="2500" b="0" i="1" smtClean="0">
                        <a:solidFill>
                          <a:schemeClr val="accent1"/>
                        </a:solidFill>
                        <a:latin typeface="Cambria Math" panose="02040503050406030204" pitchFamily="18" charset="0"/>
                      </a:rPr>
                      <m:t>=</m:t>
                    </m:r>
                    <m:sSub>
                      <m:sSubPr>
                        <m:ctrlPr>
                          <a:rPr lang="en-US" sz="2500" b="0" i="1" smtClean="0">
                            <a:solidFill>
                              <a:schemeClr val="accent1"/>
                            </a:solidFill>
                            <a:latin typeface="Cambria Math" panose="02040503050406030204" pitchFamily="18" charset="0"/>
                          </a:rPr>
                        </m:ctrlPr>
                      </m:sSubPr>
                      <m:e>
                        <m:r>
                          <a:rPr lang="en-US" sz="2500" b="0" i="1" smtClean="0">
                            <a:solidFill>
                              <a:schemeClr val="accent1"/>
                            </a:solidFill>
                            <a:latin typeface="Cambria Math" panose="02040503050406030204" pitchFamily="18" charset="0"/>
                          </a:rPr>
                          <m:t>𝑦</m:t>
                        </m:r>
                      </m:e>
                      <m:sub>
                        <m:r>
                          <a:rPr lang="en-US" sz="2500" b="0" i="1" smtClean="0">
                            <a:solidFill>
                              <a:schemeClr val="accent1"/>
                            </a:solidFill>
                            <a:latin typeface="Cambria Math" panose="02040503050406030204" pitchFamily="18" charset="0"/>
                          </a:rPr>
                          <m:t>1</m:t>
                        </m:r>
                      </m:sub>
                    </m:sSub>
                    <m:r>
                      <a:rPr lang="en-US" sz="2500" b="0" i="1" smtClean="0">
                        <a:solidFill>
                          <a:schemeClr val="accent1"/>
                        </a:solidFill>
                        <a:latin typeface="Cambria Math" panose="02040503050406030204" pitchFamily="18" charset="0"/>
                      </a:rPr>
                      <m:t>−</m:t>
                    </m:r>
                    <m:r>
                      <a:rPr lang="en-US" sz="2500" b="0" i="1" smtClean="0">
                        <a:solidFill>
                          <a:schemeClr val="accent1"/>
                        </a:solidFill>
                        <a:latin typeface="Cambria Math" panose="02040503050406030204" pitchFamily="18" charset="0"/>
                      </a:rPr>
                      <m:t>𝑚</m:t>
                    </m:r>
                    <m:sSub>
                      <m:sSubPr>
                        <m:ctrlPr>
                          <a:rPr lang="en-US" sz="2500" b="0" i="1" smtClean="0">
                            <a:solidFill>
                              <a:schemeClr val="accent1"/>
                            </a:solidFill>
                            <a:latin typeface="Cambria Math" panose="02040503050406030204" pitchFamily="18" charset="0"/>
                          </a:rPr>
                        </m:ctrlPr>
                      </m:sSubPr>
                      <m:e>
                        <m:r>
                          <a:rPr lang="en-US" sz="2500" b="0" i="1" smtClean="0">
                            <a:solidFill>
                              <a:schemeClr val="accent1"/>
                            </a:solidFill>
                            <a:latin typeface="Cambria Math" panose="02040503050406030204" pitchFamily="18" charset="0"/>
                          </a:rPr>
                          <m:t>𝑥</m:t>
                        </m:r>
                      </m:e>
                      <m:sub>
                        <m:r>
                          <a:rPr lang="en-US" sz="2500" b="0" i="1" smtClean="0">
                            <a:solidFill>
                              <a:schemeClr val="accent1"/>
                            </a:solidFill>
                            <a:latin typeface="Cambria Math" panose="02040503050406030204" pitchFamily="18" charset="0"/>
                          </a:rPr>
                          <m:t>1</m:t>
                        </m:r>
                      </m:sub>
                    </m:sSub>
                  </m:oMath>
                </a14:m>
                <a:endParaRPr lang="ru-RU" sz="2500"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342513" y="3944335"/>
                <a:ext cx="5748946" cy="477054"/>
              </a:xfrm>
              <a:prstGeom prst="rect">
                <a:avLst/>
              </a:prstGeom>
              <a:blipFill rotWithShape="0">
                <a:blip r:embed="rId5"/>
                <a:stretch>
                  <a:fillRect b="-17949"/>
                </a:stretch>
              </a:blipFill>
            </p:spPr>
            <p:txBody>
              <a:bodyPr/>
              <a:lstStyle/>
              <a:p>
                <a:r>
                  <a:rPr lang="ru-RU">
                    <a:noFill/>
                  </a:rPr>
                  <a:t> </a:t>
                </a:r>
              </a:p>
            </p:txBody>
          </p:sp>
        </mc:Fallback>
      </mc:AlternateContent>
      <p:sp>
        <p:nvSpPr>
          <p:cNvPr id="16" name="Заголовок 1"/>
          <p:cNvSpPr txBox="1">
            <a:spLocks/>
          </p:cNvSpPr>
          <p:nvPr/>
        </p:nvSpPr>
        <p:spPr>
          <a:xfrm>
            <a:off x="432972" y="4848925"/>
            <a:ext cx="7568028" cy="56844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Don’t display </a:t>
            </a:r>
            <a:r>
              <a:rPr lang="en-US" sz="2500" b="1" dirty="0" smtClean="0">
                <a:solidFill>
                  <a:schemeClr val="accent5"/>
                </a:solidFill>
              </a:rPr>
              <a:t>m </a:t>
            </a:r>
            <a:r>
              <a:rPr lang="en-US" sz="2500" dirty="0" smtClean="0">
                <a:solidFill>
                  <a:schemeClr val="accent5"/>
                </a:solidFill>
              </a:rPr>
              <a:t> if it is </a:t>
            </a:r>
            <a:r>
              <a:rPr lang="en-US" sz="2500" b="1" dirty="0" smtClean="0">
                <a:solidFill>
                  <a:schemeClr val="accent5"/>
                </a:solidFill>
              </a:rPr>
              <a:t>1 </a:t>
            </a:r>
            <a:r>
              <a:rPr lang="en-US" sz="2500" dirty="0" smtClean="0">
                <a:solidFill>
                  <a:schemeClr val="accent5"/>
                </a:solidFill>
              </a:rPr>
              <a:t>and don’t display b if it is </a:t>
            </a:r>
            <a:r>
              <a:rPr lang="en-US" sz="2500" b="1" dirty="0" smtClean="0">
                <a:solidFill>
                  <a:schemeClr val="accent5"/>
                </a:solidFill>
              </a:rPr>
              <a:t>0.</a:t>
            </a:r>
            <a:endParaRPr lang="en-US" sz="2500" dirty="0" smtClean="0">
              <a:solidFill>
                <a:schemeClr val="accent5"/>
              </a:solidFill>
            </a:endParaRPr>
          </a:p>
        </p:txBody>
      </p:sp>
      <p:pic>
        <p:nvPicPr>
          <p:cNvPr id="3074" name="Picture 2" descr="Image result for by two points slope-intercept 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8200" y="1536406"/>
            <a:ext cx="44196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88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13. **Science: day of the week</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161365" y="1256360"/>
                <a:ext cx="8256493" cy="549406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300" dirty="0" smtClean="0">
                    <a:solidFill>
                      <a:schemeClr val="accent5"/>
                    </a:solidFill>
                  </a:rPr>
                  <a:t>Zeller’s congruence is an algorithm developed by Christian Zeller to calculate the day of the week. The formula is</a:t>
                </a:r>
              </a:p>
              <a:p>
                <a:pPr algn="just">
                  <a:lnSpc>
                    <a:spcPct val="120000"/>
                  </a:lnSpc>
                </a:pPr>
                <a14:m>
                  <m:oMathPara xmlns:m="http://schemas.openxmlformats.org/officeDocument/2006/math">
                    <m:oMathParaPr>
                      <m:jc m:val="centerGroup"/>
                    </m:oMathParaPr>
                    <m:oMath xmlns:m="http://schemas.openxmlformats.org/officeDocument/2006/math">
                      <m:r>
                        <a:rPr lang="en-US" sz="2300" b="0" i="1" smtClean="0">
                          <a:solidFill>
                            <a:schemeClr val="accent5"/>
                          </a:solidFill>
                          <a:latin typeface="Cambria Math" panose="02040503050406030204" pitchFamily="18" charset="0"/>
                        </a:rPr>
                        <m:t>h</m:t>
                      </m:r>
                      <m:r>
                        <a:rPr lang="en-US" sz="2300" b="0" i="1" smtClean="0">
                          <a:solidFill>
                            <a:schemeClr val="accent5"/>
                          </a:solidFill>
                          <a:latin typeface="Cambria Math" panose="02040503050406030204" pitchFamily="18" charset="0"/>
                        </a:rPr>
                        <m:t>=</m:t>
                      </m:r>
                      <m:d>
                        <m:dPr>
                          <m:ctrlPr>
                            <a:rPr lang="en-US" sz="2300" b="0" i="1" smtClean="0">
                              <a:solidFill>
                                <a:schemeClr val="accent5"/>
                              </a:solidFill>
                              <a:latin typeface="Cambria Math" panose="02040503050406030204" pitchFamily="18" charset="0"/>
                            </a:rPr>
                          </m:ctrlPr>
                        </m:dPr>
                        <m:e>
                          <m:r>
                            <a:rPr lang="en-US" sz="2300" b="0" i="1" smtClean="0">
                              <a:solidFill>
                                <a:schemeClr val="accent5"/>
                              </a:solidFill>
                              <a:latin typeface="Cambria Math" panose="02040503050406030204" pitchFamily="18" charset="0"/>
                            </a:rPr>
                            <m:t>𝑞</m:t>
                          </m:r>
                          <m:r>
                            <a:rPr lang="en-US" sz="2300" b="0" i="1" smtClean="0">
                              <a:solidFill>
                                <a:schemeClr val="accent5"/>
                              </a:solidFill>
                              <a:latin typeface="Cambria Math" panose="02040503050406030204" pitchFamily="18" charset="0"/>
                            </a:rPr>
                            <m:t>+</m:t>
                          </m:r>
                          <m:f>
                            <m:fPr>
                              <m:ctrlPr>
                                <a:rPr lang="en-US" sz="2300" b="0" i="1" smtClean="0">
                                  <a:solidFill>
                                    <a:schemeClr val="accent5"/>
                                  </a:solidFill>
                                  <a:latin typeface="Cambria Math" panose="02040503050406030204" pitchFamily="18" charset="0"/>
                                </a:rPr>
                              </m:ctrlPr>
                            </m:fPr>
                            <m:num>
                              <m:r>
                                <a:rPr lang="en-US" sz="2300" b="0" i="1" smtClean="0">
                                  <a:solidFill>
                                    <a:schemeClr val="accent5"/>
                                  </a:solidFill>
                                  <a:latin typeface="Cambria Math" panose="02040503050406030204" pitchFamily="18" charset="0"/>
                                </a:rPr>
                                <m:t>26</m:t>
                              </m:r>
                              <m:d>
                                <m:dPr>
                                  <m:ctrlPr>
                                    <a:rPr lang="en-US" sz="2300" b="0" i="1" smtClean="0">
                                      <a:solidFill>
                                        <a:schemeClr val="accent5"/>
                                      </a:solidFill>
                                      <a:latin typeface="Cambria Math" panose="02040503050406030204" pitchFamily="18" charset="0"/>
                                    </a:rPr>
                                  </m:ctrlPr>
                                </m:dPr>
                                <m:e>
                                  <m:r>
                                    <a:rPr lang="en-US" sz="2300" b="0" i="1" smtClean="0">
                                      <a:solidFill>
                                        <a:schemeClr val="accent5"/>
                                      </a:solidFill>
                                      <a:latin typeface="Cambria Math" panose="02040503050406030204" pitchFamily="18" charset="0"/>
                                    </a:rPr>
                                    <m:t>𝑚</m:t>
                                  </m:r>
                                  <m:r>
                                    <a:rPr lang="en-US" sz="2300" b="0" i="1" smtClean="0">
                                      <a:solidFill>
                                        <a:schemeClr val="accent5"/>
                                      </a:solidFill>
                                      <a:latin typeface="Cambria Math" panose="02040503050406030204" pitchFamily="18" charset="0"/>
                                    </a:rPr>
                                    <m:t>+1</m:t>
                                  </m:r>
                                </m:e>
                              </m:d>
                            </m:num>
                            <m:den>
                              <m:r>
                                <a:rPr lang="en-US" sz="2300" b="0" i="1" smtClean="0">
                                  <a:solidFill>
                                    <a:schemeClr val="accent5"/>
                                  </a:solidFill>
                                  <a:latin typeface="Cambria Math" panose="02040503050406030204" pitchFamily="18" charset="0"/>
                                </a:rPr>
                                <m:t>10</m:t>
                              </m:r>
                            </m:den>
                          </m:f>
                          <m:r>
                            <a:rPr lang="en-US" sz="2300" b="0" i="1" smtClean="0">
                              <a:solidFill>
                                <a:schemeClr val="accent5"/>
                              </a:solidFill>
                              <a:latin typeface="Cambria Math" panose="02040503050406030204" pitchFamily="18" charset="0"/>
                            </a:rPr>
                            <m:t>+</m:t>
                          </m:r>
                          <m:r>
                            <a:rPr lang="en-US" sz="2300" b="0" i="1" smtClean="0">
                              <a:solidFill>
                                <a:schemeClr val="accent5"/>
                              </a:solidFill>
                              <a:latin typeface="Cambria Math" panose="02040503050406030204" pitchFamily="18" charset="0"/>
                            </a:rPr>
                            <m:t>𝑘</m:t>
                          </m:r>
                          <m:r>
                            <a:rPr lang="en-US" sz="2300" b="0" i="1" smtClean="0">
                              <a:solidFill>
                                <a:schemeClr val="accent5"/>
                              </a:solidFill>
                              <a:latin typeface="Cambria Math" panose="02040503050406030204" pitchFamily="18" charset="0"/>
                            </a:rPr>
                            <m:t>+</m:t>
                          </m:r>
                          <m:f>
                            <m:fPr>
                              <m:ctrlPr>
                                <a:rPr lang="en-US" sz="2300" b="0" i="1" smtClean="0">
                                  <a:solidFill>
                                    <a:schemeClr val="accent5"/>
                                  </a:solidFill>
                                  <a:latin typeface="Cambria Math" panose="02040503050406030204" pitchFamily="18" charset="0"/>
                                </a:rPr>
                              </m:ctrlPr>
                            </m:fPr>
                            <m:num>
                              <m:r>
                                <a:rPr lang="en-US" sz="2300" b="0" i="1" smtClean="0">
                                  <a:solidFill>
                                    <a:schemeClr val="accent5"/>
                                  </a:solidFill>
                                  <a:latin typeface="Cambria Math" panose="02040503050406030204" pitchFamily="18" charset="0"/>
                                </a:rPr>
                                <m:t>𝑘</m:t>
                              </m:r>
                            </m:num>
                            <m:den>
                              <m:r>
                                <a:rPr lang="en-US" sz="2300" b="0" i="1" smtClean="0">
                                  <a:solidFill>
                                    <a:schemeClr val="accent5"/>
                                  </a:solidFill>
                                  <a:latin typeface="Cambria Math" panose="02040503050406030204" pitchFamily="18" charset="0"/>
                                </a:rPr>
                                <m:t>4</m:t>
                              </m:r>
                            </m:den>
                          </m:f>
                          <m:r>
                            <a:rPr lang="en-US" sz="2300" b="0" i="1" smtClean="0">
                              <a:solidFill>
                                <a:schemeClr val="accent5"/>
                              </a:solidFill>
                              <a:latin typeface="Cambria Math" panose="02040503050406030204" pitchFamily="18" charset="0"/>
                            </a:rPr>
                            <m:t>+</m:t>
                          </m:r>
                          <m:f>
                            <m:fPr>
                              <m:ctrlPr>
                                <a:rPr lang="en-US" sz="2300" b="0" i="1" smtClean="0">
                                  <a:solidFill>
                                    <a:schemeClr val="accent5"/>
                                  </a:solidFill>
                                  <a:latin typeface="Cambria Math" panose="02040503050406030204" pitchFamily="18" charset="0"/>
                                </a:rPr>
                              </m:ctrlPr>
                            </m:fPr>
                            <m:num>
                              <m:r>
                                <a:rPr lang="en-US" sz="2300" b="0" i="1" smtClean="0">
                                  <a:solidFill>
                                    <a:schemeClr val="accent5"/>
                                  </a:solidFill>
                                  <a:latin typeface="Cambria Math" panose="02040503050406030204" pitchFamily="18" charset="0"/>
                                </a:rPr>
                                <m:t>𝑗</m:t>
                              </m:r>
                            </m:num>
                            <m:den>
                              <m:r>
                                <a:rPr lang="en-US" sz="2300" b="0" i="1" smtClean="0">
                                  <a:solidFill>
                                    <a:schemeClr val="accent5"/>
                                  </a:solidFill>
                                  <a:latin typeface="Cambria Math" panose="02040503050406030204" pitchFamily="18" charset="0"/>
                                </a:rPr>
                                <m:t>4</m:t>
                              </m:r>
                            </m:den>
                          </m:f>
                          <m:r>
                            <a:rPr lang="en-US" sz="2300" b="0" i="1" smtClean="0">
                              <a:solidFill>
                                <a:schemeClr val="accent5"/>
                              </a:solidFill>
                              <a:latin typeface="Cambria Math" panose="02040503050406030204" pitchFamily="18" charset="0"/>
                            </a:rPr>
                            <m:t>+5</m:t>
                          </m:r>
                          <m:r>
                            <a:rPr lang="en-US" sz="2300" b="0" i="1" smtClean="0">
                              <a:solidFill>
                                <a:schemeClr val="accent5"/>
                              </a:solidFill>
                              <a:latin typeface="Cambria Math" panose="02040503050406030204" pitchFamily="18" charset="0"/>
                            </a:rPr>
                            <m:t>𝑗</m:t>
                          </m:r>
                        </m:e>
                      </m:d>
                      <m:r>
                        <a:rPr lang="en-US" sz="2300" b="0" i="1" smtClean="0">
                          <a:solidFill>
                            <a:schemeClr val="accent5"/>
                          </a:solidFill>
                          <a:latin typeface="Cambria Math" panose="02040503050406030204" pitchFamily="18" charset="0"/>
                        </a:rPr>
                        <m:t>%7</m:t>
                      </m:r>
                    </m:oMath>
                  </m:oMathPara>
                </a14:m>
                <a:endParaRPr lang="en-US" sz="2300" b="0" dirty="0" smtClean="0">
                  <a:solidFill>
                    <a:schemeClr val="accent5"/>
                  </a:solidFill>
                </a:endParaRPr>
              </a:p>
              <a:p>
                <a:pPr algn="l">
                  <a:lnSpc>
                    <a:spcPct val="120000"/>
                  </a:lnSpc>
                </a:pPr>
                <a:r>
                  <a:rPr lang="en-US" sz="2300" dirty="0" smtClean="0">
                    <a:solidFill>
                      <a:schemeClr val="accent5"/>
                    </a:solidFill>
                  </a:rPr>
                  <a:t>Where</a:t>
                </a:r>
              </a:p>
              <a:p>
                <a:pPr marL="342900" indent="-342900" algn="l">
                  <a:lnSpc>
                    <a:spcPct val="120000"/>
                  </a:lnSpc>
                  <a:buFont typeface="Arial" panose="020B0604020202020204" pitchFamily="34" charset="0"/>
                  <a:buChar char="•"/>
                </a:pPr>
                <a:r>
                  <a:rPr lang="en-US" sz="2300" dirty="0" smtClean="0">
                    <a:solidFill>
                      <a:schemeClr val="accent5"/>
                    </a:solidFill>
                  </a:rPr>
                  <a:t>h is the day of the week (0: Saturday, 1: Sunday, 2: Monday, 3: Tuesday, 4: Wednesday, 5: Thursday, 6: Friday).</a:t>
                </a:r>
              </a:p>
              <a:p>
                <a:pPr marL="342900" indent="-342900" algn="l">
                  <a:lnSpc>
                    <a:spcPct val="120000"/>
                  </a:lnSpc>
                  <a:buFont typeface="Arial" panose="020B0604020202020204" pitchFamily="34" charset="0"/>
                  <a:buChar char="•"/>
                </a:pPr>
                <a:r>
                  <a:rPr lang="en-US" sz="2300" b="1" dirty="0" smtClean="0">
                    <a:solidFill>
                      <a:schemeClr val="accent5"/>
                    </a:solidFill>
                  </a:rPr>
                  <a:t>q </a:t>
                </a:r>
                <a:r>
                  <a:rPr lang="en-US" sz="2300" dirty="0" smtClean="0">
                    <a:solidFill>
                      <a:schemeClr val="accent5"/>
                    </a:solidFill>
                  </a:rPr>
                  <a:t>is the day of the month.</a:t>
                </a:r>
              </a:p>
              <a:p>
                <a:pPr marL="342900" indent="-342900" algn="l">
                  <a:lnSpc>
                    <a:spcPct val="120000"/>
                  </a:lnSpc>
                  <a:buFont typeface="Arial" panose="020B0604020202020204" pitchFamily="34" charset="0"/>
                  <a:buChar char="•"/>
                </a:pPr>
                <a:r>
                  <a:rPr lang="en-US" sz="2300" b="1" dirty="0">
                    <a:solidFill>
                      <a:schemeClr val="accent5"/>
                    </a:solidFill>
                  </a:rPr>
                  <a:t>m</a:t>
                </a:r>
                <a:r>
                  <a:rPr lang="en-US" sz="2300" b="1" dirty="0" smtClean="0">
                    <a:solidFill>
                      <a:schemeClr val="accent5"/>
                    </a:solidFill>
                  </a:rPr>
                  <a:t> </a:t>
                </a:r>
                <a:r>
                  <a:rPr lang="en-US" sz="2300" dirty="0" smtClean="0">
                    <a:solidFill>
                      <a:schemeClr val="accent5"/>
                    </a:solidFill>
                  </a:rPr>
                  <a:t>is the month (3: March, 4: April,…,12:December). January and February are counted as months 13 and 14 of the previous year.</a:t>
                </a:r>
              </a:p>
              <a:p>
                <a:pPr marL="342900" indent="-342900" algn="l">
                  <a:lnSpc>
                    <a:spcPct val="120000"/>
                  </a:lnSpc>
                  <a:buFont typeface="Arial" panose="020B0604020202020204" pitchFamily="34" charset="0"/>
                  <a:buChar char="•"/>
                </a:pPr>
                <a:r>
                  <a:rPr lang="en-US" sz="2300" b="1" dirty="0" smtClean="0">
                    <a:solidFill>
                      <a:schemeClr val="accent5"/>
                    </a:solidFill>
                  </a:rPr>
                  <a:t>j</a:t>
                </a:r>
                <a:r>
                  <a:rPr lang="en-US" sz="2300" dirty="0" smtClean="0">
                    <a:solidFill>
                      <a:schemeClr val="accent5"/>
                    </a:solidFill>
                  </a:rPr>
                  <a:t>  is the century (i.e., </a:t>
                </a:r>
                <a14:m>
                  <m:oMath xmlns:m="http://schemas.openxmlformats.org/officeDocument/2006/math">
                    <m:f>
                      <m:fPr>
                        <m:ctrlPr>
                          <a:rPr lang="en-US" sz="2300" i="1" smtClean="0">
                            <a:solidFill>
                              <a:schemeClr val="accent5"/>
                            </a:solidFill>
                            <a:latin typeface="Cambria Math" panose="02040503050406030204" pitchFamily="18" charset="0"/>
                          </a:rPr>
                        </m:ctrlPr>
                      </m:fPr>
                      <m:num>
                        <m:r>
                          <a:rPr lang="en-US" sz="2300" b="0" i="1" smtClean="0">
                            <a:solidFill>
                              <a:schemeClr val="accent5"/>
                            </a:solidFill>
                            <a:latin typeface="Cambria Math" panose="02040503050406030204" pitchFamily="18" charset="0"/>
                          </a:rPr>
                          <m:t>𝑦𝑒𝑎𝑟</m:t>
                        </m:r>
                      </m:num>
                      <m:den>
                        <m:r>
                          <a:rPr lang="en-US" sz="2300" b="0" i="1" smtClean="0">
                            <a:solidFill>
                              <a:schemeClr val="accent5"/>
                            </a:solidFill>
                            <a:latin typeface="Cambria Math" panose="02040503050406030204" pitchFamily="18" charset="0"/>
                          </a:rPr>
                          <m:t>100</m:t>
                        </m:r>
                      </m:den>
                    </m:f>
                  </m:oMath>
                </a14:m>
                <a:r>
                  <a:rPr lang="en-US" sz="2300" dirty="0" smtClean="0">
                    <a:solidFill>
                      <a:schemeClr val="accent5"/>
                    </a:solidFill>
                  </a:rPr>
                  <a:t>).</a:t>
                </a:r>
              </a:p>
              <a:p>
                <a:pPr marL="342900" indent="-342900" algn="l">
                  <a:lnSpc>
                    <a:spcPct val="120000"/>
                  </a:lnSpc>
                  <a:buFont typeface="Arial" panose="020B0604020202020204" pitchFamily="34" charset="0"/>
                  <a:buChar char="•"/>
                </a:pPr>
                <a:r>
                  <a:rPr lang="en-US" sz="2300" b="1" dirty="0" smtClean="0">
                    <a:solidFill>
                      <a:schemeClr val="accent5"/>
                    </a:solidFill>
                  </a:rPr>
                  <a:t>k </a:t>
                </a:r>
                <a:r>
                  <a:rPr lang="en-US" sz="2300" dirty="0" smtClean="0">
                    <a:solidFill>
                      <a:schemeClr val="accent5"/>
                    </a:solidFill>
                  </a:rPr>
                  <a:t>is the year of the century (i.e., </a:t>
                </a:r>
                <a:r>
                  <a:rPr lang="en-US" sz="2300" i="1" dirty="0" smtClean="0">
                    <a:solidFill>
                      <a:schemeClr val="accent5"/>
                    </a:solidFill>
                  </a:rPr>
                  <a:t>year%100</a:t>
                </a:r>
                <a:r>
                  <a:rPr lang="en-US" sz="2300" dirty="0" smtClean="0">
                    <a:solidFill>
                      <a:schemeClr val="accent5"/>
                    </a:solidFill>
                  </a:rPr>
                  <a:t>).</a:t>
                </a:r>
              </a:p>
              <a:p>
                <a:pPr algn="l">
                  <a:lnSpc>
                    <a:spcPct val="120000"/>
                  </a:lnSpc>
                </a:pPr>
                <a:endParaRPr lang="en-US" sz="2300" b="1" dirty="0" smtClean="0">
                  <a:solidFill>
                    <a:schemeClr val="accent5"/>
                  </a:solidFill>
                </a:endParaRPr>
              </a:p>
              <a:p>
                <a:pPr marL="342900" indent="-342900" algn="l">
                  <a:lnSpc>
                    <a:spcPct val="120000"/>
                  </a:lnSpc>
                  <a:buFont typeface="Arial" panose="020B0604020202020204" pitchFamily="34" charset="0"/>
                  <a:buChar char="•"/>
                </a:pPr>
                <a:endParaRPr lang="en-US" sz="2300"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161365" y="1256360"/>
                <a:ext cx="8256493" cy="5494064"/>
              </a:xfrm>
              <a:prstGeom prst="rect">
                <a:avLst/>
              </a:prstGeom>
              <a:blipFill rotWithShape="0">
                <a:blip r:embed="rId3"/>
                <a:stretch>
                  <a:fillRect l="-1033" r="-1033"/>
                </a:stretch>
              </a:blipFill>
            </p:spPr>
            <p:txBody>
              <a:bodyPr/>
              <a:lstStyle/>
              <a:p>
                <a:r>
                  <a:rPr lang="ru-RU">
                    <a:noFill/>
                  </a:rPr>
                  <a:t> </a:t>
                </a:r>
              </a:p>
            </p:txBody>
          </p:sp>
        </mc:Fallback>
      </mc:AlternateContent>
      <p:pic>
        <p:nvPicPr>
          <p:cNvPr id="4098" name="Picture 2" descr="Image result for Calenda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5045" y="1442860"/>
            <a:ext cx="3288418" cy="236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948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13. **Science: day of the week</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161365" y="1256360"/>
            <a:ext cx="11873753" cy="151373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Note that the division in the formula performs an integer division. Write a program that prompts the user to enter a year, month, and day of the month, and display the name of the day of the week. Here is a sample run:</a:t>
            </a:r>
          </a:p>
          <a:p>
            <a:pPr algn="l">
              <a:lnSpc>
                <a:spcPct val="120000"/>
              </a:lnSpc>
            </a:pPr>
            <a:endParaRPr lang="en-US" sz="2500" dirty="0">
              <a:solidFill>
                <a:schemeClr val="accent5"/>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9503" y="316618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714605298"/>
              </p:ext>
            </p:extLst>
          </p:nvPr>
        </p:nvGraphicFramePr>
        <p:xfrm>
          <a:off x="332627" y="3162820"/>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year (e.g., 2012): 2015</a:t>
                      </a:r>
                    </a:p>
                    <a:p>
                      <a:r>
                        <a:rPr lang="en-US" b="0" baseline="0" dirty="0" smtClean="0">
                          <a:latin typeface="Courier New" panose="02070309020205020404" pitchFamily="49" charset="0"/>
                          <a:cs typeface="Courier New" panose="02070309020205020404" pitchFamily="49" charset="0"/>
                        </a:rPr>
                        <a:t>Enter month (1-12): 1</a:t>
                      </a:r>
                    </a:p>
                    <a:p>
                      <a:r>
                        <a:rPr lang="en-US" b="0" baseline="0" dirty="0" smtClean="0">
                          <a:latin typeface="Courier New" panose="02070309020205020404" pitchFamily="49" charset="0"/>
                          <a:cs typeface="Courier New" panose="02070309020205020404" pitchFamily="49" charset="0"/>
                        </a:rPr>
                        <a:t>Enter the day of the month (1-31): 25</a:t>
                      </a:r>
                    </a:p>
                    <a:p>
                      <a:r>
                        <a:rPr lang="en-US" b="0" baseline="0" dirty="0" smtClean="0">
                          <a:latin typeface="Courier New" panose="02070309020205020404" pitchFamily="49" charset="0"/>
                          <a:cs typeface="Courier New" panose="02070309020205020404" pitchFamily="49" charset="0"/>
                        </a:rPr>
                        <a:t>Day of the week is Sunday</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1"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9105" y="3215055"/>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3452" y="3504974"/>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0609" y="3762632"/>
            <a:ext cx="487632" cy="233620"/>
          </a:xfrm>
          <a:prstGeom prst="rect">
            <a:avLst/>
          </a:prstGeom>
          <a:noFill/>
          <a:extLst>
            <a:ext uri="{909E8E84-426E-40DD-AFC4-6F175D3DCCD1}">
              <a14:hiddenFill xmlns:a14="http://schemas.microsoft.com/office/drawing/2010/main">
                <a:solidFill>
                  <a:srgbClr val="FFFFFF"/>
                </a:solidFill>
              </a14:hiddenFill>
            </a:ext>
          </a:extLst>
        </p:spPr>
      </p:pic>
      <p:sp>
        <p:nvSpPr>
          <p:cNvPr id="14" name="Заголовок 1"/>
          <p:cNvSpPr txBox="1">
            <a:spLocks/>
          </p:cNvSpPr>
          <p:nvPr/>
        </p:nvSpPr>
        <p:spPr>
          <a:xfrm>
            <a:off x="318247" y="4935666"/>
            <a:ext cx="11873753" cy="151373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i="1" dirty="0" smtClean="0">
                <a:solidFill>
                  <a:schemeClr val="accent5"/>
                </a:solidFill>
              </a:rPr>
              <a:t>Hint: </a:t>
            </a:r>
            <a:r>
              <a:rPr lang="en-US" sz="2500" dirty="0" smtClean="0">
                <a:solidFill>
                  <a:schemeClr val="accent5"/>
                </a:solidFill>
              </a:rPr>
              <a:t>January and February are counted as 13 and 14 in the formula, so you need to convert the user input 1 to 13 and 2 to 14 for the month and change the year to the previous year. </a:t>
            </a:r>
            <a:endParaRPr lang="en-US" sz="2500" i="1" dirty="0">
              <a:solidFill>
                <a:schemeClr val="accent5"/>
              </a:solidFill>
            </a:endParaRPr>
          </a:p>
        </p:txBody>
      </p:sp>
    </p:spTree>
    <p:extLst>
      <p:ext uri="{BB962C8B-B14F-4D97-AF65-F5344CB8AC3E}">
        <p14:creationId xmlns:p14="http://schemas.microsoft.com/office/powerpoint/2010/main" val="1046459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14. Random point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161365" y="1256360"/>
            <a:ext cx="11873753" cy="100359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Write a program that displays two random coordinates in a square. The square is centered at (0, 0) with a side of 300. </a:t>
            </a:r>
            <a:endParaRPr lang="en-US" sz="2500" dirty="0">
              <a:solidFill>
                <a:schemeClr val="accent5"/>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49503" y="6245555"/>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2860102292"/>
              </p:ext>
            </p:extLst>
          </p:nvPr>
        </p:nvGraphicFramePr>
        <p:xfrm>
          <a:off x="332627" y="6242193"/>
          <a:ext cx="10489346" cy="37084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This</a:t>
                      </a:r>
                      <a:r>
                        <a:rPr lang="en-US" b="0" baseline="0" dirty="0" smtClean="0">
                          <a:latin typeface="Courier New" panose="02070309020205020404" pitchFamily="49" charset="0"/>
                          <a:cs typeface="Courier New" panose="02070309020205020404" pitchFamily="49" charset="0"/>
                        </a:rPr>
                        <a:t> (16, 25) point is in the square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5" name="Заголовок 1"/>
          <p:cNvSpPr txBox="1">
            <a:spLocks/>
          </p:cNvSpPr>
          <p:nvPr/>
        </p:nvSpPr>
        <p:spPr>
          <a:xfrm>
            <a:off x="332627" y="5685083"/>
            <a:ext cx="11873753" cy="4649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Here is a sample run:</a:t>
            </a:r>
            <a:endParaRPr lang="en-US" sz="2500" dirty="0">
              <a:solidFill>
                <a:schemeClr val="accent5"/>
              </a:solidFill>
            </a:endParaRPr>
          </a:p>
        </p:txBody>
      </p:sp>
      <p:cxnSp>
        <p:nvCxnSpPr>
          <p:cNvPr id="16" name="Прямая со стрелкой 15"/>
          <p:cNvCxnSpPr/>
          <p:nvPr/>
        </p:nvCxnSpPr>
        <p:spPr>
          <a:xfrm flipH="1" flipV="1">
            <a:off x="6394076" y="2259955"/>
            <a:ext cx="1" cy="3425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flipV="1">
            <a:off x="3576918" y="4056112"/>
            <a:ext cx="5862917" cy="3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Прямоугольник 19"/>
          <p:cNvSpPr/>
          <p:nvPr/>
        </p:nvSpPr>
        <p:spPr>
          <a:xfrm>
            <a:off x="4706471" y="2639272"/>
            <a:ext cx="3375211" cy="2833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6723529" y="3536576"/>
            <a:ext cx="67236" cy="8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p:cNvSpPr txBox="1"/>
          <p:nvPr/>
        </p:nvSpPr>
        <p:spPr>
          <a:xfrm>
            <a:off x="6882855" y="3247927"/>
            <a:ext cx="1037463" cy="369332"/>
          </a:xfrm>
          <a:prstGeom prst="rect">
            <a:avLst/>
          </a:prstGeom>
          <a:noFill/>
        </p:spPr>
        <p:txBody>
          <a:bodyPr wrap="none" rtlCol="0">
            <a:spAutoFit/>
          </a:bodyPr>
          <a:lstStyle/>
          <a:p>
            <a:r>
              <a:rPr lang="en-US" dirty="0" smtClean="0"/>
              <a:t>A(16, 25)</a:t>
            </a:r>
            <a:endParaRPr lang="ru-RU" dirty="0"/>
          </a:p>
        </p:txBody>
      </p:sp>
      <p:sp>
        <p:nvSpPr>
          <p:cNvPr id="27" name="Правая фигурная скобка 26"/>
          <p:cNvSpPr/>
          <p:nvPr/>
        </p:nvSpPr>
        <p:spPr>
          <a:xfrm>
            <a:off x="8208409" y="2581578"/>
            <a:ext cx="573088" cy="28727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8" name="TextBox 27"/>
          <p:cNvSpPr txBox="1"/>
          <p:nvPr/>
        </p:nvSpPr>
        <p:spPr>
          <a:xfrm>
            <a:off x="8800975" y="3764553"/>
            <a:ext cx="535724" cy="369332"/>
          </a:xfrm>
          <a:prstGeom prst="rect">
            <a:avLst/>
          </a:prstGeom>
          <a:noFill/>
        </p:spPr>
        <p:txBody>
          <a:bodyPr wrap="none" rtlCol="0">
            <a:spAutoFit/>
          </a:bodyPr>
          <a:lstStyle/>
          <a:p>
            <a:r>
              <a:rPr lang="en-US" dirty="0" smtClean="0"/>
              <a:t>300</a:t>
            </a:r>
            <a:endParaRPr lang="ru-RU" dirty="0"/>
          </a:p>
        </p:txBody>
      </p:sp>
      <p:sp>
        <p:nvSpPr>
          <p:cNvPr id="30" name="TextBox 29"/>
          <p:cNvSpPr txBox="1"/>
          <p:nvPr/>
        </p:nvSpPr>
        <p:spPr>
          <a:xfrm>
            <a:off x="9171973" y="4040198"/>
            <a:ext cx="284052" cy="369332"/>
          </a:xfrm>
          <a:prstGeom prst="rect">
            <a:avLst/>
          </a:prstGeom>
          <a:noFill/>
        </p:spPr>
        <p:txBody>
          <a:bodyPr wrap="none" rtlCol="0">
            <a:spAutoFit/>
          </a:bodyPr>
          <a:lstStyle/>
          <a:p>
            <a:r>
              <a:rPr lang="en-US" dirty="0"/>
              <a:t>x</a:t>
            </a:r>
            <a:endParaRPr lang="ru-RU" dirty="0"/>
          </a:p>
        </p:txBody>
      </p:sp>
      <p:sp>
        <p:nvSpPr>
          <p:cNvPr id="31" name="TextBox 30"/>
          <p:cNvSpPr txBox="1"/>
          <p:nvPr/>
        </p:nvSpPr>
        <p:spPr>
          <a:xfrm>
            <a:off x="6064624" y="2066021"/>
            <a:ext cx="288862" cy="369332"/>
          </a:xfrm>
          <a:prstGeom prst="rect">
            <a:avLst/>
          </a:prstGeom>
          <a:noFill/>
        </p:spPr>
        <p:txBody>
          <a:bodyPr wrap="none" rtlCol="0">
            <a:spAutoFit/>
          </a:bodyPr>
          <a:lstStyle/>
          <a:p>
            <a:r>
              <a:rPr lang="en-US" dirty="0" smtClean="0"/>
              <a:t>y</a:t>
            </a:r>
            <a:endParaRPr lang="ru-RU" dirty="0"/>
          </a:p>
        </p:txBody>
      </p:sp>
    </p:spTree>
    <p:extLst>
      <p:ext uri="{BB962C8B-B14F-4D97-AF65-F5344CB8AC3E}">
        <p14:creationId xmlns:p14="http://schemas.microsoft.com/office/powerpoint/2010/main" val="2623155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15. **Business: check ISBN-10</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Заголовок 1"/>
              <p:cNvSpPr txBox="1">
                <a:spLocks/>
              </p:cNvSpPr>
              <p:nvPr/>
            </p:nvSpPr>
            <p:spPr>
              <a:xfrm>
                <a:off x="161365" y="1256360"/>
                <a:ext cx="11873753" cy="155271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An ISBN – 10 (International Standard Book Number) consists of 10 digits: </a:t>
                </a:r>
                <a14:m>
                  <m:oMath xmlns:m="http://schemas.openxmlformats.org/officeDocument/2006/math">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1</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2</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3</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4</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5</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6</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7</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8</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9</m:t>
                        </m:r>
                      </m:sub>
                    </m:sSub>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10</m:t>
                        </m:r>
                      </m:sub>
                    </m:sSub>
                    <m:r>
                      <a:rPr lang="en-US" sz="2500" b="0" i="0" smtClean="0">
                        <a:solidFill>
                          <a:schemeClr val="accent5"/>
                        </a:solidFill>
                        <a:latin typeface="Cambria Math" panose="02040503050406030204" pitchFamily="18" charset="0"/>
                      </a:rPr>
                      <m:t>.</m:t>
                    </m:r>
                  </m:oMath>
                </a14:m>
                <a:r>
                  <a:rPr lang="en-US" sz="2500" dirty="0" smtClean="0">
                    <a:solidFill>
                      <a:schemeClr val="accent5"/>
                    </a:solidFill>
                  </a:rPr>
                  <a:t> The last digit, </a:t>
                </a:r>
                <a14:m>
                  <m:oMath xmlns:m="http://schemas.openxmlformats.org/officeDocument/2006/math">
                    <m:sSub>
                      <m:sSubPr>
                        <m:ctrlPr>
                          <a:rPr lang="en-US" sz="2500" i="1" smtClean="0">
                            <a:solidFill>
                              <a:schemeClr val="accent5"/>
                            </a:solidFill>
                            <a:latin typeface="Cambria Math" panose="02040503050406030204" pitchFamily="18" charset="0"/>
                          </a:rPr>
                        </m:ctrlPr>
                      </m:sSubPr>
                      <m:e>
                        <m:r>
                          <a:rPr lang="en-US" sz="2500" b="0" i="1" smtClean="0">
                            <a:solidFill>
                              <a:schemeClr val="accent5"/>
                            </a:solidFill>
                            <a:latin typeface="Cambria Math" panose="02040503050406030204" pitchFamily="18" charset="0"/>
                          </a:rPr>
                          <m:t>𝑑</m:t>
                        </m:r>
                      </m:e>
                      <m:sub>
                        <m:r>
                          <a:rPr lang="en-US" sz="2500" b="0" i="1" smtClean="0">
                            <a:solidFill>
                              <a:schemeClr val="accent5"/>
                            </a:solidFill>
                            <a:latin typeface="Cambria Math" panose="02040503050406030204" pitchFamily="18" charset="0"/>
                          </a:rPr>
                          <m:t>10</m:t>
                        </m:r>
                      </m:sub>
                    </m:sSub>
                  </m:oMath>
                </a14:m>
                <a:r>
                  <a:rPr lang="en-US" sz="2500" dirty="0" smtClean="0">
                    <a:solidFill>
                      <a:schemeClr val="accent5"/>
                    </a:solidFill>
                  </a:rPr>
                  <a:t>, is a checksum, which is calculated from the other nine digits using the following formula:</a:t>
                </a:r>
                <a:endParaRPr lang="en-US" sz="2500" dirty="0">
                  <a:solidFill>
                    <a:schemeClr val="accent5"/>
                  </a:solidFill>
                </a:endParaRPr>
              </a:p>
            </p:txBody>
          </p:sp>
        </mc:Choice>
        <mc:Fallback xmlns="">
          <p:sp>
            <p:nvSpPr>
              <p:cNvPr id="9" name="Заголовок 1"/>
              <p:cNvSpPr txBox="1">
                <a:spLocks noRot="1" noChangeAspect="1" noMove="1" noResize="1" noEditPoints="1" noAdjustHandles="1" noChangeArrowheads="1" noChangeShapeType="1" noTextEdit="1"/>
              </p:cNvSpPr>
              <p:nvPr/>
            </p:nvSpPr>
            <p:spPr>
              <a:xfrm>
                <a:off x="161365" y="1256360"/>
                <a:ext cx="11873753" cy="1552714"/>
              </a:xfrm>
              <a:prstGeom prst="rect">
                <a:avLst/>
              </a:prstGeom>
              <a:blipFill rotWithShape="0">
                <a:blip r:embed="rId3"/>
                <a:stretch>
                  <a:fillRect l="-821" b="-1569"/>
                </a:stretch>
              </a:blipFill>
            </p:spPr>
            <p:txBody>
              <a:bodyPr/>
              <a:lstStyle/>
              <a:p>
                <a:r>
                  <a:rPr lang="ru-RU">
                    <a:noFill/>
                  </a:rPr>
                  <a:t> </a:t>
                </a:r>
              </a:p>
            </p:txBody>
          </p:sp>
        </mc:Fallback>
      </mc:AlternateContent>
      <p:pic>
        <p:nvPicPr>
          <p:cNvPr id="8"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9561" y="533861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2805035779"/>
              </p:ext>
            </p:extLst>
          </p:nvPr>
        </p:nvGraphicFramePr>
        <p:xfrm>
          <a:off x="318247" y="535733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first 9 digits of an ISBN as integer: 013601267</a:t>
                      </a:r>
                    </a:p>
                    <a:p>
                      <a:r>
                        <a:rPr lang="en-US" b="0" baseline="0" dirty="0" smtClean="0">
                          <a:latin typeface="Courier New" panose="02070309020205020404" pitchFamily="49" charset="0"/>
                          <a:cs typeface="Courier New" panose="02070309020205020404" pitchFamily="49" charset="0"/>
                        </a:rPr>
                        <a:t>The ISBN-10 number is 0136012671</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5" name="Заголовок 1"/>
          <p:cNvSpPr txBox="1">
            <a:spLocks/>
          </p:cNvSpPr>
          <p:nvPr/>
        </p:nvSpPr>
        <p:spPr>
          <a:xfrm>
            <a:off x="318247" y="4898823"/>
            <a:ext cx="11873753" cy="4649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are the sample runs:</a:t>
            </a:r>
            <a:endParaRPr lang="en-US" sz="2500" dirty="0">
              <a:solidFill>
                <a:schemeClr val="accent5"/>
              </a:solidFill>
            </a:endParaRPr>
          </a:p>
        </p:txBody>
      </p:sp>
      <mc:AlternateContent xmlns:mc="http://schemas.openxmlformats.org/markup-compatibility/2006" xmlns:a14="http://schemas.microsoft.com/office/drawing/2010/main">
        <mc:Choice Requires="a14">
          <p:sp>
            <p:nvSpPr>
              <p:cNvPr id="2" name="TextBox 1"/>
              <p:cNvSpPr txBox="1"/>
              <p:nvPr/>
            </p:nvSpPr>
            <p:spPr>
              <a:xfrm>
                <a:off x="998671" y="2896553"/>
                <a:ext cx="9925218" cy="323165"/>
              </a:xfrm>
              <a:prstGeom prst="rect">
                <a:avLst/>
              </a:prstGeom>
              <a:noFill/>
            </p:spPr>
            <p:txBody>
              <a:bodyPr wrap="none" lIns="0" tIns="0" rIns="0" bIns="0" rtlCol="0">
                <a:spAutoFit/>
              </a:bodyPr>
              <a:lstStyle/>
              <a:p>
                <a:pPr algn="ctr"/>
                <a14:m>
                  <m:oMath xmlns:m="http://schemas.openxmlformats.org/officeDocument/2006/math">
                    <m:r>
                      <a:rPr lang="en-US" sz="2100" b="0" i="1" smtClean="0">
                        <a:latin typeface="Cambria Math" panose="02040503050406030204" pitchFamily="18" charset="0"/>
                      </a:rPr>
                      <m:t>(</m:t>
                    </m:r>
                    <m:sSub>
                      <m:sSubPr>
                        <m:ctrlPr>
                          <a:rPr lang="ru-RU" sz="2100" i="1" smtClean="0">
                            <a:latin typeface="Cambria Math" panose="02040503050406030204" pitchFamily="18" charset="0"/>
                          </a:rPr>
                        </m:ctrlPr>
                      </m:sSubPr>
                      <m:e>
                        <m:r>
                          <a:rPr lang="en-US" sz="2100" b="0" i="1" smtClean="0">
                            <a:latin typeface="Cambria Math" panose="02040503050406030204" pitchFamily="18" charset="0"/>
                          </a:rPr>
                          <m:t>𝑑</m:t>
                        </m:r>
                      </m:e>
                      <m:sub>
                        <m:r>
                          <a:rPr lang="en-US" sz="2100" b="0" i="1" smtClean="0">
                            <a:latin typeface="Cambria Math" panose="02040503050406030204" pitchFamily="18" charset="0"/>
                          </a:rPr>
                          <m:t>1</m:t>
                        </m:r>
                      </m:sub>
                    </m:sSub>
                    <m:r>
                      <a:rPr lang="ru-RU" sz="210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1+</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2</m:t>
                        </m:r>
                      </m:sub>
                    </m:sSub>
                    <m:r>
                      <a:rPr lang="en-US" sz="2100" b="0" i="1" smtClean="0">
                        <a:latin typeface="Cambria Math" panose="02040503050406030204" pitchFamily="18" charset="0"/>
                        <a:ea typeface="Cambria Math" panose="02040503050406030204" pitchFamily="18" charset="0"/>
                      </a:rPr>
                      <m:t>×2+</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3</m:t>
                        </m:r>
                      </m:sub>
                    </m:sSub>
                    <m:r>
                      <a:rPr lang="en-US" sz="2100" b="0" i="1" smtClean="0">
                        <a:latin typeface="Cambria Math" panose="02040503050406030204" pitchFamily="18" charset="0"/>
                        <a:ea typeface="Cambria Math" panose="02040503050406030204" pitchFamily="18" charset="0"/>
                      </a:rPr>
                      <m:t>×3+</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4</m:t>
                        </m:r>
                      </m:sub>
                    </m:sSub>
                    <m:r>
                      <a:rPr lang="en-US" sz="2100" b="0" i="1" smtClean="0">
                        <a:latin typeface="Cambria Math" panose="02040503050406030204" pitchFamily="18" charset="0"/>
                        <a:ea typeface="Cambria Math" panose="02040503050406030204" pitchFamily="18" charset="0"/>
                      </a:rPr>
                      <m:t>×4+</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5</m:t>
                        </m:r>
                      </m:sub>
                    </m:sSub>
                    <m:r>
                      <a:rPr lang="en-US" sz="2100" b="0" i="1" smtClean="0">
                        <a:latin typeface="Cambria Math" panose="02040503050406030204" pitchFamily="18" charset="0"/>
                        <a:ea typeface="Cambria Math" panose="02040503050406030204" pitchFamily="18" charset="0"/>
                      </a:rPr>
                      <m:t>×5+</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6</m:t>
                        </m:r>
                      </m:sub>
                    </m:sSub>
                    <m:r>
                      <a:rPr lang="en-US" sz="2100" b="0" i="1" smtClean="0">
                        <a:latin typeface="Cambria Math" panose="02040503050406030204" pitchFamily="18" charset="0"/>
                        <a:ea typeface="Cambria Math" panose="02040503050406030204" pitchFamily="18" charset="0"/>
                      </a:rPr>
                      <m:t>×6+</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7</m:t>
                        </m:r>
                      </m:sub>
                    </m:sSub>
                    <m:r>
                      <a:rPr lang="en-US" sz="2100" b="0" i="1" smtClean="0">
                        <a:latin typeface="Cambria Math" panose="02040503050406030204" pitchFamily="18" charset="0"/>
                        <a:ea typeface="Cambria Math" panose="02040503050406030204" pitchFamily="18" charset="0"/>
                      </a:rPr>
                      <m:t>×7+</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8</m:t>
                        </m:r>
                      </m:sub>
                    </m:sSub>
                    <m:r>
                      <a:rPr lang="en-US" sz="2100" b="0" i="1" smtClean="0">
                        <a:latin typeface="Cambria Math" panose="02040503050406030204" pitchFamily="18" charset="0"/>
                        <a:ea typeface="Cambria Math" panose="02040503050406030204" pitchFamily="18" charset="0"/>
                      </a:rPr>
                      <m:t>×8+</m:t>
                    </m:r>
                    <m:sSub>
                      <m:sSubPr>
                        <m:ctrlPr>
                          <a:rPr lang="en-US" sz="2100" b="0" i="1" smtClean="0">
                            <a:latin typeface="Cambria Math" panose="02040503050406030204" pitchFamily="18" charset="0"/>
                            <a:ea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𝑑</m:t>
                        </m:r>
                      </m:e>
                      <m:sub>
                        <m:r>
                          <a:rPr lang="en-US" sz="2100" b="0" i="1" smtClean="0">
                            <a:latin typeface="Cambria Math" panose="02040503050406030204" pitchFamily="18" charset="0"/>
                            <a:ea typeface="Cambria Math" panose="02040503050406030204" pitchFamily="18" charset="0"/>
                          </a:rPr>
                          <m:t>9</m:t>
                        </m:r>
                      </m:sub>
                    </m:sSub>
                    <m:r>
                      <a:rPr lang="en-US" sz="2100" b="0" i="1" smtClean="0">
                        <a:latin typeface="Cambria Math" panose="02040503050406030204" pitchFamily="18" charset="0"/>
                        <a:ea typeface="Cambria Math" panose="02040503050406030204" pitchFamily="18" charset="0"/>
                      </a:rPr>
                      <m:t>×9)</m:t>
                    </m:r>
                  </m:oMath>
                </a14:m>
                <a:r>
                  <a:rPr lang="en-US" sz="2100" dirty="0" smtClean="0"/>
                  <a:t>%11</a:t>
                </a:r>
                <a:endParaRPr lang="ru-RU" sz="2100" dirty="0"/>
              </a:p>
            </p:txBody>
          </p:sp>
        </mc:Choice>
        <mc:Fallback xmlns="">
          <p:sp>
            <p:nvSpPr>
              <p:cNvPr id="2" name="TextBox 1"/>
              <p:cNvSpPr txBox="1">
                <a:spLocks noRot="1" noChangeAspect="1" noMove="1" noResize="1" noEditPoints="1" noAdjustHandles="1" noChangeArrowheads="1" noChangeShapeType="1" noTextEdit="1"/>
              </p:cNvSpPr>
              <p:nvPr/>
            </p:nvSpPr>
            <p:spPr>
              <a:xfrm>
                <a:off x="998671" y="2896553"/>
                <a:ext cx="9925218" cy="323165"/>
              </a:xfrm>
              <a:prstGeom prst="rect">
                <a:avLst/>
              </a:prstGeom>
              <a:blipFill rotWithShape="0">
                <a:blip r:embed="rId5"/>
                <a:stretch>
                  <a:fillRect l="-799" t="-26415" r="-1167" b="-50943"/>
                </a:stretch>
              </a:blipFill>
            </p:spPr>
            <p:txBody>
              <a:bodyPr/>
              <a:lstStyle/>
              <a:p>
                <a:r>
                  <a:rPr lang="ru-RU">
                    <a:noFill/>
                  </a:rPr>
                  <a:t> </a:t>
                </a:r>
              </a:p>
            </p:txBody>
          </p:sp>
        </mc:Fallback>
      </mc:AlternateContent>
      <p:sp>
        <p:nvSpPr>
          <p:cNvPr id="21" name="Заголовок 1"/>
          <p:cNvSpPr txBox="1">
            <a:spLocks/>
          </p:cNvSpPr>
          <p:nvPr/>
        </p:nvSpPr>
        <p:spPr>
          <a:xfrm>
            <a:off x="332628" y="3248061"/>
            <a:ext cx="11470316" cy="18515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If the checksum is </a:t>
            </a:r>
            <a:r>
              <a:rPr lang="en-US" sz="2500" b="1" dirty="0" smtClean="0">
                <a:solidFill>
                  <a:schemeClr val="accent5"/>
                </a:solidFill>
              </a:rPr>
              <a:t>10, </a:t>
            </a:r>
            <a:r>
              <a:rPr lang="en-US" sz="2500" dirty="0" smtClean="0">
                <a:solidFill>
                  <a:schemeClr val="accent5"/>
                </a:solidFill>
              </a:rPr>
              <a:t>the last digit is denoted as X according to the ISBN – 10 convention. Write a program that prompts the user to enter the first 9 digits and displays the 10 – digit ISBN (including leading zeros). Your program should read the input as an integer.  </a:t>
            </a:r>
            <a:endParaRPr lang="en-US" sz="2500" dirty="0">
              <a:solidFill>
                <a:schemeClr val="accent5"/>
              </a:solidFill>
            </a:endParaRPr>
          </a:p>
        </p:txBody>
      </p:sp>
      <p:pic>
        <p:nvPicPr>
          <p:cNvPr id="22" name="Picture 4" descr="http://www.clipartpal.com/_thumbs/pd/computer/computer/computer_key_En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2804" y="542503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cdn3.vox-cdn.com/thumbor/jGLnhh0oTpF0oU_zA2CAIaw3uLY=/cdn0.vox-cdn.com/uploads/chorus_asset/file/3916794/xps13-4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93941" y="607817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Таблица 23"/>
          <p:cNvGraphicFramePr>
            <a:graphicFrameLocks noGrp="1"/>
          </p:cNvGraphicFramePr>
          <p:nvPr>
            <p:extLst>
              <p:ext uri="{D42A27DB-BD31-4B8C-83A1-F6EECF244321}">
                <p14:modId xmlns:p14="http://schemas.microsoft.com/office/powerpoint/2010/main" val="2691605623"/>
              </p:ext>
            </p:extLst>
          </p:nvPr>
        </p:nvGraphicFramePr>
        <p:xfrm>
          <a:off x="332627" y="6096886"/>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first 9 digits of an ISBN as integer: 013031997</a:t>
                      </a:r>
                    </a:p>
                    <a:p>
                      <a:r>
                        <a:rPr lang="en-US" b="0" baseline="0" dirty="0" smtClean="0">
                          <a:latin typeface="Courier New" panose="02070309020205020404" pitchFamily="49" charset="0"/>
                          <a:cs typeface="Courier New" panose="02070309020205020404" pitchFamily="49" charset="0"/>
                        </a:rPr>
                        <a:t>The ISBN-10 number is 013031997X</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9" name="Picture 4" descr="http://www.clipartpal.com/_thumbs/pd/computer/computer/computer_key_Ent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97184" y="6164593"/>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3447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932608" y="297810"/>
            <a:ext cx="690039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16. Palindrome number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18247" y="1793271"/>
            <a:ext cx="6084690" cy="29093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Write a program that prompts the user to enter a three – digit integer and determines whether it is a palindrome number. A number is palindrome if it reads the same from right to left and from left to right.</a:t>
            </a:r>
            <a:endParaRPr lang="en-US" sz="2500" dirty="0">
              <a:solidFill>
                <a:schemeClr val="accent5"/>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561" y="533861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2070044692"/>
              </p:ext>
            </p:extLst>
          </p:nvPr>
        </p:nvGraphicFramePr>
        <p:xfrm>
          <a:off x="318247" y="535733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 a three-digit integer: 121</a:t>
                      </a:r>
                    </a:p>
                    <a:p>
                      <a:r>
                        <a:rPr lang="en-US" b="0" dirty="0" smtClean="0">
                          <a:latin typeface="Courier New" panose="02070309020205020404" pitchFamily="49" charset="0"/>
                          <a:cs typeface="Courier New" panose="02070309020205020404" pitchFamily="49" charset="0"/>
                        </a:rPr>
                        <a:t>121 is a palindrome</a:t>
                      </a:r>
                    </a:p>
                  </a:txBody>
                  <a:tcPr>
                    <a:solidFill>
                      <a:schemeClr val="bg2"/>
                    </a:solidFill>
                  </a:tcPr>
                </a:tc>
                <a:extLst>
                  <a:ext uri="{0D108BD9-81ED-4DB2-BD59-A6C34878D82A}">
                    <a16:rowId xmlns:a16="http://schemas.microsoft.com/office/drawing/2014/main" val="10000"/>
                  </a:ext>
                </a:extLst>
              </a:tr>
            </a:tbl>
          </a:graphicData>
        </a:graphic>
      </p:graphicFrame>
      <p:sp>
        <p:nvSpPr>
          <p:cNvPr id="15" name="Заголовок 1"/>
          <p:cNvSpPr txBox="1">
            <a:spLocks/>
          </p:cNvSpPr>
          <p:nvPr/>
        </p:nvSpPr>
        <p:spPr>
          <a:xfrm>
            <a:off x="318247" y="4898823"/>
            <a:ext cx="11873753" cy="46498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2500" dirty="0" smtClean="0">
                <a:solidFill>
                  <a:schemeClr val="accent5"/>
                </a:solidFill>
              </a:rPr>
              <a:t>	Here are the sample runs:</a:t>
            </a:r>
            <a:endParaRPr lang="en-US" sz="2500" dirty="0">
              <a:solidFill>
                <a:schemeClr val="accent5"/>
              </a:solidFill>
            </a:endParaRPr>
          </a:p>
        </p:txBody>
      </p:sp>
      <p:pic>
        <p:nvPicPr>
          <p:cNvPr id="22"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608" y="542503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941" y="6078173"/>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Таблица 23"/>
          <p:cNvGraphicFramePr>
            <a:graphicFrameLocks noGrp="1"/>
          </p:cNvGraphicFramePr>
          <p:nvPr>
            <p:extLst>
              <p:ext uri="{D42A27DB-BD31-4B8C-83A1-F6EECF244321}">
                <p14:modId xmlns:p14="http://schemas.microsoft.com/office/powerpoint/2010/main" val="776849655"/>
              </p:ext>
            </p:extLst>
          </p:nvPr>
        </p:nvGraphicFramePr>
        <p:xfrm>
          <a:off x="332627" y="6096886"/>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a three-digit integer: 123</a:t>
                      </a:r>
                    </a:p>
                    <a:p>
                      <a:r>
                        <a:rPr lang="en-US" b="0" baseline="0" dirty="0" smtClean="0">
                          <a:latin typeface="Courier New" panose="02070309020205020404" pitchFamily="49" charset="0"/>
                          <a:cs typeface="Courier New" panose="02070309020205020404" pitchFamily="49" charset="0"/>
                        </a:rPr>
                        <a:t>123 is not a palindrome</a:t>
                      </a:r>
                      <a:endParaRPr lang="en-US"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9"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608" y="6158120"/>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images6.fanpop.com/image/photos/34900000/Apple-fruit-34914787-2538-175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6446" y="1430922"/>
            <a:ext cx="5426555" cy="375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49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2627" y="1284136"/>
            <a:ext cx="11500374" cy="677908"/>
          </a:xfrm>
        </p:spPr>
        <p:txBody>
          <a:bodyPr anchor="t">
            <a:normAutofit fontScale="90000"/>
          </a:bodyPr>
          <a:lstStyle/>
          <a:p>
            <a:pPr algn="l"/>
            <a:r>
              <a:rPr lang="en-US" sz="4000" dirty="0" smtClean="0">
                <a:solidFill>
                  <a:schemeClr val="accent5"/>
                </a:solidFill>
              </a:rPr>
              <a:t>Read the lecture notes doing following tasks:</a:t>
            </a:r>
            <a:br>
              <a:rPr lang="en-US" sz="4000" dirty="0" smtClean="0">
                <a:solidFill>
                  <a:schemeClr val="accent5"/>
                </a:solidFill>
              </a:rPr>
            </a:br>
            <a:r>
              <a:rPr lang="en-US" sz="4000" dirty="0" smtClean="0">
                <a:solidFill>
                  <a:schemeClr val="accent5"/>
                </a:solidFill>
              </a:rPr>
              <a:t/>
            </a:r>
            <a:br>
              <a:rPr lang="en-US" sz="4000" dirty="0" smtClean="0">
                <a:solidFill>
                  <a:schemeClr val="accent5"/>
                </a:solidFill>
              </a:rPr>
            </a:br>
            <a:r>
              <a:rPr lang="en-US" sz="4000" dirty="0" smtClean="0">
                <a:solidFill>
                  <a:schemeClr val="accent5"/>
                </a:solidFill>
              </a:rPr>
              <a:t>			</a:t>
            </a:r>
            <a:br>
              <a:rPr lang="en-US" sz="4000" dirty="0" smtClean="0">
                <a:solidFill>
                  <a:schemeClr val="accent5"/>
                </a:solidFill>
              </a:rPr>
            </a:br>
            <a:endParaRPr lang="ru-RU" sz="4000" dirty="0">
              <a:solidFill>
                <a:schemeClr val="accent5"/>
              </a:solidFill>
            </a:endParaRPr>
          </a:p>
        </p:txBody>
      </p:sp>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7997780" y="297810"/>
            <a:ext cx="3835221"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Practice (II - part)</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877356" y="2172185"/>
            <a:ext cx="5207561" cy="375487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lnSpc>
                <a:spcPct val="120000"/>
              </a:lnSpc>
              <a:buFont typeface="+mj-lt"/>
              <a:buAutoNum type="arabicPeriod"/>
            </a:pPr>
            <a:r>
              <a:rPr lang="en-US" sz="2500" dirty="0">
                <a:solidFill>
                  <a:schemeClr val="accent5"/>
                </a:solidFill>
              </a:rPr>
              <a:t>**Game: Prediction;</a:t>
            </a:r>
          </a:p>
          <a:p>
            <a:pPr marL="742950" indent="-742950" algn="l">
              <a:lnSpc>
                <a:spcPct val="120000"/>
              </a:lnSpc>
              <a:buFont typeface="+mj-lt"/>
              <a:buAutoNum type="arabicPeriod"/>
            </a:pPr>
            <a:r>
              <a:rPr lang="en-US" sz="2500" dirty="0">
                <a:solidFill>
                  <a:schemeClr val="accent5"/>
                </a:solidFill>
              </a:rPr>
              <a:t>*Game: scissor, rock, paper</a:t>
            </a:r>
            <a:r>
              <a:rPr lang="en-US" sz="2500" dirty="0" smtClean="0">
                <a:solidFill>
                  <a:schemeClr val="accent5"/>
                </a:solidFill>
              </a:rPr>
              <a:t>;</a:t>
            </a:r>
          </a:p>
          <a:p>
            <a:pPr marL="742950" indent="-742950" algn="l">
              <a:lnSpc>
                <a:spcPct val="120000"/>
              </a:lnSpc>
              <a:buFont typeface="+mj-lt"/>
              <a:buAutoNum type="arabicPeriod"/>
            </a:pPr>
            <a:r>
              <a:rPr lang="en-US" sz="2500" dirty="0">
                <a:solidFill>
                  <a:schemeClr val="accent5"/>
                </a:solidFill>
              </a:rPr>
              <a:t>**Game: pick a card;</a:t>
            </a:r>
          </a:p>
          <a:p>
            <a:pPr marL="742950" indent="-742950" algn="l">
              <a:lnSpc>
                <a:spcPct val="120000"/>
              </a:lnSpc>
              <a:buFont typeface="+mj-lt"/>
              <a:buAutoNum type="arabicPeriod"/>
            </a:pPr>
            <a:r>
              <a:rPr lang="en-US" sz="2500" dirty="0">
                <a:solidFill>
                  <a:schemeClr val="accent5"/>
                </a:solidFill>
              </a:rPr>
              <a:t>*Use the &amp;&amp; and || operators</a:t>
            </a:r>
            <a:r>
              <a:rPr lang="en-US" sz="2500" dirty="0" smtClean="0">
                <a:solidFill>
                  <a:schemeClr val="accent5"/>
                </a:solidFill>
              </a:rPr>
              <a:t>;</a:t>
            </a:r>
          </a:p>
          <a:p>
            <a:pPr marL="742950" indent="-742950" algn="l">
              <a:lnSpc>
                <a:spcPct val="120000"/>
              </a:lnSpc>
              <a:buFont typeface="+mj-lt"/>
              <a:buAutoNum type="arabicPeriod"/>
            </a:pPr>
            <a:r>
              <a:rPr lang="en-US" sz="2500" dirty="0">
                <a:solidFill>
                  <a:schemeClr val="accent5"/>
                </a:solidFill>
              </a:rPr>
              <a:t>Game: Multiplication quiz</a:t>
            </a:r>
            <a:r>
              <a:rPr lang="en-US" sz="2500" dirty="0" smtClean="0">
                <a:solidFill>
                  <a:schemeClr val="accent5"/>
                </a:solidFill>
              </a:rPr>
              <a:t>;</a:t>
            </a:r>
          </a:p>
          <a:p>
            <a:pPr marL="742950" indent="-742950" algn="l">
              <a:lnSpc>
                <a:spcPct val="120000"/>
              </a:lnSpc>
              <a:buFont typeface="+mj-lt"/>
              <a:buAutoNum type="arabicPeriod"/>
            </a:pPr>
            <a:r>
              <a:rPr lang="en-US" sz="2500" dirty="0">
                <a:solidFill>
                  <a:schemeClr val="accent5"/>
                </a:solidFill>
              </a:rPr>
              <a:t>*Game: Even or Odd</a:t>
            </a:r>
            <a:r>
              <a:rPr lang="en-US" sz="2500" dirty="0" smtClean="0">
                <a:solidFill>
                  <a:schemeClr val="accent5"/>
                </a:solidFill>
              </a:rPr>
              <a:t>;</a:t>
            </a:r>
          </a:p>
          <a:p>
            <a:pPr marL="742950" indent="-742950" algn="l">
              <a:lnSpc>
                <a:spcPct val="120000"/>
              </a:lnSpc>
              <a:buFont typeface="+mj-lt"/>
              <a:buAutoNum type="arabicPeriod"/>
            </a:pPr>
            <a:r>
              <a:rPr lang="en-US" sz="2500" dirty="0" smtClean="0">
                <a:solidFill>
                  <a:schemeClr val="accent5"/>
                </a:solidFill>
              </a:rPr>
              <a:t>*Current </a:t>
            </a:r>
            <a:r>
              <a:rPr lang="en-US" sz="2500" dirty="0" smtClean="0">
                <a:solidFill>
                  <a:schemeClr val="accent5"/>
                </a:solidFill>
              </a:rPr>
              <a:t>Time;</a:t>
            </a:r>
            <a:endParaRPr lang="en-US" sz="2500" dirty="0" smtClean="0">
              <a:solidFill>
                <a:schemeClr val="accent5"/>
              </a:solidFill>
            </a:endParaRPr>
          </a:p>
          <a:p>
            <a:pPr marL="742950" indent="-742950" algn="l">
              <a:lnSpc>
                <a:spcPct val="120000"/>
              </a:lnSpc>
              <a:buFont typeface="+mj-lt"/>
              <a:buAutoNum type="arabicPeriod"/>
            </a:pPr>
            <a:r>
              <a:rPr lang="en-US" sz="2500" dirty="0" smtClean="0">
                <a:solidFill>
                  <a:schemeClr val="accent5"/>
                </a:solidFill>
              </a:rPr>
              <a:t>*Financials: currency </a:t>
            </a:r>
            <a:r>
              <a:rPr lang="en-US" sz="2500" dirty="0" smtClean="0">
                <a:solidFill>
                  <a:schemeClr val="accent5"/>
                </a:solidFill>
              </a:rPr>
              <a:t>exchange;</a:t>
            </a:r>
            <a:endParaRPr lang="en-US" sz="2500" dirty="0" smtClean="0">
              <a:solidFill>
                <a:schemeClr val="accent5"/>
              </a:solidFill>
            </a:endParaRPr>
          </a:p>
        </p:txBody>
      </p:sp>
      <p:sp>
        <p:nvSpPr>
          <p:cNvPr id="3" name="Прямоугольник 2"/>
          <p:cNvSpPr/>
          <p:nvPr/>
        </p:nvSpPr>
        <p:spPr>
          <a:xfrm>
            <a:off x="6408943" y="2172185"/>
            <a:ext cx="5424058" cy="3785652"/>
          </a:xfrm>
          <a:prstGeom prst="rect">
            <a:avLst/>
          </a:prstGeom>
        </p:spPr>
        <p:txBody>
          <a:bodyPr wrap="square">
            <a:spAutoFit/>
          </a:bodyPr>
          <a:lstStyle/>
          <a:p>
            <a:pPr marL="742950" indent="-742950">
              <a:lnSpc>
                <a:spcPct val="120000"/>
              </a:lnSpc>
              <a:buFont typeface="+mj-lt"/>
              <a:buAutoNum type="arabicPeriod" startAt="9"/>
            </a:pPr>
            <a:r>
              <a:rPr lang="en-US" sz="2500" dirty="0">
                <a:solidFill>
                  <a:schemeClr val="accent5"/>
                </a:solidFill>
                <a:latin typeface="+mj-lt"/>
              </a:rPr>
              <a:t>*Geometry: point </a:t>
            </a:r>
            <a:r>
              <a:rPr lang="en-US" sz="2500" dirty="0" smtClean="0">
                <a:solidFill>
                  <a:schemeClr val="accent5"/>
                </a:solidFill>
                <a:latin typeface="+mj-lt"/>
              </a:rPr>
              <a:t>position;</a:t>
            </a:r>
            <a:endParaRPr lang="en-US" sz="2500" dirty="0">
              <a:solidFill>
                <a:schemeClr val="accent5"/>
              </a:solidFill>
              <a:latin typeface="+mj-lt"/>
            </a:endParaRPr>
          </a:p>
          <a:p>
            <a:pPr marL="742950" indent="-742950">
              <a:lnSpc>
                <a:spcPct val="120000"/>
              </a:lnSpc>
              <a:buFont typeface="+mj-lt"/>
              <a:buAutoNum type="arabicPeriod" startAt="9"/>
            </a:pPr>
            <a:r>
              <a:rPr lang="en-US" sz="2500" dirty="0">
                <a:solidFill>
                  <a:schemeClr val="accent5"/>
                </a:solidFill>
                <a:latin typeface="+mj-lt"/>
              </a:rPr>
              <a:t>*Financial: Compare </a:t>
            </a:r>
            <a:r>
              <a:rPr lang="en-US" sz="2500" dirty="0" smtClean="0">
                <a:solidFill>
                  <a:schemeClr val="accent5"/>
                </a:solidFill>
                <a:latin typeface="+mj-lt"/>
              </a:rPr>
              <a:t>costs;</a:t>
            </a:r>
            <a:endParaRPr lang="en-US" sz="2500" dirty="0">
              <a:solidFill>
                <a:schemeClr val="accent5"/>
              </a:solidFill>
              <a:latin typeface="+mj-lt"/>
            </a:endParaRPr>
          </a:p>
          <a:p>
            <a:pPr marL="742950" indent="-742950">
              <a:lnSpc>
                <a:spcPct val="120000"/>
              </a:lnSpc>
              <a:buFont typeface="+mj-lt"/>
              <a:buAutoNum type="arabicPeriod" startAt="9"/>
            </a:pPr>
            <a:r>
              <a:rPr lang="en-US" sz="2500" dirty="0" smtClean="0">
                <a:solidFill>
                  <a:schemeClr val="accent5"/>
                </a:solidFill>
                <a:latin typeface="+mj-lt"/>
              </a:rPr>
              <a:t>*Geometry</a:t>
            </a:r>
            <a:r>
              <a:rPr lang="en-US" sz="2500" dirty="0">
                <a:solidFill>
                  <a:schemeClr val="accent5"/>
                </a:solidFill>
                <a:latin typeface="+mj-lt"/>
              </a:rPr>
              <a:t>: Point on line </a:t>
            </a:r>
            <a:r>
              <a:rPr lang="en-US" sz="2500" dirty="0" smtClean="0">
                <a:solidFill>
                  <a:schemeClr val="accent5"/>
                </a:solidFill>
                <a:latin typeface="+mj-lt"/>
              </a:rPr>
              <a:t>segment;</a:t>
            </a:r>
            <a:endParaRPr lang="en-US" sz="2500" dirty="0">
              <a:solidFill>
                <a:schemeClr val="accent5"/>
              </a:solidFill>
              <a:latin typeface="+mj-lt"/>
            </a:endParaRPr>
          </a:p>
          <a:p>
            <a:pPr marL="742950" indent="-742950">
              <a:lnSpc>
                <a:spcPct val="120000"/>
              </a:lnSpc>
              <a:buFont typeface="+mj-lt"/>
              <a:buAutoNum type="arabicPeriod" startAt="9"/>
            </a:pPr>
            <a:r>
              <a:rPr lang="en-US" sz="2500" dirty="0" smtClean="0">
                <a:solidFill>
                  <a:schemeClr val="accent5"/>
                </a:solidFill>
                <a:latin typeface="+mj-lt"/>
              </a:rPr>
              <a:t>*Algebra</a:t>
            </a:r>
            <a:r>
              <a:rPr lang="en-US" sz="2500" dirty="0">
                <a:solidFill>
                  <a:schemeClr val="accent5"/>
                </a:solidFill>
                <a:latin typeface="+mj-lt"/>
              </a:rPr>
              <a:t>: Slope – intercept </a:t>
            </a:r>
            <a:r>
              <a:rPr lang="en-US" sz="2500" dirty="0" smtClean="0">
                <a:solidFill>
                  <a:schemeClr val="accent5"/>
                </a:solidFill>
                <a:latin typeface="+mj-lt"/>
              </a:rPr>
              <a:t>form;</a:t>
            </a:r>
            <a:endParaRPr lang="en-US" sz="2500" dirty="0">
              <a:solidFill>
                <a:schemeClr val="accent5"/>
              </a:solidFill>
              <a:latin typeface="+mj-lt"/>
            </a:endParaRPr>
          </a:p>
          <a:p>
            <a:pPr marL="742950" indent="-742950">
              <a:lnSpc>
                <a:spcPct val="120000"/>
              </a:lnSpc>
              <a:buFont typeface="+mj-lt"/>
              <a:buAutoNum type="arabicPeriod" startAt="9"/>
            </a:pPr>
            <a:r>
              <a:rPr lang="en-US" sz="2500" dirty="0">
                <a:solidFill>
                  <a:schemeClr val="accent5"/>
                </a:solidFill>
                <a:latin typeface="+mj-lt"/>
              </a:rPr>
              <a:t>**Science: Day of the </a:t>
            </a:r>
            <a:r>
              <a:rPr lang="en-US" sz="2500" dirty="0" smtClean="0">
                <a:solidFill>
                  <a:schemeClr val="accent5"/>
                </a:solidFill>
                <a:latin typeface="+mj-lt"/>
              </a:rPr>
              <a:t>week;</a:t>
            </a:r>
            <a:endParaRPr lang="en-US" sz="2500" dirty="0">
              <a:solidFill>
                <a:schemeClr val="accent5"/>
              </a:solidFill>
              <a:latin typeface="+mj-lt"/>
            </a:endParaRPr>
          </a:p>
          <a:p>
            <a:pPr marL="742950" indent="-742950">
              <a:lnSpc>
                <a:spcPct val="120000"/>
              </a:lnSpc>
              <a:buFont typeface="+mj-lt"/>
              <a:buAutoNum type="arabicPeriod" startAt="9"/>
            </a:pPr>
            <a:r>
              <a:rPr lang="en-US" sz="2500" dirty="0">
                <a:solidFill>
                  <a:schemeClr val="accent5"/>
                </a:solidFill>
                <a:latin typeface="+mj-lt"/>
              </a:rPr>
              <a:t>Random </a:t>
            </a:r>
            <a:r>
              <a:rPr lang="en-US" sz="2500" dirty="0" smtClean="0">
                <a:solidFill>
                  <a:schemeClr val="accent5"/>
                </a:solidFill>
                <a:latin typeface="+mj-lt"/>
              </a:rPr>
              <a:t>point;</a:t>
            </a:r>
            <a:endParaRPr lang="en-US" sz="2500" dirty="0">
              <a:solidFill>
                <a:schemeClr val="accent5"/>
              </a:solidFill>
              <a:latin typeface="+mj-lt"/>
            </a:endParaRPr>
          </a:p>
          <a:p>
            <a:pPr marL="742950" indent="-742950">
              <a:lnSpc>
                <a:spcPct val="120000"/>
              </a:lnSpc>
              <a:buFont typeface="+mj-lt"/>
              <a:buAutoNum type="arabicPeriod" startAt="9"/>
            </a:pPr>
            <a:r>
              <a:rPr lang="en-US" sz="2500" dirty="0">
                <a:solidFill>
                  <a:schemeClr val="accent5"/>
                </a:solidFill>
                <a:latin typeface="+mj-lt"/>
              </a:rPr>
              <a:t>**Business: check ISBN – </a:t>
            </a:r>
            <a:r>
              <a:rPr lang="en-US" sz="2500" dirty="0" smtClean="0">
                <a:solidFill>
                  <a:schemeClr val="accent5"/>
                </a:solidFill>
                <a:latin typeface="+mj-lt"/>
              </a:rPr>
              <a:t>10; </a:t>
            </a:r>
            <a:endParaRPr lang="en-US" sz="2500" dirty="0">
              <a:solidFill>
                <a:schemeClr val="accent5"/>
              </a:solidFill>
              <a:latin typeface="+mj-lt"/>
            </a:endParaRPr>
          </a:p>
          <a:p>
            <a:pPr marL="742950" indent="-742950">
              <a:lnSpc>
                <a:spcPct val="120000"/>
              </a:lnSpc>
              <a:buFont typeface="+mj-lt"/>
              <a:buAutoNum type="arabicPeriod" startAt="9"/>
            </a:pPr>
            <a:r>
              <a:rPr lang="en-US" sz="2500">
                <a:solidFill>
                  <a:schemeClr val="accent5"/>
                </a:solidFill>
                <a:latin typeface="+mj-lt"/>
              </a:rPr>
              <a:t>Palindrome </a:t>
            </a:r>
            <a:r>
              <a:rPr lang="en-US" sz="2500" smtClean="0">
                <a:solidFill>
                  <a:schemeClr val="accent5"/>
                </a:solidFill>
                <a:latin typeface="+mj-lt"/>
              </a:rPr>
              <a:t>number;</a:t>
            </a:r>
            <a:endParaRPr lang="en-US" sz="2500" dirty="0">
              <a:solidFill>
                <a:schemeClr val="accent5"/>
              </a:solidFill>
              <a:latin typeface="+mj-lt"/>
            </a:endParaRPr>
          </a:p>
        </p:txBody>
      </p:sp>
    </p:spTree>
    <p:extLst>
      <p:ext uri="{BB962C8B-B14F-4D97-AF65-F5344CB8AC3E}">
        <p14:creationId xmlns:p14="http://schemas.microsoft.com/office/powerpoint/2010/main" val="303363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6259132" y="297810"/>
            <a:ext cx="5573869" cy="686592"/>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1. **Game: Prediction</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437441"/>
            <a:ext cx="11500374" cy="389875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600" b="1" dirty="0" smtClean="0">
                <a:solidFill>
                  <a:schemeClr val="accent5"/>
                </a:solidFill>
              </a:rPr>
              <a:t>	</a:t>
            </a:r>
            <a:r>
              <a:rPr lang="en-US" sz="2600" dirty="0" smtClean="0">
                <a:solidFill>
                  <a:schemeClr val="accent5"/>
                </a:solidFill>
              </a:rPr>
              <a:t>Write a program that generates a random two – digit integer. The program prompts the user to predict the generated number by entering a two – digit integer, and then determines the accuracy of the user’s prediction according to the following rules:</a:t>
            </a:r>
          </a:p>
          <a:p>
            <a:pPr algn="just">
              <a:lnSpc>
                <a:spcPct val="120000"/>
              </a:lnSpc>
            </a:pPr>
            <a:r>
              <a:rPr lang="en-US" sz="2600" b="1" dirty="0">
                <a:solidFill>
                  <a:schemeClr val="accent5"/>
                </a:solidFill>
              </a:rPr>
              <a:t>	</a:t>
            </a:r>
            <a:r>
              <a:rPr lang="en-US" sz="2600" dirty="0" smtClean="0">
                <a:solidFill>
                  <a:schemeClr val="accent5"/>
                </a:solidFill>
              </a:rPr>
              <a:t>If the user’s prediction matches the generated number exactly, the accuracy is 100%. If one digit in the user’s predicted number matches a digit in the generated number, the accuracy is 50%. If none of the digits in user’s predicted number matches with the generated number, the accuracy is 0%.</a:t>
            </a:r>
            <a:endParaRPr lang="en-US" sz="2600" b="1" dirty="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32627" y="5448113"/>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615720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617637355"/>
              </p:ext>
            </p:extLst>
          </p:nvPr>
        </p:nvGraphicFramePr>
        <p:xfrm>
          <a:off x="485027" y="6089965"/>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two – digit integer number: 54</a:t>
                      </a:r>
                    </a:p>
                    <a:p>
                      <a:r>
                        <a:rPr lang="en-US" b="0" baseline="0" dirty="0" smtClean="0">
                          <a:latin typeface="Courier New" panose="02070309020205020404" pitchFamily="49" charset="0"/>
                          <a:cs typeface="Courier New" panose="02070309020205020404" pitchFamily="49" charset="0"/>
                        </a:rPr>
                        <a:t>Your accuracy is 100%, because generated number is 45.</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6511" y="6202279"/>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866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280338" y="297810"/>
            <a:ext cx="655266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2</a:t>
            </a:r>
            <a:r>
              <a:rPr lang="en-US" dirty="0" smtClean="0">
                <a:solidFill>
                  <a:schemeClr val="accent5"/>
                </a:solidFill>
              </a:rPr>
              <a:t>. *Game: scissor, rock, paper</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3924" y="1319145"/>
            <a:ext cx="11500374" cy="321118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800" dirty="0" smtClean="0">
                <a:solidFill>
                  <a:schemeClr val="accent5"/>
                </a:solidFill>
              </a:rPr>
              <a:t>	Write a program that plays the popular scissor, rock, paper game. (A scissor can cut a paper, a rock can knock a scissor, and a paper can wrap a rock) The program randomly generates a number </a:t>
            </a:r>
            <a:r>
              <a:rPr lang="en-US" sz="2800" b="1" dirty="0" smtClean="0">
                <a:solidFill>
                  <a:schemeClr val="accent5"/>
                </a:solidFill>
              </a:rPr>
              <a:t>0, 1, </a:t>
            </a:r>
            <a:r>
              <a:rPr lang="en-US" sz="2800" dirty="0" smtClean="0">
                <a:solidFill>
                  <a:schemeClr val="accent5"/>
                </a:solidFill>
              </a:rPr>
              <a:t>or </a:t>
            </a:r>
            <a:r>
              <a:rPr lang="en-US" sz="2800" b="1" dirty="0" smtClean="0">
                <a:solidFill>
                  <a:schemeClr val="accent5"/>
                </a:solidFill>
              </a:rPr>
              <a:t>2 </a:t>
            </a:r>
            <a:r>
              <a:rPr lang="en-US" sz="2800" dirty="0" smtClean="0">
                <a:solidFill>
                  <a:schemeClr val="accent5"/>
                </a:solidFill>
              </a:rPr>
              <a:t>representing scissor, rock, or paper. The program prompts the user to enter a number </a:t>
            </a:r>
            <a:r>
              <a:rPr lang="en-US" sz="2800" b="1" dirty="0" smtClean="0">
                <a:solidFill>
                  <a:schemeClr val="accent5"/>
                </a:solidFill>
              </a:rPr>
              <a:t>0, 1, </a:t>
            </a:r>
            <a:r>
              <a:rPr lang="en-US" sz="2800" dirty="0" smtClean="0">
                <a:solidFill>
                  <a:schemeClr val="accent5"/>
                </a:solidFill>
              </a:rPr>
              <a:t>or </a:t>
            </a:r>
            <a:r>
              <a:rPr lang="en-US" sz="2800" b="1" dirty="0" smtClean="0">
                <a:solidFill>
                  <a:schemeClr val="accent5"/>
                </a:solidFill>
              </a:rPr>
              <a:t>2 </a:t>
            </a:r>
            <a:r>
              <a:rPr lang="en-US" sz="2800" dirty="0" smtClean="0">
                <a:solidFill>
                  <a:schemeClr val="accent5"/>
                </a:solidFill>
              </a:rPr>
              <a:t>and displays a message indicating whether the user or the computer wins, loses, or draws. Here are sample runs:</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2" name="Заголовок 1"/>
          <p:cNvSpPr txBox="1">
            <a:spLocks/>
          </p:cNvSpPr>
          <p:nvPr/>
        </p:nvSpPr>
        <p:spPr>
          <a:xfrm>
            <a:off x="346074" y="439660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16"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517461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Таблица 16"/>
          <p:cNvGraphicFramePr>
            <a:graphicFrameLocks noGrp="1"/>
          </p:cNvGraphicFramePr>
          <p:nvPr>
            <p:extLst>
              <p:ext uri="{D42A27DB-BD31-4B8C-83A1-F6EECF244321}">
                <p14:modId xmlns:p14="http://schemas.microsoft.com/office/powerpoint/2010/main" val="178079474"/>
              </p:ext>
            </p:extLst>
          </p:nvPr>
        </p:nvGraphicFramePr>
        <p:xfrm>
          <a:off x="511887" y="5174618"/>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Scissor (0), rock (1), paper (2): 1</a:t>
                      </a:r>
                    </a:p>
                    <a:p>
                      <a:r>
                        <a:rPr lang="en-US" b="0" dirty="0" smtClean="0">
                          <a:latin typeface="Courier New" panose="02070309020205020404" pitchFamily="49" charset="0"/>
                          <a:cs typeface="Courier New" panose="02070309020205020404" pitchFamily="49" charset="0"/>
                        </a:rPr>
                        <a:t>The computer is scissor,</a:t>
                      </a:r>
                      <a:r>
                        <a:rPr lang="en-US" b="0" baseline="0" dirty="0" smtClean="0">
                          <a:latin typeface="Courier New" panose="02070309020205020404" pitchFamily="49" charset="0"/>
                          <a:cs typeface="Courier New" panose="02070309020205020404" pitchFamily="49" charset="0"/>
                        </a:rPr>
                        <a:t> You are rock. You won</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8"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6479" y="5232988"/>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6148" y="5923790"/>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191690763"/>
              </p:ext>
            </p:extLst>
          </p:nvPr>
        </p:nvGraphicFramePr>
        <p:xfrm>
          <a:off x="485027" y="5923790"/>
          <a:ext cx="10407125" cy="64008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Scissor (0), rock (1), paper (2): 2</a:t>
                      </a:r>
                    </a:p>
                    <a:p>
                      <a:r>
                        <a:rPr lang="en-US" b="0" dirty="0" smtClean="0">
                          <a:latin typeface="Courier New" panose="02070309020205020404" pitchFamily="49" charset="0"/>
                          <a:cs typeface="Courier New" panose="02070309020205020404" pitchFamily="49" charset="0"/>
                        </a:rPr>
                        <a:t>The computer is paper,</a:t>
                      </a:r>
                      <a:r>
                        <a:rPr lang="en-US" b="0" baseline="0" dirty="0" smtClean="0">
                          <a:latin typeface="Courier New" panose="02070309020205020404" pitchFamily="49" charset="0"/>
                          <a:cs typeface="Courier New" panose="02070309020205020404" pitchFamily="49" charset="0"/>
                        </a:rPr>
                        <a:t> You are paper too. It is a draw</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9619" y="5982160"/>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62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smtClean="0">
                <a:solidFill>
                  <a:schemeClr val="accent5"/>
                </a:solidFill>
              </a:rPr>
              <a:t>3. **Game: Pick a card</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6" y="1269636"/>
            <a:ext cx="11500375" cy="1769399"/>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simulates picking a card from a deck of 52 cards. Your program should display the rank (Ace, 2, 3, 4, 5, 6, 7, 8, 9, 10, Jack, Queen, King) and suit (Clubs, Diamonds, Hearts, Spades) of the card.</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pic>
        <p:nvPicPr>
          <p:cNvPr id="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3008" y="5174618"/>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197554320"/>
              </p:ext>
            </p:extLst>
          </p:nvPr>
        </p:nvGraphicFramePr>
        <p:xfrm>
          <a:off x="511887" y="5174618"/>
          <a:ext cx="10407125" cy="370840"/>
        </p:xfrm>
        <a:graphic>
          <a:graphicData uri="http://schemas.openxmlformats.org/drawingml/2006/table">
            <a:tbl>
              <a:tblPr firstRow="1" bandRow="1">
                <a:tableStyleId>{3B4B98B0-60AC-42C2-AFA5-B58CD77FA1E5}</a:tableStyleId>
              </a:tblPr>
              <a:tblGrid>
                <a:gridCol w="10407125">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The</a:t>
                      </a:r>
                      <a:r>
                        <a:rPr lang="en-US" b="0" baseline="0" dirty="0" smtClean="0">
                          <a:latin typeface="Courier New" panose="02070309020205020404" pitchFamily="49" charset="0"/>
                          <a:cs typeface="Courier New" panose="02070309020205020404" pitchFamily="49" charset="0"/>
                        </a:rPr>
                        <a:t> card you picked is Jack of Hearts</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sp>
        <p:nvSpPr>
          <p:cNvPr id="13" name="Заголовок 1"/>
          <p:cNvSpPr txBox="1">
            <a:spLocks/>
          </p:cNvSpPr>
          <p:nvPr/>
        </p:nvSpPr>
        <p:spPr>
          <a:xfrm>
            <a:off x="346074" y="439660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spTree>
    <p:extLst>
      <p:ext uri="{BB962C8B-B14F-4D97-AF65-F5344CB8AC3E}">
        <p14:creationId xmlns:p14="http://schemas.microsoft.com/office/powerpoint/2010/main" val="263823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4687910" y="297810"/>
            <a:ext cx="7139903"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uz-Cyrl-UZ" dirty="0">
                <a:solidFill>
                  <a:schemeClr val="accent5"/>
                </a:solidFill>
              </a:rPr>
              <a:t>4</a:t>
            </a:r>
            <a:r>
              <a:rPr lang="en-US" dirty="0" smtClean="0">
                <a:solidFill>
                  <a:schemeClr val="accent5"/>
                </a:solidFill>
              </a:rPr>
              <a:t>. Use the &amp;&amp; and || operators</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27437" y="1825846"/>
            <a:ext cx="11500375" cy="228746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a:solidFill>
                  <a:schemeClr val="accent5"/>
                </a:solidFill>
              </a:rPr>
              <a:t>	</a:t>
            </a:r>
            <a:r>
              <a:rPr lang="en-US" sz="3000" dirty="0" smtClean="0">
                <a:solidFill>
                  <a:schemeClr val="accent5"/>
                </a:solidFill>
              </a:rPr>
              <a:t>Write a program that prompts the user to enter an integer and determines whether it is divisible by 5 and 6, whether it is divisible by 5 or 6, and whether it is divisible by 5 or 6, but bot both. Here is a sample run of this program:</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7" name="Заголовок 1"/>
          <p:cNvSpPr txBox="1">
            <a:spLocks/>
          </p:cNvSpPr>
          <p:nvPr/>
        </p:nvSpPr>
        <p:spPr>
          <a:xfrm>
            <a:off x="327438" y="4748848"/>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is a sample run:</a:t>
            </a:r>
          </a:p>
        </p:txBody>
      </p:sp>
      <p:pic>
        <p:nvPicPr>
          <p:cNvPr id="18"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346019"/>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Таблица 18"/>
          <p:cNvGraphicFramePr>
            <a:graphicFrameLocks noGrp="1"/>
          </p:cNvGraphicFramePr>
          <p:nvPr>
            <p:extLst>
              <p:ext uri="{D42A27DB-BD31-4B8C-83A1-F6EECF244321}">
                <p14:modId xmlns:p14="http://schemas.microsoft.com/office/powerpoint/2010/main" val="4009337539"/>
              </p:ext>
            </p:extLst>
          </p:nvPr>
        </p:nvGraphicFramePr>
        <p:xfrm>
          <a:off x="485027" y="5346019"/>
          <a:ext cx="10489346" cy="118872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1127582">
                <a:tc>
                  <a:txBody>
                    <a:bodyPr/>
                    <a:lstStyle/>
                    <a:p>
                      <a:r>
                        <a:rPr lang="en-US" b="0" baseline="0" dirty="0" smtClean="0">
                          <a:latin typeface="Courier New" panose="02070309020205020404" pitchFamily="49" charset="0"/>
                          <a:cs typeface="Courier New" panose="02070309020205020404" pitchFamily="49" charset="0"/>
                        </a:rPr>
                        <a:t>Enter an integer: 10</a:t>
                      </a:r>
                    </a:p>
                    <a:p>
                      <a:r>
                        <a:rPr lang="en-US" b="0" baseline="0" dirty="0" smtClean="0">
                          <a:latin typeface="Courier New" panose="02070309020205020404" pitchFamily="49" charset="0"/>
                          <a:cs typeface="Courier New" panose="02070309020205020404" pitchFamily="49" charset="0"/>
                        </a:rPr>
                        <a:t>Is 10 divisible by 5 and 6? false</a:t>
                      </a:r>
                    </a:p>
                    <a:p>
                      <a:r>
                        <a:rPr lang="en-US" b="0" baseline="0" dirty="0" smtClean="0">
                          <a:latin typeface="Courier New" panose="02070309020205020404" pitchFamily="49" charset="0"/>
                          <a:cs typeface="Courier New" panose="02070309020205020404" pitchFamily="49" charset="0"/>
                        </a:rPr>
                        <a:t>Is 10 divisible by 5 or 6? true</a:t>
                      </a:r>
                    </a:p>
                    <a:p>
                      <a:r>
                        <a:rPr lang="en-US" b="0" baseline="0" dirty="0" smtClean="0">
                          <a:latin typeface="Courier New" panose="02070309020205020404" pitchFamily="49" charset="0"/>
                          <a:cs typeface="Courier New" panose="02070309020205020404" pitchFamily="49" charset="0"/>
                        </a:rPr>
                        <a:t>Is 10 divisible by 5 or 6, but not both? true</a:t>
                      </a: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137" y="5409938"/>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9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743978" y="297810"/>
            <a:ext cx="6089024" cy="686592"/>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5</a:t>
            </a:r>
            <a:r>
              <a:rPr lang="en-US" dirty="0" smtClean="0">
                <a:solidFill>
                  <a:schemeClr val="accent5"/>
                </a:solidFill>
              </a:rPr>
              <a:t>. Game: Multiplication quiz</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467100"/>
            <a:ext cx="11500373" cy="1800535"/>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Listing </a:t>
            </a:r>
            <a:r>
              <a:rPr lang="en-US" sz="3000" b="1" dirty="0" smtClean="0">
                <a:solidFill>
                  <a:schemeClr val="accent5"/>
                </a:solidFill>
              </a:rPr>
              <a:t>SubstractionQuiz.cpp, </a:t>
            </a:r>
            <a:r>
              <a:rPr lang="en-US" sz="3000" dirty="0" smtClean="0">
                <a:solidFill>
                  <a:schemeClr val="accent5"/>
                </a:solidFill>
              </a:rPr>
              <a:t>randomly generates a subtraction question. Revise the program to randomly generate a multiplication </a:t>
            </a:r>
            <a:r>
              <a:rPr lang="en-US" sz="3000" dirty="0" err="1" smtClean="0">
                <a:solidFill>
                  <a:schemeClr val="accent5"/>
                </a:solidFill>
              </a:rPr>
              <a:t>questionwith</a:t>
            </a:r>
            <a:r>
              <a:rPr lang="en-US" sz="3000" dirty="0" smtClean="0">
                <a:solidFill>
                  <a:schemeClr val="accent5"/>
                </a:solidFill>
              </a:rPr>
              <a:t> two integers less than </a:t>
            </a:r>
            <a:r>
              <a:rPr lang="en-US" sz="3000" b="1" dirty="0" smtClean="0">
                <a:solidFill>
                  <a:schemeClr val="accent5"/>
                </a:solidFill>
              </a:rPr>
              <a:t>50.</a:t>
            </a:r>
            <a:endParaRPr lang="en-US" sz="3000" dirty="0" smtClean="0">
              <a:solidFill>
                <a:schemeClr val="accent5"/>
              </a:solidFill>
            </a:endParaRP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6" name="Заголовок 1"/>
          <p:cNvSpPr txBox="1">
            <a:spLocks/>
          </p:cNvSpPr>
          <p:nvPr/>
        </p:nvSpPr>
        <p:spPr>
          <a:xfrm>
            <a:off x="332626" y="3709370"/>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14"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4360967"/>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Таблица 14"/>
          <p:cNvGraphicFramePr>
            <a:graphicFrameLocks noGrp="1"/>
          </p:cNvGraphicFramePr>
          <p:nvPr>
            <p:extLst>
              <p:ext uri="{D42A27DB-BD31-4B8C-83A1-F6EECF244321}">
                <p14:modId xmlns:p14="http://schemas.microsoft.com/office/powerpoint/2010/main" val="1287573246"/>
              </p:ext>
            </p:extLst>
          </p:nvPr>
        </p:nvGraphicFramePr>
        <p:xfrm>
          <a:off x="332626" y="4336796"/>
          <a:ext cx="10667068" cy="822960"/>
        </p:xfrm>
        <a:graphic>
          <a:graphicData uri="http://schemas.openxmlformats.org/drawingml/2006/table">
            <a:tbl>
              <a:tblPr firstRow="1" bandRow="1">
                <a:tableStyleId>{3B4B98B0-60AC-42C2-AFA5-B58CD77FA1E5}</a:tableStyleId>
              </a:tblPr>
              <a:tblGrid>
                <a:gridCol w="1066706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What is 4 * 2?</a:t>
                      </a:r>
                      <a:r>
                        <a:rPr lang="en-US" sz="1600" b="0" baseline="0" dirty="0" smtClean="0">
                          <a:latin typeface="Courier New" panose="02070309020205020404" pitchFamily="49" charset="0"/>
                          <a:cs typeface="Courier New" panose="02070309020205020404" pitchFamily="49" charset="0"/>
                        </a:rPr>
                        <a:t> 1</a:t>
                      </a:r>
                      <a:endParaRPr lang="en-US" sz="1600" b="0" dirty="0" smtClean="0">
                        <a:latin typeface="Courier New" panose="02070309020205020404" pitchFamily="49" charset="0"/>
                        <a:cs typeface="Courier New" panose="02070309020205020404" pitchFamily="49" charset="0"/>
                      </a:endParaRPr>
                    </a:p>
                    <a:p>
                      <a:r>
                        <a:rPr lang="en-US" sz="1600" b="0" dirty="0" smtClean="0">
                          <a:latin typeface="Courier New" panose="02070309020205020404" pitchFamily="49" charset="0"/>
                          <a:cs typeface="Courier New" panose="02070309020205020404" pitchFamily="49" charset="0"/>
                        </a:rPr>
                        <a:t>You answer is wrong.</a:t>
                      </a:r>
                    </a:p>
                    <a:p>
                      <a:r>
                        <a:rPr lang="en-US" sz="1600" b="0" dirty="0" smtClean="0">
                          <a:latin typeface="Courier New" panose="02070309020205020404" pitchFamily="49" charset="0"/>
                          <a:cs typeface="Courier New" panose="02070309020205020404" pitchFamily="49" charset="0"/>
                        </a:rPr>
                        <a:t>4 * 2 should be 8 </a:t>
                      </a:r>
                    </a:p>
                  </a:txBody>
                  <a:tcPr>
                    <a:solidFill>
                      <a:schemeClr val="bg2"/>
                    </a:solidFill>
                  </a:tcPr>
                </a:tc>
                <a:extLst>
                  <a:ext uri="{0D108BD9-81ED-4DB2-BD59-A6C34878D82A}">
                    <a16:rowId xmlns:a16="http://schemas.microsoft.com/office/drawing/2014/main" val="10000"/>
                  </a:ext>
                </a:extLst>
              </a:tr>
            </a:tbl>
          </a:graphicData>
        </a:graphic>
      </p:graphicFrame>
      <p:pic>
        <p:nvPicPr>
          <p:cNvPr id="20"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4593" y="4360967"/>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34555" y="549338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Таблица 21"/>
          <p:cNvGraphicFramePr>
            <a:graphicFrameLocks noGrp="1"/>
          </p:cNvGraphicFramePr>
          <p:nvPr>
            <p:extLst>
              <p:ext uri="{D42A27DB-BD31-4B8C-83A1-F6EECF244321}">
                <p14:modId xmlns:p14="http://schemas.microsoft.com/office/powerpoint/2010/main" val="2612040083"/>
              </p:ext>
            </p:extLst>
          </p:nvPr>
        </p:nvGraphicFramePr>
        <p:xfrm>
          <a:off x="332626" y="5469210"/>
          <a:ext cx="10667068" cy="579120"/>
        </p:xfrm>
        <a:graphic>
          <a:graphicData uri="http://schemas.openxmlformats.org/drawingml/2006/table">
            <a:tbl>
              <a:tblPr firstRow="1" bandRow="1">
                <a:tableStyleId>{3B4B98B0-60AC-42C2-AFA5-B58CD77FA1E5}</a:tableStyleId>
              </a:tblPr>
              <a:tblGrid>
                <a:gridCol w="10667068">
                  <a:extLst>
                    <a:ext uri="{9D8B030D-6E8A-4147-A177-3AD203B41FA5}">
                      <a16:colId xmlns:a16="http://schemas.microsoft.com/office/drawing/2014/main" val="20000"/>
                    </a:ext>
                  </a:extLst>
                </a:gridCol>
              </a:tblGrid>
              <a:tr h="409904">
                <a:tc>
                  <a:txBody>
                    <a:bodyPr/>
                    <a:lstStyle/>
                    <a:p>
                      <a:r>
                        <a:rPr lang="en-US" sz="1600" b="0" dirty="0" smtClean="0">
                          <a:latin typeface="Courier New" panose="02070309020205020404" pitchFamily="49" charset="0"/>
                          <a:cs typeface="Courier New" panose="02070309020205020404" pitchFamily="49" charset="0"/>
                        </a:rPr>
                        <a:t>What is 12 * 12?</a:t>
                      </a:r>
                      <a:r>
                        <a:rPr lang="en-US" sz="1600" b="0" baseline="0" dirty="0" smtClean="0">
                          <a:latin typeface="Courier New" panose="02070309020205020404" pitchFamily="49" charset="0"/>
                          <a:cs typeface="Courier New" panose="02070309020205020404" pitchFamily="49" charset="0"/>
                        </a:rPr>
                        <a:t> 144</a:t>
                      </a:r>
                      <a:endParaRPr lang="en-US" sz="1600" b="0" dirty="0" smtClean="0">
                        <a:latin typeface="Courier New" panose="02070309020205020404" pitchFamily="49" charset="0"/>
                        <a:cs typeface="Courier New" panose="02070309020205020404" pitchFamily="49" charset="0"/>
                      </a:endParaRPr>
                    </a:p>
                    <a:p>
                      <a:r>
                        <a:rPr lang="en-US" sz="1600" b="0" dirty="0" smtClean="0">
                          <a:latin typeface="Courier New" panose="02070309020205020404" pitchFamily="49" charset="0"/>
                          <a:cs typeface="Courier New" panose="02070309020205020404" pitchFamily="49" charset="0"/>
                        </a:rPr>
                        <a:t>You are</a:t>
                      </a:r>
                      <a:r>
                        <a:rPr lang="en-US" sz="1600" b="0" baseline="0" dirty="0" smtClean="0">
                          <a:latin typeface="Courier New" panose="02070309020205020404" pitchFamily="49" charset="0"/>
                          <a:cs typeface="Courier New" panose="02070309020205020404" pitchFamily="49" charset="0"/>
                        </a:rPr>
                        <a:t> correct!</a:t>
                      </a:r>
                      <a:endParaRPr lang="en-US" sz="1600" b="0" dirty="0" smtClean="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23"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2225" y="549338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07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177308" y="297810"/>
            <a:ext cx="6655694"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6</a:t>
            </a:r>
            <a:r>
              <a:rPr lang="en-US" dirty="0" smtClean="0">
                <a:solidFill>
                  <a:schemeClr val="accent5"/>
                </a:solidFill>
              </a:rPr>
              <a:t>. *Game: even or odd</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p:cNvSpPr txBox="1">
            <a:spLocks/>
          </p:cNvSpPr>
          <p:nvPr/>
        </p:nvSpPr>
        <p:spPr>
          <a:xfrm>
            <a:off x="332627" y="1724723"/>
            <a:ext cx="11500375" cy="281538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3000" dirty="0" smtClean="0">
                <a:solidFill>
                  <a:schemeClr val="accent5"/>
                </a:solidFill>
              </a:rPr>
              <a:t>	Write a program that lets the user guess whether a randomly generated integer would be even or odd. The program randomly generates an integer and divides it by </a:t>
            </a:r>
            <a:r>
              <a:rPr lang="en-US" sz="3000" b="1" dirty="0" smtClean="0">
                <a:solidFill>
                  <a:schemeClr val="accent5"/>
                </a:solidFill>
              </a:rPr>
              <a:t>2. </a:t>
            </a:r>
            <a:r>
              <a:rPr lang="en-US" sz="3000" dirty="0" smtClean="0">
                <a:solidFill>
                  <a:schemeClr val="accent5"/>
                </a:solidFill>
              </a:rPr>
              <a:t>The integer is even if the remainder is </a:t>
            </a:r>
            <a:r>
              <a:rPr lang="en-US" sz="3000" b="1" dirty="0" smtClean="0">
                <a:solidFill>
                  <a:schemeClr val="accent5"/>
                </a:solidFill>
              </a:rPr>
              <a:t>0, </a:t>
            </a:r>
            <a:r>
              <a:rPr lang="en-US" sz="3000" dirty="0" smtClean="0">
                <a:solidFill>
                  <a:schemeClr val="accent5"/>
                </a:solidFill>
              </a:rPr>
              <a:t>otherwise odd. The program prompts the user to enter a guess and reports whether the guess is correct or incorrect.</a:t>
            </a:r>
          </a:p>
        </p:txBody>
      </p:sp>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7" y="4540105"/>
            <a:ext cx="11500374" cy="5971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20000"/>
              </a:lnSpc>
            </a:pPr>
            <a:r>
              <a:rPr lang="en-US" sz="3000" dirty="0" smtClean="0">
                <a:solidFill>
                  <a:schemeClr val="accent5"/>
                </a:solidFill>
              </a:rPr>
              <a:t>	Here are the sample runs:</a:t>
            </a:r>
          </a:p>
        </p:txBody>
      </p:sp>
      <p:pic>
        <p:nvPicPr>
          <p:cNvPr id="13"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190732"/>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Таблица 13"/>
          <p:cNvGraphicFramePr>
            <a:graphicFrameLocks noGrp="1"/>
          </p:cNvGraphicFramePr>
          <p:nvPr>
            <p:extLst>
              <p:ext uri="{D42A27DB-BD31-4B8C-83A1-F6EECF244321}">
                <p14:modId xmlns:p14="http://schemas.microsoft.com/office/powerpoint/2010/main" val="3168412440"/>
              </p:ext>
            </p:extLst>
          </p:nvPr>
        </p:nvGraphicFramePr>
        <p:xfrm>
          <a:off x="485027" y="5190732"/>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Will</a:t>
                      </a:r>
                      <a:r>
                        <a:rPr lang="en-US" b="0" baseline="0" dirty="0" smtClean="0">
                          <a:latin typeface="Courier New" panose="02070309020205020404" pitchFamily="49" charset="0"/>
                          <a:cs typeface="Courier New" panose="02070309020205020404" pitchFamily="49" charset="0"/>
                        </a:rPr>
                        <a:t> my random be even or odd? (e/o): e</a:t>
                      </a:r>
                    </a:p>
                    <a:p>
                      <a:r>
                        <a:rPr lang="en-US" b="0" dirty="0" smtClean="0">
                          <a:latin typeface="Courier New" panose="02070309020205020404" pitchFamily="49" charset="0"/>
                          <a:cs typeface="Courier New" panose="02070309020205020404" pitchFamily="49" charset="0"/>
                        </a:rPr>
                        <a:t>Yes! 124 is even</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5"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2814" y="5271252"/>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9367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Таблица 15"/>
          <p:cNvGraphicFramePr>
            <a:graphicFrameLocks noGrp="1"/>
          </p:cNvGraphicFramePr>
          <p:nvPr>
            <p:extLst>
              <p:ext uri="{D42A27DB-BD31-4B8C-83A1-F6EECF244321}">
                <p14:modId xmlns:p14="http://schemas.microsoft.com/office/powerpoint/2010/main" val="1127683406"/>
              </p:ext>
            </p:extLst>
          </p:nvPr>
        </p:nvGraphicFramePr>
        <p:xfrm>
          <a:off x="485027" y="59367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Will</a:t>
                      </a:r>
                      <a:r>
                        <a:rPr lang="en-US" b="0" baseline="0" dirty="0" smtClean="0">
                          <a:latin typeface="Courier New" panose="02070309020205020404" pitchFamily="49" charset="0"/>
                          <a:cs typeface="Courier New" panose="02070309020205020404" pitchFamily="49" charset="0"/>
                        </a:rPr>
                        <a:t> my random be even or odd? (e/o): e</a:t>
                      </a:r>
                    </a:p>
                    <a:p>
                      <a:r>
                        <a:rPr lang="en-US" b="0" dirty="0" smtClean="0">
                          <a:latin typeface="Courier New" panose="02070309020205020404" pitchFamily="49" charset="0"/>
                          <a:cs typeface="Courier New" panose="02070309020205020404" pitchFamily="49" charset="0"/>
                        </a:rPr>
                        <a:t>No… 3125 is odd</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7"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2814" y="6017241"/>
            <a:ext cx="487632" cy="2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086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11"/>
          <p:cNvSpPr txBox="1">
            <a:spLocks/>
          </p:cNvSpPr>
          <p:nvPr/>
        </p:nvSpPr>
        <p:spPr>
          <a:xfrm>
            <a:off x="1716506" y="240632"/>
            <a:ext cx="1764631" cy="743770"/>
          </a:xfrm>
          <a:prstGeom prst="rect">
            <a:avLst/>
          </a:prstGeom>
          <a:extLst/>
        </p:spPr>
        <p:txBody>
          <a:bodyPr vert="horz" lIns="91440" tIns="45720" rIns="91440" bIns="45720" rtlCol="0">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just">
              <a:defRPr/>
            </a:pPr>
            <a:r>
              <a:rPr lang="en-US" sz="6000" b="1" dirty="0" smtClean="0">
                <a:ln w="11430"/>
                <a:solidFill>
                  <a:schemeClr val="accent5"/>
                </a:solidFill>
                <a:effectLst>
                  <a:outerShdw blurRad="50800" dist="39000" dir="5460000" algn="tl">
                    <a:srgbClr val="000000">
                      <a:alpha val="38000"/>
                    </a:srgbClr>
                  </a:outerShdw>
                </a:effectLst>
                <a:latin typeface="+mn-lt"/>
              </a:rPr>
              <a:t>TUIT</a:t>
            </a:r>
            <a:endParaRPr lang="uz-Latn-UZ" sz="6000" b="1" dirty="0">
              <a:ln w="11430"/>
              <a:solidFill>
                <a:schemeClr val="accent5"/>
              </a:solidFill>
              <a:effectLst>
                <a:outerShdw blurRad="50800" dist="39000" dir="5460000" algn="tl">
                  <a:srgbClr val="000000">
                    <a:alpha val="38000"/>
                  </a:srgbClr>
                </a:outerShdw>
              </a:effectLst>
              <a:latin typeface="+mn-lt"/>
            </a:endParaRPr>
          </a:p>
        </p:txBody>
      </p:sp>
      <p:cxnSp>
        <p:nvCxnSpPr>
          <p:cNvPr id="6" name="Прямая соединительная линия 5"/>
          <p:cNvCxnSpPr/>
          <p:nvPr/>
        </p:nvCxnSpPr>
        <p:spPr>
          <a:xfrm>
            <a:off x="332627" y="1237220"/>
            <a:ext cx="1150296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Заголовок 1"/>
          <p:cNvSpPr txBox="1">
            <a:spLocks/>
          </p:cNvSpPr>
          <p:nvPr/>
        </p:nvSpPr>
        <p:spPr>
          <a:xfrm>
            <a:off x="5009882" y="297810"/>
            <a:ext cx="6823119" cy="686592"/>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dirty="0">
                <a:solidFill>
                  <a:schemeClr val="accent5"/>
                </a:solidFill>
              </a:rPr>
              <a:t>7</a:t>
            </a:r>
            <a:r>
              <a:rPr lang="en-US" dirty="0" smtClean="0">
                <a:solidFill>
                  <a:schemeClr val="accent5"/>
                </a:solidFill>
              </a:rPr>
              <a:t>. *Current time</a:t>
            </a:r>
            <a:endParaRPr lang="ru-RU" dirty="0">
              <a:solidFill>
                <a:schemeClr val="accent5"/>
              </a:solidFill>
            </a:endParaRPr>
          </a:p>
        </p:txBody>
      </p:sp>
      <p:pic>
        <p:nvPicPr>
          <p:cNvPr id="1026" name="Picture 2" descr="Images-Log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43" y="48879"/>
            <a:ext cx="944628" cy="1141426"/>
          </a:xfrm>
          <a:prstGeom prst="rect">
            <a:avLst/>
          </a:prstGeom>
          <a:noFill/>
          <a:extLst>
            <a:ext uri="{909E8E84-426E-40DD-AFC4-6F175D3DCCD1}">
              <a14:hiddenFill xmlns:a14="http://schemas.microsoft.com/office/drawing/2010/main">
                <a:solidFill>
                  <a:srgbClr val="FFFFFF"/>
                </a:solidFill>
              </a14:hiddenFill>
            </a:ext>
          </a:extLst>
        </p:spPr>
      </p:pic>
      <p:sp>
        <p:nvSpPr>
          <p:cNvPr id="11" name="Подзаголовок 4"/>
          <p:cNvSpPr txBox="1">
            <a:spLocks/>
          </p:cNvSpPr>
          <p:nvPr/>
        </p:nvSpPr>
        <p:spPr>
          <a:xfrm>
            <a:off x="485027" y="1724723"/>
            <a:ext cx="11502968" cy="52076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2" pitchFamily="18"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Wingdings 2" pitchFamily="18"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2" pitchFamily="18"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2" pitchFamily="18" charset="2"/>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Wingdings 2" pitchFamily="18" charset="2"/>
              <a:buNone/>
              <a:defRPr sz="2000" kern="1200">
                <a:solidFill>
                  <a:schemeClr val="tx1"/>
                </a:solidFill>
                <a:latin typeface="+mn-lt"/>
                <a:ea typeface="+mn-ea"/>
                <a:cs typeface="+mn-cs"/>
              </a:defRPr>
            </a:lvl9pPr>
          </a:lstStyle>
          <a:p>
            <a:pPr algn="just"/>
            <a:endParaRPr lang="en-US" sz="3600" dirty="0">
              <a:solidFill>
                <a:schemeClr val="accent5">
                  <a:lumMod val="75000"/>
                </a:schemeClr>
              </a:solidFill>
            </a:endParaRPr>
          </a:p>
        </p:txBody>
      </p:sp>
      <p:sp>
        <p:nvSpPr>
          <p:cNvPr id="10" name="Заголовок 1"/>
          <p:cNvSpPr txBox="1">
            <a:spLocks/>
          </p:cNvSpPr>
          <p:nvPr/>
        </p:nvSpPr>
        <p:spPr>
          <a:xfrm>
            <a:off x="332626" y="1237220"/>
            <a:ext cx="11500375" cy="4875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20000"/>
              </a:lnSpc>
            </a:pPr>
            <a:r>
              <a:rPr lang="en-US" sz="2500" dirty="0" smtClean="0">
                <a:solidFill>
                  <a:schemeClr val="accent5"/>
                </a:solidFill>
              </a:rPr>
              <a:t>	Revise program </a:t>
            </a:r>
            <a:r>
              <a:rPr lang="en-US" sz="2500" b="1" dirty="0" smtClean="0">
                <a:solidFill>
                  <a:schemeClr val="accent5"/>
                </a:solidFill>
              </a:rPr>
              <a:t>ShowCurrentTime.cpp </a:t>
            </a:r>
            <a:r>
              <a:rPr lang="en-US" sz="2500" dirty="0" smtClean="0">
                <a:solidFill>
                  <a:schemeClr val="accent5"/>
                </a:solidFill>
              </a:rPr>
              <a:t>to display the hour using a 12 – hour clock. </a:t>
            </a:r>
            <a:endParaRPr lang="en-US" sz="2500" b="1" dirty="0" smtClean="0">
              <a:solidFill>
                <a:schemeClr val="accent5"/>
              </a:solidFill>
            </a:endParaRPr>
          </a:p>
        </p:txBody>
      </p:sp>
      <p:pic>
        <p:nvPicPr>
          <p:cNvPr id="12" name="Picture 2" descr="https://cdn3.vox-cdn.com/thumbor/jGLnhh0oTpF0oU_zA2CAIaw3uLY=/cdn0.vox-cdn.com/uploads/chorus_asset/file/3916794/xps13-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4464" y="5936721"/>
            <a:ext cx="853440" cy="640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Таблица 12"/>
          <p:cNvGraphicFramePr>
            <a:graphicFrameLocks noGrp="1"/>
          </p:cNvGraphicFramePr>
          <p:nvPr>
            <p:extLst>
              <p:ext uri="{D42A27DB-BD31-4B8C-83A1-F6EECF244321}">
                <p14:modId xmlns:p14="http://schemas.microsoft.com/office/powerpoint/2010/main" val="601806530"/>
              </p:ext>
            </p:extLst>
          </p:nvPr>
        </p:nvGraphicFramePr>
        <p:xfrm>
          <a:off x="485027" y="5936721"/>
          <a:ext cx="10489346" cy="640080"/>
        </p:xfrm>
        <a:graphic>
          <a:graphicData uri="http://schemas.openxmlformats.org/drawingml/2006/table">
            <a:tbl>
              <a:tblPr firstRow="1" bandRow="1">
                <a:tableStyleId>{3B4B98B0-60AC-42C2-AFA5-B58CD77FA1E5}</a:tableStyleId>
              </a:tblPr>
              <a:tblGrid>
                <a:gridCol w="10489346">
                  <a:extLst>
                    <a:ext uri="{9D8B030D-6E8A-4147-A177-3AD203B41FA5}">
                      <a16:colId xmlns:a16="http://schemas.microsoft.com/office/drawing/2014/main" val="20000"/>
                    </a:ext>
                  </a:extLst>
                </a:gridCol>
              </a:tblGrid>
              <a:tr h="370840">
                <a:tc>
                  <a:txBody>
                    <a:bodyPr/>
                    <a:lstStyle/>
                    <a:p>
                      <a:r>
                        <a:rPr lang="en-US" b="0" dirty="0" smtClean="0">
                          <a:latin typeface="Courier New" panose="02070309020205020404" pitchFamily="49" charset="0"/>
                          <a:cs typeface="Courier New" panose="02070309020205020404" pitchFamily="49" charset="0"/>
                        </a:rPr>
                        <a:t>Enter</a:t>
                      </a:r>
                      <a:r>
                        <a:rPr lang="en-US" b="0" baseline="0" dirty="0" smtClean="0">
                          <a:latin typeface="Courier New" panose="02070309020205020404" pitchFamily="49" charset="0"/>
                          <a:cs typeface="Courier New" panose="02070309020205020404" pitchFamily="49" charset="0"/>
                        </a:rPr>
                        <a:t> the time zone offset to GMT: -5</a:t>
                      </a:r>
                    </a:p>
                    <a:p>
                      <a:r>
                        <a:rPr lang="en-US" b="0" baseline="0" dirty="0" smtClean="0">
                          <a:latin typeface="Courier New" panose="02070309020205020404" pitchFamily="49" charset="0"/>
                          <a:cs typeface="Courier New" panose="02070309020205020404" pitchFamily="49" charset="0"/>
                        </a:rPr>
                        <a:t>The current time is 4:50:34 AM</a:t>
                      </a:r>
                      <a:endParaRPr lang="ru-RU" b="0" dirty="0">
                        <a:latin typeface="Courier New" panose="02070309020205020404" pitchFamily="49" charset="0"/>
                        <a:cs typeface="Courier New" panose="02070309020205020404" pitchFamily="49" charset="0"/>
                      </a:endParaRPr>
                    </a:p>
                  </a:txBody>
                  <a:tcPr>
                    <a:solidFill>
                      <a:schemeClr val="bg2"/>
                    </a:solidFill>
                  </a:tcPr>
                </a:tc>
                <a:extLst>
                  <a:ext uri="{0D108BD9-81ED-4DB2-BD59-A6C34878D82A}">
                    <a16:rowId xmlns:a16="http://schemas.microsoft.com/office/drawing/2014/main" val="10000"/>
                  </a:ext>
                </a:extLst>
              </a:tr>
            </a:tbl>
          </a:graphicData>
        </a:graphic>
      </p:graphicFrame>
      <p:pic>
        <p:nvPicPr>
          <p:cNvPr id="14" name="Picture 4" descr="http://www.clipartpal.com/_thumbs/pd/computer/computer/computer_key_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8998" y="6005331"/>
            <a:ext cx="487632" cy="2336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urent Time in the ma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260" y="1724723"/>
            <a:ext cx="6381750" cy="377190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519376" y="5408240"/>
            <a:ext cx="2927981" cy="523220"/>
          </a:xfrm>
          <a:prstGeom prst="rect">
            <a:avLst/>
          </a:prstGeom>
        </p:spPr>
        <p:txBody>
          <a:bodyPr wrap="none">
            <a:spAutoFit/>
          </a:bodyPr>
          <a:lstStyle/>
          <a:p>
            <a:pPr algn="just">
              <a:lnSpc>
                <a:spcPct val="120000"/>
              </a:lnSpc>
            </a:pPr>
            <a:r>
              <a:rPr lang="en-US" sz="2500" dirty="0">
                <a:solidFill>
                  <a:schemeClr val="accent5"/>
                </a:solidFill>
              </a:rPr>
              <a:t>Here is a sample run:</a:t>
            </a:r>
            <a:endParaRPr lang="en-US" sz="2500" b="1" dirty="0">
              <a:solidFill>
                <a:schemeClr val="accent5"/>
              </a:solidFill>
            </a:endParaRPr>
          </a:p>
        </p:txBody>
      </p:sp>
    </p:spTree>
    <p:extLst>
      <p:ext uri="{BB962C8B-B14F-4D97-AF65-F5344CB8AC3E}">
        <p14:creationId xmlns:p14="http://schemas.microsoft.com/office/powerpoint/2010/main" val="3186869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1030</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Wingdings 2</vt:lpstr>
      <vt:lpstr>Тема Office</vt:lpstr>
      <vt:lpstr>Elementary Programming</vt:lpstr>
      <vt:lpstr>Read the lecture notes doing following tasks: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Programs, and C++</dc:title>
  <dc:creator>Sirojiddin Nuriyev</dc:creator>
  <cp:lastModifiedBy>Samsung PC</cp:lastModifiedBy>
  <cp:revision>90</cp:revision>
  <dcterms:created xsi:type="dcterms:W3CDTF">2016-07-19T11:09:21Z</dcterms:created>
  <dcterms:modified xsi:type="dcterms:W3CDTF">2016-12-01T15:32:11Z</dcterms:modified>
</cp:coreProperties>
</file>